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1397" r:id="rId3"/>
    <p:sldId id="1396" r:id="rId4"/>
    <p:sldId id="1402" r:id="rId5"/>
    <p:sldId id="1399" r:id="rId6"/>
    <p:sldId id="1398" r:id="rId7"/>
    <p:sldId id="1401" r:id="rId8"/>
    <p:sldId id="140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4B9F"/>
    <a:srgbClr val="1A2845"/>
    <a:srgbClr val="F090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1"/>
    <p:restoredTop sz="96419"/>
  </p:normalViewPr>
  <p:slideViewPr>
    <p:cSldViewPr snapToGrid="0">
      <p:cViewPr varScale="1">
        <p:scale>
          <a:sx n="124" d="100"/>
          <a:sy n="124"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487DC-0DC9-3349-94A5-123ECE7EB1D8}" type="datetimeFigureOut">
              <a:rPr lang="en-US" smtClean="0"/>
              <a:t>10/4/22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1AAF2-9927-AE43-A5A1-58BF43D89C28}" type="slidenum">
              <a:rPr lang="en-US" smtClean="0"/>
              <a:t>‹#›</a:t>
            </a:fld>
            <a:endParaRPr lang="en-US"/>
          </a:p>
        </p:txBody>
      </p:sp>
    </p:spTree>
    <p:extLst>
      <p:ext uri="{BB962C8B-B14F-4D97-AF65-F5344CB8AC3E}">
        <p14:creationId xmlns:p14="http://schemas.microsoft.com/office/powerpoint/2010/main" val="161629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FA5D-D7D5-B3D4-5101-31577F16B2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169FBB-5DAD-0E0B-44E9-FBCE77884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8A6815-98F1-A0F9-01C3-EB382996EE6C}"/>
              </a:ext>
            </a:extLst>
          </p:cNvPr>
          <p:cNvSpPr>
            <a:spLocks noGrp="1"/>
          </p:cNvSpPr>
          <p:nvPr>
            <p:ph type="dt" sz="half" idx="10"/>
          </p:nvPr>
        </p:nvSpPr>
        <p:spPr/>
        <p:txBody>
          <a:bodyPr/>
          <a:lstStyle/>
          <a:p>
            <a:fld id="{7B59FE10-C4FB-8742-846E-57AF3B0C24E3}" type="datetimeFigureOut">
              <a:rPr lang="en-US" smtClean="0"/>
              <a:t>10/4/22</a:t>
            </a:fld>
            <a:endParaRPr lang="en-US"/>
          </a:p>
        </p:txBody>
      </p:sp>
      <p:sp>
        <p:nvSpPr>
          <p:cNvPr id="5" name="Footer Placeholder 4">
            <a:extLst>
              <a:ext uri="{FF2B5EF4-FFF2-40B4-BE49-F238E27FC236}">
                <a16:creationId xmlns:a16="http://schemas.microsoft.com/office/drawing/2014/main" id="{0B70B8A0-932A-56B9-ACAB-0AFF2F8F0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E9877-B8BD-C1FB-91C2-4B58F8824D38}"/>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540879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3B5C-A466-D671-9475-9ECA65F529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8BA5B7-0304-90F1-1D0C-22224E5806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54058-5136-0BDF-B3AC-167AAA2CF58E}"/>
              </a:ext>
            </a:extLst>
          </p:cNvPr>
          <p:cNvSpPr>
            <a:spLocks noGrp="1"/>
          </p:cNvSpPr>
          <p:nvPr>
            <p:ph type="dt" sz="half" idx="10"/>
          </p:nvPr>
        </p:nvSpPr>
        <p:spPr/>
        <p:txBody>
          <a:bodyPr/>
          <a:lstStyle/>
          <a:p>
            <a:fld id="{7B59FE10-C4FB-8742-846E-57AF3B0C24E3}" type="datetimeFigureOut">
              <a:rPr lang="en-US" smtClean="0"/>
              <a:t>10/4/22</a:t>
            </a:fld>
            <a:endParaRPr lang="en-US"/>
          </a:p>
        </p:txBody>
      </p:sp>
      <p:sp>
        <p:nvSpPr>
          <p:cNvPr id="5" name="Footer Placeholder 4">
            <a:extLst>
              <a:ext uri="{FF2B5EF4-FFF2-40B4-BE49-F238E27FC236}">
                <a16:creationId xmlns:a16="http://schemas.microsoft.com/office/drawing/2014/main" id="{FA304AAA-7A2C-E490-A5AC-540199017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D1A2D-4FB5-D73F-C64A-F315839D6B98}"/>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322936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18FC85-74FB-E73F-D777-CD8827F6F6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B0902B-B3FD-A462-29DF-D2199A4113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2DDF5-53E4-6E14-73FD-04914D34FD45}"/>
              </a:ext>
            </a:extLst>
          </p:cNvPr>
          <p:cNvSpPr>
            <a:spLocks noGrp="1"/>
          </p:cNvSpPr>
          <p:nvPr>
            <p:ph type="dt" sz="half" idx="10"/>
          </p:nvPr>
        </p:nvSpPr>
        <p:spPr/>
        <p:txBody>
          <a:bodyPr/>
          <a:lstStyle/>
          <a:p>
            <a:fld id="{7B59FE10-C4FB-8742-846E-57AF3B0C24E3}" type="datetimeFigureOut">
              <a:rPr lang="en-US" smtClean="0"/>
              <a:t>10/4/22</a:t>
            </a:fld>
            <a:endParaRPr lang="en-US"/>
          </a:p>
        </p:txBody>
      </p:sp>
      <p:sp>
        <p:nvSpPr>
          <p:cNvPr id="5" name="Footer Placeholder 4">
            <a:extLst>
              <a:ext uri="{FF2B5EF4-FFF2-40B4-BE49-F238E27FC236}">
                <a16:creationId xmlns:a16="http://schemas.microsoft.com/office/drawing/2014/main" id="{BBBA9544-4427-E4DE-DC77-1833791530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65DAF-C056-1661-45BB-3DC4DB68094E}"/>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2510936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514074"/>
            <a:ext cx="10363200" cy="594360"/>
          </a:xfrm>
        </p:spPr>
        <p:txBody>
          <a:bodyPr vert="horz" lIns="0" tIns="45720" rIns="0" bIns="0" rtlCol="0" anchor="b" anchorCtr="0">
            <a:noAutofit/>
          </a:bodyPr>
          <a:lstStyle>
            <a:lvl1pPr>
              <a:defRPr lang="en-US" sz="2800" spc="-75" dirty="0">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lvl="0" defTabSz="685800">
              <a:lnSpc>
                <a:spcPct val="85000"/>
              </a:lnSpc>
            </a:pPr>
            <a:r>
              <a:rPr lang="en-GB" dirty="0"/>
              <a:t>Click to edit Master title style</a:t>
            </a:r>
            <a:endParaRPr lang="en-US" dirty="0"/>
          </a:p>
        </p:txBody>
      </p:sp>
      <p:sp>
        <p:nvSpPr>
          <p:cNvPr id="4" name="Text Placeholder 8"/>
          <p:cNvSpPr>
            <a:spLocks noGrp="1"/>
          </p:cNvSpPr>
          <p:nvPr>
            <p:ph type="body" sz="quarter" idx="14"/>
          </p:nvPr>
        </p:nvSpPr>
        <p:spPr>
          <a:xfrm>
            <a:off x="914720" y="1139886"/>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GB" dirty="0"/>
              <a:t>Click to 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2770517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23C6-65ED-94E1-EE06-4736BA62CB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88D177-3A73-D16D-DC58-39FF91A117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F2EC37-26FD-BED4-958A-30C64A0F22AC}"/>
              </a:ext>
            </a:extLst>
          </p:cNvPr>
          <p:cNvSpPr>
            <a:spLocks noGrp="1"/>
          </p:cNvSpPr>
          <p:nvPr>
            <p:ph type="dt" sz="half" idx="10"/>
          </p:nvPr>
        </p:nvSpPr>
        <p:spPr/>
        <p:txBody>
          <a:bodyPr/>
          <a:lstStyle/>
          <a:p>
            <a:fld id="{7B59FE10-C4FB-8742-846E-57AF3B0C24E3}" type="datetimeFigureOut">
              <a:rPr lang="en-US" smtClean="0"/>
              <a:t>10/4/22</a:t>
            </a:fld>
            <a:endParaRPr lang="en-US"/>
          </a:p>
        </p:txBody>
      </p:sp>
      <p:sp>
        <p:nvSpPr>
          <p:cNvPr id="5" name="Footer Placeholder 4">
            <a:extLst>
              <a:ext uri="{FF2B5EF4-FFF2-40B4-BE49-F238E27FC236}">
                <a16:creationId xmlns:a16="http://schemas.microsoft.com/office/drawing/2014/main" id="{AEC51F90-F4BE-27F4-328A-318DCBE51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02654-864C-C726-49E3-AB8838BC2CE3}"/>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321311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470F6-53D7-D72D-FDA1-DB47874665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2FF0A7-671F-1FF0-FD87-8632BDBF7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C6B9B6-0D9E-422C-74A8-27947F066D67}"/>
              </a:ext>
            </a:extLst>
          </p:cNvPr>
          <p:cNvSpPr>
            <a:spLocks noGrp="1"/>
          </p:cNvSpPr>
          <p:nvPr>
            <p:ph type="dt" sz="half" idx="10"/>
          </p:nvPr>
        </p:nvSpPr>
        <p:spPr/>
        <p:txBody>
          <a:bodyPr/>
          <a:lstStyle/>
          <a:p>
            <a:fld id="{7B59FE10-C4FB-8742-846E-57AF3B0C24E3}" type="datetimeFigureOut">
              <a:rPr lang="en-US" smtClean="0"/>
              <a:t>10/4/22</a:t>
            </a:fld>
            <a:endParaRPr lang="en-US"/>
          </a:p>
        </p:txBody>
      </p:sp>
      <p:sp>
        <p:nvSpPr>
          <p:cNvPr id="5" name="Footer Placeholder 4">
            <a:extLst>
              <a:ext uri="{FF2B5EF4-FFF2-40B4-BE49-F238E27FC236}">
                <a16:creationId xmlns:a16="http://schemas.microsoft.com/office/drawing/2014/main" id="{BCD340A7-C185-61E9-6CD2-821BC7F00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6ABE6-4DAC-C5A8-A091-99581E232899}"/>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132514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4500-DA1F-62D5-DFB5-0C74CA9FAB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F0203-8A63-C825-1B4E-72793E642F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6C6D04-E18F-4975-7A5F-205FA2ECDD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CD32C4-E5E3-1621-D241-BAE193EBE6D6}"/>
              </a:ext>
            </a:extLst>
          </p:cNvPr>
          <p:cNvSpPr>
            <a:spLocks noGrp="1"/>
          </p:cNvSpPr>
          <p:nvPr>
            <p:ph type="dt" sz="half" idx="10"/>
          </p:nvPr>
        </p:nvSpPr>
        <p:spPr/>
        <p:txBody>
          <a:bodyPr/>
          <a:lstStyle/>
          <a:p>
            <a:fld id="{7B59FE10-C4FB-8742-846E-57AF3B0C24E3}" type="datetimeFigureOut">
              <a:rPr lang="en-US" smtClean="0"/>
              <a:t>10/4/22</a:t>
            </a:fld>
            <a:endParaRPr lang="en-US"/>
          </a:p>
        </p:txBody>
      </p:sp>
      <p:sp>
        <p:nvSpPr>
          <p:cNvPr id="6" name="Footer Placeholder 5">
            <a:extLst>
              <a:ext uri="{FF2B5EF4-FFF2-40B4-BE49-F238E27FC236}">
                <a16:creationId xmlns:a16="http://schemas.microsoft.com/office/drawing/2014/main" id="{3DC0DB29-D53B-7752-A279-C5096462E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1CC6A-9866-F9D0-D03F-5F50827F9EA5}"/>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126064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9200-E0CB-CFA9-20D9-E7B821BBDF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ACE40E-ACE2-BD3A-D56C-3EBD042BD6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D7BF06-D255-17C7-51F0-117E6CD3C4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A5B59B-9778-3773-F942-C54E7A9B3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FE1C4E-49B9-518C-7E5F-2E83B5C940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2ECC39-70A1-7647-4170-81ACBC4419AA}"/>
              </a:ext>
            </a:extLst>
          </p:cNvPr>
          <p:cNvSpPr>
            <a:spLocks noGrp="1"/>
          </p:cNvSpPr>
          <p:nvPr>
            <p:ph type="dt" sz="half" idx="10"/>
          </p:nvPr>
        </p:nvSpPr>
        <p:spPr/>
        <p:txBody>
          <a:bodyPr/>
          <a:lstStyle/>
          <a:p>
            <a:fld id="{7B59FE10-C4FB-8742-846E-57AF3B0C24E3}" type="datetimeFigureOut">
              <a:rPr lang="en-US" smtClean="0"/>
              <a:t>10/4/22</a:t>
            </a:fld>
            <a:endParaRPr lang="en-US"/>
          </a:p>
        </p:txBody>
      </p:sp>
      <p:sp>
        <p:nvSpPr>
          <p:cNvPr id="8" name="Footer Placeholder 7">
            <a:extLst>
              <a:ext uri="{FF2B5EF4-FFF2-40B4-BE49-F238E27FC236}">
                <a16:creationId xmlns:a16="http://schemas.microsoft.com/office/drawing/2014/main" id="{65A01F6F-3E49-1515-E4A0-2D17720224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8E7A39-1380-81EF-D3F6-42CE0673825C}"/>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102716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A786-D800-30BE-0E52-D417251C36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2CCB5E-D955-8339-3FD5-ABBCAEF0D343}"/>
              </a:ext>
            </a:extLst>
          </p:cNvPr>
          <p:cNvSpPr>
            <a:spLocks noGrp="1"/>
          </p:cNvSpPr>
          <p:nvPr>
            <p:ph type="dt" sz="half" idx="10"/>
          </p:nvPr>
        </p:nvSpPr>
        <p:spPr/>
        <p:txBody>
          <a:bodyPr/>
          <a:lstStyle/>
          <a:p>
            <a:fld id="{7B59FE10-C4FB-8742-846E-57AF3B0C24E3}" type="datetimeFigureOut">
              <a:rPr lang="en-US" smtClean="0"/>
              <a:t>10/4/22</a:t>
            </a:fld>
            <a:endParaRPr lang="en-US"/>
          </a:p>
        </p:txBody>
      </p:sp>
      <p:sp>
        <p:nvSpPr>
          <p:cNvPr id="4" name="Footer Placeholder 3">
            <a:extLst>
              <a:ext uri="{FF2B5EF4-FFF2-40B4-BE49-F238E27FC236}">
                <a16:creationId xmlns:a16="http://schemas.microsoft.com/office/drawing/2014/main" id="{135A62E1-7F34-5CE6-D2D1-BBE5047A7E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2A8E30-EFCE-AB88-B46B-AD2543D35B36}"/>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153134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B881EC-92CE-B02D-262E-5D5EA846F6D5}"/>
              </a:ext>
            </a:extLst>
          </p:cNvPr>
          <p:cNvSpPr>
            <a:spLocks noGrp="1"/>
          </p:cNvSpPr>
          <p:nvPr>
            <p:ph type="dt" sz="half" idx="10"/>
          </p:nvPr>
        </p:nvSpPr>
        <p:spPr/>
        <p:txBody>
          <a:bodyPr/>
          <a:lstStyle/>
          <a:p>
            <a:fld id="{7B59FE10-C4FB-8742-846E-57AF3B0C24E3}" type="datetimeFigureOut">
              <a:rPr lang="en-US" smtClean="0"/>
              <a:t>10/4/22</a:t>
            </a:fld>
            <a:endParaRPr lang="en-US"/>
          </a:p>
        </p:txBody>
      </p:sp>
      <p:sp>
        <p:nvSpPr>
          <p:cNvPr id="3" name="Footer Placeholder 2">
            <a:extLst>
              <a:ext uri="{FF2B5EF4-FFF2-40B4-BE49-F238E27FC236}">
                <a16:creationId xmlns:a16="http://schemas.microsoft.com/office/drawing/2014/main" id="{D7DDC4B2-2583-1894-2830-AF2ED81867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61D9E3-8F81-CED2-C4CD-8D5E8753B6B0}"/>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358859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11DE-99EF-C289-FF91-3D1A51758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72E4F8-BFEA-C43E-1067-60BD1145FC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500597-D026-E50C-C1F2-86AEF36FD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D290F-8977-7743-CB59-93A214732F61}"/>
              </a:ext>
            </a:extLst>
          </p:cNvPr>
          <p:cNvSpPr>
            <a:spLocks noGrp="1"/>
          </p:cNvSpPr>
          <p:nvPr>
            <p:ph type="dt" sz="half" idx="10"/>
          </p:nvPr>
        </p:nvSpPr>
        <p:spPr/>
        <p:txBody>
          <a:bodyPr/>
          <a:lstStyle/>
          <a:p>
            <a:fld id="{7B59FE10-C4FB-8742-846E-57AF3B0C24E3}" type="datetimeFigureOut">
              <a:rPr lang="en-US" smtClean="0"/>
              <a:t>10/4/22</a:t>
            </a:fld>
            <a:endParaRPr lang="en-US"/>
          </a:p>
        </p:txBody>
      </p:sp>
      <p:sp>
        <p:nvSpPr>
          <p:cNvPr id="6" name="Footer Placeholder 5">
            <a:extLst>
              <a:ext uri="{FF2B5EF4-FFF2-40B4-BE49-F238E27FC236}">
                <a16:creationId xmlns:a16="http://schemas.microsoft.com/office/drawing/2014/main" id="{9191CFCB-890B-F6C3-EC2B-F6C0BE531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819D5-3212-F71C-8FA0-D2C92DD579ED}"/>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234802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1E2B-DB2E-23A0-D17E-969E4A828C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2CD8DA-888E-6080-193E-0C22A209BE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B8CCB4-61C0-6EC6-79AC-4B134ECCF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E961A-3BFF-55BF-F517-50E5B5CBB306}"/>
              </a:ext>
            </a:extLst>
          </p:cNvPr>
          <p:cNvSpPr>
            <a:spLocks noGrp="1"/>
          </p:cNvSpPr>
          <p:nvPr>
            <p:ph type="dt" sz="half" idx="10"/>
          </p:nvPr>
        </p:nvSpPr>
        <p:spPr/>
        <p:txBody>
          <a:bodyPr/>
          <a:lstStyle/>
          <a:p>
            <a:fld id="{7B59FE10-C4FB-8742-846E-57AF3B0C24E3}" type="datetimeFigureOut">
              <a:rPr lang="en-US" smtClean="0"/>
              <a:t>10/4/22</a:t>
            </a:fld>
            <a:endParaRPr lang="en-US"/>
          </a:p>
        </p:txBody>
      </p:sp>
      <p:sp>
        <p:nvSpPr>
          <p:cNvPr id="6" name="Footer Placeholder 5">
            <a:extLst>
              <a:ext uri="{FF2B5EF4-FFF2-40B4-BE49-F238E27FC236}">
                <a16:creationId xmlns:a16="http://schemas.microsoft.com/office/drawing/2014/main" id="{93B5D478-F0C7-A21D-7623-53B91BF0C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5D712-6D98-9F21-BC71-55CE9827C066}"/>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270310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88DF6-514B-F546-B4F5-961FFE501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CD93D6-8425-745C-945C-CB302BEA0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322AA-4BAC-087D-F2B2-56CA198E4C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9FE10-C4FB-8742-846E-57AF3B0C24E3}" type="datetimeFigureOut">
              <a:rPr lang="en-US" smtClean="0"/>
              <a:t>10/4/22</a:t>
            </a:fld>
            <a:endParaRPr lang="en-US"/>
          </a:p>
        </p:txBody>
      </p:sp>
      <p:sp>
        <p:nvSpPr>
          <p:cNvPr id="5" name="Footer Placeholder 4">
            <a:extLst>
              <a:ext uri="{FF2B5EF4-FFF2-40B4-BE49-F238E27FC236}">
                <a16:creationId xmlns:a16="http://schemas.microsoft.com/office/drawing/2014/main" id="{5A5AD753-C2F1-131C-E678-19764E3CD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CE0626-84B1-0ADC-918A-A8F077065C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AF598-2DD2-6143-9B72-D2063557C607}" type="slidenum">
              <a:rPr lang="en-US" smtClean="0"/>
              <a:t>‹#›</a:t>
            </a:fld>
            <a:endParaRPr lang="en-US"/>
          </a:p>
        </p:txBody>
      </p:sp>
    </p:spTree>
    <p:extLst>
      <p:ext uri="{BB962C8B-B14F-4D97-AF65-F5344CB8AC3E}">
        <p14:creationId xmlns:p14="http://schemas.microsoft.com/office/powerpoint/2010/main" val="991954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snap.stanford.edu/data/#citnets" TargetMode="External"/><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hyperlink" Target="https://arxiv.org/pdf/1806.02371.pdf" TargetMode="External"/><Relationship Id="rId4" Type="http://schemas.openxmlformats.org/officeDocument/2006/relationships/hyperlink" Target="https://barabasi.com/f/619.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omepage - CMU - Carnegie Mellon University">
            <a:extLst>
              <a:ext uri="{FF2B5EF4-FFF2-40B4-BE49-F238E27FC236}">
                <a16:creationId xmlns:a16="http://schemas.microsoft.com/office/drawing/2014/main" id="{D9AA9528-90C9-2480-65CB-A15EAB6AA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6" y="6526196"/>
            <a:ext cx="2547257" cy="2338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etwork Science — Network Medicine Institute and Alliance">
            <a:extLst>
              <a:ext uri="{FF2B5EF4-FFF2-40B4-BE49-F238E27FC236}">
                <a16:creationId xmlns:a16="http://schemas.microsoft.com/office/drawing/2014/main" id="{A117CAEA-F6FE-C885-752A-946221953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670" y="1409700"/>
            <a:ext cx="5215127" cy="40821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F44C52-9593-7E52-4D4B-BDD9F8FED196}"/>
              </a:ext>
            </a:extLst>
          </p:cNvPr>
          <p:cNvSpPr txBox="1"/>
          <p:nvPr/>
        </p:nvSpPr>
        <p:spPr>
          <a:xfrm>
            <a:off x="206827" y="2819829"/>
            <a:ext cx="7837714" cy="1261884"/>
          </a:xfrm>
          <a:prstGeom prst="rect">
            <a:avLst/>
          </a:prstGeom>
          <a:noFill/>
        </p:spPr>
        <p:txBody>
          <a:bodyPr wrap="square" rtlCol="0">
            <a:spAutoFit/>
          </a:bodyPr>
          <a:lstStyle/>
          <a:p>
            <a:r>
              <a:rPr lang="en-US" sz="3600" b="1" dirty="0">
                <a:latin typeface=""/>
              </a:rPr>
              <a:t>NETWORK DESTROY-REPAIR</a:t>
            </a:r>
          </a:p>
          <a:p>
            <a:r>
              <a:rPr lang="en-US" sz="2000" dirty="0">
                <a:latin typeface=""/>
              </a:rPr>
              <a:t>October 5, 2022</a:t>
            </a:r>
          </a:p>
          <a:p>
            <a:r>
              <a:rPr lang="en-US" sz="2000" dirty="0">
                <a:latin typeface=""/>
              </a:rPr>
              <a:t>Vikas Kashyap, Tony Huang (Group 8)</a:t>
            </a:r>
          </a:p>
        </p:txBody>
      </p:sp>
    </p:spTree>
    <p:extLst>
      <p:ext uri="{BB962C8B-B14F-4D97-AF65-F5344CB8AC3E}">
        <p14:creationId xmlns:p14="http://schemas.microsoft.com/office/powerpoint/2010/main" val="234431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Leading Questions to the </a:t>
            </a:r>
            <a:r>
              <a:rPr lang="en-US" altLang="zh-CN" dirty="0"/>
              <a:t>Project</a:t>
            </a:r>
            <a:endParaRPr lang="en-US" dirty="0"/>
          </a:p>
        </p:txBody>
      </p:sp>
      <p:sp>
        <p:nvSpPr>
          <p:cNvPr id="3" name="Text Placeholder 2"/>
          <p:cNvSpPr>
            <a:spLocks noGrp="1"/>
          </p:cNvSpPr>
          <p:nvPr>
            <p:ph type="body" sz="quarter" idx="14"/>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We are motivated by a desire to understand the robustness of networks in the real world</a:t>
            </a:r>
          </a:p>
        </p:txBody>
      </p:sp>
      <p:sp>
        <p:nvSpPr>
          <p:cNvPr id="4" name="Text Placeholder 3"/>
          <p:cNvSpPr>
            <a:spLocks noGrp="1"/>
          </p:cNvSpPr>
          <p:nvPr>
            <p:ph type="body" sz="quarter" idx="15"/>
          </p:nvPr>
        </p:nvSpPr>
        <p:spPr/>
        <p:txBody>
          <a:bodyPr/>
          <a:lstStyle/>
          <a:p>
            <a:r>
              <a:rPr lang="en-US" dirty="0">
                <a:solidFill>
                  <a:srgbClr val="F0908D"/>
                </a:solidFill>
              </a:rPr>
              <a:t>Overview</a:t>
            </a:r>
          </a:p>
        </p:txBody>
      </p:sp>
      <p:pic>
        <p:nvPicPr>
          <p:cNvPr id="5" name="Picture 6" descr="Homepage - CMU - Carnegie Mellon University">
            <a:extLst>
              <a:ext uri="{FF2B5EF4-FFF2-40B4-BE49-F238E27FC236}">
                <a16:creationId xmlns:a16="http://schemas.microsoft.com/office/drawing/2014/main" id="{A260E6B7-63BD-91D4-4F37-284CC376B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6" y="6526196"/>
            <a:ext cx="2547257" cy="233830"/>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283FE400-17FD-84B1-0A94-EF2F4A44C513}"/>
              </a:ext>
            </a:extLst>
          </p:cNvPr>
          <p:cNvGrpSpPr/>
          <p:nvPr/>
        </p:nvGrpSpPr>
        <p:grpSpPr>
          <a:xfrm>
            <a:off x="914400" y="2286008"/>
            <a:ext cx="8850086" cy="971202"/>
            <a:chOff x="914400" y="2006385"/>
            <a:chExt cx="8850086" cy="971202"/>
          </a:xfrm>
        </p:grpSpPr>
        <p:sp>
          <p:nvSpPr>
            <p:cNvPr id="6" name="Oval 5">
              <a:extLst>
                <a:ext uri="{FF2B5EF4-FFF2-40B4-BE49-F238E27FC236}">
                  <a16:creationId xmlns:a16="http://schemas.microsoft.com/office/drawing/2014/main" id="{24529EFE-7C28-3B4E-00D6-823454633041}"/>
                </a:ext>
              </a:extLst>
            </p:cNvPr>
            <p:cNvSpPr/>
            <p:nvPr/>
          </p:nvSpPr>
          <p:spPr>
            <a:xfrm>
              <a:off x="914400" y="2017271"/>
              <a:ext cx="365760" cy="3657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bg1"/>
                  </a:solidFill>
                  <a:effectLst/>
                  <a:uLnTx/>
                  <a:uFillTx/>
                  <a:ea typeface="+mn-ea"/>
                  <a:cs typeface="+mn-cs"/>
                </a:rPr>
                <a:t>1</a:t>
              </a:r>
            </a:p>
          </p:txBody>
        </p:sp>
        <p:sp>
          <p:nvSpPr>
            <p:cNvPr id="8" name="TextBox 7">
              <a:extLst>
                <a:ext uri="{FF2B5EF4-FFF2-40B4-BE49-F238E27FC236}">
                  <a16:creationId xmlns:a16="http://schemas.microsoft.com/office/drawing/2014/main" id="{A142C064-C640-1D58-7692-E3DD663600E1}"/>
                </a:ext>
              </a:extLst>
            </p:cNvPr>
            <p:cNvSpPr txBox="1"/>
            <p:nvPr/>
          </p:nvSpPr>
          <p:spPr>
            <a:xfrm>
              <a:off x="1370774" y="2006385"/>
              <a:ext cx="803619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WHAT IS THE MOTIVATION OF THE STUDY?</a:t>
              </a:r>
            </a:p>
          </p:txBody>
        </p:sp>
        <p:cxnSp>
          <p:nvCxnSpPr>
            <p:cNvPr id="35" name="Straight Connector 34">
              <a:extLst>
                <a:ext uri="{FF2B5EF4-FFF2-40B4-BE49-F238E27FC236}">
                  <a16:creationId xmlns:a16="http://schemas.microsoft.com/office/drawing/2014/main" id="{5AEE4890-12AE-917E-A40B-6F30179AE9C2}"/>
                </a:ext>
              </a:extLst>
            </p:cNvPr>
            <p:cNvCxnSpPr/>
            <p:nvPr/>
          </p:nvCxnSpPr>
          <p:spPr>
            <a:xfrm>
              <a:off x="1451547" y="2291591"/>
              <a:ext cx="28541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E119218-6796-D88C-F9AD-1B30F7505D3E}"/>
                </a:ext>
              </a:extLst>
            </p:cNvPr>
            <p:cNvSpPr txBox="1"/>
            <p:nvPr/>
          </p:nvSpPr>
          <p:spPr>
            <a:xfrm>
              <a:off x="1370774" y="2515922"/>
              <a:ext cx="8393712" cy="461665"/>
            </a:xfrm>
            <a:prstGeom prst="rect">
              <a:avLst/>
            </a:prstGeom>
            <a:noFill/>
          </p:spPr>
          <p:txBody>
            <a:bodyPr wrap="square" rtlCol="0">
              <a:spAutoFit/>
            </a:bodyPr>
            <a:lstStyle/>
            <a:p>
              <a:pPr>
                <a:defRPr/>
              </a:pPr>
              <a:r>
                <a:rPr kumimoji="0" lang="en-US" sz="12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Network robustness is fundamental feature of real-world networks, a lack of which leads to critical system failures. The objective is to evaluate and understand the network robustness under different circumstances.</a:t>
              </a:r>
            </a:p>
          </p:txBody>
        </p:sp>
      </p:grpSp>
      <p:grpSp>
        <p:nvGrpSpPr>
          <p:cNvPr id="41" name="Group 40">
            <a:extLst>
              <a:ext uri="{FF2B5EF4-FFF2-40B4-BE49-F238E27FC236}">
                <a16:creationId xmlns:a16="http://schemas.microsoft.com/office/drawing/2014/main" id="{55BAE443-32D0-C33B-A50D-C37FD5DECF08}"/>
              </a:ext>
            </a:extLst>
          </p:cNvPr>
          <p:cNvGrpSpPr/>
          <p:nvPr/>
        </p:nvGrpSpPr>
        <p:grpSpPr>
          <a:xfrm>
            <a:off x="914400" y="3870479"/>
            <a:ext cx="8850086" cy="971202"/>
            <a:chOff x="914400" y="2006385"/>
            <a:chExt cx="8850086" cy="971202"/>
          </a:xfrm>
        </p:grpSpPr>
        <p:sp>
          <p:nvSpPr>
            <p:cNvPr id="42" name="Oval 41">
              <a:extLst>
                <a:ext uri="{FF2B5EF4-FFF2-40B4-BE49-F238E27FC236}">
                  <a16:creationId xmlns:a16="http://schemas.microsoft.com/office/drawing/2014/main" id="{095A59B1-C0EF-3843-97A5-D1DF8D7DB009}"/>
                </a:ext>
              </a:extLst>
            </p:cNvPr>
            <p:cNvSpPr/>
            <p:nvPr/>
          </p:nvSpPr>
          <p:spPr>
            <a:xfrm>
              <a:off x="914400" y="2017271"/>
              <a:ext cx="365760" cy="3657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2</a:t>
              </a:r>
              <a:endParaRPr kumimoji="0" lang="en-US" b="1" i="0" u="none" strike="noStrike" kern="1200" cap="none" spc="0" normalizeH="0" baseline="0" noProof="0" dirty="0">
                <a:ln>
                  <a:noFill/>
                </a:ln>
                <a:solidFill>
                  <a:schemeClr val="bg1"/>
                </a:solidFill>
                <a:effectLst/>
                <a:uLnTx/>
                <a:uFillTx/>
                <a:ea typeface="+mn-ea"/>
                <a:cs typeface="+mn-cs"/>
              </a:endParaRPr>
            </a:p>
          </p:txBody>
        </p:sp>
        <p:sp>
          <p:nvSpPr>
            <p:cNvPr id="45" name="TextBox 44">
              <a:extLst>
                <a:ext uri="{FF2B5EF4-FFF2-40B4-BE49-F238E27FC236}">
                  <a16:creationId xmlns:a16="http://schemas.microsoft.com/office/drawing/2014/main" id="{A5DAF537-FF74-2E3C-0439-3D03E93081EC}"/>
                </a:ext>
              </a:extLst>
            </p:cNvPr>
            <p:cNvSpPr txBox="1"/>
            <p:nvPr/>
          </p:nvSpPr>
          <p:spPr>
            <a:xfrm>
              <a:off x="1370774" y="2006385"/>
              <a:ext cx="803619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WHAT IS THE OBJECTIVE AND TASKS?</a:t>
              </a:r>
            </a:p>
          </p:txBody>
        </p:sp>
        <p:cxnSp>
          <p:nvCxnSpPr>
            <p:cNvPr id="50" name="Straight Connector 49">
              <a:extLst>
                <a:ext uri="{FF2B5EF4-FFF2-40B4-BE49-F238E27FC236}">
                  <a16:creationId xmlns:a16="http://schemas.microsoft.com/office/drawing/2014/main" id="{9BABAF4F-A8E8-BE0E-A2A2-8A865CBF53ED}"/>
                </a:ext>
              </a:extLst>
            </p:cNvPr>
            <p:cNvCxnSpPr/>
            <p:nvPr/>
          </p:nvCxnSpPr>
          <p:spPr>
            <a:xfrm>
              <a:off x="1451547" y="2291591"/>
              <a:ext cx="28541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3BED63B-730A-BFA9-AD09-AF884FCEA21F}"/>
                </a:ext>
              </a:extLst>
            </p:cNvPr>
            <p:cNvSpPr txBox="1"/>
            <p:nvPr/>
          </p:nvSpPr>
          <p:spPr>
            <a:xfrm>
              <a:off x="1370774" y="2515922"/>
              <a:ext cx="8393712" cy="461665"/>
            </a:xfrm>
            <a:prstGeom prst="rect">
              <a:avLst/>
            </a:prstGeom>
            <a:noFill/>
          </p:spPr>
          <p:txBody>
            <a:bodyPr wrap="square" rtlCol="0">
              <a:spAutoFit/>
            </a:bodyPr>
            <a:lstStyle/>
            <a:p>
              <a:pPr>
                <a:defRPr/>
              </a:pPr>
              <a:r>
                <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 main tasks consist of evaluating the fundamental attributes of the network, designing attack and defense mechanisms, and monitoring how each type of network behaves under the attack and defense scheme.</a:t>
              </a:r>
              <a:endParaRPr kumimoji="0" lang="en-US" sz="12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846053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FD7AAE4-7391-1599-75E8-B1E1AE881000}"/>
              </a:ext>
            </a:extLst>
          </p:cNvPr>
          <p:cNvPicPr>
            <a:picLocks noChangeAspect="1"/>
          </p:cNvPicPr>
          <p:nvPr/>
        </p:nvPicPr>
        <p:blipFill rotWithShape="1">
          <a:blip r:embed="rId2"/>
          <a:srcRect l="649" r="24351"/>
          <a:stretch/>
        </p:blipFill>
        <p:spPr>
          <a:xfrm>
            <a:off x="9293254" y="3008952"/>
            <a:ext cx="2322576" cy="2322576"/>
          </a:xfrm>
          <a:prstGeom prst="rect">
            <a:avLst/>
          </a:prstGeom>
        </p:spPr>
      </p:pic>
      <p:pic>
        <p:nvPicPr>
          <p:cNvPr id="17" name="Picture 16">
            <a:extLst>
              <a:ext uri="{FF2B5EF4-FFF2-40B4-BE49-F238E27FC236}">
                <a16:creationId xmlns:a16="http://schemas.microsoft.com/office/drawing/2014/main" id="{64CF9441-8717-C710-9B08-B17A741FFF3C}"/>
              </a:ext>
            </a:extLst>
          </p:cNvPr>
          <p:cNvPicPr>
            <a:picLocks noChangeAspect="1"/>
          </p:cNvPicPr>
          <p:nvPr/>
        </p:nvPicPr>
        <p:blipFill rotWithShape="1">
          <a:blip r:embed="rId3"/>
          <a:srcRect l="23953" r="1047"/>
          <a:stretch/>
        </p:blipFill>
        <p:spPr>
          <a:xfrm>
            <a:off x="6499622" y="3008952"/>
            <a:ext cx="2322576" cy="2322576"/>
          </a:xfrm>
          <a:prstGeom prst="rect">
            <a:avLst/>
          </a:prstGeom>
        </p:spPr>
      </p:pic>
      <p:pic>
        <p:nvPicPr>
          <p:cNvPr id="12" name="Picture 11">
            <a:extLst>
              <a:ext uri="{FF2B5EF4-FFF2-40B4-BE49-F238E27FC236}">
                <a16:creationId xmlns:a16="http://schemas.microsoft.com/office/drawing/2014/main" id="{EF441B81-121A-3455-55EE-AA5FB2AE187E}"/>
              </a:ext>
            </a:extLst>
          </p:cNvPr>
          <p:cNvPicPr>
            <a:picLocks/>
          </p:cNvPicPr>
          <p:nvPr/>
        </p:nvPicPr>
        <p:blipFill rotWithShape="1">
          <a:blip r:embed="rId4"/>
          <a:srcRect l="16023" r="8977"/>
          <a:stretch/>
        </p:blipFill>
        <p:spPr>
          <a:xfrm>
            <a:off x="904184" y="3032727"/>
            <a:ext cx="2322576" cy="2322576"/>
          </a:xfrm>
          <a:prstGeom prst="rect">
            <a:avLst/>
          </a:prstGeom>
        </p:spPr>
      </p:pic>
      <p:pic>
        <p:nvPicPr>
          <p:cNvPr id="10" name="Picture 9">
            <a:extLst>
              <a:ext uri="{FF2B5EF4-FFF2-40B4-BE49-F238E27FC236}">
                <a16:creationId xmlns:a16="http://schemas.microsoft.com/office/drawing/2014/main" id="{6BDDD354-EC3B-C0A0-ADE0-83FD9C42C9BB}"/>
              </a:ext>
            </a:extLst>
          </p:cNvPr>
          <p:cNvPicPr>
            <a:picLocks/>
          </p:cNvPicPr>
          <p:nvPr/>
        </p:nvPicPr>
        <p:blipFill rotWithShape="1">
          <a:blip r:embed="rId5"/>
          <a:srcRect r="25004"/>
          <a:stretch/>
        </p:blipFill>
        <p:spPr>
          <a:xfrm>
            <a:off x="3708034" y="3032727"/>
            <a:ext cx="2322454" cy="2322576"/>
          </a:xfrm>
          <a:prstGeom prst="rect">
            <a:avLst/>
          </a:prstGeom>
        </p:spPr>
      </p:pic>
      <p:sp>
        <p:nvSpPr>
          <p:cNvPr id="2" name="Title 1"/>
          <p:cNvSpPr>
            <a:spLocks noGrp="1"/>
          </p:cNvSpPr>
          <p:nvPr>
            <p:ph type="title"/>
          </p:nvPr>
        </p:nvSpPr>
        <p:spPr/>
        <p:txBody>
          <a:bodyPr/>
          <a:lstStyle/>
          <a:p>
            <a:r>
              <a:rPr lang="en-US" dirty="0"/>
              <a:t>Target Networks of the Project</a:t>
            </a:r>
          </a:p>
        </p:txBody>
      </p:sp>
      <p:sp>
        <p:nvSpPr>
          <p:cNvPr id="3" name="Text Placeholder 2"/>
          <p:cNvSpPr>
            <a:spLocks noGrp="1"/>
          </p:cNvSpPr>
          <p:nvPr>
            <p:ph type="body" sz="quarter" idx="14"/>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We have selected four types of networks scenario for further investigation</a:t>
            </a:r>
          </a:p>
        </p:txBody>
      </p:sp>
      <p:sp>
        <p:nvSpPr>
          <p:cNvPr id="4" name="Text Placeholder 3"/>
          <p:cNvSpPr>
            <a:spLocks noGrp="1"/>
          </p:cNvSpPr>
          <p:nvPr>
            <p:ph type="body" sz="quarter" idx="15"/>
          </p:nvPr>
        </p:nvSpPr>
        <p:spPr/>
        <p:txBody>
          <a:bodyPr/>
          <a:lstStyle/>
          <a:p>
            <a:r>
              <a:rPr lang="en-US" dirty="0">
                <a:solidFill>
                  <a:srgbClr val="F0908D"/>
                </a:solidFill>
              </a:rPr>
              <a:t>APPROACH</a:t>
            </a:r>
          </a:p>
        </p:txBody>
      </p:sp>
      <p:pic>
        <p:nvPicPr>
          <p:cNvPr id="5" name="Picture 6" descr="Homepage - CMU - Carnegie Mellon University">
            <a:extLst>
              <a:ext uri="{FF2B5EF4-FFF2-40B4-BE49-F238E27FC236}">
                <a16:creationId xmlns:a16="http://schemas.microsoft.com/office/drawing/2014/main" id="{A260E6B7-63BD-91D4-4F37-284CC376BD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4996" y="6526196"/>
            <a:ext cx="2547257" cy="233830"/>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p:cNvSpPr/>
          <p:nvPr/>
        </p:nvSpPr>
        <p:spPr>
          <a:xfrm>
            <a:off x="914400" y="2543195"/>
            <a:ext cx="2325580" cy="377304"/>
          </a:xfrm>
          <a:prstGeom prst="rect">
            <a:avLst/>
          </a:prstGeom>
          <a:no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Open Sans" panose="020B0606030504020204" pitchFamily="34" charset="0"/>
                <a:ea typeface="Open Sans" panose="020B0606030504020204" pitchFamily="34" charset="0"/>
                <a:cs typeface="Open Sans" panose="020B0606030504020204" pitchFamily="34" charset="0"/>
              </a:rPr>
              <a:t>SOCIAL NETWORK</a:t>
            </a:r>
            <a:endParaRPr kumimoji="0" lang="en-US" sz="1000" b="1" i="0" u="none" strike="noStrike" kern="1200" cap="none" spc="0" normalizeH="0" baseline="0" noProof="0" dirty="0">
              <a:ln>
                <a:noFill/>
              </a:ln>
              <a:solidFill>
                <a:srgbClr val="C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622C87CC-F4EB-8E34-9136-A755046917D3}"/>
              </a:ext>
            </a:extLst>
          </p:cNvPr>
          <p:cNvSpPr txBox="1"/>
          <p:nvPr/>
        </p:nvSpPr>
        <p:spPr>
          <a:xfrm>
            <a:off x="728464" y="5526349"/>
            <a:ext cx="2743200" cy="646331"/>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Bad actors may be incentivized to disguise themselves and connect with people on Facebook/Twitter.</a:t>
            </a:r>
          </a:p>
        </p:txBody>
      </p:sp>
      <p:sp>
        <p:nvSpPr>
          <p:cNvPr id="8" name="TextBox 7">
            <a:extLst>
              <a:ext uri="{FF2B5EF4-FFF2-40B4-BE49-F238E27FC236}">
                <a16:creationId xmlns:a16="http://schemas.microsoft.com/office/drawing/2014/main" id="{1625B944-FC37-8081-B21C-FEF900E84684}"/>
              </a:ext>
            </a:extLst>
          </p:cNvPr>
          <p:cNvSpPr txBox="1"/>
          <p:nvPr/>
        </p:nvSpPr>
        <p:spPr>
          <a:xfrm>
            <a:off x="1896381" y="1545029"/>
            <a:ext cx="361619" cy="1107996"/>
          </a:xfrm>
          <a:prstGeom prst="rect">
            <a:avLst/>
          </a:prstGeom>
          <a:noFill/>
        </p:spPr>
        <p:txBody>
          <a:bodyPr wrap="square" rtlCol="0">
            <a:spAutoFit/>
          </a:bodyPr>
          <a:lstStyle/>
          <a:p>
            <a:pPr algn="ctr"/>
            <a:r>
              <a:rPr lang="en-US" sz="66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1</a:t>
            </a:r>
          </a:p>
        </p:txBody>
      </p:sp>
      <p:sp>
        <p:nvSpPr>
          <p:cNvPr id="16" name="Rectangle 15">
            <a:extLst>
              <a:ext uri="{FF2B5EF4-FFF2-40B4-BE49-F238E27FC236}">
                <a16:creationId xmlns:a16="http://schemas.microsoft.com/office/drawing/2014/main" id="{5558DF46-C40B-87D5-3BD7-A747486C8D84}"/>
              </a:ext>
            </a:extLst>
          </p:cNvPr>
          <p:cNvSpPr/>
          <p:nvPr/>
        </p:nvSpPr>
        <p:spPr>
          <a:xfrm>
            <a:off x="3708033" y="2543195"/>
            <a:ext cx="2325580" cy="377304"/>
          </a:xfrm>
          <a:prstGeom prst="rect">
            <a:avLst/>
          </a:prstGeom>
          <a:no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Open Sans" panose="020B0606030504020204" pitchFamily="34" charset="0"/>
                <a:ea typeface="Open Sans" panose="020B0606030504020204" pitchFamily="34" charset="0"/>
                <a:cs typeface="Open Sans" panose="020B0606030504020204" pitchFamily="34" charset="0"/>
              </a:rPr>
              <a:t>P2P NETWORK</a:t>
            </a:r>
            <a:endParaRPr kumimoji="0" lang="en-US" sz="1000" b="1" i="0" u="none" strike="noStrike" kern="1200" cap="none" spc="0" normalizeH="0" baseline="0" noProof="0" dirty="0">
              <a:ln>
                <a:noFill/>
              </a:ln>
              <a:solidFill>
                <a:srgbClr val="C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32AD9588-3712-2549-6DC0-9AC9B34EB6A5}"/>
              </a:ext>
            </a:extLst>
          </p:cNvPr>
          <p:cNvSpPr txBox="1"/>
          <p:nvPr/>
        </p:nvSpPr>
        <p:spPr>
          <a:xfrm>
            <a:off x="3497661" y="5526349"/>
            <a:ext cx="2743200" cy="646331"/>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Malware can be transmitted when ill-intentioned nodes are connected in the network.</a:t>
            </a:r>
          </a:p>
        </p:txBody>
      </p:sp>
      <p:sp>
        <p:nvSpPr>
          <p:cNvPr id="13" name="TextBox 12">
            <a:extLst>
              <a:ext uri="{FF2B5EF4-FFF2-40B4-BE49-F238E27FC236}">
                <a16:creationId xmlns:a16="http://schemas.microsoft.com/office/drawing/2014/main" id="{17A05873-9FEF-EE7D-4C63-5D86D75325AA}"/>
              </a:ext>
            </a:extLst>
          </p:cNvPr>
          <p:cNvSpPr txBox="1"/>
          <p:nvPr/>
        </p:nvSpPr>
        <p:spPr>
          <a:xfrm>
            <a:off x="4690014" y="1545029"/>
            <a:ext cx="361619" cy="1107996"/>
          </a:xfrm>
          <a:prstGeom prst="rect">
            <a:avLst/>
          </a:prstGeom>
          <a:noFill/>
        </p:spPr>
        <p:txBody>
          <a:bodyPr wrap="square" rtlCol="0">
            <a:spAutoFit/>
          </a:bodyPr>
          <a:lstStyle/>
          <a:p>
            <a:pPr algn="ctr"/>
            <a:r>
              <a:rPr lang="en-US" sz="66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2</a:t>
            </a:r>
          </a:p>
        </p:txBody>
      </p:sp>
      <p:sp>
        <p:nvSpPr>
          <p:cNvPr id="23" name="Rectangle 22">
            <a:extLst>
              <a:ext uri="{FF2B5EF4-FFF2-40B4-BE49-F238E27FC236}">
                <a16:creationId xmlns:a16="http://schemas.microsoft.com/office/drawing/2014/main" id="{F628A175-9C83-7073-7422-0C8D111611DB}"/>
              </a:ext>
            </a:extLst>
          </p:cNvPr>
          <p:cNvSpPr/>
          <p:nvPr/>
        </p:nvSpPr>
        <p:spPr>
          <a:xfrm>
            <a:off x="6501666" y="2543195"/>
            <a:ext cx="2325580" cy="377304"/>
          </a:xfrm>
          <a:prstGeom prst="rect">
            <a:avLst/>
          </a:prstGeom>
          <a:no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Open Sans" panose="020B0606030504020204" pitchFamily="34" charset="0"/>
                <a:ea typeface="Open Sans" panose="020B0606030504020204" pitchFamily="34" charset="0"/>
                <a:cs typeface="Open Sans" panose="020B0606030504020204" pitchFamily="34" charset="0"/>
              </a:rPr>
              <a:t>AUTONOMOUS SYSTEM</a:t>
            </a:r>
            <a:endParaRPr kumimoji="0" lang="en-US" sz="1000" b="1" i="0" u="none" strike="noStrike" kern="1200" cap="none" spc="0" normalizeH="0" baseline="0" noProof="0" dirty="0">
              <a:ln>
                <a:noFill/>
              </a:ln>
              <a:solidFill>
                <a:srgbClr val="C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8EA45910-DFE5-A5EB-B65B-0580D31839E8}"/>
              </a:ext>
            </a:extLst>
          </p:cNvPr>
          <p:cNvSpPr txBox="1"/>
          <p:nvPr/>
        </p:nvSpPr>
        <p:spPr>
          <a:xfrm>
            <a:off x="6292856" y="5526349"/>
            <a:ext cx="2743200" cy="646331"/>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Internet communication protocols must be maintained to prevent spreading of misinformation</a:t>
            </a:r>
          </a:p>
        </p:txBody>
      </p:sp>
      <p:sp>
        <p:nvSpPr>
          <p:cNvPr id="20" name="TextBox 19">
            <a:extLst>
              <a:ext uri="{FF2B5EF4-FFF2-40B4-BE49-F238E27FC236}">
                <a16:creationId xmlns:a16="http://schemas.microsoft.com/office/drawing/2014/main" id="{AF7AD068-7E57-6A43-3316-13384E7CCDAD}"/>
              </a:ext>
            </a:extLst>
          </p:cNvPr>
          <p:cNvSpPr txBox="1"/>
          <p:nvPr/>
        </p:nvSpPr>
        <p:spPr>
          <a:xfrm>
            <a:off x="7483647" y="1545029"/>
            <a:ext cx="361619" cy="1107996"/>
          </a:xfrm>
          <a:prstGeom prst="rect">
            <a:avLst/>
          </a:prstGeom>
          <a:noFill/>
        </p:spPr>
        <p:txBody>
          <a:bodyPr wrap="square" rtlCol="0">
            <a:spAutoFit/>
          </a:bodyPr>
          <a:lstStyle/>
          <a:p>
            <a:pPr algn="ctr"/>
            <a:r>
              <a:rPr lang="en-US" sz="66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3</a:t>
            </a:r>
          </a:p>
        </p:txBody>
      </p:sp>
      <p:sp>
        <p:nvSpPr>
          <p:cNvPr id="30" name="Rectangle 29">
            <a:extLst>
              <a:ext uri="{FF2B5EF4-FFF2-40B4-BE49-F238E27FC236}">
                <a16:creationId xmlns:a16="http://schemas.microsoft.com/office/drawing/2014/main" id="{F73709AA-C7D6-5146-1A92-17D930CA0F5B}"/>
              </a:ext>
            </a:extLst>
          </p:cNvPr>
          <p:cNvSpPr/>
          <p:nvPr/>
        </p:nvSpPr>
        <p:spPr>
          <a:xfrm>
            <a:off x="9295298" y="2543195"/>
            <a:ext cx="2325580" cy="377304"/>
          </a:xfrm>
          <a:prstGeom prst="rect">
            <a:avLst/>
          </a:prstGeom>
          <a:no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Open Sans" panose="020B0606030504020204" pitchFamily="34" charset="0"/>
                <a:ea typeface="Open Sans" panose="020B0606030504020204" pitchFamily="34" charset="0"/>
                <a:cs typeface="Open Sans" panose="020B0606030504020204" pitchFamily="34" charset="0"/>
              </a:rPr>
              <a:t>EMAIL NETWORK</a:t>
            </a:r>
            <a:endParaRPr kumimoji="0" lang="en-US" sz="1000" b="1" i="0" u="none" strike="noStrike" kern="1200" cap="none" spc="0" normalizeH="0" baseline="0" noProof="0" dirty="0">
              <a:ln>
                <a:noFill/>
              </a:ln>
              <a:solidFill>
                <a:srgbClr val="C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9" name="TextBox 28">
            <a:extLst>
              <a:ext uri="{FF2B5EF4-FFF2-40B4-BE49-F238E27FC236}">
                <a16:creationId xmlns:a16="http://schemas.microsoft.com/office/drawing/2014/main" id="{6CDDE644-FECF-4998-1053-C89F5F63BCAD}"/>
              </a:ext>
            </a:extLst>
          </p:cNvPr>
          <p:cNvSpPr txBox="1"/>
          <p:nvPr/>
        </p:nvSpPr>
        <p:spPr>
          <a:xfrm>
            <a:off x="9088051" y="5526349"/>
            <a:ext cx="2743200" cy="646331"/>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Spams can be an annoying part of life, if malicious links are not removed from the network</a:t>
            </a:r>
          </a:p>
        </p:txBody>
      </p:sp>
      <p:sp>
        <p:nvSpPr>
          <p:cNvPr id="27" name="TextBox 26">
            <a:extLst>
              <a:ext uri="{FF2B5EF4-FFF2-40B4-BE49-F238E27FC236}">
                <a16:creationId xmlns:a16="http://schemas.microsoft.com/office/drawing/2014/main" id="{839DE2AA-128F-CFE4-77C7-30D1770FEB77}"/>
              </a:ext>
            </a:extLst>
          </p:cNvPr>
          <p:cNvSpPr txBox="1"/>
          <p:nvPr/>
        </p:nvSpPr>
        <p:spPr>
          <a:xfrm>
            <a:off x="10277279" y="1545029"/>
            <a:ext cx="361619" cy="1107996"/>
          </a:xfrm>
          <a:prstGeom prst="rect">
            <a:avLst/>
          </a:prstGeom>
          <a:noFill/>
        </p:spPr>
        <p:txBody>
          <a:bodyPr wrap="square" rtlCol="0">
            <a:spAutoFit/>
          </a:bodyPr>
          <a:lstStyle/>
          <a:p>
            <a:pPr algn="ctr"/>
            <a:r>
              <a:rPr lang="en-US" sz="66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4</a:t>
            </a:r>
          </a:p>
        </p:txBody>
      </p:sp>
    </p:spTree>
    <p:extLst>
      <p:ext uri="{BB962C8B-B14F-4D97-AF65-F5344CB8AC3E}">
        <p14:creationId xmlns:p14="http://schemas.microsoft.com/office/powerpoint/2010/main" val="224646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Steps and Assumptions of the Project</a:t>
            </a:r>
          </a:p>
        </p:txBody>
      </p:sp>
      <p:sp>
        <p:nvSpPr>
          <p:cNvPr id="3" name="Text Placeholder 2"/>
          <p:cNvSpPr>
            <a:spLocks noGrp="1"/>
          </p:cNvSpPr>
          <p:nvPr>
            <p:ph type="body" sz="quarter" idx="14"/>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The project is primarily pursued through three main steps</a:t>
            </a:r>
          </a:p>
        </p:txBody>
      </p:sp>
      <p:sp>
        <p:nvSpPr>
          <p:cNvPr id="4" name="Text Placeholder 3"/>
          <p:cNvSpPr>
            <a:spLocks noGrp="1"/>
          </p:cNvSpPr>
          <p:nvPr>
            <p:ph type="body" sz="quarter" idx="15"/>
          </p:nvPr>
        </p:nvSpPr>
        <p:spPr/>
        <p:txBody>
          <a:bodyPr/>
          <a:lstStyle/>
          <a:p>
            <a:r>
              <a:rPr lang="en-US" dirty="0">
                <a:solidFill>
                  <a:srgbClr val="F0908D"/>
                </a:solidFill>
              </a:rPr>
              <a:t>APPROACH</a:t>
            </a:r>
          </a:p>
        </p:txBody>
      </p:sp>
      <p:pic>
        <p:nvPicPr>
          <p:cNvPr id="5" name="Picture 6" descr="Homepage - CMU - Carnegie Mellon University">
            <a:extLst>
              <a:ext uri="{FF2B5EF4-FFF2-40B4-BE49-F238E27FC236}">
                <a16:creationId xmlns:a16="http://schemas.microsoft.com/office/drawing/2014/main" id="{A260E6B7-63BD-91D4-4F37-284CC376B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6" y="6526196"/>
            <a:ext cx="2547257" cy="233830"/>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CA2157B0-6F09-B62C-9ED1-7A751D31B4F6}"/>
              </a:ext>
            </a:extLst>
          </p:cNvPr>
          <p:cNvGrpSpPr/>
          <p:nvPr/>
        </p:nvGrpSpPr>
        <p:grpSpPr>
          <a:xfrm>
            <a:off x="914400" y="1654204"/>
            <a:ext cx="9988060" cy="855635"/>
            <a:chOff x="914400" y="1818588"/>
            <a:chExt cx="9988060" cy="855635"/>
          </a:xfrm>
        </p:grpSpPr>
        <p:sp>
          <p:nvSpPr>
            <p:cNvPr id="6" name="Rectangle 5">
              <a:extLst>
                <a:ext uri="{FF2B5EF4-FFF2-40B4-BE49-F238E27FC236}">
                  <a16:creationId xmlns:a16="http://schemas.microsoft.com/office/drawing/2014/main" id="{C3E95B6F-45C4-11F3-728F-0E2C09BE9A33}"/>
                </a:ext>
              </a:extLst>
            </p:cNvPr>
            <p:cNvSpPr/>
            <p:nvPr/>
          </p:nvSpPr>
          <p:spPr>
            <a:xfrm>
              <a:off x="914400" y="2243336"/>
              <a:ext cx="9966960" cy="430887"/>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In the first step, we will comprehensively dissect the network, using the various concepts that are covered in lecture (e.g., number of nodes/edges, clustering coefficient, diameter, etc.)</a:t>
              </a:r>
            </a:p>
          </p:txBody>
        </p:sp>
        <p:cxnSp>
          <p:nvCxnSpPr>
            <p:cNvPr id="9" name="Straight Connector 8">
              <a:extLst>
                <a:ext uri="{FF2B5EF4-FFF2-40B4-BE49-F238E27FC236}">
                  <a16:creationId xmlns:a16="http://schemas.microsoft.com/office/drawing/2014/main" id="{1A892C52-D594-6A7A-33AD-9349523A565B}"/>
                </a:ext>
              </a:extLst>
            </p:cNvPr>
            <p:cNvCxnSpPr>
              <a:cxnSpLocks/>
            </p:cNvCxnSpPr>
            <p:nvPr/>
          </p:nvCxnSpPr>
          <p:spPr>
            <a:xfrm>
              <a:off x="914400" y="2126365"/>
              <a:ext cx="99880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8FF7B9F-9620-77BB-DC4E-1BB794994CBD}"/>
                </a:ext>
              </a:extLst>
            </p:cNvPr>
            <p:cNvSpPr/>
            <p:nvPr/>
          </p:nvSpPr>
          <p:spPr>
            <a:xfrm>
              <a:off x="914400" y="1818588"/>
              <a:ext cx="9966960" cy="307777"/>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1. UNDERSTAND BASIC PROPERTIES OF THE NETWORK</a:t>
              </a:r>
            </a:p>
          </p:txBody>
        </p:sp>
      </p:grpSp>
      <p:grpSp>
        <p:nvGrpSpPr>
          <p:cNvPr id="28" name="Group 27">
            <a:extLst>
              <a:ext uri="{FF2B5EF4-FFF2-40B4-BE49-F238E27FC236}">
                <a16:creationId xmlns:a16="http://schemas.microsoft.com/office/drawing/2014/main" id="{1D43DD32-635A-332B-EC95-48FD661BD419}"/>
              </a:ext>
            </a:extLst>
          </p:cNvPr>
          <p:cNvGrpSpPr/>
          <p:nvPr/>
        </p:nvGrpSpPr>
        <p:grpSpPr>
          <a:xfrm>
            <a:off x="914400" y="2891010"/>
            <a:ext cx="9988060" cy="855635"/>
            <a:chOff x="914400" y="3042827"/>
            <a:chExt cx="9988060" cy="855635"/>
          </a:xfrm>
        </p:grpSpPr>
        <p:sp>
          <p:nvSpPr>
            <p:cNvPr id="14" name="Rectangle 13">
              <a:extLst>
                <a:ext uri="{FF2B5EF4-FFF2-40B4-BE49-F238E27FC236}">
                  <a16:creationId xmlns:a16="http://schemas.microsoft.com/office/drawing/2014/main" id="{A0679C73-57DA-CB7F-33FE-3E7FB33233A2}"/>
                </a:ext>
              </a:extLst>
            </p:cNvPr>
            <p:cNvSpPr/>
            <p:nvPr/>
          </p:nvSpPr>
          <p:spPr>
            <a:xfrm>
              <a:off x="914400" y="3467575"/>
              <a:ext cx="9966960" cy="430887"/>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In the second step, we will design a set of algorithms that removes and repairs the links in the networks, and we will iterate our algorithms starting with a random removal and repair mechanism.</a:t>
              </a:r>
            </a:p>
          </p:txBody>
        </p:sp>
        <p:cxnSp>
          <p:nvCxnSpPr>
            <p:cNvPr id="17" name="Straight Connector 16">
              <a:extLst>
                <a:ext uri="{FF2B5EF4-FFF2-40B4-BE49-F238E27FC236}">
                  <a16:creationId xmlns:a16="http://schemas.microsoft.com/office/drawing/2014/main" id="{83FE93C7-FC9B-93DA-BB30-D70E0A513D24}"/>
                </a:ext>
              </a:extLst>
            </p:cNvPr>
            <p:cNvCxnSpPr>
              <a:cxnSpLocks/>
            </p:cNvCxnSpPr>
            <p:nvPr/>
          </p:nvCxnSpPr>
          <p:spPr>
            <a:xfrm>
              <a:off x="914400" y="3350604"/>
              <a:ext cx="99880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B95E75-845D-ABCF-62A3-10AAF1508DF4}"/>
                </a:ext>
              </a:extLst>
            </p:cNvPr>
            <p:cNvSpPr/>
            <p:nvPr/>
          </p:nvSpPr>
          <p:spPr>
            <a:xfrm>
              <a:off x="914400" y="3042827"/>
              <a:ext cx="9966960" cy="307777"/>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sz="1400" b="1" dirty="0">
                  <a:solidFill>
                    <a:srgbClr val="000000"/>
                  </a:solidFill>
                  <a:latin typeface="Open Sans"/>
                  <a:ea typeface="Verdana" panose="020B0604030504040204" pitchFamily="34" charset="0"/>
                  <a:cs typeface="Verdana" panose="020B0604030504040204" pitchFamily="34" charset="0"/>
                </a:rPr>
                <a:t>2</a:t>
              </a:r>
              <a:r>
                <a:rPr kumimoji="0" lang="en-US" sz="1400" b="1"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 DESIGN ATTACK AND REPAIR MECHANISMS</a:t>
              </a:r>
            </a:p>
          </p:txBody>
        </p:sp>
      </p:grpSp>
      <p:grpSp>
        <p:nvGrpSpPr>
          <p:cNvPr id="26" name="Group 25">
            <a:extLst>
              <a:ext uri="{FF2B5EF4-FFF2-40B4-BE49-F238E27FC236}">
                <a16:creationId xmlns:a16="http://schemas.microsoft.com/office/drawing/2014/main" id="{9DAB7FB9-E706-6750-E9A1-CCD4A81C08E1}"/>
              </a:ext>
            </a:extLst>
          </p:cNvPr>
          <p:cNvGrpSpPr/>
          <p:nvPr/>
        </p:nvGrpSpPr>
        <p:grpSpPr>
          <a:xfrm>
            <a:off x="935500" y="4127816"/>
            <a:ext cx="9988060" cy="855635"/>
            <a:chOff x="935500" y="4292200"/>
            <a:chExt cx="9988060" cy="855635"/>
          </a:xfrm>
        </p:grpSpPr>
        <p:sp>
          <p:nvSpPr>
            <p:cNvPr id="19" name="Rectangle 18">
              <a:extLst>
                <a:ext uri="{FF2B5EF4-FFF2-40B4-BE49-F238E27FC236}">
                  <a16:creationId xmlns:a16="http://schemas.microsoft.com/office/drawing/2014/main" id="{2F2A616E-23EA-7993-FB71-6EB7315F4502}"/>
                </a:ext>
              </a:extLst>
            </p:cNvPr>
            <p:cNvSpPr/>
            <p:nvPr/>
          </p:nvSpPr>
          <p:spPr>
            <a:xfrm>
              <a:off x="935500" y="4716948"/>
              <a:ext cx="9966960" cy="430887"/>
            </a:xfrm>
            <a:prstGeom prst="rect">
              <a:avLst/>
            </a:prstGeom>
            <a:ln>
              <a:noFill/>
            </a:ln>
          </p:spPr>
          <p:txBody>
            <a:bodyPr wrap="square">
              <a:spAutoFit/>
            </a:bodyPr>
            <a:lstStyle/>
            <a:p>
              <a:pPr>
                <a:spcAft>
                  <a:spcPts val="300"/>
                </a:spcAft>
                <a:defRPr/>
              </a:pPr>
              <a:r>
                <a:rPr kumimoji="0" lang="en-US" sz="11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Finally, we want to explore the consequences of our result and consolidate our results to demonstrate the robustness of each network and propose reasons to explain why certain networks are more robust than others.</a:t>
              </a:r>
            </a:p>
          </p:txBody>
        </p:sp>
        <p:cxnSp>
          <p:nvCxnSpPr>
            <p:cNvPr id="21" name="Straight Connector 20">
              <a:extLst>
                <a:ext uri="{FF2B5EF4-FFF2-40B4-BE49-F238E27FC236}">
                  <a16:creationId xmlns:a16="http://schemas.microsoft.com/office/drawing/2014/main" id="{CCE5F4D5-6048-8070-6470-9CCEB43328F3}"/>
                </a:ext>
              </a:extLst>
            </p:cNvPr>
            <p:cNvCxnSpPr>
              <a:cxnSpLocks/>
            </p:cNvCxnSpPr>
            <p:nvPr/>
          </p:nvCxnSpPr>
          <p:spPr>
            <a:xfrm>
              <a:off x="935500" y="4599977"/>
              <a:ext cx="99880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6B5AE3D-54EF-FEBB-B6F7-E0F1CEFF76E3}"/>
                </a:ext>
              </a:extLst>
            </p:cNvPr>
            <p:cNvSpPr/>
            <p:nvPr/>
          </p:nvSpPr>
          <p:spPr>
            <a:xfrm>
              <a:off x="935500" y="4292200"/>
              <a:ext cx="9966960" cy="307777"/>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sz="1400" b="1" dirty="0">
                  <a:solidFill>
                    <a:srgbClr val="000000"/>
                  </a:solidFill>
                  <a:latin typeface="Open Sans"/>
                  <a:ea typeface="Verdana" panose="020B0604030504040204" pitchFamily="34" charset="0"/>
                  <a:cs typeface="Verdana" panose="020B0604030504040204" pitchFamily="34" charset="0"/>
                </a:rPr>
                <a:t>3</a:t>
              </a:r>
              <a:r>
                <a:rPr kumimoji="0" lang="en-US" sz="1400" b="1"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 FORMULATE HYPOTHESIS ON NETWORK ROBUSTNESS</a:t>
              </a:r>
            </a:p>
          </p:txBody>
        </p:sp>
      </p:grpSp>
      <p:sp>
        <p:nvSpPr>
          <p:cNvPr id="33" name="Rectangle 32">
            <a:extLst>
              <a:ext uri="{FF2B5EF4-FFF2-40B4-BE49-F238E27FC236}">
                <a16:creationId xmlns:a16="http://schemas.microsoft.com/office/drawing/2014/main" id="{0F6E11EB-E2F0-4B43-2AEE-26E47693451E}"/>
              </a:ext>
            </a:extLst>
          </p:cNvPr>
          <p:cNvSpPr/>
          <p:nvPr/>
        </p:nvSpPr>
        <p:spPr>
          <a:xfrm>
            <a:off x="792164" y="5320211"/>
            <a:ext cx="97120" cy="457220"/>
          </a:xfrm>
          <a:prstGeom prst="rect">
            <a:avLst/>
          </a:prstGeom>
          <a:solidFill>
            <a:srgbClr val="FF0000"/>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黑体"/>
              <a:cs typeface="+mn-cs"/>
            </a:endParaRPr>
          </a:p>
        </p:txBody>
      </p:sp>
      <p:sp>
        <p:nvSpPr>
          <p:cNvPr id="34" name="Rectangle 33">
            <a:extLst>
              <a:ext uri="{FF2B5EF4-FFF2-40B4-BE49-F238E27FC236}">
                <a16:creationId xmlns:a16="http://schemas.microsoft.com/office/drawing/2014/main" id="{69538FF6-0C4D-B465-9554-4EC596E25018}"/>
              </a:ext>
            </a:extLst>
          </p:cNvPr>
          <p:cNvSpPr/>
          <p:nvPr/>
        </p:nvSpPr>
        <p:spPr>
          <a:xfrm>
            <a:off x="792164" y="5320212"/>
            <a:ext cx="10362880" cy="930866"/>
          </a:xfrm>
          <a:prstGeom prst="rect">
            <a:avLst/>
          </a:prstGeom>
          <a:noFill/>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黑体"/>
              <a:cs typeface="+mn-cs"/>
            </a:endParaRPr>
          </a:p>
        </p:txBody>
      </p:sp>
      <p:sp>
        <p:nvSpPr>
          <p:cNvPr id="37" name="Rectangle 36">
            <a:extLst>
              <a:ext uri="{FF2B5EF4-FFF2-40B4-BE49-F238E27FC236}">
                <a16:creationId xmlns:a16="http://schemas.microsoft.com/office/drawing/2014/main" id="{E9D84315-D90B-0624-68BD-53888166B55F}"/>
              </a:ext>
            </a:extLst>
          </p:cNvPr>
          <p:cNvSpPr/>
          <p:nvPr/>
        </p:nvSpPr>
        <p:spPr>
          <a:xfrm>
            <a:off x="924950" y="5395443"/>
            <a:ext cx="9966960" cy="307777"/>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sz="1400" b="1" dirty="0">
                <a:solidFill>
                  <a:srgbClr val="000000"/>
                </a:solidFill>
                <a:latin typeface="Open Sans"/>
                <a:ea typeface="Verdana" panose="020B0604030504040204" pitchFamily="34" charset="0"/>
                <a:cs typeface="Verdana" panose="020B0604030504040204" pitchFamily="34" charset="0"/>
              </a:rPr>
              <a:t>MAIN ASSUMPTIONS</a:t>
            </a:r>
            <a:endParaRPr kumimoji="0" lang="en-US" sz="1400" b="1"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
        <p:nvSpPr>
          <p:cNvPr id="38" name="Rectangle 37">
            <a:extLst>
              <a:ext uri="{FF2B5EF4-FFF2-40B4-BE49-F238E27FC236}">
                <a16:creationId xmlns:a16="http://schemas.microsoft.com/office/drawing/2014/main" id="{C227DA28-4416-9DF3-6D73-3C41968BA085}"/>
              </a:ext>
            </a:extLst>
          </p:cNvPr>
          <p:cNvSpPr/>
          <p:nvPr/>
        </p:nvSpPr>
        <p:spPr>
          <a:xfrm>
            <a:off x="946050" y="5703220"/>
            <a:ext cx="9966960" cy="469359"/>
          </a:xfrm>
          <a:prstGeom prst="rect">
            <a:avLst/>
          </a:prstGeom>
          <a:ln>
            <a:noFill/>
          </a:ln>
        </p:spPr>
        <p:txBody>
          <a:bodyPr wrap="square">
            <a:spAutoFit/>
          </a:bodyPr>
          <a:lstStyle/>
          <a:p>
            <a:pPr marL="171450" indent="-171450">
              <a:spcAft>
                <a:spcPts val="300"/>
              </a:spcAft>
              <a:buFont typeface="Arial" panose="020B0604020202020204" pitchFamily="34" charset="0"/>
              <a:buChar char="•"/>
              <a:defRPr/>
            </a:pPr>
            <a:r>
              <a:rPr kumimoji="0" lang="en-US" sz="11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We are</a:t>
            </a:r>
            <a:r>
              <a:rPr lang="en-US" sz="1100" dirty="0">
                <a:solidFill>
                  <a:srgbClr val="000000"/>
                </a:solidFill>
                <a:latin typeface="Open Sans"/>
                <a:ea typeface="Verdana" panose="020B0604030504040204" pitchFamily="34" charset="0"/>
                <a:cs typeface="Verdana" panose="020B0604030504040204" pitchFamily="34" charset="0"/>
              </a:rPr>
              <a:t> assuming that the networks selected are sufficiently representative of their real-world counterparts</a:t>
            </a:r>
          </a:p>
          <a:p>
            <a:pPr marL="171450" indent="-171450">
              <a:spcAft>
                <a:spcPts val="300"/>
              </a:spcAft>
              <a:buFont typeface="Arial" panose="020B0604020202020204" pitchFamily="34" charset="0"/>
              <a:buChar char="•"/>
              <a:defRPr/>
            </a:pPr>
            <a:r>
              <a:rPr lang="en-US" sz="1100" dirty="0">
                <a:solidFill>
                  <a:srgbClr val="000000"/>
                </a:solidFill>
                <a:latin typeface="Open Sans"/>
                <a:ea typeface="Verdana" panose="020B0604030504040204" pitchFamily="34" charset="0"/>
                <a:cs typeface="Verdana" panose="020B0604030504040204" pitchFamily="34" charset="0"/>
              </a:rPr>
              <a:t>We are assuming the attacker has sufficient access to and knowledge about the graphs and their structural information</a:t>
            </a:r>
            <a:endParaRPr kumimoji="0" lang="en-US" sz="11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1733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CC16FC61-5EFB-EB10-8045-E3860A63C1A0}"/>
              </a:ext>
            </a:extLst>
          </p:cNvPr>
          <p:cNvSpPr/>
          <p:nvPr/>
        </p:nvSpPr>
        <p:spPr>
          <a:xfrm>
            <a:off x="8582140" y="1862580"/>
            <a:ext cx="3249976" cy="3843027"/>
          </a:xfrm>
          <a:prstGeom prst="rect">
            <a:avLst/>
          </a:prstGeom>
          <a:pattFill prst="lgGrid">
            <a:fgClr>
              <a:schemeClr val="bg1">
                <a:lumMod val="95000"/>
              </a:schemeClr>
            </a:fgClr>
            <a:bgClr>
              <a:schemeClr val="bg1"/>
            </a:bgClr>
          </a:patt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黑体"/>
              <a:cs typeface="+mn-cs"/>
            </a:endParaRPr>
          </a:p>
        </p:txBody>
      </p:sp>
      <p:sp>
        <p:nvSpPr>
          <p:cNvPr id="2" name="Title 1"/>
          <p:cNvSpPr>
            <a:spLocks noGrp="1"/>
          </p:cNvSpPr>
          <p:nvPr>
            <p:ph type="title"/>
          </p:nvPr>
        </p:nvSpPr>
        <p:spPr/>
        <p:txBody>
          <a:bodyPr/>
          <a:lstStyle/>
          <a:p>
            <a:r>
              <a:rPr lang="en-US" dirty="0"/>
              <a:t>Basic Findings and Anticipated Challenges</a:t>
            </a:r>
          </a:p>
        </p:txBody>
      </p:sp>
      <p:sp>
        <p:nvSpPr>
          <p:cNvPr id="3" name="Text Placeholder 2"/>
          <p:cNvSpPr>
            <a:spLocks noGrp="1"/>
          </p:cNvSpPr>
          <p:nvPr>
            <p:ph type="body" sz="quarter" idx="14"/>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We investigated the basic properties of the networks and proposed three potential problems</a:t>
            </a:r>
          </a:p>
        </p:txBody>
      </p:sp>
      <p:sp>
        <p:nvSpPr>
          <p:cNvPr id="4" name="Text Placeholder 3"/>
          <p:cNvSpPr>
            <a:spLocks noGrp="1"/>
          </p:cNvSpPr>
          <p:nvPr>
            <p:ph type="body" sz="quarter" idx="15"/>
          </p:nvPr>
        </p:nvSpPr>
        <p:spPr/>
        <p:txBody>
          <a:bodyPr/>
          <a:lstStyle/>
          <a:p>
            <a:r>
              <a:rPr lang="en-US" dirty="0">
                <a:solidFill>
                  <a:srgbClr val="F0908D"/>
                </a:solidFill>
              </a:rPr>
              <a:t>PRELIMINARY RESULTs</a:t>
            </a:r>
          </a:p>
        </p:txBody>
      </p:sp>
      <p:pic>
        <p:nvPicPr>
          <p:cNvPr id="5" name="Picture 6" descr="Homepage - CMU - Carnegie Mellon University">
            <a:extLst>
              <a:ext uri="{FF2B5EF4-FFF2-40B4-BE49-F238E27FC236}">
                <a16:creationId xmlns:a16="http://schemas.microsoft.com/office/drawing/2014/main" id="{A260E6B7-63BD-91D4-4F37-284CC376B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6" y="6526196"/>
            <a:ext cx="2547257" cy="2338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a16="http://schemas.microsoft.com/office/drawing/2014/main" id="{B349FE1E-C739-30AE-B3CE-C4F8006CE6C9}"/>
              </a:ext>
            </a:extLst>
          </p:cNvPr>
          <p:cNvGraphicFramePr>
            <a:graphicFrameLocks noGrp="1"/>
          </p:cNvGraphicFramePr>
          <p:nvPr>
            <p:extLst>
              <p:ext uri="{D42A27DB-BD31-4B8C-83A1-F6EECF244321}">
                <p14:modId xmlns:p14="http://schemas.microsoft.com/office/powerpoint/2010/main" val="4137050062"/>
              </p:ext>
            </p:extLst>
          </p:nvPr>
        </p:nvGraphicFramePr>
        <p:xfrm>
          <a:off x="914400" y="2401404"/>
          <a:ext cx="7319310" cy="3304203"/>
        </p:xfrm>
        <a:graphic>
          <a:graphicData uri="http://schemas.openxmlformats.org/drawingml/2006/table">
            <a:tbl>
              <a:tblPr firstRow="1">
                <a:tableStyleId>{B301B821-A1FF-4177-AEE7-76D212191A09}</a:tableStyleId>
              </a:tblPr>
              <a:tblGrid>
                <a:gridCol w="2198670">
                  <a:extLst>
                    <a:ext uri="{9D8B030D-6E8A-4147-A177-3AD203B41FA5}">
                      <a16:colId xmlns:a16="http://schemas.microsoft.com/office/drawing/2014/main" val="2161876974"/>
                    </a:ext>
                  </a:extLst>
                </a:gridCol>
                <a:gridCol w="1280160">
                  <a:extLst>
                    <a:ext uri="{9D8B030D-6E8A-4147-A177-3AD203B41FA5}">
                      <a16:colId xmlns:a16="http://schemas.microsoft.com/office/drawing/2014/main" val="2029870333"/>
                    </a:ext>
                  </a:extLst>
                </a:gridCol>
                <a:gridCol w="1280160">
                  <a:extLst>
                    <a:ext uri="{9D8B030D-6E8A-4147-A177-3AD203B41FA5}">
                      <a16:colId xmlns:a16="http://schemas.microsoft.com/office/drawing/2014/main" val="1707503459"/>
                    </a:ext>
                  </a:extLst>
                </a:gridCol>
                <a:gridCol w="1280160">
                  <a:extLst>
                    <a:ext uri="{9D8B030D-6E8A-4147-A177-3AD203B41FA5}">
                      <a16:colId xmlns:a16="http://schemas.microsoft.com/office/drawing/2014/main" val="584931313"/>
                    </a:ext>
                  </a:extLst>
                </a:gridCol>
                <a:gridCol w="1280160">
                  <a:extLst>
                    <a:ext uri="{9D8B030D-6E8A-4147-A177-3AD203B41FA5}">
                      <a16:colId xmlns:a16="http://schemas.microsoft.com/office/drawing/2014/main" val="219830375"/>
                    </a:ext>
                  </a:extLst>
                </a:gridCol>
              </a:tblGrid>
              <a:tr h="472029">
                <a:tc>
                  <a:txBody>
                    <a:bodyPr/>
                    <a:lstStyle/>
                    <a:p>
                      <a:pPr lvl="0">
                        <a:defRPr/>
                      </a:pPr>
                      <a:r>
                        <a:rPr lang="en-US" sz="1050" b="1" dirty="0">
                          <a:solidFill>
                            <a:schemeClr val="tx1"/>
                          </a:solidFill>
                          <a:latin typeface="Open Sans" panose="020B0606030504020204" pitchFamily="34" charset="0"/>
                          <a:ea typeface="Open Sans" panose="020B0606030504020204" pitchFamily="34" charset="0"/>
                          <a:cs typeface="Open Sans" panose="020B0606030504020204" pitchFamily="34" charset="0"/>
                        </a:rPr>
                        <a:t>Directed or undirected?</a:t>
                      </a:r>
                    </a:p>
                  </a:txBody>
                  <a:tcPr anchor="ctr">
                    <a:lnL w="12700" cmpd="sng">
                      <a:noFill/>
                    </a:lnL>
                    <a:lnR w="12700" cap="flat" cmpd="sng" algn="ctr">
                      <a:solidFill>
                        <a:schemeClr val="bg1">
                          <a:lumMod val="95000"/>
                        </a:schemeClr>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Directed</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Directed</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Undirected</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Undirected</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0309034"/>
                  </a:ext>
                </a:extLst>
              </a:tr>
              <a:tr h="472029">
                <a:tc>
                  <a:txBody>
                    <a:bodyPr/>
                    <a:lstStyle/>
                    <a:p>
                      <a:pPr marL="0" lvl="0" algn="l" defTabSz="914400" rtl="0" eaLnBrk="1" latinLnBrk="0" hangingPunct="1">
                        <a:defRPr/>
                      </a:pPr>
                      <a:r>
                        <a:rPr lang="en-US" sz="1050" b="1"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 of nodes</a:t>
                      </a:r>
                    </a:p>
                  </a:txBody>
                  <a:tcPr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81,306</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62,586</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10,900</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36,692</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0513513"/>
                  </a:ext>
                </a:extLst>
              </a:tr>
              <a:tr h="4720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kern="1200" noProof="0" dirty="0">
                          <a:solidFill>
                            <a:schemeClr val="tx1"/>
                          </a:solidFill>
                          <a:latin typeface="Open Sans" panose="020B0606030504020204" pitchFamily="34" charset="0"/>
                          <a:ea typeface="Open Sans" panose="020B0606030504020204" pitchFamily="34" charset="0"/>
                          <a:cs typeface="Open Sans" panose="020B0606030504020204" pitchFamily="34" charset="0"/>
                        </a:rPr>
                        <a:t># of edges</a:t>
                      </a:r>
                    </a:p>
                  </a:txBody>
                  <a:tcPr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latin typeface="Open Sans" panose="020B0606030504020204" pitchFamily="34" charset="0"/>
                          <a:ea typeface="Open Sans" panose="020B0606030504020204" pitchFamily="34" charset="0"/>
                          <a:cs typeface="Open Sans" panose="020B0606030504020204" pitchFamily="34" charset="0"/>
                        </a:rPr>
                        <a:t>1,768,149</a:t>
                      </a:r>
                      <a:endPar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Open Sans" panose="020B0606030504020204" pitchFamily="34" charset="0"/>
                          <a:ea typeface="Open Sans" panose="020B0606030504020204" pitchFamily="34" charset="0"/>
                          <a:cs typeface="Open Sans" panose="020B0606030504020204" pitchFamily="34" charset="0"/>
                        </a:rPr>
                        <a:t>147,892</a:t>
                      </a:r>
                      <a:endPar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31,180</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183,831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2801191"/>
                  </a:ext>
                </a:extLst>
              </a:tr>
              <a:tr h="4720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latin typeface="Open Sans" panose="020B0606030504020204" pitchFamily="34" charset="0"/>
                          <a:ea typeface="Open Sans" panose="020B0606030504020204" pitchFamily="34" charset="0"/>
                          <a:cs typeface="Open Sans" panose="020B0606030504020204" pitchFamily="34" charset="0"/>
                        </a:rPr>
                        <a:t>Average degree</a:t>
                      </a:r>
                    </a:p>
                  </a:txBody>
                  <a:tcPr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43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4.73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5.72</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10.02</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0409203"/>
                  </a:ext>
                </a:extLst>
              </a:tr>
              <a:tr h="4720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kern="1200" noProof="0" dirty="0">
                          <a:solidFill>
                            <a:schemeClr val="tx1"/>
                          </a:solidFill>
                          <a:latin typeface="Open Sans" panose="020B0606030504020204" pitchFamily="34" charset="0"/>
                          <a:ea typeface="Open Sans" panose="020B0606030504020204" pitchFamily="34" charset="0"/>
                          <a:cs typeface="Open Sans" panose="020B0606030504020204" pitchFamily="34" charset="0"/>
                        </a:rPr>
                        <a:t>Diameter</a:t>
                      </a:r>
                    </a:p>
                  </a:txBody>
                  <a:tcPr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7698733"/>
                  </a:ext>
                </a:extLst>
              </a:tr>
              <a:tr h="4720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kern="1200" noProof="0" dirty="0">
                          <a:solidFill>
                            <a:schemeClr val="tx1"/>
                          </a:solidFill>
                          <a:latin typeface="Open Sans" panose="020B0606030504020204" pitchFamily="34" charset="0"/>
                          <a:ea typeface="Open Sans" panose="020B0606030504020204" pitchFamily="34" charset="0"/>
                          <a:cs typeface="Open Sans" panose="020B0606030504020204" pitchFamily="34" charset="0"/>
                        </a:rPr>
                        <a:t>Average clustering coefficient</a:t>
                      </a:r>
                    </a:p>
                  </a:txBody>
                  <a:tcPr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0.40</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0.0027</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u="none" strike="noStrike" kern="0" cap="none" spc="0" normalizeH="0" baseline="0" noProof="0" dirty="0">
                          <a:ln>
                            <a:noFill/>
                          </a:ln>
                          <a:solidFill>
                            <a:schemeClr val="tx1"/>
                          </a:solidFill>
                          <a:effectLst/>
                          <a:uLnTx/>
                          <a:uFillTx/>
                          <a:latin typeface="Open Sans" panose="020B0606030504020204" pitchFamily="34" charset="0"/>
                          <a:ea typeface="Open Sans" panose="020B0606030504020204" pitchFamily="34" charset="0"/>
                          <a:cs typeface="Open Sans" panose="020B0606030504020204" pitchFamily="34" charset="0"/>
                          <a:sym typeface="Wingdings" pitchFamily="2" charset="2"/>
                        </a:rPr>
                        <a:t>0.501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0.716</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9913330"/>
                  </a:ext>
                </a:extLst>
              </a:tr>
              <a:tr h="4720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kern="1200" noProof="0" dirty="0">
                          <a:solidFill>
                            <a:schemeClr val="tx1"/>
                          </a:solidFill>
                          <a:latin typeface="Open Sans" panose="020B0606030504020204" pitchFamily="34" charset="0"/>
                          <a:ea typeface="Open Sans" panose="020B0606030504020204" pitchFamily="34" charset="0"/>
                          <a:cs typeface="Open Sans" panose="020B0606030504020204" pitchFamily="34" charset="0"/>
                        </a:rPr>
                        <a:t>Global clustering coefficient</a:t>
                      </a:r>
                    </a:p>
                  </a:txBody>
                  <a:tcPr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0.11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0.0039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0.0386</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0.0213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9117167"/>
                  </a:ext>
                </a:extLst>
              </a:tr>
            </a:tbl>
          </a:graphicData>
        </a:graphic>
      </p:graphicFrame>
      <p:sp>
        <p:nvSpPr>
          <p:cNvPr id="13" name="Rectangle 12">
            <a:extLst>
              <a:ext uri="{FF2B5EF4-FFF2-40B4-BE49-F238E27FC236}">
                <a16:creationId xmlns:a16="http://schemas.microsoft.com/office/drawing/2014/main" id="{C84C9443-E51C-93D6-8455-6B5EAD8F1FDC}"/>
              </a:ext>
            </a:extLst>
          </p:cNvPr>
          <p:cNvSpPr/>
          <p:nvPr/>
        </p:nvSpPr>
        <p:spPr>
          <a:xfrm>
            <a:off x="4215323" y="1905656"/>
            <a:ext cx="1657376" cy="377304"/>
          </a:xfrm>
          <a:prstGeom prst="rect">
            <a:avLst/>
          </a:prstGeom>
          <a:no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latin typeface="Open Sans" panose="020B0606030504020204" pitchFamily="34" charset="0"/>
                <a:ea typeface="Open Sans" panose="020B0606030504020204" pitchFamily="34" charset="0"/>
                <a:cs typeface="Open Sans" panose="020B0606030504020204" pitchFamily="34" charset="0"/>
              </a:rPr>
              <a:t>P2P</a:t>
            </a:r>
            <a:endParaRPr kumimoji="0" lang="en-US" sz="11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Network</a:t>
            </a:r>
            <a:endParaRPr kumimoji="0" lang="en-US" sz="9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a:extLst>
              <a:ext uri="{FF2B5EF4-FFF2-40B4-BE49-F238E27FC236}">
                <a16:creationId xmlns:a16="http://schemas.microsoft.com/office/drawing/2014/main" id="{795A9E83-2EC7-02B0-1570-D51F74967657}"/>
              </a:ext>
            </a:extLst>
          </p:cNvPr>
          <p:cNvSpPr/>
          <p:nvPr/>
        </p:nvSpPr>
        <p:spPr>
          <a:xfrm>
            <a:off x="2981340" y="1905656"/>
            <a:ext cx="1657376" cy="377304"/>
          </a:xfrm>
          <a:prstGeom prst="rect">
            <a:avLst/>
          </a:prstGeom>
          <a:no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Social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Network</a:t>
            </a:r>
            <a:endParaRPr kumimoji="0" lang="en-US" sz="9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C3369F22-065C-2B2B-CEB6-031C18EF74C7}"/>
              </a:ext>
            </a:extLst>
          </p:cNvPr>
          <p:cNvSpPr/>
          <p:nvPr/>
        </p:nvSpPr>
        <p:spPr>
          <a:xfrm>
            <a:off x="5489178" y="1905656"/>
            <a:ext cx="1657376" cy="377304"/>
          </a:xfrm>
          <a:prstGeom prst="rect">
            <a:avLst/>
          </a:prstGeom>
          <a:no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Autonomous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latin typeface="Open Sans" panose="020B0606030504020204" pitchFamily="34" charset="0"/>
                <a:ea typeface="Open Sans" panose="020B0606030504020204" pitchFamily="34" charset="0"/>
                <a:cs typeface="Open Sans" panose="020B0606030504020204" pitchFamily="34" charset="0"/>
              </a:rPr>
              <a:t>System</a:t>
            </a:r>
            <a:endParaRPr kumimoji="0" lang="en-US" sz="9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a:extLst>
              <a:ext uri="{FF2B5EF4-FFF2-40B4-BE49-F238E27FC236}">
                <a16:creationId xmlns:a16="http://schemas.microsoft.com/office/drawing/2014/main" id="{81040F68-5951-8167-EAAD-A8E46A4C062D}"/>
              </a:ext>
            </a:extLst>
          </p:cNvPr>
          <p:cNvSpPr/>
          <p:nvPr/>
        </p:nvSpPr>
        <p:spPr>
          <a:xfrm>
            <a:off x="6796955" y="1905656"/>
            <a:ext cx="1657376" cy="377304"/>
          </a:xfrm>
          <a:prstGeom prst="rect">
            <a:avLst/>
          </a:prstGeom>
          <a:no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Email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Network</a:t>
            </a:r>
            <a:endParaRPr kumimoji="0" lang="en-US" sz="9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6" name="Group 5">
            <a:extLst>
              <a:ext uri="{FF2B5EF4-FFF2-40B4-BE49-F238E27FC236}">
                <a16:creationId xmlns:a16="http://schemas.microsoft.com/office/drawing/2014/main" id="{2D38B68A-E892-21E0-83AA-B86437A2D712}"/>
              </a:ext>
            </a:extLst>
          </p:cNvPr>
          <p:cNvGrpSpPr/>
          <p:nvPr/>
        </p:nvGrpSpPr>
        <p:grpSpPr>
          <a:xfrm>
            <a:off x="8682792" y="2411770"/>
            <a:ext cx="3020271" cy="738664"/>
            <a:chOff x="8724356" y="2196016"/>
            <a:chExt cx="3020271" cy="738664"/>
          </a:xfrm>
        </p:grpSpPr>
        <p:sp>
          <p:nvSpPr>
            <p:cNvPr id="42" name="Oval 41">
              <a:extLst>
                <a:ext uri="{FF2B5EF4-FFF2-40B4-BE49-F238E27FC236}">
                  <a16:creationId xmlns:a16="http://schemas.microsoft.com/office/drawing/2014/main" id="{99188124-37ED-46AA-BF18-67E1F4D0F947}"/>
                </a:ext>
              </a:extLst>
            </p:cNvPr>
            <p:cNvSpPr/>
            <p:nvPr/>
          </p:nvSpPr>
          <p:spPr>
            <a:xfrm>
              <a:off x="8760867" y="2237580"/>
              <a:ext cx="274320" cy="274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black"/>
                </a:solidFill>
                <a:effectLst/>
                <a:uLnTx/>
                <a:uFillTx/>
                <a:ea typeface="+mn-ea"/>
                <a:cs typeface="+mn-cs"/>
              </a:endParaRPr>
            </a:p>
          </p:txBody>
        </p:sp>
        <p:sp>
          <p:nvSpPr>
            <p:cNvPr id="43" name="TextBox 42">
              <a:extLst>
                <a:ext uri="{FF2B5EF4-FFF2-40B4-BE49-F238E27FC236}">
                  <a16:creationId xmlns:a16="http://schemas.microsoft.com/office/drawing/2014/main" id="{12476EB0-D960-0493-5751-E2F7B50156D9}"/>
                </a:ext>
              </a:extLst>
            </p:cNvPr>
            <p:cNvSpPr txBox="1"/>
            <p:nvPr/>
          </p:nvSpPr>
          <p:spPr>
            <a:xfrm>
              <a:off x="8724356" y="2259358"/>
              <a:ext cx="346587"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bg1"/>
                  </a:solidFill>
                  <a:effectLst/>
                  <a:uLnTx/>
                  <a:uFillTx/>
                  <a:ea typeface="+mn-ea"/>
                  <a:cs typeface="+mn-cs"/>
                </a:rPr>
                <a:t>i.</a:t>
              </a:r>
            </a:p>
          </p:txBody>
        </p:sp>
        <p:sp>
          <p:nvSpPr>
            <p:cNvPr id="41" name="TextBox 40">
              <a:extLst>
                <a:ext uri="{FF2B5EF4-FFF2-40B4-BE49-F238E27FC236}">
                  <a16:creationId xmlns:a16="http://schemas.microsoft.com/office/drawing/2014/main" id="{0793FF3E-E8BC-013A-3D76-74DFB22F949C}"/>
                </a:ext>
              </a:extLst>
            </p:cNvPr>
            <p:cNvSpPr txBox="1"/>
            <p:nvPr/>
          </p:nvSpPr>
          <p:spPr>
            <a:xfrm>
              <a:off x="9095062" y="2196016"/>
              <a:ext cx="264956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Long experimental run-time: </a:t>
              </a:r>
              <a:r>
                <a:rPr kumimoji="0" lang="en-US" sz="105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due to the large number of network nodes and edges, each game experiment could take an extended period of time</a:t>
              </a:r>
              <a:endParaRPr kumimoji="0" lang="en-US" sz="105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44" name="TextBox 43">
            <a:extLst>
              <a:ext uri="{FF2B5EF4-FFF2-40B4-BE49-F238E27FC236}">
                <a16:creationId xmlns:a16="http://schemas.microsoft.com/office/drawing/2014/main" id="{31535386-C559-55FB-10DF-B2633D3BB1B7}"/>
              </a:ext>
            </a:extLst>
          </p:cNvPr>
          <p:cNvSpPr txBox="1"/>
          <p:nvPr/>
        </p:nvSpPr>
        <p:spPr>
          <a:xfrm>
            <a:off x="8984654" y="1957133"/>
            <a:ext cx="240678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ea typeface="+mn-ea"/>
                <a:cs typeface="+mn-cs"/>
              </a:rPr>
              <a:t>P</a:t>
            </a:r>
            <a:r>
              <a:rPr lang="en-US" sz="1200" b="1" dirty="0">
                <a:solidFill>
                  <a:prstClr val="black"/>
                </a:solidFill>
              </a:rPr>
              <a:t>OTENTIAL CHALLENGES</a:t>
            </a:r>
            <a:endParaRPr kumimoji="0" lang="en-US" sz="1200" b="1" i="0" u="none" strike="noStrike" kern="1200" cap="none" spc="0" normalizeH="0" baseline="0" noProof="0" dirty="0">
              <a:ln>
                <a:noFill/>
              </a:ln>
              <a:solidFill>
                <a:prstClr val="black"/>
              </a:solidFill>
              <a:effectLst/>
              <a:uLnTx/>
              <a:uFillTx/>
              <a:ea typeface="+mn-ea"/>
              <a:cs typeface="+mn-cs"/>
            </a:endParaRPr>
          </a:p>
        </p:txBody>
      </p:sp>
      <p:grpSp>
        <p:nvGrpSpPr>
          <p:cNvPr id="7" name="Group 6">
            <a:extLst>
              <a:ext uri="{FF2B5EF4-FFF2-40B4-BE49-F238E27FC236}">
                <a16:creationId xmlns:a16="http://schemas.microsoft.com/office/drawing/2014/main" id="{F11A8CDC-C007-D332-9C6E-D1A418A476A8}"/>
              </a:ext>
            </a:extLst>
          </p:cNvPr>
          <p:cNvGrpSpPr/>
          <p:nvPr/>
        </p:nvGrpSpPr>
        <p:grpSpPr>
          <a:xfrm>
            <a:off x="8682792" y="3456823"/>
            <a:ext cx="3020271" cy="738664"/>
            <a:chOff x="8724356" y="2196016"/>
            <a:chExt cx="3020271" cy="738664"/>
          </a:xfrm>
        </p:grpSpPr>
        <p:sp>
          <p:nvSpPr>
            <p:cNvPr id="8" name="Oval 7">
              <a:extLst>
                <a:ext uri="{FF2B5EF4-FFF2-40B4-BE49-F238E27FC236}">
                  <a16:creationId xmlns:a16="http://schemas.microsoft.com/office/drawing/2014/main" id="{D715704B-9F5D-2DCB-09DC-983177781AA2}"/>
                </a:ext>
              </a:extLst>
            </p:cNvPr>
            <p:cNvSpPr/>
            <p:nvPr/>
          </p:nvSpPr>
          <p:spPr>
            <a:xfrm>
              <a:off x="8760867" y="2237580"/>
              <a:ext cx="274320" cy="274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black"/>
                </a:solidFill>
                <a:effectLst/>
                <a:uLnTx/>
                <a:uFillTx/>
                <a:ea typeface="+mn-ea"/>
                <a:cs typeface="+mn-cs"/>
              </a:endParaRPr>
            </a:p>
          </p:txBody>
        </p:sp>
        <p:sp>
          <p:nvSpPr>
            <p:cNvPr id="9" name="TextBox 8">
              <a:extLst>
                <a:ext uri="{FF2B5EF4-FFF2-40B4-BE49-F238E27FC236}">
                  <a16:creationId xmlns:a16="http://schemas.microsoft.com/office/drawing/2014/main" id="{FA54F763-BEE2-EABF-0D96-729447C3A5F4}"/>
                </a:ext>
              </a:extLst>
            </p:cNvPr>
            <p:cNvSpPr txBox="1"/>
            <p:nvPr/>
          </p:nvSpPr>
          <p:spPr>
            <a:xfrm>
              <a:off x="8724356" y="2259358"/>
              <a:ext cx="346587"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bg1"/>
                  </a:solidFill>
                  <a:effectLst/>
                  <a:uLnTx/>
                  <a:uFillTx/>
                  <a:ea typeface="+mn-ea"/>
                  <a:cs typeface="+mn-cs"/>
                </a:rPr>
                <a:t>ii.</a:t>
              </a:r>
            </a:p>
          </p:txBody>
        </p:sp>
        <p:sp>
          <p:nvSpPr>
            <p:cNvPr id="10" name="TextBox 9">
              <a:extLst>
                <a:ext uri="{FF2B5EF4-FFF2-40B4-BE49-F238E27FC236}">
                  <a16:creationId xmlns:a16="http://schemas.microsoft.com/office/drawing/2014/main" id="{92FA01EE-393C-A446-86B5-D30B4D482121}"/>
                </a:ext>
              </a:extLst>
            </p:cNvPr>
            <p:cNvSpPr txBox="1"/>
            <p:nvPr/>
          </p:nvSpPr>
          <p:spPr>
            <a:xfrm>
              <a:off x="9095062" y="2196016"/>
              <a:ext cx="264956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Finding a smart attack/defense system: </a:t>
              </a:r>
              <a:r>
                <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rPr>
                <a:t>we want to design intelligent mechanisms that is based on heuristic and not random selection of links</a:t>
              </a:r>
              <a:endParaRPr kumimoji="0" lang="en-US" sz="105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 name="Group 10">
            <a:extLst>
              <a:ext uri="{FF2B5EF4-FFF2-40B4-BE49-F238E27FC236}">
                <a16:creationId xmlns:a16="http://schemas.microsoft.com/office/drawing/2014/main" id="{1AEAB1DE-50BE-CD42-20AD-153A93A07811}"/>
              </a:ext>
            </a:extLst>
          </p:cNvPr>
          <p:cNvGrpSpPr/>
          <p:nvPr/>
        </p:nvGrpSpPr>
        <p:grpSpPr>
          <a:xfrm>
            <a:off x="8682792" y="4501876"/>
            <a:ext cx="3020271" cy="900246"/>
            <a:chOff x="8724356" y="2196016"/>
            <a:chExt cx="3020271" cy="900246"/>
          </a:xfrm>
        </p:grpSpPr>
        <p:sp>
          <p:nvSpPr>
            <p:cNvPr id="14" name="Oval 13">
              <a:extLst>
                <a:ext uri="{FF2B5EF4-FFF2-40B4-BE49-F238E27FC236}">
                  <a16:creationId xmlns:a16="http://schemas.microsoft.com/office/drawing/2014/main" id="{DF8EC927-4E93-552D-B46C-6EAE5E04F46D}"/>
                </a:ext>
              </a:extLst>
            </p:cNvPr>
            <p:cNvSpPr/>
            <p:nvPr/>
          </p:nvSpPr>
          <p:spPr>
            <a:xfrm>
              <a:off x="8760867" y="2237580"/>
              <a:ext cx="274320" cy="274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black"/>
                </a:solidFill>
                <a:effectLst/>
                <a:uLnTx/>
                <a:uFillTx/>
                <a:ea typeface="+mn-ea"/>
                <a:cs typeface="+mn-cs"/>
              </a:endParaRPr>
            </a:p>
          </p:txBody>
        </p:sp>
        <p:sp>
          <p:nvSpPr>
            <p:cNvPr id="18" name="TextBox 17">
              <a:extLst>
                <a:ext uri="{FF2B5EF4-FFF2-40B4-BE49-F238E27FC236}">
                  <a16:creationId xmlns:a16="http://schemas.microsoft.com/office/drawing/2014/main" id="{E7AFBFF2-F948-656F-7612-5AE6FE76A80D}"/>
                </a:ext>
              </a:extLst>
            </p:cNvPr>
            <p:cNvSpPr txBox="1"/>
            <p:nvPr/>
          </p:nvSpPr>
          <p:spPr>
            <a:xfrm>
              <a:off x="8724356" y="2259358"/>
              <a:ext cx="346587"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bg1"/>
                  </a:solidFill>
                  <a:effectLst/>
                  <a:uLnTx/>
                  <a:uFillTx/>
                  <a:ea typeface="+mn-ea"/>
                  <a:cs typeface="+mn-cs"/>
                </a:rPr>
                <a:t>iii.</a:t>
              </a:r>
            </a:p>
          </p:txBody>
        </p:sp>
        <p:sp>
          <p:nvSpPr>
            <p:cNvPr id="19" name="TextBox 18">
              <a:extLst>
                <a:ext uri="{FF2B5EF4-FFF2-40B4-BE49-F238E27FC236}">
                  <a16:creationId xmlns:a16="http://schemas.microsoft.com/office/drawing/2014/main" id="{82AE50F8-FAFA-6B4D-13EF-0FF85FCB3160}"/>
                </a:ext>
              </a:extLst>
            </p:cNvPr>
            <p:cNvSpPr txBox="1"/>
            <p:nvPr/>
          </p:nvSpPr>
          <p:spPr>
            <a:xfrm>
              <a:off x="9095062" y="2196016"/>
              <a:ext cx="2649565" cy="9002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prstClr val="black"/>
                  </a:solidFill>
                  <a:latin typeface="Open Sans" panose="020B0606030504020204" pitchFamily="34" charset="0"/>
                  <a:ea typeface="Open Sans" panose="020B0606030504020204" pitchFamily="34" charset="0"/>
                  <a:cs typeface="Open Sans" panose="020B0606030504020204" pitchFamily="34" charset="0"/>
                </a:rPr>
                <a:t>Finding appropriate robustness measurement metrics: </a:t>
              </a:r>
              <a:r>
                <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rPr>
                <a:t>we want to standardize a way to measure robustness across different networks for comparison</a:t>
              </a:r>
              <a:endParaRPr kumimoji="0" lang="en-US" sz="105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426355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 of the Project</a:t>
            </a:r>
          </a:p>
        </p:txBody>
      </p:sp>
      <p:sp>
        <p:nvSpPr>
          <p:cNvPr id="3" name="Text Placeholder 2"/>
          <p:cNvSpPr>
            <a:spLocks noGrp="1"/>
          </p:cNvSpPr>
          <p:nvPr>
            <p:ph type="body" sz="quarter" idx="14"/>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We will divide and conquer equally the design and implement of the attack and defense algorithms for our next milestone</a:t>
            </a:r>
          </a:p>
        </p:txBody>
      </p:sp>
      <p:sp>
        <p:nvSpPr>
          <p:cNvPr id="4" name="Text Placeholder 3"/>
          <p:cNvSpPr>
            <a:spLocks noGrp="1"/>
          </p:cNvSpPr>
          <p:nvPr>
            <p:ph type="body" sz="quarter" idx="15"/>
          </p:nvPr>
        </p:nvSpPr>
        <p:spPr/>
        <p:txBody>
          <a:bodyPr/>
          <a:lstStyle/>
          <a:p>
            <a:r>
              <a:rPr lang="en-US" dirty="0">
                <a:solidFill>
                  <a:srgbClr val="F0908D"/>
                </a:solidFill>
              </a:rPr>
              <a:t>TIMELINE AND DIVISION OF LABOR</a:t>
            </a:r>
          </a:p>
        </p:txBody>
      </p:sp>
      <p:pic>
        <p:nvPicPr>
          <p:cNvPr id="5" name="Picture 6" descr="Homepage - CMU - Carnegie Mellon University">
            <a:extLst>
              <a:ext uri="{FF2B5EF4-FFF2-40B4-BE49-F238E27FC236}">
                <a16:creationId xmlns:a16="http://schemas.microsoft.com/office/drawing/2014/main" id="{A260E6B7-63BD-91D4-4F37-284CC376B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6" y="6526196"/>
            <a:ext cx="2547257" cy="23383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95648854-314A-8508-A200-6BCEE3E2BB2C}"/>
              </a:ext>
            </a:extLst>
          </p:cNvPr>
          <p:cNvSpPr/>
          <p:nvPr/>
        </p:nvSpPr>
        <p:spPr>
          <a:xfrm>
            <a:off x="3741971" y="2443131"/>
            <a:ext cx="217938" cy="2191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Open Sans"/>
            </a:endParaRPr>
          </a:p>
        </p:txBody>
      </p:sp>
      <p:cxnSp>
        <p:nvCxnSpPr>
          <p:cNvPr id="19" name="Straight Connector 18">
            <a:extLst>
              <a:ext uri="{FF2B5EF4-FFF2-40B4-BE49-F238E27FC236}">
                <a16:creationId xmlns:a16="http://schemas.microsoft.com/office/drawing/2014/main" id="{5B15C27A-3A50-F542-3901-0322D7EB7C88}"/>
              </a:ext>
            </a:extLst>
          </p:cNvPr>
          <p:cNvCxnSpPr>
            <a:cxnSpLocks/>
            <a:stCxn id="18" idx="2"/>
          </p:cNvCxnSpPr>
          <p:nvPr/>
        </p:nvCxnSpPr>
        <p:spPr>
          <a:xfrm flipH="1">
            <a:off x="983398" y="2552731"/>
            <a:ext cx="27585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F03E1F3-E2FD-2E41-DD54-DF8349A0F0E6}"/>
              </a:ext>
            </a:extLst>
          </p:cNvPr>
          <p:cNvSpPr/>
          <p:nvPr/>
        </p:nvSpPr>
        <p:spPr>
          <a:xfrm>
            <a:off x="914400" y="2155067"/>
            <a:ext cx="2338614" cy="477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000000"/>
                </a:solidFill>
                <a:effectLst/>
                <a:uLnTx/>
                <a:uFillTx/>
                <a:latin typeface="Open Sans"/>
                <a:ea typeface="+mn-ea"/>
                <a:cs typeface="Open Sans"/>
              </a:rPr>
              <a:t>Project Preparation</a:t>
            </a:r>
            <a:endParaRPr kumimoji="0" lang="en-US" sz="1000" b="1" i="0" u="none" strike="noStrike" kern="1200" cap="none" spc="-50" normalizeH="0" baseline="0" noProof="0" dirty="0">
              <a:ln>
                <a:noFill/>
              </a:ln>
              <a:solidFill>
                <a:srgbClr val="000000"/>
              </a:solidFill>
              <a:effectLst/>
              <a:uLnTx/>
              <a:uFillTx/>
              <a:latin typeface="Open Sans"/>
              <a:ea typeface="+mn-ea"/>
              <a:cs typeface="Open Sans"/>
            </a:endParaRPr>
          </a:p>
        </p:txBody>
      </p:sp>
      <p:sp>
        <p:nvSpPr>
          <p:cNvPr id="22" name="Text Placeholder 14">
            <a:extLst>
              <a:ext uri="{FF2B5EF4-FFF2-40B4-BE49-F238E27FC236}">
                <a16:creationId xmlns:a16="http://schemas.microsoft.com/office/drawing/2014/main" id="{CC2692A2-A658-2094-48E2-15441129CEE1}"/>
              </a:ext>
            </a:extLst>
          </p:cNvPr>
          <p:cNvSpPr txBox="1">
            <a:spLocks/>
          </p:cNvSpPr>
          <p:nvPr/>
        </p:nvSpPr>
        <p:spPr>
          <a:xfrm>
            <a:off x="915606" y="2757140"/>
            <a:ext cx="5026317" cy="593612"/>
          </a:xfrm>
          <a:prstGeom prst="rect">
            <a:avLst/>
          </a:prstGeom>
        </p:spPr>
        <p:txBody>
          <a:bodyPr>
            <a:noAutofit/>
          </a:bodyP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kumimoji="0" lang="en-US" sz="1400" b="0" i="0" u="none" strike="noStrike" kern="1200" cap="none" spc="0" normalizeH="0" baseline="0" noProof="0" dirty="0">
                <a:ln>
                  <a:noFill/>
                </a:ln>
                <a:solidFill>
                  <a:srgbClr val="000000"/>
                </a:solidFill>
                <a:effectLst/>
                <a:uLnTx/>
                <a:uFillTx/>
                <a:latin typeface="Open Sans"/>
                <a:ea typeface="+mn-ea"/>
                <a:cs typeface="Open Sans"/>
              </a:rPr>
              <a:t>Brainstorm idea and select project topics</a:t>
            </a: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lang="en-US" sz="1400" dirty="0">
                <a:solidFill>
                  <a:srgbClr val="000000"/>
                </a:solidFill>
                <a:latin typeface="Open Sans"/>
                <a:cs typeface="Open Sans"/>
              </a:rPr>
              <a:t>Literature review and data sourcing</a:t>
            </a:r>
            <a:endParaRPr kumimoji="0" lang="en-US" sz="1400" b="0" i="0" u="none" strike="noStrike" kern="1200" cap="none" spc="0" normalizeH="0" baseline="0" noProof="0" dirty="0">
              <a:ln>
                <a:noFill/>
              </a:ln>
              <a:solidFill>
                <a:srgbClr val="000000"/>
              </a:solidFill>
              <a:effectLst/>
              <a:uLnTx/>
              <a:uFillTx/>
              <a:latin typeface="Open Sans"/>
              <a:ea typeface="+mn-ea"/>
              <a:cs typeface="Open Sans"/>
            </a:endParaRP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kumimoji="0" lang="en-US" sz="1400" b="0" i="0" u="none" strike="noStrike" kern="1200" cap="none" spc="0" normalizeH="0" baseline="0" noProof="0" dirty="0">
              <a:ln>
                <a:noFill/>
              </a:ln>
              <a:solidFill>
                <a:srgbClr val="000000"/>
              </a:solidFill>
              <a:effectLst/>
              <a:uLnTx/>
              <a:uFillTx/>
              <a:latin typeface="Open Sans"/>
              <a:ea typeface="+mn-ea"/>
              <a:cs typeface="Open Sans"/>
            </a:endParaRP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kumimoji="0" lang="en-US" sz="1400" b="0" i="0" u="none" strike="noStrike" kern="1200" cap="none" spc="0" normalizeH="0" baseline="0" noProof="0" dirty="0">
              <a:ln>
                <a:noFill/>
              </a:ln>
              <a:solidFill>
                <a:srgbClr val="000000"/>
              </a:solidFill>
              <a:effectLst/>
              <a:uLnTx/>
              <a:uFillTx/>
              <a:latin typeface="Open Sans"/>
              <a:ea typeface="+mn-ea"/>
              <a:cs typeface="Open Sans"/>
            </a:endParaRPr>
          </a:p>
        </p:txBody>
      </p:sp>
      <p:sp>
        <p:nvSpPr>
          <p:cNvPr id="23" name="Rectangle 22">
            <a:extLst>
              <a:ext uri="{FF2B5EF4-FFF2-40B4-BE49-F238E27FC236}">
                <a16:creationId xmlns:a16="http://schemas.microsoft.com/office/drawing/2014/main" id="{96E4E11D-8084-FC0B-CF13-B5C7B62B7E53}"/>
              </a:ext>
            </a:extLst>
          </p:cNvPr>
          <p:cNvSpPr/>
          <p:nvPr/>
        </p:nvSpPr>
        <p:spPr>
          <a:xfrm>
            <a:off x="983398" y="1545147"/>
            <a:ext cx="2537634" cy="477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Open Sans"/>
                <a:ea typeface="+mn-ea"/>
                <a:cs typeface="Chronicle Display Black"/>
              </a:rPr>
              <a:t>SEPTEMBER</a:t>
            </a:r>
            <a:endParaRPr kumimoji="0" lang="en-US" sz="1050" b="1" i="0" u="none" strike="noStrike" kern="1200" cap="none" spc="0" normalizeH="0" baseline="0" noProof="0" dirty="0">
              <a:ln>
                <a:noFill/>
              </a:ln>
              <a:solidFill>
                <a:srgbClr val="000000"/>
              </a:solidFill>
              <a:effectLst/>
              <a:uLnTx/>
              <a:uFillTx/>
              <a:latin typeface="Open Sans"/>
              <a:ea typeface="+mn-ea"/>
              <a:cs typeface="Chronicle Display Black"/>
            </a:endParaRPr>
          </a:p>
        </p:txBody>
      </p:sp>
      <p:sp>
        <p:nvSpPr>
          <p:cNvPr id="24" name="Rectangle 23">
            <a:extLst>
              <a:ext uri="{FF2B5EF4-FFF2-40B4-BE49-F238E27FC236}">
                <a16:creationId xmlns:a16="http://schemas.microsoft.com/office/drawing/2014/main" id="{7AE13690-BC72-A0D9-76C6-D5CCE77EF245}"/>
              </a:ext>
            </a:extLst>
          </p:cNvPr>
          <p:cNvSpPr/>
          <p:nvPr/>
        </p:nvSpPr>
        <p:spPr>
          <a:xfrm>
            <a:off x="4673106" y="1545147"/>
            <a:ext cx="2537634" cy="477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Open Sans"/>
                <a:ea typeface="+mn-ea"/>
                <a:cs typeface="Chronicle Display Black"/>
              </a:rPr>
              <a:t>OCTOBER</a:t>
            </a:r>
          </a:p>
        </p:txBody>
      </p:sp>
      <p:sp>
        <p:nvSpPr>
          <p:cNvPr id="25" name="Rectangle 24">
            <a:extLst>
              <a:ext uri="{FF2B5EF4-FFF2-40B4-BE49-F238E27FC236}">
                <a16:creationId xmlns:a16="http://schemas.microsoft.com/office/drawing/2014/main" id="{1C175319-0907-BE7A-438A-83A38C04FBF3}"/>
              </a:ext>
            </a:extLst>
          </p:cNvPr>
          <p:cNvSpPr/>
          <p:nvPr/>
        </p:nvSpPr>
        <p:spPr>
          <a:xfrm>
            <a:off x="8362814" y="1545147"/>
            <a:ext cx="2537634" cy="477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Open Sans"/>
                <a:ea typeface="+mn-ea"/>
                <a:cs typeface="Chronicle Display Black"/>
              </a:rPr>
              <a:t>NOVEMBER</a:t>
            </a:r>
          </a:p>
        </p:txBody>
      </p:sp>
      <p:sp>
        <p:nvSpPr>
          <p:cNvPr id="26" name="Rectangle 25">
            <a:extLst>
              <a:ext uri="{FF2B5EF4-FFF2-40B4-BE49-F238E27FC236}">
                <a16:creationId xmlns:a16="http://schemas.microsoft.com/office/drawing/2014/main" id="{274EAC43-A443-0DE1-2F18-D5008612C73B}"/>
              </a:ext>
            </a:extLst>
          </p:cNvPr>
          <p:cNvSpPr>
            <a:spLocks/>
          </p:cNvSpPr>
          <p:nvPr/>
        </p:nvSpPr>
        <p:spPr>
          <a:xfrm>
            <a:off x="544521" y="1928800"/>
            <a:ext cx="3415388" cy="2743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27" name="Rectangle 26">
            <a:extLst>
              <a:ext uri="{FF2B5EF4-FFF2-40B4-BE49-F238E27FC236}">
                <a16:creationId xmlns:a16="http://schemas.microsoft.com/office/drawing/2014/main" id="{12A9CCD3-CE74-3AAA-2085-F946908126B9}"/>
              </a:ext>
            </a:extLst>
          </p:cNvPr>
          <p:cNvSpPr>
            <a:spLocks/>
          </p:cNvSpPr>
          <p:nvPr/>
        </p:nvSpPr>
        <p:spPr>
          <a:xfrm>
            <a:off x="4234229" y="1928800"/>
            <a:ext cx="3415388" cy="2743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28" name="Rectangle 27">
            <a:extLst>
              <a:ext uri="{FF2B5EF4-FFF2-40B4-BE49-F238E27FC236}">
                <a16:creationId xmlns:a16="http://schemas.microsoft.com/office/drawing/2014/main" id="{CBE8E878-5CCB-DA05-1858-6D9EBDBF9C27}"/>
              </a:ext>
            </a:extLst>
          </p:cNvPr>
          <p:cNvSpPr>
            <a:spLocks/>
          </p:cNvSpPr>
          <p:nvPr/>
        </p:nvSpPr>
        <p:spPr>
          <a:xfrm>
            <a:off x="7923936" y="1928800"/>
            <a:ext cx="3415388" cy="2743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47" name="Rectangle 3">
            <a:extLst>
              <a:ext uri="{FF2B5EF4-FFF2-40B4-BE49-F238E27FC236}">
                <a16:creationId xmlns:a16="http://schemas.microsoft.com/office/drawing/2014/main" id="{F28061C0-7440-3E91-AD0C-D03AEAD85A68}"/>
              </a:ext>
            </a:extLst>
          </p:cNvPr>
          <p:cNvSpPr>
            <a:spLocks noChangeArrowheads="1"/>
          </p:cNvSpPr>
          <p:nvPr/>
        </p:nvSpPr>
        <p:spPr bwMode="auto">
          <a:xfrm>
            <a:off x="4601781" y="2780000"/>
            <a:ext cx="201978" cy="307777"/>
          </a:xfrm>
          <a:prstGeom prst="rect">
            <a:avLst/>
          </a:prstGeom>
          <a:noFill/>
          <a:ln w="6350">
            <a:noFill/>
            <a:miter lim="800000"/>
            <a:headEnd/>
            <a:tailEnd/>
          </a:ln>
          <a:effectLst/>
        </p:spPr>
        <p:txBody>
          <a:bodyPr wrap="none" lIns="0" tIns="0" rIns="0" bIns="0">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AU" sz="2000" b="1" i="0" u="none" strike="noStrike" kern="1200" cap="none" spc="0" normalizeH="0" baseline="0" noProof="0" dirty="0">
                <a:ln>
                  <a:noFill/>
                </a:ln>
                <a:solidFill>
                  <a:srgbClr val="002060"/>
                </a:solidFill>
                <a:effectLst/>
                <a:uLnTx/>
                <a:uFillTx/>
                <a:ea typeface="+mn-ea"/>
                <a:cs typeface="+mn-cs"/>
                <a:sym typeface="Wingdings" pitchFamily="2" charset="2"/>
              </a:rPr>
              <a:t></a:t>
            </a:r>
          </a:p>
        </p:txBody>
      </p:sp>
      <p:sp>
        <p:nvSpPr>
          <p:cNvPr id="48" name="Oval 47">
            <a:extLst>
              <a:ext uri="{FF2B5EF4-FFF2-40B4-BE49-F238E27FC236}">
                <a16:creationId xmlns:a16="http://schemas.microsoft.com/office/drawing/2014/main" id="{AB561EF6-B202-FB00-CAD6-955D7FCFDBF5}"/>
              </a:ext>
            </a:extLst>
          </p:cNvPr>
          <p:cNvSpPr/>
          <p:nvPr/>
        </p:nvSpPr>
        <p:spPr>
          <a:xfrm>
            <a:off x="8418374" y="3653904"/>
            <a:ext cx="217938" cy="2191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Open Sans"/>
            </a:endParaRPr>
          </a:p>
        </p:txBody>
      </p:sp>
      <p:cxnSp>
        <p:nvCxnSpPr>
          <p:cNvPr id="49" name="Straight Connector 48">
            <a:extLst>
              <a:ext uri="{FF2B5EF4-FFF2-40B4-BE49-F238E27FC236}">
                <a16:creationId xmlns:a16="http://schemas.microsoft.com/office/drawing/2014/main" id="{39339420-BA7E-A675-920F-A94088713386}"/>
              </a:ext>
            </a:extLst>
          </p:cNvPr>
          <p:cNvCxnSpPr>
            <a:cxnSpLocks/>
            <a:stCxn id="48" idx="2"/>
          </p:cNvCxnSpPr>
          <p:nvPr/>
        </p:nvCxnSpPr>
        <p:spPr>
          <a:xfrm flipH="1">
            <a:off x="4271662" y="3763504"/>
            <a:ext cx="41467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A84E2E21-2364-4B26-F7EF-1EB024DE7258}"/>
              </a:ext>
            </a:extLst>
          </p:cNvPr>
          <p:cNvSpPr/>
          <p:nvPr/>
        </p:nvSpPr>
        <p:spPr>
          <a:xfrm>
            <a:off x="4234229" y="3365840"/>
            <a:ext cx="2537633" cy="477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000000"/>
                </a:solidFill>
                <a:effectLst/>
                <a:uLnTx/>
                <a:uFillTx/>
                <a:latin typeface="Open Sans"/>
                <a:ea typeface="+mn-ea"/>
                <a:cs typeface="Open Sans"/>
              </a:rPr>
              <a:t>Design and Implementation</a:t>
            </a:r>
            <a:endParaRPr kumimoji="0" lang="en-US" sz="1000" b="1" i="0" u="none" strike="noStrike" kern="1200" cap="none" spc="-50" normalizeH="0" baseline="0" noProof="0" dirty="0">
              <a:ln>
                <a:noFill/>
              </a:ln>
              <a:solidFill>
                <a:srgbClr val="000000"/>
              </a:solidFill>
              <a:effectLst/>
              <a:uLnTx/>
              <a:uFillTx/>
              <a:latin typeface="Open Sans"/>
              <a:ea typeface="+mn-ea"/>
              <a:cs typeface="Open Sans"/>
            </a:endParaRPr>
          </a:p>
        </p:txBody>
      </p:sp>
      <p:sp>
        <p:nvSpPr>
          <p:cNvPr id="53" name="Text Placeholder 14">
            <a:extLst>
              <a:ext uri="{FF2B5EF4-FFF2-40B4-BE49-F238E27FC236}">
                <a16:creationId xmlns:a16="http://schemas.microsoft.com/office/drawing/2014/main" id="{B120E496-E839-5CEE-2D01-24CEF1ABB04B}"/>
              </a:ext>
            </a:extLst>
          </p:cNvPr>
          <p:cNvSpPr txBox="1">
            <a:spLocks/>
          </p:cNvSpPr>
          <p:nvPr/>
        </p:nvSpPr>
        <p:spPr>
          <a:xfrm>
            <a:off x="4234229" y="3967913"/>
            <a:ext cx="6029911" cy="593612"/>
          </a:xfrm>
          <a:prstGeom prst="rect">
            <a:avLst/>
          </a:prstGeom>
        </p:spPr>
        <p:txBody>
          <a:bodyPr>
            <a:noAutofit/>
          </a:bodyP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lang="en-US" sz="1400" dirty="0">
                <a:solidFill>
                  <a:srgbClr val="000000"/>
                </a:solidFill>
                <a:latin typeface="Open Sans"/>
                <a:cs typeface="Open Sans"/>
              </a:rPr>
              <a:t>Design and implement network attack algorithm (Tony)</a:t>
            </a:r>
          </a:p>
          <a:p>
            <a:pPr marL="137160" indent="-137160">
              <a:spcBef>
                <a:spcPts val="0"/>
              </a:spcBef>
              <a:buClr>
                <a:srgbClr val="787878"/>
              </a:buClr>
              <a:buFont typeface="Arial" panose="020B0604020202020204" pitchFamily="34" charset="0"/>
              <a:buChar char="•"/>
              <a:tabLst>
                <a:tab pos="182880" algn="l"/>
              </a:tabLst>
              <a:defRPr/>
            </a:pPr>
            <a:r>
              <a:rPr lang="en-US" sz="1400" dirty="0">
                <a:solidFill>
                  <a:srgbClr val="000000"/>
                </a:solidFill>
                <a:latin typeface="Open Sans"/>
                <a:cs typeface="Open Sans"/>
              </a:rPr>
              <a:t>Design and implement network defense algorithm (Vikas)</a:t>
            </a:r>
            <a:endParaRPr kumimoji="0" lang="en-US" sz="1400" b="0" i="0" u="none" strike="noStrike" kern="1200" cap="none" spc="0" normalizeH="0" baseline="0" noProof="0" dirty="0">
              <a:ln>
                <a:noFill/>
              </a:ln>
              <a:solidFill>
                <a:srgbClr val="000000"/>
              </a:solidFill>
              <a:effectLst/>
              <a:uLnTx/>
              <a:uFillTx/>
              <a:latin typeface="Open Sans"/>
              <a:ea typeface="+mn-ea"/>
              <a:cs typeface="Open Sans"/>
            </a:endParaRP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kumimoji="0" lang="en-US" sz="1400" b="0" i="0" u="none" strike="noStrike" kern="1200" cap="none" spc="0" normalizeH="0" baseline="0" noProof="0" dirty="0">
              <a:ln>
                <a:noFill/>
              </a:ln>
              <a:solidFill>
                <a:srgbClr val="000000"/>
              </a:solidFill>
              <a:effectLst/>
              <a:uLnTx/>
              <a:uFillTx/>
              <a:latin typeface="Open Sans"/>
              <a:ea typeface="+mn-ea"/>
              <a:cs typeface="Open Sans"/>
            </a:endParaRPr>
          </a:p>
        </p:txBody>
      </p:sp>
      <p:sp>
        <p:nvSpPr>
          <p:cNvPr id="56" name="Oval 55">
            <a:extLst>
              <a:ext uri="{FF2B5EF4-FFF2-40B4-BE49-F238E27FC236}">
                <a16:creationId xmlns:a16="http://schemas.microsoft.com/office/drawing/2014/main" id="{D48F4EB1-32B9-FF71-3A94-50E610A697DB}"/>
              </a:ext>
            </a:extLst>
          </p:cNvPr>
          <p:cNvSpPr/>
          <p:nvPr/>
        </p:nvSpPr>
        <p:spPr>
          <a:xfrm>
            <a:off x="10922519" y="5057714"/>
            <a:ext cx="217938" cy="2191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Open Sans"/>
            </a:endParaRPr>
          </a:p>
        </p:txBody>
      </p:sp>
      <p:cxnSp>
        <p:nvCxnSpPr>
          <p:cNvPr id="57" name="Straight Connector 56">
            <a:extLst>
              <a:ext uri="{FF2B5EF4-FFF2-40B4-BE49-F238E27FC236}">
                <a16:creationId xmlns:a16="http://schemas.microsoft.com/office/drawing/2014/main" id="{F235E9FB-B556-1448-DD4C-957D8EF7EE52}"/>
              </a:ext>
            </a:extLst>
          </p:cNvPr>
          <p:cNvCxnSpPr>
            <a:cxnSpLocks/>
            <a:stCxn id="56" idx="2"/>
          </p:cNvCxnSpPr>
          <p:nvPr/>
        </p:nvCxnSpPr>
        <p:spPr>
          <a:xfrm flipH="1">
            <a:off x="7603896" y="5167314"/>
            <a:ext cx="331862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3A7C44C-6BF4-9CB6-2EED-3582BED5EBB4}"/>
              </a:ext>
            </a:extLst>
          </p:cNvPr>
          <p:cNvSpPr/>
          <p:nvPr/>
        </p:nvSpPr>
        <p:spPr>
          <a:xfrm>
            <a:off x="7603896" y="4769650"/>
            <a:ext cx="3318623" cy="477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000000"/>
                </a:solidFill>
                <a:effectLst/>
                <a:uLnTx/>
                <a:uFillTx/>
                <a:latin typeface="Open Sans"/>
                <a:ea typeface="+mn-ea"/>
                <a:cs typeface="Open Sans"/>
              </a:rPr>
              <a:t>Assessment and Result Consolidation</a:t>
            </a:r>
            <a:endParaRPr kumimoji="0" lang="en-US" sz="1000" b="1" i="0" u="none" strike="noStrike" kern="1200" cap="none" spc="-50" normalizeH="0" baseline="0" noProof="0" dirty="0">
              <a:ln>
                <a:noFill/>
              </a:ln>
              <a:solidFill>
                <a:srgbClr val="000000"/>
              </a:solidFill>
              <a:effectLst/>
              <a:uLnTx/>
              <a:uFillTx/>
              <a:latin typeface="Open Sans"/>
              <a:ea typeface="+mn-ea"/>
              <a:cs typeface="Open Sans"/>
            </a:endParaRPr>
          </a:p>
        </p:txBody>
      </p:sp>
      <p:sp>
        <p:nvSpPr>
          <p:cNvPr id="59" name="Text Placeholder 14">
            <a:extLst>
              <a:ext uri="{FF2B5EF4-FFF2-40B4-BE49-F238E27FC236}">
                <a16:creationId xmlns:a16="http://schemas.microsoft.com/office/drawing/2014/main" id="{78D94528-CCF1-3EAB-74F3-BF622A8D880D}"/>
              </a:ext>
            </a:extLst>
          </p:cNvPr>
          <p:cNvSpPr txBox="1">
            <a:spLocks/>
          </p:cNvSpPr>
          <p:nvPr/>
        </p:nvSpPr>
        <p:spPr>
          <a:xfrm>
            <a:off x="7603896" y="5371723"/>
            <a:ext cx="4500473" cy="593612"/>
          </a:xfrm>
          <a:prstGeom prst="rect">
            <a:avLst/>
          </a:prstGeom>
        </p:spPr>
        <p:txBody>
          <a:bodyPr>
            <a:noAutofit/>
          </a:bodyP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lang="en-US" sz="1400" dirty="0">
                <a:solidFill>
                  <a:srgbClr val="000000"/>
                </a:solidFill>
                <a:latin typeface="Open Sans"/>
                <a:cs typeface="Open Sans"/>
              </a:rPr>
              <a:t>Gather key findings from experiments</a:t>
            </a: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lang="en-US" sz="1400" dirty="0">
                <a:solidFill>
                  <a:srgbClr val="000000"/>
                </a:solidFill>
                <a:latin typeface="Open Sans"/>
                <a:cs typeface="Open Sans"/>
              </a:rPr>
              <a:t>Summarize experimental approaches and findings</a:t>
            </a:r>
          </a:p>
        </p:txBody>
      </p:sp>
      <p:sp>
        <p:nvSpPr>
          <p:cNvPr id="62" name="Rectangle 3">
            <a:extLst>
              <a:ext uri="{FF2B5EF4-FFF2-40B4-BE49-F238E27FC236}">
                <a16:creationId xmlns:a16="http://schemas.microsoft.com/office/drawing/2014/main" id="{3D7CD04F-0ABB-CE51-97A6-52C6E373FC16}"/>
              </a:ext>
            </a:extLst>
          </p:cNvPr>
          <p:cNvSpPr>
            <a:spLocks noChangeArrowheads="1"/>
          </p:cNvSpPr>
          <p:nvPr/>
        </p:nvSpPr>
        <p:spPr bwMode="auto">
          <a:xfrm>
            <a:off x="4601781" y="3000691"/>
            <a:ext cx="201978" cy="307777"/>
          </a:xfrm>
          <a:prstGeom prst="rect">
            <a:avLst/>
          </a:prstGeom>
          <a:noFill/>
          <a:ln w="6350">
            <a:noFill/>
            <a:miter lim="800000"/>
            <a:headEnd/>
            <a:tailEnd/>
          </a:ln>
          <a:effectLst/>
        </p:spPr>
        <p:txBody>
          <a:bodyPr wrap="none" lIns="0" tIns="0" rIns="0" bIns="0">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AU" sz="2000" b="1" i="0" u="none" strike="noStrike" kern="1200" cap="none" spc="0" normalizeH="0" baseline="0" noProof="0" dirty="0">
                <a:ln>
                  <a:noFill/>
                </a:ln>
                <a:solidFill>
                  <a:srgbClr val="002060"/>
                </a:solidFill>
                <a:effectLst/>
                <a:uLnTx/>
                <a:uFillTx/>
                <a:ea typeface="+mn-ea"/>
                <a:cs typeface="+mn-cs"/>
                <a:sym typeface="Wingdings" pitchFamily="2" charset="2"/>
              </a:rPr>
              <a:t></a:t>
            </a:r>
          </a:p>
        </p:txBody>
      </p:sp>
      <p:sp>
        <p:nvSpPr>
          <p:cNvPr id="64" name="Rectangle 63">
            <a:extLst>
              <a:ext uri="{FF2B5EF4-FFF2-40B4-BE49-F238E27FC236}">
                <a16:creationId xmlns:a16="http://schemas.microsoft.com/office/drawing/2014/main" id="{C04A0BC3-AA54-0171-ADF5-D89A06E0E8F8}"/>
              </a:ext>
            </a:extLst>
          </p:cNvPr>
          <p:cNvSpPr/>
          <p:nvPr/>
        </p:nvSpPr>
        <p:spPr>
          <a:xfrm>
            <a:off x="3920491" y="2009959"/>
            <a:ext cx="2338614" cy="477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sz="1000" spc="-50" dirty="0">
                <a:solidFill>
                  <a:srgbClr val="000000"/>
                </a:solidFill>
                <a:latin typeface="Open Sans"/>
                <a:cs typeface="Open Sans"/>
              </a:rPr>
              <a:t>Project Milestone 1</a:t>
            </a:r>
            <a:endParaRPr kumimoji="0" lang="en-US" sz="1000" i="0" u="none" strike="noStrike" kern="1200" cap="none" spc="-50" normalizeH="0" baseline="0" noProof="0" dirty="0">
              <a:ln>
                <a:noFill/>
              </a:ln>
              <a:solidFill>
                <a:srgbClr val="000000"/>
              </a:solidFill>
              <a:effectLst/>
              <a:uLnTx/>
              <a:uFillTx/>
              <a:latin typeface="Open Sans"/>
              <a:ea typeface="+mn-ea"/>
              <a:cs typeface="Open Sans"/>
            </a:endParaRPr>
          </a:p>
        </p:txBody>
      </p:sp>
      <p:sp>
        <p:nvSpPr>
          <p:cNvPr id="65" name="Freeform 217">
            <a:extLst>
              <a:ext uri="{FF2B5EF4-FFF2-40B4-BE49-F238E27FC236}">
                <a16:creationId xmlns:a16="http://schemas.microsoft.com/office/drawing/2014/main" id="{4C7E4AED-CD93-18E0-8A20-35217F3B150B}"/>
              </a:ext>
            </a:extLst>
          </p:cNvPr>
          <p:cNvSpPr>
            <a:spLocks/>
          </p:cNvSpPr>
          <p:nvPr/>
        </p:nvSpPr>
        <p:spPr bwMode="auto">
          <a:xfrm>
            <a:off x="3740500" y="2172821"/>
            <a:ext cx="179991" cy="170233"/>
          </a:xfrm>
          <a:custGeom>
            <a:avLst/>
            <a:gdLst>
              <a:gd name="T0" fmla="*/ 330 w 330"/>
              <a:gd name="T1" fmla="*/ 120 h 314"/>
              <a:gd name="T2" fmla="*/ 330 w 330"/>
              <a:gd name="T3" fmla="*/ 120 h 314"/>
              <a:gd name="T4" fmla="*/ 328 w 330"/>
              <a:gd name="T5" fmla="*/ 117 h 314"/>
              <a:gd name="T6" fmla="*/ 325 w 330"/>
              <a:gd name="T7" fmla="*/ 116 h 314"/>
              <a:gd name="T8" fmla="*/ 217 w 330"/>
              <a:gd name="T9" fmla="*/ 101 h 314"/>
              <a:gd name="T10" fmla="*/ 170 w 330"/>
              <a:gd name="T11" fmla="*/ 4 h 314"/>
              <a:gd name="T12" fmla="*/ 170 w 330"/>
              <a:gd name="T13" fmla="*/ 4 h 314"/>
              <a:gd name="T14" fmla="*/ 168 w 330"/>
              <a:gd name="T15" fmla="*/ 1 h 314"/>
              <a:gd name="T16" fmla="*/ 165 w 330"/>
              <a:gd name="T17" fmla="*/ 0 h 314"/>
              <a:gd name="T18" fmla="*/ 162 w 330"/>
              <a:gd name="T19" fmla="*/ 1 h 314"/>
              <a:gd name="T20" fmla="*/ 160 w 330"/>
              <a:gd name="T21" fmla="*/ 4 h 314"/>
              <a:gd name="T22" fmla="*/ 111 w 330"/>
              <a:gd name="T23" fmla="*/ 101 h 314"/>
              <a:gd name="T24" fmla="*/ 5 w 330"/>
              <a:gd name="T25" fmla="*/ 116 h 314"/>
              <a:gd name="T26" fmla="*/ 5 w 330"/>
              <a:gd name="T27" fmla="*/ 116 h 314"/>
              <a:gd name="T28" fmla="*/ 2 w 330"/>
              <a:gd name="T29" fmla="*/ 117 h 314"/>
              <a:gd name="T30" fmla="*/ 0 w 330"/>
              <a:gd name="T31" fmla="*/ 120 h 314"/>
              <a:gd name="T32" fmla="*/ 0 w 330"/>
              <a:gd name="T33" fmla="*/ 120 h 314"/>
              <a:gd name="T34" fmla="*/ 0 w 330"/>
              <a:gd name="T35" fmla="*/ 124 h 314"/>
              <a:gd name="T36" fmla="*/ 1 w 330"/>
              <a:gd name="T37" fmla="*/ 126 h 314"/>
              <a:gd name="T38" fmla="*/ 79 w 330"/>
              <a:gd name="T39" fmla="*/ 202 h 314"/>
              <a:gd name="T40" fmla="*/ 60 w 330"/>
              <a:gd name="T41" fmla="*/ 308 h 314"/>
              <a:gd name="T42" fmla="*/ 60 w 330"/>
              <a:gd name="T43" fmla="*/ 308 h 314"/>
              <a:gd name="T44" fmla="*/ 62 w 330"/>
              <a:gd name="T45" fmla="*/ 312 h 314"/>
              <a:gd name="T46" fmla="*/ 63 w 330"/>
              <a:gd name="T47" fmla="*/ 314 h 314"/>
              <a:gd name="T48" fmla="*/ 63 w 330"/>
              <a:gd name="T49" fmla="*/ 314 h 314"/>
              <a:gd name="T50" fmla="*/ 66 w 330"/>
              <a:gd name="T51" fmla="*/ 314 h 314"/>
              <a:gd name="T52" fmla="*/ 70 w 330"/>
              <a:gd name="T53" fmla="*/ 314 h 314"/>
              <a:gd name="T54" fmla="*/ 165 w 330"/>
              <a:gd name="T55" fmla="*/ 263 h 314"/>
              <a:gd name="T56" fmla="*/ 260 w 330"/>
              <a:gd name="T57" fmla="*/ 314 h 314"/>
              <a:gd name="T58" fmla="*/ 260 w 330"/>
              <a:gd name="T59" fmla="*/ 314 h 314"/>
              <a:gd name="T60" fmla="*/ 263 w 330"/>
              <a:gd name="T61" fmla="*/ 314 h 314"/>
              <a:gd name="T62" fmla="*/ 263 w 330"/>
              <a:gd name="T63" fmla="*/ 314 h 314"/>
              <a:gd name="T64" fmla="*/ 267 w 330"/>
              <a:gd name="T65" fmla="*/ 314 h 314"/>
              <a:gd name="T66" fmla="*/ 267 w 330"/>
              <a:gd name="T67" fmla="*/ 314 h 314"/>
              <a:gd name="T68" fmla="*/ 268 w 330"/>
              <a:gd name="T69" fmla="*/ 312 h 314"/>
              <a:gd name="T70" fmla="*/ 268 w 330"/>
              <a:gd name="T71" fmla="*/ 308 h 314"/>
              <a:gd name="T72" fmla="*/ 251 w 330"/>
              <a:gd name="T73" fmla="*/ 202 h 314"/>
              <a:gd name="T74" fmla="*/ 329 w 330"/>
              <a:gd name="T75" fmla="*/ 126 h 314"/>
              <a:gd name="T76" fmla="*/ 329 w 330"/>
              <a:gd name="T77" fmla="*/ 126 h 314"/>
              <a:gd name="T78" fmla="*/ 330 w 330"/>
              <a:gd name="T79" fmla="*/ 124 h 314"/>
              <a:gd name="T80" fmla="*/ 330 w 330"/>
              <a:gd name="T81" fmla="*/ 120 h 314"/>
              <a:gd name="T82" fmla="*/ 330 w 330"/>
              <a:gd name="T83" fmla="*/ 12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0" h="314">
                <a:moveTo>
                  <a:pt x="330" y="120"/>
                </a:moveTo>
                <a:lnTo>
                  <a:pt x="330" y="120"/>
                </a:lnTo>
                <a:lnTo>
                  <a:pt x="328" y="117"/>
                </a:lnTo>
                <a:lnTo>
                  <a:pt x="325" y="116"/>
                </a:lnTo>
                <a:lnTo>
                  <a:pt x="217" y="101"/>
                </a:lnTo>
                <a:lnTo>
                  <a:pt x="170" y="4"/>
                </a:lnTo>
                <a:lnTo>
                  <a:pt x="170" y="4"/>
                </a:lnTo>
                <a:lnTo>
                  <a:pt x="168" y="1"/>
                </a:lnTo>
                <a:lnTo>
                  <a:pt x="165" y="0"/>
                </a:lnTo>
                <a:lnTo>
                  <a:pt x="162" y="1"/>
                </a:lnTo>
                <a:lnTo>
                  <a:pt x="160" y="4"/>
                </a:lnTo>
                <a:lnTo>
                  <a:pt x="111" y="101"/>
                </a:lnTo>
                <a:lnTo>
                  <a:pt x="5" y="116"/>
                </a:lnTo>
                <a:lnTo>
                  <a:pt x="5" y="116"/>
                </a:lnTo>
                <a:lnTo>
                  <a:pt x="2" y="117"/>
                </a:lnTo>
                <a:lnTo>
                  <a:pt x="0" y="120"/>
                </a:lnTo>
                <a:lnTo>
                  <a:pt x="0" y="120"/>
                </a:lnTo>
                <a:lnTo>
                  <a:pt x="0" y="124"/>
                </a:lnTo>
                <a:lnTo>
                  <a:pt x="1" y="126"/>
                </a:lnTo>
                <a:lnTo>
                  <a:pt x="79" y="202"/>
                </a:lnTo>
                <a:lnTo>
                  <a:pt x="60" y="308"/>
                </a:lnTo>
                <a:lnTo>
                  <a:pt x="60" y="308"/>
                </a:lnTo>
                <a:lnTo>
                  <a:pt x="62" y="312"/>
                </a:lnTo>
                <a:lnTo>
                  <a:pt x="63" y="314"/>
                </a:lnTo>
                <a:lnTo>
                  <a:pt x="63" y="314"/>
                </a:lnTo>
                <a:lnTo>
                  <a:pt x="66" y="314"/>
                </a:lnTo>
                <a:lnTo>
                  <a:pt x="70" y="314"/>
                </a:lnTo>
                <a:lnTo>
                  <a:pt x="165" y="263"/>
                </a:lnTo>
                <a:lnTo>
                  <a:pt x="260" y="314"/>
                </a:lnTo>
                <a:lnTo>
                  <a:pt x="260" y="314"/>
                </a:lnTo>
                <a:lnTo>
                  <a:pt x="263" y="314"/>
                </a:lnTo>
                <a:lnTo>
                  <a:pt x="263" y="314"/>
                </a:lnTo>
                <a:lnTo>
                  <a:pt x="267" y="314"/>
                </a:lnTo>
                <a:lnTo>
                  <a:pt x="267" y="314"/>
                </a:lnTo>
                <a:lnTo>
                  <a:pt x="268" y="312"/>
                </a:lnTo>
                <a:lnTo>
                  <a:pt x="268" y="308"/>
                </a:lnTo>
                <a:lnTo>
                  <a:pt x="251" y="202"/>
                </a:lnTo>
                <a:lnTo>
                  <a:pt x="329" y="126"/>
                </a:lnTo>
                <a:lnTo>
                  <a:pt x="329" y="126"/>
                </a:lnTo>
                <a:lnTo>
                  <a:pt x="330" y="124"/>
                </a:lnTo>
                <a:lnTo>
                  <a:pt x="330" y="120"/>
                </a:lnTo>
                <a:lnTo>
                  <a:pt x="33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Tree>
    <p:extLst>
      <p:ext uri="{BB962C8B-B14F-4D97-AF65-F5344CB8AC3E}">
        <p14:creationId xmlns:p14="http://schemas.microsoft.com/office/powerpoint/2010/main" val="4271923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and Next Steps</a:t>
            </a:r>
          </a:p>
        </p:txBody>
      </p:sp>
      <p:sp>
        <p:nvSpPr>
          <p:cNvPr id="3" name="Text Placeholder 2"/>
          <p:cNvSpPr>
            <a:spLocks noGrp="1"/>
          </p:cNvSpPr>
          <p:nvPr>
            <p:ph type="body" sz="quarter" idx="14"/>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We will further investigate network robustness by designing and implementing attack and defense algorithms</a:t>
            </a:r>
          </a:p>
        </p:txBody>
      </p:sp>
      <p:sp>
        <p:nvSpPr>
          <p:cNvPr id="4" name="Text Placeholder 3"/>
          <p:cNvSpPr>
            <a:spLocks noGrp="1"/>
          </p:cNvSpPr>
          <p:nvPr>
            <p:ph type="body" sz="quarter" idx="15"/>
          </p:nvPr>
        </p:nvSpPr>
        <p:spPr/>
        <p:txBody>
          <a:bodyPr/>
          <a:lstStyle/>
          <a:p>
            <a:r>
              <a:rPr lang="en-US" dirty="0">
                <a:solidFill>
                  <a:srgbClr val="F0908D"/>
                </a:solidFill>
              </a:rPr>
              <a:t>Conclusions</a:t>
            </a:r>
          </a:p>
        </p:txBody>
      </p:sp>
      <p:pic>
        <p:nvPicPr>
          <p:cNvPr id="5" name="Picture 6" descr="Homepage - CMU - Carnegie Mellon University">
            <a:extLst>
              <a:ext uri="{FF2B5EF4-FFF2-40B4-BE49-F238E27FC236}">
                <a16:creationId xmlns:a16="http://schemas.microsoft.com/office/drawing/2014/main" id="{A260E6B7-63BD-91D4-4F37-284CC376B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6" y="6526196"/>
            <a:ext cx="2547257" cy="23383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0C8EA029-62BC-5139-DD35-45115B110F88}"/>
              </a:ext>
            </a:extLst>
          </p:cNvPr>
          <p:cNvGrpSpPr/>
          <p:nvPr/>
        </p:nvGrpSpPr>
        <p:grpSpPr>
          <a:xfrm>
            <a:off x="914400" y="2572054"/>
            <a:ext cx="3029169" cy="1639197"/>
            <a:chOff x="914400" y="2572054"/>
            <a:chExt cx="3029169" cy="1639197"/>
          </a:xfrm>
        </p:grpSpPr>
        <p:sp>
          <p:nvSpPr>
            <p:cNvPr id="7" name="Rectangle 6">
              <a:extLst>
                <a:ext uri="{FF2B5EF4-FFF2-40B4-BE49-F238E27FC236}">
                  <a16:creationId xmlns:a16="http://schemas.microsoft.com/office/drawing/2014/main" id="{DD1E9C5E-1C0E-2774-1068-CDC2D7A1F6C4}"/>
                </a:ext>
              </a:extLst>
            </p:cNvPr>
            <p:cNvSpPr/>
            <p:nvPr/>
          </p:nvSpPr>
          <p:spPr>
            <a:xfrm>
              <a:off x="914400" y="3380254"/>
              <a:ext cx="3029169"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Robustness is fundamental feature of real-world networks, and the project seeks to evaluate network robustness under different situations</a:t>
              </a: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p:txBody>
        </p:sp>
        <p:cxnSp>
          <p:nvCxnSpPr>
            <p:cNvPr id="10" name="Straight Connector 9">
              <a:extLst>
                <a:ext uri="{FF2B5EF4-FFF2-40B4-BE49-F238E27FC236}">
                  <a16:creationId xmlns:a16="http://schemas.microsoft.com/office/drawing/2014/main" id="{AB97281C-3860-6B2C-00F2-A2D398C5A9CF}"/>
                </a:ext>
              </a:extLst>
            </p:cNvPr>
            <p:cNvCxnSpPr/>
            <p:nvPr/>
          </p:nvCxnSpPr>
          <p:spPr>
            <a:xfrm>
              <a:off x="992256" y="2971588"/>
              <a:ext cx="17373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2C84859-3179-3CE3-B787-07E5C2C5BEC7}"/>
                </a:ext>
              </a:extLst>
            </p:cNvPr>
            <p:cNvSpPr/>
            <p:nvPr/>
          </p:nvSpPr>
          <p:spPr>
            <a:xfrm>
              <a:off x="914400" y="2572054"/>
              <a:ext cx="1679553"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MOTIVATION</a:t>
              </a:r>
            </a:p>
          </p:txBody>
        </p:sp>
      </p:grpSp>
      <p:grpSp>
        <p:nvGrpSpPr>
          <p:cNvPr id="25" name="Group 24">
            <a:extLst>
              <a:ext uri="{FF2B5EF4-FFF2-40B4-BE49-F238E27FC236}">
                <a16:creationId xmlns:a16="http://schemas.microsoft.com/office/drawing/2014/main" id="{72E35D6A-F0AE-3E49-A822-D90D9F537A7B}"/>
              </a:ext>
            </a:extLst>
          </p:cNvPr>
          <p:cNvGrpSpPr/>
          <p:nvPr/>
        </p:nvGrpSpPr>
        <p:grpSpPr>
          <a:xfrm>
            <a:off x="4692660" y="2572054"/>
            <a:ext cx="3200523" cy="1454531"/>
            <a:chOff x="4880981" y="2572054"/>
            <a:chExt cx="3200523" cy="1454531"/>
          </a:xfrm>
        </p:grpSpPr>
        <p:sp>
          <p:nvSpPr>
            <p:cNvPr id="8" name="Rectangle 7">
              <a:extLst>
                <a:ext uri="{FF2B5EF4-FFF2-40B4-BE49-F238E27FC236}">
                  <a16:creationId xmlns:a16="http://schemas.microsoft.com/office/drawing/2014/main" id="{5DF90EE4-7415-DF35-9EA5-D91A655B1606}"/>
                </a:ext>
              </a:extLst>
            </p:cNvPr>
            <p:cNvSpPr/>
            <p:nvPr/>
          </p:nvSpPr>
          <p:spPr>
            <a:xfrm>
              <a:off x="4880981" y="3380254"/>
              <a:ext cx="3200523"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Four networks</a:t>
              </a:r>
              <a:r>
                <a:rPr lang="en-US" sz="1200" dirty="0">
                  <a:solidFill>
                    <a:srgbClr val="000000"/>
                  </a:solidFill>
                  <a:latin typeface="Open Sans"/>
                  <a:ea typeface="Verdana" panose="020B0604030504040204" pitchFamily="34" charset="0"/>
                  <a:cs typeface="Verdana" panose="020B0604030504040204" pitchFamily="34" charset="0"/>
                </a:rPr>
                <a:t> are selected for further investigation, including social, p2p, email networks and autonomous system</a:t>
              </a: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p:txBody>
        </p:sp>
        <p:cxnSp>
          <p:nvCxnSpPr>
            <p:cNvPr id="11" name="Straight Connector 10">
              <a:extLst>
                <a:ext uri="{FF2B5EF4-FFF2-40B4-BE49-F238E27FC236}">
                  <a16:creationId xmlns:a16="http://schemas.microsoft.com/office/drawing/2014/main" id="{9D648394-857D-8C23-E5FA-91DCC056F7AE}"/>
                </a:ext>
              </a:extLst>
            </p:cNvPr>
            <p:cNvCxnSpPr/>
            <p:nvPr/>
          </p:nvCxnSpPr>
          <p:spPr>
            <a:xfrm>
              <a:off x="4973178" y="2971588"/>
              <a:ext cx="173736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4A85C6B-BE50-C197-1A2A-DB5B4E320B82}"/>
                </a:ext>
              </a:extLst>
            </p:cNvPr>
            <p:cNvSpPr/>
            <p:nvPr/>
          </p:nvSpPr>
          <p:spPr>
            <a:xfrm>
              <a:off x="4880982" y="2572054"/>
              <a:ext cx="1774562"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APPROACH</a:t>
              </a:r>
            </a:p>
          </p:txBody>
        </p:sp>
      </p:grpSp>
      <p:grpSp>
        <p:nvGrpSpPr>
          <p:cNvPr id="27" name="Group 26">
            <a:extLst>
              <a:ext uri="{FF2B5EF4-FFF2-40B4-BE49-F238E27FC236}">
                <a16:creationId xmlns:a16="http://schemas.microsoft.com/office/drawing/2014/main" id="{9EFB3930-2BCE-3345-DAF0-75C28FEE7558}"/>
              </a:ext>
            </a:extLst>
          </p:cNvPr>
          <p:cNvGrpSpPr/>
          <p:nvPr/>
        </p:nvGrpSpPr>
        <p:grpSpPr>
          <a:xfrm>
            <a:off x="8642274" y="2572054"/>
            <a:ext cx="3029169" cy="1454531"/>
            <a:chOff x="8642274" y="2572054"/>
            <a:chExt cx="3029169" cy="1454531"/>
          </a:xfrm>
        </p:grpSpPr>
        <p:sp>
          <p:nvSpPr>
            <p:cNvPr id="9" name="Rectangle 8">
              <a:extLst>
                <a:ext uri="{FF2B5EF4-FFF2-40B4-BE49-F238E27FC236}">
                  <a16:creationId xmlns:a16="http://schemas.microsoft.com/office/drawing/2014/main" id="{B616759A-4027-0130-B401-76E3845C9F28}"/>
                </a:ext>
              </a:extLst>
            </p:cNvPr>
            <p:cNvSpPr/>
            <p:nvPr/>
          </p:nvSpPr>
          <p:spPr>
            <a:xfrm>
              <a:off x="8642274" y="3380254"/>
              <a:ext cx="302916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Group members will </a:t>
              </a:r>
              <a:r>
                <a:rPr lang="en-US" sz="1200" dirty="0">
                  <a:solidFill>
                    <a:srgbClr val="000000"/>
                  </a:solidFill>
                  <a:latin typeface="Open Sans"/>
                  <a:ea typeface="Verdana" panose="020B0604030504040204" pitchFamily="34" charset="0"/>
                  <a:cs typeface="Verdana" panose="020B0604030504040204" pitchFamily="34" charset="0"/>
                </a:rPr>
                <a:t>design and implement attack and defense algorithm on the networks</a:t>
              </a:r>
              <a:endParaRPr kumimoji="0" lang="en-US" sz="12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cxnSp>
          <p:nvCxnSpPr>
            <p:cNvPr id="12" name="Straight Connector 11">
              <a:extLst>
                <a:ext uri="{FF2B5EF4-FFF2-40B4-BE49-F238E27FC236}">
                  <a16:creationId xmlns:a16="http://schemas.microsoft.com/office/drawing/2014/main" id="{6F6488F0-D0CA-ACAE-080D-B74985297735}"/>
                </a:ext>
              </a:extLst>
            </p:cNvPr>
            <p:cNvCxnSpPr/>
            <p:nvPr/>
          </p:nvCxnSpPr>
          <p:spPr>
            <a:xfrm>
              <a:off x="8691901" y="2971588"/>
              <a:ext cx="1737360"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540B854-AC2B-6FD7-B47C-840F8094B880}"/>
                </a:ext>
              </a:extLst>
            </p:cNvPr>
            <p:cNvSpPr/>
            <p:nvPr/>
          </p:nvSpPr>
          <p:spPr>
            <a:xfrm>
              <a:off x="8642274" y="2572054"/>
              <a:ext cx="1679553"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US" sz="1600" b="1" dirty="0">
                  <a:solidFill>
                    <a:srgbClr val="000000"/>
                  </a:solidFill>
                  <a:latin typeface="Open Sans"/>
                  <a:ea typeface="Verdana" panose="020B0604030504040204" pitchFamily="34" charset="0"/>
                  <a:cs typeface="Verdana" panose="020B0604030504040204" pitchFamily="34" charset="0"/>
                </a:rPr>
                <a:t>NEXT-STEP</a:t>
              </a:r>
              <a:endParaRPr kumimoji="0" lang="en-US" sz="12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233393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Text Placeholder 3"/>
          <p:cNvSpPr>
            <a:spLocks noGrp="1"/>
          </p:cNvSpPr>
          <p:nvPr>
            <p:ph type="body" sz="quarter" idx="15"/>
          </p:nvPr>
        </p:nvSpPr>
        <p:spPr/>
        <p:txBody>
          <a:bodyPr/>
          <a:lstStyle/>
          <a:p>
            <a:r>
              <a:rPr lang="en-US" dirty="0">
                <a:solidFill>
                  <a:srgbClr val="F0908D"/>
                </a:solidFill>
              </a:rPr>
              <a:t>APPENDIX</a:t>
            </a:r>
          </a:p>
        </p:txBody>
      </p:sp>
      <p:pic>
        <p:nvPicPr>
          <p:cNvPr id="5" name="Picture 6" descr="Homepage - CMU - Carnegie Mellon University">
            <a:extLst>
              <a:ext uri="{FF2B5EF4-FFF2-40B4-BE49-F238E27FC236}">
                <a16:creationId xmlns:a16="http://schemas.microsoft.com/office/drawing/2014/main" id="{A260E6B7-63BD-91D4-4F37-284CC376B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6" y="6526196"/>
            <a:ext cx="2547257" cy="2338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C51CCB5-D063-09A0-0F64-D960AEEF5011}"/>
              </a:ext>
            </a:extLst>
          </p:cNvPr>
          <p:cNvSpPr txBox="1"/>
          <p:nvPr/>
        </p:nvSpPr>
        <p:spPr>
          <a:xfrm>
            <a:off x="914400" y="1531345"/>
            <a:ext cx="9727894" cy="2462213"/>
          </a:xfrm>
          <a:prstGeom prst="rect">
            <a:avLst/>
          </a:prstGeom>
          <a:noFill/>
        </p:spPr>
        <p:txBody>
          <a:bodyPr wrap="square" rtlCol="0">
            <a:spAutoFit/>
          </a:bodyPr>
          <a:lstStyle/>
          <a:p>
            <a:r>
              <a:rPr lang="en-US" sz="1400" b="1" dirty="0">
                <a:latin typeface="Open Sans" panose="020B0606030504020204" pitchFamily="34" charset="0"/>
                <a:ea typeface="Open Sans" panose="020B0606030504020204" pitchFamily="34" charset="0"/>
                <a:cs typeface="Open Sans" panose="020B0606030504020204" pitchFamily="34" charset="0"/>
              </a:rPr>
              <a:t>1. Data source: Stanford SNAP</a:t>
            </a:r>
          </a:p>
          <a:p>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a:latin typeface="Open Sans" panose="020B0606030504020204" pitchFamily="34" charset="0"/>
                <a:ea typeface="Open Sans" panose="020B0606030504020204" pitchFamily="34" charset="0"/>
                <a:cs typeface="Open Sans" panose="020B0606030504020204" pitchFamily="34" charset="0"/>
                <a:hlinkClick r:id="rId3"/>
              </a:rPr>
              <a:t>https://snap.stanford.edu/data/#citnets</a:t>
            </a:r>
            <a:endParaRPr lang="en-US" sz="1400" dirty="0">
              <a:latin typeface="Open Sans" panose="020B0606030504020204" pitchFamily="34" charset="0"/>
              <a:ea typeface="Open Sans" panose="020B0606030504020204" pitchFamily="34" charset="0"/>
              <a:cs typeface="Open Sans" panose="020B0606030504020204" pitchFamily="34" charset="0"/>
            </a:endParaRP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b="1" dirty="0">
                <a:latin typeface="Open Sans" panose="020B0606030504020204" pitchFamily="34" charset="0"/>
                <a:ea typeface="Open Sans" panose="020B0606030504020204" pitchFamily="34" charset="0"/>
                <a:cs typeface="Open Sans" panose="020B0606030504020204" pitchFamily="34" charset="0"/>
              </a:rPr>
              <a:t>2. Network robustness</a:t>
            </a:r>
          </a:p>
          <a:p>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a:latin typeface="Open Sans" panose="020B0606030504020204" pitchFamily="34" charset="0"/>
                <a:ea typeface="Open Sans" panose="020B0606030504020204" pitchFamily="34" charset="0"/>
                <a:cs typeface="Open Sans" panose="020B0606030504020204" pitchFamily="34" charset="0"/>
                <a:hlinkClick r:id="rId4"/>
              </a:rPr>
              <a:t>https://barabasi.com/f/619.pdf</a:t>
            </a:r>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 </a:t>
            </a:r>
          </a:p>
          <a:p>
            <a:r>
              <a:rPr lang="en-US" sz="1400" b="1" dirty="0">
                <a:latin typeface="Open Sans" panose="020B0606030504020204" pitchFamily="34" charset="0"/>
                <a:ea typeface="Open Sans" panose="020B0606030504020204" pitchFamily="34" charset="0"/>
                <a:cs typeface="Open Sans" panose="020B0606030504020204" pitchFamily="34" charset="0"/>
              </a:rPr>
              <a:t>3. Adversarial Attack and Defense on Graph Data: A Survey</a:t>
            </a:r>
          </a:p>
          <a:p>
            <a:r>
              <a:rPr lang="en-US" sz="1400" b="1" dirty="0">
                <a:latin typeface="Open Sans" panose="020B0606030504020204" pitchFamily="34" charset="0"/>
                <a:ea typeface="Open Sans" panose="020B0606030504020204" pitchFamily="34" charset="0"/>
                <a:cs typeface="Open Sans" panose="020B0606030504020204" pitchFamily="34" charset="0"/>
              </a:rPr>
              <a:t>    </a:t>
            </a:r>
            <a:r>
              <a:rPr lang="en-US" sz="1400" u="sng" dirty="0">
                <a:latin typeface="Open Sans" panose="020B0606030504020204" pitchFamily="34" charset="0"/>
                <a:ea typeface="Open Sans" panose="020B0606030504020204" pitchFamily="34" charset="0"/>
                <a:cs typeface="Open Sans" panose="020B0606030504020204" pitchFamily="34" charset="0"/>
                <a:hlinkClick r:id="rId5"/>
              </a:rPr>
              <a:t>https://arxiv.org/pdf/1806.02371.pdf</a:t>
            </a:r>
            <a:endParaRPr lang="en-US" sz="1400" u="sng" dirty="0">
              <a:latin typeface="Open Sans" panose="020B0606030504020204" pitchFamily="34" charset="0"/>
              <a:ea typeface="Open Sans" panose="020B0606030504020204" pitchFamily="34" charset="0"/>
              <a:cs typeface="Open Sans" panose="020B0606030504020204" pitchFamily="34" charset="0"/>
            </a:endParaRPr>
          </a:p>
          <a:p>
            <a:endParaRPr lang="en-US" sz="1400" b="1" dirty="0">
              <a:latin typeface="Open Sans" panose="020B0606030504020204" pitchFamily="34" charset="0"/>
              <a:ea typeface="Open Sans" panose="020B0606030504020204" pitchFamily="34" charset="0"/>
              <a:cs typeface="Open Sans" panose="020B0606030504020204" pitchFamily="34" charset="0"/>
            </a:endParaRPr>
          </a:p>
          <a:p>
            <a:r>
              <a:rPr lang="en-US" sz="1400" b="1" dirty="0">
                <a:latin typeface="Open Sans" panose="020B0606030504020204" pitchFamily="34" charset="0"/>
                <a:ea typeface="Open Sans" panose="020B0606030504020204" pitchFamily="34" charset="0"/>
                <a:cs typeface="Open Sans" panose="020B0606030504020204" pitchFamily="34" charset="0"/>
              </a:rPr>
              <a:t>4. Adversarial Attack on Graph Structured Data</a:t>
            </a:r>
          </a:p>
          <a:p>
            <a:r>
              <a:rPr lang="en-US" sz="1400" b="1" dirty="0">
                <a:latin typeface="Open Sans" panose="020B0606030504020204" pitchFamily="34" charset="0"/>
                <a:ea typeface="Open Sans" panose="020B0606030504020204" pitchFamily="34" charset="0"/>
                <a:cs typeface="Open Sans" panose="020B0606030504020204" pitchFamily="34" charset="0"/>
              </a:rPr>
              <a:t>    </a:t>
            </a:r>
            <a:r>
              <a:rPr lang="en-US" sz="1400" dirty="0">
                <a:latin typeface="Open Sans" panose="020B0606030504020204" pitchFamily="34" charset="0"/>
                <a:ea typeface="Open Sans" panose="020B0606030504020204" pitchFamily="34" charset="0"/>
                <a:cs typeface="Open Sans" panose="020B0606030504020204" pitchFamily="34" charset="0"/>
                <a:hlinkClick r:id="rId5"/>
              </a:rPr>
              <a:t>https://arxiv.org/pdf/1806.02371.pdf</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3058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786</Words>
  <Application>Microsoft Macintosh PowerPoint</Application>
  <PresentationFormat>Widescreen</PresentationFormat>
  <Paragraphs>132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Open Sans</vt:lpstr>
      <vt:lpstr>Open Sans Extrabold</vt:lpstr>
      <vt:lpstr>Office Theme</vt:lpstr>
      <vt:lpstr>PowerPoint Presentation</vt:lpstr>
      <vt:lpstr>Leading Questions to the Project</vt:lpstr>
      <vt:lpstr>Target Networks of the Project</vt:lpstr>
      <vt:lpstr>Main Steps and Assumptions of the Project</vt:lpstr>
      <vt:lpstr>Basic Findings and Anticipated Challenges</vt:lpstr>
      <vt:lpstr>Roadmap of the Project</vt:lpstr>
      <vt:lpstr>Summary and Next Steps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Huang</dc:creator>
  <cp:lastModifiedBy>Tony Huang</cp:lastModifiedBy>
  <cp:revision>122</cp:revision>
  <dcterms:created xsi:type="dcterms:W3CDTF">2022-10-02T18:29:27Z</dcterms:created>
  <dcterms:modified xsi:type="dcterms:W3CDTF">2022-10-04T21:32:07Z</dcterms:modified>
</cp:coreProperties>
</file>