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1397" r:id="rId3"/>
    <p:sldId id="1398" r:id="rId4"/>
    <p:sldId id="1399" r:id="rId5"/>
    <p:sldId id="1403" r:id="rId6"/>
    <p:sldId id="1407" r:id="rId7"/>
    <p:sldId id="1404" r:id="rId8"/>
    <p:sldId id="1405" r:id="rId9"/>
    <p:sldId id="1406" r:id="rId10"/>
    <p:sldId id="1408" r:id="rId11"/>
    <p:sldId id="1401" r:id="rId12"/>
    <p:sldId id="14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327"/>
  </p:normalViewPr>
  <p:slideViewPr>
    <p:cSldViewPr snapToGrid="0">
      <p:cViewPr>
        <p:scale>
          <a:sx n="110" d="100"/>
          <a:sy n="110" d="100"/>
        </p:scale>
        <p:origin x="73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7FDFC-BBD8-A848-99B8-A1C86F1443C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65F0D-E8D3-CC4F-923A-458C710C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know, networks play an important role in our daily life and robustness is a critical feature of the network.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Whenever nature seeks robustness, it resorts to networks Therefore, in this project, we are interested in studying how one can best attack and defend a network and evaluate its robustness.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1AAF2-9927-AE43-A5A1-58BF43D89C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8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know, networks play an important role in our daily life and robustness is a critical feature of the network.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Whenever nature seeks robustness, it resorts to networks Therefore, in this project, we are interested in studying how one can best attack and defend a network and evaluate its robustness.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1AAF2-9927-AE43-A5A1-58BF43D89C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66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know, networks play an important role in our daily life and robustness is a critical feature of the network.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Whenever nature seeks robustness, it resorts to networks Therefore, in this project, we are interested in studying how one can best attack and defend a network and evaluate its robustness.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1AAF2-9927-AE43-A5A1-58BF43D89C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know, networks play an important role in our daily life and robustness is a critical feature of the network.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Whenever nature seeks robustness, it resorts to networks Therefore, in this project, we are interested in studying how one can best attack and defend a network and evaluate its robustness.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1AAF2-9927-AE43-A5A1-58BF43D89C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3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know, networks play an important role in our daily life and robustness is a critical feature of the network.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Whenever nature seeks robustness, it resorts to networks Therefore, in this project, we are interested in studying how one can best attack and defend a network and evaluate its robustness.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1AAF2-9927-AE43-A5A1-58BF43D89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9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know, networks play an important role in our daily life and robustness is a critical feature of the network.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Whenever nature seeks robustness, it resorts to networks Therefore, in this project, we are interested in studying how one can best attack and defend a network and evaluate its robustness.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1AAF2-9927-AE43-A5A1-58BF43D89C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98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know, networks play an important role in our daily life and robustness is a critical feature of the network.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Whenever nature seeks robustness, it resorts to networks Therefore, in this project, we are interested in studying how one can best attack and defend a network and evaluate its robustness.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1AAF2-9927-AE43-A5A1-58BF43D89C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4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know, networks play an important role in our daily life and robustness is a critical feature of the network.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Whenever nature seeks robustness, it resorts to networks Therefore, in this project, we are interested in studying how one can best attack and defend a network and evaluate its robustness.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1AAF2-9927-AE43-A5A1-58BF43D89C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9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know, networks play an important role in our daily life and robustness is a critical feature of the network.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Whenever nature seeks robustness, it resorts to networks Therefore, in this project, we are interested in studying how one can best attack and defend a network and evaluate its robustness.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1AAF2-9927-AE43-A5A1-58BF43D89C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5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know, networks play an important role in our daily life and robustness is a critical feature of the network.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Whenever nature seeks robustness, it resorts to networks Therefore, in this project, we are interested in studying how one can best attack and defend a network and evaluate its robustness.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1AAF2-9927-AE43-A5A1-58BF43D89C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7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know, networks play an important role in our daily life and robustness is a critical feature of the network.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Whenever nature seeks robustness, it resorts to networks Therefore, in this project, we are interested in studying how one can best attack and defend a network and evaluate its robustness.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1AAF2-9927-AE43-A5A1-58BF43D89C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0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EE41-E3A0-A93E-9C8A-17DBE3293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630A1-2BB4-D1BE-E9F6-32507E34F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81EF9-3219-7EFE-C5CF-0A8E9053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58F9-9CBD-E74D-827A-692DF8F443D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B13DA-7542-5B22-E7C3-B654217A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AEFD-F749-2043-B619-50A0EAC9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529D-5D03-F941-9504-471B1D69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B7D7-37BB-BBB3-6EF4-1672E31B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53854-0683-BA53-C0BB-47C8E3212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B412-0510-8BDC-1DCD-BC7061BC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58F9-9CBD-E74D-827A-692DF8F443D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F5DC6-FBE6-21C5-BD02-6966AF8D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C015A-1564-A45C-EAD1-FE09A889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529D-5D03-F941-9504-471B1D69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302AE-1A7A-1AAF-1C0B-F514B935B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CC476-3114-11BE-198F-1FC6F01DF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091D3-CDE7-9729-C43A-24CC6538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58F9-9CBD-E74D-827A-692DF8F443D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B68EB-251A-6D85-200E-C83AD9DA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4DB48-13F8-2506-6FB0-6BD7F6AF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529D-5D03-F941-9504-471B1D69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81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07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2800" spc="-75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0" y="1139886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GB" dirty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 dirty="0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307238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C977-FD67-9D1A-9E9C-D38FE651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F77FB-1D5C-D054-6DBE-B3006842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5E57-2376-6350-1628-F451AC0E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58F9-9CBD-E74D-827A-692DF8F443D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B7D0B-2B2A-5B70-A874-A253FED0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28F9C-CF0A-A8A5-AE98-B8357AD6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529D-5D03-F941-9504-471B1D69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7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B6F6-AC82-714A-77E3-92935CC3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695DD-8EA0-B8AE-DCBA-7DF60542E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976B2-31FE-DF07-4339-6FB62E55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58F9-9CBD-E74D-827A-692DF8F443D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691AA-0964-21D1-0999-6D36CDDF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74F52-0FE7-6460-329E-D4C482F7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529D-5D03-F941-9504-471B1D69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2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E44F-A24F-1A2A-526B-9CF104F7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4344-427E-1A3D-7A2B-61A84AC83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A139F-ACA0-FA5F-0473-AB339AA02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18D5F-E523-7EAB-E3AA-F5347480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58F9-9CBD-E74D-827A-692DF8F443D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F178C-EA88-40F5-1370-3563ECA1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F0FC3-9F26-C06A-3483-11789233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529D-5D03-F941-9504-471B1D69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8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A1F5-8B56-C962-1D82-70F3A560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59E17-3908-FC82-EBA7-3E3E13AA1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54A47-6E83-BA65-03C4-EBD9394A0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347A8-3F82-DC92-57F0-DBD1CF8EF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0D33D-04AF-1EE5-D17E-69C57E9D6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90D81-F275-2088-587B-B456E993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58F9-9CBD-E74D-827A-692DF8F443D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0CD67-9836-FEA8-B560-261190AC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82DE6-2990-4FAD-955F-C44F4B12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529D-5D03-F941-9504-471B1D69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F291-12FC-9C56-9E6C-EBBBE490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B7D7F-A157-27B9-41BC-2591AABF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58F9-9CBD-E74D-827A-692DF8F443D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DEAA0-D278-0C35-E4B8-0DE725A8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99695-8D76-68A0-3BAD-B46311EF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529D-5D03-F941-9504-471B1D69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3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749C7-0F58-33C0-1117-50067440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58F9-9CBD-E74D-827A-692DF8F443D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AB113-44BA-D5D1-C54B-4453DDB6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ED6B7-45DC-EF5F-CDAA-0D7A741D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529D-5D03-F941-9504-471B1D69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6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8425-8C23-F71B-268F-C4996000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73C4-A216-52CC-57A2-9A6890CB2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8425F-3CE0-8BDD-4E63-4193BDE27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623CA-C994-9F31-56EB-E384DA7D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58F9-9CBD-E74D-827A-692DF8F443D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91773-2C3F-226E-9D2A-672EDC4A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24B2A-1905-A346-C524-298F3270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529D-5D03-F941-9504-471B1D69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62E8-8EBD-EECC-F3DD-D6E5E4B5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BA7D1-000E-D548-70D1-EC421EF21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262E3-B8FD-399B-D7D7-4B91179E1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69065-A308-80BD-1F09-886389CB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58F9-9CBD-E74D-827A-692DF8F443D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1486C-5FAA-A2C2-6302-D0570F2F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A9508-2399-5EAB-F651-0357A73A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529D-5D03-F941-9504-471B1D69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E4B4B-5704-B6DE-E122-6849F4F0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C4235-DDE3-8675-A862-564865DD5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CBA19-7D15-FF6F-C6CE-1BC052F67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58F9-9CBD-E74D-827A-692DF8F443DA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8C109-62B8-1014-4FB3-EAE99B0ED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9B0FE-AB72-A53B-E398-3F8ACFAC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529D-5D03-F941-9504-471B1D69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83B9-9147-DDAB-801E-144858573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" sz="2800" b="1" dirty="0">
                <a:latin typeface=""/>
                <a:ea typeface="Times New Roman"/>
                <a:cs typeface="Times New Roman"/>
                <a:sym typeface="Times New Roman"/>
              </a:rPr>
              <a:t>Deterministic QMIX - Multi-Agent Reinforcement Learning with Continuous Actions</a:t>
            </a:r>
            <a:endParaRPr lang="en-US" sz="2800" dirty="0">
              <a:latin typeface="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0E0A-465E-0B27-AF87-8CC8F79A2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1905"/>
            <a:ext cx="9144000" cy="1655762"/>
          </a:xfrm>
        </p:spPr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"/>
                <a:ea typeface="Times New Roman"/>
                <a:cs typeface="Times New Roman"/>
                <a:sym typeface="Times New Roman"/>
              </a:rPr>
              <a:t>Ipek</a:t>
            </a:r>
            <a:r>
              <a:rPr lang="en-US" sz="1800" dirty="0">
                <a:latin typeface="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"/>
                <a:ea typeface="Times New Roman"/>
                <a:cs typeface="Times New Roman"/>
                <a:sym typeface="Times New Roman"/>
              </a:rPr>
              <a:t>Ilayda</a:t>
            </a:r>
            <a:r>
              <a:rPr lang="en-US" sz="1800" dirty="0">
                <a:latin typeface="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"/>
                <a:ea typeface="Times New Roman"/>
                <a:cs typeface="Times New Roman"/>
                <a:sym typeface="Times New Roman"/>
              </a:rPr>
              <a:t>Onur</a:t>
            </a:r>
            <a:r>
              <a:rPr lang="en-US" sz="1800" dirty="0">
                <a:latin typeface=""/>
                <a:ea typeface="Times New Roman"/>
                <a:cs typeface="Times New Roman"/>
                <a:sym typeface="Times New Roman"/>
              </a:rPr>
              <a:t>, Tony Huang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"/>
                <a:ea typeface="Times New Roman"/>
                <a:cs typeface="Times New Roman"/>
                <a:sym typeface="Times New Roman"/>
              </a:rPr>
              <a:t>April 26, 2023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06491A79-849B-356A-A305-5B9D1D2A0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74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Project’s Main Contributions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30A09F-61E7-0C0D-C324-6E9479FCB35E}"/>
              </a:ext>
            </a:extLst>
          </p:cNvPr>
          <p:cNvSpPr txBox="1"/>
          <p:nvPr/>
        </p:nvSpPr>
        <p:spPr>
          <a:xfrm>
            <a:off x="914400" y="2673670"/>
            <a:ext cx="10363200" cy="151066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469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+mj-lt"/>
              <a:buAutoNum type="arabicPeriod"/>
              <a:tabLst/>
              <a:defRPr/>
            </a:pPr>
            <a:r>
              <a:rPr lang="en-US" sz="1600" b="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We introduced a new network architecture for </a:t>
            </a:r>
            <a:r>
              <a:rPr lang="en-US" sz="1600" b="1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multi-agent actor-critics</a:t>
            </a:r>
            <a:r>
              <a:rPr lang="en-US" sz="1600" b="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 that can generate a joint-value based on the per-agent value, without imposing any assumed constraints.</a:t>
            </a:r>
            <a:endParaRPr lang="en-US" sz="1600" kern="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mes New Roman"/>
            </a:endParaRPr>
          </a:p>
          <a:p>
            <a:pPr marL="469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We </a:t>
            </a:r>
            <a:r>
              <a:rPr lang="en-US" sz="16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incorporate </a:t>
            </a:r>
            <a:r>
              <a:rPr lang="en-US" sz="1600" b="1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centralized training with decentralized execution</a:t>
            </a:r>
            <a:r>
              <a:rPr lang="en-US" sz="16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 in the training scheme, whereby the agents learn continuous actions and maximize the joint-value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444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References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D7F1A-DEBB-DDE6-A414-63C6B17A03CC}"/>
              </a:ext>
            </a:extLst>
          </p:cNvPr>
          <p:cNvSpPr txBox="1"/>
          <p:nvPr/>
        </p:nvSpPr>
        <p:spPr>
          <a:xfrm>
            <a:off x="914400" y="1614157"/>
            <a:ext cx="10363200" cy="220315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342900" indent="-342900">
              <a:lnSpc>
                <a:spcPct val="125000"/>
              </a:lnSpc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Sutton et al. Reinforcement learning: An introduction, volume 1.</a:t>
            </a:r>
          </a:p>
          <a:p>
            <a:pPr marL="342900" indent="-342900">
              <a:lnSpc>
                <a:spcPct val="125000"/>
              </a:lnSpc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Silver et al. Human-level control through deep reinforcement learning.</a:t>
            </a:r>
          </a:p>
          <a:p>
            <a:pPr marL="342900" indent="-342900">
              <a:lnSpc>
                <a:spcPct val="125000"/>
              </a:lnSpc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Silver et al. Mastering the game of go with deep neural networks and tree search.</a:t>
            </a:r>
          </a:p>
          <a:p>
            <a:pPr marL="342900" indent="-342900">
              <a:lnSpc>
                <a:spcPct val="125000"/>
              </a:lnSpc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Silver et al. Deterministic Policy Gradient Algorithms.</a:t>
            </a:r>
          </a:p>
          <a:p>
            <a:pPr marL="342900" indent="-342900">
              <a:lnSpc>
                <a:spcPct val="125000"/>
              </a:lnSpc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Silver. UCL Course on RL.</a:t>
            </a:r>
          </a:p>
          <a:p>
            <a:pPr marL="342900" indent="-342900">
              <a:lnSpc>
                <a:spcPct val="125000"/>
              </a:lnSpc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Lowe et al. Multi-Agent Actor-Critic for Mixed Cooperative-Competitive Environments.</a:t>
            </a:r>
          </a:p>
          <a:p>
            <a:pPr marL="342900" indent="-342900">
              <a:lnSpc>
                <a:spcPct val="125000"/>
              </a:lnSpc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Rashid et al. Monotonic Value Function </a:t>
            </a:r>
            <a:r>
              <a:rPr lang="en-US" sz="16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Factorisation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Deep Multi-Agent Reinforcement Learning.</a:t>
            </a:r>
          </a:p>
        </p:txBody>
      </p:sp>
    </p:spTree>
    <p:extLst>
      <p:ext uri="{BB962C8B-B14F-4D97-AF65-F5344CB8AC3E}">
        <p14:creationId xmlns:p14="http://schemas.microsoft.com/office/powerpoint/2010/main" val="361203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62E25E8-17BA-BB2F-1560-3D0488A318D6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spc="-75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Questions?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6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 for Reinforcement Learning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EAD4C-7DB5-97EA-D7BA-0498B7571F10}"/>
              </a:ext>
            </a:extLst>
          </p:cNvPr>
          <p:cNvSpPr txBox="1"/>
          <p:nvPr/>
        </p:nvSpPr>
        <p:spPr>
          <a:xfrm>
            <a:off x="914400" y="1615441"/>
            <a:ext cx="10363200" cy="1182622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Reinforcement Learning (RL)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 is a powerful framework that trains an agent to solve complicated problems and </a:t>
            </a:r>
            <a:r>
              <a:rPr lang="en-US" sz="16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cemented its reputation with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AlphaGo’s triumph </a:t>
            </a:r>
            <a:r>
              <a:rPr lang="en-US" sz="16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over Lee Sedol in 2016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.</a:t>
            </a:r>
          </a:p>
          <a:p>
            <a:pPr marL="457200" marR="0" lvl="0" indent="-330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However, in the real and virtual world, many problem settings involve multiple players and necessitate collaboration between players.</a:t>
            </a:r>
          </a:p>
        </p:txBody>
      </p:sp>
      <p:pic>
        <p:nvPicPr>
          <p:cNvPr id="10" name="Google Shape;65;p14">
            <a:extLst>
              <a:ext uri="{FF2B5EF4-FFF2-40B4-BE49-F238E27FC236}">
                <a16:creationId xmlns:a16="http://schemas.microsoft.com/office/drawing/2014/main" id="{65A716B4-6D1C-D4B4-EE8E-386F9E6BB85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7324" y="3496369"/>
            <a:ext cx="3119979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6;p14">
            <a:extLst>
              <a:ext uri="{FF2B5EF4-FFF2-40B4-BE49-F238E27FC236}">
                <a16:creationId xmlns:a16="http://schemas.microsoft.com/office/drawing/2014/main" id="{4887D643-7369-68B6-F5E3-5A533EF5EE15}"/>
              </a:ext>
            </a:extLst>
          </p:cNvPr>
          <p:cNvSpPr txBox="1"/>
          <p:nvPr/>
        </p:nvSpPr>
        <p:spPr>
          <a:xfrm>
            <a:off x="3261947" y="5934668"/>
            <a:ext cx="205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AlphaGo vs. Lee Sedol</a:t>
            </a:r>
            <a:endParaRPr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mes New Roman"/>
            </a:endParaRPr>
          </a:p>
        </p:txBody>
      </p:sp>
      <p:sp>
        <p:nvSpPr>
          <p:cNvPr id="17" name="Google Shape;67;p14">
            <a:extLst>
              <a:ext uri="{FF2B5EF4-FFF2-40B4-BE49-F238E27FC236}">
                <a16:creationId xmlns:a16="http://schemas.microsoft.com/office/drawing/2014/main" id="{6BE35BDC-9A35-CB89-385B-267FDB64F8F8}"/>
              </a:ext>
            </a:extLst>
          </p:cNvPr>
          <p:cNvSpPr txBox="1"/>
          <p:nvPr/>
        </p:nvSpPr>
        <p:spPr>
          <a:xfrm>
            <a:off x="7117563" y="5974626"/>
            <a:ext cx="205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StarCraft II (</a:t>
            </a:r>
            <a:r>
              <a:rPr lang="en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AlphaStar</a:t>
            </a:r>
            <a:r>
              <a:rPr lang="en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)</a:t>
            </a:r>
            <a:endParaRPr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mes New Roman"/>
            </a:endParaRPr>
          </a:p>
        </p:txBody>
      </p:sp>
      <p:pic>
        <p:nvPicPr>
          <p:cNvPr id="9218" name="Picture 2" descr="AlphaGo, Lee Sedol, and the Reassuring Future of Humans and Machines | The  New Yorker">
            <a:extLst>
              <a:ext uri="{FF2B5EF4-FFF2-40B4-BE49-F238E27FC236}">
                <a16:creationId xmlns:a16="http://schemas.microsoft.com/office/drawing/2014/main" id="{78ECE21D-0B88-ED58-A905-AD9C976E4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697" y="3496369"/>
            <a:ext cx="3614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5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Multi-Agent Reinforcement Learning (MARL)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EAD4C-7DB5-97EA-D7BA-0498B7571F10}"/>
              </a:ext>
            </a:extLst>
          </p:cNvPr>
          <p:cNvSpPr txBox="1"/>
          <p:nvPr/>
        </p:nvSpPr>
        <p:spPr>
          <a:xfrm>
            <a:off x="1443520" y="2070648"/>
            <a:ext cx="3369923" cy="33809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127000" marR="0" lvl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Credit-Assignment Problem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F0F3E-45ED-D7A0-530A-319673D55EE9}"/>
              </a:ext>
            </a:extLst>
          </p:cNvPr>
          <p:cNvSpPr/>
          <p:nvPr/>
        </p:nvSpPr>
        <p:spPr>
          <a:xfrm>
            <a:off x="914400" y="1787701"/>
            <a:ext cx="4428162" cy="3449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60CC88-6286-9BF6-7C9C-B2FA13589654}"/>
              </a:ext>
            </a:extLst>
          </p:cNvPr>
          <p:cNvSpPr txBox="1"/>
          <p:nvPr/>
        </p:nvSpPr>
        <p:spPr>
          <a:xfrm>
            <a:off x="1085638" y="2919883"/>
            <a:ext cx="4085687" cy="154368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457200" indent="-330200">
              <a:lnSpc>
                <a:spcPct val="115000"/>
              </a:lnSpc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In MARL, the team of agents receives a global reward based on the agents’ joint actions.</a:t>
            </a:r>
          </a:p>
          <a:p>
            <a:pPr marL="457200" indent="-330200">
              <a:lnSpc>
                <a:spcPct val="115000"/>
              </a:lnSpc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How should we assign score to individual agent that best corresponds to the contribution of the agent’s action?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EE800F-D127-9DE7-1092-AA6380EF4A4B}"/>
              </a:ext>
            </a:extLst>
          </p:cNvPr>
          <p:cNvCxnSpPr>
            <a:cxnSpLocks/>
          </p:cNvCxnSpPr>
          <p:nvPr/>
        </p:nvCxnSpPr>
        <p:spPr>
          <a:xfrm>
            <a:off x="1746607" y="2408745"/>
            <a:ext cx="27637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9825A9-AE23-2DB3-8EA4-5BEC7779987C}"/>
              </a:ext>
            </a:extLst>
          </p:cNvPr>
          <p:cNvSpPr txBox="1"/>
          <p:nvPr/>
        </p:nvSpPr>
        <p:spPr>
          <a:xfrm>
            <a:off x="6750121" y="2074299"/>
            <a:ext cx="3369923" cy="33809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127000" marR="0" lvl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r>
              <a:rPr lang="en-US" sz="1600" b="1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Non-Stationary Training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mes New Roman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6C1464-CF39-5148-306E-41BF193DDC4B}"/>
              </a:ext>
            </a:extLst>
          </p:cNvPr>
          <p:cNvSpPr/>
          <p:nvPr/>
        </p:nvSpPr>
        <p:spPr>
          <a:xfrm>
            <a:off x="6221001" y="1791352"/>
            <a:ext cx="4428162" cy="3449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F75A8-40C7-39F2-E67F-E519BF292110}"/>
              </a:ext>
            </a:extLst>
          </p:cNvPr>
          <p:cNvSpPr txBox="1"/>
          <p:nvPr/>
        </p:nvSpPr>
        <p:spPr>
          <a:xfrm>
            <a:off x="6392239" y="2923534"/>
            <a:ext cx="4085687" cy="154368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457200" indent="-330200">
              <a:lnSpc>
                <a:spcPct val="115000"/>
              </a:lnSpc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In MARL, agents are trained simultaneously and the environment changes as the agent’s policies evolve.</a:t>
            </a:r>
          </a:p>
          <a:p>
            <a:pPr marL="457200" indent="-330200">
              <a:lnSpc>
                <a:spcPct val="115000"/>
              </a:lnSpc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How should we train the agents such that they can learn to cooperatively maximize the team rewards and avoid local maxima?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387017-DFA2-0935-BB7E-6EC1B7123CD3}"/>
              </a:ext>
            </a:extLst>
          </p:cNvPr>
          <p:cNvCxnSpPr>
            <a:cxnSpLocks/>
          </p:cNvCxnSpPr>
          <p:nvPr/>
        </p:nvCxnSpPr>
        <p:spPr>
          <a:xfrm>
            <a:off x="7053208" y="2412396"/>
            <a:ext cx="27637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75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 Approach in MARL: MADDPG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82;p16">
            <a:extLst>
              <a:ext uri="{FF2B5EF4-FFF2-40B4-BE49-F238E27FC236}">
                <a16:creationId xmlns:a16="http://schemas.microsoft.com/office/drawing/2014/main" id="{BD5388DB-76E7-79F2-7F00-B690086EC87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425" y="1673152"/>
            <a:ext cx="3809142" cy="29703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2F3B06-A2B5-6D85-D3C6-D1643864578A}"/>
              </a:ext>
            </a:extLst>
          </p:cNvPr>
          <p:cNvSpPr txBox="1"/>
          <p:nvPr/>
        </p:nvSpPr>
        <p:spPr>
          <a:xfrm>
            <a:off x="852755" y="1673152"/>
            <a:ext cx="60977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0" dirty="0">
                <a:solidFill>
                  <a:srgbClr val="000000"/>
                </a:solidFill>
                <a:latin typeface="Open Sans"/>
              </a:rPr>
              <a:t>Multi-Agent Deep Deterministic Policy Gradient  (MADDPG)</a:t>
            </a:r>
            <a:endParaRPr kumimoji="0" lang="en-US" sz="1200" b="1" i="0" u="none" strike="noStrike" kern="1200" cap="none" spc="2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" name="object 30">
            <a:extLst>
              <a:ext uri="{FF2B5EF4-FFF2-40B4-BE49-F238E27FC236}">
                <a16:creationId xmlns:a16="http://schemas.microsoft.com/office/drawing/2014/main" id="{35D1EA15-2530-B5E9-87DB-A47ED13241E9}"/>
              </a:ext>
            </a:extLst>
          </p:cNvPr>
          <p:cNvSpPr/>
          <p:nvPr/>
        </p:nvSpPr>
        <p:spPr>
          <a:xfrm flipV="1">
            <a:off x="914399" y="1930505"/>
            <a:ext cx="5400000" cy="0"/>
          </a:xfrm>
          <a:custGeom>
            <a:avLst/>
            <a:gdLst/>
            <a:ahLst/>
            <a:cxnLst/>
            <a:rect l="l" t="t" r="r" b="b"/>
            <a:pathLst>
              <a:path w="3257550">
                <a:moveTo>
                  <a:pt x="0" y="0"/>
                </a:moveTo>
                <a:lnTo>
                  <a:pt x="3257550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32D71-2031-0BCF-FDA4-975F2303D89C}"/>
              </a:ext>
            </a:extLst>
          </p:cNvPr>
          <p:cNvSpPr txBox="1"/>
          <p:nvPr/>
        </p:nvSpPr>
        <p:spPr>
          <a:xfrm>
            <a:off x="914400" y="2385594"/>
            <a:ext cx="6036066" cy="225791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285750" indent="-285750" fontAlgn="base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kumimoji="1" lang="en-US" sz="1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MADDPG is an actor-critic algorithm that runs on </a:t>
            </a:r>
            <a:r>
              <a:rPr kumimoji="1" lang="en-US" sz="1400" i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“centralized training with decentralized execution”</a:t>
            </a:r>
          </a:p>
          <a:p>
            <a:pPr marL="285750" indent="-285750" fontAlgn="base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kumimoji="1"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training phase, each agent’s critic receives the observations and actions from all agents as a guide for learning the optimal policy</a:t>
            </a:r>
          </a:p>
          <a:p>
            <a:pPr marL="285750" indent="-285750" fontAlgn="base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kumimoji="1"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execution phase, each agent uses only its own partial observation to make actions</a:t>
            </a:r>
          </a:p>
          <a:p>
            <a:pPr marL="285750" indent="-285750" fontAlgn="base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kumimoji="1" lang="en-US" sz="1400" i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it remains unclear whether centralized critic guarantee optimal behavior between the agents?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312FC3-2F15-9F45-5145-5931536FFC42}"/>
              </a:ext>
            </a:extLst>
          </p:cNvPr>
          <p:cNvSpPr txBox="1"/>
          <p:nvPr/>
        </p:nvSpPr>
        <p:spPr>
          <a:xfrm>
            <a:off x="7652591" y="5010224"/>
            <a:ext cx="37448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0" dirty="0">
                <a:solidFill>
                  <a:srgbClr val="000000"/>
                </a:solidFill>
                <a:latin typeface="Open Sans"/>
              </a:rPr>
              <a:t>Network Architecture of MADDPG</a:t>
            </a:r>
            <a:endParaRPr kumimoji="0" lang="en-US" sz="1200" b="1" i="0" u="none" strike="noStrike" kern="1200" cap="none" spc="2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54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Proposal and Hypothesis: Deterministic QMIX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92;p17">
            <a:extLst>
              <a:ext uri="{FF2B5EF4-FFF2-40B4-BE49-F238E27FC236}">
                <a16:creationId xmlns:a16="http://schemas.microsoft.com/office/drawing/2014/main" id="{95286FF2-02A9-9077-4B90-4D6EE1E382A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806" y="2017262"/>
            <a:ext cx="5764603" cy="282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2FB8EB-AD60-B608-2879-642F3A5EA48A}"/>
              </a:ext>
            </a:extLst>
          </p:cNvPr>
          <p:cNvSpPr txBox="1"/>
          <p:nvPr/>
        </p:nvSpPr>
        <p:spPr>
          <a:xfrm>
            <a:off x="852756" y="1673152"/>
            <a:ext cx="12842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Proposal</a:t>
            </a:r>
          </a:p>
        </p:txBody>
      </p:sp>
      <p:sp>
        <p:nvSpPr>
          <p:cNvPr id="7" name="object 30">
            <a:extLst>
              <a:ext uri="{FF2B5EF4-FFF2-40B4-BE49-F238E27FC236}">
                <a16:creationId xmlns:a16="http://schemas.microsoft.com/office/drawing/2014/main" id="{2A9E2C6D-A3A3-337E-C1EE-85DE6D12D3C4}"/>
              </a:ext>
            </a:extLst>
          </p:cNvPr>
          <p:cNvSpPr/>
          <p:nvPr/>
        </p:nvSpPr>
        <p:spPr>
          <a:xfrm flipV="1">
            <a:off x="914399" y="1930505"/>
            <a:ext cx="1080000" cy="45719"/>
          </a:xfrm>
          <a:custGeom>
            <a:avLst/>
            <a:gdLst/>
            <a:ahLst/>
            <a:cxnLst/>
            <a:rect l="l" t="t" r="r" b="b"/>
            <a:pathLst>
              <a:path w="3257550">
                <a:moveTo>
                  <a:pt x="0" y="0"/>
                </a:moveTo>
                <a:lnTo>
                  <a:pt x="3257550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64351-3A3C-5D85-F7CE-D64F826B019D}"/>
              </a:ext>
            </a:extLst>
          </p:cNvPr>
          <p:cNvSpPr txBox="1"/>
          <p:nvPr/>
        </p:nvSpPr>
        <p:spPr>
          <a:xfrm>
            <a:off x="914400" y="2268293"/>
            <a:ext cx="4787757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285750" indent="-285750" fontAlgn="base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kumimoji="1" lang="en-US" sz="1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addition of a hypernetwork (called QMIX network) serves as a </a:t>
            </a:r>
            <a:r>
              <a:rPr kumimoji="1" lang="en-US" sz="1400" i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critic of the critics</a:t>
            </a:r>
            <a:endParaRPr kumimoji="1" lang="en-US" sz="1400" i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kumimoji="1" lang="en-US" sz="1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hypernetwork receives the team’s Q values and leverages state information to output a joint Q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35557F-1196-1213-34D4-71A4F911DF24}"/>
              </a:ext>
            </a:extLst>
          </p:cNvPr>
          <p:cNvSpPr/>
          <p:nvPr/>
        </p:nvSpPr>
        <p:spPr>
          <a:xfrm>
            <a:off x="7462685" y="1909055"/>
            <a:ext cx="2804844" cy="1183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AFC2E-4425-06A6-52D1-611AF4329F59}"/>
              </a:ext>
            </a:extLst>
          </p:cNvPr>
          <p:cNvSpPr txBox="1"/>
          <p:nvPr/>
        </p:nvSpPr>
        <p:spPr>
          <a:xfrm>
            <a:off x="6487754" y="5010224"/>
            <a:ext cx="47547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0" dirty="0">
                <a:solidFill>
                  <a:srgbClr val="000000"/>
                </a:solidFill>
                <a:latin typeface="Open Sans"/>
              </a:rPr>
              <a:t>Network Architecture of Deterministic QMIX</a:t>
            </a:r>
            <a:endParaRPr kumimoji="0" lang="en-US" sz="1200" b="1" i="0" u="none" strike="noStrike" kern="1200" cap="none" spc="2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1D94B-E396-49CD-F31C-A60855B5862B}"/>
              </a:ext>
            </a:extLst>
          </p:cNvPr>
          <p:cNvSpPr txBox="1"/>
          <p:nvPr/>
        </p:nvSpPr>
        <p:spPr>
          <a:xfrm>
            <a:off x="852756" y="3854944"/>
            <a:ext cx="14383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Hypothesis</a:t>
            </a: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88060294-E35E-F51D-5989-DB1A69C93622}"/>
              </a:ext>
            </a:extLst>
          </p:cNvPr>
          <p:cNvSpPr/>
          <p:nvPr/>
        </p:nvSpPr>
        <p:spPr>
          <a:xfrm flipV="1">
            <a:off x="914399" y="4112297"/>
            <a:ext cx="1080000" cy="45719"/>
          </a:xfrm>
          <a:custGeom>
            <a:avLst/>
            <a:gdLst/>
            <a:ahLst/>
            <a:cxnLst/>
            <a:rect l="l" t="t" r="r" b="b"/>
            <a:pathLst>
              <a:path w="3257550">
                <a:moveTo>
                  <a:pt x="0" y="0"/>
                </a:moveTo>
                <a:lnTo>
                  <a:pt x="3257550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26659-3C36-4666-0AC7-FD0EF3CAC0AC}"/>
              </a:ext>
            </a:extLst>
          </p:cNvPr>
          <p:cNvSpPr txBox="1"/>
          <p:nvPr/>
        </p:nvSpPr>
        <p:spPr>
          <a:xfrm>
            <a:off x="914400" y="4472602"/>
            <a:ext cx="4787757" cy="130380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285750" indent="-285750" fontAlgn="base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kumimoji="1" lang="en-US" sz="1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adoption of </a:t>
            </a:r>
            <a:r>
              <a:rPr kumimoji="1" lang="en-US" sz="1400" i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“centralized training with decentralized execution”  </a:t>
            </a:r>
            <a:r>
              <a:rPr kumimoji="1"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help overcome non-stationarity</a:t>
            </a:r>
          </a:p>
          <a:p>
            <a:pPr marL="285750" indent="-285750" fontAlgn="base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kumimoji="1"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non-linear (with no constraint) combination of Q values encourages cooperative behavior in the </a:t>
            </a:r>
            <a:r>
              <a:rPr kumimoji="1" lang="en-US" sz="1400" i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 action space</a:t>
            </a:r>
          </a:p>
        </p:txBody>
      </p:sp>
    </p:spTree>
    <p:extLst>
      <p:ext uri="{BB962C8B-B14F-4D97-AF65-F5344CB8AC3E}">
        <p14:creationId xmlns:p14="http://schemas.microsoft.com/office/powerpoint/2010/main" val="410003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Proposal and Hypothesis: Deterministic QMIX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92;p17">
            <a:extLst>
              <a:ext uri="{FF2B5EF4-FFF2-40B4-BE49-F238E27FC236}">
                <a16:creationId xmlns:a16="http://schemas.microsoft.com/office/drawing/2014/main" id="{95286FF2-02A9-9077-4B90-4D6EE1E382A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806" y="2017262"/>
            <a:ext cx="5764603" cy="282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2FB8EB-AD60-B608-2879-642F3A5EA48A}"/>
              </a:ext>
            </a:extLst>
          </p:cNvPr>
          <p:cNvSpPr txBox="1"/>
          <p:nvPr/>
        </p:nvSpPr>
        <p:spPr>
          <a:xfrm>
            <a:off x="1176848" y="1673152"/>
            <a:ext cx="14383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Joint-Value</a:t>
            </a:r>
          </a:p>
        </p:txBody>
      </p:sp>
      <p:sp>
        <p:nvSpPr>
          <p:cNvPr id="7" name="object 30">
            <a:extLst>
              <a:ext uri="{FF2B5EF4-FFF2-40B4-BE49-F238E27FC236}">
                <a16:creationId xmlns:a16="http://schemas.microsoft.com/office/drawing/2014/main" id="{2A9E2C6D-A3A3-337E-C1EE-85DE6D12D3C4}"/>
              </a:ext>
            </a:extLst>
          </p:cNvPr>
          <p:cNvSpPr/>
          <p:nvPr/>
        </p:nvSpPr>
        <p:spPr>
          <a:xfrm flipV="1">
            <a:off x="1238491" y="1930505"/>
            <a:ext cx="1080000" cy="45719"/>
          </a:xfrm>
          <a:custGeom>
            <a:avLst/>
            <a:gdLst/>
            <a:ahLst/>
            <a:cxnLst/>
            <a:rect l="l" t="t" r="r" b="b"/>
            <a:pathLst>
              <a:path w="3257550">
                <a:moveTo>
                  <a:pt x="0" y="0"/>
                </a:moveTo>
                <a:lnTo>
                  <a:pt x="3257550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35557F-1196-1213-34D4-71A4F911DF24}"/>
              </a:ext>
            </a:extLst>
          </p:cNvPr>
          <p:cNvSpPr/>
          <p:nvPr/>
        </p:nvSpPr>
        <p:spPr>
          <a:xfrm>
            <a:off x="7462685" y="1909055"/>
            <a:ext cx="2804844" cy="1610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AFC2E-4425-06A6-52D1-611AF4329F59}"/>
              </a:ext>
            </a:extLst>
          </p:cNvPr>
          <p:cNvSpPr txBox="1"/>
          <p:nvPr/>
        </p:nvSpPr>
        <p:spPr>
          <a:xfrm>
            <a:off x="6487754" y="5010224"/>
            <a:ext cx="47547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0" dirty="0">
                <a:solidFill>
                  <a:srgbClr val="000000"/>
                </a:solidFill>
                <a:latin typeface="Open Sans"/>
              </a:rPr>
              <a:t>Network Architecture of Deterministic QMIX</a:t>
            </a:r>
            <a:endParaRPr kumimoji="0" lang="en-US" sz="1200" b="1" i="0" u="none" strike="noStrike" kern="1200" cap="none" spc="2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1D94B-E396-49CD-F31C-A60855B5862B}"/>
              </a:ext>
            </a:extLst>
          </p:cNvPr>
          <p:cNvSpPr txBox="1"/>
          <p:nvPr/>
        </p:nvSpPr>
        <p:spPr>
          <a:xfrm>
            <a:off x="1176847" y="3901244"/>
            <a:ext cx="20987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0" dirty="0">
                <a:solidFill>
                  <a:srgbClr val="000000"/>
                </a:solidFill>
                <a:latin typeface="Open Sans"/>
              </a:rPr>
              <a:t>State Information</a:t>
            </a:r>
            <a:endParaRPr kumimoji="0" lang="en-US" sz="1200" b="1" i="0" u="none" strike="noStrike" kern="1200" cap="none" spc="2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88060294-E35E-F51D-5989-DB1A69C93622}"/>
              </a:ext>
            </a:extLst>
          </p:cNvPr>
          <p:cNvSpPr/>
          <p:nvPr/>
        </p:nvSpPr>
        <p:spPr>
          <a:xfrm flipV="1">
            <a:off x="1238491" y="4158597"/>
            <a:ext cx="1080000" cy="45719"/>
          </a:xfrm>
          <a:custGeom>
            <a:avLst/>
            <a:gdLst/>
            <a:ahLst/>
            <a:cxnLst/>
            <a:rect l="l" t="t" r="r" b="b"/>
            <a:pathLst>
              <a:path w="3257550">
                <a:moveTo>
                  <a:pt x="0" y="0"/>
                </a:moveTo>
                <a:lnTo>
                  <a:pt x="3257550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3873BF91-2201-A951-3F99-956DD322B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85" y="2810967"/>
            <a:ext cx="4303945" cy="683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Picture 15" descr="Text, letter&#10;&#10;Description automatically generated">
            <a:extLst>
              <a:ext uri="{FF2B5EF4-FFF2-40B4-BE49-F238E27FC236}">
                <a16:creationId xmlns:a16="http://schemas.microsoft.com/office/drawing/2014/main" id="{5B5E286C-1540-41C5-3A50-563597D2BB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184" y="5092888"/>
            <a:ext cx="2793277" cy="880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BCA91B0-E5F9-187D-1646-1C9B738FB742}"/>
              </a:ext>
            </a:extLst>
          </p:cNvPr>
          <p:cNvSpPr/>
          <p:nvPr/>
        </p:nvSpPr>
        <p:spPr>
          <a:xfrm>
            <a:off x="7292051" y="1673152"/>
            <a:ext cx="344110" cy="3441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40C9BA-6C7B-3FF6-5E52-007E9A45B5E0}"/>
              </a:ext>
            </a:extLst>
          </p:cNvPr>
          <p:cNvSpPr/>
          <p:nvPr/>
        </p:nvSpPr>
        <p:spPr>
          <a:xfrm>
            <a:off x="10368713" y="3020992"/>
            <a:ext cx="1309244" cy="1819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195E94-AC46-980B-B7B2-164D9B3DAD80}"/>
              </a:ext>
            </a:extLst>
          </p:cNvPr>
          <p:cNvSpPr/>
          <p:nvPr/>
        </p:nvSpPr>
        <p:spPr>
          <a:xfrm>
            <a:off x="10146066" y="2851506"/>
            <a:ext cx="344110" cy="3441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FAC556-6201-A508-ACF2-39E74A24E807}"/>
              </a:ext>
            </a:extLst>
          </p:cNvPr>
          <p:cNvSpPr/>
          <p:nvPr/>
        </p:nvSpPr>
        <p:spPr>
          <a:xfrm>
            <a:off x="825067" y="1673152"/>
            <a:ext cx="344110" cy="3441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8CEF56-4A7C-113B-32BA-722E93446798}"/>
              </a:ext>
            </a:extLst>
          </p:cNvPr>
          <p:cNvSpPr/>
          <p:nvPr/>
        </p:nvSpPr>
        <p:spPr>
          <a:xfrm>
            <a:off x="825067" y="3911793"/>
            <a:ext cx="344110" cy="3441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8554CE-5B4B-DA8E-A481-9F3D2FB660CB}"/>
              </a:ext>
            </a:extLst>
          </p:cNvPr>
          <p:cNvSpPr txBox="1"/>
          <p:nvPr/>
        </p:nvSpPr>
        <p:spPr>
          <a:xfrm>
            <a:off x="914400" y="2176784"/>
            <a:ext cx="4787757" cy="50359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285750" indent="-285750" fontAlgn="base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kumimoji="1" lang="en-US" sz="1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mixing network inputs individual critic value and outputs joint 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6AE602-425A-A5DD-BD60-8CC36FADF0AF}"/>
              </a:ext>
            </a:extLst>
          </p:cNvPr>
          <p:cNvSpPr txBox="1"/>
          <p:nvPr/>
        </p:nvSpPr>
        <p:spPr>
          <a:xfrm>
            <a:off x="914400" y="4415369"/>
            <a:ext cx="4787757" cy="50359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285750" indent="-285750" fontAlgn="base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kumimoji="1" lang="en-US" sz="1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weights and biases of the network incorporates global state information </a:t>
            </a:r>
          </a:p>
        </p:txBody>
      </p:sp>
    </p:spTree>
    <p:extLst>
      <p:ext uri="{BB962C8B-B14F-4D97-AF65-F5344CB8AC3E}">
        <p14:creationId xmlns:p14="http://schemas.microsoft.com/office/powerpoint/2010/main" val="166083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Setting: Multi Particle Environment (MPE)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02;p18">
            <a:extLst>
              <a:ext uri="{FF2B5EF4-FFF2-40B4-BE49-F238E27FC236}">
                <a16:creationId xmlns:a16="http://schemas.microsoft.com/office/drawing/2014/main" id="{8A34F492-4830-A6D4-7D82-F04CD05DDC9D}"/>
              </a:ext>
            </a:extLst>
          </p:cNvPr>
          <p:cNvSpPr txBox="1"/>
          <p:nvPr/>
        </p:nvSpPr>
        <p:spPr>
          <a:xfrm>
            <a:off x="8026723" y="5272002"/>
            <a:ext cx="278005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Predator-prey scenario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mes New Roman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E37E034-A9F5-0316-5CC2-B2876A2E1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652" y="1738901"/>
            <a:ext cx="3380197" cy="33801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C41E8A-4073-5A60-0165-CCF28DDFB054}"/>
              </a:ext>
            </a:extLst>
          </p:cNvPr>
          <p:cNvSpPr txBox="1"/>
          <p:nvPr/>
        </p:nvSpPr>
        <p:spPr>
          <a:xfrm>
            <a:off x="914400" y="2297234"/>
            <a:ext cx="6482993" cy="93447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Algorithm performance should be evaluated in environment that requires collaboration between agents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MPE is a set of </a:t>
            </a:r>
            <a:r>
              <a:rPr lang="en-US" sz="1400" i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collaborative 2D games</a:t>
            </a:r>
            <a:r>
              <a:rPr lang="en-US" sz="14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, and we will specifically focus on the predator-prey (or hide-and-seek) game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56478-84A5-6918-C9DC-6BC914A44122}"/>
              </a:ext>
            </a:extLst>
          </p:cNvPr>
          <p:cNvSpPr txBox="1"/>
          <p:nvPr/>
        </p:nvSpPr>
        <p:spPr>
          <a:xfrm>
            <a:off x="852756" y="3854944"/>
            <a:ext cx="14383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Setting</a:t>
            </a:r>
          </a:p>
        </p:txBody>
      </p:sp>
      <p:sp>
        <p:nvSpPr>
          <p:cNvPr id="17" name="object 30">
            <a:extLst>
              <a:ext uri="{FF2B5EF4-FFF2-40B4-BE49-F238E27FC236}">
                <a16:creationId xmlns:a16="http://schemas.microsoft.com/office/drawing/2014/main" id="{B4300822-F42F-252F-CFF4-5EC0812C64E3}"/>
              </a:ext>
            </a:extLst>
          </p:cNvPr>
          <p:cNvSpPr/>
          <p:nvPr/>
        </p:nvSpPr>
        <p:spPr>
          <a:xfrm flipV="1">
            <a:off x="914399" y="4112297"/>
            <a:ext cx="1080000" cy="45719"/>
          </a:xfrm>
          <a:custGeom>
            <a:avLst/>
            <a:gdLst/>
            <a:ahLst/>
            <a:cxnLst/>
            <a:rect l="l" t="t" r="r" b="b"/>
            <a:pathLst>
              <a:path w="3257550">
                <a:moveTo>
                  <a:pt x="0" y="0"/>
                </a:moveTo>
                <a:lnTo>
                  <a:pt x="3257550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E668D-E934-7565-06F0-9C9E68D85A67}"/>
              </a:ext>
            </a:extLst>
          </p:cNvPr>
          <p:cNvSpPr txBox="1"/>
          <p:nvPr/>
        </p:nvSpPr>
        <p:spPr>
          <a:xfrm>
            <a:off x="852756" y="1673152"/>
            <a:ext cx="16541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Environment</a:t>
            </a:r>
          </a:p>
        </p:txBody>
      </p:sp>
      <p:sp>
        <p:nvSpPr>
          <p:cNvPr id="20" name="object 30">
            <a:extLst>
              <a:ext uri="{FF2B5EF4-FFF2-40B4-BE49-F238E27FC236}">
                <a16:creationId xmlns:a16="http://schemas.microsoft.com/office/drawing/2014/main" id="{CB98272A-9A2F-2AE6-F923-F1F644172A25}"/>
              </a:ext>
            </a:extLst>
          </p:cNvPr>
          <p:cNvSpPr/>
          <p:nvPr/>
        </p:nvSpPr>
        <p:spPr>
          <a:xfrm flipV="1">
            <a:off x="914399" y="1930505"/>
            <a:ext cx="1080000" cy="45719"/>
          </a:xfrm>
          <a:custGeom>
            <a:avLst/>
            <a:gdLst/>
            <a:ahLst/>
            <a:cxnLst/>
            <a:rect l="l" t="t" r="r" b="b"/>
            <a:pathLst>
              <a:path w="3257550">
                <a:moveTo>
                  <a:pt x="0" y="0"/>
                </a:moveTo>
                <a:lnTo>
                  <a:pt x="3257550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DFC368-297A-227F-5706-285AC87EC1BE}"/>
              </a:ext>
            </a:extLst>
          </p:cNvPr>
          <p:cNvSpPr txBox="1"/>
          <p:nvPr/>
        </p:nvSpPr>
        <p:spPr>
          <a:xfrm>
            <a:off x="914399" y="4489728"/>
            <a:ext cx="6482993" cy="114992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412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Black</a:t>
            </a:r>
            <a:r>
              <a:rPr lang="en-US" sz="14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 circles represent environment obstacles</a:t>
            </a:r>
          </a:p>
          <a:p>
            <a:pPr marL="412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Red</a:t>
            </a:r>
            <a:r>
              <a:rPr lang="en-US" sz="14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 circles are adversarial agents, who receive a positive reward for hitting the good agent</a:t>
            </a:r>
          </a:p>
          <a:p>
            <a:pPr marL="412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Green</a:t>
            </a:r>
            <a:r>
              <a:rPr lang="en-US" sz="14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 circles are good agents, who move faster and receive a negative reward for being hit by adversaries</a:t>
            </a:r>
          </a:p>
        </p:txBody>
      </p:sp>
    </p:spTree>
    <p:extLst>
      <p:ext uri="{BB962C8B-B14F-4D97-AF65-F5344CB8AC3E}">
        <p14:creationId xmlns:p14="http://schemas.microsoft.com/office/powerpoint/2010/main" val="399066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 and Algorithm Comparison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248F9B2-A515-6B68-18A3-F02DB0BDA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92"/>
          <a:stretch/>
        </p:blipFill>
        <p:spPr>
          <a:xfrm>
            <a:off x="914400" y="2720050"/>
            <a:ext cx="4545314" cy="3010417"/>
          </a:xfrm>
          <a:prstGeom prst="rect">
            <a:avLst/>
          </a:prstGeom>
        </p:spPr>
      </p:pic>
      <p:sp>
        <p:nvSpPr>
          <p:cNvPr id="10" name="Google Shape;102;p18">
            <a:extLst>
              <a:ext uri="{FF2B5EF4-FFF2-40B4-BE49-F238E27FC236}">
                <a16:creationId xmlns:a16="http://schemas.microsoft.com/office/drawing/2014/main" id="{C4AF2F8D-8DE8-D69F-7A39-8181FACD0BCC}"/>
              </a:ext>
            </a:extLst>
          </p:cNvPr>
          <p:cNvSpPr txBox="1"/>
          <p:nvPr/>
        </p:nvSpPr>
        <p:spPr>
          <a:xfrm>
            <a:off x="1608589" y="5730467"/>
            <a:ext cx="315693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MADDPG Evaluation Performance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F96DF-2923-B3A7-3E99-62FA9E8F089B}"/>
              </a:ext>
            </a:extLst>
          </p:cNvPr>
          <p:cNvSpPr txBox="1"/>
          <p:nvPr/>
        </p:nvSpPr>
        <p:spPr>
          <a:xfrm>
            <a:off x="914399" y="1531575"/>
            <a:ext cx="10509813" cy="71903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We trained the agents for 30,000 episodes (20 steps / episode) and evaluate the performance for 10 episodes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MADDPG</a:t>
            </a:r>
            <a:r>
              <a:rPr lang="en-US" sz="14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: the 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agent obtained the minimum rewards of -50</a:t>
            </a:r>
            <a:r>
              <a:rPr lang="en-US" sz="14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, while the 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adversary achieves maximum rewards of 10</a:t>
            </a:r>
            <a:r>
              <a:rPr lang="en-US" sz="14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.</a:t>
            </a:r>
          </a:p>
          <a:p>
            <a:pPr marL="412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QMIX</a:t>
            </a:r>
            <a:r>
              <a:rPr lang="en-US" sz="14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: the 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agent obtained the minimum rewards of </a:t>
            </a: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TBD</a:t>
            </a:r>
            <a:r>
              <a:rPr lang="en-US" sz="14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, while the 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adversary achieves maximum rewards of </a:t>
            </a: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TBD</a:t>
            </a:r>
            <a:r>
              <a:rPr lang="en-US" sz="14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05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Agents’ Collaborative Behavior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02;p18">
            <a:extLst>
              <a:ext uri="{FF2B5EF4-FFF2-40B4-BE49-F238E27FC236}">
                <a16:creationId xmlns:a16="http://schemas.microsoft.com/office/drawing/2014/main" id="{D59445A6-FB09-83DB-0893-3D6ECBE4778B}"/>
              </a:ext>
            </a:extLst>
          </p:cNvPr>
          <p:cNvSpPr txBox="1"/>
          <p:nvPr/>
        </p:nvSpPr>
        <p:spPr>
          <a:xfrm>
            <a:off x="1582630" y="5251454"/>
            <a:ext cx="278005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MADDPG Performance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mes New Roman"/>
            </a:endParaRPr>
          </a:p>
        </p:txBody>
      </p:sp>
      <p:sp>
        <p:nvSpPr>
          <p:cNvPr id="8" name="Google Shape;102;p18">
            <a:extLst>
              <a:ext uri="{FF2B5EF4-FFF2-40B4-BE49-F238E27FC236}">
                <a16:creationId xmlns:a16="http://schemas.microsoft.com/office/drawing/2014/main" id="{321BC383-B4CE-5DB8-5DD8-8E9FCA99DB07}"/>
              </a:ext>
            </a:extLst>
          </p:cNvPr>
          <p:cNvSpPr txBox="1"/>
          <p:nvPr/>
        </p:nvSpPr>
        <p:spPr>
          <a:xfrm>
            <a:off x="6966787" y="5251454"/>
            <a:ext cx="278005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QMIX Performance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mes New Roman"/>
            </a:endParaRPr>
          </a:p>
        </p:txBody>
      </p:sp>
      <p:pic>
        <p:nvPicPr>
          <p:cNvPr id="10" name="Picture 9" descr="A picture containing pool ball, pool table, sport, ball&#10;&#10;Description automatically generated">
            <a:extLst>
              <a:ext uri="{FF2B5EF4-FFF2-40B4-BE49-F238E27FC236}">
                <a16:creationId xmlns:a16="http://schemas.microsoft.com/office/drawing/2014/main" id="{7F6FB131-A9B7-678A-063E-563BFD639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656" y="1905000"/>
            <a:ext cx="3048000" cy="304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788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1327</Words>
  <Application>Microsoft Macintosh PowerPoint</Application>
  <PresentationFormat>Widescreen</PresentationFormat>
  <Paragraphs>91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Open Sans Extrabold</vt:lpstr>
      <vt:lpstr>Times New Roman</vt:lpstr>
      <vt:lpstr>Office Theme</vt:lpstr>
      <vt:lpstr>Deterministic QMIX - Multi-Agent Reinforcement Learning with Continuous Actions</vt:lpstr>
      <vt:lpstr>Background and Motivation for Reinforcement Learning</vt:lpstr>
      <vt:lpstr>Challenges in Multi-Agent Reinforcement Learning (MARL)</vt:lpstr>
      <vt:lpstr>State-of-the-Art Approach in MARL: MADDPG</vt:lpstr>
      <vt:lpstr>Our Proposal and Hypothesis: Deterministic QMIX</vt:lpstr>
      <vt:lpstr>Our Proposal and Hypothesis: Deterministic QMIX</vt:lpstr>
      <vt:lpstr>Experiment Setting: Multi Particle Environment (MPE)</vt:lpstr>
      <vt:lpstr>Experiment Results and Algorithm Comparison</vt:lpstr>
      <vt:lpstr>Visualization of Agents’ Collaborative Behavior</vt:lpstr>
      <vt:lpstr>Summary of the Project’s Main Contributions</vt:lpstr>
      <vt:lpstr>Selected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Deterministic QMIX - Multi-Agent Reinforcement Learning with Continuous Actions</dc:title>
  <dc:creator>Tony Huang</dc:creator>
  <cp:lastModifiedBy>Tony Huang</cp:lastModifiedBy>
  <cp:revision>41</cp:revision>
  <dcterms:created xsi:type="dcterms:W3CDTF">2023-04-25T21:18:29Z</dcterms:created>
  <dcterms:modified xsi:type="dcterms:W3CDTF">2023-04-25T22:21:32Z</dcterms:modified>
</cp:coreProperties>
</file>