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390" r:id="rId3"/>
    <p:sldId id="391" r:id="rId4"/>
    <p:sldId id="371" r:id="rId5"/>
    <p:sldId id="392" r:id="rId6"/>
    <p:sldId id="372" r:id="rId7"/>
    <p:sldId id="386" r:id="rId8"/>
    <p:sldId id="373" r:id="rId9"/>
    <p:sldId id="375" r:id="rId10"/>
    <p:sldId id="376" r:id="rId11"/>
    <p:sldId id="377" r:id="rId12"/>
    <p:sldId id="378" r:id="rId13"/>
    <p:sldId id="379" r:id="rId14"/>
    <p:sldId id="380" r:id="rId15"/>
    <p:sldId id="384" r:id="rId16"/>
    <p:sldId id="381" r:id="rId17"/>
    <p:sldId id="383" r:id="rId18"/>
    <p:sldId id="385" r:id="rId19"/>
    <p:sldId id="387" r:id="rId20"/>
    <p:sldId id="370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2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33B74BBF-9B9C-6045-8216-C14BFE81DBB9}" type="datetime8">
              <a:rPr lang="en-US"/>
              <a:pPr>
                <a:defRPr/>
              </a:pPr>
              <a:t>10/1/2016 1:17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E9C38A97-3167-9B42-AC80-595514F47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52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AE6B0F3E-7071-2F49-8511-3C2CE5A38E90}" type="datetime8">
              <a:rPr lang="en-US"/>
              <a:pPr>
                <a:defRPr/>
              </a:pPr>
              <a:t>10/1/2016 1:17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AD3742EA-3D67-4743-8787-3A986789D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985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858204-BA92-7449-B7F4-79558AA2D933}" type="datetime8">
              <a:rPr lang="en-US" sz="1400"/>
              <a:pPr eaLnBrk="1" hangingPunct="1"/>
              <a:t>10/1/2016 1:17 PM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96CE75-4C09-DD49-BC10-D708DDE3345F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8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Quick-Sort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8A6532-584D-0840-BB3F-0D71E329C702}" type="datetime8">
              <a:rPr lang="en-US" sz="1300"/>
              <a:pPr eaLnBrk="1" hangingPunct="1"/>
              <a:t>10/1/2016 2:45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493CF4-25D8-334F-A260-9FF099A9A5D6}" type="slidenum">
              <a:rPr lang="en-US" sz="1300"/>
              <a:pPr eaLnBrk="1" hangingPunct="1"/>
              <a:t>21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9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Sorting Lower Bound</a:t>
            </a:r>
            <a:endParaRPr lang="en-US" sz="13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93D5E3-2460-E640-92AD-49AED1685F41}" type="datetime8">
              <a:rPr lang="en-US" sz="1300" smtClean="0"/>
              <a:t>10/1/2016 2:50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3E05ED-C46B-8A42-B043-19A5400D68F7}" type="slidenum">
              <a:rPr lang="en-US" sz="1300"/>
              <a:pPr eaLnBrk="1" hangingPunct="1"/>
              <a:t>38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72"/>
          <p:cNvSpPr txBox="1">
            <a:spLocks noChangeArrowheads="1"/>
          </p:cNvSpPr>
          <p:nvPr userDrawn="1"/>
        </p:nvSpPr>
        <p:spPr bwMode="auto">
          <a:xfrm>
            <a:off x="435076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E3B06B-FD3B-AD4C-9963-53934580A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281D25-00C9-C541-AF43-A4A877C4A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FC4911-1404-CE49-B6E3-27D093E2F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251A7C-F68C-A94F-B63B-6E70A9D0E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E976E0-2321-DF40-B2E1-03C02E1D3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7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6EC5F6-2F19-864B-B625-90AD1DAF4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5209EE-2B7E-9845-963A-531D7E1B3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A6C645D-AEBC-4448-8DAC-5968A00D9AF7}" type="datetime8">
              <a:rPr lang="en-US"/>
              <a:pPr>
                <a:defRPr/>
              </a:pPr>
              <a:t>10/1/2016 1:17 PM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F5C284-3A6F-4243-893C-937E57BA3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149498-24A0-C244-98E5-03D123197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C2F52C-73C7-B448-992E-57966D759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1A23B0-EC73-F545-A6F6-EBCB040C0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3E8D538C-D619-0041-9AB6-3F51893D0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435076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930D35-DCFF-8149-A6BF-3272553CDCEA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 Sort</a:t>
            </a:r>
          </a:p>
        </p:txBody>
      </p:sp>
      <p:sp>
        <p:nvSpPr>
          <p:cNvPr id="21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124200"/>
            <a:ext cx="2311224" cy="3276601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88714A-0A89-5A4B-B7A9-A472C33FBD8E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partition</a:t>
            </a:r>
          </a:p>
        </p:txBody>
      </p:sp>
      <p:cxnSp>
        <p:nvCxnSpPr>
          <p:cNvPr id="22533" name="AutoShape 4"/>
          <p:cNvCxnSpPr>
            <a:cxnSpLocks noChangeShapeType="1"/>
            <a:stCxn id="22561" idx="0"/>
            <a:endCxn id="22539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62" idx="0"/>
            <a:endCxn id="22539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5" name="AutoShape 6"/>
          <p:cNvCxnSpPr>
            <a:cxnSpLocks noChangeShapeType="1"/>
            <a:stCxn id="22553" idx="0"/>
            <a:endCxn id="2256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6" name="AutoShape 7"/>
          <p:cNvCxnSpPr>
            <a:cxnSpLocks noChangeShapeType="1"/>
            <a:stCxn id="22555" idx="0"/>
            <a:endCxn id="2256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7" name="AutoShape 8"/>
          <p:cNvCxnSpPr>
            <a:cxnSpLocks noChangeShapeType="1"/>
            <a:stCxn id="22561" idx="2"/>
            <a:endCxn id="22554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8" name="AutoShape 9"/>
          <p:cNvCxnSpPr>
            <a:cxnSpLocks noChangeShapeType="1"/>
            <a:stCxn id="22562" idx="2"/>
            <a:endCxn id="2255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2561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22562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2563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2564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22542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2553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2554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2555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2556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2557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2558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2559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2560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2543" name="AutoShape 27"/>
          <p:cNvCxnSpPr>
            <a:cxnSpLocks noChangeShapeType="1"/>
            <a:stCxn id="22563" idx="0"/>
            <a:endCxn id="22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4" name="AutoShape 28"/>
          <p:cNvCxnSpPr>
            <a:cxnSpLocks noChangeShapeType="1"/>
            <a:stCxn id="22564" idx="0"/>
            <a:endCxn id="22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5" name="AutoShape 29"/>
          <p:cNvCxnSpPr>
            <a:cxnSpLocks noChangeShapeType="1"/>
            <a:stCxn id="22557" idx="0"/>
            <a:endCxn id="225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6" name="AutoShape 30"/>
          <p:cNvCxnSpPr>
            <a:cxnSpLocks noChangeShapeType="1"/>
            <a:stCxn id="22559" idx="0"/>
            <a:endCxn id="225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7" name="AutoShape 31"/>
          <p:cNvCxnSpPr>
            <a:cxnSpLocks noChangeShapeType="1"/>
            <a:stCxn id="22563" idx="2"/>
            <a:endCxn id="2255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8" name="AutoShape 32"/>
          <p:cNvCxnSpPr>
            <a:cxnSpLocks noChangeShapeType="1"/>
            <a:stCxn id="22564" idx="2"/>
            <a:endCxn id="2256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9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50" name="AutoShape 34"/>
          <p:cNvCxnSpPr>
            <a:cxnSpLocks noChangeShapeType="1"/>
            <a:stCxn id="22539" idx="0"/>
            <a:endCxn id="22549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1" name="AutoShape 35"/>
          <p:cNvCxnSpPr>
            <a:cxnSpLocks noChangeShapeType="1"/>
            <a:stCxn id="22540" idx="0"/>
            <a:endCxn id="2254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2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2CDE86-929E-294E-B014-8A7A4CADDDA7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partition</a:t>
            </a:r>
          </a:p>
        </p:txBody>
      </p:sp>
      <p:cxnSp>
        <p:nvCxnSpPr>
          <p:cNvPr id="23557" name="AutoShape 4"/>
          <p:cNvCxnSpPr>
            <a:cxnSpLocks noChangeShapeType="1"/>
            <a:stCxn id="23565" idx="0"/>
            <a:endCxn id="23563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58" name="AutoShape 5"/>
          <p:cNvCxnSpPr>
            <a:cxnSpLocks noChangeShapeType="1"/>
            <a:stCxn id="23566" idx="0"/>
            <a:endCxn id="23563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59" name="AutoShape 6"/>
          <p:cNvCxnSpPr>
            <a:cxnSpLocks noChangeShapeType="1"/>
            <a:stCxn id="23580" idx="0"/>
            <a:endCxn id="23565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0" name="AutoShape 7"/>
          <p:cNvCxnSpPr>
            <a:cxnSpLocks noChangeShapeType="1"/>
            <a:stCxn id="23582" idx="0"/>
            <a:endCxn id="235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1" name="AutoShape 8"/>
          <p:cNvCxnSpPr>
            <a:cxnSpLocks noChangeShapeType="1"/>
            <a:stCxn id="23565" idx="2"/>
            <a:endCxn id="23581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2" name="AutoShape 9"/>
          <p:cNvCxnSpPr>
            <a:cxnSpLocks noChangeShapeType="1"/>
            <a:stCxn id="23566" idx="2"/>
            <a:endCxn id="2358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356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3580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3581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3582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3583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3584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3585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3586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3587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3570" name="AutoShape 26"/>
          <p:cNvCxnSpPr>
            <a:cxnSpLocks noChangeShapeType="1"/>
            <a:stCxn id="23567" idx="0"/>
            <a:endCxn id="2356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1" name="AutoShape 27"/>
          <p:cNvCxnSpPr>
            <a:cxnSpLocks noChangeShapeType="1"/>
            <a:stCxn id="23568" idx="0"/>
            <a:endCxn id="2356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2" name="AutoShape 28"/>
          <p:cNvCxnSpPr>
            <a:cxnSpLocks noChangeShapeType="1"/>
            <a:stCxn id="23584" idx="0"/>
            <a:endCxn id="2356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3" name="AutoShape 29"/>
          <p:cNvCxnSpPr>
            <a:cxnSpLocks noChangeShapeType="1"/>
            <a:stCxn id="23586" idx="0"/>
            <a:endCxn id="2356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4" name="AutoShape 30"/>
          <p:cNvCxnSpPr>
            <a:cxnSpLocks noChangeShapeType="1"/>
            <a:stCxn id="23567" idx="2"/>
            <a:endCxn id="2358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5" name="AutoShape 31"/>
          <p:cNvCxnSpPr>
            <a:cxnSpLocks noChangeShapeType="1"/>
            <a:stCxn id="23568" idx="2"/>
            <a:endCxn id="2358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7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77" name="AutoShape 33"/>
          <p:cNvCxnSpPr>
            <a:cxnSpLocks noChangeShapeType="1"/>
            <a:stCxn id="23563" idx="0"/>
            <a:endCxn id="2357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8" name="AutoShape 34"/>
          <p:cNvCxnSpPr>
            <a:cxnSpLocks noChangeShapeType="1"/>
            <a:stCxn id="23564" idx="0"/>
            <a:endCxn id="2357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79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CFDABF-21C8-2049-8AB1-AF45BBC9ED42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base case</a:t>
            </a:r>
          </a:p>
        </p:txBody>
      </p:sp>
      <p:cxnSp>
        <p:nvCxnSpPr>
          <p:cNvPr id="24581" name="AutoShape 4"/>
          <p:cNvCxnSpPr>
            <a:cxnSpLocks noChangeShapeType="1"/>
            <a:stCxn id="24608" idx="0"/>
            <a:endCxn id="24587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2" name="AutoShape 5"/>
          <p:cNvCxnSpPr>
            <a:cxnSpLocks noChangeShapeType="1"/>
            <a:stCxn id="24609" idx="0"/>
            <a:endCxn id="24587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3" name="AutoShape 6"/>
          <p:cNvCxnSpPr>
            <a:cxnSpLocks noChangeShapeType="1"/>
            <a:stCxn id="24590" idx="0"/>
            <a:endCxn id="24608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4" name="AutoShape 7"/>
          <p:cNvCxnSpPr>
            <a:cxnSpLocks noChangeShapeType="1"/>
            <a:stCxn id="24592" idx="0"/>
            <a:endCxn id="2460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5" name="AutoShape 8"/>
          <p:cNvCxnSpPr>
            <a:cxnSpLocks noChangeShapeType="1"/>
            <a:stCxn id="24608" idx="2"/>
            <a:endCxn id="24591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6" name="AutoShape 9"/>
          <p:cNvCxnSpPr>
            <a:cxnSpLocks noChangeShapeType="1"/>
            <a:stCxn id="24609" idx="2"/>
            <a:endCxn id="2459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458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4589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4608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2</a:t>
              </a:r>
              <a:r>
                <a:rPr lang="en-US" sz="1800">
                  <a:solidFill>
                    <a:schemeClr val="accent1"/>
                  </a:solidFill>
                </a:rPr>
                <a:t>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24609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4610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4611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24590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4591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4592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4593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4594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4595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4596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4597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4598" name="AutoShape 26"/>
          <p:cNvCxnSpPr>
            <a:cxnSpLocks noChangeShapeType="1"/>
            <a:stCxn id="24610" idx="0"/>
            <a:endCxn id="2458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9" name="AutoShape 27"/>
          <p:cNvCxnSpPr>
            <a:cxnSpLocks noChangeShapeType="1"/>
            <a:stCxn id="24611" idx="0"/>
            <a:endCxn id="2458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0" name="AutoShape 28"/>
          <p:cNvCxnSpPr>
            <a:cxnSpLocks noChangeShapeType="1"/>
            <a:stCxn id="24594" idx="0"/>
            <a:endCxn id="2461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1" name="AutoShape 29"/>
          <p:cNvCxnSpPr>
            <a:cxnSpLocks noChangeShapeType="1"/>
            <a:stCxn id="24596" idx="0"/>
            <a:endCxn id="2461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2" name="AutoShape 30"/>
          <p:cNvCxnSpPr>
            <a:cxnSpLocks noChangeShapeType="1"/>
            <a:stCxn id="24610" idx="2"/>
            <a:endCxn id="2459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3" name="AutoShape 31"/>
          <p:cNvCxnSpPr>
            <a:cxnSpLocks noChangeShapeType="1"/>
            <a:stCxn id="24611" idx="2"/>
            <a:endCxn id="2459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604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605" name="AutoShape 33"/>
          <p:cNvCxnSpPr>
            <a:cxnSpLocks noChangeShapeType="1"/>
            <a:stCxn id="24587" idx="0"/>
            <a:endCxn id="2460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6" name="AutoShape 34"/>
          <p:cNvCxnSpPr>
            <a:cxnSpLocks noChangeShapeType="1"/>
            <a:stCxn id="24588" idx="0"/>
            <a:endCxn id="2460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607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3FEAC6E-B154-D04D-A816-7BDFB1B9F764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base case</a:t>
            </a:r>
          </a:p>
        </p:txBody>
      </p:sp>
      <p:cxnSp>
        <p:nvCxnSpPr>
          <p:cNvPr id="25605" name="AutoShape 4"/>
          <p:cNvCxnSpPr>
            <a:cxnSpLocks noChangeShapeType="1"/>
            <a:stCxn id="25613" idx="0"/>
            <a:endCxn id="25611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6" name="AutoShape 5"/>
          <p:cNvCxnSpPr>
            <a:cxnSpLocks noChangeShapeType="1"/>
            <a:stCxn id="25614" idx="0"/>
            <a:endCxn id="2561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7" name="AutoShape 6"/>
          <p:cNvCxnSpPr>
            <a:cxnSpLocks noChangeShapeType="1"/>
            <a:stCxn id="25617" idx="0"/>
            <a:endCxn id="2561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8" name="AutoShape 7"/>
          <p:cNvCxnSpPr>
            <a:cxnSpLocks noChangeShapeType="1"/>
            <a:stCxn id="25619" idx="0"/>
            <a:endCxn id="2561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9" name="AutoShape 8"/>
          <p:cNvCxnSpPr>
            <a:cxnSpLocks noChangeShapeType="1"/>
            <a:stCxn id="25613" idx="2"/>
            <a:endCxn id="2561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0" name="AutoShape 9"/>
          <p:cNvCxnSpPr>
            <a:cxnSpLocks noChangeShapeType="1"/>
            <a:stCxn id="25614" idx="2"/>
            <a:endCxn id="2562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561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561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5617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5618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5619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5620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5621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5622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5623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5624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5625" name="AutoShape 26"/>
          <p:cNvCxnSpPr>
            <a:cxnSpLocks noChangeShapeType="1"/>
            <a:stCxn id="25615" idx="0"/>
            <a:endCxn id="2561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6" name="AutoShape 27"/>
          <p:cNvCxnSpPr>
            <a:cxnSpLocks noChangeShapeType="1"/>
            <a:stCxn id="25616" idx="0"/>
            <a:endCxn id="2561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7" name="AutoShape 28"/>
          <p:cNvCxnSpPr>
            <a:cxnSpLocks noChangeShapeType="1"/>
            <a:stCxn id="25621" idx="0"/>
            <a:endCxn id="2561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8" name="AutoShape 29"/>
          <p:cNvCxnSpPr>
            <a:cxnSpLocks noChangeShapeType="1"/>
            <a:stCxn id="25623" idx="0"/>
            <a:endCxn id="2561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9" name="AutoShape 30"/>
          <p:cNvCxnSpPr>
            <a:cxnSpLocks noChangeShapeType="1"/>
            <a:stCxn id="25615" idx="2"/>
            <a:endCxn id="2562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0" name="AutoShape 31"/>
          <p:cNvCxnSpPr>
            <a:cxnSpLocks noChangeShapeType="1"/>
            <a:stCxn id="25616" idx="2"/>
            <a:endCxn id="2562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31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5632" name="AutoShape 33"/>
          <p:cNvCxnSpPr>
            <a:cxnSpLocks noChangeShapeType="1"/>
            <a:stCxn id="25611" idx="0"/>
            <a:endCxn id="25631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3" name="AutoShape 34"/>
          <p:cNvCxnSpPr>
            <a:cxnSpLocks noChangeShapeType="1"/>
            <a:stCxn id="25612" idx="0"/>
            <a:endCxn id="2563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34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B7E741-9173-3B4D-95A2-B8AECFAD38E5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</a:t>
            </a:r>
          </a:p>
        </p:txBody>
      </p:sp>
      <p:cxnSp>
        <p:nvCxnSpPr>
          <p:cNvPr id="26629" name="AutoShape 4"/>
          <p:cNvCxnSpPr>
            <a:cxnSpLocks noChangeShapeType="1"/>
            <a:stCxn id="26637" idx="0"/>
            <a:endCxn id="26635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0" name="AutoShape 5"/>
          <p:cNvCxnSpPr>
            <a:cxnSpLocks noChangeShapeType="1"/>
            <a:stCxn id="26638" idx="0"/>
            <a:endCxn id="2663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1" name="AutoShape 6"/>
          <p:cNvCxnSpPr>
            <a:cxnSpLocks noChangeShapeType="1"/>
            <a:stCxn id="26641" idx="0"/>
            <a:endCxn id="26637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2" name="AutoShape 7"/>
          <p:cNvCxnSpPr>
            <a:cxnSpLocks noChangeShapeType="1"/>
            <a:stCxn id="26643" idx="0"/>
            <a:endCxn id="266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3" name="AutoShape 8"/>
          <p:cNvCxnSpPr>
            <a:cxnSpLocks noChangeShapeType="1"/>
            <a:stCxn id="26637" idx="2"/>
            <a:endCxn id="26642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4" name="AutoShape 9"/>
          <p:cNvCxnSpPr>
            <a:cxnSpLocks noChangeShapeType="1"/>
            <a:stCxn id="26638" idx="2"/>
            <a:endCxn id="26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3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663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6639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6640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6641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6648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6649" name="AutoShape 25"/>
          <p:cNvCxnSpPr>
            <a:cxnSpLocks noChangeShapeType="1"/>
            <a:stCxn id="26639" idx="0"/>
            <a:endCxn id="2663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0" name="AutoShape 26"/>
          <p:cNvCxnSpPr>
            <a:cxnSpLocks noChangeShapeType="1"/>
            <a:stCxn id="26640" idx="0"/>
            <a:endCxn id="2663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1" name="AutoShape 27"/>
          <p:cNvCxnSpPr>
            <a:cxnSpLocks noChangeShapeType="1"/>
            <a:stCxn id="26645" idx="0"/>
            <a:endCxn id="2663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2" name="AutoShape 28"/>
          <p:cNvCxnSpPr>
            <a:cxnSpLocks noChangeShapeType="1"/>
            <a:stCxn id="26647" idx="0"/>
            <a:endCxn id="2664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3" name="AutoShape 29"/>
          <p:cNvCxnSpPr>
            <a:cxnSpLocks noChangeShapeType="1"/>
            <a:stCxn id="26639" idx="2"/>
            <a:endCxn id="2664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4" name="AutoShape 30"/>
          <p:cNvCxnSpPr>
            <a:cxnSpLocks noChangeShapeType="1"/>
            <a:stCxn id="26640" idx="2"/>
            <a:endCxn id="2664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55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6656" name="AutoShape 32"/>
          <p:cNvCxnSpPr>
            <a:cxnSpLocks noChangeShapeType="1"/>
            <a:stCxn id="26635" idx="0"/>
            <a:endCxn id="2665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7" name="AutoShape 33"/>
          <p:cNvCxnSpPr>
            <a:cxnSpLocks noChangeShapeType="1"/>
            <a:stCxn id="26636" idx="0"/>
            <a:endCxn id="2665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58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090F14-4204-6340-8713-0EE868C09A70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base case, merge</a:t>
            </a:r>
          </a:p>
        </p:txBody>
      </p:sp>
      <p:cxnSp>
        <p:nvCxnSpPr>
          <p:cNvPr id="27653" name="AutoShape 4"/>
          <p:cNvCxnSpPr>
            <a:cxnSpLocks noChangeShapeType="1"/>
            <a:stCxn id="27661" idx="0"/>
            <a:endCxn id="27659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4" name="AutoShape 5"/>
          <p:cNvCxnSpPr>
            <a:cxnSpLocks noChangeShapeType="1"/>
            <a:stCxn id="27662" idx="0"/>
            <a:endCxn id="27659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5" name="AutoShape 6"/>
          <p:cNvCxnSpPr>
            <a:cxnSpLocks noChangeShapeType="1"/>
            <a:stCxn id="27665" idx="0"/>
            <a:endCxn id="27661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6" name="AutoShape 7"/>
          <p:cNvCxnSpPr>
            <a:cxnSpLocks noChangeShapeType="1"/>
            <a:endCxn id="27662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7" name="AutoShape 8"/>
          <p:cNvCxnSpPr>
            <a:cxnSpLocks noChangeShapeType="1"/>
            <a:stCxn id="27661" idx="2"/>
            <a:endCxn id="27666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8" name="AutoShape 9"/>
          <p:cNvCxnSpPr>
            <a:cxnSpLocks noChangeShapeType="1"/>
            <a:stCxn id="27662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5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766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7661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7662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27663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7664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7665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7666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667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7668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7669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7670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7671" name="AutoShape 24"/>
          <p:cNvCxnSpPr>
            <a:cxnSpLocks noChangeShapeType="1"/>
            <a:stCxn id="27663" idx="0"/>
            <a:endCxn id="2766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2" name="AutoShape 25"/>
          <p:cNvCxnSpPr>
            <a:cxnSpLocks noChangeShapeType="1"/>
            <a:stCxn id="27664" idx="0"/>
            <a:endCxn id="2766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3" name="AutoShape 26"/>
          <p:cNvCxnSpPr>
            <a:cxnSpLocks noChangeShapeType="1"/>
            <a:stCxn id="27667" idx="0"/>
            <a:endCxn id="276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4" name="AutoShape 27"/>
          <p:cNvCxnSpPr>
            <a:cxnSpLocks noChangeShapeType="1"/>
            <a:stCxn id="27669" idx="0"/>
            <a:endCxn id="276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5" name="AutoShape 28"/>
          <p:cNvCxnSpPr>
            <a:cxnSpLocks noChangeShapeType="1"/>
            <a:stCxn id="27663" idx="2"/>
            <a:endCxn id="2766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6" name="AutoShape 29"/>
          <p:cNvCxnSpPr>
            <a:cxnSpLocks noChangeShapeType="1"/>
            <a:stCxn id="27664" idx="2"/>
            <a:endCxn id="2767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77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7678" name="AutoShape 31"/>
          <p:cNvCxnSpPr>
            <a:cxnSpLocks noChangeShapeType="1"/>
            <a:stCxn id="27659" idx="0"/>
            <a:endCxn id="2767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9" name="AutoShape 32"/>
          <p:cNvCxnSpPr>
            <a:cxnSpLocks noChangeShapeType="1"/>
            <a:stCxn id="27660" idx="0"/>
            <a:endCxn id="2767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80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83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D1B1CB2-3E1D-B541-B9E4-44A855D0100D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</a:t>
            </a:r>
          </a:p>
        </p:txBody>
      </p:sp>
      <p:cxnSp>
        <p:nvCxnSpPr>
          <p:cNvPr id="28677" name="AutoShape 4"/>
          <p:cNvCxnSpPr>
            <a:cxnSpLocks noChangeShapeType="1"/>
            <a:stCxn id="28685" idx="0"/>
            <a:endCxn id="28683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78" name="AutoShape 5"/>
          <p:cNvCxnSpPr>
            <a:cxnSpLocks noChangeShapeType="1"/>
            <a:stCxn id="28686" idx="0"/>
            <a:endCxn id="28683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79" name="AutoShape 6"/>
          <p:cNvCxnSpPr>
            <a:cxnSpLocks noChangeShapeType="1"/>
            <a:stCxn id="28689" idx="0"/>
            <a:endCxn id="28685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0" name="AutoShape 7"/>
          <p:cNvCxnSpPr>
            <a:cxnSpLocks noChangeShapeType="1"/>
            <a:stCxn id="28691" idx="0"/>
            <a:endCxn id="28686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1" name="AutoShape 8"/>
          <p:cNvCxnSpPr>
            <a:cxnSpLocks noChangeShapeType="1"/>
            <a:stCxn id="28685" idx="2"/>
            <a:endCxn id="28690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2" name="AutoShape 9"/>
          <p:cNvCxnSpPr>
            <a:cxnSpLocks noChangeShapeType="1"/>
            <a:stCxn id="28686" idx="2"/>
            <a:endCxn id="28692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868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868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8692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8693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8695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8697" name="AutoShape 25"/>
          <p:cNvCxnSpPr>
            <a:cxnSpLocks noChangeShapeType="1"/>
            <a:stCxn id="28687" idx="0"/>
            <a:endCxn id="2868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98" name="AutoShape 26"/>
          <p:cNvCxnSpPr>
            <a:cxnSpLocks noChangeShapeType="1"/>
            <a:stCxn id="28688" idx="0"/>
            <a:endCxn id="2868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99" name="AutoShape 27"/>
          <p:cNvCxnSpPr>
            <a:cxnSpLocks noChangeShapeType="1"/>
            <a:stCxn id="28693" idx="0"/>
            <a:endCxn id="2868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00" name="AutoShape 28"/>
          <p:cNvCxnSpPr>
            <a:cxnSpLocks noChangeShapeType="1"/>
            <a:stCxn id="28695" idx="0"/>
            <a:endCxn id="2868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01" name="AutoShape 29"/>
          <p:cNvCxnSpPr>
            <a:cxnSpLocks noChangeShapeType="1"/>
            <a:stCxn id="28687" idx="2"/>
            <a:endCxn id="2869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02" name="AutoShape 30"/>
          <p:cNvCxnSpPr>
            <a:cxnSpLocks noChangeShapeType="1"/>
            <a:stCxn id="28688" idx="2"/>
            <a:endCxn id="2869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703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8704" name="AutoShape 32"/>
          <p:cNvCxnSpPr>
            <a:cxnSpLocks noChangeShapeType="1"/>
            <a:stCxn id="28683" idx="0"/>
            <a:endCxn id="28703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05" name="AutoShape 33"/>
          <p:cNvCxnSpPr>
            <a:cxnSpLocks noChangeShapeType="1"/>
            <a:stCxn id="28684" idx="0"/>
            <a:endCxn id="2870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706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9D2B1A-28B3-204B-89F9-91B86EC78626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merge, merge</a:t>
            </a:r>
          </a:p>
        </p:txBody>
      </p:sp>
      <p:cxnSp>
        <p:nvCxnSpPr>
          <p:cNvPr id="29701" name="AutoShape 4"/>
          <p:cNvCxnSpPr>
            <a:cxnSpLocks noChangeShapeType="1"/>
            <a:stCxn id="29709" idx="0"/>
            <a:endCxn id="29707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2" name="AutoShape 5"/>
          <p:cNvCxnSpPr>
            <a:cxnSpLocks noChangeShapeType="1"/>
            <a:stCxn id="29710" idx="0"/>
            <a:endCxn id="29707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3" name="AutoShape 6"/>
          <p:cNvCxnSpPr>
            <a:cxnSpLocks noChangeShapeType="1"/>
            <a:stCxn id="29713" idx="0"/>
            <a:endCxn id="29709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4" name="AutoShape 7"/>
          <p:cNvCxnSpPr>
            <a:cxnSpLocks noChangeShapeType="1"/>
            <a:stCxn id="29715" idx="0"/>
            <a:endCxn id="29710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5" name="AutoShape 8"/>
          <p:cNvCxnSpPr>
            <a:cxnSpLocks noChangeShapeType="1"/>
            <a:stCxn id="29709" idx="2"/>
            <a:endCxn id="29714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6" name="AutoShape 9"/>
          <p:cNvCxnSpPr>
            <a:cxnSpLocks noChangeShapeType="1"/>
            <a:stCxn id="29710" idx="2"/>
            <a:endCxn id="29716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0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970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29709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9711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29712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29713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9714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9715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9716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9717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9718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9719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9720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9721" name="AutoShape 24"/>
          <p:cNvCxnSpPr>
            <a:cxnSpLocks noChangeShapeType="1"/>
            <a:stCxn id="29711" idx="0"/>
            <a:endCxn id="29708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5"/>
          <p:cNvCxnSpPr>
            <a:cxnSpLocks noChangeShapeType="1"/>
            <a:stCxn id="29712" idx="0"/>
            <a:endCxn id="29708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6"/>
          <p:cNvCxnSpPr>
            <a:cxnSpLocks noChangeShapeType="1"/>
            <a:stCxn id="29717" idx="0"/>
            <a:endCxn id="2971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7"/>
          <p:cNvCxnSpPr>
            <a:cxnSpLocks noChangeShapeType="1"/>
            <a:stCxn id="29719" idx="0"/>
            <a:endCxn id="2971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28"/>
          <p:cNvCxnSpPr>
            <a:cxnSpLocks noChangeShapeType="1"/>
            <a:stCxn id="29711" idx="2"/>
            <a:endCxn id="2971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29"/>
          <p:cNvCxnSpPr>
            <a:cxnSpLocks noChangeShapeType="1"/>
            <a:stCxn id="29712" idx="2"/>
            <a:endCxn id="2972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27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9728" name="AutoShape 31"/>
          <p:cNvCxnSpPr>
            <a:cxnSpLocks noChangeShapeType="1"/>
            <a:stCxn id="29707" idx="0"/>
            <a:endCxn id="2972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9" name="AutoShape 32"/>
          <p:cNvCxnSpPr>
            <a:cxnSpLocks noChangeShapeType="1"/>
            <a:stCxn id="29708" idx="0"/>
            <a:endCxn id="29727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30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F7E1FE-DEA4-CC42-869A-1D3667477E22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</a:t>
            </a:r>
          </a:p>
        </p:txBody>
      </p:sp>
      <p:cxnSp>
        <p:nvCxnSpPr>
          <p:cNvPr id="30725" name="AutoShape 4"/>
          <p:cNvCxnSpPr>
            <a:cxnSpLocks noChangeShapeType="1"/>
            <a:stCxn id="30733" idx="0"/>
            <a:endCxn id="30731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6" name="AutoShape 5"/>
          <p:cNvCxnSpPr>
            <a:cxnSpLocks noChangeShapeType="1"/>
            <a:stCxn id="30734" idx="0"/>
            <a:endCxn id="30731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7" name="AutoShape 6"/>
          <p:cNvCxnSpPr>
            <a:cxnSpLocks noChangeShapeType="1"/>
            <a:stCxn id="30737" idx="0"/>
            <a:endCxn id="3073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8" name="AutoShape 7"/>
          <p:cNvCxnSpPr>
            <a:cxnSpLocks noChangeShapeType="1"/>
            <a:stCxn id="30739" idx="0"/>
            <a:endCxn id="30734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9" name="AutoShape 8"/>
          <p:cNvCxnSpPr>
            <a:cxnSpLocks noChangeShapeType="1"/>
            <a:stCxn id="30733" idx="2"/>
            <a:endCxn id="3073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0" name="AutoShape 9"/>
          <p:cNvCxnSpPr>
            <a:cxnSpLocks noChangeShapeType="1"/>
            <a:stCxn id="30734" idx="2"/>
            <a:endCxn id="30740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3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3073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30733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30734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30735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30736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30737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0738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0739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30740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30741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0742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0743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0744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0745" name="AutoShape 24"/>
          <p:cNvCxnSpPr>
            <a:cxnSpLocks noChangeShapeType="1"/>
            <a:stCxn id="30735" idx="0"/>
            <a:endCxn id="3073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46" name="AutoShape 25"/>
          <p:cNvCxnSpPr>
            <a:cxnSpLocks noChangeShapeType="1"/>
            <a:stCxn id="30736" idx="0"/>
            <a:endCxn id="3073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47" name="AutoShape 26"/>
          <p:cNvCxnSpPr>
            <a:cxnSpLocks noChangeShapeType="1"/>
            <a:stCxn id="30741" idx="0"/>
            <a:endCxn id="3073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48" name="AutoShape 27"/>
          <p:cNvCxnSpPr>
            <a:cxnSpLocks noChangeShapeType="1"/>
            <a:stCxn id="30743" idx="0"/>
            <a:endCxn id="3073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49" name="AutoShape 28"/>
          <p:cNvCxnSpPr>
            <a:cxnSpLocks noChangeShapeType="1"/>
            <a:stCxn id="30735" idx="2"/>
            <a:endCxn id="3074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50" name="AutoShape 29"/>
          <p:cNvCxnSpPr>
            <a:cxnSpLocks noChangeShapeType="1"/>
            <a:stCxn id="30736" idx="2"/>
            <a:endCxn id="3074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51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30752" name="AutoShape 31"/>
          <p:cNvCxnSpPr>
            <a:cxnSpLocks noChangeShapeType="1"/>
            <a:stCxn id="30731" idx="0"/>
            <a:endCxn id="30751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53" name="AutoShape 32"/>
          <p:cNvCxnSpPr>
            <a:cxnSpLocks noChangeShapeType="1"/>
            <a:stCxn id="30732" idx="0"/>
            <a:endCxn id="30751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54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73CD37-C206-6140-93C2-1ABDD1D36C99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Merge-Sort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209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height </a:t>
            </a:r>
            <a:r>
              <a:rPr lang="en-US" sz="2000" b="1" i="1">
                <a:latin typeface="Times New Roman" charset="0"/>
              </a:rPr>
              <a:t>h</a:t>
            </a:r>
            <a:r>
              <a:rPr lang="en-US" sz="2000">
                <a:latin typeface="Tahoma" charset="0"/>
              </a:rPr>
              <a:t> of the merge-sort tree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at each recursive call we divide in half the sequence, </a:t>
            </a:r>
            <a:endParaRPr lang="en-US" sz="1800">
              <a:latin typeface="Times New Roman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The overall amount or work done at the nodes of depth </a:t>
            </a:r>
            <a:r>
              <a:rPr lang="en-US" sz="2000" b="1" i="1">
                <a:latin typeface="Times New Roman" charset="0"/>
              </a:rPr>
              <a:t>i </a:t>
            </a:r>
            <a:r>
              <a:rPr lang="en-US" sz="2000">
                <a:latin typeface="Tahoma" charset="0"/>
              </a:rPr>
              <a:t>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partition and merge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sequences of size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 b="1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make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 baseline="30000">
                <a:latin typeface="Symbol" charset="0"/>
              </a:rPr>
              <a:t>+</a:t>
            </a:r>
            <a:r>
              <a:rPr lang="en-US" sz="1800" baseline="30000">
                <a:latin typeface="Times New Roman" charset="0"/>
              </a:rPr>
              <a:t>1</a:t>
            </a:r>
            <a:r>
              <a:rPr lang="en-US" sz="1800">
                <a:latin typeface="Tahoma" charset="0"/>
              </a:rPr>
              <a:t> recursive calls</a:t>
            </a:r>
          </a:p>
          <a:p>
            <a:pPr eaLnBrk="1" hangingPunct="1"/>
            <a:r>
              <a:rPr lang="en-US" sz="2000">
                <a:latin typeface="Tahoma" charset="0"/>
              </a:rPr>
              <a:t>Thus, the total running time of merge-sort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</a:p>
        </p:txBody>
      </p:sp>
      <p:grpSp>
        <p:nvGrpSpPr>
          <p:cNvPr id="31749" name="Group 36"/>
          <p:cNvGrpSpPr>
            <a:grpSpLocks/>
          </p:cNvGrpSpPr>
          <p:nvPr/>
        </p:nvGrpSpPr>
        <p:grpSpPr bwMode="auto">
          <a:xfrm>
            <a:off x="3429000" y="4391025"/>
            <a:ext cx="4191000" cy="1785938"/>
            <a:chOff x="384" y="1632"/>
            <a:chExt cx="5184" cy="2208"/>
          </a:xfrm>
        </p:grpSpPr>
        <p:cxnSp>
          <p:nvCxnSpPr>
            <p:cNvPr id="31766" name="AutoShape 4"/>
            <p:cNvCxnSpPr>
              <a:cxnSpLocks noChangeShapeType="1"/>
              <a:stCxn id="31793" idx="0"/>
              <a:endCxn id="3177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67" name="AutoShape 5"/>
            <p:cNvCxnSpPr>
              <a:cxnSpLocks noChangeShapeType="1"/>
              <a:stCxn id="31794" idx="0"/>
              <a:endCxn id="3177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68" name="AutoShape 6"/>
            <p:cNvCxnSpPr>
              <a:cxnSpLocks noChangeShapeType="1"/>
              <a:stCxn id="31785" idx="0"/>
              <a:endCxn id="31793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69" name="AutoShape 7"/>
            <p:cNvCxnSpPr>
              <a:cxnSpLocks noChangeShapeType="1"/>
              <a:stCxn id="31787" idx="0"/>
              <a:endCxn id="31794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70" name="AutoShape 8"/>
            <p:cNvCxnSpPr>
              <a:cxnSpLocks noChangeShapeType="1"/>
              <a:stCxn id="31793" idx="2"/>
              <a:endCxn id="31786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71" name="AutoShape 9"/>
            <p:cNvCxnSpPr>
              <a:cxnSpLocks noChangeShapeType="1"/>
              <a:stCxn id="31794" idx="2"/>
              <a:endCxn id="31788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77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3177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31774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31793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794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795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796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1775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31785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6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7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8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89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90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91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1792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31776" name="AutoShape 26"/>
            <p:cNvCxnSpPr>
              <a:cxnSpLocks noChangeShapeType="1"/>
              <a:stCxn id="31795" idx="0"/>
              <a:endCxn id="3177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77" name="AutoShape 27"/>
            <p:cNvCxnSpPr>
              <a:cxnSpLocks noChangeShapeType="1"/>
              <a:stCxn id="31796" idx="0"/>
              <a:endCxn id="3177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78" name="AutoShape 28"/>
            <p:cNvCxnSpPr>
              <a:cxnSpLocks noChangeShapeType="1"/>
              <a:stCxn id="31789" idx="0"/>
              <a:endCxn id="31795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79" name="AutoShape 29"/>
            <p:cNvCxnSpPr>
              <a:cxnSpLocks noChangeShapeType="1"/>
              <a:stCxn id="31791" idx="0"/>
              <a:endCxn id="31796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80" name="AutoShape 30"/>
            <p:cNvCxnSpPr>
              <a:cxnSpLocks noChangeShapeType="1"/>
              <a:stCxn id="31795" idx="2"/>
              <a:endCxn id="31790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81" name="AutoShape 31"/>
            <p:cNvCxnSpPr>
              <a:cxnSpLocks noChangeShapeType="1"/>
              <a:stCxn id="31796" idx="2"/>
              <a:endCxn id="31792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782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31783" name="AutoShape 33"/>
            <p:cNvCxnSpPr>
              <a:cxnSpLocks noChangeShapeType="1"/>
              <a:stCxn id="31772" idx="0"/>
              <a:endCxn id="31782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784" name="AutoShape 34"/>
            <p:cNvCxnSpPr>
              <a:cxnSpLocks noChangeShapeType="1"/>
              <a:stCxn id="31773" idx="0"/>
              <a:endCxn id="31782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1219200" y="3943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#seqs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br>
              <a:rPr lang="en-US" dirty="0" smtClean="0"/>
            </a:br>
            <a:r>
              <a:rPr lang="en-US" dirty="0" smtClean="0"/>
              <a:t>Internet 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3276600" cy="4800600"/>
          </a:xfrm>
        </p:spPr>
        <p:txBody>
          <a:bodyPr/>
          <a:lstStyle/>
          <a:p>
            <a:r>
              <a:rPr lang="en-US" sz="2000" dirty="0"/>
              <a:t>S</a:t>
            </a:r>
            <a:r>
              <a:rPr lang="en-US" sz="2000" dirty="0" smtClean="0"/>
              <a:t>orting has </a:t>
            </a:r>
            <a:r>
              <a:rPr lang="en-US" sz="2000" dirty="0"/>
              <a:t>a </a:t>
            </a:r>
            <a:r>
              <a:rPr lang="en-US" sz="2000" dirty="0" smtClean="0"/>
              <a:t>lot of </a:t>
            </a:r>
            <a:r>
              <a:rPr lang="en-US" sz="2000" dirty="0"/>
              <a:t>applications, including </a:t>
            </a:r>
            <a:r>
              <a:rPr lang="en-US" sz="2000" dirty="0" smtClean="0"/>
              <a:t>uses in Internet </a:t>
            </a:r>
            <a:r>
              <a:rPr lang="en-US" sz="2000" dirty="0"/>
              <a:t>search </a:t>
            </a:r>
            <a:r>
              <a:rPr lang="en-US" sz="2000" dirty="0" smtClean="0"/>
              <a:t>engines. </a:t>
            </a:r>
          </a:p>
          <a:p>
            <a:r>
              <a:rPr lang="en-US" sz="2000" dirty="0" smtClean="0"/>
              <a:t>Sorting arises </a:t>
            </a:r>
            <a:r>
              <a:rPr lang="en-US" sz="2000" dirty="0"/>
              <a:t>in the steps needed to build a data </a:t>
            </a:r>
            <a:r>
              <a:rPr lang="en-US" sz="2000" dirty="0" smtClean="0"/>
              <a:t>structure, </a:t>
            </a:r>
            <a:r>
              <a:rPr lang="en-US" sz="2000" dirty="0"/>
              <a:t>known as the </a:t>
            </a:r>
            <a:r>
              <a:rPr lang="en-US" sz="2000" b="1" dirty="0">
                <a:solidFill>
                  <a:srgbClr val="FF0000"/>
                </a:solidFill>
              </a:rPr>
              <a:t>inverted </a:t>
            </a:r>
            <a:r>
              <a:rPr lang="en-US" sz="2000" b="1" dirty="0" smtClean="0">
                <a:solidFill>
                  <a:srgbClr val="FF0000"/>
                </a:solidFill>
              </a:rPr>
              <a:t>file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b="1" dirty="0" smtClean="0">
                <a:solidFill>
                  <a:srgbClr val="FF0000"/>
                </a:solidFill>
              </a:rPr>
              <a:t>inverted index</a:t>
            </a:r>
            <a:r>
              <a:rPr lang="en-US" sz="2000" dirty="0" smtClean="0"/>
              <a:t>, that </a:t>
            </a:r>
            <a:r>
              <a:rPr lang="en-US" sz="2000" dirty="0"/>
              <a:t>allows a search </a:t>
            </a:r>
            <a:r>
              <a:rPr lang="en-US" sz="2000" dirty="0" smtClean="0"/>
              <a:t>engine to </a:t>
            </a:r>
            <a:r>
              <a:rPr lang="en-US" sz="2000" dirty="0"/>
              <a:t>quickly return a list of the documents that contain a given keyword</a:t>
            </a:r>
            <a:r>
              <a:rPr lang="en-US" sz="20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51A7C-F68C-A94F-B63B-6E70A9D0EA8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Multidocument 5"/>
          <p:cNvSpPr/>
          <p:nvPr/>
        </p:nvSpPr>
        <p:spPr bwMode="auto">
          <a:xfrm>
            <a:off x="4114800" y="3962400"/>
            <a:ext cx="1371600" cy="190500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85333"/>
              </p:ext>
            </p:extLst>
          </p:nvPr>
        </p:nvGraphicFramePr>
        <p:xfrm>
          <a:off x="5943600" y="1752600"/>
          <a:ext cx="3048000" cy="4328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Number &amp; word location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1:3,</a:t>
                      </a:r>
                      <a:r>
                        <a:rPr lang="en-US" baseline="0" dirty="0" smtClean="0"/>
                        <a:t>  2:45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butterfly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2:15, 3:12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4:40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1:60, 1:70, 2:22, 3:20, 4:11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horse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4:21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2:55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pizza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1:56, 3:33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91000" y="4876800"/>
            <a:ext cx="107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Documents</a:t>
            </a:r>
            <a:endParaRPr lang="en-US" sz="1400" dirty="0"/>
          </a:p>
        </p:txBody>
      </p:sp>
      <p:sp>
        <p:nvSpPr>
          <p:cNvPr id="9" name="Bent Arrow 8"/>
          <p:cNvSpPr/>
          <p:nvPr/>
        </p:nvSpPr>
        <p:spPr bwMode="auto">
          <a:xfrm>
            <a:off x="4572000" y="2286000"/>
            <a:ext cx="1219200" cy="1371600"/>
          </a:xfrm>
          <a:prstGeom prst="ben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41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79697F-65D8-CA46-BA47-7D8978AF77E5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Summary of Sorting Algorithms</a:t>
            </a:r>
          </a:p>
        </p:txBody>
      </p:sp>
      <p:graphicFrame>
        <p:nvGraphicFramePr>
          <p:cNvPr id="144608" name="Group 1248"/>
          <p:cNvGraphicFramePr>
            <a:graphicFrameLocks noGrp="1"/>
          </p:cNvGraphicFramePr>
          <p:nvPr/>
        </p:nvGraphicFramePr>
        <p:xfrm>
          <a:off x="857250" y="1628775"/>
          <a:ext cx="7543800" cy="4688498"/>
        </p:xfrm>
        <a:graphic>
          <a:graphicData uri="http://schemas.openxmlformats.org/drawingml/2006/table">
            <a:tbl>
              <a:tblPr/>
              <a:tblGrid>
                <a:gridCol w="2071688"/>
                <a:gridCol w="1700212"/>
                <a:gridCol w="3771900"/>
              </a:tblGrid>
              <a:tr h="592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Algorithm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Notes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selection-sort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slow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small data sets (&lt; 1K)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insertion-sort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slow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small data sets (&lt; 1K)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heap-sort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fast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large data sets (1K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ahoma" charset="0"/>
                        </a:rPr>
                        <a:t>—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1M)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merge-sort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fast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sequential data access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huge data sets (&gt; 1M)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9BB5D9-B023-1B45-9A5C-C5AEB4F4F86A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</a:t>
            </a:r>
          </a:p>
        </p:txBody>
      </p:sp>
      <p:grpSp>
        <p:nvGrpSpPr>
          <p:cNvPr id="15364" name="Group 410"/>
          <p:cNvGrpSpPr>
            <a:grpSpLocks/>
          </p:cNvGrpSpPr>
          <p:nvPr/>
        </p:nvGrpSpPr>
        <p:grpSpPr bwMode="auto">
          <a:xfrm>
            <a:off x="3200400" y="3340100"/>
            <a:ext cx="4600575" cy="1933575"/>
            <a:chOff x="1176" y="2496"/>
            <a:chExt cx="3426" cy="1440"/>
          </a:xfrm>
        </p:grpSpPr>
        <p:sp>
          <p:nvSpPr>
            <p:cNvPr id="15365" name="AutoShape 397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7  4  9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2  4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>
                  <a:solidFill>
                    <a:schemeClr val="tx2"/>
                  </a:solidFill>
                </a:rPr>
                <a:t>  7  9</a:t>
              </a:r>
            </a:p>
          </p:txBody>
        </p:sp>
        <p:sp>
          <p:nvSpPr>
            <p:cNvPr id="15366" name="AutoShape 398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4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</a:t>
              </a:r>
              <a:r>
                <a:rPr lang="en-US" sz="1800" u="sng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5367" name="AutoShape 399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/>
                <a:t>  9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>
                  <a:solidFill>
                    <a:schemeClr val="tx2"/>
                  </a:solidFill>
                </a:rPr>
                <a:t>  9</a:t>
              </a:r>
            </a:p>
          </p:txBody>
        </p:sp>
        <p:sp>
          <p:nvSpPr>
            <p:cNvPr id="15368" name="AutoShape 400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2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5369" name="AutoShape 401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370" name="AutoShape 402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371" name="AutoShape 403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9</a:t>
              </a:r>
            </a:p>
          </p:txBody>
        </p:sp>
        <p:cxnSp>
          <p:nvCxnSpPr>
            <p:cNvPr id="15372" name="AutoShape 404"/>
            <p:cNvCxnSpPr>
              <a:cxnSpLocks noChangeShapeType="1"/>
              <a:stCxn id="15366" idx="0"/>
              <a:endCxn id="15365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3" name="AutoShape 405"/>
            <p:cNvCxnSpPr>
              <a:cxnSpLocks noChangeShapeType="1"/>
              <a:stCxn id="15367" idx="0"/>
              <a:endCxn id="15365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4" name="AutoShape 406"/>
            <p:cNvCxnSpPr>
              <a:cxnSpLocks noChangeShapeType="1"/>
              <a:stCxn id="15368" idx="0"/>
              <a:endCxn id="15366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5" name="AutoShape 407"/>
            <p:cNvCxnSpPr>
              <a:cxnSpLocks noChangeShapeType="1"/>
              <a:stCxn id="15370" idx="0"/>
              <a:endCxn id="15367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6" name="AutoShape 408"/>
            <p:cNvCxnSpPr>
              <a:cxnSpLocks noChangeShapeType="1"/>
              <a:stCxn id="15366" idx="2"/>
              <a:endCxn id="15369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7" name="AutoShape 409"/>
            <p:cNvCxnSpPr>
              <a:cxnSpLocks noChangeShapeType="1"/>
              <a:stCxn id="15367" idx="2"/>
              <a:endCxn id="15371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1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9073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36ADF6-E9A1-D944-8BF4-AE00DEAD12DF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7411" name="Rectangle 50"/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Quick-sort</a:t>
            </a:r>
            <a:r>
              <a:rPr lang="en-US" sz="2400">
                <a:latin typeface="Tahoma" charset="0"/>
              </a:rPr>
              <a:t> is a randomized sorting algorithm based on the divide-and-conquer paradigm: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>
                <a:latin typeface="Tahoma" charset="0"/>
              </a:rPr>
              <a:t>: pick a random element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ahoma" charset="0"/>
              </a:rPr>
              <a:t> (called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pivot</a:t>
            </a:r>
            <a:r>
              <a:rPr lang="en-US" sz="2000">
                <a:latin typeface="Tahoma" charset="0"/>
              </a:rPr>
              <a:t>) and partition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into 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L </a:t>
            </a:r>
            <a:r>
              <a:rPr lang="en-US" sz="1800">
                <a:latin typeface="Tahoma" charset="0"/>
              </a:rPr>
              <a:t>elements less than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E </a:t>
            </a:r>
            <a:r>
              <a:rPr lang="en-US" sz="1800">
                <a:latin typeface="Tahoma" charset="0"/>
              </a:rPr>
              <a:t>elements equal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2" eaLnBrk="1" hangingPunct="1"/>
            <a:r>
              <a:rPr lang="en-US" sz="1800" b="1" i="1">
                <a:latin typeface="Times New Roman" charset="0"/>
              </a:rPr>
              <a:t>G </a:t>
            </a:r>
            <a:r>
              <a:rPr lang="en-US" sz="1800">
                <a:latin typeface="Tahoma" charset="0"/>
              </a:rPr>
              <a:t>elements greater than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2000">
                <a:latin typeface="Tahoma" charset="0"/>
              </a:rPr>
              <a:t>: sort </a:t>
            </a:r>
            <a:r>
              <a:rPr lang="en-US" sz="2000" b="1" i="1">
                <a:latin typeface="Times New Roman" charset="0"/>
              </a:rPr>
              <a:t>L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G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>
                <a:latin typeface="Tahoma" charset="0"/>
              </a:rPr>
              <a:t>: join </a:t>
            </a:r>
            <a:r>
              <a:rPr lang="en-US" sz="2000" b="1" i="1">
                <a:latin typeface="Times New Roman" charset="0"/>
              </a:rPr>
              <a:t>L</a:t>
            </a:r>
            <a:r>
              <a:rPr lang="en-US" sz="2000">
                <a:latin typeface="Tahoma" charset="0"/>
              </a:rPr>
              <a:t>, </a:t>
            </a:r>
            <a:r>
              <a:rPr lang="en-US" sz="2000" b="1" i="1">
                <a:latin typeface="Times New Roman" charset="0"/>
              </a:rPr>
              <a:t>E</a:t>
            </a:r>
            <a:r>
              <a:rPr lang="en-US" sz="2000" b="1" i="1">
                <a:latin typeface="Tahoma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4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5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26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L</a:t>
            </a:r>
          </a:p>
        </p:txBody>
      </p:sp>
      <p:sp>
        <p:nvSpPr>
          <p:cNvPr id="17427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17428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17429" name="Rectangle 38"/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39"/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42"/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45"/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33" name="Rectangle 49"/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51"/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40BAD2-0CC9-E54C-85C7-8037B782A140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95438"/>
            <a:ext cx="3657600" cy="4652962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partition an input sequence as follows: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remove, in turn, each element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ahoma" charset="0"/>
              </a:rPr>
              <a:t> from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and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insert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ahoma" charset="0"/>
              </a:rPr>
              <a:t> into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,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 b="1" i="1">
                <a:latin typeface="Tahoma" charset="0"/>
              </a:rPr>
              <a:t> </a:t>
            </a:r>
            <a:r>
              <a:rPr lang="en-US" sz="1800">
                <a:latin typeface="Tahoma" charset="0"/>
              </a:rPr>
              <a:t>or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,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depending on the result of the comparison with the pivot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eaLnBrk="1" hangingPunct="1"/>
            <a:r>
              <a:rPr lang="en-US" sz="2000">
                <a:latin typeface="Tahoma" charset="0"/>
              </a:rPr>
              <a:t>Each insertion and removal is at the beginning or at the end of a sequence, and hence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</a:t>
            </a:r>
            <a:r>
              <a:rPr lang="en-US" sz="2000">
                <a:latin typeface="Tahoma" charset="0"/>
              </a:rPr>
              <a:t> time</a:t>
            </a:r>
          </a:p>
          <a:p>
            <a:pPr eaLnBrk="1" hangingPunct="1"/>
            <a:r>
              <a:rPr lang="en-US" sz="2000">
                <a:latin typeface="Tahoma" charset="0"/>
              </a:rPr>
              <a:t>Thus, the partition step of quick-sort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648200" y="1595438"/>
            <a:ext cx="4114800" cy="478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partition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, position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pivot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subsequences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the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elements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less than, equal to,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or greater than the pivot, resp.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empty sequences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&lt;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 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{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imes New Roman" charset="0"/>
                <a:sym typeface="Symbol" charset="0"/>
              </a:rPr>
              <a:t> &gt; </a:t>
            </a:r>
            <a:r>
              <a:rPr lang="en-US" sz="1800" b="1" i="1">
                <a:latin typeface="Times New Roman" charset="0"/>
              </a:rPr>
              <a:t>x </a:t>
            </a:r>
            <a:r>
              <a:rPr lang="en-US" sz="1800">
                <a:latin typeface="Times New Roman" charset="0"/>
              </a:rPr>
              <a:t>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7597775" y="228600"/>
          <a:ext cx="1165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1779705" imgH="1865621" progId="MS_ClipArt_Gallery.5">
                  <p:embed/>
                </p:oleObj>
              </mc:Choice>
              <mc:Fallback>
                <p:oleObj name="Clip" r:id="rId3" imgW="1779705" imgH="1865621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228600"/>
                        <a:ext cx="11652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8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4251465-C792-904A-BA88-DA5B4F233F82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 Tree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An execution of quick-sort is depicted by a binary tree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Each node represents a recursive call of quick-sort and stores</a:t>
            </a:r>
          </a:p>
          <a:p>
            <a:pPr lvl="2" eaLnBrk="1" hangingPunct="1"/>
            <a:r>
              <a:rPr lang="en-US" sz="1800">
                <a:latin typeface="Tahoma" charset="0"/>
              </a:rPr>
              <a:t>Unsorted sequence before the execution and its pivot</a:t>
            </a:r>
          </a:p>
          <a:p>
            <a:pPr lvl="2" eaLnBrk="1" hangingPunct="1"/>
            <a:r>
              <a:rPr lang="en-US" sz="1800">
                <a:latin typeface="Tahoma" charset="0"/>
              </a:rPr>
              <a:t>Sorted sequence at the end of the execution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root is the initial call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leaves are calls on subsequences of size 0 or 1</a:t>
            </a:r>
            <a:endParaRPr lang="en-US" sz="2400">
              <a:latin typeface="Tahoma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2425700" y="39624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7  4  9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>
                <a:solidFill>
                  <a:schemeClr val="tx2"/>
                </a:solidFill>
              </a:rPr>
              <a:t>  7  9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1981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sng">
                <a:solidFill>
                  <a:srgbClr val="000000"/>
                </a:solidFill>
              </a:rPr>
              <a:t>4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</a:t>
            </a:r>
            <a:r>
              <a:rPr lang="en-US" u="sng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5029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/>
              <a:t>  9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>
                <a:solidFill>
                  <a:schemeClr val="tx2"/>
                </a:solidFill>
              </a:rPr>
              <a:t>  9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1866900" y="5791200"/>
            <a:ext cx="10287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3276600" y="57912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4905375" y="5791200"/>
            <a:ext cx="100965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6324600" y="5791200"/>
            <a:ext cx="981075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20492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flipV="1">
            <a:off x="3048000" y="4429125"/>
            <a:ext cx="15113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ShapeType="1"/>
            <a:stCxn id="20487" idx="0"/>
            <a:endCxn id="20485" idx="2"/>
          </p:cNvCxnSpPr>
          <p:nvPr/>
        </p:nvCxnSpPr>
        <p:spPr bwMode="auto">
          <a:xfrm flipH="1" flipV="1">
            <a:off x="4559300" y="4429125"/>
            <a:ext cx="15367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ShapeType="1"/>
            <a:stCxn id="20488" idx="0"/>
            <a:endCxn id="20486" idx="2"/>
          </p:cNvCxnSpPr>
          <p:nvPr/>
        </p:nvCxnSpPr>
        <p:spPr bwMode="auto">
          <a:xfrm flipV="1">
            <a:off x="2381250" y="5343525"/>
            <a:ext cx="6667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ShapeType="1"/>
            <a:stCxn id="20490" idx="0"/>
            <a:endCxn id="20487" idx="2"/>
          </p:cNvCxnSpPr>
          <p:nvPr/>
        </p:nvCxnSpPr>
        <p:spPr bwMode="auto">
          <a:xfrm flipV="1">
            <a:off x="5410200" y="5343525"/>
            <a:ext cx="6858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6" name="AutoShape 15"/>
          <p:cNvCxnSpPr>
            <a:cxnSpLocks noChangeShapeType="1"/>
            <a:stCxn id="20486" idx="2"/>
            <a:endCxn id="20489" idx="0"/>
          </p:cNvCxnSpPr>
          <p:nvPr/>
        </p:nvCxnSpPr>
        <p:spPr bwMode="auto">
          <a:xfrm>
            <a:off x="3048000" y="5343525"/>
            <a:ext cx="7239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7" name="AutoShape 16"/>
          <p:cNvCxnSpPr>
            <a:cxnSpLocks noChangeShapeType="1"/>
            <a:stCxn id="20487" idx="2"/>
            <a:endCxn id="20491" idx="0"/>
          </p:cNvCxnSpPr>
          <p:nvPr/>
        </p:nvCxnSpPr>
        <p:spPr bwMode="auto">
          <a:xfrm>
            <a:off x="6096000" y="5343525"/>
            <a:ext cx="719138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659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9E1DD67-0595-974D-8EE4-3B3B47CDD392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Pivot selection</a:t>
            </a:r>
          </a:p>
        </p:txBody>
      </p:sp>
      <p:cxnSp>
        <p:nvCxnSpPr>
          <p:cNvPr id="21509" name="AutoShape 4"/>
          <p:cNvCxnSpPr>
            <a:cxnSpLocks noChangeShapeType="1"/>
            <a:stCxn id="21512" idx="0"/>
            <a:endCxn id="21511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23" idx="0"/>
            <a:endCxn id="2151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1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7  2  9  4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1512" name="AutoShape 20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1513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14" name="AutoShape 34"/>
          <p:cNvCxnSpPr>
            <a:cxnSpLocks noChangeShapeType="1"/>
            <a:stCxn id="21511" idx="0"/>
            <a:endCxn id="21513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5" name="AutoShape 35"/>
          <p:cNvCxnSpPr>
            <a:cxnSpLocks noChangeShapeType="1"/>
            <a:stCxn id="21516" idx="0"/>
            <a:endCxn id="21513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6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517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1518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519" name="AutoShape 39"/>
          <p:cNvCxnSpPr>
            <a:cxnSpLocks noChangeShapeType="1"/>
            <a:stCxn id="21517" idx="0"/>
            <a:endCxn id="21516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0" name="AutoShape 40"/>
          <p:cNvCxnSpPr>
            <a:cxnSpLocks noChangeShapeType="1"/>
            <a:stCxn id="21518" idx="0"/>
            <a:endCxn id="21516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1" name="AutoShape 41"/>
          <p:cNvCxnSpPr>
            <a:cxnSpLocks noChangeShapeType="1"/>
            <a:stCxn id="21524" idx="0"/>
            <a:endCxn id="2152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2" name="AutoShape 42"/>
          <p:cNvCxnSpPr>
            <a:cxnSpLocks noChangeShapeType="1"/>
            <a:stCxn id="21523" idx="2"/>
            <a:endCxn id="2152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3" name="AutoShape 4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1524" name="AutoShape 44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525" name="AutoShape 45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6950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A302DD-3B05-8149-81F1-4C9C6764E09A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recursive call, pivot selection</a:t>
            </a:r>
          </a:p>
        </p:txBody>
      </p:sp>
      <p:cxnSp>
        <p:nvCxnSpPr>
          <p:cNvPr id="22533" name="AutoShape 4"/>
          <p:cNvCxnSpPr>
            <a:cxnSpLocks noChangeShapeType="1"/>
            <a:stCxn id="22550" idx="0"/>
            <a:endCxn id="22537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38" idx="0"/>
            <a:endCxn id="22537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5" name="AutoShape 7"/>
          <p:cNvCxnSpPr>
            <a:cxnSpLocks noChangeShapeType="1"/>
            <a:stCxn id="22539" idx="0"/>
            <a:endCxn id="225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6" name="AutoShape 9"/>
          <p:cNvCxnSpPr>
            <a:cxnSpLocks noChangeShapeType="1"/>
            <a:stCxn id="22538" idx="2"/>
            <a:endCxn id="2254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7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2538" name="AutoShape 15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2539" name="AutoShape 21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2540" name="AutoShape 22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2541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42" name="AutoShape 34"/>
          <p:cNvCxnSpPr>
            <a:cxnSpLocks noChangeShapeType="1"/>
            <a:stCxn id="22537" idx="0"/>
            <a:endCxn id="2254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3" name="AutoShape 35"/>
          <p:cNvCxnSpPr>
            <a:cxnSpLocks noChangeShapeType="1"/>
            <a:stCxn id="22545" idx="0"/>
            <a:endCxn id="2254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4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AutoShape 39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2546" name="AutoShape 40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2547" name="AutoShape 41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2548" name="AutoShape 42"/>
          <p:cNvCxnSpPr>
            <a:cxnSpLocks noChangeShapeType="1"/>
            <a:stCxn id="22546" idx="0"/>
            <a:endCxn id="22545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9" name="AutoShape 43"/>
          <p:cNvCxnSpPr>
            <a:cxnSpLocks noChangeShapeType="1"/>
            <a:stCxn id="22547" idx="0"/>
            <a:endCxn id="22545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0" name="AutoShape 44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2774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24158B2-DBC0-6248-83E1-EEB9C92ADA80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recursive call, base case</a:t>
            </a:r>
          </a:p>
        </p:txBody>
      </p:sp>
      <p:cxnSp>
        <p:nvCxnSpPr>
          <p:cNvPr id="23557" name="AutoShape 4"/>
          <p:cNvCxnSpPr>
            <a:cxnSpLocks noChangeShapeType="1"/>
            <a:stCxn id="23562" idx="0"/>
            <a:endCxn id="23561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58" name="AutoShape 5"/>
          <p:cNvCxnSpPr>
            <a:cxnSpLocks noChangeShapeType="1"/>
            <a:stCxn id="23563" idx="0"/>
            <a:endCxn id="2356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59" name="AutoShape 7"/>
          <p:cNvCxnSpPr>
            <a:cxnSpLocks noChangeShapeType="1"/>
            <a:stCxn id="23564" idx="0"/>
            <a:endCxn id="2356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0" name="AutoShape 9"/>
          <p:cNvCxnSpPr>
            <a:cxnSpLocks noChangeShapeType="1"/>
            <a:stCxn id="23563" idx="2"/>
            <a:endCxn id="2356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</a:t>
            </a:r>
            <a:r>
              <a:rPr lang="en-US" sz="1800">
                <a:solidFill>
                  <a:schemeClr val="accent1"/>
                </a:solidFill>
              </a:rPr>
              <a:t>  2  4  7  </a:t>
            </a:r>
          </a:p>
        </p:txBody>
      </p:sp>
      <p:sp>
        <p:nvSpPr>
          <p:cNvPr id="23562" name="AutoShape 13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3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3564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3565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356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67" name="AutoShape 33"/>
          <p:cNvCxnSpPr>
            <a:cxnSpLocks noChangeShapeType="1"/>
            <a:stCxn id="23561" idx="0"/>
            <a:endCxn id="2356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8" name="AutoShape 34"/>
          <p:cNvCxnSpPr>
            <a:cxnSpLocks noChangeShapeType="1"/>
            <a:stCxn id="23570" idx="0"/>
            <a:endCxn id="2356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9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71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3572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3573" name="AutoShape 39"/>
          <p:cNvCxnSpPr>
            <a:cxnSpLocks noChangeShapeType="1"/>
            <a:stCxn id="23571" idx="0"/>
            <a:endCxn id="23570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4" name="AutoShape 40"/>
          <p:cNvCxnSpPr>
            <a:cxnSpLocks noChangeShapeType="1"/>
            <a:stCxn id="23572" idx="0"/>
            <a:endCxn id="23570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321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494D8A-03CB-5044-AB2A-A846780BC5F7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base case, join</a:t>
            </a:r>
          </a:p>
        </p:txBody>
      </p:sp>
      <p:sp>
        <p:nvSpPr>
          <p:cNvPr id="2458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4582" name="AutoShape 22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4583" name="AutoShape 23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4584" name="AutoShape 26"/>
          <p:cNvCxnSpPr>
            <a:cxnSpLocks noChangeShapeType="1"/>
            <a:stCxn id="24582" idx="0"/>
            <a:endCxn id="24581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5" name="AutoShape 27"/>
          <p:cNvCxnSpPr>
            <a:cxnSpLocks noChangeShapeType="1"/>
            <a:stCxn id="24583" idx="0"/>
            <a:endCxn id="24581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8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587" name="AutoShape 33"/>
          <p:cNvCxnSpPr>
            <a:cxnSpLocks noChangeShapeType="1"/>
            <a:stCxn id="24593" idx="0"/>
            <a:endCxn id="24586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8" name="AutoShape 34"/>
          <p:cNvCxnSpPr>
            <a:cxnSpLocks noChangeShapeType="1"/>
            <a:stCxn id="24581" idx="0"/>
            <a:endCxn id="2458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9" name="AutoShape 36"/>
          <p:cNvCxnSpPr>
            <a:cxnSpLocks noChangeShapeType="1"/>
            <a:stCxn id="24594" idx="0"/>
            <a:endCxn id="24593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0" name="AutoShape 37"/>
          <p:cNvCxnSpPr>
            <a:cxnSpLocks noChangeShapeType="1"/>
            <a:stCxn id="24595" idx="0"/>
            <a:endCxn id="24593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1" name="AutoShape 38"/>
          <p:cNvCxnSpPr>
            <a:cxnSpLocks noChangeShapeType="1"/>
            <a:stCxn id="24596" idx="0"/>
            <a:endCxn id="24595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2" name="AutoShape 39"/>
          <p:cNvCxnSpPr>
            <a:cxnSpLocks noChangeShapeType="1"/>
            <a:stCxn id="24595" idx="2"/>
            <a:endCxn id="24597" idx="0"/>
          </p:cNvCxnSpPr>
          <p:nvPr/>
        </p:nvCxnSpPr>
        <p:spPr bwMode="auto">
          <a:xfrm>
            <a:off x="3571875" y="5081588"/>
            <a:ext cx="5048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93" name="AutoShape 4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4594" name="AutoShape 41"/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4595" name="AutoShape 42"/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6" name="AutoShape 43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4597" name="AutoShape 44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8" name="Line 46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47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BCF54D-88EA-5545-942C-8B129BA4C5B4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pivot selection</a:t>
            </a:r>
          </a:p>
        </p:txBody>
      </p:sp>
      <p:sp>
        <p:nvSpPr>
          <p:cNvPr id="25605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5606" name="AutoShape 40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5607" name="AutoShape 43"/>
          <p:cNvCxnSpPr>
            <a:cxnSpLocks noChangeShapeType="1"/>
            <a:stCxn id="25606" idx="0"/>
            <a:endCxn id="25605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8" name="AutoShape 44"/>
          <p:cNvCxnSpPr>
            <a:cxnSpLocks noChangeShapeType="1"/>
            <a:stCxn id="25622" idx="0"/>
            <a:endCxn id="25605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09" name="AutoShape 4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5610" name="AutoShape 50"/>
          <p:cNvCxnSpPr>
            <a:cxnSpLocks noChangeShapeType="1"/>
            <a:stCxn id="25616" idx="0"/>
            <a:endCxn id="25609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1" name="AutoShape 51"/>
          <p:cNvCxnSpPr>
            <a:cxnSpLocks noChangeShapeType="1"/>
            <a:stCxn id="25605" idx="0"/>
            <a:endCxn id="25609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2" name="AutoShape 52"/>
          <p:cNvCxnSpPr>
            <a:cxnSpLocks noChangeShapeType="1"/>
            <a:stCxn id="25617" idx="0"/>
            <a:endCxn id="25616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3" name="AutoShape 53"/>
          <p:cNvCxnSpPr>
            <a:cxnSpLocks noChangeShapeType="1"/>
            <a:stCxn id="25618" idx="0"/>
            <a:endCxn id="2561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4" name="AutoShape 54"/>
          <p:cNvCxnSpPr>
            <a:cxnSpLocks noChangeShapeType="1"/>
            <a:stCxn id="25619" idx="0"/>
            <a:endCxn id="2561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5" name="AutoShape 55"/>
          <p:cNvCxnSpPr>
            <a:cxnSpLocks noChangeShapeType="1"/>
            <a:stCxn id="25618" idx="2"/>
            <a:endCxn id="2562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6" name="AutoShape 5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5617" name="AutoShape 5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18" name="AutoShape 5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19" name="AutoShape 5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5620" name="AutoShape 6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21" name="Line 63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AutoShape 64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65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 dirty="0" smtClean="0"/>
              <a:t>Application: How Sorting Builds </a:t>
            </a:r>
            <a:br>
              <a:rPr lang="en-US" dirty="0" smtClean="0"/>
            </a:br>
            <a:r>
              <a:rPr lang="en-US" dirty="0" smtClean="0"/>
              <a:t>an Internet Search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4343400" cy="4876800"/>
          </a:xfrm>
        </p:spPr>
        <p:txBody>
          <a:bodyPr/>
          <a:lstStyle/>
          <a:p>
            <a:r>
              <a:rPr lang="en-US" sz="2000" dirty="0" smtClean="0"/>
              <a:t>To build </a:t>
            </a:r>
            <a:r>
              <a:rPr lang="en-US" sz="2000" dirty="0"/>
              <a:t>an inverted file </a:t>
            </a:r>
            <a:r>
              <a:rPr lang="en-US" sz="2000" dirty="0" smtClean="0"/>
              <a:t>we need to identify, </a:t>
            </a:r>
            <a:r>
              <a:rPr lang="en-US" sz="2000" dirty="0"/>
              <a:t>for each keyword, k, </a:t>
            </a:r>
            <a:r>
              <a:rPr lang="en-US" sz="2000" dirty="0" smtClean="0"/>
              <a:t>the </a:t>
            </a:r>
            <a:r>
              <a:rPr lang="en-US" sz="2000" dirty="0"/>
              <a:t>documents </a:t>
            </a:r>
            <a:r>
              <a:rPr lang="en-US" sz="2000" dirty="0" smtClean="0"/>
              <a:t>containing k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Bringing </a:t>
            </a:r>
            <a:r>
              <a:rPr lang="en-US" sz="2000" dirty="0"/>
              <a:t>all such documents together can be done simply by sorting the </a:t>
            </a:r>
            <a:r>
              <a:rPr lang="en-US" sz="2000" dirty="0" smtClean="0"/>
              <a:t>set of </a:t>
            </a:r>
            <a:r>
              <a:rPr lang="en-US" sz="2000" dirty="0"/>
              <a:t>keyword-document pairs by keywords.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places all the (k, d) pairs with </a:t>
            </a:r>
            <a:r>
              <a:rPr lang="en-US" sz="2000" dirty="0" smtClean="0"/>
              <a:t>the same </a:t>
            </a:r>
            <a:r>
              <a:rPr lang="en-US" sz="2000" dirty="0"/>
              <a:t>keyword, k, right next to one </a:t>
            </a:r>
            <a:r>
              <a:rPr lang="en-US" sz="2000" dirty="0" smtClean="0"/>
              <a:t>another. </a:t>
            </a:r>
          </a:p>
          <a:p>
            <a:r>
              <a:rPr lang="en-US" sz="2000" dirty="0" smtClean="0"/>
              <a:t>From </a:t>
            </a:r>
            <a:r>
              <a:rPr lang="en-US" sz="2000" dirty="0"/>
              <a:t>this sorted list, </a:t>
            </a:r>
            <a:r>
              <a:rPr lang="en-US" sz="2000" dirty="0" smtClean="0"/>
              <a:t>it is </a:t>
            </a:r>
            <a:r>
              <a:rPr lang="en-US" sz="2000" dirty="0"/>
              <a:t>then a simple computation to scan the list and build a lookup table of </a:t>
            </a:r>
            <a:r>
              <a:rPr lang="en-US" sz="2000" dirty="0" smtClean="0"/>
              <a:t>documents for </a:t>
            </a:r>
            <a:r>
              <a:rPr lang="en-US" sz="2000" dirty="0"/>
              <a:t>each keyword that appears in this sorted list.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Merge 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51A7C-F68C-A94F-B63B-6E70A9D0EA8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42174"/>
              </p:ext>
            </p:extLst>
          </p:nvPr>
        </p:nvGraphicFramePr>
        <p:xfrm>
          <a:off x="5943600" y="1752600"/>
          <a:ext cx="3048000" cy="4328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Number &amp; word location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1:3,</a:t>
                      </a:r>
                      <a:r>
                        <a:rPr lang="en-US" baseline="0" dirty="0" smtClean="0"/>
                        <a:t>  2:45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butterfly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2:15, 3:12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4:40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1:60, 1:70, 2:22, 3:20, 4:11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horse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4:21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2:55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pizza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1:56, 3:33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572000" y="2286000"/>
            <a:ext cx="1295400" cy="3581400"/>
            <a:chOff x="4077110" y="2286000"/>
            <a:chExt cx="1714090" cy="3581400"/>
          </a:xfrm>
        </p:grpSpPr>
        <p:sp>
          <p:nvSpPr>
            <p:cNvPr id="6" name="Multidocument 5"/>
            <p:cNvSpPr/>
            <p:nvPr/>
          </p:nvSpPr>
          <p:spPr bwMode="auto">
            <a:xfrm>
              <a:off x="4114800" y="3962400"/>
              <a:ext cx="1371600" cy="1905000"/>
            </a:xfrm>
            <a:prstGeom prst="flowChartMultidocumen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77110" y="4876800"/>
              <a:ext cx="1300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Documents</a:t>
              </a:r>
              <a:endParaRPr lang="en-US" sz="1200" dirty="0"/>
            </a:p>
          </p:txBody>
        </p:sp>
        <p:sp>
          <p:nvSpPr>
            <p:cNvPr id="9" name="Bent Arrow 8"/>
            <p:cNvSpPr/>
            <p:nvPr/>
          </p:nvSpPr>
          <p:spPr bwMode="auto">
            <a:xfrm>
              <a:off x="4572000" y="2286000"/>
              <a:ext cx="1219200" cy="1371600"/>
            </a:xfrm>
            <a:prstGeom prst="ben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881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8497F9-DB7C-A641-B603-628C2CD9F453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…, recursive call, base case</a:t>
            </a:r>
          </a:p>
        </p:txBody>
      </p:sp>
      <p:sp>
        <p:nvSpPr>
          <p:cNvPr id="26629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6630" name="AutoShape 37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6631" name="AutoShape 38"/>
          <p:cNvCxnSpPr>
            <a:cxnSpLocks noChangeShapeType="1"/>
            <a:stCxn id="26630" idx="0"/>
            <a:endCxn id="26629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2" name="AutoShape 39"/>
          <p:cNvCxnSpPr>
            <a:cxnSpLocks noChangeShapeType="1"/>
            <a:stCxn id="26646" idx="0"/>
            <a:endCxn id="26629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33" name="AutoShape 4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6634" name="AutoShape 41"/>
          <p:cNvCxnSpPr>
            <a:cxnSpLocks noChangeShapeType="1"/>
            <a:stCxn id="26640" idx="0"/>
            <a:endCxn id="2663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5" name="AutoShape 42"/>
          <p:cNvCxnSpPr>
            <a:cxnSpLocks noChangeShapeType="1"/>
            <a:stCxn id="26629" idx="0"/>
            <a:endCxn id="2663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6" name="AutoShape 43"/>
          <p:cNvCxnSpPr>
            <a:cxnSpLocks noChangeShapeType="1"/>
            <a:stCxn id="26641" idx="0"/>
            <a:endCxn id="26640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7" name="AutoShape 44"/>
          <p:cNvCxnSpPr>
            <a:cxnSpLocks noChangeShapeType="1"/>
            <a:stCxn id="26642" idx="0"/>
            <a:endCxn id="2664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8" name="AutoShape 45"/>
          <p:cNvCxnSpPr>
            <a:cxnSpLocks noChangeShapeType="1"/>
            <a:stCxn id="26643" idx="0"/>
            <a:endCxn id="2664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9" name="AutoShape 46"/>
          <p:cNvCxnSpPr>
            <a:cxnSpLocks noChangeShapeType="1"/>
            <a:stCxn id="26642" idx="2"/>
            <a:endCxn id="26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0" name="AutoShape 47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6641" name="AutoShape 48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6642" name="AutoShape 49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6643" name="AutoShape 5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6644" name="AutoShape 5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6645" name="Line 52"/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AutoShape 53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945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8D88D4-D359-D14F-AE14-001E0FCABFC7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Join, join</a:t>
            </a:r>
          </a:p>
        </p:txBody>
      </p:sp>
      <p:sp>
        <p:nvSpPr>
          <p:cNvPr id="27653" name="AutoShape 35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</a:t>
            </a:r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54" name="AutoShape 36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7655" name="AutoShape 37"/>
          <p:cNvCxnSpPr>
            <a:cxnSpLocks noChangeShapeType="1"/>
            <a:stCxn id="27654" idx="0"/>
            <a:endCxn id="27653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6" name="AutoShape 38"/>
          <p:cNvCxnSpPr>
            <a:cxnSpLocks noChangeShapeType="1"/>
            <a:stCxn id="27669" idx="0"/>
            <a:endCxn id="27653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57" name="AutoShape 3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/>
              <a:t> </a:t>
            </a:r>
            <a:r>
              <a:rPr lang="en-US" sz="1800">
                <a:solidFill>
                  <a:schemeClr val="tx2"/>
                </a:solidFill>
              </a:rPr>
              <a:t>1  2  3  4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7  7  9</a:t>
            </a:r>
          </a:p>
        </p:txBody>
      </p:sp>
      <p:cxnSp>
        <p:nvCxnSpPr>
          <p:cNvPr id="27658" name="AutoShape 40"/>
          <p:cNvCxnSpPr>
            <a:cxnSpLocks noChangeShapeType="1"/>
            <a:stCxn id="27664" idx="0"/>
            <a:endCxn id="27657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9" name="AutoShape 41"/>
          <p:cNvCxnSpPr>
            <a:cxnSpLocks noChangeShapeType="1"/>
            <a:stCxn id="27653" idx="0"/>
            <a:endCxn id="27657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0" name="AutoShape 42"/>
          <p:cNvCxnSpPr>
            <a:cxnSpLocks noChangeShapeType="1"/>
            <a:stCxn id="27665" idx="0"/>
            <a:endCxn id="27664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1" name="AutoShape 43"/>
          <p:cNvCxnSpPr>
            <a:cxnSpLocks noChangeShapeType="1"/>
            <a:stCxn id="27666" idx="0"/>
            <a:endCxn id="2766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2" name="AutoShape 44"/>
          <p:cNvCxnSpPr>
            <a:cxnSpLocks noChangeShapeType="1"/>
            <a:stCxn id="27667" idx="0"/>
            <a:endCxn id="276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3" name="AutoShape 45"/>
          <p:cNvCxnSpPr>
            <a:cxnSpLocks noChangeShapeType="1"/>
            <a:stCxn id="27666" idx="2"/>
            <a:endCxn id="2766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64" name="AutoShape 4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7665" name="AutoShape 4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666" name="AutoShape 4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7667" name="AutoShape 4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7668" name="AutoShape 5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7669" name="AutoShape 52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70" name="Line 5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54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5C3B1D-C3B5-BC44-A4A7-30719CD8F0AF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Worst-case Running Time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286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worst case for quick-sort occurs when the pivot is the unique minimum or maximum element</a:t>
            </a:r>
          </a:p>
          <a:p>
            <a:pPr eaLnBrk="1" hangingPunct="1"/>
            <a:r>
              <a:rPr lang="en-US" sz="2000">
                <a:latin typeface="Tahoma" charset="0"/>
              </a:rPr>
              <a:t>One of </a:t>
            </a:r>
            <a:r>
              <a:rPr lang="en-US" sz="2000" b="1" i="1">
                <a:latin typeface="Times New Roman" charset="0"/>
              </a:rPr>
              <a:t>L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>
                <a:latin typeface="Tahoma" charset="0"/>
              </a:rPr>
              <a:t> has size 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Symbol" charset="0"/>
              </a:rPr>
              <a:t>- </a:t>
            </a:r>
            <a:r>
              <a:rPr lang="en-US" sz="2000">
                <a:latin typeface="Times New Roman" charset="0"/>
              </a:rPr>
              <a:t>1 </a:t>
            </a:r>
            <a:r>
              <a:rPr lang="en-US" sz="2000">
                <a:latin typeface="Tahoma" charset="0"/>
              </a:rPr>
              <a:t>and the other has size </a:t>
            </a:r>
            <a:r>
              <a:rPr lang="en-US" sz="2000">
                <a:latin typeface="Times New Roman" charset="0"/>
              </a:rPr>
              <a:t>0</a:t>
            </a:r>
          </a:p>
          <a:p>
            <a:pPr eaLnBrk="1" hangingPunct="1"/>
            <a:r>
              <a:rPr lang="en-US" sz="2000">
                <a:latin typeface="Tahoma" charset="0"/>
              </a:rPr>
              <a:t>The running time is proportional to the sum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(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-</a:t>
            </a:r>
            <a:r>
              <a:rPr lang="en-US" sz="2000">
                <a:latin typeface="Times New Roman" charset="0"/>
                <a:sym typeface="Symbol" charset="0"/>
              </a:rPr>
              <a:t> 1) </a:t>
            </a:r>
            <a:r>
              <a:rPr lang="en-US" sz="2000">
                <a:latin typeface="Symbol" charset="0"/>
                <a:sym typeface="Symbol" charset="0"/>
              </a:rPr>
              <a:t>+ </a:t>
            </a:r>
            <a:r>
              <a:rPr lang="en-US" sz="2000">
                <a:latin typeface="Times New Roman" charset="0"/>
                <a:sym typeface="Symbol" charset="0"/>
              </a:rPr>
              <a:t>… </a:t>
            </a:r>
            <a:r>
              <a:rPr lang="en-US" sz="20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2 </a:t>
            </a:r>
            <a:r>
              <a:rPr lang="en-US" sz="2000">
                <a:latin typeface="Symbol" charset="0"/>
                <a:sym typeface="Symbol" charset="0"/>
              </a:rPr>
              <a:t>+ 1</a:t>
            </a:r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Thus, the worst-case running time of quick-sort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 baseline="30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)</a:t>
            </a:r>
          </a:p>
        </p:txBody>
      </p:sp>
      <p:sp>
        <p:nvSpPr>
          <p:cNvPr id="28677" name="AutoShape 11"/>
          <p:cNvSpPr>
            <a:spLocks noChangeArrowheads="1"/>
          </p:cNvSpPr>
          <p:nvPr/>
        </p:nvSpPr>
        <p:spPr bwMode="auto">
          <a:xfrm>
            <a:off x="5992813" y="4791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8678" name="AutoShape 16"/>
          <p:cNvSpPr>
            <a:spLocks noChangeArrowheads="1"/>
          </p:cNvSpPr>
          <p:nvPr/>
        </p:nvSpPr>
        <p:spPr bwMode="auto">
          <a:xfrm>
            <a:off x="7340600" y="5600700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8679" name="AutoShape 20"/>
          <p:cNvSpPr>
            <a:spLocks noChangeArrowheads="1"/>
          </p:cNvSpPr>
          <p:nvPr/>
        </p:nvSpPr>
        <p:spPr bwMode="auto">
          <a:xfrm>
            <a:off x="4191000" y="4791075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0" name="AutoShape 23"/>
          <p:cNvSpPr>
            <a:spLocks noChangeArrowheads="1"/>
          </p:cNvSpPr>
          <p:nvPr/>
        </p:nvSpPr>
        <p:spPr bwMode="auto">
          <a:xfrm>
            <a:off x="5943600" y="5327650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1" name="AutoShape 24"/>
          <p:cNvSpPr>
            <a:spLocks noChangeArrowheads="1"/>
          </p:cNvSpPr>
          <p:nvPr/>
        </p:nvSpPr>
        <p:spPr bwMode="auto">
          <a:xfrm>
            <a:off x="7297738" y="6107113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2" name="AutoShape 25"/>
          <p:cNvSpPr>
            <a:spLocks noChangeArrowheads="1"/>
          </p:cNvSpPr>
          <p:nvPr/>
        </p:nvSpPr>
        <p:spPr bwMode="auto">
          <a:xfrm>
            <a:off x="7802563" y="6107113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28683" name="AutoShape 26"/>
          <p:cNvCxnSpPr>
            <a:cxnSpLocks noChangeShapeType="1"/>
            <a:stCxn id="28680" idx="0"/>
            <a:endCxn id="28677" idx="2"/>
          </p:cNvCxnSpPr>
          <p:nvPr/>
        </p:nvCxnSpPr>
        <p:spPr bwMode="auto">
          <a:xfrm flipV="1">
            <a:off x="6119813" y="5008563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4" name="AutoShape 27"/>
          <p:cNvCxnSpPr>
            <a:cxnSpLocks noChangeShapeType="1"/>
            <a:endCxn id="28677" idx="2"/>
          </p:cNvCxnSpPr>
          <p:nvPr/>
        </p:nvCxnSpPr>
        <p:spPr bwMode="auto">
          <a:xfrm flipH="1" flipV="1">
            <a:off x="6645275" y="5008563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5" name="AutoShape 29"/>
          <p:cNvCxnSpPr>
            <a:cxnSpLocks noChangeShapeType="1"/>
            <a:stCxn id="28681" idx="0"/>
            <a:endCxn id="28678" idx="2"/>
          </p:cNvCxnSpPr>
          <p:nvPr/>
        </p:nvCxnSpPr>
        <p:spPr bwMode="auto">
          <a:xfrm flipV="1">
            <a:off x="7477125" y="5818188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6" name="AutoShape 31"/>
          <p:cNvCxnSpPr>
            <a:cxnSpLocks noChangeShapeType="1"/>
            <a:stCxn id="28678" idx="2"/>
            <a:endCxn id="28682" idx="0"/>
          </p:cNvCxnSpPr>
          <p:nvPr/>
        </p:nvCxnSpPr>
        <p:spPr bwMode="auto">
          <a:xfrm>
            <a:off x="7721600" y="5818188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7" name="AutoShape 32"/>
          <p:cNvSpPr>
            <a:spLocks noChangeArrowheads="1"/>
          </p:cNvSpPr>
          <p:nvPr/>
        </p:nvSpPr>
        <p:spPr bwMode="auto">
          <a:xfrm>
            <a:off x="4283075" y="4267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28688" name="AutoShape 33"/>
          <p:cNvCxnSpPr>
            <a:cxnSpLocks noChangeShapeType="1"/>
            <a:stCxn id="28679" idx="0"/>
            <a:endCxn id="28687" idx="2"/>
          </p:cNvCxnSpPr>
          <p:nvPr/>
        </p:nvCxnSpPr>
        <p:spPr bwMode="auto">
          <a:xfrm flipV="1">
            <a:off x="4371975" y="4486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9" name="AutoShape 34"/>
          <p:cNvCxnSpPr>
            <a:cxnSpLocks noChangeShapeType="1"/>
            <a:stCxn id="28677" idx="0"/>
            <a:endCxn id="28687" idx="2"/>
          </p:cNvCxnSpPr>
          <p:nvPr/>
        </p:nvCxnSpPr>
        <p:spPr bwMode="auto">
          <a:xfrm flipH="1" flipV="1">
            <a:off x="5524500" y="4486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62010" name="Group 218"/>
          <p:cNvGraphicFramePr>
            <a:graphicFrameLocks noGrp="1"/>
          </p:cNvGraphicFramePr>
          <p:nvPr/>
        </p:nvGraphicFramePr>
        <p:xfrm>
          <a:off x="2438400" y="3810000"/>
          <a:ext cx="1371600" cy="2590801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sym typeface="Symbo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sym typeface="Symbo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1" name="Text Box 167"/>
          <p:cNvSpPr txBox="1">
            <a:spLocks noChangeArrowheads="1"/>
          </p:cNvSpPr>
          <p:nvPr/>
        </p:nvSpPr>
        <p:spPr bwMode="auto">
          <a:xfrm rot="2305880">
            <a:off x="7250113" y="5138738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99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A5A0AE-46C1-D249-BFEE-55CBD67230E2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600200"/>
            <a:ext cx="802957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Consider a recursive call of quick-sort on a sequence of size </a:t>
            </a:r>
            <a:r>
              <a:rPr lang="en-US" sz="2000" b="1" i="1">
                <a:latin typeface="Times New Roman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Tahoma" charset="0"/>
              </a:rPr>
              <a:t>Good call</a:t>
            </a:r>
            <a:r>
              <a:rPr lang="en-US" sz="1800" b="1">
                <a:latin typeface="Tahoma" charset="0"/>
              </a:rPr>
              <a:t>:</a:t>
            </a:r>
            <a:r>
              <a:rPr lang="en-US" sz="1800">
                <a:latin typeface="Tahoma" charset="0"/>
              </a:rPr>
              <a:t> the sizes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are each less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Tahoma" charset="0"/>
              </a:rPr>
              <a:t>Bad call</a:t>
            </a:r>
            <a:r>
              <a:rPr lang="en-US" sz="1800" b="1">
                <a:latin typeface="Tahoma" charset="0"/>
              </a:rPr>
              <a:t>:</a:t>
            </a:r>
            <a:r>
              <a:rPr lang="en-US" sz="1800">
                <a:latin typeface="Tahoma" charset="0"/>
              </a:rPr>
              <a:t> one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has size greater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call is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good</a:t>
            </a:r>
            <a:r>
              <a:rPr lang="en-US" sz="2000">
                <a:latin typeface="Tahoma" charset="0"/>
              </a:rPr>
              <a:t> with probability </a:t>
            </a:r>
            <a:r>
              <a:rPr lang="en-US" sz="2000">
                <a:latin typeface="Times New Roman" charset="0"/>
              </a:rPr>
              <a:t>1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1/2 of the possible pivots cause good calls:</a:t>
            </a:r>
          </a:p>
        </p:txBody>
      </p:sp>
      <p:sp>
        <p:nvSpPr>
          <p:cNvPr id="29701" name="AutoShape 6"/>
          <p:cNvSpPr>
            <a:spLocks noChangeArrowheads="1"/>
          </p:cNvSpPr>
          <p:nvPr/>
        </p:nvSpPr>
        <p:spPr bwMode="auto">
          <a:xfrm>
            <a:off x="3390900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7  9  7</a:t>
            </a:r>
            <a:r>
              <a:rPr lang="en-US" sz="1200">
                <a:solidFill>
                  <a:schemeClr val="accent1"/>
                </a:solidFill>
              </a:rPr>
              <a:t>  1  </a:t>
            </a:r>
            <a:r>
              <a:rPr lang="en-US" sz="12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200">
                <a:solidFill>
                  <a:schemeClr val="accent1"/>
                </a:solidFill>
              </a:rPr>
              <a:t>  1</a:t>
            </a:r>
          </a:p>
        </p:txBody>
      </p:sp>
      <p:sp>
        <p:nvSpPr>
          <p:cNvPr id="29702" name="AutoShape 7"/>
          <p:cNvSpPr>
            <a:spLocks noChangeArrowheads="1"/>
          </p:cNvSpPr>
          <p:nvPr/>
        </p:nvSpPr>
        <p:spPr bwMode="auto">
          <a:xfrm>
            <a:off x="1744663" y="2743200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7  2  9  4 3  7  </a:t>
            </a:r>
            <a:r>
              <a:rPr lang="en-US" sz="1200" u="sng">
                <a:solidFill>
                  <a:srgbClr val="000000"/>
                </a:solidFill>
              </a:rPr>
              <a:t>6</a:t>
            </a:r>
            <a:r>
              <a:rPr lang="en-US" sz="1200"/>
              <a:t>  1</a:t>
            </a:r>
            <a:r>
              <a:rPr lang="en-US" sz="1200">
                <a:solidFill>
                  <a:schemeClr val="accent1"/>
                </a:solidFill>
              </a:rPr>
              <a:t> 9</a:t>
            </a:r>
          </a:p>
        </p:txBody>
      </p:sp>
      <p:cxnSp>
        <p:nvCxnSpPr>
          <p:cNvPr id="29703" name="AutoShape 8"/>
          <p:cNvCxnSpPr>
            <a:cxnSpLocks noChangeShapeType="1"/>
            <a:stCxn id="29705" idx="0"/>
            <a:endCxn id="29702" idx="2"/>
          </p:cNvCxnSpPr>
          <p:nvPr/>
        </p:nvCxnSpPr>
        <p:spPr bwMode="auto">
          <a:xfrm flipV="1">
            <a:off x="1852613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4" name="AutoShape 9"/>
          <p:cNvCxnSpPr>
            <a:cxnSpLocks noChangeShapeType="1"/>
            <a:stCxn id="29701" idx="0"/>
            <a:endCxn id="29702" idx="2"/>
          </p:cNvCxnSpPr>
          <p:nvPr/>
        </p:nvCxnSpPr>
        <p:spPr bwMode="auto">
          <a:xfrm flipH="1" flipV="1">
            <a:off x="2941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05" name="AutoShape 10"/>
          <p:cNvSpPr>
            <a:spLocks noChangeArrowheads="1"/>
          </p:cNvSpPr>
          <p:nvPr/>
        </p:nvSpPr>
        <p:spPr bwMode="auto">
          <a:xfrm>
            <a:off x="1223963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200"/>
              <a:t>2  4  3  1 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3576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 flipH="1">
            <a:off x="2006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AutoShape 14"/>
          <p:cNvSpPr>
            <a:spLocks noChangeArrowheads="1"/>
          </p:cNvSpPr>
          <p:nvPr/>
        </p:nvSpPr>
        <p:spPr bwMode="auto">
          <a:xfrm>
            <a:off x="7153275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7 2 9 4 3 7 6</a:t>
            </a:r>
          </a:p>
        </p:txBody>
      </p:sp>
      <p:sp>
        <p:nvSpPr>
          <p:cNvPr id="29709" name="AutoShape 15"/>
          <p:cNvSpPr>
            <a:spLocks noChangeArrowheads="1"/>
          </p:cNvSpPr>
          <p:nvPr/>
        </p:nvSpPr>
        <p:spPr bwMode="auto">
          <a:xfrm>
            <a:off x="5351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1</a:t>
            </a:r>
          </a:p>
        </p:txBody>
      </p:sp>
      <p:sp>
        <p:nvSpPr>
          <p:cNvPr id="29710" name="AutoShape 16"/>
          <p:cNvSpPr>
            <a:spLocks noChangeArrowheads="1"/>
          </p:cNvSpPr>
          <p:nvPr/>
        </p:nvSpPr>
        <p:spPr bwMode="auto">
          <a:xfrm>
            <a:off x="5443538" y="2743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</a:t>
            </a:r>
            <a:r>
              <a:rPr lang="en-US" sz="1200" u="sng">
                <a:solidFill>
                  <a:srgbClr val="000000"/>
                </a:solidFill>
              </a:rPr>
              <a:t>2 </a:t>
            </a:r>
            <a:r>
              <a:rPr lang="en-US" sz="1200"/>
              <a:t> 9  4 3  7  6  1</a:t>
            </a:r>
            <a:endParaRPr lang="en-US" sz="1200" b="1">
              <a:solidFill>
                <a:schemeClr val="accent1"/>
              </a:solidFill>
              <a:sym typeface="Symbol" charset="0"/>
            </a:endParaRPr>
          </a:p>
        </p:txBody>
      </p:sp>
      <p:cxnSp>
        <p:nvCxnSpPr>
          <p:cNvPr id="29711" name="AutoShape 17"/>
          <p:cNvCxnSpPr>
            <a:cxnSpLocks noChangeShapeType="1"/>
            <a:stCxn id="29709" idx="0"/>
            <a:endCxn id="29710" idx="2"/>
          </p:cNvCxnSpPr>
          <p:nvPr/>
        </p:nvCxnSpPr>
        <p:spPr bwMode="auto">
          <a:xfrm flipV="1">
            <a:off x="5532438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2" name="AutoShape 18"/>
          <p:cNvCxnSpPr>
            <a:cxnSpLocks noChangeShapeType="1"/>
            <a:stCxn id="29708" idx="0"/>
            <a:endCxn id="29710" idx="2"/>
          </p:cNvCxnSpPr>
          <p:nvPr/>
        </p:nvCxnSpPr>
        <p:spPr bwMode="auto">
          <a:xfrm flipH="1" flipV="1">
            <a:off x="6684963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7435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 flipH="1">
            <a:off x="5759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21"/>
          <p:cNvSpPr txBox="1">
            <a:spLocks noChangeArrowheads="1"/>
          </p:cNvSpPr>
          <p:nvPr/>
        </p:nvSpPr>
        <p:spPr bwMode="auto">
          <a:xfrm>
            <a:off x="2209800" y="3657600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call</a:t>
            </a:r>
          </a:p>
        </p:txBody>
      </p:sp>
      <p:sp>
        <p:nvSpPr>
          <p:cNvPr id="29716" name="Text Box 22"/>
          <p:cNvSpPr txBox="1">
            <a:spLocks noChangeArrowheads="1"/>
          </p:cNvSpPr>
          <p:nvPr/>
        </p:nvSpPr>
        <p:spPr bwMode="auto">
          <a:xfrm>
            <a:off x="6096000" y="3657600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call</a:t>
            </a:r>
          </a:p>
        </p:txBody>
      </p:sp>
      <p:grpSp>
        <p:nvGrpSpPr>
          <p:cNvPr id="29717" name="Group 27"/>
          <p:cNvGrpSpPr>
            <a:grpSpLocks/>
          </p:cNvGrpSpPr>
          <p:nvPr/>
        </p:nvGrpSpPr>
        <p:grpSpPr bwMode="auto"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29724" name="AutoShape 25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Rectangle 26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AutoShape 23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/>
                <a:t>1 2 3 4 5 6 7 8 9 10 11 12 13 14 15 16</a:t>
              </a:r>
              <a:endParaRPr 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29718" name="Text Box 28"/>
          <p:cNvSpPr txBox="1">
            <a:spLocks noChangeArrowheads="1"/>
          </p:cNvSpPr>
          <p:nvPr/>
        </p:nvSpPr>
        <p:spPr bwMode="auto">
          <a:xfrm>
            <a:off x="3963988" y="5638800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pivots</a:t>
            </a:r>
          </a:p>
        </p:txBody>
      </p:sp>
      <p:sp>
        <p:nvSpPr>
          <p:cNvPr id="29719" name="Text Box 29"/>
          <p:cNvSpPr txBox="1">
            <a:spLocks noChangeArrowheads="1"/>
          </p:cNvSpPr>
          <p:nvPr/>
        </p:nvSpPr>
        <p:spPr bwMode="auto">
          <a:xfrm>
            <a:off x="2438400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29720" name="Text Box 30"/>
          <p:cNvSpPr txBox="1">
            <a:spLocks noChangeArrowheads="1"/>
          </p:cNvSpPr>
          <p:nvPr/>
        </p:nvSpPr>
        <p:spPr bwMode="auto">
          <a:xfrm>
            <a:off x="5775325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29721" name="AutoShape 31"/>
          <p:cNvSpPr>
            <a:spLocks/>
          </p:cNvSpPr>
          <p:nvPr/>
        </p:nvSpPr>
        <p:spPr bwMode="auto">
          <a:xfrm rot="-5400000">
            <a:off x="4610100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AutoShape 32"/>
          <p:cNvSpPr>
            <a:spLocks/>
          </p:cNvSpPr>
          <p:nvPr/>
        </p:nvSpPr>
        <p:spPr bwMode="auto">
          <a:xfrm rot="-5400000">
            <a:off x="31242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AutoShape 33"/>
          <p:cNvSpPr>
            <a:spLocks/>
          </p:cNvSpPr>
          <p:nvPr/>
        </p:nvSpPr>
        <p:spPr bwMode="auto">
          <a:xfrm rot="-5400000">
            <a:off x="6400800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7F16E6-7A43-2445-B9BD-F74FCC559B93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Time, Part 2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524000"/>
            <a:ext cx="81057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Probabilistic Fact:</a:t>
            </a:r>
            <a:r>
              <a:rPr lang="en-US" sz="2000">
                <a:latin typeface="Tahoma" charset="0"/>
              </a:rPr>
              <a:t> The expected number of coin tosses required in order to get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heads is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For a node of depth 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ahoma" charset="0"/>
              </a:rPr>
              <a:t>, we expect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2 </a:t>
            </a:r>
            <a:r>
              <a:rPr lang="en-US" sz="1800">
                <a:latin typeface="Tahoma" charset="0"/>
              </a:rPr>
              <a:t>ancestors are good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size of the input sequence for the current call is at most (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  <a:r>
              <a:rPr lang="en-US" sz="1800">
                <a:latin typeface="Tahoma" charset="0"/>
              </a:rPr>
              <a:t>)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 baseline="30000">
                <a:latin typeface="Symbol" charset="0"/>
              </a:rPr>
              <a:t>/</a:t>
            </a:r>
            <a:r>
              <a:rPr lang="en-US" sz="1800" baseline="30000">
                <a:latin typeface="Times New Roman" charset="0"/>
              </a:rPr>
              <a:t>2</a:t>
            </a:r>
            <a:r>
              <a:rPr lang="en-US" sz="1800" b="1" i="1">
                <a:latin typeface="Times New Roman" charset="0"/>
              </a:rPr>
              <a:t>n</a:t>
            </a:r>
          </a:p>
        </p:txBody>
      </p:sp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4495800" y="3200400"/>
          <a:ext cx="4876800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7510680" imgH="4271040" progId="Visio.Drawing.6">
                  <p:embed/>
                </p:oleObj>
              </mc:Choice>
              <mc:Fallback>
                <p:oleObj name="VISIO" r:id="rId3" imgW="7510680" imgH="4271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00400"/>
                        <a:ext cx="4876800" cy="305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3124200"/>
            <a:ext cx="4191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/>
              <a:t>Therefore, we have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For a node of depth </a:t>
            </a:r>
            <a:r>
              <a:rPr lang="en-US" sz="1800">
                <a:latin typeface="Times New Roman" charset="0"/>
              </a:rPr>
              <a:t>2log</a:t>
            </a:r>
            <a:r>
              <a:rPr lang="en-US" sz="1800" baseline="-25000">
                <a:latin typeface="Times New Roman" charset="0"/>
              </a:rPr>
              <a:t>4</a:t>
            </a:r>
            <a:r>
              <a:rPr lang="en-US" sz="1800" baseline="-25000">
                <a:latin typeface="Symbol" charset="0"/>
              </a:rPr>
              <a:t>/</a:t>
            </a:r>
            <a:r>
              <a:rPr lang="en-US" sz="1800" baseline="-250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/>
              <a:t>, the expected input size is one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The expected height of the quick-sort tree is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/>
              <a:t>The amount or work done at the nodes of the same depth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endParaRPr lang="en-US" sz="200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/>
              <a:t>Thus, the expected running time of quick-sort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Times New Roman" charset="0"/>
              </a:rPr>
              <a:t>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84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5D8FC2B-C19C-2845-97C6-835A6476A871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Quick-Sort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Quick-sort can be implemented to run in-place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the partition step, we use replace operations to rearrange the elements of the input sequence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elements less than the pivot have rank less than </a:t>
            </a:r>
            <a:r>
              <a:rPr lang="en-US" sz="1800" b="1" i="1">
                <a:latin typeface="Times New Roman" charset="0"/>
              </a:rPr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elements equal to the pivot have rank between </a:t>
            </a:r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k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elements greater than the pivot have rank greater than </a:t>
            </a:r>
            <a:r>
              <a:rPr lang="en-US" sz="1800" b="1" i="1">
                <a:latin typeface="Times New Roman" charset="0"/>
              </a:rPr>
              <a:t>k</a:t>
            </a:r>
            <a:endParaRPr lang="en-US" sz="1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recursive calls consider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elements with rank less than </a:t>
            </a:r>
            <a:r>
              <a:rPr lang="en-US" sz="1800" b="1" i="1">
                <a:latin typeface="Times New Roman" charset="0"/>
              </a:rPr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elements with rank greater than </a:t>
            </a:r>
            <a:r>
              <a:rPr lang="en-US" sz="1800" b="1" i="1">
                <a:latin typeface="Times New Roman" charset="0"/>
              </a:rPr>
              <a:t>k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800600" y="2133600"/>
            <a:ext cx="3962400" cy="3573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inPlaceQuickSort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r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, ranks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and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with the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elements of rank between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and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br>
              <a:rPr lang="en-US" sz="1800" b="1" i="1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rearranged in increasing order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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a random integer between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and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S.elemAtRank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h,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inPlacePartition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inPlaceQuickSort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h </a:t>
            </a:r>
            <a:r>
              <a:rPr lang="en-US" sz="180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inPlaceQuickSort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k </a:t>
            </a:r>
            <a:r>
              <a:rPr lang="en-US" sz="180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6934200" y="228600"/>
          <a:ext cx="1827213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lip" r:id="rId3" imgW="1828800" imgH="1719590" progId="MS_ClipArt_Gallery.5">
                  <p:embed/>
                </p:oleObj>
              </mc:Choice>
              <mc:Fallback>
                <p:oleObj name="Clip" r:id="rId3" imgW="1828800" imgH="171959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27213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9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4383C12-D55D-CD4E-B88A-F007EFDAD8B0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Partitioning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Perform the partition using two indices to split S into L and E U G (a similar method can split E U G into E and G).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Repeat until j and k cross: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Scan j to the right until finding an element </a:t>
            </a:r>
            <a:r>
              <a:rPr lang="en-US" sz="2000" u="sng">
                <a:latin typeface="Tahoma" charset="0"/>
              </a:rPr>
              <a:t>&gt;</a:t>
            </a:r>
            <a:r>
              <a:rPr lang="en-US" sz="2000">
                <a:latin typeface="Tahoma" charset="0"/>
              </a:rPr>
              <a:t>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Scan k to the left until finding an element &lt;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Swap elements at indices j and k</a:t>
            </a: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315200" y="228600"/>
          <a:ext cx="1446213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Clip" r:id="rId3" imgW="1828800" imgH="1719590" progId="MS_ClipArt_Gallery.5">
                  <p:embed/>
                </p:oleObj>
              </mc:Choice>
              <mc:Fallback>
                <p:oleObj name="Clip" r:id="rId3" imgW="1828800" imgH="171959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28600"/>
                        <a:ext cx="1446213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AutoShape 5"/>
          <p:cNvSpPr>
            <a:spLocks noChangeArrowheads="1"/>
          </p:cNvSpPr>
          <p:nvPr/>
        </p:nvSpPr>
        <p:spPr bwMode="auto">
          <a:xfrm>
            <a:off x="1371600" y="2770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1524000" y="2236788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5791200" y="2236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6511925" y="2743200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(pivot = 6)</a:t>
            </a:r>
          </a:p>
        </p:txBody>
      </p:sp>
      <p:sp>
        <p:nvSpPr>
          <p:cNvPr id="32778" name="AutoShape 9"/>
          <p:cNvSpPr>
            <a:spLocks noChangeArrowheads="1"/>
          </p:cNvSpPr>
          <p:nvPr/>
        </p:nvSpPr>
        <p:spPr bwMode="auto">
          <a:xfrm>
            <a:off x="1447800" y="5437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2930525" y="4903788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</a:t>
            </a:r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3962400" y="4903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V="1">
            <a:off x="1600200" y="51816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H="1">
            <a:off x="4343400" y="5181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>
            <a:off x="28956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>
            <a:off x="39624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Freeform 16"/>
          <p:cNvSpPr>
            <a:spLocks/>
          </p:cNvSpPr>
          <p:nvPr/>
        </p:nvSpPr>
        <p:spPr bwMode="auto">
          <a:xfrm>
            <a:off x="3276600" y="6019800"/>
            <a:ext cx="685800" cy="152400"/>
          </a:xfrm>
          <a:custGeom>
            <a:avLst/>
            <a:gdLst>
              <a:gd name="T0" fmla="*/ 0 w 432"/>
              <a:gd name="T1" fmla="*/ 0 h 96"/>
              <a:gd name="T2" fmla="*/ 483870000 w 432"/>
              <a:gd name="T3" fmla="*/ 241935000 h 96"/>
              <a:gd name="T4" fmla="*/ 1088707500 w 432"/>
              <a:gd name="T5" fmla="*/ 0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0"/>
                </a:moveTo>
                <a:cubicBezTo>
                  <a:pt x="60" y="48"/>
                  <a:pt x="120" y="96"/>
                  <a:pt x="192" y="96"/>
                </a:cubicBezTo>
                <a:cubicBezTo>
                  <a:pt x="264" y="96"/>
                  <a:pt x="348" y="48"/>
                  <a:pt x="4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66AA75-8AA0-1541-805C-CC92DE0347E0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Summary of Sorting Algorithms</a:t>
            </a:r>
          </a:p>
        </p:txBody>
      </p:sp>
      <p:graphicFrame>
        <p:nvGraphicFramePr>
          <p:cNvPr id="144644" name="Group 1284"/>
          <p:cNvGraphicFramePr>
            <a:graphicFrameLocks noGrp="1"/>
          </p:cNvGraphicFramePr>
          <p:nvPr/>
        </p:nvGraphicFramePr>
        <p:xfrm>
          <a:off x="857250" y="1628775"/>
          <a:ext cx="7905750" cy="4564063"/>
        </p:xfrm>
        <a:graphic>
          <a:graphicData uri="http://schemas.openxmlformats.org/drawingml/2006/table">
            <a:tbl>
              <a:tblPr/>
              <a:tblGrid>
                <a:gridCol w="2376488"/>
                <a:gridCol w="1995487"/>
                <a:gridCol w="3533775"/>
              </a:tblGrid>
              <a:tr h="518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Algorithm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selection-sort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23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quick-sort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in-place, randomized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fastest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heap-sort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merge-sort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sequential data access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 (good for huge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Sorting Lower Bound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DD210D-7571-E848-9364-BF92AA129211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Sorting Lower Bound</a:t>
            </a:r>
          </a:p>
        </p:txBody>
      </p:sp>
      <p:graphicFrame>
        <p:nvGraphicFramePr>
          <p:cNvPr id="15364" name="Object 404"/>
          <p:cNvGraphicFramePr>
            <a:graphicFrameLocks noChangeAspect="1"/>
          </p:cNvGraphicFramePr>
          <p:nvPr/>
        </p:nvGraphicFramePr>
        <p:xfrm>
          <a:off x="5105400" y="2709863"/>
          <a:ext cx="2879725" cy="262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Clip" r:id="rId4" imgW="3779822" imgH="3443335" progId="MS_ClipArt_Gallery.5">
                  <p:embed/>
                </p:oleObj>
              </mc:Choice>
              <mc:Fallback>
                <p:oleObj name="Clip" r:id="rId4" imgW="3779822" imgH="3443335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09863"/>
                        <a:ext cx="2879725" cy="262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6253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Sorting Lower Bound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05747EF-C8D4-584D-9BB8-907B58628637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477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Comparison-Based Sorting</a:t>
            </a:r>
          </a:p>
        </p:txBody>
      </p:sp>
      <p:sp>
        <p:nvSpPr>
          <p:cNvPr id="1741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0772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Many sorting algorithms are comparison based.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They sort by making comparisons between pairs of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Examples: bubble-sort, selection-sort, insertion-sort, heap-sort, merge-sort, quick-sort, ...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Let us therefore derive a lower bound on the running time of any algorithm that uses comparisons to sort n elements, x</a:t>
            </a:r>
            <a:r>
              <a:rPr lang="en-US" sz="2400" baseline="-25000">
                <a:latin typeface="Tahoma" charset="0"/>
              </a:rPr>
              <a:t>1</a:t>
            </a:r>
            <a:r>
              <a:rPr lang="en-US" sz="2400">
                <a:latin typeface="Tahoma" charset="0"/>
              </a:rPr>
              <a:t>, x</a:t>
            </a:r>
            <a:r>
              <a:rPr lang="en-US" sz="2400" baseline="-25000">
                <a:latin typeface="Tahoma" charset="0"/>
              </a:rPr>
              <a:t>2</a:t>
            </a:r>
            <a:r>
              <a:rPr lang="en-US" sz="2400">
                <a:latin typeface="Tahoma" charset="0"/>
              </a:rPr>
              <a:t>, …, x</a:t>
            </a:r>
            <a:r>
              <a:rPr lang="en-US" sz="2400" baseline="-25000">
                <a:latin typeface="Tahoma" charset="0"/>
              </a:rPr>
              <a:t>n</a:t>
            </a:r>
            <a:r>
              <a:rPr lang="en-US" sz="2400">
                <a:latin typeface="Tahoma" charset="0"/>
              </a:rPr>
              <a:t>.</a:t>
            </a:r>
          </a:p>
        </p:txBody>
      </p:sp>
      <p:graphicFrame>
        <p:nvGraphicFramePr>
          <p:cNvPr id="17413" name="Object 1091"/>
          <p:cNvGraphicFramePr>
            <a:graphicFrameLocks noChangeAspect="1"/>
          </p:cNvGraphicFramePr>
          <p:nvPr/>
        </p:nvGraphicFramePr>
        <p:xfrm>
          <a:off x="7221538" y="152400"/>
          <a:ext cx="15208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Clip" r:id="rId3" imgW="3464459" imgH="3468986" progId="MS_ClipArt_Gallery.5">
                  <p:embed/>
                </p:oleObj>
              </mc:Choice>
              <mc:Fallback>
                <p:oleObj name="Clip" r:id="rId3" imgW="3464459" imgH="3468986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152400"/>
                        <a:ext cx="15208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AutoShape 1092"/>
          <p:cNvSpPr>
            <a:spLocks noChangeArrowheads="1"/>
          </p:cNvSpPr>
          <p:nvPr/>
        </p:nvSpPr>
        <p:spPr bwMode="auto">
          <a:xfrm>
            <a:off x="3962400" y="4267200"/>
            <a:ext cx="2514600" cy="1447800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Is x</a:t>
            </a:r>
            <a:r>
              <a:rPr lang="en-US" baseline="-25000"/>
              <a:t>i</a:t>
            </a:r>
            <a:r>
              <a:rPr lang="en-US"/>
              <a:t> &lt; x</a:t>
            </a:r>
            <a:r>
              <a:rPr lang="en-US" baseline="-25000"/>
              <a:t>j</a:t>
            </a:r>
            <a:r>
              <a:rPr lang="en-US"/>
              <a:t>?</a:t>
            </a:r>
          </a:p>
        </p:txBody>
      </p:sp>
      <p:cxnSp>
        <p:nvCxnSpPr>
          <p:cNvPr id="17415" name="AutoShape 1095"/>
          <p:cNvCxnSpPr>
            <a:cxnSpLocks noChangeShapeType="1"/>
            <a:stCxn id="17414" idx="2"/>
          </p:cNvCxnSpPr>
          <p:nvPr/>
        </p:nvCxnSpPr>
        <p:spPr bwMode="auto">
          <a:xfrm rot="5400000">
            <a:off x="4367212" y="5319713"/>
            <a:ext cx="447675" cy="12573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16" name="AutoShape 1096"/>
          <p:cNvCxnSpPr>
            <a:cxnSpLocks noChangeShapeType="1"/>
            <a:stCxn id="17414" idx="3"/>
          </p:cNvCxnSpPr>
          <p:nvPr/>
        </p:nvCxnSpPr>
        <p:spPr bwMode="auto">
          <a:xfrm>
            <a:off x="6486525" y="4991100"/>
            <a:ext cx="752475" cy="11811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17" name="Text Box 1097"/>
          <p:cNvSpPr txBox="1">
            <a:spLocks noChangeArrowheads="1"/>
          </p:cNvSpPr>
          <p:nvPr/>
        </p:nvSpPr>
        <p:spPr bwMode="auto">
          <a:xfrm>
            <a:off x="4395788" y="5775325"/>
            <a:ext cx="55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yes</a:t>
            </a:r>
          </a:p>
        </p:txBody>
      </p:sp>
      <p:sp>
        <p:nvSpPr>
          <p:cNvPr id="17418" name="Text Box 1098"/>
          <p:cNvSpPr txBox="1">
            <a:spLocks noChangeArrowheads="1"/>
          </p:cNvSpPr>
          <p:nvPr/>
        </p:nvSpPr>
        <p:spPr bwMode="auto">
          <a:xfrm>
            <a:off x="6623050" y="4632325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</a:t>
            </a:r>
          </a:p>
        </p:txBody>
      </p:sp>
      <p:cxnSp>
        <p:nvCxnSpPr>
          <p:cNvPr id="17419" name="AutoShape 1101"/>
          <p:cNvCxnSpPr>
            <a:cxnSpLocks noChangeShapeType="1"/>
            <a:endCxn id="17414" idx="0"/>
          </p:cNvCxnSpPr>
          <p:nvPr/>
        </p:nvCxnSpPr>
        <p:spPr bwMode="auto">
          <a:xfrm rot="10800000" flipV="1">
            <a:off x="5219700" y="3962400"/>
            <a:ext cx="952500" cy="2952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2419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E648B4F-3079-E941-8451-2EEAAFC52225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Divide-and-Conquer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Divide-and conquer</a:t>
            </a:r>
            <a:r>
              <a:rPr lang="en-US" sz="2000">
                <a:latin typeface="Tahoma" charset="0"/>
              </a:rPr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1800">
                <a:latin typeface="Tahoma" charset="0"/>
              </a:rPr>
              <a:t>: divide the input data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in two disjoint subsets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1800">
                <a:latin typeface="Tahoma" charset="0"/>
              </a:rPr>
              <a:t>: solve the subproblems associated with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1800">
                <a:latin typeface="Tahoma" charset="0"/>
              </a:rPr>
              <a:t>: combine the solutions for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  <a:r>
              <a:rPr lang="en-US" sz="1800">
                <a:latin typeface="Tahoma" charset="0"/>
              </a:rPr>
              <a:t> into a solution for </a:t>
            </a:r>
            <a:r>
              <a:rPr lang="en-US" sz="1800" b="1" i="1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base case for the recursion are subproblems of size 0 or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057400"/>
            <a:ext cx="3827603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Sorting Lower Bound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F618BE9-44D1-3649-A72E-332A47B42381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1843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Counting Comparisons</a:t>
            </a:r>
          </a:p>
        </p:txBody>
      </p:sp>
      <p:sp>
        <p:nvSpPr>
          <p:cNvPr id="18436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9248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Let us just count comparisons then.</a:t>
            </a:r>
          </a:p>
          <a:p>
            <a:pPr eaLnBrk="1" hangingPunct="1"/>
            <a:r>
              <a:rPr lang="en-US">
                <a:latin typeface="Tahoma" charset="0"/>
              </a:rPr>
              <a:t>Each possible run of the algorithm corresponds to a root-to-leaf path in a 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decision tree</a:t>
            </a:r>
            <a:endParaRPr lang="en-US">
              <a:latin typeface="Tahoma" charset="0"/>
            </a:endParaRPr>
          </a:p>
        </p:txBody>
      </p:sp>
      <p:graphicFrame>
        <p:nvGraphicFramePr>
          <p:cNvPr id="18437" name="Object 2054"/>
          <p:cNvGraphicFramePr>
            <a:graphicFrameLocks noChangeAspect="1"/>
          </p:cNvGraphicFramePr>
          <p:nvPr/>
        </p:nvGraphicFramePr>
        <p:xfrm>
          <a:off x="1676400" y="3071813"/>
          <a:ext cx="5332413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3" imgW="5635800" imgH="3470040" progId="Visio.Drawing.6">
                  <p:embed/>
                </p:oleObj>
              </mc:Choice>
              <mc:Fallback>
                <p:oleObj name="VISIO" r:id="rId3" imgW="5635800" imgH="347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71813"/>
                        <a:ext cx="5332413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50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Sorting Lower Bound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C4A6EA4-6E79-1240-8F62-A94561C5EE28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Decision Tree Height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height of the decision tree is a lower bound on the running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Every input permutation must lead to a separate leaf output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If not, some input …4…5… would have same output ordering as …5…4…, which would be wrong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Since there are n!=1</a:t>
            </a:r>
            <a:r>
              <a:rPr lang="en-US" sz="2000">
                <a:latin typeface="Tahoma" charset="0"/>
                <a:sym typeface="Symbol" charset="0"/>
              </a:rPr>
              <a:t></a:t>
            </a:r>
            <a:r>
              <a:rPr lang="en-US" sz="2000">
                <a:latin typeface="Tahoma" charset="0"/>
              </a:rPr>
              <a:t>2</a:t>
            </a:r>
            <a:r>
              <a:rPr lang="en-US" sz="2000">
                <a:latin typeface="Tahoma" charset="0"/>
                <a:sym typeface="Symbol" charset="0"/>
              </a:rPr>
              <a:t>  </a:t>
            </a:r>
            <a:r>
              <a:rPr lang="en-US" sz="2000">
                <a:latin typeface="Tahoma" charset="0"/>
              </a:rPr>
              <a:t>…</a:t>
            </a:r>
            <a:r>
              <a:rPr lang="en-US" sz="2000">
                <a:latin typeface="Tahoma" charset="0"/>
                <a:sym typeface="Symbol" charset="0"/>
              </a:rPr>
              <a:t> </a:t>
            </a:r>
            <a:r>
              <a:rPr lang="en-US" sz="2000">
                <a:latin typeface="Tahoma" charset="0"/>
              </a:rPr>
              <a:t>n leaves, the height is at least log (n!)</a:t>
            </a:r>
          </a:p>
        </p:txBody>
      </p:sp>
      <p:graphicFrame>
        <p:nvGraphicFramePr>
          <p:cNvPr id="19461" name="Object 54"/>
          <p:cNvGraphicFramePr>
            <a:graphicFrameLocks noChangeAspect="1"/>
          </p:cNvGraphicFramePr>
          <p:nvPr/>
        </p:nvGraphicFramePr>
        <p:xfrm>
          <a:off x="2009775" y="3376613"/>
          <a:ext cx="5610225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3" imgW="7208640" imgH="4082400" progId="Visio.Drawing.6">
                  <p:embed/>
                </p:oleObj>
              </mc:Choice>
              <mc:Fallback>
                <p:oleObj name="VISIO" r:id="rId3" imgW="7208640" imgH="4082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3376613"/>
                        <a:ext cx="5610225" cy="317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497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Sorting Lower Bound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24A60F-8DC4-0645-971F-9366556F16FB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Lower Bound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9248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Any comparison-based sorting algorithms takes at least log (n!)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Therefore, any such algorithm takes time at least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That is, any comparison-based sorting algorithm must run in </a:t>
            </a:r>
            <a:r>
              <a:rPr lang="en-US" sz="2400">
                <a:latin typeface="Symbol" charset="0"/>
              </a:rPr>
              <a:t>W</a:t>
            </a:r>
            <a:r>
              <a:rPr lang="en-US" sz="2400">
                <a:latin typeface="Tahoma" charset="0"/>
              </a:rPr>
              <a:t>(n log n) time.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0485" name="Object 33"/>
          <p:cNvGraphicFramePr>
            <a:graphicFrameLocks noChangeAspect="1"/>
          </p:cNvGraphicFramePr>
          <p:nvPr/>
        </p:nvGraphicFramePr>
        <p:xfrm>
          <a:off x="1905000" y="3048000"/>
          <a:ext cx="57150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336800" imgH="520700" progId="Equation.3">
                  <p:embed/>
                </p:oleObj>
              </mc:Choice>
              <mc:Fallback>
                <p:oleObj name="Equation" r:id="rId3" imgW="2336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571500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4"/>
          <p:cNvGraphicFramePr>
            <a:graphicFrameLocks noChangeAspect="1"/>
          </p:cNvGraphicFramePr>
          <p:nvPr/>
        </p:nvGraphicFramePr>
        <p:xfrm>
          <a:off x="7239000" y="228600"/>
          <a:ext cx="15176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Clip" r:id="rId5" imgW="2204519" imgH="2129073" progId="MS_ClipArt_Gallery.5">
                  <p:embed/>
                </p:oleObj>
              </mc:Choice>
              <mc:Fallback>
                <p:oleObj name="Clip" r:id="rId5" imgW="2204519" imgH="2129073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1765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114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E648B4F-3079-E941-8451-2EEAAFC52225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Merge-Sort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5240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Merge-sort</a:t>
            </a:r>
            <a:r>
              <a:rPr lang="en-US" sz="2000" dirty="0">
                <a:latin typeface="Tahoma" charset="0"/>
              </a:rPr>
              <a:t> is a sorting algorithm based on the divide-and-conquer paradigm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Like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It has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imes New Roman" charset="0"/>
              </a:rPr>
              <a:t> log 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imes New Roman" charset="0"/>
              </a:rPr>
              <a:t>) </a:t>
            </a:r>
            <a:r>
              <a:rPr lang="en-US" sz="1800" dirty="0">
                <a:latin typeface="Tahoma" charset="0"/>
              </a:rPr>
              <a:t>running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Unlike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It does not use an auxiliary priority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It accesses data in a sequential manner (suitable to sort data on a disk)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19" y="3810000"/>
            <a:ext cx="765402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9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F576D6-2CA6-AC48-A7E4-E26D1F4A0AB2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The Merge</a:t>
            </a:r>
            <a:r>
              <a:rPr lang="en-US" dirty="0">
                <a:latin typeface="Tahoma" charset="0"/>
              </a:rPr>
              <a:t>-</a:t>
            </a:r>
            <a:r>
              <a:rPr lang="en-US" dirty="0" smtClean="0">
                <a:latin typeface="Tahoma" charset="0"/>
              </a:rPr>
              <a:t>Sort Algorithm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Merge-sort on an input sequence </a:t>
            </a:r>
            <a:r>
              <a:rPr lang="en-US" sz="2400" b="1" i="1">
                <a:latin typeface="Times New Roman" charset="0"/>
              </a:rPr>
              <a:t>S</a:t>
            </a:r>
            <a:r>
              <a:rPr lang="en-US" sz="2400">
                <a:latin typeface="Tahoma" charset="0"/>
              </a:rPr>
              <a:t> with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elements consists of three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>
                <a:latin typeface="Tahoma" charset="0"/>
              </a:rPr>
              <a:t>: partition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into two sequences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of about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elements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2000">
                <a:latin typeface="Tahoma" charset="0"/>
              </a:rPr>
              <a:t>: recursively sort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>
                <a:latin typeface="Tahoma" charset="0"/>
              </a:rPr>
              <a:t>: merge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2 </a:t>
            </a:r>
            <a:r>
              <a:rPr lang="en-US" sz="2000">
                <a:latin typeface="Tahoma" charset="0"/>
              </a:rPr>
              <a:t>into a unique sorted sequence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4724400" y="1676400"/>
            <a:ext cx="4038600" cy="3300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with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					elements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</a:t>
            </a:r>
          </a:p>
          <a:p>
            <a:pPr lvl="1"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according to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S.size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&gt;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partition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/2)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2000" b="1" i="1">
              <a:solidFill>
                <a:schemeClr val="accent2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D3AE05-15BA-A749-9C18-AC2676ED64B6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Merging Two Sorted Sequences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2895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conquer step of merge-sort consists of merging two sorted sequences </a:t>
            </a:r>
            <a:r>
              <a:rPr lang="en-US" sz="2000" b="1" i="1">
                <a:latin typeface="Times New Roman" charset="0"/>
              </a:rPr>
              <a:t>A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ahoma" charset="0"/>
              </a:rPr>
              <a:t> into a sorted sequence </a:t>
            </a:r>
            <a:r>
              <a:rPr lang="en-US" sz="2000" b="1" i="1">
                <a:latin typeface="Times New Roman" charset="0"/>
              </a:rPr>
              <a:t>S </a:t>
            </a:r>
            <a:r>
              <a:rPr lang="en-US" sz="2000">
                <a:latin typeface="Tahoma" charset="0"/>
              </a:rPr>
              <a:t>containing the union of the elements of </a:t>
            </a:r>
            <a:r>
              <a:rPr lang="en-US" sz="2000" b="1" i="1">
                <a:latin typeface="Times New Roman" charset="0"/>
              </a:rPr>
              <a:t>A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B</a:t>
            </a: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Merging two sorted sequences, each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elements and implemented by means of a doubly linked list,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79295"/>
            <a:ext cx="5334000" cy="3759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732006-F29D-604C-A2CF-BB4C5955DCB8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Merge-Sort Tree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8077200" cy="220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An execution of merge-sort is depicted by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each node represents a recursive call of merge-sort and stores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unsorted sequence before the execution and its partition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sorted sequence at the end of the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root is the initial call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leaves are calls on subsequences of size 0 or 1</a:t>
            </a: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2743200" y="3810000"/>
            <a:ext cx="3657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/>
              <a:t> 9  4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1981200" y="4724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/>
              <a:t>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5029200" y="4724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/>
              <a:t> 4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4  9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1866900" y="5638800"/>
            <a:ext cx="10287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3276600" y="5638800"/>
            <a:ext cx="9906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4905375" y="5638800"/>
            <a:ext cx="100965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6324600" y="5638800"/>
            <a:ext cx="981075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4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20492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flipV="1">
            <a:off x="3048000" y="4429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ShapeType="1"/>
            <a:stCxn id="20487" idx="0"/>
            <a:endCxn id="20485" idx="2"/>
          </p:cNvCxnSpPr>
          <p:nvPr/>
        </p:nvCxnSpPr>
        <p:spPr bwMode="auto">
          <a:xfrm flipH="1" flipV="1">
            <a:off x="4572000" y="4429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ShapeType="1"/>
            <a:stCxn id="20488" idx="0"/>
            <a:endCxn id="20486" idx="2"/>
          </p:cNvCxnSpPr>
          <p:nvPr/>
        </p:nvCxnSpPr>
        <p:spPr bwMode="auto">
          <a:xfrm flipV="1">
            <a:off x="2381250" y="5343525"/>
            <a:ext cx="6667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ShapeType="1"/>
            <a:stCxn id="20490" idx="0"/>
            <a:endCxn id="20487" idx="2"/>
          </p:cNvCxnSpPr>
          <p:nvPr/>
        </p:nvCxnSpPr>
        <p:spPr bwMode="auto">
          <a:xfrm flipV="1">
            <a:off x="5410200" y="5343525"/>
            <a:ext cx="6858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6" name="AutoShape 15"/>
          <p:cNvCxnSpPr>
            <a:cxnSpLocks noChangeShapeType="1"/>
            <a:stCxn id="20486" idx="2"/>
            <a:endCxn id="20489" idx="0"/>
          </p:cNvCxnSpPr>
          <p:nvPr/>
        </p:nvCxnSpPr>
        <p:spPr bwMode="auto">
          <a:xfrm>
            <a:off x="3048000" y="5343525"/>
            <a:ext cx="7239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7" name="AutoShape 16"/>
          <p:cNvCxnSpPr>
            <a:cxnSpLocks noChangeShapeType="1"/>
            <a:stCxn id="20487" idx="2"/>
            <a:endCxn id="20491" idx="0"/>
          </p:cNvCxnSpPr>
          <p:nvPr/>
        </p:nvCxnSpPr>
        <p:spPr bwMode="auto">
          <a:xfrm>
            <a:off x="6096000" y="5343525"/>
            <a:ext cx="71913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527F44-54A8-2844-93BF-4F6839ABAC11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</a:t>
            </a:r>
          </a:p>
        </p:txBody>
      </p:sp>
      <p:cxnSp>
        <p:nvCxnSpPr>
          <p:cNvPr id="21509" name="AutoShape 4"/>
          <p:cNvCxnSpPr>
            <a:cxnSpLocks noChangeShapeType="1"/>
            <a:stCxn id="21535" idx="0"/>
            <a:endCxn id="2153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36" idx="0"/>
            <a:endCxn id="2153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27" idx="0"/>
            <a:endCxn id="21535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2" name="AutoShape 7"/>
          <p:cNvCxnSpPr>
            <a:cxnSpLocks noChangeShapeType="1"/>
            <a:stCxn id="21529" idx="0"/>
            <a:endCxn id="2153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3" name="AutoShape 8"/>
          <p:cNvCxnSpPr>
            <a:cxnSpLocks noChangeShapeType="1"/>
            <a:stCxn id="21535" idx="2"/>
            <a:endCxn id="21528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4" name="AutoShape 9"/>
          <p:cNvCxnSpPr>
            <a:cxnSpLocks noChangeShapeType="1"/>
            <a:stCxn id="21536" idx="2"/>
            <a:endCxn id="2153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515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21539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21540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21516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1535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21536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1537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1538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21517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1527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1528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1529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1530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1531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1532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1533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1534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1518" name="AutoShape 27"/>
          <p:cNvCxnSpPr>
            <a:cxnSpLocks noChangeShapeType="1"/>
            <a:stCxn id="21537" idx="0"/>
            <a:endCxn id="21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9" name="AutoShape 28"/>
          <p:cNvCxnSpPr>
            <a:cxnSpLocks noChangeShapeType="1"/>
            <a:stCxn id="21538" idx="0"/>
            <a:endCxn id="21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0" name="AutoShape 29"/>
          <p:cNvCxnSpPr>
            <a:cxnSpLocks noChangeShapeType="1"/>
            <a:stCxn id="21531" idx="0"/>
            <a:endCxn id="2153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1" name="AutoShape 30"/>
          <p:cNvCxnSpPr>
            <a:cxnSpLocks noChangeShapeType="1"/>
            <a:stCxn id="21533" idx="0"/>
            <a:endCxn id="2153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2" name="AutoShape 31"/>
          <p:cNvCxnSpPr>
            <a:cxnSpLocks noChangeShapeType="1"/>
            <a:stCxn id="21537" idx="2"/>
            <a:endCxn id="2153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3" name="AutoShape 32"/>
          <p:cNvCxnSpPr>
            <a:cxnSpLocks noChangeShapeType="1"/>
            <a:stCxn id="21538" idx="2"/>
            <a:endCxn id="2153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4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25" name="AutoShape 34"/>
          <p:cNvCxnSpPr>
            <a:cxnSpLocks noChangeShapeType="1"/>
            <a:stCxn id="21539" idx="0"/>
            <a:endCxn id="2152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6" name="AutoShape 35"/>
          <p:cNvCxnSpPr>
            <a:cxnSpLocks noChangeShapeType="1"/>
            <a:stCxn id="21540" idx="0"/>
            <a:endCxn id="2152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7085</TotalTime>
  <Words>3311</Words>
  <Application>Microsoft Office PowerPoint</Application>
  <PresentationFormat>On-screen Show (4:3)</PresentationFormat>
  <Paragraphs>663</Paragraphs>
  <Slides>42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ＭＳ Ｐゴシック</vt:lpstr>
      <vt:lpstr>Symbol</vt:lpstr>
      <vt:lpstr>Tahoma</vt:lpstr>
      <vt:lpstr>Times New Roman</vt:lpstr>
      <vt:lpstr>Wingdings</vt:lpstr>
      <vt:lpstr>Blueprint</vt:lpstr>
      <vt:lpstr>Clip</vt:lpstr>
      <vt:lpstr>VISIO</vt:lpstr>
      <vt:lpstr>Equation</vt:lpstr>
      <vt:lpstr>Merge Sort</vt:lpstr>
      <vt:lpstr>Application:  Internet Search Engines</vt:lpstr>
      <vt:lpstr>Application: How Sorting Builds  an Internet Search Engine</vt:lpstr>
      <vt:lpstr>Divide-and-Conquer</vt:lpstr>
      <vt:lpstr>Merge-Sort</vt:lpstr>
      <vt:lpstr>The Merge-Sort Algorithm</vt:lpstr>
      <vt:lpstr>Merging Two Sorted Sequences</vt:lpstr>
      <vt:lpstr>Merge-Sort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Analysis of Merge-Sort</vt:lpstr>
      <vt:lpstr>Summary of Sorting Algorithms</vt:lpstr>
      <vt:lpstr>Quick-Sort</vt:lpstr>
      <vt:lpstr>Quick-Sort</vt:lpstr>
      <vt:lpstr>Partition</vt:lpstr>
      <vt:lpstr>Quick-Sort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Worst-case Running Time</vt:lpstr>
      <vt:lpstr>Expected Running Time</vt:lpstr>
      <vt:lpstr>Expected Running Time, Part 2</vt:lpstr>
      <vt:lpstr>In-Place Quick-Sort</vt:lpstr>
      <vt:lpstr>In-Place Partitioning</vt:lpstr>
      <vt:lpstr>Summary of Sorting Algorithms</vt:lpstr>
      <vt:lpstr>Sorting Lower Bound</vt:lpstr>
      <vt:lpstr>Comparison-Based Sorting</vt:lpstr>
      <vt:lpstr>Counting Comparisons</vt:lpstr>
      <vt:lpstr>Decision Tree Height</vt:lpstr>
      <vt:lpstr>The Lower Bound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967</cp:revision>
  <cp:lastPrinted>2002-04-09T17:11:12Z</cp:lastPrinted>
  <dcterms:created xsi:type="dcterms:W3CDTF">2002-01-21T02:22:10Z</dcterms:created>
  <dcterms:modified xsi:type="dcterms:W3CDTF">2016-10-01T18:50:35Z</dcterms:modified>
</cp:coreProperties>
</file>