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7" r:id="rId3"/>
    <p:sldId id="408" r:id="rId4"/>
    <p:sldId id="398" r:id="rId5"/>
    <p:sldId id="400" r:id="rId6"/>
    <p:sldId id="399" r:id="rId7"/>
    <p:sldId id="397" r:id="rId8"/>
    <p:sldId id="401" r:id="rId9"/>
    <p:sldId id="402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1426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Bucket-Sort and Radix-Sort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2FBAD5D4-E9E1-CF4E-9EB8-54046F603B81}" type="datetime8">
              <a:rPr lang="en-US" smtClean="0"/>
              <a:t>10/3/2016 10:48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DD25C593-EB3A-644E-88AF-0CF361AD0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63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Bucket-Sort and Radix-Sort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900BF8BE-425A-A64C-A326-0A22D418174B}" type="datetime8">
              <a:rPr lang="en-US" smtClean="0"/>
              <a:t>10/3/2016 10:48 AM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AD7359DF-38C7-C84E-8761-48D285925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171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Bucket-Sort and Radix-Sort</a:t>
            </a:r>
            <a:endParaRPr lang="en-US" sz="13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62E9807-2CE4-7F47-AB07-473A65C1200F}" type="datetime8">
              <a:rPr lang="en-US" sz="1300" smtClean="0"/>
              <a:t>10/3/2016 10:48 AM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FBA30E-8969-F049-8EF6-F1394D647128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1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Selection</a:t>
            </a:r>
            <a:endParaRPr lang="en-US" sz="13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3690F2-D1F0-D842-B07E-DC7F3D120CE8}" type="datetime8">
              <a:rPr lang="en-US" sz="1300" smtClean="0"/>
              <a:t>10/3/2016 10:48 AM</a:t>
            </a:fld>
            <a:endParaRPr 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B6E85A1-E4A6-424A-8FA5-6AD8F86CCEF4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6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3588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8F81CA-57BB-1A42-A439-0A02A7730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59141C-0C0F-4F40-B833-B1D44D948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4564BB-4217-E74A-9133-20786E355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0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2ACAD5-84E8-F84D-8E67-97B455544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A24A65-1DF9-3F48-8613-59909E5BF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0DDE96-507E-334A-AA28-370A54357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FB6128-DE27-B042-8775-4BADE3DFC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6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98624B-6617-0B43-9B7D-3E64699C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A309A7-2A6B-364F-9407-44245CC14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D0213F-61EA-4B40-9E30-58B8DB8FE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61A63F-6799-AA4D-8234-18BA7C76C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5099D666-4CBB-FB44-8B16-45E58B725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3588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4F7B82-FA96-0949-A51D-9F13DFA0941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Bucket-Sort and Radix-Sort</a:t>
            </a:r>
          </a:p>
        </p:txBody>
      </p:sp>
      <p:sp>
        <p:nvSpPr>
          <p:cNvPr id="3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200400"/>
            <a:ext cx="3727010" cy="289560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391625" y="6096000"/>
            <a:ext cx="2825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USGS </a:t>
            </a:r>
            <a:r>
              <a:rPr lang="en-US" sz="1000" dirty="0" smtClean="0"/>
              <a:t>NEIC. Public domain government image.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102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03FE6D-23F2-CD46-9546-732E69AFF9DD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676400"/>
            <a:ext cx="7391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Selection</a:t>
            </a: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3886200" cy="3171031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7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Finding Medians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419600"/>
          </a:xfrm>
        </p:spPr>
        <p:txBody>
          <a:bodyPr/>
          <a:lstStyle/>
          <a:p>
            <a:r>
              <a:rPr lang="en-US" sz="2000" dirty="0" smtClean="0"/>
              <a:t>A common data analysis tool </a:t>
            </a:r>
            <a:r>
              <a:rPr lang="en-US" sz="2000" dirty="0"/>
              <a:t>is to compute a </a:t>
            </a:r>
            <a:r>
              <a:rPr lang="en-US" sz="2000" b="1" dirty="0" smtClean="0">
                <a:solidFill>
                  <a:srgbClr val="FF0000"/>
                </a:solidFill>
              </a:rPr>
              <a:t>median</a:t>
            </a:r>
            <a:r>
              <a:rPr lang="en-US" sz="2000" dirty="0" smtClean="0"/>
              <a:t>, </a:t>
            </a:r>
            <a:r>
              <a:rPr lang="en-US" sz="2000" dirty="0"/>
              <a:t>that is, a </a:t>
            </a:r>
            <a:r>
              <a:rPr lang="en-US" sz="2000" dirty="0" smtClean="0"/>
              <a:t>value taken from </a:t>
            </a:r>
            <a:r>
              <a:rPr lang="en-US" sz="2000" dirty="0"/>
              <a:t>among n </a:t>
            </a:r>
            <a:r>
              <a:rPr lang="en-US" sz="2000" dirty="0" smtClean="0"/>
              <a:t>values such </a:t>
            </a:r>
            <a:r>
              <a:rPr lang="en-US" sz="2000" dirty="0"/>
              <a:t>that there are at most n/2 </a:t>
            </a:r>
            <a:r>
              <a:rPr lang="en-US" sz="2000" dirty="0" smtClean="0"/>
              <a:t>values</a:t>
            </a:r>
            <a:r>
              <a:rPr lang="en-US" sz="2000" dirty="0"/>
              <a:t> </a:t>
            </a:r>
            <a:r>
              <a:rPr lang="en-US" sz="2000" dirty="0" smtClean="0"/>
              <a:t>larger </a:t>
            </a:r>
            <a:r>
              <a:rPr lang="en-US" sz="2000" dirty="0"/>
              <a:t>than this </a:t>
            </a:r>
            <a:r>
              <a:rPr lang="en-US" sz="2000" dirty="0" smtClean="0"/>
              <a:t>one and </a:t>
            </a:r>
            <a:r>
              <a:rPr lang="en-US" sz="2000" dirty="0"/>
              <a:t>at most n/2 elements </a:t>
            </a:r>
            <a:r>
              <a:rPr lang="en-US" sz="2000" dirty="0" smtClean="0"/>
              <a:t>smaller. </a:t>
            </a:r>
          </a:p>
          <a:p>
            <a:r>
              <a:rPr lang="en-US" sz="2000" dirty="0" smtClean="0"/>
              <a:t>Of </a:t>
            </a:r>
            <a:r>
              <a:rPr lang="en-US" sz="2000" dirty="0"/>
              <a:t>course</a:t>
            </a:r>
            <a:r>
              <a:rPr lang="en-US" sz="2000" dirty="0" smtClean="0"/>
              <a:t>, such </a:t>
            </a:r>
            <a:r>
              <a:rPr lang="en-US" sz="2000" dirty="0"/>
              <a:t>a number can be found easily if we were to sort the scores, but it would </a:t>
            </a:r>
            <a:r>
              <a:rPr lang="en-US" sz="2000" dirty="0" smtClean="0"/>
              <a:t>be ideal </a:t>
            </a:r>
            <a:r>
              <a:rPr lang="en-US" sz="2000" dirty="0"/>
              <a:t>if we could find medians in O(n) time without having to perform a </a:t>
            </a:r>
            <a:r>
              <a:rPr lang="en-US" sz="2000" dirty="0" smtClean="0"/>
              <a:t>sorting operation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Selection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6E3C-532A-4747-8B09-C12941D5A0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209800" y="4876800"/>
            <a:ext cx="304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76800" y="4038600"/>
            <a:ext cx="3048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57800" y="4038600"/>
            <a:ext cx="3048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3886200"/>
            <a:ext cx="304800" cy="1905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19800" y="3810000"/>
            <a:ext cx="304800" cy="1981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00800" y="3733800"/>
            <a:ext cx="3048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3581400"/>
            <a:ext cx="3048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71800" y="4648200"/>
            <a:ext cx="304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52800" y="4648200"/>
            <a:ext cx="304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4343400"/>
            <a:ext cx="3048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14800" y="4267200"/>
            <a:ext cx="304800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495800" y="4114800"/>
            <a:ext cx="304800" cy="1676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590800" y="4724400"/>
            <a:ext cx="3048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Left Brace 19"/>
          <p:cNvSpPr/>
          <p:nvPr/>
        </p:nvSpPr>
        <p:spPr bwMode="auto">
          <a:xfrm rot="16200000">
            <a:off x="3162300" y="4914900"/>
            <a:ext cx="304800" cy="22098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Left Brace 21"/>
          <p:cNvSpPr/>
          <p:nvPr/>
        </p:nvSpPr>
        <p:spPr bwMode="auto">
          <a:xfrm rot="16200000">
            <a:off x="5829300" y="4914900"/>
            <a:ext cx="304800" cy="22098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600" y="6096000"/>
            <a:ext cx="157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/>
              <a:t>&lt;</a:t>
            </a:r>
            <a:r>
              <a:rPr lang="en-US" sz="1800" dirty="0" smtClean="0"/>
              <a:t> 50% below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5181600" y="6107668"/>
            <a:ext cx="158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/>
              <a:t>&lt;</a:t>
            </a:r>
            <a:r>
              <a:rPr lang="en-US" sz="1800" dirty="0" smtClean="0"/>
              <a:t> 50% above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3657600"/>
            <a:ext cx="1157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 bwMode="auto">
          <a:xfrm>
            <a:off x="3976838" y="3888433"/>
            <a:ext cx="442762" cy="22636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081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F4CABB-1FAD-9943-9B70-A32395FC5DFD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Selection Problem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343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Given an integer k and n elements x</a:t>
            </a:r>
            <a:r>
              <a:rPr lang="en-US" sz="2800" baseline="-25000" dirty="0">
                <a:latin typeface="Tahoma" charset="0"/>
              </a:rPr>
              <a:t>1</a:t>
            </a:r>
            <a:r>
              <a:rPr lang="en-US" sz="2800" dirty="0">
                <a:latin typeface="Tahoma" charset="0"/>
              </a:rPr>
              <a:t>, x</a:t>
            </a:r>
            <a:r>
              <a:rPr lang="en-US" sz="2800" baseline="-25000" dirty="0">
                <a:latin typeface="Tahoma" charset="0"/>
              </a:rPr>
              <a:t>2</a:t>
            </a:r>
            <a:r>
              <a:rPr lang="en-US" sz="2800" dirty="0">
                <a:latin typeface="Tahoma" charset="0"/>
              </a:rPr>
              <a:t>, …, </a:t>
            </a:r>
            <a:r>
              <a:rPr lang="en-US" sz="2800" dirty="0" err="1">
                <a:latin typeface="Tahoma" charset="0"/>
              </a:rPr>
              <a:t>x</a:t>
            </a:r>
            <a:r>
              <a:rPr lang="en-US" sz="2800" baseline="-25000" dirty="0" err="1">
                <a:latin typeface="Tahoma" charset="0"/>
              </a:rPr>
              <a:t>n</a:t>
            </a:r>
            <a:r>
              <a:rPr lang="en-US" sz="2800" dirty="0">
                <a:latin typeface="Tahoma" charset="0"/>
              </a:rPr>
              <a:t>, taken from a total order, find the k-</a:t>
            </a:r>
            <a:r>
              <a:rPr lang="en-US" sz="2800" dirty="0" err="1">
                <a:latin typeface="Tahoma" charset="0"/>
              </a:rPr>
              <a:t>th</a:t>
            </a:r>
            <a:r>
              <a:rPr lang="en-US" sz="2800" dirty="0">
                <a:latin typeface="Tahoma" charset="0"/>
              </a:rPr>
              <a:t> smallest element in this set.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Of course, we can sort the set in O(n log n) time and then index the k-</a:t>
            </a:r>
            <a:r>
              <a:rPr lang="en-US" sz="2800" dirty="0" err="1">
                <a:latin typeface="Tahoma" charset="0"/>
              </a:rPr>
              <a:t>th</a:t>
            </a:r>
            <a:r>
              <a:rPr lang="en-US" sz="2800" dirty="0">
                <a:latin typeface="Tahoma" charset="0"/>
              </a:rPr>
              <a:t> element.</a:t>
            </a: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 smtClean="0">
                <a:latin typeface="Tahoma" charset="0"/>
              </a:rPr>
              <a:t>We want to solve </a:t>
            </a:r>
            <a:r>
              <a:rPr lang="en-US" sz="2800" dirty="0">
                <a:latin typeface="Tahoma" charset="0"/>
              </a:rPr>
              <a:t>the selection problem </a:t>
            </a:r>
            <a:r>
              <a:rPr lang="en-US" sz="2800" dirty="0" smtClean="0">
                <a:latin typeface="Tahoma" charset="0"/>
              </a:rPr>
              <a:t>faster.</a:t>
            </a:r>
            <a:endParaRPr lang="en-US" sz="2800" dirty="0">
              <a:latin typeface="Tahoma" charset="0"/>
            </a:endParaRPr>
          </a:p>
        </p:txBody>
      </p:sp>
      <p:sp>
        <p:nvSpPr>
          <p:cNvPr id="2055" name="AutoShape 4"/>
          <p:cNvSpPr>
            <a:spLocks noChangeArrowheads="1"/>
          </p:cNvSpPr>
          <p:nvPr/>
        </p:nvSpPr>
        <p:spPr bwMode="auto">
          <a:xfrm>
            <a:off x="2514600" y="41910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7  4  9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2056" name="Text Box 5"/>
          <p:cNvSpPr txBox="1">
            <a:spLocks noChangeArrowheads="1"/>
          </p:cNvSpPr>
          <p:nvPr/>
        </p:nvSpPr>
        <p:spPr bwMode="auto">
          <a:xfrm>
            <a:off x="1536700" y="41910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k=3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7302500" y="228600"/>
          <a:ext cx="14525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Clip" r:id="rId3" imgW="2255760" imgH="2485080" progId="MS_ClipArt_Gallery.5">
                  <p:embed/>
                </p:oleObj>
              </mc:Choice>
              <mc:Fallback>
                <p:oleObj name="Clip" r:id="rId3" imgW="2255760" imgH="24850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228600"/>
                        <a:ext cx="145256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7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E1BE10-C6B6-454E-9189-AE0B05E40F44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Quick-Select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724400" cy="45720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Quick-select</a:t>
            </a:r>
            <a:r>
              <a:rPr lang="en-US" sz="2400">
                <a:latin typeface="Tahoma" charset="0"/>
              </a:rPr>
              <a:t> is a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randomized</a:t>
            </a:r>
            <a:r>
              <a:rPr lang="en-US" sz="2400">
                <a:latin typeface="Tahoma" charset="0"/>
              </a:rPr>
              <a:t> selection algorithm based on the prune-and-search paradigm: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Prune</a:t>
            </a:r>
            <a:r>
              <a:rPr lang="en-US" sz="2000">
                <a:latin typeface="Tahoma" charset="0"/>
              </a:rPr>
              <a:t>: pick a random element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(called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pivot</a:t>
            </a:r>
            <a:r>
              <a:rPr lang="en-US" sz="2000">
                <a:latin typeface="Tahoma" charset="0"/>
              </a:rPr>
              <a:t>) and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L</a:t>
            </a:r>
            <a:r>
              <a:rPr lang="en-US" sz="1800" b="1">
                <a:latin typeface="Times New Roman" charset="0"/>
              </a:rPr>
              <a:t>: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elements less than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E</a:t>
            </a:r>
            <a:r>
              <a:rPr lang="en-US" sz="1800" b="1">
                <a:latin typeface="Times New Roman" charset="0"/>
              </a:rPr>
              <a:t>: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elements equal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2" eaLnBrk="1" hangingPunct="1"/>
            <a:r>
              <a:rPr lang="en-US" sz="1800" b="1" i="1">
                <a:latin typeface="Times New Roman" charset="0"/>
              </a:rPr>
              <a:t>G</a:t>
            </a:r>
            <a:r>
              <a:rPr lang="en-US" sz="1800" b="1">
                <a:latin typeface="Times New Roman" charset="0"/>
              </a:rPr>
              <a:t>: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elements greater than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Search</a:t>
            </a:r>
            <a:r>
              <a:rPr lang="en-US" sz="2000">
                <a:latin typeface="Tahoma" charset="0"/>
              </a:rPr>
              <a:t>: depending on k, either answer is in </a:t>
            </a:r>
            <a:r>
              <a:rPr lang="en-US" sz="2000" b="1" i="1">
                <a:latin typeface="Times New Roman" charset="0"/>
              </a:rPr>
              <a:t>E</a:t>
            </a:r>
            <a:r>
              <a:rPr lang="en-US" sz="2000">
                <a:latin typeface="Tahoma" charset="0"/>
              </a:rPr>
              <a:t>, or we need to recur in either </a:t>
            </a:r>
            <a:r>
              <a:rPr lang="en-US" sz="2000" b="1" i="1">
                <a:latin typeface="Times New Roman" charset="0"/>
              </a:rPr>
              <a:t>L </a:t>
            </a:r>
            <a:r>
              <a:rPr lang="en-US" sz="2000">
                <a:latin typeface="Tahoma" charset="0"/>
              </a:rPr>
              <a:t>or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7193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5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7186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7187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7188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7189" name="Text Box 53"/>
          <p:cNvSpPr txBox="1">
            <a:spLocks noChangeArrowheads="1"/>
          </p:cNvSpPr>
          <p:nvPr/>
        </p:nvSpPr>
        <p:spPr bwMode="auto">
          <a:xfrm>
            <a:off x="5181600" y="4800600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k </a:t>
            </a:r>
            <a:r>
              <a:rPr lang="en-US" u="sng">
                <a:latin typeface="Times New Roman" charset="0"/>
              </a:rPr>
              <a:t>&lt;</a:t>
            </a:r>
            <a:r>
              <a:rPr lang="en-US">
                <a:latin typeface="Times New Roman" charset="0"/>
              </a:rPr>
              <a:t> |</a:t>
            </a:r>
            <a:r>
              <a:rPr lang="en-US" b="1" i="1">
                <a:latin typeface="Times New Roman" charset="0"/>
              </a:rPr>
              <a:t>L</a:t>
            </a:r>
            <a:r>
              <a:rPr lang="en-US">
                <a:latin typeface="Times New Roman" charset="0"/>
              </a:rPr>
              <a:t>|</a:t>
            </a:r>
            <a:endParaRPr lang="en-US"/>
          </a:p>
        </p:txBody>
      </p:sp>
      <p:sp>
        <p:nvSpPr>
          <p:cNvPr id="7190" name="Text Box 54"/>
          <p:cNvSpPr txBox="1">
            <a:spLocks noChangeArrowheads="1"/>
          </p:cNvSpPr>
          <p:nvPr/>
        </p:nvSpPr>
        <p:spPr bwMode="auto">
          <a:xfrm>
            <a:off x="5735638" y="5654675"/>
            <a:ext cx="2112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|L| &lt; k </a:t>
            </a:r>
            <a:r>
              <a:rPr lang="en-US" u="sng">
                <a:latin typeface="Times New Roman" charset="0"/>
              </a:rPr>
              <a:t>&lt;</a:t>
            </a:r>
            <a:r>
              <a:rPr lang="en-US">
                <a:latin typeface="Times New Roman" charset="0"/>
              </a:rPr>
              <a:t> |</a:t>
            </a:r>
            <a:r>
              <a:rPr lang="en-US" b="1" i="1">
                <a:latin typeface="Times New Roman" charset="0"/>
              </a:rPr>
              <a:t>L</a:t>
            </a:r>
            <a:r>
              <a:rPr lang="en-US">
                <a:latin typeface="Times New Roman" charset="0"/>
              </a:rPr>
              <a:t>|+|</a:t>
            </a:r>
            <a:r>
              <a:rPr lang="en-US" b="1" i="1">
                <a:latin typeface="Times New Roman" charset="0"/>
              </a:rPr>
              <a:t>E|</a:t>
            </a:r>
            <a:endParaRPr lang="en-US">
              <a:latin typeface="Times New Roman" charset="0"/>
            </a:endParaRPr>
          </a:p>
          <a:p>
            <a:pPr eaLnBrk="1" hangingPunct="1"/>
            <a:r>
              <a:rPr lang="en-US">
                <a:latin typeface="Times New Roman" charset="0"/>
              </a:rPr>
              <a:t>(done)</a:t>
            </a:r>
            <a:endParaRPr lang="en-US"/>
          </a:p>
        </p:txBody>
      </p:sp>
      <p:sp>
        <p:nvSpPr>
          <p:cNvPr id="7191" name="Text Box 56"/>
          <p:cNvSpPr txBox="1">
            <a:spLocks noChangeArrowheads="1"/>
          </p:cNvSpPr>
          <p:nvPr/>
        </p:nvSpPr>
        <p:spPr bwMode="auto">
          <a:xfrm>
            <a:off x="7088188" y="4694238"/>
            <a:ext cx="2079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k </a:t>
            </a:r>
            <a:r>
              <a:rPr lang="en-US">
                <a:latin typeface="Times New Roman" charset="0"/>
              </a:rPr>
              <a:t>&gt; |</a:t>
            </a:r>
            <a:r>
              <a:rPr lang="en-US" b="1" i="1">
                <a:latin typeface="Times New Roman" charset="0"/>
              </a:rPr>
              <a:t>L</a:t>
            </a:r>
            <a:r>
              <a:rPr lang="en-US">
                <a:latin typeface="Times New Roman" charset="0"/>
              </a:rPr>
              <a:t>|+|</a:t>
            </a:r>
            <a:r>
              <a:rPr lang="en-US" b="1" i="1">
                <a:latin typeface="Times New Roman" charset="0"/>
              </a:rPr>
              <a:t>E|</a:t>
            </a:r>
          </a:p>
          <a:p>
            <a:pPr eaLnBrk="1" hangingPunct="1"/>
            <a:r>
              <a:rPr lang="en-US" b="1" i="1">
                <a:latin typeface="Times New Roman" charset="0"/>
              </a:rPr>
              <a:t>k</a:t>
            </a:r>
            <a:r>
              <a:rPr lang="ja-JP" altLang="en-US" b="1" i="1">
                <a:latin typeface="Times New Roman" charset="0"/>
              </a:rPr>
              <a:t>’</a:t>
            </a:r>
            <a:r>
              <a:rPr lang="en-US" b="1" i="1">
                <a:latin typeface="Times New Roman" charset="0"/>
              </a:rPr>
              <a:t> = k - |L| - |E|</a:t>
            </a:r>
            <a:endParaRPr lang="en-US"/>
          </a:p>
        </p:txBody>
      </p:sp>
      <p:sp>
        <p:nvSpPr>
          <p:cNvPr id="7192" name="Line 57"/>
          <p:cNvSpPr>
            <a:spLocks noChangeShapeType="1"/>
          </p:cNvSpPr>
          <p:nvPr/>
        </p:nvSpPr>
        <p:spPr bwMode="auto">
          <a:xfrm flipV="1">
            <a:off x="6858000" y="4876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0F82A1-D8C2-3940-98AE-C4FB201C8F4F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Pseudo-code</a:t>
            </a:r>
            <a:endParaRPr lang="en-US" dirty="0">
              <a:latin typeface="Tahoma" charset="0"/>
            </a:endParaRP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5715000"/>
            <a:ext cx="7162800" cy="914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Note that each call to </a:t>
            </a:r>
            <a:r>
              <a:rPr lang="en-US" sz="2000" dirty="0" err="1" smtClean="0">
                <a:latin typeface="Tahoma" charset="0"/>
              </a:rPr>
              <a:t>quickSelect</a:t>
            </a:r>
            <a:r>
              <a:rPr lang="en-US" sz="2000" dirty="0" smtClean="0">
                <a:latin typeface="Tahoma" charset="0"/>
              </a:rPr>
              <a:t>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time, not counting the recursive calls.</a:t>
            </a:r>
            <a:endParaRPr lang="en-US" sz="2000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46" y="1523999"/>
            <a:ext cx="6697581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F5274F8-490D-AD41-B452-1B21E76F0E17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Quick-Select Visualization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An execution of quick-select can be visualized by a recursion path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Each node represents a recursive call of quick-select, and stores k and the remaining sequence</a:t>
            </a:r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>
            <a:off x="2273300" y="3124200"/>
            <a:ext cx="45085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k=5, S=(7  4  9  </a:t>
            </a:r>
            <a:r>
              <a:rPr lang="en-US" u="sng">
                <a:solidFill>
                  <a:srgbClr val="000000"/>
                </a:solidFill>
              </a:rPr>
              <a:t>3</a:t>
            </a:r>
            <a:r>
              <a:rPr lang="en-US"/>
              <a:t>  2  6  5  1  8)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000500" y="5867400"/>
            <a:ext cx="10287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8200" name="AutoShape 12"/>
          <p:cNvCxnSpPr>
            <a:cxnSpLocks noChangeShapeType="1"/>
            <a:stCxn id="8204" idx="0"/>
            <a:endCxn id="8198" idx="2"/>
          </p:cNvCxnSpPr>
          <p:nvPr/>
        </p:nvCxnSpPr>
        <p:spPr bwMode="auto">
          <a:xfrm flipH="1" flipV="1">
            <a:off x="4527550" y="3514725"/>
            <a:ext cx="6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1" name="AutoShape 13"/>
          <p:cNvCxnSpPr>
            <a:cxnSpLocks noChangeShapeType="1"/>
            <a:stCxn id="8199" idx="0"/>
            <a:endCxn id="8206" idx="2"/>
          </p:cNvCxnSpPr>
          <p:nvPr/>
        </p:nvCxnSpPr>
        <p:spPr bwMode="auto">
          <a:xfrm flipV="1">
            <a:off x="4514850" y="5572125"/>
            <a:ext cx="190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15"/>
          <p:cNvCxnSpPr>
            <a:cxnSpLocks noChangeShapeType="1"/>
            <a:stCxn id="8204" idx="2"/>
            <a:endCxn id="8205" idx="0"/>
          </p:cNvCxnSpPr>
          <p:nvPr/>
        </p:nvCxnSpPr>
        <p:spPr bwMode="auto">
          <a:xfrm>
            <a:off x="4533900" y="4200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6"/>
          <p:cNvCxnSpPr>
            <a:cxnSpLocks noChangeShapeType="1"/>
            <a:stCxn id="8205" idx="2"/>
            <a:endCxn id="8206" idx="0"/>
          </p:cNvCxnSpPr>
          <p:nvPr/>
        </p:nvCxnSpPr>
        <p:spPr bwMode="auto">
          <a:xfrm>
            <a:off x="4533900" y="48863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4" name="AutoShape 17"/>
          <p:cNvSpPr>
            <a:spLocks noChangeArrowheads="1"/>
          </p:cNvSpPr>
          <p:nvPr/>
        </p:nvSpPr>
        <p:spPr bwMode="auto">
          <a:xfrm>
            <a:off x="2667000" y="3810000"/>
            <a:ext cx="3733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k=2, S=(7  4  9  6  5  </a:t>
            </a:r>
            <a:r>
              <a:rPr lang="en-US" u="sng">
                <a:solidFill>
                  <a:srgbClr val="000000"/>
                </a:solidFill>
              </a:rPr>
              <a:t>8</a:t>
            </a:r>
            <a:r>
              <a:rPr lang="en-US"/>
              <a:t>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205" name="AutoShape 18"/>
          <p:cNvSpPr>
            <a:spLocks noChangeArrowheads="1"/>
          </p:cNvSpPr>
          <p:nvPr/>
        </p:nvSpPr>
        <p:spPr bwMode="auto">
          <a:xfrm>
            <a:off x="3048000" y="4495800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k=2, S=(7  </a:t>
            </a:r>
            <a:r>
              <a:rPr lang="en-US" u="sng">
                <a:solidFill>
                  <a:srgbClr val="000000"/>
                </a:solidFill>
              </a:rPr>
              <a:t>4</a:t>
            </a:r>
            <a:r>
              <a:rPr lang="en-US"/>
              <a:t>   6  5)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206" name="AutoShape 19"/>
          <p:cNvSpPr>
            <a:spLocks noChangeArrowheads="1"/>
          </p:cNvSpPr>
          <p:nvPr/>
        </p:nvSpPr>
        <p:spPr bwMode="auto">
          <a:xfrm>
            <a:off x="3352800" y="5181600"/>
            <a:ext cx="2362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k=1, S=(7  6  </a:t>
            </a:r>
            <a:r>
              <a:rPr lang="en-US" u="sng">
                <a:solidFill>
                  <a:srgbClr val="000000"/>
                </a:solidFill>
              </a:rPr>
              <a:t>5</a:t>
            </a:r>
            <a:r>
              <a:rPr lang="en-US"/>
              <a:t>)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EA5957-CAC6-BC48-BCC7-5D056E1C7DD1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0"/>
            <a:ext cx="802957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Consider a recursive call of quick-select on a sequence of size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Good call</a:t>
            </a:r>
            <a:r>
              <a:rPr lang="en-US" sz="1800">
                <a:latin typeface="Tahoma" charset="0"/>
              </a:rPr>
              <a:t>: the sizes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are each less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Bad call</a:t>
            </a:r>
            <a:r>
              <a:rPr lang="en-US" sz="1800">
                <a:latin typeface="Tahoma" charset="0"/>
              </a:rPr>
              <a:t>: one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has size greater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call is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good</a:t>
            </a:r>
            <a:r>
              <a:rPr lang="en-US" sz="2000">
                <a:latin typeface="Tahoma" charset="0"/>
              </a:rPr>
              <a:t> with probability 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1/2 of the possible pivots cause good calls: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7  9  7</a:t>
            </a:r>
            <a:r>
              <a:rPr lang="en-US" sz="1200">
                <a:solidFill>
                  <a:schemeClr val="accent1"/>
                </a:solidFill>
              </a:rPr>
              <a:t>  1  </a:t>
            </a:r>
            <a:r>
              <a:rPr lang="en-US" sz="12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7  2  9  4 3  7  </a:t>
            </a:r>
            <a:r>
              <a:rPr lang="en-US" sz="1200" u="sng">
                <a:solidFill>
                  <a:srgbClr val="000000"/>
                </a:solidFill>
              </a:rPr>
              <a:t>6</a:t>
            </a:r>
            <a:r>
              <a:rPr lang="en-US" sz="1200"/>
              <a:t>  1</a:t>
            </a:r>
            <a:r>
              <a:rPr lang="en-US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9224" name="AutoShape 8"/>
          <p:cNvCxnSpPr>
            <a:cxnSpLocks noChangeShapeType="1"/>
            <a:stCxn id="9226" idx="0"/>
            <a:endCxn id="9223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2" idx="0"/>
            <a:endCxn id="9223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200"/>
              <a:t>2  4  3  1 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AutoShape 14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7 2 9 4 3 7 6</a:t>
            </a:r>
          </a:p>
        </p:txBody>
      </p:sp>
      <p:sp>
        <p:nvSpPr>
          <p:cNvPr id="9230" name="AutoShape 15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1</a:t>
            </a:r>
          </a:p>
        </p:txBody>
      </p:sp>
      <p:sp>
        <p:nvSpPr>
          <p:cNvPr id="9231" name="AutoShape 16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</a:t>
            </a:r>
            <a:r>
              <a:rPr lang="en-US" sz="1200" u="sng">
                <a:solidFill>
                  <a:srgbClr val="000000"/>
                </a:solidFill>
              </a:rPr>
              <a:t>2 </a:t>
            </a:r>
            <a:r>
              <a:rPr lang="en-US" sz="1200"/>
              <a:t> 9  4 3  7  6  1</a:t>
            </a:r>
            <a:endParaRPr lang="en-US" sz="1200" b="1">
              <a:solidFill>
                <a:schemeClr val="accent1"/>
              </a:solidFill>
              <a:sym typeface="Symbol" charset="0"/>
            </a:endParaRPr>
          </a:p>
        </p:txBody>
      </p:sp>
      <p:cxnSp>
        <p:nvCxnSpPr>
          <p:cNvPr id="9232" name="AutoShape 17"/>
          <p:cNvCxnSpPr>
            <a:cxnSpLocks noChangeShapeType="1"/>
            <a:stCxn id="9230" idx="0"/>
            <a:endCxn id="9231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8"/>
          <p:cNvCxnSpPr>
            <a:cxnSpLocks noChangeShapeType="1"/>
            <a:stCxn id="9229" idx="0"/>
            <a:endCxn id="9231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call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call</a:t>
            </a:r>
          </a:p>
        </p:txBody>
      </p:sp>
      <p:grpSp>
        <p:nvGrpSpPr>
          <p:cNvPr id="9238" name="Group 27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9312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5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/>
                <a:t>1 2 3 4 5 6 7 8 9 10 11 12 13 14 15 16</a:t>
              </a:r>
              <a:endParaRPr 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9239" name="Text Box 28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pivots</a:t>
            </a:r>
          </a:p>
        </p:txBody>
      </p:sp>
      <p:sp>
        <p:nvSpPr>
          <p:cNvPr id="9240" name="Text Box 29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9241" name="Text Box 30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9242" name="AutoShape 31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AutoShape 32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AutoShape 33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5" name="Group 34"/>
          <p:cNvGrpSpPr>
            <a:grpSpLocks/>
          </p:cNvGrpSpPr>
          <p:nvPr/>
        </p:nvGrpSpPr>
        <p:grpSpPr bwMode="auto">
          <a:xfrm rot="1768510">
            <a:off x="7335838" y="658813"/>
            <a:ext cx="1208087" cy="579437"/>
            <a:chOff x="4080" y="675"/>
            <a:chExt cx="1116" cy="554"/>
          </a:xfrm>
        </p:grpSpPr>
        <p:sp>
          <p:nvSpPr>
            <p:cNvPr id="9246" name="Freeform 35"/>
            <p:cNvSpPr>
              <a:spLocks/>
            </p:cNvSpPr>
            <p:nvPr/>
          </p:nvSpPr>
          <p:spPr bwMode="auto">
            <a:xfrm>
              <a:off x="4080" y="720"/>
              <a:ext cx="578" cy="466"/>
            </a:xfrm>
            <a:custGeom>
              <a:avLst/>
              <a:gdLst>
                <a:gd name="T0" fmla="*/ 802 w 1156"/>
                <a:gd name="T1" fmla="*/ 33 h 932"/>
                <a:gd name="T2" fmla="*/ 868 w 1156"/>
                <a:gd name="T3" fmla="*/ 83 h 932"/>
                <a:gd name="T4" fmla="*/ 935 w 1156"/>
                <a:gd name="T5" fmla="*/ 135 h 932"/>
                <a:gd name="T6" fmla="*/ 1001 w 1156"/>
                <a:gd name="T7" fmla="*/ 192 h 932"/>
                <a:gd name="T8" fmla="*/ 1064 w 1156"/>
                <a:gd name="T9" fmla="*/ 248 h 932"/>
                <a:gd name="T10" fmla="*/ 1109 w 1156"/>
                <a:gd name="T11" fmla="*/ 289 h 932"/>
                <a:gd name="T12" fmla="*/ 1118 w 1156"/>
                <a:gd name="T13" fmla="*/ 299 h 932"/>
                <a:gd name="T14" fmla="*/ 1150 w 1156"/>
                <a:gd name="T15" fmla="*/ 382 h 932"/>
                <a:gd name="T16" fmla="*/ 1124 w 1156"/>
                <a:gd name="T17" fmla="*/ 476 h 932"/>
                <a:gd name="T18" fmla="*/ 1071 w 1156"/>
                <a:gd name="T19" fmla="*/ 623 h 932"/>
                <a:gd name="T20" fmla="*/ 1010 w 1156"/>
                <a:gd name="T21" fmla="*/ 765 h 932"/>
                <a:gd name="T22" fmla="*/ 985 w 1156"/>
                <a:gd name="T23" fmla="*/ 818 h 932"/>
                <a:gd name="T24" fmla="*/ 977 w 1156"/>
                <a:gd name="T25" fmla="*/ 836 h 932"/>
                <a:gd name="T26" fmla="*/ 961 w 1156"/>
                <a:gd name="T27" fmla="*/ 866 h 932"/>
                <a:gd name="T28" fmla="*/ 944 w 1156"/>
                <a:gd name="T29" fmla="*/ 896 h 932"/>
                <a:gd name="T30" fmla="*/ 927 w 1156"/>
                <a:gd name="T31" fmla="*/ 911 h 932"/>
                <a:gd name="T32" fmla="*/ 911 w 1156"/>
                <a:gd name="T33" fmla="*/ 914 h 932"/>
                <a:gd name="T34" fmla="*/ 894 w 1156"/>
                <a:gd name="T35" fmla="*/ 915 h 932"/>
                <a:gd name="T36" fmla="*/ 880 w 1156"/>
                <a:gd name="T37" fmla="*/ 917 h 932"/>
                <a:gd name="T38" fmla="*/ 866 w 1156"/>
                <a:gd name="T39" fmla="*/ 919 h 932"/>
                <a:gd name="T40" fmla="*/ 859 w 1156"/>
                <a:gd name="T41" fmla="*/ 921 h 932"/>
                <a:gd name="T42" fmla="*/ 839 w 1156"/>
                <a:gd name="T43" fmla="*/ 921 h 932"/>
                <a:gd name="T44" fmla="*/ 790 w 1156"/>
                <a:gd name="T45" fmla="*/ 924 h 932"/>
                <a:gd name="T46" fmla="*/ 729 w 1156"/>
                <a:gd name="T47" fmla="*/ 929 h 932"/>
                <a:gd name="T48" fmla="*/ 670 w 1156"/>
                <a:gd name="T49" fmla="*/ 931 h 932"/>
                <a:gd name="T50" fmla="*/ 612 w 1156"/>
                <a:gd name="T51" fmla="*/ 932 h 932"/>
                <a:gd name="T52" fmla="*/ 552 w 1156"/>
                <a:gd name="T53" fmla="*/ 932 h 932"/>
                <a:gd name="T54" fmla="*/ 490 w 1156"/>
                <a:gd name="T55" fmla="*/ 931 h 932"/>
                <a:gd name="T56" fmla="*/ 428 w 1156"/>
                <a:gd name="T57" fmla="*/ 927 h 932"/>
                <a:gd name="T58" fmla="*/ 366 w 1156"/>
                <a:gd name="T59" fmla="*/ 921 h 932"/>
                <a:gd name="T60" fmla="*/ 340 w 1156"/>
                <a:gd name="T61" fmla="*/ 920 h 932"/>
                <a:gd name="T62" fmla="*/ 309 w 1156"/>
                <a:gd name="T63" fmla="*/ 903 h 932"/>
                <a:gd name="T64" fmla="*/ 244 w 1156"/>
                <a:gd name="T65" fmla="*/ 852 h 932"/>
                <a:gd name="T66" fmla="*/ 181 w 1156"/>
                <a:gd name="T67" fmla="*/ 800 h 932"/>
                <a:gd name="T68" fmla="*/ 117 w 1156"/>
                <a:gd name="T69" fmla="*/ 747 h 932"/>
                <a:gd name="T70" fmla="*/ 58 w 1156"/>
                <a:gd name="T71" fmla="*/ 692 h 932"/>
                <a:gd name="T72" fmla="*/ 0 w 1156"/>
                <a:gd name="T73" fmla="*/ 634 h 932"/>
                <a:gd name="T74" fmla="*/ 21 w 1156"/>
                <a:gd name="T75" fmla="*/ 534 h 932"/>
                <a:gd name="T76" fmla="*/ 52 w 1156"/>
                <a:gd name="T77" fmla="*/ 440 h 932"/>
                <a:gd name="T78" fmla="*/ 88 w 1156"/>
                <a:gd name="T79" fmla="*/ 332 h 932"/>
                <a:gd name="T80" fmla="*/ 138 w 1156"/>
                <a:gd name="T81" fmla="*/ 208 h 932"/>
                <a:gd name="T82" fmla="*/ 196 w 1156"/>
                <a:gd name="T83" fmla="*/ 87 h 932"/>
                <a:gd name="T84" fmla="*/ 225 w 1156"/>
                <a:gd name="T85" fmla="*/ 41 h 932"/>
                <a:gd name="T86" fmla="*/ 238 w 1156"/>
                <a:gd name="T87" fmla="*/ 40 h 932"/>
                <a:gd name="T88" fmla="*/ 251 w 1156"/>
                <a:gd name="T89" fmla="*/ 34 h 932"/>
                <a:gd name="T90" fmla="*/ 295 w 1156"/>
                <a:gd name="T91" fmla="*/ 31 h 932"/>
                <a:gd name="T92" fmla="*/ 339 w 1156"/>
                <a:gd name="T93" fmla="*/ 27 h 932"/>
                <a:gd name="T94" fmla="*/ 382 w 1156"/>
                <a:gd name="T95" fmla="*/ 23 h 932"/>
                <a:gd name="T96" fmla="*/ 425 w 1156"/>
                <a:gd name="T97" fmla="*/ 19 h 932"/>
                <a:gd name="T98" fmla="*/ 468 w 1156"/>
                <a:gd name="T99" fmla="*/ 16 h 932"/>
                <a:gd name="T100" fmla="*/ 513 w 1156"/>
                <a:gd name="T101" fmla="*/ 12 h 932"/>
                <a:gd name="T102" fmla="*/ 556 w 1156"/>
                <a:gd name="T103" fmla="*/ 9 h 932"/>
                <a:gd name="T104" fmla="*/ 600 w 1156"/>
                <a:gd name="T105" fmla="*/ 7 h 932"/>
                <a:gd name="T106" fmla="*/ 645 w 1156"/>
                <a:gd name="T107" fmla="*/ 4 h 932"/>
                <a:gd name="T108" fmla="*/ 690 w 1156"/>
                <a:gd name="T109" fmla="*/ 2 h 932"/>
                <a:gd name="T110" fmla="*/ 757 w 1156"/>
                <a:gd name="T111" fmla="*/ 2 h 9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56"/>
                <a:gd name="T169" fmla="*/ 0 h 932"/>
                <a:gd name="T170" fmla="*/ 1156 w 1156"/>
                <a:gd name="T171" fmla="*/ 932 h 9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56" h="932">
                  <a:moveTo>
                    <a:pt x="757" y="2"/>
                  </a:moveTo>
                  <a:lnTo>
                    <a:pt x="779" y="17"/>
                  </a:lnTo>
                  <a:lnTo>
                    <a:pt x="802" y="33"/>
                  </a:lnTo>
                  <a:lnTo>
                    <a:pt x="824" y="49"/>
                  </a:lnTo>
                  <a:lnTo>
                    <a:pt x="847" y="65"/>
                  </a:lnTo>
                  <a:lnTo>
                    <a:pt x="868" y="83"/>
                  </a:lnTo>
                  <a:lnTo>
                    <a:pt x="892" y="100"/>
                  </a:lnTo>
                  <a:lnTo>
                    <a:pt x="913" y="118"/>
                  </a:lnTo>
                  <a:lnTo>
                    <a:pt x="935" y="135"/>
                  </a:lnTo>
                  <a:lnTo>
                    <a:pt x="957" y="154"/>
                  </a:lnTo>
                  <a:lnTo>
                    <a:pt x="979" y="172"/>
                  </a:lnTo>
                  <a:lnTo>
                    <a:pt x="1001" y="192"/>
                  </a:lnTo>
                  <a:lnTo>
                    <a:pt x="1022" y="210"/>
                  </a:lnTo>
                  <a:lnTo>
                    <a:pt x="1044" y="229"/>
                  </a:lnTo>
                  <a:lnTo>
                    <a:pt x="1064" y="248"/>
                  </a:lnTo>
                  <a:lnTo>
                    <a:pt x="1085" y="267"/>
                  </a:lnTo>
                  <a:lnTo>
                    <a:pt x="1106" y="286"/>
                  </a:lnTo>
                  <a:lnTo>
                    <a:pt x="1109" y="289"/>
                  </a:lnTo>
                  <a:lnTo>
                    <a:pt x="1113" y="292"/>
                  </a:lnTo>
                  <a:lnTo>
                    <a:pt x="1115" y="296"/>
                  </a:lnTo>
                  <a:lnTo>
                    <a:pt x="1118" y="299"/>
                  </a:lnTo>
                  <a:lnTo>
                    <a:pt x="1156" y="338"/>
                  </a:lnTo>
                  <a:lnTo>
                    <a:pt x="1154" y="360"/>
                  </a:lnTo>
                  <a:lnTo>
                    <a:pt x="1150" y="382"/>
                  </a:lnTo>
                  <a:lnTo>
                    <a:pt x="1144" y="404"/>
                  </a:lnTo>
                  <a:lnTo>
                    <a:pt x="1139" y="426"/>
                  </a:lnTo>
                  <a:lnTo>
                    <a:pt x="1124" y="476"/>
                  </a:lnTo>
                  <a:lnTo>
                    <a:pt x="1108" y="526"/>
                  </a:lnTo>
                  <a:lnTo>
                    <a:pt x="1090" y="574"/>
                  </a:lnTo>
                  <a:lnTo>
                    <a:pt x="1071" y="623"/>
                  </a:lnTo>
                  <a:lnTo>
                    <a:pt x="1052" y="671"/>
                  </a:lnTo>
                  <a:lnTo>
                    <a:pt x="1031" y="718"/>
                  </a:lnTo>
                  <a:lnTo>
                    <a:pt x="1010" y="765"/>
                  </a:lnTo>
                  <a:lnTo>
                    <a:pt x="988" y="813"/>
                  </a:lnTo>
                  <a:lnTo>
                    <a:pt x="986" y="815"/>
                  </a:lnTo>
                  <a:lnTo>
                    <a:pt x="985" y="818"/>
                  </a:lnTo>
                  <a:lnTo>
                    <a:pt x="984" y="822"/>
                  </a:lnTo>
                  <a:lnTo>
                    <a:pt x="983" y="825"/>
                  </a:lnTo>
                  <a:lnTo>
                    <a:pt x="977" y="836"/>
                  </a:lnTo>
                  <a:lnTo>
                    <a:pt x="972" y="846"/>
                  </a:lnTo>
                  <a:lnTo>
                    <a:pt x="966" y="856"/>
                  </a:lnTo>
                  <a:lnTo>
                    <a:pt x="961" y="866"/>
                  </a:lnTo>
                  <a:lnTo>
                    <a:pt x="956" y="876"/>
                  </a:lnTo>
                  <a:lnTo>
                    <a:pt x="950" y="886"/>
                  </a:lnTo>
                  <a:lnTo>
                    <a:pt x="944" y="896"/>
                  </a:lnTo>
                  <a:lnTo>
                    <a:pt x="939" y="906"/>
                  </a:lnTo>
                  <a:lnTo>
                    <a:pt x="933" y="909"/>
                  </a:lnTo>
                  <a:lnTo>
                    <a:pt x="927" y="911"/>
                  </a:lnTo>
                  <a:lnTo>
                    <a:pt x="921" y="913"/>
                  </a:lnTo>
                  <a:lnTo>
                    <a:pt x="917" y="914"/>
                  </a:lnTo>
                  <a:lnTo>
                    <a:pt x="911" y="914"/>
                  </a:lnTo>
                  <a:lnTo>
                    <a:pt x="905" y="914"/>
                  </a:lnTo>
                  <a:lnTo>
                    <a:pt x="900" y="915"/>
                  </a:lnTo>
                  <a:lnTo>
                    <a:pt x="894" y="915"/>
                  </a:lnTo>
                  <a:lnTo>
                    <a:pt x="889" y="916"/>
                  </a:lnTo>
                  <a:lnTo>
                    <a:pt x="886" y="917"/>
                  </a:lnTo>
                  <a:lnTo>
                    <a:pt x="880" y="917"/>
                  </a:lnTo>
                  <a:lnTo>
                    <a:pt x="875" y="917"/>
                  </a:lnTo>
                  <a:lnTo>
                    <a:pt x="871" y="917"/>
                  </a:lnTo>
                  <a:lnTo>
                    <a:pt x="866" y="919"/>
                  </a:lnTo>
                  <a:lnTo>
                    <a:pt x="863" y="919"/>
                  </a:lnTo>
                  <a:lnTo>
                    <a:pt x="859" y="919"/>
                  </a:lnTo>
                  <a:lnTo>
                    <a:pt x="859" y="921"/>
                  </a:lnTo>
                  <a:lnTo>
                    <a:pt x="852" y="920"/>
                  </a:lnTo>
                  <a:lnTo>
                    <a:pt x="845" y="921"/>
                  </a:lnTo>
                  <a:lnTo>
                    <a:pt x="839" y="921"/>
                  </a:lnTo>
                  <a:lnTo>
                    <a:pt x="832" y="921"/>
                  </a:lnTo>
                  <a:lnTo>
                    <a:pt x="811" y="923"/>
                  </a:lnTo>
                  <a:lnTo>
                    <a:pt x="790" y="924"/>
                  </a:lnTo>
                  <a:lnTo>
                    <a:pt x="769" y="926"/>
                  </a:lnTo>
                  <a:lnTo>
                    <a:pt x="749" y="927"/>
                  </a:lnTo>
                  <a:lnTo>
                    <a:pt x="729" y="929"/>
                  </a:lnTo>
                  <a:lnTo>
                    <a:pt x="710" y="929"/>
                  </a:lnTo>
                  <a:lnTo>
                    <a:pt x="690" y="930"/>
                  </a:lnTo>
                  <a:lnTo>
                    <a:pt x="670" y="931"/>
                  </a:lnTo>
                  <a:lnTo>
                    <a:pt x="651" y="931"/>
                  </a:lnTo>
                  <a:lnTo>
                    <a:pt x="631" y="932"/>
                  </a:lnTo>
                  <a:lnTo>
                    <a:pt x="612" y="932"/>
                  </a:lnTo>
                  <a:lnTo>
                    <a:pt x="592" y="932"/>
                  </a:lnTo>
                  <a:lnTo>
                    <a:pt x="572" y="932"/>
                  </a:lnTo>
                  <a:lnTo>
                    <a:pt x="552" y="932"/>
                  </a:lnTo>
                  <a:lnTo>
                    <a:pt x="531" y="932"/>
                  </a:lnTo>
                  <a:lnTo>
                    <a:pt x="510" y="932"/>
                  </a:lnTo>
                  <a:lnTo>
                    <a:pt x="490" y="931"/>
                  </a:lnTo>
                  <a:lnTo>
                    <a:pt x="469" y="930"/>
                  </a:lnTo>
                  <a:lnTo>
                    <a:pt x="449" y="928"/>
                  </a:lnTo>
                  <a:lnTo>
                    <a:pt x="428" y="927"/>
                  </a:lnTo>
                  <a:lnTo>
                    <a:pt x="408" y="924"/>
                  </a:lnTo>
                  <a:lnTo>
                    <a:pt x="387" y="922"/>
                  </a:lnTo>
                  <a:lnTo>
                    <a:pt x="366" y="921"/>
                  </a:lnTo>
                  <a:lnTo>
                    <a:pt x="347" y="919"/>
                  </a:lnTo>
                  <a:lnTo>
                    <a:pt x="343" y="922"/>
                  </a:lnTo>
                  <a:lnTo>
                    <a:pt x="340" y="920"/>
                  </a:lnTo>
                  <a:lnTo>
                    <a:pt x="335" y="919"/>
                  </a:lnTo>
                  <a:lnTo>
                    <a:pt x="331" y="919"/>
                  </a:lnTo>
                  <a:lnTo>
                    <a:pt x="309" y="903"/>
                  </a:lnTo>
                  <a:lnTo>
                    <a:pt x="288" y="885"/>
                  </a:lnTo>
                  <a:lnTo>
                    <a:pt x="266" y="869"/>
                  </a:lnTo>
                  <a:lnTo>
                    <a:pt x="244" y="852"/>
                  </a:lnTo>
                  <a:lnTo>
                    <a:pt x="223" y="835"/>
                  </a:lnTo>
                  <a:lnTo>
                    <a:pt x="202" y="817"/>
                  </a:lnTo>
                  <a:lnTo>
                    <a:pt x="181" y="800"/>
                  </a:lnTo>
                  <a:lnTo>
                    <a:pt x="159" y="783"/>
                  </a:lnTo>
                  <a:lnTo>
                    <a:pt x="138" y="764"/>
                  </a:lnTo>
                  <a:lnTo>
                    <a:pt x="117" y="747"/>
                  </a:lnTo>
                  <a:lnTo>
                    <a:pt x="97" y="729"/>
                  </a:lnTo>
                  <a:lnTo>
                    <a:pt x="77" y="710"/>
                  </a:lnTo>
                  <a:lnTo>
                    <a:pt x="58" y="692"/>
                  </a:lnTo>
                  <a:lnTo>
                    <a:pt x="38" y="672"/>
                  </a:lnTo>
                  <a:lnTo>
                    <a:pt x="18" y="654"/>
                  </a:lnTo>
                  <a:lnTo>
                    <a:pt x="0" y="634"/>
                  </a:lnTo>
                  <a:lnTo>
                    <a:pt x="5" y="600"/>
                  </a:lnTo>
                  <a:lnTo>
                    <a:pt x="12" y="567"/>
                  </a:lnTo>
                  <a:lnTo>
                    <a:pt x="21" y="534"/>
                  </a:lnTo>
                  <a:lnTo>
                    <a:pt x="30" y="503"/>
                  </a:lnTo>
                  <a:lnTo>
                    <a:pt x="40" y="471"/>
                  </a:lnTo>
                  <a:lnTo>
                    <a:pt x="52" y="440"/>
                  </a:lnTo>
                  <a:lnTo>
                    <a:pt x="62" y="407"/>
                  </a:lnTo>
                  <a:lnTo>
                    <a:pt x="73" y="375"/>
                  </a:lnTo>
                  <a:lnTo>
                    <a:pt x="88" y="332"/>
                  </a:lnTo>
                  <a:lnTo>
                    <a:pt x="104" y="291"/>
                  </a:lnTo>
                  <a:lnTo>
                    <a:pt x="121" y="250"/>
                  </a:lnTo>
                  <a:lnTo>
                    <a:pt x="138" y="208"/>
                  </a:lnTo>
                  <a:lnTo>
                    <a:pt x="157" y="168"/>
                  </a:lnTo>
                  <a:lnTo>
                    <a:pt x="176" y="127"/>
                  </a:lnTo>
                  <a:lnTo>
                    <a:pt x="196" y="87"/>
                  </a:lnTo>
                  <a:lnTo>
                    <a:pt x="217" y="48"/>
                  </a:lnTo>
                  <a:lnTo>
                    <a:pt x="220" y="43"/>
                  </a:lnTo>
                  <a:lnTo>
                    <a:pt x="225" y="41"/>
                  </a:lnTo>
                  <a:lnTo>
                    <a:pt x="229" y="41"/>
                  </a:lnTo>
                  <a:lnTo>
                    <a:pt x="234" y="40"/>
                  </a:lnTo>
                  <a:lnTo>
                    <a:pt x="238" y="40"/>
                  </a:lnTo>
                  <a:lnTo>
                    <a:pt x="243" y="39"/>
                  </a:lnTo>
                  <a:lnTo>
                    <a:pt x="246" y="38"/>
                  </a:lnTo>
                  <a:lnTo>
                    <a:pt x="251" y="34"/>
                  </a:lnTo>
                  <a:lnTo>
                    <a:pt x="266" y="33"/>
                  </a:lnTo>
                  <a:lnTo>
                    <a:pt x="281" y="32"/>
                  </a:lnTo>
                  <a:lnTo>
                    <a:pt x="295" y="31"/>
                  </a:lnTo>
                  <a:lnTo>
                    <a:pt x="310" y="30"/>
                  </a:lnTo>
                  <a:lnTo>
                    <a:pt x="325" y="28"/>
                  </a:lnTo>
                  <a:lnTo>
                    <a:pt x="339" y="27"/>
                  </a:lnTo>
                  <a:lnTo>
                    <a:pt x="354" y="26"/>
                  </a:lnTo>
                  <a:lnTo>
                    <a:pt x="367" y="24"/>
                  </a:lnTo>
                  <a:lnTo>
                    <a:pt x="382" y="23"/>
                  </a:lnTo>
                  <a:lnTo>
                    <a:pt x="396" y="21"/>
                  </a:lnTo>
                  <a:lnTo>
                    <a:pt x="411" y="20"/>
                  </a:lnTo>
                  <a:lnTo>
                    <a:pt x="425" y="19"/>
                  </a:lnTo>
                  <a:lnTo>
                    <a:pt x="439" y="18"/>
                  </a:lnTo>
                  <a:lnTo>
                    <a:pt x="454" y="17"/>
                  </a:lnTo>
                  <a:lnTo>
                    <a:pt x="468" y="16"/>
                  </a:lnTo>
                  <a:lnTo>
                    <a:pt x="483" y="15"/>
                  </a:lnTo>
                  <a:lnTo>
                    <a:pt x="498" y="13"/>
                  </a:lnTo>
                  <a:lnTo>
                    <a:pt x="513" y="12"/>
                  </a:lnTo>
                  <a:lnTo>
                    <a:pt x="528" y="11"/>
                  </a:lnTo>
                  <a:lnTo>
                    <a:pt x="541" y="10"/>
                  </a:lnTo>
                  <a:lnTo>
                    <a:pt x="556" y="9"/>
                  </a:lnTo>
                  <a:lnTo>
                    <a:pt x="571" y="9"/>
                  </a:lnTo>
                  <a:lnTo>
                    <a:pt x="586" y="8"/>
                  </a:lnTo>
                  <a:lnTo>
                    <a:pt x="600" y="7"/>
                  </a:lnTo>
                  <a:lnTo>
                    <a:pt x="615" y="5"/>
                  </a:lnTo>
                  <a:lnTo>
                    <a:pt x="630" y="5"/>
                  </a:lnTo>
                  <a:lnTo>
                    <a:pt x="645" y="4"/>
                  </a:lnTo>
                  <a:lnTo>
                    <a:pt x="660" y="3"/>
                  </a:lnTo>
                  <a:lnTo>
                    <a:pt x="675" y="3"/>
                  </a:lnTo>
                  <a:lnTo>
                    <a:pt x="690" y="2"/>
                  </a:lnTo>
                  <a:lnTo>
                    <a:pt x="705" y="1"/>
                  </a:lnTo>
                  <a:lnTo>
                    <a:pt x="720" y="0"/>
                  </a:lnTo>
                  <a:lnTo>
                    <a:pt x="75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36"/>
            <p:cNvSpPr>
              <a:spLocks/>
            </p:cNvSpPr>
            <p:nvPr/>
          </p:nvSpPr>
          <p:spPr bwMode="auto">
            <a:xfrm>
              <a:off x="4093" y="732"/>
              <a:ext cx="358" cy="302"/>
            </a:xfrm>
            <a:custGeom>
              <a:avLst/>
              <a:gdLst>
                <a:gd name="T0" fmla="*/ 698 w 717"/>
                <a:gd name="T1" fmla="*/ 37 h 602"/>
                <a:gd name="T2" fmla="*/ 664 w 717"/>
                <a:gd name="T3" fmla="*/ 109 h 602"/>
                <a:gd name="T4" fmla="*/ 633 w 717"/>
                <a:gd name="T5" fmla="*/ 183 h 602"/>
                <a:gd name="T6" fmla="*/ 604 w 717"/>
                <a:gd name="T7" fmla="*/ 258 h 602"/>
                <a:gd name="T8" fmla="*/ 576 w 717"/>
                <a:gd name="T9" fmla="*/ 334 h 602"/>
                <a:gd name="T10" fmla="*/ 552 w 717"/>
                <a:gd name="T11" fmla="*/ 410 h 602"/>
                <a:gd name="T12" fmla="*/ 529 w 717"/>
                <a:gd name="T13" fmla="*/ 487 h 602"/>
                <a:gd name="T14" fmla="*/ 508 w 717"/>
                <a:gd name="T15" fmla="*/ 564 h 602"/>
                <a:gd name="T16" fmla="*/ 493 w 717"/>
                <a:gd name="T17" fmla="*/ 602 h 602"/>
                <a:gd name="T18" fmla="*/ 485 w 717"/>
                <a:gd name="T19" fmla="*/ 601 h 602"/>
                <a:gd name="T20" fmla="*/ 476 w 717"/>
                <a:gd name="T21" fmla="*/ 601 h 602"/>
                <a:gd name="T22" fmla="*/ 468 w 717"/>
                <a:gd name="T23" fmla="*/ 600 h 602"/>
                <a:gd name="T24" fmla="*/ 461 w 717"/>
                <a:gd name="T25" fmla="*/ 600 h 602"/>
                <a:gd name="T26" fmla="*/ 455 w 717"/>
                <a:gd name="T27" fmla="*/ 598 h 602"/>
                <a:gd name="T28" fmla="*/ 424 w 717"/>
                <a:gd name="T29" fmla="*/ 598 h 602"/>
                <a:gd name="T30" fmla="*/ 368 w 717"/>
                <a:gd name="T31" fmla="*/ 595 h 602"/>
                <a:gd name="T32" fmla="*/ 311 w 717"/>
                <a:gd name="T33" fmla="*/ 593 h 602"/>
                <a:gd name="T34" fmla="*/ 255 w 717"/>
                <a:gd name="T35" fmla="*/ 592 h 602"/>
                <a:gd name="T36" fmla="*/ 199 w 717"/>
                <a:gd name="T37" fmla="*/ 590 h 602"/>
                <a:gd name="T38" fmla="*/ 142 w 717"/>
                <a:gd name="T39" fmla="*/ 590 h 602"/>
                <a:gd name="T40" fmla="*/ 86 w 717"/>
                <a:gd name="T41" fmla="*/ 588 h 602"/>
                <a:gd name="T42" fmla="*/ 29 w 717"/>
                <a:gd name="T43" fmla="*/ 590 h 602"/>
                <a:gd name="T44" fmla="*/ 12 w 717"/>
                <a:gd name="T45" fmla="*/ 552 h 602"/>
                <a:gd name="T46" fmla="*/ 34 w 717"/>
                <a:gd name="T47" fmla="*/ 477 h 602"/>
                <a:gd name="T48" fmla="*/ 58 w 717"/>
                <a:gd name="T49" fmla="*/ 402 h 602"/>
                <a:gd name="T50" fmla="*/ 83 w 717"/>
                <a:gd name="T51" fmla="*/ 328 h 602"/>
                <a:gd name="T52" fmla="*/ 100 w 717"/>
                <a:gd name="T53" fmla="*/ 291 h 602"/>
                <a:gd name="T54" fmla="*/ 118 w 717"/>
                <a:gd name="T55" fmla="*/ 239 h 602"/>
                <a:gd name="T56" fmla="*/ 139 w 717"/>
                <a:gd name="T57" fmla="*/ 188 h 602"/>
                <a:gd name="T58" fmla="*/ 161 w 717"/>
                <a:gd name="T59" fmla="*/ 138 h 602"/>
                <a:gd name="T60" fmla="*/ 185 w 717"/>
                <a:gd name="T61" fmla="*/ 87 h 602"/>
                <a:gd name="T62" fmla="*/ 194 w 717"/>
                <a:gd name="T63" fmla="*/ 77 h 602"/>
                <a:gd name="T64" fmla="*/ 197 w 717"/>
                <a:gd name="T65" fmla="*/ 63 h 602"/>
                <a:gd name="T66" fmla="*/ 208 w 717"/>
                <a:gd name="T67" fmla="*/ 45 h 602"/>
                <a:gd name="T68" fmla="*/ 225 w 717"/>
                <a:gd name="T69" fmla="*/ 39 h 602"/>
                <a:gd name="T70" fmla="*/ 252 w 717"/>
                <a:gd name="T71" fmla="*/ 33 h 602"/>
                <a:gd name="T72" fmla="*/ 292 w 717"/>
                <a:gd name="T73" fmla="*/ 29 h 602"/>
                <a:gd name="T74" fmla="*/ 332 w 717"/>
                <a:gd name="T75" fmla="*/ 25 h 602"/>
                <a:gd name="T76" fmla="*/ 373 w 717"/>
                <a:gd name="T77" fmla="*/ 21 h 602"/>
                <a:gd name="T78" fmla="*/ 412 w 717"/>
                <a:gd name="T79" fmla="*/ 17 h 602"/>
                <a:gd name="T80" fmla="*/ 451 w 717"/>
                <a:gd name="T81" fmla="*/ 14 h 602"/>
                <a:gd name="T82" fmla="*/ 490 w 717"/>
                <a:gd name="T83" fmla="*/ 10 h 602"/>
                <a:gd name="T84" fmla="*/ 528 w 717"/>
                <a:gd name="T85" fmla="*/ 9 h 602"/>
                <a:gd name="T86" fmla="*/ 548 w 717"/>
                <a:gd name="T87" fmla="*/ 9 h 602"/>
                <a:gd name="T88" fmla="*/ 555 w 717"/>
                <a:gd name="T89" fmla="*/ 7 h 602"/>
                <a:gd name="T90" fmla="*/ 561 w 717"/>
                <a:gd name="T91" fmla="*/ 7 h 602"/>
                <a:gd name="T92" fmla="*/ 599 w 717"/>
                <a:gd name="T93" fmla="*/ 5 h 602"/>
                <a:gd name="T94" fmla="*/ 637 w 717"/>
                <a:gd name="T95" fmla="*/ 2 h 602"/>
                <a:gd name="T96" fmla="*/ 675 w 717"/>
                <a:gd name="T97" fmla="*/ 0 h 602"/>
                <a:gd name="T98" fmla="*/ 717 w 717"/>
                <a:gd name="T99" fmla="*/ 1 h 6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17"/>
                <a:gd name="T151" fmla="*/ 0 h 602"/>
                <a:gd name="T152" fmla="*/ 717 w 717"/>
                <a:gd name="T153" fmla="*/ 602 h 6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17" h="602">
                  <a:moveTo>
                    <a:pt x="717" y="1"/>
                  </a:moveTo>
                  <a:lnTo>
                    <a:pt x="698" y="37"/>
                  </a:lnTo>
                  <a:lnTo>
                    <a:pt x="681" y="74"/>
                  </a:lnTo>
                  <a:lnTo>
                    <a:pt x="664" y="109"/>
                  </a:lnTo>
                  <a:lnTo>
                    <a:pt x="648" y="146"/>
                  </a:lnTo>
                  <a:lnTo>
                    <a:pt x="633" y="183"/>
                  </a:lnTo>
                  <a:lnTo>
                    <a:pt x="618" y="221"/>
                  </a:lnTo>
                  <a:lnTo>
                    <a:pt x="604" y="258"/>
                  </a:lnTo>
                  <a:lnTo>
                    <a:pt x="590" y="296"/>
                  </a:lnTo>
                  <a:lnTo>
                    <a:pt x="576" y="334"/>
                  </a:lnTo>
                  <a:lnTo>
                    <a:pt x="564" y="372"/>
                  </a:lnTo>
                  <a:lnTo>
                    <a:pt x="552" y="410"/>
                  </a:lnTo>
                  <a:lnTo>
                    <a:pt x="541" y="449"/>
                  </a:lnTo>
                  <a:lnTo>
                    <a:pt x="529" y="487"/>
                  </a:lnTo>
                  <a:lnTo>
                    <a:pt x="519" y="525"/>
                  </a:lnTo>
                  <a:lnTo>
                    <a:pt x="508" y="564"/>
                  </a:lnTo>
                  <a:lnTo>
                    <a:pt x="498" y="602"/>
                  </a:lnTo>
                  <a:lnTo>
                    <a:pt x="493" y="602"/>
                  </a:lnTo>
                  <a:lnTo>
                    <a:pt x="490" y="602"/>
                  </a:lnTo>
                  <a:lnTo>
                    <a:pt x="485" y="601"/>
                  </a:lnTo>
                  <a:lnTo>
                    <a:pt x="481" y="601"/>
                  </a:lnTo>
                  <a:lnTo>
                    <a:pt x="476" y="601"/>
                  </a:lnTo>
                  <a:lnTo>
                    <a:pt x="472" y="601"/>
                  </a:lnTo>
                  <a:lnTo>
                    <a:pt x="468" y="600"/>
                  </a:lnTo>
                  <a:lnTo>
                    <a:pt x="464" y="599"/>
                  </a:lnTo>
                  <a:lnTo>
                    <a:pt x="461" y="600"/>
                  </a:lnTo>
                  <a:lnTo>
                    <a:pt x="459" y="599"/>
                  </a:lnTo>
                  <a:lnTo>
                    <a:pt x="455" y="598"/>
                  </a:lnTo>
                  <a:lnTo>
                    <a:pt x="453" y="599"/>
                  </a:lnTo>
                  <a:lnTo>
                    <a:pt x="424" y="598"/>
                  </a:lnTo>
                  <a:lnTo>
                    <a:pt x="397" y="597"/>
                  </a:lnTo>
                  <a:lnTo>
                    <a:pt x="368" y="595"/>
                  </a:lnTo>
                  <a:lnTo>
                    <a:pt x="340" y="594"/>
                  </a:lnTo>
                  <a:lnTo>
                    <a:pt x="311" y="593"/>
                  </a:lnTo>
                  <a:lnTo>
                    <a:pt x="284" y="592"/>
                  </a:lnTo>
                  <a:lnTo>
                    <a:pt x="255" y="592"/>
                  </a:lnTo>
                  <a:lnTo>
                    <a:pt x="227" y="591"/>
                  </a:lnTo>
                  <a:lnTo>
                    <a:pt x="199" y="590"/>
                  </a:lnTo>
                  <a:lnTo>
                    <a:pt x="171" y="590"/>
                  </a:lnTo>
                  <a:lnTo>
                    <a:pt x="142" y="590"/>
                  </a:lnTo>
                  <a:lnTo>
                    <a:pt x="115" y="590"/>
                  </a:lnTo>
                  <a:lnTo>
                    <a:pt x="86" y="588"/>
                  </a:lnTo>
                  <a:lnTo>
                    <a:pt x="58" y="590"/>
                  </a:lnTo>
                  <a:lnTo>
                    <a:pt x="29" y="590"/>
                  </a:lnTo>
                  <a:lnTo>
                    <a:pt x="0" y="590"/>
                  </a:lnTo>
                  <a:lnTo>
                    <a:pt x="12" y="552"/>
                  </a:lnTo>
                  <a:lnTo>
                    <a:pt x="22" y="514"/>
                  </a:lnTo>
                  <a:lnTo>
                    <a:pt x="34" y="477"/>
                  </a:lnTo>
                  <a:lnTo>
                    <a:pt x="47" y="439"/>
                  </a:lnTo>
                  <a:lnTo>
                    <a:pt x="58" y="402"/>
                  </a:lnTo>
                  <a:lnTo>
                    <a:pt x="71" y="365"/>
                  </a:lnTo>
                  <a:lnTo>
                    <a:pt x="83" y="328"/>
                  </a:lnTo>
                  <a:lnTo>
                    <a:pt x="96" y="292"/>
                  </a:lnTo>
                  <a:lnTo>
                    <a:pt x="100" y="291"/>
                  </a:lnTo>
                  <a:lnTo>
                    <a:pt x="109" y="265"/>
                  </a:lnTo>
                  <a:lnTo>
                    <a:pt x="118" y="239"/>
                  </a:lnTo>
                  <a:lnTo>
                    <a:pt x="128" y="213"/>
                  </a:lnTo>
                  <a:lnTo>
                    <a:pt x="139" y="188"/>
                  </a:lnTo>
                  <a:lnTo>
                    <a:pt x="150" y="162"/>
                  </a:lnTo>
                  <a:lnTo>
                    <a:pt x="161" y="138"/>
                  </a:lnTo>
                  <a:lnTo>
                    <a:pt x="173" y="113"/>
                  </a:lnTo>
                  <a:lnTo>
                    <a:pt x="185" y="87"/>
                  </a:lnTo>
                  <a:lnTo>
                    <a:pt x="189" y="82"/>
                  </a:lnTo>
                  <a:lnTo>
                    <a:pt x="194" y="77"/>
                  </a:lnTo>
                  <a:lnTo>
                    <a:pt x="197" y="71"/>
                  </a:lnTo>
                  <a:lnTo>
                    <a:pt x="197" y="63"/>
                  </a:lnTo>
                  <a:lnTo>
                    <a:pt x="202" y="54"/>
                  </a:lnTo>
                  <a:lnTo>
                    <a:pt x="208" y="45"/>
                  </a:lnTo>
                  <a:lnTo>
                    <a:pt x="214" y="38"/>
                  </a:lnTo>
                  <a:lnTo>
                    <a:pt x="225" y="39"/>
                  </a:lnTo>
                  <a:lnTo>
                    <a:pt x="231" y="36"/>
                  </a:lnTo>
                  <a:lnTo>
                    <a:pt x="252" y="33"/>
                  </a:lnTo>
                  <a:lnTo>
                    <a:pt x="271" y="31"/>
                  </a:lnTo>
                  <a:lnTo>
                    <a:pt x="292" y="29"/>
                  </a:lnTo>
                  <a:lnTo>
                    <a:pt x="313" y="26"/>
                  </a:lnTo>
                  <a:lnTo>
                    <a:pt x="332" y="25"/>
                  </a:lnTo>
                  <a:lnTo>
                    <a:pt x="352" y="23"/>
                  </a:lnTo>
                  <a:lnTo>
                    <a:pt x="373" y="21"/>
                  </a:lnTo>
                  <a:lnTo>
                    <a:pt x="392" y="18"/>
                  </a:lnTo>
                  <a:lnTo>
                    <a:pt x="412" y="17"/>
                  </a:lnTo>
                  <a:lnTo>
                    <a:pt x="431" y="15"/>
                  </a:lnTo>
                  <a:lnTo>
                    <a:pt x="451" y="14"/>
                  </a:lnTo>
                  <a:lnTo>
                    <a:pt x="470" y="13"/>
                  </a:lnTo>
                  <a:lnTo>
                    <a:pt x="490" y="10"/>
                  </a:lnTo>
                  <a:lnTo>
                    <a:pt x="510" y="9"/>
                  </a:lnTo>
                  <a:lnTo>
                    <a:pt x="528" y="9"/>
                  </a:lnTo>
                  <a:lnTo>
                    <a:pt x="548" y="8"/>
                  </a:lnTo>
                  <a:lnTo>
                    <a:pt x="548" y="9"/>
                  </a:lnTo>
                  <a:lnTo>
                    <a:pt x="550" y="8"/>
                  </a:lnTo>
                  <a:lnTo>
                    <a:pt x="555" y="7"/>
                  </a:lnTo>
                  <a:lnTo>
                    <a:pt x="558" y="7"/>
                  </a:lnTo>
                  <a:lnTo>
                    <a:pt x="561" y="7"/>
                  </a:lnTo>
                  <a:lnTo>
                    <a:pt x="581" y="6"/>
                  </a:lnTo>
                  <a:lnTo>
                    <a:pt x="599" y="5"/>
                  </a:lnTo>
                  <a:lnTo>
                    <a:pt x="619" y="3"/>
                  </a:lnTo>
                  <a:lnTo>
                    <a:pt x="637" y="2"/>
                  </a:lnTo>
                  <a:lnTo>
                    <a:pt x="656" y="1"/>
                  </a:lnTo>
                  <a:lnTo>
                    <a:pt x="675" y="0"/>
                  </a:lnTo>
                  <a:lnTo>
                    <a:pt x="696" y="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Freeform 37"/>
            <p:cNvSpPr>
              <a:spLocks/>
            </p:cNvSpPr>
            <p:nvPr/>
          </p:nvSpPr>
          <p:spPr bwMode="auto">
            <a:xfrm>
              <a:off x="4350" y="735"/>
              <a:ext cx="296" cy="428"/>
            </a:xfrm>
            <a:custGeom>
              <a:avLst/>
              <a:gdLst>
                <a:gd name="T0" fmla="*/ 584 w 592"/>
                <a:gd name="T1" fmla="*/ 354 h 854"/>
                <a:gd name="T2" fmla="*/ 566 w 592"/>
                <a:gd name="T3" fmla="*/ 424 h 854"/>
                <a:gd name="T4" fmla="*/ 544 w 592"/>
                <a:gd name="T5" fmla="*/ 490 h 854"/>
                <a:gd name="T6" fmla="*/ 520 w 592"/>
                <a:gd name="T7" fmla="*/ 556 h 854"/>
                <a:gd name="T8" fmla="*/ 492 w 592"/>
                <a:gd name="T9" fmla="*/ 620 h 854"/>
                <a:gd name="T10" fmla="*/ 463 w 592"/>
                <a:gd name="T11" fmla="*/ 684 h 854"/>
                <a:gd name="T12" fmla="*/ 432 w 592"/>
                <a:gd name="T13" fmla="*/ 747 h 854"/>
                <a:gd name="T14" fmla="*/ 401 w 592"/>
                <a:gd name="T15" fmla="*/ 809 h 854"/>
                <a:gd name="T16" fmla="*/ 380 w 592"/>
                <a:gd name="T17" fmla="*/ 846 h 854"/>
                <a:gd name="T18" fmla="*/ 370 w 592"/>
                <a:gd name="T19" fmla="*/ 854 h 854"/>
                <a:gd name="T20" fmla="*/ 339 w 592"/>
                <a:gd name="T21" fmla="*/ 839 h 854"/>
                <a:gd name="T22" fmla="*/ 293 w 592"/>
                <a:gd name="T23" fmla="*/ 810 h 854"/>
                <a:gd name="T24" fmla="*/ 247 w 592"/>
                <a:gd name="T25" fmla="*/ 781 h 854"/>
                <a:gd name="T26" fmla="*/ 202 w 592"/>
                <a:gd name="T27" fmla="*/ 751 h 854"/>
                <a:gd name="T28" fmla="*/ 157 w 592"/>
                <a:gd name="T29" fmla="*/ 721 h 854"/>
                <a:gd name="T30" fmla="*/ 112 w 592"/>
                <a:gd name="T31" fmla="*/ 688 h 854"/>
                <a:gd name="T32" fmla="*/ 67 w 592"/>
                <a:gd name="T33" fmla="*/ 656 h 854"/>
                <a:gd name="T34" fmla="*/ 22 w 592"/>
                <a:gd name="T35" fmla="*/ 624 h 854"/>
                <a:gd name="T36" fmla="*/ 4 w 592"/>
                <a:gd name="T37" fmla="*/ 579 h 854"/>
                <a:gd name="T38" fmla="*/ 18 w 592"/>
                <a:gd name="T39" fmla="*/ 525 h 854"/>
                <a:gd name="T40" fmla="*/ 35 w 592"/>
                <a:gd name="T41" fmla="*/ 466 h 854"/>
                <a:gd name="T42" fmla="*/ 54 w 592"/>
                <a:gd name="T43" fmla="*/ 402 h 854"/>
                <a:gd name="T44" fmla="*/ 74 w 592"/>
                <a:gd name="T45" fmla="*/ 338 h 854"/>
                <a:gd name="T46" fmla="*/ 97 w 592"/>
                <a:gd name="T47" fmla="*/ 275 h 854"/>
                <a:gd name="T48" fmla="*/ 121 w 592"/>
                <a:gd name="T49" fmla="*/ 213 h 854"/>
                <a:gd name="T50" fmla="*/ 147 w 592"/>
                <a:gd name="T51" fmla="*/ 151 h 854"/>
                <a:gd name="T52" fmla="*/ 174 w 592"/>
                <a:gd name="T53" fmla="*/ 90 h 854"/>
                <a:gd name="T54" fmla="*/ 203 w 592"/>
                <a:gd name="T55" fmla="*/ 30 h 854"/>
                <a:gd name="T56" fmla="*/ 242 w 592"/>
                <a:gd name="T57" fmla="*/ 18 h 854"/>
                <a:gd name="T58" fmla="*/ 290 w 592"/>
                <a:gd name="T59" fmla="*/ 55 h 854"/>
                <a:gd name="T60" fmla="*/ 340 w 592"/>
                <a:gd name="T61" fmla="*/ 93 h 854"/>
                <a:gd name="T62" fmla="*/ 388 w 592"/>
                <a:gd name="T63" fmla="*/ 131 h 854"/>
                <a:gd name="T64" fmla="*/ 435 w 592"/>
                <a:gd name="T65" fmla="*/ 171 h 854"/>
                <a:gd name="T66" fmla="*/ 483 w 592"/>
                <a:gd name="T67" fmla="*/ 213 h 854"/>
                <a:gd name="T68" fmla="*/ 528 w 592"/>
                <a:gd name="T69" fmla="*/ 254 h 854"/>
                <a:gd name="T70" fmla="*/ 571 w 592"/>
                <a:gd name="T71" fmla="*/ 298 h 8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854"/>
                <a:gd name="T110" fmla="*/ 592 w 592"/>
                <a:gd name="T111" fmla="*/ 854 h 8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854">
                  <a:moveTo>
                    <a:pt x="592" y="320"/>
                  </a:moveTo>
                  <a:lnTo>
                    <a:pt x="584" y="354"/>
                  </a:lnTo>
                  <a:lnTo>
                    <a:pt x="576" y="389"/>
                  </a:lnTo>
                  <a:lnTo>
                    <a:pt x="566" y="424"/>
                  </a:lnTo>
                  <a:lnTo>
                    <a:pt x="555" y="457"/>
                  </a:lnTo>
                  <a:lnTo>
                    <a:pt x="544" y="490"/>
                  </a:lnTo>
                  <a:lnTo>
                    <a:pt x="532" y="523"/>
                  </a:lnTo>
                  <a:lnTo>
                    <a:pt x="520" y="556"/>
                  </a:lnTo>
                  <a:lnTo>
                    <a:pt x="506" y="588"/>
                  </a:lnTo>
                  <a:lnTo>
                    <a:pt x="492" y="620"/>
                  </a:lnTo>
                  <a:lnTo>
                    <a:pt x="478" y="652"/>
                  </a:lnTo>
                  <a:lnTo>
                    <a:pt x="463" y="684"/>
                  </a:lnTo>
                  <a:lnTo>
                    <a:pt x="448" y="715"/>
                  </a:lnTo>
                  <a:lnTo>
                    <a:pt x="432" y="747"/>
                  </a:lnTo>
                  <a:lnTo>
                    <a:pt x="417" y="778"/>
                  </a:lnTo>
                  <a:lnTo>
                    <a:pt x="401" y="809"/>
                  </a:lnTo>
                  <a:lnTo>
                    <a:pt x="385" y="840"/>
                  </a:lnTo>
                  <a:lnTo>
                    <a:pt x="380" y="846"/>
                  </a:lnTo>
                  <a:lnTo>
                    <a:pt x="376" y="851"/>
                  </a:lnTo>
                  <a:lnTo>
                    <a:pt x="370" y="854"/>
                  </a:lnTo>
                  <a:lnTo>
                    <a:pt x="362" y="853"/>
                  </a:lnTo>
                  <a:lnTo>
                    <a:pt x="339" y="839"/>
                  </a:lnTo>
                  <a:lnTo>
                    <a:pt x="316" y="824"/>
                  </a:lnTo>
                  <a:lnTo>
                    <a:pt x="293" y="810"/>
                  </a:lnTo>
                  <a:lnTo>
                    <a:pt x="270" y="796"/>
                  </a:lnTo>
                  <a:lnTo>
                    <a:pt x="247" y="781"/>
                  </a:lnTo>
                  <a:lnTo>
                    <a:pt x="224" y="766"/>
                  </a:lnTo>
                  <a:lnTo>
                    <a:pt x="202" y="751"/>
                  </a:lnTo>
                  <a:lnTo>
                    <a:pt x="179" y="736"/>
                  </a:lnTo>
                  <a:lnTo>
                    <a:pt x="157" y="721"/>
                  </a:lnTo>
                  <a:lnTo>
                    <a:pt x="134" y="705"/>
                  </a:lnTo>
                  <a:lnTo>
                    <a:pt x="112" y="688"/>
                  </a:lnTo>
                  <a:lnTo>
                    <a:pt x="89" y="672"/>
                  </a:lnTo>
                  <a:lnTo>
                    <a:pt x="67" y="656"/>
                  </a:lnTo>
                  <a:lnTo>
                    <a:pt x="45" y="640"/>
                  </a:lnTo>
                  <a:lnTo>
                    <a:pt x="22" y="624"/>
                  </a:lnTo>
                  <a:lnTo>
                    <a:pt x="0" y="607"/>
                  </a:lnTo>
                  <a:lnTo>
                    <a:pt x="4" y="579"/>
                  </a:lnTo>
                  <a:lnTo>
                    <a:pt x="10" y="553"/>
                  </a:lnTo>
                  <a:lnTo>
                    <a:pt x="18" y="525"/>
                  </a:lnTo>
                  <a:lnTo>
                    <a:pt x="27" y="498"/>
                  </a:lnTo>
                  <a:lnTo>
                    <a:pt x="35" y="466"/>
                  </a:lnTo>
                  <a:lnTo>
                    <a:pt x="44" y="434"/>
                  </a:lnTo>
                  <a:lnTo>
                    <a:pt x="54" y="402"/>
                  </a:lnTo>
                  <a:lnTo>
                    <a:pt x="63" y="369"/>
                  </a:lnTo>
                  <a:lnTo>
                    <a:pt x="74" y="338"/>
                  </a:lnTo>
                  <a:lnTo>
                    <a:pt x="85" y="306"/>
                  </a:lnTo>
                  <a:lnTo>
                    <a:pt x="97" y="275"/>
                  </a:lnTo>
                  <a:lnTo>
                    <a:pt x="108" y="244"/>
                  </a:lnTo>
                  <a:lnTo>
                    <a:pt x="121" y="213"/>
                  </a:lnTo>
                  <a:lnTo>
                    <a:pt x="134" y="182"/>
                  </a:lnTo>
                  <a:lnTo>
                    <a:pt x="147" y="151"/>
                  </a:lnTo>
                  <a:lnTo>
                    <a:pt x="160" y="121"/>
                  </a:lnTo>
                  <a:lnTo>
                    <a:pt x="174" y="90"/>
                  </a:lnTo>
                  <a:lnTo>
                    <a:pt x="189" y="60"/>
                  </a:lnTo>
                  <a:lnTo>
                    <a:pt x="203" y="30"/>
                  </a:lnTo>
                  <a:lnTo>
                    <a:pt x="218" y="0"/>
                  </a:lnTo>
                  <a:lnTo>
                    <a:pt x="242" y="18"/>
                  </a:lnTo>
                  <a:lnTo>
                    <a:pt x="266" y="37"/>
                  </a:lnTo>
                  <a:lnTo>
                    <a:pt x="290" y="55"/>
                  </a:lnTo>
                  <a:lnTo>
                    <a:pt x="316" y="73"/>
                  </a:lnTo>
                  <a:lnTo>
                    <a:pt x="340" y="93"/>
                  </a:lnTo>
                  <a:lnTo>
                    <a:pt x="364" y="111"/>
                  </a:lnTo>
                  <a:lnTo>
                    <a:pt x="388" y="131"/>
                  </a:lnTo>
                  <a:lnTo>
                    <a:pt x="412" y="151"/>
                  </a:lnTo>
                  <a:lnTo>
                    <a:pt x="435" y="171"/>
                  </a:lnTo>
                  <a:lnTo>
                    <a:pt x="460" y="192"/>
                  </a:lnTo>
                  <a:lnTo>
                    <a:pt x="483" y="213"/>
                  </a:lnTo>
                  <a:lnTo>
                    <a:pt x="505" y="233"/>
                  </a:lnTo>
                  <a:lnTo>
                    <a:pt x="528" y="254"/>
                  </a:lnTo>
                  <a:lnTo>
                    <a:pt x="549" y="276"/>
                  </a:lnTo>
                  <a:lnTo>
                    <a:pt x="571" y="298"/>
                  </a:lnTo>
                  <a:lnTo>
                    <a:pt x="592" y="32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Freeform 38"/>
            <p:cNvSpPr>
              <a:spLocks/>
            </p:cNvSpPr>
            <p:nvPr/>
          </p:nvSpPr>
          <p:spPr bwMode="auto">
            <a:xfrm>
              <a:off x="4197" y="769"/>
              <a:ext cx="74" cy="68"/>
            </a:xfrm>
            <a:custGeom>
              <a:avLst/>
              <a:gdLst>
                <a:gd name="T0" fmla="*/ 140 w 146"/>
                <a:gd name="T1" fmla="*/ 24 h 134"/>
                <a:gd name="T2" fmla="*/ 146 w 146"/>
                <a:gd name="T3" fmla="*/ 43 h 134"/>
                <a:gd name="T4" fmla="*/ 144 w 146"/>
                <a:gd name="T5" fmla="*/ 63 h 134"/>
                <a:gd name="T6" fmla="*/ 135 w 146"/>
                <a:gd name="T7" fmla="*/ 83 h 134"/>
                <a:gd name="T8" fmla="*/ 123 w 146"/>
                <a:gd name="T9" fmla="*/ 100 h 134"/>
                <a:gd name="T10" fmla="*/ 115 w 146"/>
                <a:gd name="T11" fmla="*/ 107 h 134"/>
                <a:gd name="T12" fmla="*/ 106 w 146"/>
                <a:gd name="T13" fmla="*/ 114 h 134"/>
                <a:gd name="T14" fmla="*/ 97 w 146"/>
                <a:gd name="T15" fmla="*/ 119 h 134"/>
                <a:gd name="T16" fmla="*/ 86 w 146"/>
                <a:gd name="T17" fmla="*/ 125 h 134"/>
                <a:gd name="T18" fmla="*/ 76 w 146"/>
                <a:gd name="T19" fmla="*/ 129 h 134"/>
                <a:gd name="T20" fmla="*/ 66 w 146"/>
                <a:gd name="T21" fmla="*/ 132 h 134"/>
                <a:gd name="T22" fmla="*/ 55 w 146"/>
                <a:gd name="T23" fmla="*/ 133 h 134"/>
                <a:gd name="T24" fmla="*/ 44 w 146"/>
                <a:gd name="T25" fmla="*/ 134 h 134"/>
                <a:gd name="T26" fmla="*/ 39 w 146"/>
                <a:gd name="T27" fmla="*/ 133 h 134"/>
                <a:gd name="T28" fmla="*/ 33 w 146"/>
                <a:gd name="T29" fmla="*/ 132 h 134"/>
                <a:gd name="T30" fmla="*/ 29 w 146"/>
                <a:gd name="T31" fmla="*/ 131 h 134"/>
                <a:gd name="T32" fmla="*/ 23 w 146"/>
                <a:gd name="T33" fmla="*/ 129 h 134"/>
                <a:gd name="T34" fmla="*/ 18 w 146"/>
                <a:gd name="T35" fmla="*/ 125 h 134"/>
                <a:gd name="T36" fmla="*/ 14 w 146"/>
                <a:gd name="T37" fmla="*/ 122 h 134"/>
                <a:gd name="T38" fmla="*/ 9 w 146"/>
                <a:gd name="T39" fmla="*/ 117 h 134"/>
                <a:gd name="T40" fmla="*/ 6 w 146"/>
                <a:gd name="T41" fmla="*/ 113 h 134"/>
                <a:gd name="T42" fmla="*/ 0 w 146"/>
                <a:gd name="T43" fmla="*/ 99 h 134"/>
                <a:gd name="T44" fmla="*/ 0 w 146"/>
                <a:gd name="T45" fmla="*/ 83 h 134"/>
                <a:gd name="T46" fmla="*/ 3 w 146"/>
                <a:gd name="T47" fmla="*/ 68 h 134"/>
                <a:gd name="T48" fmla="*/ 9 w 146"/>
                <a:gd name="T49" fmla="*/ 54 h 134"/>
                <a:gd name="T50" fmla="*/ 16 w 146"/>
                <a:gd name="T51" fmla="*/ 43 h 134"/>
                <a:gd name="T52" fmla="*/ 24 w 146"/>
                <a:gd name="T53" fmla="*/ 34 h 134"/>
                <a:gd name="T54" fmla="*/ 32 w 146"/>
                <a:gd name="T55" fmla="*/ 25 h 134"/>
                <a:gd name="T56" fmla="*/ 43 w 146"/>
                <a:gd name="T57" fmla="*/ 18 h 134"/>
                <a:gd name="T58" fmla="*/ 52 w 146"/>
                <a:gd name="T59" fmla="*/ 11 h 134"/>
                <a:gd name="T60" fmla="*/ 63 w 146"/>
                <a:gd name="T61" fmla="*/ 7 h 134"/>
                <a:gd name="T62" fmla="*/ 75 w 146"/>
                <a:gd name="T63" fmla="*/ 2 h 134"/>
                <a:gd name="T64" fmla="*/ 86 w 146"/>
                <a:gd name="T65" fmla="*/ 0 h 134"/>
                <a:gd name="T66" fmla="*/ 94 w 146"/>
                <a:gd name="T67" fmla="*/ 0 h 134"/>
                <a:gd name="T68" fmla="*/ 102 w 146"/>
                <a:gd name="T69" fmla="*/ 1 h 134"/>
                <a:gd name="T70" fmla="*/ 109 w 146"/>
                <a:gd name="T71" fmla="*/ 2 h 134"/>
                <a:gd name="T72" fmla="*/ 117 w 146"/>
                <a:gd name="T73" fmla="*/ 4 h 134"/>
                <a:gd name="T74" fmla="*/ 123 w 146"/>
                <a:gd name="T75" fmla="*/ 7 h 134"/>
                <a:gd name="T76" fmla="*/ 130 w 146"/>
                <a:gd name="T77" fmla="*/ 11 h 134"/>
                <a:gd name="T78" fmla="*/ 136 w 146"/>
                <a:gd name="T79" fmla="*/ 17 h 134"/>
                <a:gd name="T80" fmla="*/ 140 w 146"/>
                <a:gd name="T81" fmla="*/ 24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4"/>
                <a:gd name="T125" fmla="*/ 146 w 146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4">
                  <a:moveTo>
                    <a:pt x="140" y="24"/>
                  </a:moveTo>
                  <a:lnTo>
                    <a:pt x="146" y="43"/>
                  </a:lnTo>
                  <a:lnTo>
                    <a:pt x="144" y="63"/>
                  </a:lnTo>
                  <a:lnTo>
                    <a:pt x="135" y="83"/>
                  </a:lnTo>
                  <a:lnTo>
                    <a:pt x="123" y="100"/>
                  </a:lnTo>
                  <a:lnTo>
                    <a:pt x="115" y="107"/>
                  </a:lnTo>
                  <a:lnTo>
                    <a:pt x="106" y="114"/>
                  </a:lnTo>
                  <a:lnTo>
                    <a:pt x="97" y="119"/>
                  </a:lnTo>
                  <a:lnTo>
                    <a:pt x="86" y="125"/>
                  </a:lnTo>
                  <a:lnTo>
                    <a:pt x="76" y="129"/>
                  </a:lnTo>
                  <a:lnTo>
                    <a:pt x="66" y="132"/>
                  </a:lnTo>
                  <a:lnTo>
                    <a:pt x="55" y="133"/>
                  </a:lnTo>
                  <a:lnTo>
                    <a:pt x="44" y="134"/>
                  </a:lnTo>
                  <a:lnTo>
                    <a:pt x="39" y="133"/>
                  </a:lnTo>
                  <a:lnTo>
                    <a:pt x="33" y="132"/>
                  </a:lnTo>
                  <a:lnTo>
                    <a:pt x="29" y="131"/>
                  </a:lnTo>
                  <a:lnTo>
                    <a:pt x="23" y="129"/>
                  </a:lnTo>
                  <a:lnTo>
                    <a:pt x="18" y="125"/>
                  </a:lnTo>
                  <a:lnTo>
                    <a:pt x="14" y="122"/>
                  </a:lnTo>
                  <a:lnTo>
                    <a:pt x="9" y="117"/>
                  </a:lnTo>
                  <a:lnTo>
                    <a:pt x="6" y="113"/>
                  </a:lnTo>
                  <a:lnTo>
                    <a:pt x="0" y="99"/>
                  </a:lnTo>
                  <a:lnTo>
                    <a:pt x="0" y="83"/>
                  </a:lnTo>
                  <a:lnTo>
                    <a:pt x="3" y="68"/>
                  </a:lnTo>
                  <a:lnTo>
                    <a:pt x="9" y="54"/>
                  </a:lnTo>
                  <a:lnTo>
                    <a:pt x="16" y="43"/>
                  </a:lnTo>
                  <a:lnTo>
                    <a:pt x="24" y="34"/>
                  </a:lnTo>
                  <a:lnTo>
                    <a:pt x="32" y="25"/>
                  </a:lnTo>
                  <a:lnTo>
                    <a:pt x="43" y="18"/>
                  </a:lnTo>
                  <a:lnTo>
                    <a:pt x="52" y="11"/>
                  </a:lnTo>
                  <a:lnTo>
                    <a:pt x="63" y="7"/>
                  </a:lnTo>
                  <a:lnTo>
                    <a:pt x="75" y="2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02" y="1"/>
                  </a:lnTo>
                  <a:lnTo>
                    <a:pt x="109" y="2"/>
                  </a:lnTo>
                  <a:lnTo>
                    <a:pt x="117" y="4"/>
                  </a:lnTo>
                  <a:lnTo>
                    <a:pt x="123" y="7"/>
                  </a:lnTo>
                  <a:lnTo>
                    <a:pt x="130" y="11"/>
                  </a:lnTo>
                  <a:lnTo>
                    <a:pt x="136" y="17"/>
                  </a:lnTo>
                  <a:lnTo>
                    <a:pt x="1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39"/>
            <p:cNvSpPr>
              <a:spLocks/>
            </p:cNvSpPr>
            <p:nvPr/>
          </p:nvSpPr>
          <p:spPr bwMode="auto">
            <a:xfrm>
              <a:off x="4310" y="769"/>
              <a:ext cx="74" cy="68"/>
            </a:xfrm>
            <a:custGeom>
              <a:avLst/>
              <a:gdLst>
                <a:gd name="T0" fmla="*/ 137 w 146"/>
                <a:gd name="T1" fmla="*/ 16 h 136"/>
                <a:gd name="T2" fmla="*/ 144 w 146"/>
                <a:gd name="T3" fmla="*/ 25 h 136"/>
                <a:gd name="T4" fmla="*/ 146 w 146"/>
                <a:gd name="T5" fmla="*/ 36 h 136"/>
                <a:gd name="T6" fmla="*/ 146 w 146"/>
                <a:gd name="T7" fmla="*/ 50 h 136"/>
                <a:gd name="T8" fmla="*/ 144 w 146"/>
                <a:gd name="T9" fmla="*/ 62 h 136"/>
                <a:gd name="T10" fmla="*/ 140 w 146"/>
                <a:gd name="T11" fmla="*/ 73 h 136"/>
                <a:gd name="T12" fmla="*/ 134 w 146"/>
                <a:gd name="T13" fmla="*/ 84 h 136"/>
                <a:gd name="T14" fmla="*/ 129 w 146"/>
                <a:gd name="T15" fmla="*/ 93 h 136"/>
                <a:gd name="T16" fmla="*/ 121 w 146"/>
                <a:gd name="T17" fmla="*/ 102 h 136"/>
                <a:gd name="T18" fmla="*/ 113 w 146"/>
                <a:gd name="T19" fmla="*/ 110 h 136"/>
                <a:gd name="T20" fmla="*/ 103 w 146"/>
                <a:gd name="T21" fmla="*/ 118 h 136"/>
                <a:gd name="T22" fmla="*/ 94 w 146"/>
                <a:gd name="T23" fmla="*/ 124 h 136"/>
                <a:gd name="T24" fmla="*/ 84 w 146"/>
                <a:gd name="T25" fmla="*/ 130 h 136"/>
                <a:gd name="T26" fmla="*/ 75 w 146"/>
                <a:gd name="T27" fmla="*/ 132 h 136"/>
                <a:gd name="T28" fmla="*/ 64 w 146"/>
                <a:gd name="T29" fmla="*/ 134 h 136"/>
                <a:gd name="T30" fmla="*/ 55 w 146"/>
                <a:gd name="T31" fmla="*/ 136 h 136"/>
                <a:gd name="T32" fmla="*/ 46 w 146"/>
                <a:gd name="T33" fmla="*/ 136 h 136"/>
                <a:gd name="T34" fmla="*/ 37 w 146"/>
                <a:gd name="T35" fmla="*/ 134 h 136"/>
                <a:gd name="T36" fmla="*/ 29 w 146"/>
                <a:gd name="T37" fmla="*/ 132 h 136"/>
                <a:gd name="T38" fmla="*/ 20 w 146"/>
                <a:gd name="T39" fmla="*/ 127 h 136"/>
                <a:gd name="T40" fmla="*/ 12 w 146"/>
                <a:gd name="T41" fmla="*/ 122 h 136"/>
                <a:gd name="T42" fmla="*/ 7 w 146"/>
                <a:gd name="T43" fmla="*/ 114 h 136"/>
                <a:gd name="T44" fmla="*/ 3 w 146"/>
                <a:gd name="T45" fmla="*/ 104 h 136"/>
                <a:gd name="T46" fmla="*/ 1 w 146"/>
                <a:gd name="T47" fmla="*/ 94 h 136"/>
                <a:gd name="T48" fmla="*/ 0 w 146"/>
                <a:gd name="T49" fmla="*/ 83 h 136"/>
                <a:gd name="T50" fmla="*/ 3 w 146"/>
                <a:gd name="T51" fmla="*/ 70 h 136"/>
                <a:gd name="T52" fmla="*/ 9 w 146"/>
                <a:gd name="T53" fmla="*/ 57 h 136"/>
                <a:gd name="T54" fmla="*/ 16 w 146"/>
                <a:gd name="T55" fmla="*/ 45 h 136"/>
                <a:gd name="T56" fmla="*/ 25 w 146"/>
                <a:gd name="T57" fmla="*/ 34 h 136"/>
                <a:gd name="T58" fmla="*/ 34 w 146"/>
                <a:gd name="T59" fmla="*/ 24 h 136"/>
                <a:gd name="T60" fmla="*/ 46 w 146"/>
                <a:gd name="T61" fmla="*/ 16 h 136"/>
                <a:gd name="T62" fmla="*/ 57 w 146"/>
                <a:gd name="T63" fmla="*/ 9 h 136"/>
                <a:gd name="T64" fmla="*/ 70 w 146"/>
                <a:gd name="T65" fmla="*/ 3 h 136"/>
                <a:gd name="T66" fmla="*/ 78 w 146"/>
                <a:gd name="T67" fmla="*/ 1 h 136"/>
                <a:gd name="T68" fmla="*/ 87 w 146"/>
                <a:gd name="T69" fmla="*/ 0 h 136"/>
                <a:gd name="T70" fmla="*/ 96 w 146"/>
                <a:gd name="T71" fmla="*/ 0 h 136"/>
                <a:gd name="T72" fmla="*/ 106 w 146"/>
                <a:gd name="T73" fmla="*/ 0 h 136"/>
                <a:gd name="T74" fmla="*/ 115 w 146"/>
                <a:gd name="T75" fmla="*/ 1 h 136"/>
                <a:gd name="T76" fmla="*/ 123 w 146"/>
                <a:gd name="T77" fmla="*/ 4 h 136"/>
                <a:gd name="T78" fmla="*/ 131 w 146"/>
                <a:gd name="T79" fmla="*/ 9 h 136"/>
                <a:gd name="T80" fmla="*/ 137 w 146"/>
                <a:gd name="T81" fmla="*/ 16 h 1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6"/>
                <a:gd name="T125" fmla="*/ 146 w 146"/>
                <a:gd name="T126" fmla="*/ 136 h 1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6">
                  <a:moveTo>
                    <a:pt x="137" y="16"/>
                  </a:moveTo>
                  <a:lnTo>
                    <a:pt x="144" y="25"/>
                  </a:lnTo>
                  <a:lnTo>
                    <a:pt x="146" y="36"/>
                  </a:lnTo>
                  <a:lnTo>
                    <a:pt x="146" y="50"/>
                  </a:lnTo>
                  <a:lnTo>
                    <a:pt x="144" y="62"/>
                  </a:lnTo>
                  <a:lnTo>
                    <a:pt x="140" y="73"/>
                  </a:lnTo>
                  <a:lnTo>
                    <a:pt x="134" y="84"/>
                  </a:lnTo>
                  <a:lnTo>
                    <a:pt x="129" y="93"/>
                  </a:lnTo>
                  <a:lnTo>
                    <a:pt x="121" y="102"/>
                  </a:lnTo>
                  <a:lnTo>
                    <a:pt x="113" y="110"/>
                  </a:lnTo>
                  <a:lnTo>
                    <a:pt x="103" y="118"/>
                  </a:lnTo>
                  <a:lnTo>
                    <a:pt x="94" y="124"/>
                  </a:lnTo>
                  <a:lnTo>
                    <a:pt x="84" y="130"/>
                  </a:lnTo>
                  <a:lnTo>
                    <a:pt x="75" y="132"/>
                  </a:lnTo>
                  <a:lnTo>
                    <a:pt x="64" y="134"/>
                  </a:lnTo>
                  <a:lnTo>
                    <a:pt x="55" y="136"/>
                  </a:lnTo>
                  <a:lnTo>
                    <a:pt x="46" y="136"/>
                  </a:lnTo>
                  <a:lnTo>
                    <a:pt x="37" y="134"/>
                  </a:lnTo>
                  <a:lnTo>
                    <a:pt x="29" y="132"/>
                  </a:lnTo>
                  <a:lnTo>
                    <a:pt x="20" y="127"/>
                  </a:lnTo>
                  <a:lnTo>
                    <a:pt x="12" y="122"/>
                  </a:lnTo>
                  <a:lnTo>
                    <a:pt x="7" y="114"/>
                  </a:lnTo>
                  <a:lnTo>
                    <a:pt x="3" y="104"/>
                  </a:lnTo>
                  <a:lnTo>
                    <a:pt x="1" y="94"/>
                  </a:lnTo>
                  <a:lnTo>
                    <a:pt x="0" y="83"/>
                  </a:lnTo>
                  <a:lnTo>
                    <a:pt x="3" y="70"/>
                  </a:lnTo>
                  <a:lnTo>
                    <a:pt x="9" y="57"/>
                  </a:lnTo>
                  <a:lnTo>
                    <a:pt x="16" y="45"/>
                  </a:lnTo>
                  <a:lnTo>
                    <a:pt x="25" y="34"/>
                  </a:lnTo>
                  <a:lnTo>
                    <a:pt x="34" y="24"/>
                  </a:lnTo>
                  <a:lnTo>
                    <a:pt x="46" y="16"/>
                  </a:lnTo>
                  <a:lnTo>
                    <a:pt x="57" y="9"/>
                  </a:lnTo>
                  <a:lnTo>
                    <a:pt x="70" y="3"/>
                  </a:lnTo>
                  <a:lnTo>
                    <a:pt x="78" y="1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5" y="1"/>
                  </a:lnTo>
                  <a:lnTo>
                    <a:pt x="123" y="4"/>
                  </a:lnTo>
                  <a:lnTo>
                    <a:pt x="131" y="9"/>
                  </a:lnTo>
                  <a:lnTo>
                    <a:pt x="13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Freeform 40"/>
            <p:cNvSpPr>
              <a:spLocks/>
            </p:cNvSpPr>
            <p:nvPr/>
          </p:nvSpPr>
          <p:spPr bwMode="auto">
            <a:xfrm>
              <a:off x="4449" y="814"/>
              <a:ext cx="65" cy="61"/>
            </a:xfrm>
            <a:custGeom>
              <a:avLst/>
              <a:gdLst>
                <a:gd name="T0" fmla="*/ 111 w 129"/>
                <a:gd name="T1" fmla="*/ 16 h 122"/>
                <a:gd name="T2" fmla="*/ 120 w 129"/>
                <a:gd name="T3" fmla="*/ 28 h 122"/>
                <a:gd name="T4" fmla="*/ 127 w 129"/>
                <a:gd name="T5" fmla="*/ 41 h 122"/>
                <a:gd name="T6" fmla="*/ 129 w 129"/>
                <a:gd name="T7" fmla="*/ 56 h 122"/>
                <a:gd name="T8" fmla="*/ 128 w 129"/>
                <a:gd name="T9" fmla="*/ 72 h 122"/>
                <a:gd name="T10" fmla="*/ 125 w 129"/>
                <a:gd name="T11" fmla="*/ 81 h 122"/>
                <a:gd name="T12" fmla="*/ 120 w 129"/>
                <a:gd name="T13" fmla="*/ 90 h 122"/>
                <a:gd name="T14" fmla="*/ 114 w 129"/>
                <a:gd name="T15" fmla="*/ 98 h 122"/>
                <a:gd name="T16" fmla="*/ 107 w 129"/>
                <a:gd name="T17" fmla="*/ 105 h 122"/>
                <a:gd name="T18" fmla="*/ 101 w 129"/>
                <a:gd name="T19" fmla="*/ 112 h 122"/>
                <a:gd name="T20" fmla="*/ 91 w 129"/>
                <a:gd name="T21" fmla="*/ 117 h 122"/>
                <a:gd name="T22" fmla="*/ 82 w 129"/>
                <a:gd name="T23" fmla="*/ 120 h 122"/>
                <a:gd name="T24" fmla="*/ 73 w 129"/>
                <a:gd name="T25" fmla="*/ 122 h 122"/>
                <a:gd name="T26" fmla="*/ 65 w 129"/>
                <a:gd name="T27" fmla="*/ 122 h 122"/>
                <a:gd name="T28" fmla="*/ 56 w 129"/>
                <a:gd name="T29" fmla="*/ 122 h 122"/>
                <a:gd name="T30" fmla="*/ 46 w 129"/>
                <a:gd name="T31" fmla="*/ 120 h 122"/>
                <a:gd name="T32" fmla="*/ 37 w 129"/>
                <a:gd name="T33" fmla="*/ 118 h 122"/>
                <a:gd name="T34" fmla="*/ 29 w 129"/>
                <a:gd name="T35" fmla="*/ 113 h 122"/>
                <a:gd name="T36" fmla="*/ 21 w 129"/>
                <a:gd name="T37" fmla="*/ 109 h 122"/>
                <a:gd name="T38" fmla="*/ 14 w 129"/>
                <a:gd name="T39" fmla="*/ 102 h 122"/>
                <a:gd name="T40" fmla="*/ 8 w 129"/>
                <a:gd name="T41" fmla="*/ 94 h 122"/>
                <a:gd name="T42" fmla="*/ 3 w 129"/>
                <a:gd name="T43" fmla="*/ 79 h 122"/>
                <a:gd name="T44" fmla="*/ 0 w 129"/>
                <a:gd name="T45" fmla="*/ 61 h 122"/>
                <a:gd name="T46" fmla="*/ 1 w 129"/>
                <a:gd name="T47" fmla="*/ 45 h 122"/>
                <a:gd name="T48" fmla="*/ 8 w 129"/>
                <a:gd name="T49" fmla="*/ 29 h 122"/>
                <a:gd name="T50" fmla="*/ 14 w 129"/>
                <a:gd name="T51" fmla="*/ 21 h 122"/>
                <a:gd name="T52" fmla="*/ 22 w 129"/>
                <a:gd name="T53" fmla="*/ 14 h 122"/>
                <a:gd name="T54" fmla="*/ 30 w 129"/>
                <a:gd name="T55" fmla="*/ 10 h 122"/>
                <a:gd name="T56" fmla="*/ 39 w 129"/>
                <a:gd name="T57" fmla="*/ 5 h 122"/>
                <a:gd name="T58" fmla="*/ 50 w 129"/>
                <a:gd name="T59" fmla="*/ 3 h 122"/>
                <a:gd name="T60" fmla="*/ 60 w 129"/>
                <a:gd name="T61" fmla="*/ 0 h 122"/>
                <a:gd name="T62" fmla="*/ 71 w 129"/>
                <a:gd name="T63" fmla="*/ 0 h 122"/>
                <a:gd name="T64" fmla="*/ 81 w 129"/>
                <a:gd name="T65" fmla="*/ 1 h 122"/>
                <a:gd name="T66" fmla="*/ 88 w 129"/>
                <a:gd name="T67" fmla="*/ 3 h 122"/>
                <a:gd name="T68" fmla="*/ 96 w 129"/>
                <a:gd name="T69" fmla="*/ 6 h 122"/>
                <a:gd name="T70" fmla="*/ 104 w 129"/>
                <a:gd name="T71" fmla="*/ 11 h 122"/>
                <a:gd name="T72" fmla="*/ 111 w 129"/>
                <a:gd name="T73" fmla="*/ 16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9"/>
                <a:gd name="T112" fmla="*/ 0 h 122"/>
                <a:gd name="T113" fmla="*/ 129 w 129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9" h="122">
                  <a:moveTo>
                    <a:pt x="111" y="16"/>
                  </a:moveTo>
                  <a:lnTo>
                    <a:pt x="120" y="28"/>
                  </a:lnTo>
                  <a:lnTo>
                    <a:pt x="127" y="41"/>
                  </a:lnTo>
                  <a:lnTo>
                    <a:pt x="129" y="56"/>
                  </a:lnTo>
                  <a:lnTo>
                    <a:pt x="128" y="72"/>
                  </a:lnTo>
                  <a:lnTo>
                    <a:pt x="125" y="81"/>
                  </a:lnTo>
                  <a:lnTo>
                    <a:pt x="120" y="90"/>
                  </a:lnTo>
                  <a:lnTo>
                    <a:pt x="114" y="98"/>
                  </a:lnTo>
                  <a:lnTo>
                    <a:pt x="107" y="105"/>
                  </a:lnTo>
                  <a:lnTo>
                    <a:pt x="101" y="112"/>
                  </a:lnTo>
                  <a:lnTo>
                    <a:pt x="91" y="117"/>
                  </a:lnTo>
                  <a:lnTo>
                    <a:pt x="82" y="120"/>
                  </a:lnTo>
                  <a:lnTo>
                    <a:pt x="73" y="122"/>
                  </a:lnTo>
                  <a:lnTo>
                    <a:pt x="65" y="122"/>
                  </a:lnTo>
                  <a:lnTo>
                    <a:pt x="56" y="122"/>
                  </a:lnTo>
                  <a:lnTo>
                    <a:pt x="46" y="120"/>
                  </a:lnTo>
                  <a:lnTo>
                    <a:pt x="37" y="118"/>
                  </a:lnTo>
                  <a:lnTo>
                    <a:pt x="29" y="113"/>
                  </a:lnTo>
                  <a:lnTo>
                    <a:pt x="21" y="109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3" y="79"/>
                  </a:lnTo>
                  <a:lnTo>
                    <a:pt x="0" y="61"/>
                  </a:lnTo>
                  <a:lnTo>
                    <a:pt x="1" y="45"/>
                  </a:lnTo>
                  <a:lnTo>
                    <a:pt x="8" y="29"/>
                  </a:lnTo>
                  <a:lnTo>
                    <a:pt x="14" y="21"/>
                  </a:lnTo>
                  <a:lnTo>
                    <a:pt x="22" y="14"/>
                  </a:lnTo>
                  <a:lnTo>
                    <a:pt x="30" y="10"/>
                  </a:lnTo>
                  <a:lnTo>
                    <a:pt x="39" y="5"/>
                  </a:lnTo>
                  <a:lnTo>
                    <a:pt x="50" y="3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88" y="3"/>
                  </a:lnTo>
                  <a:lnTo>
                    <a:pt x="96" y="6"/>
                  </a:lnTo>
                  <a:lnTo>
                    <a:pt x="104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Freeform 41"/>
            <p:cNvSpPr>
              <a:spLocks/>
            </p:cNvSpPr>
            <p:nvPr/>
          </p:nvSpPr>
          <p:spPr bwMode="auto">
            <a:xfrm>
              <a:off x="4226" y="844"/>
              <a:ext cx="73" cy="68"/>
            </a:xfrm>
            <a:custGeom>
              <a:avLst/>
              <a:gdLst>
                <a:gd name="T0" fmla="*/ 148 w 148"/>
                <a:gd name="T1" fmla="*/ 36 h 136"/>
                <a:gd name="T2" fmla="*/ 148 w 148"/>
                <a:gd name="T3" fmla="*/ 51 h 136"/>
                <a:gd name="T4" fmla="*/ 146 w 148"/>
                <a:gd name="T5" fmla="*/ 65 h 136"/>
                <a:gd name="T6" fmla="*/ 140 w 148"/>
                <a:gd name="T7" fmla="*/ 79 h 136"/>
                <a:gd name="T8" fmla="*/ 132 w 148"/>
                <a:gd name="T9" fmla="*/ 90 h 136"/>
                <a:gd name="T10" fmla="*/ 123 w 148"/>
                <a:gd name="T11" fmla="*/ 102 h 136"/>
                <a:gd name="T12" fmla="*/ 111 w 148"/>
                <a:gd name="T13" fmla="*/ 112 h 136"/>
                <a:gd name="T14" fmla="*/ 98 w 148"/>
                <a:gd name="T15" fmla="*/ 120 h 136"/>
                <a:gd name="T16" fmla="*/ 86 w 148"/>
                <a:gd name="T17" fmla="*/ 128 h 136"/>
                <a:gd name="T18" fmla="*/ 79 w 148"/>
                <a:gd name="T19" fmla="*/ 132 h 136"/>
                <a:gd name="T20" fmla="*/ 71 w 148"/>
                <a:gd name="T21" fmla="*/ 135 h 136"/>
                <a:gd name="T22" fmla="*/ 61 w 148"/>
                <a:gd name="T23" fmla="*/ 136 h 136"/>
                <a:gd name="T24" fmla="*/ 52 w 148"/>
                <a:gd name="T25" fmla="*/ 136 h 136"/>
                <a:gd name="T26" fmla="*/ 43 w 148"/>
                <a:gd name="T27" fmla="*/ 136 h 136"/>
                <a:gd name="T28" fmla="*/ 35 w 148"/>
                <a:gd name="T29" fmla="*/ 135 h 136"/>
                <a:gd name="T30" fmla="*/ 26 w 148"/>
                <a:gd name="T31" fmla="*/ 132 h 136"/>
                <a:gd name="T32" fmla="*/ 18 w 148"/>
                <a:gd name="T33" fmla="*/ 128 h 136"/>
                <a:gd name="T34" fmla="*/ 7 w 148"/>
                <a:gd name="T35" fmla="*/ 116 h 136"/>
                <a:gd name="T36" fmla="*/ 2 w 148"/>
                <a:gd name="T37" fmla="*/ 101 h 136"/>
                <a:gd name="T38" fmla="*/ 0 w 148"/>
                <a:gd name="T39" fmla="*/ 83 h 136"/>
                <a:gd name="T40" fmla="*/ 4 w 148"/>
                <a:gd name="T41" fmla="*/ 66 h 136"/>
                <a:gd name="T42" fmla="*/ 11 w 148"/>
                <a:gd name="T43" fmla="*/ 52 h 136"/>
                <a:gd name="T44" fmla="*/ 20 w 148"/>
                <a:gd name="T45" fmla="*/ 40 h 136"/>
                <a:gd name="T46" fmla="*/ 30 w 148"/>
                <a:gd name="T47" fmla="*/ 28 h 136"/>
                <a:gd name="T48" fmla="*/ 43 w 148"/>
                <a:gd name="T49" fmla="*/ 19 h 136"/>
                <a:gd name="T50" fmla="*/ 56 w 148"/>
                <a:gd name="T51" fmla="*/ 11 h 136"/>
                <a:gd name="T52" fmla="*/ 71 w 148"/>
                <a:gd name="T53" fmla="*/ 5 h 136"/>
                <a:gd name="T54" fmla="*/ 87 w 148"/>
                <a:gd name="T55" fmla="*/ 2 h 136"/>
                <a:gd name="T56" fmla="*/ 103 w 148"/>
                <a:gd name="T57" fmla="*/ 0 h 136"/>
                <a:gd name="T58" fmla="*/ 109 w 148"/>
                <a:gd name="T59" fmla="*/ 0 h 136"/>
                <a:gd name="T60" fmla="*/ 116 w 148"/>
                <a:gd name="T61" fmla="*/ 2 h 136"/>
                <a:gd name="T62" fmla="*/ 121 w 148"/>
                <a:gd name="T63" fmla="*/ 5 h 136"/>
                <a:gd name="T64" fmla="*/ 127 w 148"/>
                <a:gd name="T65" fmla="*/ 7 h 136"/>
                <a:gd name="T66" fmla="*/ 133 w 148"/>
                <a:gd name="T67" fmla="*/ 13 h 136"/>
                <a:gd name="T68" fmla="*/ 140 w 148"/>
                <a:gd name="T69" fmla="*/ 20 h 136"/>
                <a:gd name="T70" fmla="*/ 144 w 148"/>
                <a:gd name="T71" fmla="*/ 28 h 136"/>
                <a:gd name="T72" fmla="*/ 148 w 148"/>
                <a:gd name="T73" fmla="*/ 36 h 1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8"/>
                <a:gd name="T112" fmla="*/ 0 h 136"/>
                <a:gd name="T113" fmla="*/ 148 w 148"/>
                <a:gd name="T114" fmla="*/ 136 h 1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8" h="136">
                  <a:moveTo>
                    <a:pt x="148" y="36"/>
                  </a:moveTo>
                  <a:lnTo>
                    <a:pt x="148" y="51"/>
                  </a:lnTo>
                  <a:lnTo>
                    <a:pt x="146" y="65"/>
                  </a:lnTo>
                  <a:lnTo>
                    <a:pt x="140" y="79"/>
                  </a:lnTo>
                  <a:lnTo>
                    <a:pt x="132" y="90"/>
                  </a:lnTo>
                  <a:lnTo>
                    <a:pt x="123" y="102"/>
                  </a:lnTo>
                  <a:lnTo>
                    <a:pt x="111" y="112"/>
                  </a:lnTo>
                  <a:lnTo>
                    <a:pt x="98" y="120"/>
                  </a:lnTo>
                  <a:lnTo>
                    <a:pt x="86" y="128"/>
                  </a:lnTo>
                  <a:lnTo>
                    <a:pt x="79" y="132"/>
                  </a:lnTo>
                  <a:lnTo>
                    <a:pt x="71" y="135"/>
                  </a:lnTo>
                  <a:lnTo>
                    <a:pt x="61" y="136"/>
                  </a:lnTo>
                  <a:lnTo>
                    <a:pt x="52" y="136"/>
                  </a:lnTo>
                  <a:lnTo>
                    <a:pt x="43" y="136"/>
                  </a:lnTo>
                  <a:lnTo>
                    <a:pt x="35" y="135"/>
                  </a:lnTo>
                  <a:lnTo>
                    <a:pt x="26" y="132"/>
                  </a:lnTo>
                  <a:lnTo>
                    <a:pt x="18" y="128"/>
                  </a:lnTo>
                  <a:lnTo>
                    <a:pt x="7" y="116"/>
                  </a:lnTo>
                  <a:lnTo>
                    <a:pt x="2" y="101"/>
                  </a:lnTo>
                  <a:lnTo>
                    <a:pt x="0" y="83"/>
                  </a:lnTo>
                  <a:lnTo>
                    <a:pt x="4" y="66"/>
                  </a:lnTo>
                  <a:lnTo>
                    <a:pt x="11" y="52"/>
                  </a:lnTo>
                  <a:lnTo>
                    <a:pt x="20" y="40"/>
                  </a:lnTo>
                  <a:lnTo>
                    <a:pt x="30" y="28"/>
                  </a:lnTo>
                  <a:lnTo>
                    <a:pt x="43" y="19"/>
                  </a:lnTo>
                  <a:lnTo>
                    <a:pt x="56" y="11"/>
                  </a:lnTo>
                  <a:lnTo>
                    <a:pt x="71" y="5"/>
                  </a:lnTo>
                  <a:lnTo>
                    <a:pt x="87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6" y="2"/>
                  </a:lnTo>
                  <a:lnTo>
                    <a:pt x="121" y="5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40" y="20"/>
                  </a:lnTo>
                  <a:lnTo>
                    <a:pt x="144" y="28"/>
                  </a:lnTo>
                  <a:lnTo>
                    <a:pt x="14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Freeform 42"/>
            <p:cNvSpPr>
              <a:spLocks/>
            </p:cNvSpPr>
            <p:nvPr/>
          </p:nvSpPr>
          <p:spPr bwMode="auto">
            <a:xfrm>
              <a:off x="4465" y="922"/>
              <a:ext cx="66" cy="62"/>
            </a:xfrm>
            <a:custGeom>
              <a:avLst/>
              <a:gdLst>
                <a:gd name="T0" fmla="*/ 115 w 131"/>
                <a:gd name="T1" fmla="*/ 17 h 123"/>
                <a:gd name="T2" fmla="*/ 122 w 131"/>
                <a:gd name="T3" fmla="*/ 30 h 123"/>
                <a:gd name="T4" fmla="*/ 127 w 131"/>
                <a:gd name="T5" fmla="*/ 42 h 123"/>
                <a:gd name="T6" fmla="*/ 131 w 131"/>
                <a:gd name="T7" fmla="*/ 55 h 123"/>
                <a:gd name="T8" fmla="*/ 130 w 131"/>
                <a:gd name="T9" fmla="*/ 68 h 123"/>
                <a:gd name="T10" fmla="*/ 129 w 131"/>
                <a:gd name="T11" fmla="*/ 76 h 123"/>
                <a:gd name="T12" fmla="*/ 125 w 131"/>
                <a:gd name="T13" fmla="*/ 83 h 123"/>
                <a:gd name="T14" fmla="*/ 122 w 131"/>
                <a:gd name="T15" fmla="*/ 90 h 123"/>
                <a:gd name="T16" fmla="*/ 118 w 131"/>
                <a:gd name="T17" fmla="*/ 97 h 123"/>
                <a:gd name="T18" fmla="*/ 112 w 131"/>
                <a:gd name="T19" fmla="*/ 102 h 123"/>
                <a:gd name="T20" fmla="*/ 107 w 131"/>
                <a:gd name="T21" fmla="*/ 107 h 123"/>
                <a:gd name="T22" fmla="*/ 101 w 131"/>
                <a:gd name="T23" fmla="*/ 112 h 123"/>
                <a:gd name="T24" fmla="*/ 95 w 131"/>
                <a:gd name="T25" fmla="*/ 115 h 123"/>
                <a:gd name="T26" fmla="*/ 89 w 131"/>
                <a:gd name="T27" fmla="*/ 118 h 123"/>
                <a:gd name="T28" fmla="*/ 81 w 131"/>
                <a:gd name="T29" fmla="*/ 121 h 123"/>
                <a:gd name="T30" fmla="*/ 74 w 131"/>
                <a:gd name="T31" fmla="*/ 122 h 123"/>
                <a:gd name="T32" fmla="*/ 68 w 131"/>
                <a:gd name="T33" fmla="*/ 123 h 123"/>
                <a:gd name="T34" fmla="*/ 63 w 131"/>
                <a:gd name="T35" fmla="*/ 123 h 123"/>
                <a:gd name="T36" fmla="*/ 57 w 131"/>
                <a:gd name="T37" fmla="*/ 123 h 123"/>
                <a:gd name="T38" fmla="*/ 53 w 131"/>
                <a:gd name="T39" fmla="*/ 123 h 123"/>
                <a:gd name="T40" fmla="*/ 47 w 131"/>
                <a:gd name="T41" fmla="*/ 122 h 123"/>
                <a:gd name="T42" fmla="*/ 42 w 131"/>
                <a:gd name="T43" fmla="*/ 120 h 123"/>
                <a:gd name="T44" fmla="*/ 36 w 131"/>
                <a:gd name="T45" fmla="*/ 118 h 123"/>
                <a:gd name="T46" fmla="*/ 32 w 131"/>
                <a:gd name="T47" fmla="*/ 117 h 123"/>
                <a:gd name="T48" fmla="*/ 27 w 131"/>
                <a:gd name="T49" fmla="*/ 115 h 123"/>
                <a:gd name="T50" fmla="*/ 16 w 131"/>
                <a:gd name="T51" fmla="*/ 105 h 123"/>
                <a:gd name="T52" fmla="*/ 6 w 131"/>
                <a:gd name="T53" fmla="*/ 90 h 123"/>
                <a:gd name="T54" fmla="*/ 2 w 131"/>
                <a:gd name="T55" fmla="*/ 74 h 123"/>
                <a:gd name="T56" fmla="*/ 0 w 131"/>
                <a:gd name="T57" fmla="*/ 56 h 123"/>
                <a:gd name="T58" fmla="*/ 2 w 131"/>
                <a:gd name="T59" fmla="*/ 47 h 123"/>
                <a:gd name="T60" fmla="*/ 4 w 131"/>
                <a:gd name="T61" fmla="*/ 39 h 123"/>
                <a:gd name="T62" fmla="*/ 9 w 131"/>
                <a:gd name="T63" fmla="*/ 31 h 123"/>
                <a:gd name="T64" fmla="*/ 15 w 131"/>
                <a:gd name="T65" fmla="*/ 23 h 123"/>
                <a:gd name="T66" fmla="*/ 20 w 131"/>
                <a:gd name="T67" fmla="*/ 17 h 123"/>
                <a:gd name="T68" fmla="*/ 27 w 131"/>
                <a:gd name="T69" fmla="*/ 11 h 123"/>
                <a:gd name="T70" fmla="*/ 35 w 131"/>
                <a:gd name="T71" fmla="*/ 7 h 123"/>
                <a:gd name="T72" fmla="*/ 43 w 131"/>
                <a:gd name="T73" fmla="*/ 3 h 123"/>
                <a:gd name="T74" fmla="*/ 54 w 131"/>
                <a:gd name="T75" fmla="*/ 1 h 123"/>
                <a:gd name="T76" fmla="*/ 63 w 131"/>
                <a:gd name="T77" fmla="*/ 0 h 123"/>
                <a:gd name="T78" fmla="*/ 72 w 131"/>
                <a:gd name="T79" fmla="*/ 0 h 123"/>
                <a:gd name="T80" fmla="*/ 81 w 131"/>
                <a:gd name="T81" fmla="*/ 1 h 123"/>
                <a:gd name="T82" fmla="*/ 89 w 131"/>
                <a:gd name="T83" fmla="*/ 4 h 123"/>
                <a:gd name="T84" fmla="*/ 97 w 131"/>
                <a:gd name="T85" fmla="*/ 8 h 123"/>
                <a:gd name="T86" fmla="*/ 107 w 131"/>
                <a:gd name="T87" fmla="*/ 13 h 123"/>
                <a:gd name="T88" fmla="*/ 115 w 131"/>
                <a:gd name="T89" fmla="*/ 17 h 12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1"/>
                <a:gd name="T136" fmla="*/ 0 h 123"/>
                <a:gd name="T137" fmla="*/ 131 w 131"/>
                <a:gd name="T138" fmla="*/ 123 h 12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1" h="123">
                  <a:moveTo>
                    <a:pt x="115" y="17"/>
                  </a:moveTo>
                  <a:lnTo>
                    <a:pt x="122" y="30"/>
                  </a:lnTo>
                  <a:lnTo>
                    <a:pt x="127" y="42"/>
                  </a:lnTo>
                  <a:lnTo>
                    <a:pt x="131" y="55"/>
                  </a:lnTo>
                  <a:lnTo>
                    <a:pt x="130" y="68"/>
                  </a:lnTo>
                  <a:lnTo>
                    <a:pt x="129" y="76"/>
                  </a:lnTo>
                  <a:lnTo>
                    <a:pt x="125" y="83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2" y="102"/>
                  </a:lnTo>
                  <a:lnTo>
                    <a:pt x="107" y="107"/>
                  </a:lnTo>
                  <a:lnTo>
                    <a:pt x="101" y="112"/>
                  </a:lnTo>
                  <a:lnTo>
                    <a:pt x="95" y="115"/>
                  </a:lnTo>
                  <a:lnTo>
                    <a:pt x="89" y="118"/>
                  </a:lnTo>
                  <a:lnTo>
                    <a:pt x="81" y="121"/>
                  </a:lnTo>
                  <a:lnTo>
                    <a:pt x="74" y="122"/>
                  </a:lnTo>
                  <a:lnTo>
                    <a:pt x="68" y="123"/>
                  </a:lnTo>
                  <a:lnTo>
                    <a:pt x="63" y="123"/>
                  </a:lnTo>
                  <a:lnTo>
                    <a:pt x="57" y="123"/>
                  </a:lnTo>
                  <a:lnTo>
                    <a:pt x="53" y="123"/>
                  </a:lnTo>
                  <a:lnTo>
                    <a:pt x="47" y="122"/>
                  </a:lnTo>
                  <a:lnTo>
                    <a:pt x="42" y="120"/>
                  </a:lnTo>
                  <a:lnTo>
                    <a:pt x="36" y="118"/>
                  </a:lnTo>
                  <a:lnTo>
                    <a:pt x="32" y="117"/>
                  </a:lnTo>
                  <a:lnTo>
                    <a:pt x="27" y="115"/>
                  </a:lnTo>
                  <a:lnTo>
                    <a:pt x="16" y="105"/>
                  </a:lnTo>
                  <a:lnTo>
                    <a:pt x="6" y="90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47"/>
                  </a:lnTo>
                  <a:lnTo>
                    <a:pt x="4" y="39"/>
                  </a:lnTo>
                  <a:lnTo>
                    <a:pt x="9" y="31"/>
                  </a:lnTo>
                  <a:lnTo>
                    <a:pt x="15" y="23"/>
                  </a:lnTo>
                  <a:lnTo>
                    <a:pt x="20" y="17"/>
                  </a:lnTo>
                  <a:lnTo>
                    <a:pt x="27" y="11"/>
                  </a:lnTo>
                  <a:lnTo>
                    <a:pt x="35" y="7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3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89" y="4"/>
                  </a:lnTo>
                  <a:lnTo>
                    <a:pt x="97" y="8"/>
                  </a:lnTo>
                  <a:lnTo>
                    <a:pt x="107" y="13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43"/>
            <p:cNvSpPr>
              <a:spLocks/>
            </p:cNvSpPr>
            <p:nvPr/>
          </p:nvSpPr>
          <p:spPr bwMode="auto">
            <a:xfrm>
              <a:off x="4139" y="922"/>
              <a:ext cx="72" cy="69"/>
            </a:xfrm>
            <a:custGeom>
              <a:avLst/>
              <a:gdLst>
                <a:gd name="T0" fmla="*/ 141 w 146"/>
                <a:gd name="T1" fmla="*/ 26 h 138"/>
                <a:gd name="T2" fmla="*/ 146 w 146"/>
                <a:gd name="T3" fmla="*/ 41 h 138"/>
                <a:gd name="T4" fmla="*/ 146 w 146"/>
                <a:gd name="T5" fmla="*/ 56 h 138"/>
                <a:gd name="T6" fmla="*/ 142 w 146"/>
                <a:gd name="T7" fmla="*/ 71 h 138"/>
                <a:gd name="T8" fmla="*/ 136 w 146"/>
                <a:gd name="T9" fmla="*/ 86 h 138"/>
                <a:gd name="T10" fmla="*/ 128 w 146"/>
                <a:gd name="T11" fmla="*/ 97 h 138"/>
                <a:gd name="T12" fmla="*/ 118 w 146"/>
                <a:gd name="T13" fmla="*/ 106 h 138"/>
                <a:gd name="T14" fmla="*/ 106 w 146"/>
                <a:gd name="T15" fmla="*/ 115 h 138"/>
                <a:gd name="T16" fmla="*/ 95 w 146"/>
                <a:gd name="T17" fmla="*/ 124 h 138"/>
                <a:gd name="T18" fmla="*/ 82 w 146"/>
                <a:gd name="T19" fmla="*/ 131 h 138"/>
                <a:gd name="T20" fmla="*/ 70 w 146"/>
                <a:gd name="T21" fmla="*/ 136 h 138"/>
                <a:gd name="T22" fmla="*/ 57 w 146"/>
                <a:gd name="T23" fmla="*/ 138 h 138"/>
                <a:gd name="T24" fmla="*/ 44 w 146"/>
                <a:gd name="T25" fmla="*/ 138 h 138"/>
                <a:gd name="T26" fmla="*/ 38 w 146"/>
                <a:gd name="T27" fmla="*/ 137 h 138"/>
                <a:gd name="T28" fmla="*/ 33 w 146"/>
                <a:gd name="T29" fmla="*/ 136 h 138"/>
                <a:gd name="T30" fmla="*/ 27 w 146"/>
                <a:gd name="T31" fmla="*/ 133 h 138"/>
                <a:gd name="T32" fmla="*/ 21 w 146"/>
                <a:gd name="T33" fmla="*/ 130 h 138"/>
                <a:gd name="T34" fmla="*/ 17 w 146"/>
                <a:gd name="T35" fmla="*/ 127 h 138"/>
                <a:gd name="T36" fmla="*/ 12 w 146"/>
                <a:gd name="T37" fmla="*/ 122 h 138"/>
                <a:gd name="T38" fmla="*/ 7 w 146"/>
                <a:gd name="T39" fmla="*/ 117 h 138"/>
                <a:gd name="T40" fmla="*/ 4 w 146"/>
                <a:gd name="T41" fmla="*/ 112 h 138"/>
                <a:gd name="T42" fmla="*/ 0 w 146"/>
                <a:gd name="T43" fmla="*/ 94 h 138"/>
                <a:gd name="T44" fmla="*/ 2 w 146"/>
                <a:gd name="T45" fmla="*/ 77 h 138"/>
                <a:gd name="T46" fmla="*/ 7 w 146"/>
                <a:gd name="T47" fmla="*/ 61 h 138"/>
                <a:gd name="T48" fmla="*/ 17 w 146"/>
                <a:gd name="T49" fmla="*/ 45 h 138"/>
                <a:gd name="T50" fmla="*/ 26 w 146"/>
                <a:gd name="T51" fmla="*/ 33 h 138"/>
                <a:gd name="T52" fmla="*/ 36 w 146"/>
                <a:gd name="T53" fmla="*/ 24 h 138"/>
                <a:gd name="T54" fmla="*/ 48 w 146"/>
                <a:gd name="T55" fmla="*/ 16 h 138"/>
                <a:gd name="T56" fmla="*/ 60 w 146"/>
                <a:gd name="T57" fmla="*/ 9 h 138"/>
                <a:gd name="T58" fmla="*/ 73 w 146"/>
                <a:gd name="T59" fmla="*/ 4 h 138"/>
                <a:gd name="T60" fmla="*/ 87 w 146"/>
                <a:gd name="T61" fmla="*/ 1 h 138"/>
                <a:gd name="T62" fmla="*/ 101 w 146"/>
                <a:gd name="T63" fmla="*/ 0 h 138"/>
                <a:gd name="T64" fmla="*/ 115 w 146"/>
                <a:gd name="T65" fmla="*/ 2 h 138"/>
                <a:gd name="T66" fmla="*/ 121 w 146"/>
                <a:gd name="T67" fmla="*/ 7 h 138"/>
                <a:gd name="T68" fmla="*/ 129 w 146"/>
                <a:gd name="T69" fmla="*/ 13 h 138"/>
                <a:gd name="T70" fmla="*/ 135 w 146"/>
                <a:gd name="T71" fmla="*/ 18 h 138"/>
                <a:gd name="T72" fmla="*/ 141 w 146"/>
                <a:gd name="T73" fmla="*/ 26 h 1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"/>
                <a:gd name="T112" fmla="*/ 0 h 138"/>
                <a:gd name="T113" fmla="*/ 146 w 146"/>
                <a:gd name="T114" fmla="*/ 138 h 13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" h="138">
                  <a:moveTo>
                    <a:pt x="141" y="26"/>
                  </a:moveTo>
                  <a:lnTo>
                    <a:pt x="146" y="41"/>
                  </a:lnTo>
                  <a:lnTo>
                    <a:pt x="146" y="56"/>
                  </a:lnTo>
                  <a:lnTo>
                    <a:pt x="142" y="71"/>
                  </a:lnTo>
                  <a:lnTo>
                    <a:pt x="136" y="86"/>
                  </a:lnTo>
                  <a:lnTo>
                    <a:pt x="128" y="97"/>
                  </a:lnTo>
                  <a:lnTo>
                    <a:pt x="118" y="106"/>
                  </a:lnTo>
                  <a:lnTo>
                    <a:pt x="106" y="115"/>
                  </a:lnTo>
                  <a:lnTo>
                    <a:pt x="95" y="124"/>
                  </a:lnTo>
                  <a:lnTo>
                    <a:pt x="82" y="131"/>
                  </a:lnTo>
                  <a:lnTo>
                    <a:pt x="70" y="136"/>
                  </a:lnTo>
                  <a:lnTo>
                    <a:pt x="57" y="138"/>
                  </a:lnTo>
                  <a:lnTo>
                    <a:pt x="44" y="138"/>
                  </a:lnTo>
                  <a:lnTo>
                    <a:pt x="38" y="137"/>
                  </a:lnTo>
                  <a:lnTo>
                    <a:pt x="33" y="136"/>
                  </a:lnTo>
                  <a:lnTo>
                    <a:pt x="27" y="133"/>
                  </a:lnTo>
                  <a:lnTo>
                    <a:pt x="21" y="130"/>
                  </a:lnTo>
                  <a:lnTo>
                    <a:pt x="17" y="127"/>
                  </a:lnTo>
                  <a:lnTo>
                    <a:pt x="12" y="122"/>
                  </a:lnTo>
                  <a:lnTo>
                    <a:pt x="7" y="117"/>
                  </a:lnTo>
                  <a:lnTo>
                    <a:pt x="4" y="112"/>
                  </a:lnTo>
                  <a:lnTo>
                    <a:pt x="0" y="94"/>
                  </a:lnTo>
                  <a:lnTo>
                    <a:pt x="2" y="77"/>
                  </a:lnTo>
                  <a:lnTo>
                    <a:pt x="7" y="61"/>
                  </a:lnTo>
                  <a:lnTo>
                    <a:pt x="17" y="45"/>
                  </a:lnTo>
                  <a:lnTo>
                    <a:pt x="26" y="33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60" y="9"/>
                  </a:lnTo>
                  <a:lnTo>
                    <a:pt x="73" y="4"/>
                  </a:lnTo>
                  <a:lnTo>
                    <a:pt x="87" y="1"/>
                  </a:lnTo>
                  <a:lnTo>
                    <a:pt x="101" y="0"/>
                  </a:lnTo>
                  <a:lnTo>
                    <a:pt x="115" y="2"/>
                  </a:lnTo>
                  <a:lnTo>
                    <a:pt x="121" y="7"/>
                  </a:lnTo>
                  <a:lnTo>
                    <a:pt x="129" y="13"/>
                  </a:lnTo>
                  <a:lnTo>
                    <a:pt x="135" y="18"/>
                  </a:lnTo>
                  <a:lnTo>
                    <a:pt x="14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Freeform 44"/>
            <p:cNvSpPr>
              <a:spLocks/>
            </p:cNvSpPr>
            <p:nvPr/>
          </p:nvSpPr>
          <p:spPr bwMode="auto">
            <a:xfrm>
              <a:off x="4262" y="931"/>
              <a:ext cx="72" cy="68"/>
            </a:xfrm>
            <a:custGeom>
              <a:avLst/>
              <a:gdLst>
                <a:gd name="T0" fmla="*/ 129 w 144"/>
                <a:gd name="T1" fmla="*/ 11 h 136"/>
                <a:gd name="T2" fmla="*/ 137 w 144"/>
                <a:gd name="T3" fmla="*/ 21 h 136"/>
                <a:gd name="T4" fmla="*/ 142 w 144"/>
                <a:gd name="T5" fmla="*/ 33 h 136"/>
                <a:gd name="T6" fmla="*/ 144 w 144"/>
                <a:gd name="T7" fmla="*/ 44 h 136"/>
                <a:gd name="T8" fmla="*/ 144 w 144"/>
                <a:gd name="T9" fmla="*/ 58 h 136"/>
                <a:gd name="T10" fmla="*/ 139 w 144"/>
                <a:gd name="T11" fmla="*/ 72 h 136"/>
                <a:gd name="T12" fmla="*/ 134 w 144"/>
                <a:gd name="T13" fmla="*/ 83 h 136"/>
                <a:gd name="T14" fmla="*/ 126 w 144"/>
                <a:gd name="T15" fmla="*/ 95 h 136"/>
                <a:gd name="T16" fmla="*/ 117 w 144"/>
                <a:gd name="T17" fmla="*/ 104 h 136"/>
                <a:gd name="T18" fmla="*/ 107 w 144"/>
                <a:gd name="T19" fmla="*/ 113 h 136"/>
                <a:gd name="T20" fmla="*/ 97 w 144"/>
                <a:gd name="T21" fmla="*/ 121 h 136"/>
                <a:gd name="T22" fmla="*/ 84 w 144"/>
                <a:gd name="T23" fmla="*/ 127 h 136"/>
                <a:gd name="T24" fmla="*/ 71 w 144"/>
                <a:gd name="T25" fmla="*/ 133 h 136"/>
                <a:gd name="T26" fmla="*/ 62 w 144"/>
                <a:gd name="T27" fmla="*/ 135 h 136"/>
                <a:gd name="T28" fmla="*/ 53 w 144"/>
                <a:gd name="T29" fmla="*/ 136 h 136"/>
                <a:gd name="T30" fmla="*/ 44 w 144"/>
                <a:gd name="T31" fmla="*/ 136 h 136"/>
                <a:gd name="T32" fmla="*/ 36 w 144"/>
                <a:gd name="T33" fmla="*/ 135 h 136"/>
                <a:gd name="T34" fmla="*/ 28 w 144"/>
                <a:gd name="T35" fmla="*/ 133 h 136"/>
                <a:gd name="T36" fmla="*/ 20 w 144"/>
                <a:gd name="T37" fmla="*/ 128 h 136"/>
                <a:gd name="T38" fmla="*/ 13 w 144"/>
                <a:gd name="T39" fmla="*/ 122 h 136"/>
                <a:gd name="T40" fmla="*/ 7 w 144"/>
                <a:gd name="T41" fmla="*/ 115 h 136"/>
                <a:gd name="T42" fmla="*/ 1 w 144"/>
                <a:gd name="T43" fmla="*/ 99 h 136"/>
                <a:gd name="T44" fmla="*/ 0 w 144"/>
                <a:gd name="T45" fmla="*/ 82 h 136"/>
                <a:gd name="T46" fmla="*/ 3 w 144"/>
                <a:gd name="T47" fmla="*/ 66 h 136"/>
                <a:gd name="T48" fmla="*/ 10 w 144"/>
                <a:gd name="T49" fmla="*/ 50 h 136"/>
                <a:gd name="T50" fmla="*/ 21 w 144"/>
                <a:gd name="T51" fmla="*/ 36 h 136"/>
                <a:gd name="T52" fmla="*/ 33 w 144"/>
                <a:gd name="T53" fmla="*/ 23 h 136"/>
                <a:gd name="T54" fmla="*/ 47 w 144"/>
                <a:gd name="T55" fmla="*/ 13 h 136"/>
                <a:gd name="T56" fmla="*/ 63 w 144"/>
                <a:gd name="T57" fmla="*/ 6 h 136"/>
                <a:gd name="T58" fmla="*/ 79 w 144"/>
                <a:gd name="T59" fmla="*/ 1 h 136"/>
                <a:gd name="T60" fmla="*/ 97 w 144"/>
                <a:gd name="T61" fmla="*/ 0 h 136"/>
                <a:gd name="T62" fmla="*/ 113 w 144"/>
                <a:gd name="T63" fmla="*/ 3 h 136"/>
                <a:gd name="T64" fmla="*/ 129 w 144"/>
                <a:gd name="T65" fmla="*/ 11 h 1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4"/>
                <a:gd name="T100" fmla="*/ 0 h 136"/>
                <a:gd name="T101" fmla="*/ 144 w 144"/>
                <a:gd name="T102" fmla="*/ 136 h 1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4" h="136">
                  <a:moveTo>
                    <a:pt x="129" y="11"/>
                  </a:moveTo>
                  <a:lnTo>
                    <a:pt x="137" y="21"/>
                  </a:lnTo>
                  <a:lnTo>
                    <a:pt x="142" y="33"/>
                  </a:lnTo>
                  <a:lnTo>
                    <a:pt x="144" y="44"/>
                  </a:lnTo>
                  <a:lnTo>
                    <a:pt x="144" y="58"/>
                  </a:lnTo>
                  <a:lnTo>
                    <a:pt x="139" y="72"/>
                  </a:lnTo>
                  <a:lnTo>
                    <a:pt x="134" y="83"/>
                  </a:lnTo>
                  <a:lnTo>
                    <a:pt x="126" y="95"/>
                  </a:lnTo>
                  <a:lnTo>
                    <a:pt x="117" y="104"/>
                  </a:lnTo>
                  <a:lnTo>
                    <a:pt x="107" y="113"/>
                  </a:lnTo>
                  <a:lnTo>
                    <a:pt x="97" y="121"/>
                  </a:lnTo>
                  <a:lnTo>
                    <a:pt x="84" y="127"/>
                  </a:lnTo>
                  <a:lnTo>
                    <a:pt x="71" y="133"/>
                  </a:lnTo>
                  <a:lnTo>
                    <a:pt x="62" y="135"/>
                  </a:lnTo>
                  <a:lnTo>
                    <a:pt x="53" y="136"/>
                  </a:lnTo>
                  <a:lnTo>
                    <a:pt x="44" y="136"/>
                  </a:lnTo>
                  <a:lnTo>
                    <a:pt x="36" y="135"/>
                  </a:lnTo>
                  <a:lnTo>
                    <a:pt x="28" y="133"/>
                  </a:lnTo>
                  <a:lnTo>
                    <a:pt x="20" y="128"/>
                  </a:lnTo>
                  <a:lnTo>
                    <a:pt x="13" y="122"/>
                  </a:lnTo>
                  <a:lnTo>
                    <a:pt x="7" y="115"/>
                  </a:lnTo>
                  <a:lnTo>
                    <a:pt x="1" y="99"/>
                  </a:lnTo>
                  <a:lnTo>
                    <a:pt x="0" y="82"/>
                  </a:lnTo>
                  <a:lnTo>
                    <a:pt x="3" y="66"/>
                  </a:lnTo>
                  <a:lnTo>
                    <a:pt x="10" y="50"/>
                  </a:lnTo>
                  <a:lnTo>
                    <a:pt x="21" y="36"/>
                  </a:lnTo>
                  <a:lnTo>
                    <a:pt x="33" y="23"/>
                  </a:lnTo>
                  <a:lnTo>
                    <a:pt x="47" y="13"/>
                  </a:lnTo>
                  <a:lnTo>
                    <a:pt x="63" y="6"/>
                  </a:lnTo>
                  <a:lnTo>
                    <a:pt x="79" y="1"/>
                  </a:lnTo>
                  <a:lnTo>
                    <a:pt x="97" y="0"/>
                  </a:lnTo>
                  <a:lnTo>
                    <a:pt x="113" y="3"/>
                  </a:lnTo>
                  <a:lnTo>
                    <a:pt x="12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Freeform 45"/>
            <p:cNvSpPr>
              <a:spLocks/>
            </p:cNvSpPr>
            <p:nvPr/>
          </p:nvSpPr>
          <p:spPr bwMode="auto">
            <a:xfrm>
              <a:off x="4316" y="774"/>
              <a:ext cx="61" cy="58"/>
            </a:xfrm>
            <a:custGeom>
              <a:avLst/>
              <a:gdLst>
                <a:gd name="T0" fmla="*/ 81 w 122"/>
                <a:gd name="T1" fmla="*/ 0 h 115"/>
                <a:gd name="T2" fmla="*/ 67 w 122"/>
                <a:gd name="T3" fmla="*/ 2 h 115"/>
                <a:gd name="T4" fmla="*/ 54 w 122"/>
                <a:gd name="T5" fmla="*/ 7 h 115"/>
                <a:gd name="T6" fmla="*/ 43 w 122"/>
                <a:gd name="T7" fmla="*/ 14 h 115"/>
                <a:gd name="T8" fmla="*/ 31 w 122"/>
                <a:gd name="T9" fmla="*/ 22 h 115"/>
                <a:gd name="T10" fmla="*/ 21 w 122"/>
                <a:gd name="T11" fmla="*/ 31 h 115"/>
                <a:gd name="T12" fmla="*/ 13 w 122"/>
                <a:gd name="T13" fmla="*/ 41 h 115"/>
                <a:gd name="T14" fmla="*/ 6 w 122"/>
                <a:gd name="T15" fmla="*/ 53 h 115"/>
                <a:gd name="T16" fmla="*/ 1 w 122"/>
                <a:gd name="T17" fmla="*/ 64 h 115"/>
                <a:gd name="T18" fmla="*/ 0 w 122"/>
                <a:gd name="T19" fmla="*/ 75 h 115"/>
                <a:gd name="T20" fmla="*/ 1 w 122"/>
                <a:gd name="T21" fmla="*/ 85 h 115"/>
                <a:gd name="T22" fmla="*/ 5 w 122"/>
                <a:gd name="T23" fmla="*/ 95 h 115"/>
                <a:gd name="T24" fmla="*/ 11 w 122"/>
                <a:gd name="T25" fmla="*/ 104 h 115"/>
                <a:gd name="T26" fmla="*/ 15 w 122"/>
                <a:gd name="T27" fmla="*/ 108 h 115"/>
                <a:gd name="T28" fmla="*/ 21 w 122"/>
                <a:gd name="T29" fmla="*/ 110 h 115"/>
                <a:gd name="T30" fmla="*/ 28 w 122"/>
                <a:gd name="T31" fmla="*/ 113 h 115"/>
                <a:gd name="T32" fmla="*/ 35 w 122"/>
                <a:gd name="T33" fmla="*/ 115 h 115"/>
                <a:gd name="T34" fmla="*/ 34 w 122"/>
                <a:gd name="T35" fmla="*/ 108 h 115"/>
                <a:gd name="T36" fmla="*/ 34 w 122"/>
                <a:gd name="T37" fmla="*/ 100 h 115"/>
                <a:gd name="T38" fmla="*/ 35 w 122"/>
                <a:gd name="T39" fmla="*/ 92 h 115"/>
                <a:gd name="T40" fmla="*/ 38 w 122"/>
                <a:gd name="T41" fmla="*/ 83 h 115"/>
                <a:gd name="T42" fmla="*/ 44 w 122"/>
                <a:gd name="T43" fmla="*/ 75 h 115"/>
                <a:gd name="T44" fmla="*/ 50 w 122"/>
                <a:gd name="T45" fmla="*/ 65 h 115"/>
                <a:gd name="T46" fmla="*/ 58 w 122"/>
                <a:gd name="T47" fmla="*/ 56 h 115"/>
                <a:gd name="T48" fmla="*/ 66 w 122"/>
                <a:gd name="T49" fmla="*/ 47 h 115"/>
                <a:gd name="T50" fmla="*/ 74 w 122"/>
                <a:gd name="T51" fmla="*/ 41 h 115"/>
                <a:gd name="T52" fmla="*/ 81 w 122"/>
                <a:gd name="T53" fmla="*/ 37 h 115"/>
                <a:gd name="T54" fmla="*/ 88 w 122"/>
                <a:gd name="T55" fmla="*/ 33 h 115"/>
                <a:gd name="T56" fmla="*/ 96 w 122"/>
                <a:gd name="T57" fmla="*/ 30 h 115"/>
                <a:gd name="T58" fmla="*/ 103 w 122"/>
                <a:gd name="T59" fmla="*/ 27 h 115"/>
                <a:gd name="T60" fmla="*/ 110 w 122"/>
                <a:gd name="T61" fmla="*/ 25 h 115"/>
                <a:gd name="T62" fmla="*/ 115 w 122"/>
                <a:gd name="T63" fmla="*/ 24 h 115"/>
                <a:gd name="T64" fmla="*/ 122 w 122"/>
                <a:gd name="T65" fmla="*/ 24 h 115"/>
                <a:gd name="T66" fmla="*/ 120 w 122"/>
                <a:gd name="T67" fmla="*/ 21 h 115"/>
                <a:gd name="T68" fmla="*/ 118 w 122"/>
                <a:gd name="T69" fmla="*/ 17 h 115"/>
                <a:gd name="T70" fmla="*/ 115 w 122"/>
                <a:gd name="T71" fmla="*/ 14 h 115"/>
                <a:gd name="T72" fmla="*/ 113 w 122"/>
                <a:gd name="T73" fmla="*/ 11 h 115"/>
                <a:gd name="T74" fmla="*/ 106 w 122"/>
                <a:gd name="T75" fmla="*/ 6 h 115"/>
                <a:gd name="T76" fmla="*/ 97 w 122"/>
                <a:gd name="T77" fmla="*/ 2 h 115"/>
                <a:gd name="T78" fmla="*/ 89 w 122"/>
                <a:gd name="T79" fmla="*/ 1 h 115"/>
                <a:gd name="T80" fmla="*/ 81 w 122"/>
                <a:gd name="T81" fmla="*/ 0 h 1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2"/>
                <a:gd name="T124" fmla="*/ 0 h 115"/>
                <a:gd name="T125" fmla="*/ 122 w 122"/>
                <a:gd name="T126" fmla="*/ 115 h 1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2" h="115">
                  <a:moveTo>
                    <a:pt x="81" y="0"/>
                  </a:moveTo>
                  <a:lnTo>
                    <a:pt x="67" y="2"/>
                  </a:lnTo>
                  <a:lnTo>
                    <a:pt x="54" y="7"/>
                  </a:lnTo>
                  <a:lnTo>
                    <a:pt x="43" y="14"/>
                  </a:lnTo>
                  <a:lnTo>
                    <a:pt x="31" y="22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6" y="53"/>
                  </a:lnTo>
                  <a:lnTo>
                    <a:pt x="1" y="64"/>
                  </a:lnTo>
                  <a:lnTo>
                    <a:pt x="0" y="75"/>
                  </a:lnTo>
                  <a:lnTo>
                    <a:pt x="1" y="85"/>
                  </a:lnTo>
                  <a:lnTo>
                    <a:pt x="5" y="95"/>
                  </a:lnTo>
                  <a:lnTo>
                    <a:pt x="11" y="104"/>
                  </a:lnTo>
                  <a:lnTo>
                    <a:pt x="15" y="108"/>
                  </a:lnTo>
                  <a:lnTo>
                    <a:pt x="21" y="110"/>
                  </a:lnTo>
                  <a:lnTo>
                    <a:pt x="28" y="113"/>
                  </a:lnTo>
                  <a:lnTo>
                    <a:pt x="35" y="115"/>
                  </a:lnTo>
                  <a:lnTo>
                    <a:pt x="34" y="108"/>
                  </a:lnTo>
                  <a:lnTo>
                    <a:pt x="34" y="100"/>
                  </a:lnTo>
                  <a:lnTo>
                    <a:pt x="35" y="92"/>
                  </a:lnTo>
                  <a:lnTo>
                    <a:pt x="38" y="83"/>
                  </a:lnTo>
                  <a:lnTo>
                    <a:pt x="44" y="75"/>
                  </a:lnTo>
                  <a:lnTo>
                    <a:pt x="50" y="65"/>
                  </a:lnTo>
                  <a:lnTo>
                    <a:pt x="58" y="56"/>
                  </a:lnTo>
                  <a:lnTo>
                    <a:pt x="66" y="47"/>
                  </a:lnTo>
                  <a:lnTo>
                    <a:pt x="74" y="41"/>
                  </a:lnTo>
                  <a:lnTo>
                    <a:pt x="81" y="37"/>
                  </a:lnTo>
                  <a:lnTo>
                    <a:pt x="88" y="33"/>
                  </a:lnTo>
                  <a:lnTo>
                    <a:pt x="96" y="30"/>
                  </a:lnTo>
                  <a:lnTo>
                    <a:pt x="103" y="27"/>
                  </a:lnTo>
                  <a:lnTo>
                    <a:pt x="110" y="25"/>
                  </a:lnTo>
                  <a:lnTo>
                    <a:pt x="115" y="24"/>
                  </a:lnTo>
                  <a:lnTo>
                    <a:pt x="122" y="24"/>
                  </a:lnTo>
                  <a:lnTo>
                    <a:pt x="120" y="21"/>
                  </a:lnTo>
                  <a:lnTo>
                    <a:pt x="118" y="17"/>
                  </a:lnTo>
                  <a:lnTo>
                    <a:pt x="115" y="14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7" y="2"/>
                  </a:lnTo>
                  <a:lnTo>
                    <a:pt x="89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46"/>
            <p:cNvSpPr>
              <a:spLocks/>
            </p:cNvSpPr>
            <p:nvPr/>
          </p:nvSpPr>
          <p:spPr bwMode="auto">
            <a:xfrm>
              <a:off x="4143" y="928"/>
              <a:ext cx="63" cy="57"/>
            </a:xfrm>
            <a:custGeom>
              <a:avLst/>
              <a:gdLst>
                <a:gd name="T0" fmla="*/ 105 w 125"/>
                <a:gd name="T1" fmla="*/ 5 h 114"/>
                <a:gd name="T2" fmla="*/ 98 w 125"/>
                <a:gd name="T3" fmla="*/ 3 h 114"/>
                <a:gd name="T4" fmla="*/ 90 w 125"/>
                <a:gd name="T5" fmla="*/ 0 h 114"/>
                <a:gd name="T6" fmla="*/ 81 w 125"/>
                <a:gd name="T7" fmla="*/ 0 h 114"/>
                <a:gd name="T8" fmla="*/ 73 w 125"/>
                <a:gd name="T9" fmla="*/ 2 h 114"/>
                <a:gd name="T10" fmla="*/ 65 w 125"/>
                <a:gd name="T11" fmla="*/ 3 h 114"/>
                <a:gd name="T12" fmla="*/ 57 w 125"/>
                <a:gd name="T13" fmla="*/ 6 h 114"/>
                <a:gd name="T14" fmla="*/ 50 w 125"/>
                <a:gd name="T15" fmla="*/ 8 h 114"/>
                <a:gd name="T16" fmla="*/ 43 w 125"/>
                <a:gd name="T17" fmla="*/ 12 h 114"/>
                <a:gd name="T18" fmla="*/ 35 w 125"/>
                <a:gd name="T19" fmla="*/ 18 h 114"/>
                <a:gd name="T20" fmla="*/ 27 w 125"/>
                <a:gd name="T21" fmla="*/ 25 h 114"/>
                <a:gd name="T22" fmla="*/ 20 w 125"/>
                <a:gd name="T23" fmla="*/ 31 h 114"/>
                <a:gd name="T24" fmla="*/ 15 w 125"/>
                <a:gd name="T25" fmla="*/ 40 h 114"/>
                <a:gd name="T26" fmla="*/ 9 w 125"/>
                <a:gd name="T27" fmla="*/ 48 h 114"/>
                <a:gd name="T28" fmla="*/ 4 w 125"/>
                <a:gd name="T29" fmla="*/ 57 h 114"/>
                <a:gd name="T30" fmla="*/ 2 w 125"/>
                <a:gd name="T31" fmla="*/ 66 h 114"/>
                <a:gd name="T32" fmla="*/ 0 w 125"/>
                <a:gd name="T33" fmla="*/ 75 h 114"/>
                <a:gd name="T34" fmla="*/ 1 w 125"/>
                <a:gd name="T35" fmla="*/ 84 h 114"/>
                <a:gd name="T36" fmla="*/ 3 w 125"/>
                <a:gd name="T37" fmla="*/ 94 h 114"/>
                <a:gd name="T38" fmla="*/ 9 w 125"/>
                <a:gd name="T39" fmla="*/ 103 h 114"/>
                <a:gd name="T40" fmla="*/ 17 w 125"/>
                <a:gd name="T41" fmla="*/ 110 h 114"/>
                <a:gd name="T42" fmla="*/ 20 w 125"/>
                <a:gd name="T43" fmla="*/ 111 h 114"/>
                <a:gd name="T44" fmla="*/ 25 w 125"/>
                <a:gd name="T45" fmla="*/ 113 h 114"/>
                <a:gd name="T46" fmla="*/ 30 w 125"/>
                <a:gd name="T47" fmla="*/ 114 h 114"/>
                <a:gd name="T48" fmla="*/ 34 w 125"/>
                <a:gd name="T49" fmla="*/ 114 h 114"/>
                <a:gd name="T50" fmla="*/ 33 w 125"/>
                <a:gd name="T51" fmla="*/ 107 h 114"/>
                <a:gd name="T52" fmla="*/ 34 w 125"/>
                <a:gd name="T53" fmla="*/ 99 h 114"/>
                <a:gd name="T54" fmla="*/ 35 w 125"/>
                <a:gd name="T55" fmla="*/ 91 h 114"/>
                <a:gd name="T56" fmla="*/ 39 w 125"/>
                <a:gd name="T57" fmla="*/ 83 h 114"/>
                <a:gd name="T58" fmla="*/ 43 w 125"/>
                <a:gd name="T59" fmla="*/ 75 h 114"/>
                <a:gd name="T60" fmla="*/ 49 w 125"/>
                <a:gd name="T61" fmla="*/ 67 h 114"/>
                <a:gd name="T62" fmla="*/ 57 w 125"/>
                <a:gd name="T63" fmla="*/ 59 h 114"/>
                <a:gd name="T64" fmla="*/ 65 w 125"/>
                <a:gd name="T65" fmla="*/ 51 h 114"/>
                <a:gd name="T66" fmla="*/ 73 w 125"/>
                <a:gd name="T67" fmla="*/ 45 h 114"/>
                <a:gd name="T68" fmla="*/ 81 w 125"/>
                <a:gd name="T69" fmla="*/ 40 h 114"/>
                <a:gd name="T70" fmla="*/ 88 w 125"/>
                <a:gd name="T71" fmla="*/ 36 h 114"/>
                <a:gd name="T72" fmla="*/ 96 w 125"/>
                <a:gd name="T73" fmla="*/ 33 h 114"/>
                <a:gd name="T74" fmla="*/ 105 w 125"/>
                <a:gd name="T75" fmla="*/ 29 h 114"/>
                <a:gd name="T76" fmla="*/ 111 w 125"/>
                <a:gd name="T77" fmla="*/ 28 h 114"/>
                <a:gd name="T78" fmla="*/ 118 w 125"/>
                <a:gd name="T79" fmla="*/ 28 h 114"/>
                <a:gd name="T80" fmla="*/ 125 w 125"/>
                <a:gd name="T81" fmla="*/ 28 h 114"/>
                <a:gd name="T82" fmla="*/ 122 w 125"/>
                <a:gd name="T83" fmla="*/ 20 h 114"/>
                <a:gd name="T84" fmla="*/ 117 w 125"/>
                <a:gd name="T85" fmla="*/ 13 h 114"/>
                <a:gd name="T86" fmla="*/ 111 w 125"/>
                <a:gd name="T87" fmla="*/ 8 h 114"/>
                <a:gd name="T88" fmla="*/ 105 w 125"/>
                <a:gd name="T89" fmla="*/ 5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105" y="5"/>
                  </a:moveTo>
                  <a:lnTo>
                    <a:pt x="98" y="3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6"/>
                  </a:lnTo>
                  <a:lnTo>
                    <a:pt x="50" y="8"/>
                  </a:lnTo>
                  <a:lnTo>
                    <a:pt x="43" y="12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0" y="31"/>
                  </a:lnTo>
                  <a:lnTo>
                    <a:pt x="15" y="40"/>
                  </a:lnTo>
                  <a:lnTo>
                    <a:pt x="9" y="48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0" y="75"/>
                  </a:lnTo>
                  <a:lnTo>
                    <a:pt x="1" y="84"/>
                  </a:lnTo>
                  <a:lnTo>
                    <a:pt x="3" y="94"/>
                  </a:lnTo>
                  <a:lnTo>
                    <a:pt x="9" y="103"/>
                  </a:lnTo>
                  <a:lnTo>
                    <a:pt x="17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30" y="114"/>
                  </a:lnTo>
                  <a:lnTo>
                    <a:pt x="34" y="114"/>
                  </a:lnTo>
                  <a:lnTo>
                    <a:pt x="33" y="107"/>
                  </a:lnTo>
                  <a:lnTo>
                    <a:pt x="34" y="99"/>
                  </a:lnTo>
                  <a:lnTo>
                    <a:pt x="35" y="91"/>
                  </a:lnTo>
                  <a:lnTo>
                    <a:pt x="39" y="83"/>
                  </a:lnTo>
                  <a:lnTo>
                    <a:pt x="43" y="75"/>
                  </a:lnTo>
                  <a:lnTo>
                    <a:pt x="49" y="67"/>
                  </a:lnTo>
                  <a:lnTo>
                    <a:pt x="57" y="59"/>
                  </a:lnTo>
                  <a:lnTo>
                    <a:pt x="65" y="51"/>
                  </a:lnTo>
                  <a:lnTo>
                    <a:pt x="73" y="45"/>
                  </a:lnTo>
                  <a:lnTo>
                    <a:pt x="81" y="40"/>
                  </a:lnTo>
                  <a:lnTo>
                    <a:pt x="88" y="36"/>
                  </a:lnTo>
                  <a:lnTo>
                    <a:pt x="96" y="33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8" y="28"/>
                  </a:lnTo>
                  <a:lnTo>
                    <a:pt x="125" y="28"/>
                  </a:lnTo>
                  <a:lnTo>
                    <a:pt x="122" y="20"/>
                  </a:lnTo>
                  <a:lnTo>
                    <a:pt x="117" y="13"/>
                  </a:lnTo>
                  <a:lnTo>
                    <a:pt x="111" y="8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Freeform 47"/>
            <p:cNvSpPr>
              <a:spLocks/>
            </p:cNvSpPr>
            <p:nvPr/>
          </p:nvSpPr>
          <p:spPr bwMode="auto">
            <a:xfrm>
              <a:off x="4203" y="773"/>
              <a:ext cx="62" cy="57"/>
            </a:xfrm>
            <a:custGeom>
              <a:avLst/>
              <a:gdLst>
                <a:gd name="T0" fmla="*/ 71 w 125"/>
                <a:gd name="T1" fmla="*/ 2 h 114"/>
                <a:gd name="T2" fmla="*/ 58 w 125"/>
                <a:gd name="T3" fmla="*/ 5 h 114"/>
                <a:gd name="T4" fmla="*/ 46 w 125"/>
                <a:gd name="T5" fmla="*/ 11 h 114"/>
                <a:gd name="T6" fmla="*/ 36 w 125"/>
                <a:gd name="T7" fmla="*/ 18 h 114"/>
                <a:gd name="T8" fmla="*/ 26 w 125"/>
                <a:gd name="T9" fmla="*/ 26 h 114"/>
                <a:gd name="T10" fmla="*/ 18 w 125"/>
                <a:gd name="T11" fmla="*/ 35 h 114"/>
                <a:gd name="T12" fmla="*/ 10 w 125"/>
                <a:gd name="T13" fmla="*/ 47 h 114"/>
                <a:gd name="T14" fmla="*/ 5 w 125"/>
                <a:gd name="T15" fmla="*/ 58 h 114"/>
                <a:gd name="T16" fmla="*/ 1 w 125"/>
                <a:gd name="T17" fmla="*/ 71 h 114"/>
                <a:gd name="T18" fmla="*/ 0 w 125"/>
                <a:gd name="T19" fmla="*/ 81 h 114"/>
                <a:gd name="T20" fmla="*/ 1 w 125"/>
                <a:gd name="T21" fmla="*/ 92 h 114"/>
                <a:gd name="T22" fmla="*/ 6 w 125"/>
                <a:gd name="T23" fmla="*/ 100 h 114"/>
                <a:gd name="T24" fmla="*/ 12 w 125"/>
                <a:gd name="T25" fmla="*/ 108 h 114"/>
                <a:gd name="T26" fmla="*/ 16 w 125"/>
                <a:gd name="T27" fmla="*/ 110 h 114"/>
                <a:gd name="T28" fmla="*/ 20 w 125"/>
                <a:gd name="T29" fmla="*/ 111 h 114"/>
                <a:gd name="T30" fmla="*/ 25 w 125"/>
                <a:gd name="T31" fmla="*/ 113 h 114"/>
                <a:gd name="T32" fmla="*/ 29 w 125"/>
                <a:gd name="T33" fmla="*/ 114 h 114"/>
                <a:gd name="T34" fmla="*/ 28 w 125"/>
                <a:gd name="T35" fmla="*/ 107 h 114"/>
                <a:gd name="T36" fmla="*/ 28 w 125"/>
                <a:gd name="T37" fmla="*/ 100 h 114"/>
                <a:gd name="T38" fmla="*/ 30 w 125"/>
                <a:gd name="T39" fmla="*/ 92 h 114"/>
                <a:gd name="T40" fmla="*/ 34 w 125"/>
                <a:gd name="T41" fmla="*/ 84 h 114"/>
                <a:gd name="T42" fmla="*/ 38 w 125"/>
                <a:gd name="T43" fmla="*/ 76 h 114"/>
                <a:gd name="T44" fmla="*/ 45 w 125"/>
                <a:gd name="T45" fmla="*/ 66 h 114"/>
                <a:gd name="T46" fmla="*/ 52 w 125"/>
                <a:gd name="T47" fmla="*/ 58 h 114"/>
                <a:gd name="T48" fmla="*/ 61 w 125"/>
                <a:gd name="T49" fmla="*/ 50 h 114"/>
                <a:gd name="T50" fmla="*/ 69 w 125"/>
                <a:gd name="T51" fmla="*/ 43 h 114"/>
                <a:gd name="T52" fmla="*/ 78 w 125"/>
                <a:gd name="T53" fmla="*/ 39 h 114"/>
                <a:gd name="T54" fmla="*/ 86 w 125"/>
                <a:gd name="T55" fmla="*/ 34 h 114"/>
                <a:gd name="T56" fmla="*/ 95 w 125"/>
                <a:gd name="T57" fmla="*/ 31 h 114"/>
                <a:gd name="T58" fmla="*/ 103 w 125"/>
                <a:gd name="T59" fmla="*/ 28 h 114"/>
                <a:gd name="T60" fmla="*/ 111 w 125"/>
                <a:gd name="T61" fmla="*/ 27 h 114"/>
                <a:gd name="T62" fmla="*/ 118 w 125"/>
                <a:gd name="T63" fmla="*/ 27 h 114"/>
                <a:gd name="T64" fmla="*/ 125 w 125"/>
                <a:gd name="T65" fmla="*/ 28 h 114"/>
                <a:gd name="T66" fmla="*/ 124 w 125"/>
                <a:gd name="T67" fmla="*/ 25 h 114"/>
                <a:gd name="T68" fmla="*/ 122 w 125"/>
                <a:gd name="T69" fmla="*/ 22 h 114"/>
                <a:gd name="T70" fmla="*/ 120 w 125"/>
                <a:gd name="T71" fmla="*/ 18 h 114"/>
                <a:gd name="T72" fmla="*/ 117 w 125"/>
                <a:gd name="T73" fmla="*/ 15 h 114"/>
                <a:gd name="T74" fmla="*/ 112 w 125"/>
                <a:gd name="T75" fmla="*/ 10 h 114"/>
                <a:gd name="T76" fmla="*/ 107 w 125"/>
                <a:gd name="T77" fmla="*/ 7 h 114"/>
                <a:gd name="T78" fmla="*/ 102 w 125"/>
                <a:gd name="T79" fmla="*/ 4 h 114"/>
                <a:gd name="T80" fmla="*/ 96 w 125"/>
                <a:gd name="T81" fmla="*/ 2 h 114"/>
                <a:gd name="T82" fmla="*/ 89 w 125"/>
                <a:gd name="T83" fmla="*/ 1 h 114"/>
                <a:gd name="T84" fmla="*/ 82 w 125"/>
                <a:gd name="T85" fmla="*/ 0 h 114"/>
                <a:gd name="T86" fmla="*/ 76 w 125"/>
                <a:gd name="T87" fmla="*/ 1 h 114"/>
                <a:gd name="T88" fmla="*/ 71 w 125"/>
                <a:gd name="T89" fmla="*/ 2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71" y="2"/>
                  </a:moveTo>
                  <a:lnTo>
                    <a:pt x="58" y="5"/>
                  </a:lnTo>
                  <a:lnTo>
                    <a:pt x="46" y="11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5"/>
                  </a:lnTo>
                  <a:lnTo>
                    <a:pt x="10" y="47"/>
                  </a:lnTo>
                  <a:lnTo>
                    <a:pt x="5" y="58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1" y="92"/>
                  </a:lnTo>
                  <a:lnTo>
                    <a:pt x="6" y="100"/>
                  </a:lnTo>
                  <a:lnTo>
                    <a:pt x="12" y="108"/>
                  </a:lnTo>
                  <a:lnTo>
                    <a:pt x="16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29" y="114"/>
                  </a:lnTo>
                  <a:lnTo>
                    <a:pt x="28" y="107"/>
                  </a:lnTo>
                  <a:lnTo>
                    <a:pt x="28" y="100"/>
                  </a:lnTo>
                  <a:lnTo>
                    <a:pt x="30" y="92"/>
                  </a:lnTo>
                  <a:lnTo>
                    <a:pt x="34" y="84"/>
                  </a:lnTo>
                  <a:lnTo>
                    <a:pt x="38" y="76"/>
                  </a:lnTo>
                  <a:lnTo>
                    <a:pt x="45" y="66"/>
                  </a:lnTo>
                  <a:lnTo>
                    <a:pt x="52" y="58"/>
                  </a:lnTo>
                  <a:lnTo>
                    <a:pt x="61" y="50"/>
                  </a:lnTo>
                  <a:lnTo>
                    <a:pt x="69" y="43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31"/>
                  </a:lnTo>
                  <a:lnTo>
                    <a:pt x="103" y="28"/>
                  </a:lnTo>
                  <a:lnTo>
                    <a:pt x="111" y="27"/>
                  </a:lnTo>
                  <a:lnTo>
                    <a:pt x="118" y="27"/>
                  </a:lnTo>
                  <a:lnTo>
                    <a:pt x="125" y="28"/>
                  </a:lnTo>
                  <a:lnTo>
                    <a:pt x="124" y="25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17" y="15"/>
                  </a:lnTo>
                  <a:lnTo>
                    <a:pt x="112" y="10"/>
                  </a:lnTo>
                  <a:lnTo>
                    <a:pt x="107" y="7"/>
                  </a:lnTo>
                  <a:lnTo>
                    <a:pt x="102" y="4"/>
                  </a:lnTo>
                  <a:lnTo>
                    <a:pt x="96" y="2"/>
                  </a:lnTo>
                  <a:lnTo>
                    <a:pt x="89" y="1"/>
                  </a:lnTo>
                  <a:lnTo>
                    <a:pt x="82" y="0"/>
                  </a:lnTo>
                  <a:lnTo>
                    <a:pt x="76" y="1"/>
                  </a:lnTo>
                  <a:lnTo>
                    <a:pt x="7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Freeform 48"/>
            <p:cNvSpPr>
              <a:spLocks/>
            </p:cNvSpPr>
            <p:nvPr/>
          </p:nvSpPr>
          <p:spPr bwMode="auto">
            <a:xfrm>
              <a:off x="4231" y="849"/>
              <a:ext cx="63" cy="56"/>
            </a:xfrm>
            <a:custGeom>
              <a:avLst/>
              <a:gdLst>
                <a:gd name="T0" fmla="*/ 51 w 124"/>
                <a:gd name="T1" fmla="*/ 8 h 111"/>
                <a:gd name="T2" fmla="*/ 40 w 124"/>
                <a:gd name="T3" fmla="*/ 14 h 111"/>
                <a:gd name="T4" fmla="*/ 30 w 124"/>
                <a:gd name="T5" fmla="*/ 22 h 111"/>
                <a:gd name="T6" fmla="*/ 22 w 124"/>
                <a:gd name="T7" fmla="*/ 30 h 111"/>
                <a:gd name="T8" fmla="*/ 14 w 124"/>
                <a:gd name="T9" fmla="*/ 38 h 111"/>
                <a:gd name="T10" fmla="*/ 7 w 124"/>
                <a:gd name="T11" fmla="*/ 48 h 111"/>
                <a:gd name="T12" fmla="*/ 3 w 124"/>
                <a:gd name="T13" fmla="*/ 58 h 111"/>
                <a:gd name="T14" fmla="*/ 0 w 124"/>
                <a:gd name="T15" fmla="*/ 70 h 111"/>
                <a:gd name="T16" fmla="*/ 0 w 124"/>
                <a:gd name="T17" fmla="*/ 83 h 111"/>
                <a:gd name="T18" fmla="*/ 1 w 124"/>
                <a:gd name="T19" fmla="*/ 88 h 111"/>
                <a:gd name="T20" fmla="*/ 3 w 124"/>
                <a:gd name="T21" fmla="*/ 92 h 111"/>
                <a:gd name="T22" fmla="*/ 6 w 124"/>
                <a:gd name="T23" fmla="*/ 96 h 111"/>
                <a:gd name="T24" fmla="*/ 8 w 124"/>
                <a:gd name="T25" fmla="*/ 101 h 111"/>
                <a:gd name="T26" fmla="*/ 11 w 124"/>
                <a:gd name="T27" fmla="*/ 105 h 111"/>
                <a:gd name="T28" fmla="*/ 16 w 124"/>
                <a:gd name="T29" fmla="*/ 108 h 111"/>
                <a:gd name="T30" fmla="*/ 22 w 124"/>
                <a:gd name="T31" fmla="*/ 110 h 111"/>
                <a:gd name="T32" fmla="*/ 26 w 124"/>
                <a:gd name="T33" fmla="*/ 111 h 111"/>
                <a:gd name="T34" fmla="*/ 26 w 124"/>
                <a:gd name="T35" fmla="*/ 105 h 111"/>
                <a:gd name="T36" fmla="*/ 28 w 124"/>
                <a:gd name="T37" fmla="*/ 98 h 111"/>
                <a:gd name="T38" fmla="*/ 30 w 124"/>
                <a:gd name="T39" fmla="*/ 90 h 111"/>
                <a:gd name="T40" fmla="*/ 33 w 124"/>
                <a:gd name="T41" fmla="*/ 81 h 111"/>
                <a:gd name="T42" fmla="*/ 38 w 124"/>
                <a:gd name="T43" fmla="*/ 75 h 111"/>
                <a:gd name="T44" fmla="*/ 44 w 124"/>
                <a:gd name="T45" fmla="*/ 67 h 111"/>
                <a:gd name="T46" fmla="*/ 51 w 124"/>
                <a:gd name="T47" fmla="*/ 60 h 111"/>
                <a:gd name="T48" fmla="*/ 59 w 124"/>
                <a:gd name="T49" fmla="*/ 53 h 111"/>
                <a:gd name="T50" fmla="*/ 68 w 124"/>
                <a:gd name="T51" fmla="*/ 46 h 111"/>
                <a:gd name="T52" fmla="*/ 77 w 124"/>
                <a:gd name="T53" fmla="*/ 40 h 111"/>
                <a:gd name="T54" fmla="*/ 86 w 124"/>
                <a:gd name="T55" fmla="*/ 35 h 111"/>
                <a:gd name="T56" fmla="*/ 94 w 124"/>
                <a:gd name="T57" fmla="*/ 32 h 111"/>
                <a:gd name="T58" fmla="*/ 102 w 124"/>
                <a:gd name="T59" fmla="*/ 30 h 111"/>
                <a:gd name="T60" fmla="*/ 111 w 124"/>
                <a:gd name="T61" fmla="*/ 29 h 111"/>
                <a:gd name="T62" fmla="*/ 117 w 124"/>
                <a:gd name="T63" fmla="*/ 29 h 111"/>
                <a:gd name="T64" fmla="*/ 124 w 124"/>
                <a:gd name="T65" fmla="*/ 30 h 111"/>
                <a:gd name="T66" fmla="*/ 123 w 124"/>
                <a:gd name="T67" fmla="*/ 25 h 111"/>
                <a:gd name="T68" fmla="*/ 121 w 124"/>
                <a:gd name="T69" fmla="*/ 19 h 111"/>
                <a:gd name="T70" fmla="*/ 119 w 124"/>
                <a:gd name="T71" fmla="*/ 15 h 111"/>
                <a:gd name="T72" fmla="*/ 114 w 124"/>
                <a:gd name="T73" fmla="*/ 11 h 111"/>
                <a:gd name="T74" fmla="*/ 107 w 124"/>
                <a:gd name="T75" fmla="*/ 5 h 111"/>
                <a:gd name="T76" fmla="*/ 99 w 124"/>
                <a:gd name="T77" fmla="*/ 2 h 111"/>
                <a:gd name="T78" fmla="*/ 91 w 124"/>
                <a:gd name="T79" fmla="*/ 0 h 111"/>
                <a:gd name="T80" fmla="*/ 83 w 124"/>
                <a:gd name="T81" fmla="*/ 0 h 111"/>
                <a:gd name="T82" fmla="*/ 74 w 124"/>
                <a:gd name="T83" fmla="*/ 1 h 111"/>
                <a:gd name="T84" fmla="*/ 66 w 124"/>
                <a:gd name="T85" fmla="*/ 2 h 111"/>
                <a:gd name="T86" fmla="*/ 58 w 124"/>
                <a:gd name="T87" fmla="*/ 4 h 111"/>
                <a:gd name="T88" fmla="*/ 51 w 124"/>
                <a:gd name="T89" fmla="*/ 8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4"/>
                <a:gd name="T136" fmla="*/ 0 h 111"/>
                <a:gd name="T137" fmla="*/ 124 w 124"/>
                <a:gd name="T138" fmla="*/ 111 h 11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4" h="111">
                  <a:moveTo>
                    <a:pt x="51" y="8"/>
                  </a:moveTo>
                  <a:lnTo>
                    <a:pt x="40" y="14"/>
                  </a:lnTo>
                  <a:lnTo>
                    <a:pt x="30" y="22"/>
                  </a:lnTo>
                  <a:lnTo>
                    <a:pt x="22" y="30"/>
                  </a:lnTo>
                  <a:lnTo>
                    <a:pt x="14" y="38"/>
                  </a:lnTo>
                  <a:lnTo>
                    <a:pt x="7" y="48"/>
                  </a:lnTo>
                  <a:lnTo>
                    <a:pt x="3" y="58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3" y="92"/>
                  </a:lnTo>
                  <a:lnTo>
                    <a:pt x="6" y="96"/>
                  </a:lnTo>
                  <a:lnTo>
                    <a:pt x="8" y="101"/>
                  </a:lnTo>
                  <a:lnTo>
                    <a:pt x="11" y="105"/>
                  </a:lnTo>
                  <a:lnTo>
                    <a:pt x="16" y="108"/>
                  </a:lnTo>
                  <a:lnTo>
                    <a:pt x="22" y="110"/>
                  </a:lnTo>
                  <a:lnTo>
                    <a:pt x="26" y="111"/>
                  </a:lnTo>
                  <a:lnTo>
                    <a:pt x="26" y="105"/>
                  </a:lnTo>
                  <a:lnTo>
                    <a:pt x="28" y="98"/>
                  </a:lnTo>
                  <a:lnTo>
                    <a:pt x="30" y="90"/>
                  </a:lnTo>
                  <a:lnTo>
                    <a:pt x="33" y="81"/>
                  </a:lnTo>
                  <a:lnTo>
                    <a:pt x="38" y="75"/>
                  </a:lnTo>
                  <a:lnTo>
                    <a:pt x="44" y="67"/>
                  </a:lnTo>
                  <a:lnTo>
                    <a:pt x="51" y="60"/>
                  </a:lnTo>
                  <a:lnTo>
                    <a:pt x="59" y="53"/>
                  </a:lnTo>
                  <a:lnTo>
                    <a:pt x="68" y="46"/>
                  </a:lnTo>
                  <a:lnTo>
                    <a:pt x="77" y="40"/>
                  </a:lnTo>
                  <a:lnTo>
                    <a:pt x="86" y="35"/>
                  </a:lnTo>
                  <a:lnTo>
                    <a:pt x="94" y="32"/>
                  </a:lnTo>
                  <a:lnTo>
                    <a:pt x="102" y="30"/>
                  </a:lnTo>
                  <a:lnTo>
                    <a:pt x="111" y="29"/>
                  </a:lnTo>
                  <a:lnTo>
                    <a:pt x="117" y="29"/>
                  </a:lnTo>
                  <a:lnTo>
                    <a:pt x="124" y="30"/>
                  </a:lnTo>
                  <a:lnTo>
                    <a:pt x="123" y="25"/>
                  </a:lnTo>
                  <a:lnTo>
                    <a:pt x="121" y="19"/>
                  </a:lnTo>
                  <a:lnTo>
                    <a:pt x="119" y="15"/>
                  </a:lnTo>
                  <a:lnTo>
                    <a:pt x="114" y="11"/>
                  </a:lnTo>
                  <a:lnTo>
                    <a:pt x="107" y="5"/>
                  </a:lnTo>
                  <a:lnTo>
                    <a:pt x="99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6" y="2"/>
                  </a:lnTo>
                  <a:lnTo>
                    <a:pt x="58" y="4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Freeform 49"/>
            <p:cNvSpPr>
              <a:spLocks/>
            </p:cNvSpPr>
            <p:nvPr/>
          </p:nvSpPr>
          <p:spPr bwMode="auto">
            <a:xfrm>
              <a:off x="4267" y="935"/>
              <a:ext cx="62" cy="58"/>
            </a:xfrm>
            <a:custGeom>
              <a:avLst/>
              <a:gdLst>
                <a:gd name="T0" fmla="*/ 80 w 125"/>
                <a:gd name="T1" fmla="*/ 1 h 117"/>
                <a:gd name="T2" fmla="*/ 66 w 125"/>
                <a:gd name="T3" fmla="*/ 4 h 117"/>
                <a:gd name="T4" fmla="*/ 53 w 125"/>
                <a:gd name="T5" fmla="*/ 8 h 117"/>
                <a:gd name="T6" fmla="*/ 42 w 125"/>
                <a:gd name="T7" fmla="*/ 15 h 117"/>
                <a:gd name="T8" fmla="*/ 30 w 125"/>
                <a:gd name="T9" fmla="*/ 23 h 117"/>
                <a:gd name="T10" fmla="*/ 21 w 125"/>
                <a:gd name="T11" fmla="*/ 34 h 117"/>
                <a:gd name="T12" fmla="*/ 13 w 125"/>
                <a:gd name="T13" fmla="*/ 44 h 117"/>
                <a:gd name="T14" fmla="*/ 6 w 125"/>
                <a:gd name="T15" fmla="*/ 56 h 117"/>
                <a:gd name="T16" fmla="*/ 1 w 125"/>
                <a:gd name="T17" fmla="*/ 68 h 117"/>
                <a:gd name="T18" fmla="*/ 0 w 125"/>
                <a:gd name="T19" fmla="*/ 77 h 117"/>
                <a:gd name="T20" fmla="*/ 1 w 125"/>
                <a:gd name="T21" fmla="*/ 88 h 117"/>
                <a:gd name="T22" fmla="*/ 5 w 125"/>
                <a:gd name="T23" fmla="*/ 97 h 117"/>
                <a:gd name="T24" fmla="*/ 12 w 125"/>
                <a:gd name="T25" fmla="*/ 106 h 117"/>
                <a:gd name="T26" fmla="*/ 15 w 125"/>
                <a:gd name="T27" fmla="*/ 111 h 117"/>
                <a:gd name="T28" fmla="*/ 20 w 125"/>
                <a:gd name="T29" fmla="*/ 113 h 117"/>
                <a:gd name="T30" fmla="*/ 26 w 125"/>
                <a:gd name="T31" fmla="*/ 115 h 117"/>
                <a:gd name="T32" fmla="*/ 31 w 125"/>
                <a:gd name="T33" fmla="*/ 117 h 117"/>
                <a:gd name="T34" fmla="*/ 30 w 125"/>
                <a:gd name="T35" fmla="*/ 109 h 117"/>
                <a:gd name="T36" fmla="*/ 31 w 125"/>
                <a:gd name="T37" fmla="*/ 102 h 117"/>
                <a:gd name="T38" fmla="*/ 34 w 125"/>
                <a:gd name="T39" fmla="*/ 94 h 117"/>
                <a:gd name="T40" fmla="*/ 37 w 125"/>
                <a:gd name="T41" fmla="*/ 84 h 117"/>
                <a:gd name="T42" fmla="*/ 42 w 125"/>
                <a:gd name="T43" fmla="*/ 76 h 117"/>
                <a:gd name="T44" fmla="*/ 47 w 125"/>
                <a:gd name="T45" fmla="*/ 68 h 117"/>
                <a:gd name="T46" fmla="*/ 55 w 125"/>
                <a:gd name="T47" fmla="*/ 61 h 117"/>
                <a:gd name="T48" fmla="*/ 64 w 125"/>
                <a:gd name="T49" fmla="*/ 53 h 117"/>
                <a:gd name="T50" fmla="*/ 72 w 125"/>
                <a:gd name="T51" fmla="*/ 46 h 117"/>
                <a:gd name="T52" fmla="*/ 79 w 125"/>
                <a:gd name="T53" fmla="*/ 42 h 117"/>
                <a:gd name="T54" fmla="*/ 88 w 125"/>
                <a:gd name="T55" fmla="*/ 37 h 117"/>
                <a:gd name="T56" fmla="*/ 96 w 125"/>
                <a:gd name="T57" fmla="*/ 34 h 117"/>
                <a:gd name="T58" fmla="*/ 104 w 125"/>
                <a:gd name="T59" fmla="*/ 31 h 117"/>
                <a:gd name="T60" fmla="*/ 111 w 125"/>
                <a:gd name="T61" fmla="*/ 30 h 117"/>
                <a:gd name="T62" fmla="*/ 118 w 125"/>
                <a:gd name="T63" fmla="*/ 30 h 117"/>
                <a:gd name="T64" fmla="*/ 125 w 125"/>
                <a:gd name="T65" fmla="*/ 30 h 117"/>
                <a:gd name="T66" fmla="*/ 123 w 125"/>
                <a:gd name="T67" fmla="*/ 28 h 117"/>
                <a:gd name="T68" fmla="*/ 122 w 125"/>
                <a:gd name="T69" fmla="*/ 26 h 117"/>
                <a:gd name="T70" fmla="*/ 121 w 125"/>
                <a:gd name="T71" fmla="*/ 23 h 117"/>
                <a:gd name="T72" fmla="*/ 120 w 125"/>
                <a:gd name="T73" fmla="*/ 21 h 117"/>
                <a:gd name="T74" fmla="*/ 117 w 125"/>
                <a:gd name="T75" fmla="*/ 16 h 117"/>
                <a:gd name="T76" fmla="*/ 113 w 125"/>
                <a:gd name="T77" fmla="*/ 12 h 117"/>
                <a:gd name="T78" fmla="*/ 107 w 125"/>
                <a:gd name="T79" fmla="*/ 8 h 117"/>
                <a:gd name="T80" fmla="*/ 103 w 125"/>
                <a:gd name="T81" fmla="*/ 5 h 117"/>
                <a:gd name="T82" fmla="*/ 97 w 125"/>
                <a:gd name="T83" fmla="*/ 3 h 117"/>
                <a:gd name="T84" fmla="*/ 91 w 125"/>
                <a:gd name="T85" fmla="*/ 1 h 117"/>
                <a:gd name="T86" fmla="*/ 85 w 125"/>
                <a:gd name="T87" fmla="*/ 0 h 117"/>
                <a:gd name="T88" fmla="*/ 80 w 125"/>
                <a:gd name="T89" fmla="*/ 1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7"/>
                <a:gd name="T137" fmla="*/ 125 w 125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7">
                  <a:moveTo>
                    <a:pt x="80" y="1"/>
                  </a:moveTo>
                  <a:lnTo>
                    <a:pt x="66" y="4"/>
                  </a:lnTo>
                  <a:lnTo>
                    <a:pt x="53" y="8"/>
                  </a:lnTo>
                  <a:lnTo>
                    <a:pt x="42" y="15"/>
                  </a:lnTo>
                  <a:lnTo>
                    <a:pt x="30" y="23"/>
                  </a:lnTo>
                  <a:lnTo>
                    <a:pt x="21" y="34"/>
                  </a:lnTo>
                  <a:lnTo>
                    <a:pt x="13" y="44"/>
                  </a:lnTo>
                  <a:lnTo>
                    <a:pt x="6" y="56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1" y="88"/>
                  </a:lnTo>
                  <a:lnTo>
                    <a:pt x="5" y="97"/>
                  </a:lnTo>
                  <a:lnTo>
                    <a:pt x="12" y="106"/>
                  </a:lnTo>
                  <a:lnTo>
                    <a:pt x="15" y="111"/>
                  </a:lnTo>
                  <a:lnTo>
                    <a:pt x="20" y="113"/>
                  </a:lnTo>
                  <a:lnTo>
                    <a:pt x="26" y="115"/>
                  </a:lnTo>
                  <a:lnTo>
                    <a:pt x="31" y="117"/>
                  </a:lnTo>
                  <a:lnTo>
                    <a:pt x="30" y="109"/>
                  </a:lnTo>
                  <a:lnTo>
                    <a:pt x="31" y="102"/>
                  </a:lnTo>
                  <a:lnTo>
                    <a:pt x="34" y="94"/>
                  </a:lnTo>
                  <a:lnTo>
                    <a:pt x="37" y="84"/>
                  </a:lnTo>
                  <a:lnTo>
                    <a:pt x="42" y="76"/>
                  </a:lnTo>
                  <a:lnTo>
                    <a:pt x="47" y="68"/>
                  </a:lnTo>
                  <a:lnTo>
                    <a:pt x="55" y="61"/>
                  </a:lnTo>
                  <a:lnTo>
                    <a:pt x="64" y="53"/>
                  </a:lnTo>
                  <a:lnTo>
                    <a:pt x="72" y="46"/>
                  </a:lnTo>
                  <a:lnTo>
                    <a:pt x="79" y="42"/>
                  </a:lnTo>
                  <a:lnTo>
                    <a:pt x="88" y="37"/>
                  </a:lnTo>
                  <a:lnTo>
                    <a:pt x="96" y="34"/>
                  </a:lnTo>
                  <a:lnTo>
                    <a:pt x="104" y="31"/>
                  </a:lnTo>
                  <a:lnTo>
                    <a:pt x="111" y="30"/>
                  </a:lnTo>
                  <a:lnTo>
                    <a:pt x="118" y="30"/>
                  </a:lnTo>
                  <a:lnTo>
                    <a:pt x="125" y="30"/>
                  </a:lnTo>
                  <a:lnTo>
                    <a:pt x="123" y="28"/>
                  </a:lnTo>
                  <a:lnTo>
                    <a:pt x="122" y="26"/>
                  </a:lnTo>
                  <a:lnTo>
                    <a:pt x="121" y="23"/>
                  </a:lnTo>
                  <a:lnTo>
                    <a:pt x="120" y="21"/>
                  </a:lnTo>
                  <a:lnTo>
                    <a:pt x="117" y="16"/>
                  </a:lnTo>
                  <a:lnTo>
                    <a:pt x="113" y="12"/>
                  </a:lnTo>
                  <a:lnTo>
                    <a:pt x="107" y="8"/>
                  </a:lnTo>
                  <a:lnTo>
                    <a:pt x="103" y="5"/>
                  </a:lnTo>
                  <a:lnTo>
                    <a:pt x="97" y="3"/>
                  </a:lnTo>
                  <a:lnTo>
                    <a:pt x="91" y="1"/>
                  </a:lnTo>
                  <a:lnTo>
                    <a:pt x="85" y="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Freeform 50"/>
            <p:cNvSpPr>
              <a:spLocks/>
            </p:cNvSpPr>
            <p:nvPr/>
          </p:nvSpPr>
          <p:spPr bwMode="auto">
            <a:xfrm>
              <a:off x="4216" y="787"/>
              <a:ext cx="49" cy="44"/>
            </a:xfrm>
            <a:custGeom>
              <a:avLst/>
              <a:gdLst>
                <a:gd name="T0" fmla="*/ 33 w 98"/>
                <a:gd name="T1" fmla="*/ 23 h 88"/>
                <a:gd name="T2" fmla="*/ 24 w 98"/>
                <a:gd name="T3" fmla="*/ 31 h 88"/>
                <a:gd name="T4" fmla="*/ 17 w 98"/>
                <a:gd name="T5" fmla="*/ 39 h 88"/>
                <a:gd name="T6" fmla="*/ 10 w 98"/>
                <a:gd name="T7" fmla="*/ 49 h 88"/>
                <a:gd name="T8" fmla="*/ 6 w 98"/>
                <a:gd name="T9" fmla="*/ 57 h 88"/>
                <a:gd name="T10" fmla="*/ 2 w 98"/>
                <a:gd name="T11" fmla="*/ 65 h 88"/>
                <a:gd name="T12" fmla="*/ 0 w 98"/>
                <a:gd name="T13" fmla="*/ 73 h 88"/>
                <a:gd name="T14" fmla="*/ 0 w 98"/>
                <a:gd name="T15" fmla="*/ 80 h 88"/>
                <a:gd name="T16" fmla="*/ 1 w 98"/>
                <a:gd name="T17" fmla="*/ 87 h 88"/>
                <a:gd name="T18" fmla="*/ 8 w 98"/>
                <a:gd name="T19" fmla="*/ 88 h 88"/>
                <a:gd name="T20" fmla="*/ 14 w 98"/>
                <a:gd name="T21" fmla="*/ 88 h 88"/>
                <a:gd name="T22" fmla="*/ 21 w 98"/>
                <a:gd name="T23" fmla="*/ 88 h 88"/>
                <a:gd name="T24" fmla="*/ 26 w 98"/>
                <a:gd name="T25" fmla="*/ 86 h 88"/>
                <a:gd name="T26" fmla="*/ 37 w 98"/>
                <a:gd name="T27" fmla="*/ 83 h 88"/>
                <a:gd name="T28" fmla="*/ 47 w 98"/>
                <a:gd name="T29" fmla="*/ 80 h 88"/>
                <a:gd name="T30" fmla="*/ 58 w 98"/>
                <a:gd name="T31" fmla="*/ 74 h 88"/>
                <a:gd name="T32" fmla="*/ 67 w 98"/>
                <a:gd name="T33" fmla="*/ 67 h 88"/>
                <a:gd name="T34" fmla="*/ 76 w 98"/>
                <a:gd name="T35" fmla="*/ 59 h 88"/>
                <a:gd name="T36" fmla="*/ 83 w 98"/>
                <a:gd name="T37" fmla="*/ 51 h 88"/>
                <a:gd name="T38" fmla="*/ 90 w 98"/>
                <a:gd name="T39" fmla="*/ 41 h 88"/>
                <a:gd name="T40" fmla="*/ 94 w 98"/>
                <a:gd name="T41" fmla="*/ 30 h 88"/>
                <a:gd name="T42" fmla="*/ 96 w 98"/>
                <a:gd name="T43" fmla="*/ 23 h 88"/>
                <a:gd name="T44" fmla="*/ 98 w 98"/>
                <a:gd name="T45" fmla="*/ 15 h 88"/>
                <a:gd name="T46" fmla="*/ 98 w 98"/>
                <a:gd name="T47" fmla="*/ 8 h 88"/>
                <a:gd name="T48" fmla="*/ 97 w 98"/>
                <a:gd name="T49" fmla="*/ 1 h 88"/>
                <a:gd name="T50" fmla="*/ 90 w 98"/>
                <a:gd name="T51" fmla="*/ 0 h 88"/>
                <a:gd name="T52" fmla="*/ 83 w 98"/>
                <a:gd name="T53" fmla="*/ 0 h 88"/>
                <a:gd name="T54" fmla="*/ 75 w 98"/>
                <a:gd name="T55" fmla="*/ 1 h 88"/>
                <a:gd name="T56" fmla="*/ 67 w 98"/>
                <a:gd name="T57" fmla="*/ 4 h 88"/>
                <a:gd name="T58" fmla="*/ 58 w 98"/>
                <a:gd name="T59" fmla="*/ 7 h 88"/>
                <a:gd name="T60" fmla="*/ 50 w 98"/>
                <a:gd name="T61" fmla="*/ 12 h 88"/>
                <a:gd name="T62" fmla="*/ 41 w 98"/>
                <a:gd name="T63" fmla="*/ 16 h 88"/>
                <a:gd name="T64" fmla="*/ 33 w 98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8"/>
                <a:gd name="T101" fmla="*/ 98 w 98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8">
                  <a:moveTo>
                    <a:pt x="33" y="23"/>
                  </a:moveTo>
                  <a:lnTo>
                    <a:pt x="24" y="31"/>
                  </a:lnTo>
                  <a:lnTo>
                    <a:pt x="17" y="39"/>
                  </a:lnTo>
                  <a:lnTo>
                    <a:pt x="10" y="49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8" y="88"/>
                  </a:lnTo>
                  <a:lnTo>
                    <a:pt x="14" y="88"/>
                  </a:lnTo>
                  <a:lnTo>
                    <a:pt x="21" y="88"/>
                  </a:lnTo>
                  <a:lnTo>
                    <a:pt x="26" y="86"/>
                  </a:lnTo>
                  <a:lnTo>
                    <a:pt x="37" y="83"/>
                  </a:lnTo>
                  <a:lnTo>
                    <a:pt x="47" y="80"/>
                  </a:lnTo>
                  <a:lnTo>
                    <a:pt x="58" y="74"/>
                  </a:lnTo>
                  <a:lnTo>
                    <a:pt x="67" y="67"/>
                  </a:lnTo>
                  <a:lnTo>
                    <a:pt x="76" y="59"/>
                  </a:lnTo>
                  <a:lnTo>
                    <a:pt x="83" y="51"/>
                  </a:lnTo>
                  <a:lnTo>
                    <a:pt x="90" y="41"/>
                  </a:lnTo>
                  <a:lnTo>
                    <a:pt x="94" y="30"/>
                  </a:lnTo>
                  <a:lnTo>
                    <a:pt x="96" y="23"/>
                  </a:lnTo>
                  <a:lnTo>
                    <a:pt x="98" y="15"/>
                  </a:lnTo>
                  <a:lnTo>
                    <a:pt x="98" y="8"/>
                  </a:lnTo>
                  <a:lnTo>
                    <a:pt x="97" y="1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5" y="1"/>
                  </a:lnTo>
                  <a:lnTo>
                    <a:pt x="67" y="4"/>
                  </a:lnTo>
                  <a:lnTo>
                    <a:pt x="58" y="7"/>
                  </a:lnTo>
                  <a:lnTo>
                    <a:pt x="50" y="12"/>
                  </a:lnTo>
                  <a:lnTo>
                    <a:pt x="41" y="16"/>
                  </a:lnTo>
                  <a:lnTo>
                    <a:pt x="33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Freeform 51"/>
            <p:cNvSpPr>
              <a:spLocks/>
            </p:cNvSpPr>
            <p:nvPr/>
          </p:nvSpPr>
          <p:spPr bwMode="auto">
            <a:xfrm>
              <a:off x="4333" y="786"/>
              <a:ext cx="45" cy="46"/>
            </a:xfrm>
            <a:custGeom>
              <a:avLst/>
              <a:gdLst>
                <a:gd name="T0" fmla="*/ 32 w 91"/>
                <a:gd name="T1" fmla="*/ 23 h 91"/>
                <a:gd name="T2" fmla="*/ 24 w 91"/>
                <a:gd name="T3" fmla="*/ 32 h 91"/>
                <a:gd name="T4" fmla="*/ 16 w 91"/>
                <a:gd name="T5" fmla="*/ 41 h 91"/>
                <a:gd name="T6" fmla="*/ 10 w 91"/>
                <a:gd name="T7" fmla="*/ 51 h 91"/>
                <a:gd name="T8" fmla="*/ 4 w 91"/>
                <a:gd name="T9" fmla="*/ 59 h 91"/>
                <a:gd name="T10" fmla="*/ 1 w 91"/>
                <a:gd name="T11" fmla="*/ 68 h 91"/>
                <a:gd name="T12" fmla="*/ 0 w 91"/>
                <a:gd name="T13" fmla="*/ 76 h 91"/>
                <a:gd name="T14" fmla="*/ 0 w 91"/>
                <a:gd name="T15" fmla="*/ 84 h 91"/>
                <a:gd name="T16" fmla="*/ 1 w 91"/>
                <a:gd name="T17" fmla="*/ 91 h 91"/>
                <a:gd name="T18" fmla="*/ 4 w 91"/>
                <a:gd name="T19" fmla="*/ 91 h 91"/>
                <a:gd name="T20" fmla="*/ 8 w 91"/>
                <a:gd name="T21" fmla="*/ 91 h 91"/>
                <a:gd name="T22" fmla="*/ 10 w 91"/>
                <a:gd name="T23" fmla="*/ 91 h 91"/>
                <a:gd name="T24" fmla="*/ 12 w 91"/>
                <a:gd name="T25" fmla="*/ 91 h 91"/>
                <a:gd name="T26" fmla="*/ 25 w 91"/>
                <a:gd name="T27" fmla="*/ 89 h 91"/>
                <a:gd name="T28" fmla="*/ 38 w 91"/>
                <a:gd name="T29" fmla="*/ 84 h 91"/>
                <a:gd name="T30" fmla="*/ 49 w 91"/>
                <a:gd name="T31" fmla="*/ 78 h 91"/>
                <a:gd name="T32" fmla="*/ 61 w 91"/>
                <a:gd name="T33" fmla="*/ 70 h 91"/>
                <a:gd name="T34" fmla="*/ 70 w 91"/>
                <a:gd name="T35" fmla="*/ 61 h 91"/>
                <a:gd name="T36" fmla="*/ 78 w 91"/>
                <a:gd name="T37" fmla="*/ 52 h 91"/>
                <a:gd name="T38" fmla="*/ 84 w 91"/>
                <a:gd name="T39" fmla="*/ 40 h 91"/>
                <a:gd name="T40" fmla="*/ 88 w 91"/>
                <a:gd name="T41" fmla="*/ 29 h 91"/>
                <a:gd name="T42" fmla="*/ 91 w 91"/>
                <a:gd name="T43" fmla="*/ 22 h 91"/>
                <a:gd name="T44" fmla="*/ 91 w 91"/>
                <a:gd name="T45" fmla="*/ 14 h 91"/>
                <a:gd name="T46" fmla="*/ 91 w 91"/>
                <a:gd name="T47" fmla="*/ 7 h 91"/>
                <a:gd name="T48" fmla="*/ 88 w 91"/>
                <a:gd name="T49" fmla="*/ 0 h 91"/>
                <a:gd name="T50" fmla="*/ 81 w 91"/>
                <a:gd name="T51" fmla="*/ 0 h 91"/>
                <a:gd name="T52" fmla="*/ 76 w 91"/>
                <a:gd name="T53" fmla="*/ 1 h 91"/>
                <a:gd name="T54" fmla="*/ 69 w 91"/>
                <a:gd name="T55" fmla="*/ 3 h 91"/>
                <a:gd name="T56" fmla="*/ 62 w 91"/>
                <a:gd name="T57" fmla="*/ 6 h 91"/>
                <a:gd name="T58" fmla="*/ 54 w 91"/>
                <a:gd name="T59" fmla="*/ 9 h 91"/>
                <a:gd name="T60" fmla="*/ 47 w 91"/>
                <a:gd name="T61" fmla="*/ 13 h 91"/>
                <a:gd name="T62" fmla="*/ 40 w 91"/>
                <a:gd name="T63" fmla="*/ 17 h 91"/>
                <a:gd name="T64" fmla="*/ 32 w 91"/>
                <a:gd name="T65" fmla="*/ 23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91"/>
                <a:gd name="T101" fmla="*/ 91 w 91"/>
                <a:gd name="T102" fmla="*/ 91 h 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91">
                  <a:moveTo>
                    <a:pt x="32" y="23"/>
                  </a:moveTo>
                  <a:lnTo>
                    <a:pt x="24" y="3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1"/>
                  </a:lnTo>
                  <a:lnTo>
                    <a:pt x="8" y="91"/>
                  </a:lnTo>
                  <a:lnTo>
                    <a:pt x="10" y="91"/>
                  </a:lnTo>
                  <a:lnTo>
                    <a:pt x="12" y="91"/>
                  </a:lnTo>
                  <a:lnTo>
                    <a:pt x="25" y="89"/>
                  </a:lnTo>
                  <a:lnTo>
                    <a:pt x="38" y="84"/>
                  </a:lnTo>
                  <a:lnTo>
                    <a:pt x="49" y="78"/>
                  </a:lnTo>
                  <a:lnTo>
                    <a:pt x="61" y="70"/>
                  </a:lnTo>
                  <a:lnTo>
                    <a:pt x="70" y="61"/>
                  </a:lnTo>
                  <a:lnTo>
                    <a:pt x="78" y="52"/>
                  </a:lnTo>
                  <a:lnTo>
                    <a:pt x="84" y="40"/>
                  </a:lnTo>
                  <a:lnTo>
                    <a:pt x="88" y="29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7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4" y="9"/>
                  </a:lnTo>
                  <a:lnTo>
                    <a:pt x="47" y="13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Freeform 52"/>
            <p:cNvSpPr>
              <a:spLocks/>
            </p:cNvSpPr>
            <p:nvPr/>
          </p:nvSpPr>
          <p:spPr bwMode="auto">
            <a:xfrm>
              <a:off x="4245" y="864"/>
              <a:ext cx="49" cy="42"/>
            </a:xfrm>
            <a:custGeom>
              <a:avLst/>
              <a:gdLst>
                <a:gd name="T0" fmla="*/ 33 w 98"/>
                <a:gd name="T1" fmla="*/ 24 h 84"/>
                <a:gd name="T2" fmla="*/ 25 w 98"/>
                <a:gd name="T3" fmla="*/ 31 h 84"/>
                <a:gd name="T4" fmla="*/ 18 w 98"/>
                <a:gd name="T5" fmla="*/ 38 h 84"/>
                <a:gd name="T6" fmla="*/ 12 w 98"/>
                <a:gd name="T7" fmla="*/ 46 h 84"/>
                <a:gd name="T8" fmla="*/ 7 w 98"/>
                <a:gd name="T9" fmla="*/ 52 h 84"/>
                <a:gd name="T10" fmla="*/ 4 w 98"/>
                <a:gd name="T11" fmla="*/ 61 h 84"/>
                <a:gd name="T12" fmla="*/ 2 w 98"/>
                <a:gd name="T13" fmla="*/ 69 h 84"/>
                <a:gd name="T14" fmla="*/ 0 w 98"/>
                <a:gd name="T15" fmla="*/ 76 h 84"/>
                <a:gd name="T16" fmla="*/ 0 w 98"/>
                <a:gd name="T17" fmla="*/ 82 h 84"/>
                <a:gd name="T18" fmla="*/ 7 w 98"/>
                <a:gd name="T19" fmla="*/ 84 h 84"/>
                <a:gd name="T20" fmla="*/ 15 w 98"/>
                <a:gd name="T21" fmla="*/ 84 h 84"/>
                <a:gd name="T22" fmla="*/ 23 w 98"/>
                <a:gd name="T23" fmla="*/ 84 h 84"/>
                <a:gd name="T24" fmla="*/ 30 w 98"/>
                <a:gd name="T25" fmla="*/ 82 h 84"/>
                <a:gd name="T26" fmla="*/ 43 w 98"/>
                <a:gd name="T27" fmla="*/ 79 h 84"/>
                <a:gd name="T28" fmla="*/ 55 w 98"/>
                <a:gd name="T29" fmla="*/ 73 h 84"/>
                <a:gd name="T30" fmla="*/ 66 w 98"/>
                <a:gd name="T31" fmla="*/ 65 h 84"/>
                <a:gd name="T32" fmla="*/ 75 w 98"/>
                <a:gd name="T33" fmla="*/ 57 h 84"/>
                <a:gd name="T34" fmla="*/ 83 w 98"/>
                <a:gd name="T35" fmla="*/ 47 h 84"/>
                <a:gd name="T36" fmla="*/ 90 w 98"/>
                <a:gd name="T37" fmla="*/ 35 h 84"/>
                <a:gd name="T38" fmla="*/ 96 w 98"/>
                <a:gd name="T39" fmla="*/ 24 h 84"/>
                <a:gd name="T40" fmla="*/ 98 w 98"/>
                <a:gd name="T41" fmla="*/ 11 h 84"/>
                <a:gd name="T42" fmla="*/ 98 w 98"/>
                <a:gd name="T43" fmla="*/ 9 h 84"/>
                <a:gd name="T44" fmla="*/ 98 w 98"/>
                <a:gd name="T45" fmla="*/ 5 h 84"/>
                <a:gd name="T46" fmla="*/ 98 w 98"/>
                <a:gd name="T47" fmla="*/ 3 h 84"/>
                <a:gd name="T48" fmla="*/ 98 w 98"/>
                <a:gd name="T49" fmla="*/ 1 h 84"/>
                <a:gd name="T50" fmla="*/ 91 w 98"/>
                <a:gd name="T51" fmla="*/ 0 h 84"/>
                <a:gd name="T52" fmla="*/ 85 w 98"/>
                <a:gd name="T53" fmla="*/ 0 h 84"/>
                <a:gd name="T54" fmla="*/ 76 w 98"/>
                <a:gd name="T55" fmla="*/ 1 h 84"/>
                <a:gd name="T56" fmla="*/ 68 w 98"/>
                <a:gd name="T57" fmla="*/ 3 h 84"/>
                <a:gd name="T58" fmla="*/ 60 w 98"/>
                <a:gd name="T59" fmla="*/ 6 h 84"/>
                <a:gd name="T60" fmla="*/ 51 w 98"/>
                <a:gd name="T61" fmla="*/ 11 h 84"/>
                <a:gd name="T62" fmla="*/ 42 w 98"/>
                <a:gd name="T63" fmla="*/ 17 h 84"/>
                <a:gd name="T64" fmla="*/ 33 w 98"/>
                <a:gd name="T65" fmla="*/ 24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4"/>
                <a:gd name="T101" fmla="*/ 98 w 98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4">
                  <a:moveTo>
                    <a:pt x="33" y="24"/>
                  </a:moveTo>
                  <a:lnTo>
                    <a:pt x="25" y="31"/>
                  </a:lnTo>
                  <a:lnTo>
                    <a:pt x="18" y="38"/>
                  </a:lnTo>
                  <a:lnTo>
                    <a:pt x="12" y="46"/>
                  </a:lnTo>
                  <a:lnTo>
                    <a:pt x="7" y="52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7" y="84"/>
                  </a:lnTo>
                  <a:lnTo>
                    <a:pt x="15" y="84"/>
                  </a:lnTo>
                  <a:lnTo>
                    <a:pt x="23" y="84"/>
                  </a:lnTo>
                  <a:lnTo>
                    <a:pt x="30" y="82"/>
                  </a:lnTo>
                  <a:lnTo>
                    <a:pt x="43" y="79"/>
                  </a:lnTo>
                  <a:lnTo>
                    <a:pt x="55" y="73"/>
                  </a:lnTo>
                  <a:lnTo>
                    <a:pt x="66" y="65"/>
                  </a:lnTo>
                  <a:lnTo>
                    <a:pt x="75" y="57"/>
                  </a:lnTo>
                  <a:lnTo>
                    <a:pt x="83" y="47"/>
                  </a:lnTo>
                  <a:lnTo>
                    <a:pt x="90" y="35"/>
                  </a:lnTo>
                  <a:lnTo>
                    <a:pt x="96" y="24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5"/>
                  </a:lnTo>
                  <a:lnTo>
                    <a:pt x="98" y="3"/>
                  </a:lnTo>
                  <a:lnTo>
                    <a:pt x="98" y="1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60" y="6"/>
                  </a:lnTo>
                  <a:lnTo>
                    <a:pt x="51" y="11"/>
                  </a:lnTo>
                  <a:lnTo>
                    <a:pt x="42" y="17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Freeform 53"/>
            <p:cNvSpPr>
              <a:spLocks/>
            </p:cNvSpPr>
            <p:nvPr/>
          </p:nvSpPr>
          <p:spPr bwMode="auto">
            <a:xfrm>
              <a:off x="4282" y="950"/>
              <a:ext cx="47" cy="43"/>
            </a:xfrm>
            <a:custGeom>
              <a:avLst/>
              <a:gdLst>
                <a:gd name="T0" fmla="*/ 34 w 95"/>
                <a:gd name="T1" fmla="*/ 23 h 87"/>
                <a:gd name="T2" fmla="*/ 25 w 95"/>
                <a:gd name="T3" fmla="*/ 31 h 87"/>
                <a:gd name="T4" fmla="*/ 17 w 95"/>
                <a:gd name="T5" fmla="*/ 38 h 87"/>
                <a:gd name="T6" fmla="*/ 12 w 95"/>
                <a:gd name="T7" fmla="*/ 46 h 87"/>
                <a:gd name="T8" fmla="*/ 7 w 95"/>
                <a:gd name="T9" fmla="*/ 54 h 87"/>
                <a:gd name="T10" fmla="*/ 4 w 95"/>
                <a:gd name="T11" fmla="*/ 64 h 87"/>
                <a:gd name="T12" fmla="*/ 1 w 95"/>
                <a:gd name="T13" fmla="*/ 72 h 87"/>
                <a:gd name="T14" fmla="*/ 0 w 95"/>
                <a:gd name="T15" fmla="*/ 79 h 87"/>
                <a:gd name="T16" fmla="*/ 1 w 95"/>
                <a:gd name="T17" fmla="*/ 87 h 87"/>
                <a:gd name="T18" fmla="*/ 5 w 95"/>
                <a:gd name="T19" fmla="*/ 87 h 87"/>
                <a:gd name="T20" fmla="*/ 8 w 95"/>
                <a:gd name="T21" fmla="*/ 87 h 87"/>
                <a:gd name="T22" fmla="*/ 12 w 95"/>
                <a:gd name="T23" fmla="*/ 87 h 87"/>
                <a:gd name="T24" fmla="*/ 16 w 95"/>
                <a:gd name="T25" fmla="*/ 87 h 87"/>
                <a:gd name="T26" fmla="*/ 27 w 95"/>
                <a:gd name="T27" fmla="*/ 84 h 87"/>
                <a:gd name="T28" fmla="*/ 37 w 95"/>
                <a:gd name="T29" fmla="*/ 81 h 87"/>
                <a:gd name="T30" fmla="*/ 47 w 95"/>
                <a:gd name="T31" fmla="*/ 77 h 87"/>
                <a:gd name="T32" fmla="*/ 57 w 95"/>
                <a:gd name="T33" fmla="*/ 72 h 87"/>
                <a:gd name="T34" fmla="*/ 65 w 95"/>
                <a:gd name="T35" fmla="*/ 65 h 87"/>
                <a:gd name="T36" fmla="*/ 73 w 95"/>
                <a:gd name="T37" fmla="*/ 58 h 87"/>
                <a:gd name="T38" fmla="*/ 80 w 95"/>
                <a:gd name="T39" fmla="*/ 50 h 87"/>
                <a:gd name="T40" fmla="*/ 87 w 95"/>
                <a:gd name="T41" fmla="*/ 41 h 87"/>
                <a:gd name="T42" fmla="*/ 90 w 95"/>
                <a:gd name="T43" fmla="*/ 31 h 87"/>
                <a:gd name="T44" fmla="*/ 93 w 95"/>
                <a:gd name="T45" fmla="*/ 21 h 87"/>
                <a:gd name="T46" fmla="*/ 95 w 95"/>
                <a:gd name="T47" fmla="*/ 11 h 87"/>
                <a:gd name="T48" fmla="*/ 95 w 95"/>
                <a:gd name="T49" fmla="*/ 0 h 87"/>
                <a:gd name="T50" fmla="*/ 88 w 95"/>
                <a:gd name="T51" fmla="*/ 0 h 87"/>
                <a:gd name="T52" fmla="*/ 81 w 95"/>
                <a:gd name="T53" fmla="*/ 0 h 87"/>
                <a:gd name="T54" fmla="*/ 74 w 95"/>
                <a:gd name="T55" fmla="*/ 1 h 87"/>
                <a:gd name="T56" fmla="*/ 66 w 95"/>
                <a:gd name="T57" fmla="*/ 4 h 87"/>
                <a:gd name="T58" fmla="*/ 58 w 95"/>
                <a:gd name="T59" fmla="*/ 7 h 87"/>
                <a:gd name="T60" fmla="*/ 49 w 95"/>
                <a:gd name="T61" fmla="*/ 12 h 87"/>
                <a:gd name="T62" fmla="*/ 42 w 95"/>
                <a:gd name="T63" fmla="*/ 16 h 87"/>
                <a:gd name="T64" fmla="*/ 34 w 95"/>
                <a:gd name="T65" fmla="*/ 23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5"/>
                <a:gd name="T100" fmla="*/ 0 h 87"/>
                <a:gd name="T101" fmla="*/ 95 w 9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5" h="87">
                  <a:moveTo>
                    <a:pt x="34" y="23"/>
                  </a:moveTo>
                  <a:lnTo>
                    <a:pt x="25" y="31"/>
                  </a:lnTo>
                  <a:lnTo>
                    <a:pt x="17" y="38"/>
                  </a:lnTo>
                  <a:lnTo>
                    <a:pt x="12" y="46"/>
                  </a:lnTo>
                  <a:lnTo>
                    <a:pt x="7" y="54"/>
                  </a:lnTo>
                  <a:lnTo>
                    <a:pt x="4" y="64"/>
                  </a:lnTo>
                  <a:lnTo>
                    <a:pt x="1" y="72"/>
                  </a:lnTo>
                  <a:lnTo>
                    <a:pt x="0" y="79"/>
                  </a:lnTo>
                  <a:lnTo>
                    <a:pt x="1" y="87"/>
                  </a:lnTo>
                  <a:lnTo>
                    <a:pt x="5" y="87"/>
                  </a:lnTo>
                  <a:lnTo>
                    <a:pt x="8" y="87"/>
                  </a:lnTo>
                  <a:lnTo>
                    <a:pt x="12" y="87"/>
                  </a:lnTo>
                  <a:lnTo>
                    <a:pt x="16" y="87"/>
                  </a:lnTo>
                  <a:lnTo>
                    <a:pt x="27" y="84"/>
                  </a:lnTo>
                  <a:lnTo>
                    <a:pt x="37" y="81"/>
                  </a:lnTo>
                  <a:lnTo>
                    <a:pt x="47" y="77"/>
                  </a:lnTo>
                  <a:lnTo>
                    <a:pt x="57" y="72"/>
                  </a:lnTo>
                  <a:lnTo>
                    <a:pt x="65" y="65"/>
                  </a:lnTo>
                  <a:lnTo>
                    <a:pt x="73" y="58"/>
                  </a:lnTo>
                  <a:lnTo>
                    <a:pt x="80" y="50"/>
                  </a:lnTo>
                  <a:lnTo>
                    <a:pt x="87" y="41"/>
                  </a:lnTo>
                  <a:lnTo>
                    <a:pt x="90" y="31"/>
                  </a:lnTo>
                  <a:lnTo>
                    <a:pt x="93" y="21"/>
                  </a:lnTo>
                  <a:lnTo>
                    <a:pt x="95" y="11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4" y="1"/>
                  </a:lnTo>
                  <a:lnTo>
                    <a:pt x="66" y="4"/>
                  </a:lnTo>
                  <a:lnTo>
                    <a:pt x="58" y="7"/>
                  </a:lnTo>
                  <a:lnTo>
                    <a:pt x="49" y="12"/>
                  </a:lnTo>
                  <a:lnTo>
                    <a:pt x="42" y="16"/>
                  </a:lnTo>
                  <a:lnTo>
                    <a:pt x="34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Freeform 54"/>
            <p:cNvSpPr>
              <a:spLocks/>
            </p:cNvSpPr>
            <p:nvPr/>
          </p:nvSpPr>
          <p:spPr bwMode="auto">
            <a:xfrm>
              <a:off x="4160" y="941"/>
              <a:ext cx="47" cy="44"/>
            </a:xfrm>
            <a:custGeom>
              <a:avLst/>
              <a:gdLst>
                <a:gd name="T0" fmla="*/ 32 w 93"/>
                <a:gd name="T1" fmla="*/ 23 h 88"/>
                <a:gd name="T2" fmla="*/ 24 w 93"/>
                <a:gd name="T3" fmla="*/ 31 h 88"/>
                <a:gd name="T4" fmla="*/ 16 w 93"/>
                <a:gd name="T5" fmla="*/ 39 h 88"/>
                <a:gd name="T6" fmla="*/ 10 w 93"/>
                <a:gd name="T7" fmla="*/ 47 h 88"/>
                <a:gd name="T8" fmla="*/ 6 w 93"/>
                <a:gd name="T9" fmla="*/ 55 h 88"/>
                <a:gd name="T10" fmla="*/ 2 w 93"/>
                <a:gd name="T11" fmla="*/ 63 h 88"/>
                <a:gd name="T12" fmla="*/ 1 w 93"/>
                <a:gd name="T13" fmla="*/ 71 h 88"/>
                <a:gd name="T14" fmla="*/ 0 w 93"/>
                <a:gd name="T15" fmla="*/ 79 h 88"/>
                <a:gd name="T16" fmla="*/ 1 w 93"/>
                <a:gd name="T17" fmla="*/ 86 h 88"/>
                <a:gd name="T18" fmla="*/ 10 w 93"/>
                <a:gd name="T19" fmla="*/ 88 h 88"/>
                <a:gd name="T20" fmla="*/ 20 w 93"/>
                <a:gd name="T21" fmla="*/ 86 h 88"/>
                <a:gd name="T22" fmla="*/ 29 w 93"/>
                <a:gd name="T23" fmla="*/ 84 h 88"/>
                <a:gd name="T24" fmla="*/ 38 w 93"/>
                <a:gd name="T25" fmla="*/ 81 h 88"/>
                <a:gd name="T26" fmla="*/ 46 w 93"/>
                <a:gd name="T27" fmla="*/ 77 h 88"/>
                <a:gd name="T28" fmla="*/ 54 w 93"/>
                <a:gd name="T29" fmla="*/ 71 h 88"/>
                <a:gd name="T30" fmla="*/ 62 w 93"/>
                <a:gd name="T31" fmla="*/ 66 h 88"/>
                <a:gd name="T32" fmla="*/ 69 w 93"/>
                <a:gd name="T33" fmla="*/ 59 h 88"/>
                <a:gd name="T34" fmla="*/ 80 w 93"/>
                <a:gd name="T35" fmla="*/ 46 h 88"/>
                <a:gd name="T36" fmla="*/ 86 w 93"/>
                <a:gd name="T37" fmla="*/ 32 h 88"/>
                <a:gd name="T38" fmla="*/ 91 w 93"/>
                <a:gd name="T39" fmla="*/ 18 h 88"/>
                <a:gd name="T40" fmla="*/ 93 w 93"/>
                <a:gd name="T41" fmla="*/ 2 h 88"/>
                <a:gd name="T42" fmla="*/ 92 w 93"/>
                <a:gd name="T43" fmla="*/ 1 h 88"/>
                <a:gd name="T44" fmla="*/ 92 w 93"/>
                <a:gd name="T45" fmla="*/ 1 h 88"/>
                <a:gd name="T46" fmla="*/ 92 w 93"/>
                <a:gd name="T47" fmla="*/ 1 h 88"/>
                <a:gd name="T48" fmla="*/ 92 w 93"/>
                <a:gd name="T49" fmla="*/ 0 h 88"/>
                <a:gd name="T50" fmla="*/ 85 w 93"/>
                <a:gd name="T51" fmla="*/ 0 h 88"/>
                <a:gd name="T52" fmla="*/ 78 w 93"/>
                <a:gd name="T53" fmla="*/ 0 h 88"/>
                <a:gd name="T54" fmla="*/ 72 w 93"/>
                <a:gd name="T55" fmla="*/ 1 h 88"/>
                <a:gd name="T56" fmla="*/ 63 w 93"/>
                <a:gd name="T57" fmla="*/ 5 h 88"/>
                <a:gd name="T58" fmla="*/ 55 w 93"/>
                <a:gd name="T59" fmla="*/ 8 h 88"/>
                <a:gd name="T60" fmla="*/ 48 w 93"/>
                <a:gd name="T61" fmla="*/ 12 h 88"/>
                <a:gd name="T62" fmla="*/ 40 w 93"/>
                <a:gd name="T63" fmla="*/ 17 h 88"/>
                <a:gd name="T64" fmla="*/ 32 w 93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88"/>
                <a:gd name="T101" fmla="*/ 93 w 93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88">
                  <a:moveTo>
                    <a:pt x="32" y="23"/>
                  </a:moveTo>
                  <a:lnTo>
                    <a:pt x="24" y="31"/>
                  </a:lnTo>
                  <a:lnTo>
                    <a:pt x="16" y="39"/>
                  </a:lnTo>
                  <a:lnTo>
                    <a:pt x="10" y="47"/>
                  </a:lnTo>
                  <a:lnTo>
                    <a:pt x="6" y="55"/>
                  </a:lnTo>
                  <a:lnTo>
                    <a:pt x="2" y="63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10" y="88"/>
                  </a:lnTo>
                  <a:lnTo>
                    <a:pt x="20" y="86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46" y="77"/>
                  </a:lnTo>
                  <a:lnTo>
                    <a:pt x="54" y="71"/>
                  </a:lnTo>
                  <a:lnTo>
                    <a:pt x="62" y="66"/>
                  </a:lnTo>
                  <a:lnTo>
                    <a:pt x="69" y="59"/>
                  </a:lnTo>
                  <a:lnTo>
                    <a:pt x="80" y="46"/>
                  </a:lnTo>
                  <a:lnTo>
                    <a:pt x="86" y="32"/>
                  </a:lnTo>
                  <a:lnTo>
                    <a:pt x="91" y="18"/>
                  </a:lnTo>
                  <a:lnTo>
                    <a:pt x="93" y="2"/>
                  </a:lnTo>
                  <a:lnTo>
                    <a:pt x="92" y="1"/>
                  </a:lnTo>
                  <a:lnTo>
                    <a:pt x="92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72" y="1"/>
                  </a:lnTo>
                  <a:lnTo>
                    <a:pt x="63" y="5"/>
                  </a:lnTo>
                  <a:lnTo>
                    <a:pt x="55" y="8"/>
                  </a:lnTo>
                  <a:lnTo>
                    <a:pt x="48" y="12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Freeform 55"/>
            <p:cNvSpPr>
              <a:spLocks/>
            </p:cNvSpPr>
            <p:nvPr/>
          </p:nvSpPr>
          <p:spPr bwMode="auto">
            <a:xfrm>
              <a:off x="4098" y="1032"/>
              <a:ext cx="423" cy="141"/>
            </a:xfrm>
            <a:custGeom>
              <a:avLst/>
              <a:gdLst>
                <a:gd name="T0" fmla="*/ 309 w 845"/>
                <a:gd name="T1" fmla="*/ 4 h 282"/>
                <a:gd name="T2" fmla="*/ 333 w 845"/>
                <a:gd name="T3" fmla="*/ 6 h 282"/>
                <a:gd name="T4" fmla="*/ 357 w 845"/>
                <a:gd name="T5" fmla="*/ 7 h 282"/>
                <a:gd name="T6" fmla="*/ 381 w 845"/>
                <a:gd name="T7" fmla="*/ 9 h 282"/>
                <a:gd name="T8" fmla="*/ 404 w 845"/>
                <a:gd name="T9" fmla="*/ 10 h 282"/>
                <a:gd name="T10" fmla="*/ 427 w 845"/>
                <a:gd name="T11" fmla="*/ 11 h 282"/>
                <a:gd name="T12" fmla="*/ 449 w 845"/>
                <a:gd name="T13" fmla="*/ 14 h 282"/>
                <a:gd name="T14" fmla="*/ 471 w 845"/>
                <a:gd name="T15" fmla="*/ 16 h 282"/>
                <a:gd name="T16" fmla="*/ 504 w 845"/>
                <a:gd name="T17" fmla="*/ 33 h 282"/>
                <a:gd name="T18" fmla="*/ 549 w 845"/>
                <a:gd name="T19" fmla="*/ 65 h 282"/>
                <a:gd name="T20" fmla="*/ 594 w 845"/>
                <a:gd name="T21" fmla="*/ 98 h 282"/>
                <a:gd name="T22" fmla="*/ 640 w 845"/>
                <a:gd name="T23" fmla="*/ 130 h 282"/>
                <a:gd name="T24" fmla="*/ 685 w 845"/>
                <a:gd name="T25" fmla="*/ 161 h 282"/>
                <a:gd name="T26" fmla="*/ 731 w 845"/>
                <a:gd name="T27" fmla="*/ 192 h 282"/>
                <a:gd name="T28" fmla="*/ 776 w 845"/>
                <a:gd name="T29" fmla="*/ 222 h 282"/>
                <a:gd name="T30" fmla="*/ 822 w 845"/>
                <a:gd name="T31" fmla="*/ 251 h 282"/>
                <a:gd name="T32" fmla="*/ 828 w 845"/>
                <a:gd name="T33" fmla="*/ 268 h 282"/>
                <a:gd name="T34" fmla="*/ 791 w 845"/>
                <a:gd name="T35" fmla="*/ 274 h 282"/>
                <a:gd name="T36" fmla="*/ 753 w 845"/>
                <a:gd name="T37" fmla="*/ 277 h 282"/>
                <a:gd name="T38" fmla="*/ 715 w 845"/>
                <a:gd name="T39" fmla="*/ 280 h 282"/>
                <a:gd name="T40" fmla="*/ 677 w 845"/>
                <a:gd name="T41" fmla="*/ 281 h 282"/>
                <a:gd name="T42" fmla="*/ 639 w 845"/>
                <a:gd name="T43" fmla="*/ 282 h 282"/>
                <a:gd name="T44" fmla="*/ 602 w 845"/>
                <a:gd name="T45" fmla="*/ 282 h 282"/>
                <a:gd name="T46" fmla="*/ 565 w 845"/>
                <a:gd name="T47" fmla="*/ 282 h 282"/>
                <a:gd name="T48" fmla="*/ 546 w 845"/>
                <a:gd name="T49" fmla="*/ 281 h 282"/>
                <a:gd name="T50" fmla="*/ 517 w 845"/>
                <a:gd name="T51" fmla="*/ 281 h 282"/>
                <a:gd name="T52" fmla="*/ 487 w 845"/>
                <a:gd name="T53" fmla="*/ 281 h 282"/>
                <a:gd name="T54" fmla="*/ 457 w 845"/>
                <a:gd name="T55" fmla="*/ 280 h 282"/>
                <a:gd name="T56" fmla="*/ 427 w 845"/>
                <a:gd name="T57" fmla="*/ 277 h 282"/>
                <a:gd name="T58" fmla="*/ 397 w 845"/>
                <a:gd name="T59" fmla="*/ 276 h 282"/>
                <a:gd name="T60" fmla="*/ 367 w 845"/>
                <a:gd name="T61" fmla="*/ 274 h 282"/>
                <a:gd name="T62" fmla="*/ 337 w 845"/>
                <a:gd name="T63" fmla="*/ 273 h 282"/>
                <a:gd name="T64" fmla="*/ 309 w 845"/>
                <a:gd name="T65" fmla="*/ 270 h 282"/>
                <a:gd name="T66" fmla="*/ 268 w 845"/>
                <a:gd name="T67" fmla="*/ 241 h 282"/>
                <a:gd name="T68" fmla="*/ 228 w 845"/>
                <a:gd name="T69" fmla="*/ 211 h 282"/>
                <a:gd name="T70" fmla="*/ 188 w 845"/>
                <a:gd name="T71" fmla="*/ 178 h 282"/>
                <a:gd name="T72" fmla="*/ 147 w 845"/>
                <a:gd name="T73" fmla="*/ 146 h 282"/>
                <a:gd name="T74" fmla="*/ 109 w 845"/>
                <a:gd name="T75" fmla="*/ 112 h 282"/>
                <a:gd name="T76" fmla="*/ 71 w 845"/>
                <a:gd name="T77" fmla="*/ 77 h 282"/>
                <a:gd name="T78" fmla="*/ 34 w 845"/>
                <a:gd name="T79" fmla="*/ 40 h 282"/>
                <a:gd name="T80" fmla="*/ 0 w 845"/>
                <a:gd name="T81" fmla="*/ 3 h 282"/>
                <a:gd name="T82" fmla="*/ 76 w 845"/>
                <a:gd name="T83" fmla="*/ 2 h 282"/>
                <a:gd name="T84" fmla="*/ 108 w 845"/>
                <a:gd name="T85" fmla="*/ 0 h 282"/>
                <a:gd name="T86" fmla="*/ 131 w 845"/>
                <a:gd name="T87" fmla="*/ 1 h 282"/>
                <a:gd name="T88" fmla="*/ 153 w 845"/>
                <a:gd name="T89" fmla="*/ 1 h 282"/>
                <a:gd name="T90" fmla="*/ 176 w 845"/>
                <a:gd name="T91" fmla="*/ 1 h 282"/>
                <a:gd name="T92" fmla="*/ 199 w 845"/>
                <a:gd name="T93" fmla="*/ 1 h 282"/>
                <a:gd name="T94" fmla="*/ 223 w 845"/>
                <a:gd name="T95" fmla="*/ 2 h 282"/>
                <a:gd name="T96" fmla="*/ 246 w 845"/>
                <a:gd name="T97" fmla="*/ 2 h 282"/>
                <a:gd name="T98" fmla="*/ 271 w 845"/>
                <a:gd name="T99" fmla="*/ 2 h 282"/>
                <a:gd name="T100" fmla="*/ 296 w 845"/>
                <a:gd name="T101" fmla="*/ 3 h 2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5"/>
                <a:gd name="T154" fmla="*/ 0 h 282"/>
                <a:gd name="T155" fmla="*/ 845 w 845"/>
                <a:gd name="T156" fmla="*/ 282 h 2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5" h="282">
                  <a:moveTo>
                    <a:pt x="296" y="3"/>
                  </a:moveTo>
                  <a:lnTo>
                    <a:pt x="309" y="4"/>
                  </a:lnTo>
                  <a:lnTo>
                    <a:pt x="321" y="4"/>
                  </a:lnTo>
                  <a:lnTo>
                    <a:pt x="333" y="6"/>
                  </a:lnTo>
                  <a:lnTo>
                    <a:pt x="345" y="7"/>
                  </a:lnTo>
                  <a:lnTo>
                    <a:pt x="357" y="7"/>
                  </a:lnTo>
                  <a:lnTo>
                    <a:pt x="368" y="8"/>
                  </a:lnTo>
                  <a:lnTo>
                    <a:pt x="381" y="9"/>
                  </a:lnTo>
                  <a:lnTo>
                    <a:pt x="393" y="9"/>
                  </a:lnTo>
                  <a:lnTo>
                    <a:pt x="404" y="10"/>
                  </a:lnTo>
                  <a:lnTo>
                    <a:pt x="416" y="11"/>
                  </a:lnTo>
                  <a:lnTo>
                    <a:pt x="427" y="11"/>
                  </a:lnTo>
                  <a:lnTo>
                    <a:pt x="438" y="12"/>
                  </a:lnTo>
                  <a:lnTo>
                    <a:pt x="449" y="14"/>
                  </a:lnTo>
                  <a:lnTo>
                    <a:pt x="461" y="15"/>
                  </a:lnTo>
                  <a:lnTo>
                    <a:pt x="471" y="16"/>
                  </a:lnTo>
                  <a:lnTo>
                    <a:pt x="482" y="17"/>
                  </a:lnTo>
                  <a:lnTo>
                    <a:pt x="504" y="33"/>
                  </a:lnTo>
                  <a:lnTo>
                    <a:pt x="527" y="49"/>
                  </a:lnTo>
                  <a:lnTo>
                    <a:pt x="549" y="65"/>
                  </a:lnTo>
                  <a:lnTo>
                    <a:pt x="572" y="83"/>
                  </a:lnTo>
                  <a:lnTo>
                    <a:pt x="594" y="98"/>
                  </a:lnTo>
                  <a:lnTo>
                    <a:pt x="617" y="114"/>
                  </a:lnTo>
                  <a:lnTo>
                    <a:pt x="640" y="130"/>
                  </a:lnTo>
                  <a:lnTo>
                    <a:pt x="662" y="146"/>
                  </a:lnTo>
                  <a:lnTo>
                    <a:pt x="685" y="161"/>
                  </a:lnTo>
                  <a:lnTo>
                    <a:pt x="708" y="176"/>
                  </a:lnTo>
                  <a:lnTo>
                    <a:pt x="731" y="192"/>
                  </a:lnTo>
                  <a:lnTo>
                    <a:pt x="754" y="207"/>
                  </a:lnTo>
                  <a:lnTo>
                    <a:pt x="776" y="222"/>
                  </a:lnTo>
                  <a:lnTo>
                    <a:pt x="799" y="236"/>
                  </a:lnTo>
                  <a:lnTo>
                    <a:pt x="822" y="251"/>
                  </a:lnTo>
                  <a:lnTo>
                    <a:pt x="845" y="265"/>
                  </a:lnTo>
                  <a:lnTo>
                    <a:pt x="828" y="268"/>
                  </a:lnTo>
                  <a:lnTo>
                    <a:pt x="810" y="272"/>
                  </a:lnTo>
                  <a:lnTo>
                    <a:pt x="791" y="274"/>
                  </a:lnTo>
                  <a:lnTo>
                    <a:pt x="773" y="276"/>
                  </a:lnTo>
                  <a:lnTo>
                    <a:pt x="753" y="277"/>
                  </a:lnTo>
                  <a:lnTo>
                    <a:pt x="735" y="279"/>
                  </a:lnTo>
                  <a:lnTo>
                    <a:pt x="715" y="280"/>
                  </a:lnTo>
                  <a:lnTo>
                    <a:pt x="697" y="281"/>
                  </a:lnTo>
                  <a:lnTo>
                    <a:pt x="677" y="281"/>
                  </a:lnTo>
                  <a:lnTo>
                    <a:pt x="658" y="282"/>
                  </a:lnTo>
                  <a:lnTo>
                    <a:pt x="639" y="282"/>
                  </a:lnTo>
                  <a:lnTo>
                    <a:pt x="621" y="282"/>
                  </a:lnTo>
                  <a:lnTo>
                    <a:pt x="602" y="282"/>
                  </a:lnTo>
                  <a:lnTo>
                    <a:pt x="584" y="282"/>
                  </a:lnTo>
                  <a:lnTo>
                    <a:pt x="565" y="282"/>
                  </a:lnTo>
                  <a:lnTo>
                    <a:pt x="548" y="282"/>
                  </a:lnTo>
                  <a:lnTo>
                    <a:pt x="546" y="281"/>
                  </a:lnTo>
                  <a:lnTo>
                    <a:pt x="531" y="281"/>
                  </a:lnTo>
                  <a:lnTo>
                    <a:pt x="517" y="281"/>
                  </a:lnTo>
                  <a:lnTo>
                    <a:pt x="502" y="281"/>
                  </a:lnTo>
                  <a:lnTo>
                    <a:pt x="487" y="281"/>
                  </a:lnTo>
                  <a:lnTo>
                    <a:pt x="472" y="280"/>
                  </a:lnTo>
                  <a:lnTo>
                    <a:pt x="457" y="280"/>
                  </a:lnTo>
                  <a:lnTo>
                    <a:pt x="442" y="279"/>
                  </a:lnTo>
                  <a:lnTo>
                    <a:pt x="427" y="277"/>
                  </a:lnTo>
                  <a:lnTo>
                    <a:pt x="412" y="277"/>
                  </a:lnTo>
                  <a:lnTo>
                    <a:pt x="397" y="276"/>
                  </a:lnTo>
                  <a:lnTo>
                    <a:pt x="382" y="275"/>
                  </a:lnTo>
                  <a:lnTo>
                    <a:pt x="367" y="274"/>
                  </a:lnTo>
                  <a:lnTo>
                    <a:pt x="352" y="273"/>
                  </a:lnTo>
                  <a:lnTo>
                    <a:pt x="337" y="273"/>
                  </a:lnTo>
                  <a:lnTo>
                    <a:pt x="322" y="272"/>
                  </a:lnTo>
                  <a:lnTo>
                    <a:pt x="309" y="270"/>
                  </a:lnTo>
                  <a:lnTo>
                    <a:pt x="289" y="255"/>
                  </a:lnTo>
                  <a:lnTo>
                    <a:pt x="268" y="241"/>
                  </a:lnTo>
                  <a:lnTo>
                    <a:pt x="248" y="226"/>
                  </a:lnTo>
                  <a:lnTo>
                    <a:pt x="228" y="211"/>
                  </a:lnTo>
                  <a:lnTo>
                    <a:pt x="207" y="194"/>
                  </a:lnTo>
                  <a:lnTo>
                    <a:pt x="188" y="178"/>
                  </a:lnTo>
                  <a:lnTo>
                    <a:pt x="168" y="162"/>
                  </a:lnTo>
                  <a:lnTo>
                    <a:pt x="147" y="146"/>
                  </a:lnTo>
                  <a:lnTo>
                    <a:pt x="128" y="129"/>
                  </a:lnTo>
                  <a:lnTo>
                    <a:pt x="109" y="112"/>
                  </a:lnTo>
                  <a:lnTo>
                    <a:pt x="90" y="94"/>
                  </a:lnTo>
                  <a:lnTo>
                    <a:pt x="71" y="77"/>
                  </a:lnTo>
                  <a:lnTo>
                    <a:pt x="53" y="59"/>
                  </a:lnTo>
                  <a:lnTo>
                    <a:pt x="34" y="40"/>
                  </a:lnTo>
                  <a:lnTo>
                    <a:pt x="17" y="22"/>
                  </a:lnTo>
                  <a:lnTo>
                    <a:pt x="0" y="3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1" y="1"/>
                  </a:lnTo>
                  <a:lnTo>
                    <a:pt x="142" y="1"/>
                  </a:lnTo>
                  <a:lnTo>
                    <a:pt x="153" y="1"/>
                  </a:lnTo>
                  <a:lnTo>
                    <a:pt x="165" y="1"/>
                  </a:lnTo>
                  <a:lnTo>
                    <a:pt x="176" y="1"/>
                  </a:lnTo>
                  <a:lnTo>
                    <a:pt x="188" y="1"/>
                  </a:lnTo>
                  <a:lnTo>
                    <a:pt x="199" y="1"/>
                  </a:lnTo>
                  <a:lnTo>
                    <a:pt x="211" y="2"/>
                  </a:lnTo>
                  <a:lnTo>
                    <a:pt x="223" y="2"/>
                  </a:lnTo>
                  <a:lnTo>
                    <a:pt x="235" y="2"/>
                  </a:lnTo>
                  <a:lnTo>
                    <a:pt x="246" y="2"/>
                  </a:lnTo>
                  <a:lnTo>
                    <a:pt x="259" y="2"/>
                  </a:lnTo>
                  <a:lnTo>
                    <a:pt x="271" y="2"/>
                  </a:lnTo>
                  <a:lnTo>
                    <a:pt x="283" y="3"/>
                  </a:lnTo>
                  <a:lnTo>
                    <a:pt x="296" y="3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Freeform 56"/>
            <p:cNvSpPr>
              <a:spLocks/>
            </p:cNvSpPr>
            <p:nvPr/>
          </p:nvSpPr>
          <p:spPr bwMode="auto">
            <a:xfrm>
              <a:off x="4485" y="1035"/>
              <a:ext cx="67" cy="61"/>
            </a:xfrm>
            <a:custGeom>
              <a:avLst/>
              <a:gdLst>
                <a:gd name="T0" fmla="*/ 127 w 132"/>
                <a:gd name="T1" fmla="*/ 32 h 123"/>
                <a:gd name="T2" fmla="*/ 132 w 132"/>
                <a:gd name="T3" fmla="*/ 50 h 123"/>
                <a:gd name="T4" fmla="*/ 131 w 132"/>
                <a:gd name="T5" fmla="*/ 68 h 123"/>
                <a:gd name="T6" fmla="*/ 127 w 132"/>
                <a:gd name="T7" fmla="*/ 85 h 123"/>
                <a:gd name="T8" fmla="*/ 119 w 132"/>
                <a:gd name="T9" fmla="*/ 101 h 123"/>
                <a:gd name="T10" fmla="*/ 114 w 132"/>
                <a:gd name="T11" fmla="*/ 104 h 123"/>
                <a:gd name="T12" fmla="*/ 109 w 132"/>
                <a:gd name="T13" fmla="*/ 108 h 123"/>
                <a:gd name="T14" fmla="*/ 105 w 132"/>
                <a:gd name="T15" fmla="*/ 111 h 123"/>
                <a:gd name="T16" fmla="*/ 100 w 132"/>
                <a:gd name="T17" fmla="*/ 114 h 123"/>
                <a:gd name="T18" fmla="*/ 95 w 132"/>
                <a:gd name="T19" fmla="*/ 116 h 123"/>
                <a:gd name="T20" fmla="*/ 91 w 132"/>
                <a:gd name="T21" fmla="*/ 117 h 123"/>
                <a:gd name="T22" fmla="*/ 85 w 132"/>
                <a:gd name="T23" fmla="*/ 119 h 123"/>
                <a:gd name="T24" fmla="*/ 79 w 132"/>
                <a:gd name="T25" fmla="*/ 121 h 123"/>
                <a:gd name="T26" fmla="*/ 75 w 132"/>
                <a:gd name="T27" fmla="*/ 122 h 123"/>
                <a:gd name="T28" fmla="*/ 69 w 132"/>
                <a:gd name="T29" fmla="*/ 123 h 123"/>
                <a:gd name="T30" fmla="*/ 64 w 132"/>
                <a:gd name="T31" fmla="*/ 123 h 123"/>
                <a:gd name="T32" fmla="*/ 59 w 132"/>
                <a:gd name="T33" fmla="*/ 123 h 123"/>
                <a:gd name="T34" fmla="*/ 54 w 132"/>
                <a:gd name="T35" fmla="*/ 123 h 123"/>
                <a:gd name="T36" fmla="*/ 48 w 132"/>
                <a:gd name="T37" fmla="*/ 122 h 123"/>
                <a:gd name="T38" fmla="*/ 44 w 132"/>
                <a:gd name="T39" fmla="*/ 121 h 123"/>
                <a:gd name="T40" fmla="*/ 39 w 132"/>
                <a:gd name="T41" fmla="*/ 119 h 123"/>
                <a:gd name="T42" fmla="*/ 31 w 132"/>
                <a:gd name="T43" fmla="*/ 115 h 123"/>
                <a:gd name="T44" fmla="*/ 24 w 132"/>
                <a:gd name="T45" fmla="*/ 110 h 123"/>
                <a:gd name="T46" fmla="*/ 18 w 132"/>
                <a:gd name="T47" fmla="*/ 103 h 123"/>
                <a:gd name="T48" fmla="*/ 13 w 132"/>
                <a:gd name="T49" fmla="*/ 96 h 123"/>
                <a:gd name="T50" fmla="*/ 7 w 132"/>
                <a:gd name="T51" fmla="*/ 88 h 123"/>
                <a:gd name="T52" fmla="*/ 3 w 132"/>
                <a:gd name="T53" fmla="*/ 80 h 123"/>
                <a:gd name="T54" fmla="*/ 1 w 132"/>
                <a:gd name="T55" fmla="*/ 72 h 123"/>
                <a:gd name="T56" fmla="*/ 0 w 132"/>
                <a:gd name="T57" fmla="*/ 63 h 123"/>
                <a:gd name="T58" fmla="*/ 2 w 132"/>
                <a:gd name="T59" fmla="*/ 47 h 123"/>
                <a:gd name="T60" fmla="*/ 9 w 132"/>
                <a:gd name="T61" fmla="*/ 33 h 123"/>
                <a:gd name="T62" fmla="*/ 18 w 132"/>
                <a:gd name="T63" fmla="*/ 20 h 123"/>
                <a:gd name="T64" fmla="*/ 31 w 132"/>
                <a:gd name="T65" fmla="*/ 10 h 123"/>
                <a:gd name="T66" fmla="*/ 43 w 132"/>
                <a:gd name="T67" fmla="*/ 4 h 123"/>
                <a:gd name="T68" fmla="*/ 55 w 132"/>
                <a:gd name="T69" fmla="*/ 1 h 123"/>
                <a:gd name="T70" fmla="*/ 69 w 132"/>
                <a:gd name="T71" fmla="*/ 0 h 123"/>
                <a:gd name="T72" fmla="*/ 83 w 132"/>
                <a:gd name="T73" fmla="*/ 2 h 123"/>
                <a:gd name="T74" fmla="*/ 95 w 132"/>
                <a:gd name="T75" fmla="*/ 5 h 123"/>
                <a:gd name="T76" fmla="*/ 107 w 132"/>
                <a:gd name="T77" fmla="*/ 12 h 123"/>
                <a:gd name="T78" fmla="*/ 117 w 132"/>
                <a:gd name="T79" fmla="*/ 20 h 123"/>
                <a:gd name="T80" fmla="*/ 127 w 132"/>
                <a:gd name="T81" fmla="*/ 32 h 1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23"/>
                <a:gd name="T125" fmla="*/ 132 w 132"/>
                <a:gd name="T126" fmla="*/ 123 h 12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23">
                  <a:moveTo>
                    <a:pt x="127" y="32"/>
                  </a:moveTo>
                  <a:lnTo>
                    <a:pt x="132" y="50"/>
                  </a:lnTo>
                  <a:lnTo>
                    <a:pt x="131" y="68"/>
                  </a:lnTo>
                  <a:lnTo>
                    <a:pt x="127" y="85"/>
                  </a:lnTo>
                  <a:lnTo>
                    <a:pt x="119" y="101"/>
                  </a:lnTo>
                  <a:lnTo>
                    <a:pt x="114" y="104"/>
                  </a:lnTo>
                  <a:lnTo>
                    <a:pt x="109" y="108"/>
                  </a:lnTo>
                  <a:lnTo>
                    <a:pt x="105" y="111"/>
                  </a:lnTo>
                  <a:lnTo>
                    <a:pt x="100" y="114"/>
                  </a:lnTo>
                  <a:lnTo>
                    <a:pt x="95" y="116"/>
                  </a:lnTo>
                  <a:lnTo>
                    <a:pt x="91" y="117"/>
                  </a:lnTo>
                  <a:lnTo>
                    <a:pt x="85" y="119"/>
                  </a:lnTo>
                  <a:lnTo>
                    <a:pt x="79" y="121"/>
                  </a:lnTo>
                  <a:lnTo>
                    <a:pt x="75" y="122"/>
                  </a:lnTo>
                  <a:lnTo>
                    <a:pt x="69" y="123"/>
                  </a:lnTo>
                  <a:lnTo>
                    <a:pt x="64" y="123"/>
                  </a:lnTo>
                  <a:lnTo>
                    <a:pt x="59" y="123"/>
                  </a:lnTo>
                  <a:lnTo>
                    <a:pt x="54" y="123"/>
                  </a:lnTo>
                  <a:lnTo>
                    <a:pt x="48" y="122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1" y="115"/>
                  </a:lnTo>
                  <a:lnTo>
                    <a:pt x="24" y="110"/>
                  </a:lnTo>
                  <a:lnTo>
                    <a:pt x="18" y="103"/>
                  </a:lnTo>
                  <a:lnTo>
                    <a:pt x="13" y="96"/>
                  </a:lnTo>
                  <a:lnTo>
                    <a:pt x="7" y="88"/>
                  </a:lnTo>
                  <a:lnTo>
                    <a:pt x="3" y="80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8" y="20"/>
                  </a:lnTo>
                  <a:lnTo>
                    <a:pt x="31" y="10"/>
                  </a:lnTo>
                  <a:lnTo>
                    <a:pt x="43" y="4"/>
                  </a:lnTo>
                  <a:lnTo>
                    <a:pt x="55" y="1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5" y="5"/>
                  </a:lnTo>
                  <a:lnTo>
                    <a:pt x="107" y="12"/>
                  </a:lnTo>
                  <a:lnTo>
                    <a:pt x="117" y="20"/>
                  </a:lnTo>
                  <a:lnTo>
                    <a:pt x="12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Freeform 57"/>
            <p:cNvSpPr>
              <a:spLocks/>
            </p:cNvSpPr>
            <p:nvPr/>
          </p:nvSpPr>
          <p:spPr bwMode="auto">
            <a:xfrm>
              <a:off x="4454" y="818"/>
              <a:ext cx="54" cy="51"/>
            </a:xfrm>
            <a:custGeom>
              <a:avLst/>
              <a:gdLst>
                <a:gd name="T0" fmla="*/ 89 w 109"/>
                <a:gd name="T1" fmla="*/ 10 h 101"/>
                <a:gd name="T2" fmla="*/ 97 w 109"/>
                <a:gd name="T3" fmla="*/ 19 h 101"/>
                <a:gd name="T4" fmla="*/ 103 w 109"/>
                <a:gd name="T5" fmla="*/ 29 h 101"/>
                <a:gd name="T6" fmla="*/ 107 w 109"/>
                <a:gd name="T7" fmla="*/ 40 h 101"/>
                <a:gd name="T8" fmla="*/ 109 w 109"/>
                <a:gd name="T9" fmla="*/ 51 h 101"/>
                <a:gd name="T10" fmla="*/ 107 w 109"/>
                <a:gd name="T11" fmla="*/ 65 h 101"/>
                <a:gd name="T12" fmla="*/ 100 w 109"/>
                <a:gd name="T13" fmla="*/ 78 h 101"/>
                <a:gd name="T14" fmla="*/ 91 w 109"/>
                <a:gd name="T15" fmla="*/ 88 h 101"/>
                <a:gd name="T16" fmla="*/ 79 w 109"/>
                <a:gd name="T17" fmla="*/ 96 h 101"/>
                <a:gd name="T18" fmla="*/ 72 w 109"/>
                <a:gd name="T19" fmla="*/ 99 h 101"/>
                <a:gd name="T20" fmla="*/ 64 w 109"/>
                <a:gd name="T21" fmla="*/ 100 h 101"/>
                <a:gd name="T22" fmla="*/ 56 w 109"/>
                <a:gd name="T23" fmla="*/ 101 h 101"/>
                <a:gd name="T24" fmla="*/ 48 w 109"/>
                <a:gd name="T25" fmla="*/ 101 h 101"/>
                <a:gd name="T26" fmla="*/ 40 w 109"/>
                <a:gd name="T27" fmla="*/ 100 h 101"/>
                <a:gd name="T28" fmla="*/ 33 w 109"/>
                <a:gd name="T29" fmla="*/ 97 h 101"/>
                <a:gd name="T30" fmla="*/ 26 w 109"/>
                <a:gd name="T31" fmla="*/ 94 h 101"/>
                <a:gd name="T32" fmla="*/ 19 w 109"/>
                <a:gd name="T33" fmla="*/ 89 h 101"/>
                <a:gd name="T34" fmla="*/ 10 w 109"/>
                <a:gd name="T35" fmla="*/ 81 h 101"/>
                <a:gd name="T36" fmla="*/ 11 w 109"/>
                <a:gd name="T37" fmla="*/ 79 h 101"/>
                <a:gd name="T38" fmla="*/ 5 w 109"/>
                <a:gd name="T39" fmla="*/ 73 h 101"/>
                <a:gd name="T40" fmla="*/ 2 w 109"/>
                <a:gd name="T41" fmla="*/ 65 h 101"/>
                <a:gd name="T42" fmla="*/ 1 w 109"/>
                <a:gd name="T43" fmla="*/ 58 h 101"/>
                <a:gd name="T44" fmla="*/ 0 w 109"/>
                <a:gd name="T45" fmla="*/ 49 h 101"/>
                <a:gd name="T46" fmla="*/ 1 w 109"/>
                <a:gd name="T47" fmla="*/ 42 h 101"/>
                <a:gd name="T48" fmla="*/ 3 w 109"/>
                <a:gd name="T49" fmla="*/ 34 h 101"/>
                <a:gd name="T50" fmla="*/ 6 w 109"/>
                <a:gd name="T51" fmla="*/ 27 h 101"/>
                <a:gd name="T52" fmla="*/ 10 w 109"/>
                <a:gd name="T53" fmla="*/ 20 h 101"/>
                <a:gd name="T54" fmla="*/ 16 w 109"/>
                <a:gd name="T55" fmla="*/ 15 h 101"/>
                <a:gd name="T56" fmla="*/ 21 w 109"/>
                <a:gd name="T57" fmla="*/ 10 h 101"/>
                <a:gd name="T58" fmla="*/ 28 w 109"/>
                <a:gd name="T59" fmla="*/ 5 h 101"/>
                <a:gd name="T60" fmla="*/ 35 w 109"/>
                <a:gd name="T61" fmla="*/ 3 h 101"/>
                <a:gd name="T62" fmla="*/ 42 w 109"/>
                <a:gd name="T63" fmla="*/ 1 h 101"/>
                <a:gd name="T64" fmla="*/ 49 w 109"/>
                <a:gd name="T65" fmla="*/ 0 h 101"/>
                <a:gd name="T66" fmla="*/ 56 w 109"/>
                <a:gd name="T67" fmla="*/ 0 h 101"/>
                <a:gd name="T68" fmla="*/ 63 w 109"/>
                <a:gd name="T69" fmla="*/ 0 h 101"/>
                <a:gd name="T70" fmla="*/ 70 w 109"/>
                <a:gd name="T71" fmla="*/ 2 h 101"/>
                <a:gd name="T72" fmla="*/ 77 w 109"/>
                <a:gd name="T73" fmla="*/ 3 h 101"/>
                <a:gd name="T74" fmla="*/ 84 w 109"/>
                <a:gd name="T75" fmla="*/ 6 h 101"/>
                <a:gd name="T76" fmla="*/ 89 w 109"/>
                <a:gd name="T77" fmla="*/ 10 h 1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9"/>
                <a:gd name="T118" fmla="*/ 0 h 101"/>
                <a:gd name="T119" fmla="*/ 109 w 109"/>
                <a:gd name="T120" fmla="*/ 101 h 1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9" h="101">
                  <a:moveTo>
                    <a:pt x="89" y="10"/>
                  </a:moveTo>
                  <a:lnTo>
                    <a:pt x="97" y="19"/>
                  </a:lnTo>
                  <a:lnTo>
                    <a:pt x="103" y="29"/>
                  </a:lnTo>
                  <a:lnTo>
                    <a:pt x="107" y="40"/>
                  </a:lnTo>
                  <a:lnTo>
                    <a:pt x="109" y="51"/>
                  </a:lnTo>
                  <a:lnTo>
                    <a:pt x="107" y="65"/>
                  </a:lnTo>
                  <a:lnTo>
                    <a:pt x="100" y="78"/>
                  </a:lnTo>
                  <a:lnTo>
                    <a:pt x="91" y="88"/>
                  </a:lnTo>
                  <a:lnTo>
                    <a:pt x="79" y="96"/>
                  </a:lnTo>
                  <a:lnTo>
                    <a:pt x="72" y="99"/>
                  </a:lnTo>
                  <a:lnTo>
                    <a:pt x="64" y="100"/>
                  </a:lnTo>
                  <a:lnTo>
                    <a:pt x="56" y="101"/>
                  </a:lnTo>
                  <a:lnTo>
                    <a:pt x="48" y="101"/>
                  </a:lnTo>
                  <a:lnTo>
                    <a:pt x="40" y="100"/>
                  </a:lnTo>
                  <a:lnTo>
                    <a:pt x="33" y="97"/>
                  </a:lnTo>
                  <a:lnTo>
                    <a:pt x="26" y="94"/>
                  </a:lnTo>
                  <a:lnTo>
                    <a:pt x="19" y="89"/>
                  </a:lnTo>
                  <a:lnTo>
                    <a:pt x="10" y="81"/>
                  </a:lnTo>
                  <a:lnTo>
                    <a:pt x="11" y="79"/>
                  </a:lnTo>
                  <a:lnTo>
                    <a:pt x="5" y="73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49"/>
                  </a:lnTo>
                  <a:lnTo>
                    <a:pt x="1" y="42"/>
                  </a:lnTo>
                  <a:lnTo>
                    <a:pt x="3" y="34"/>
                  </a:lnTo>
                  <a:lnTo>
                    <a:pt x="6" y="27"/>
                  </a:lnTo>
                  <a:lnTo>
                    <a:pt x="10" y="20"/>
                  </a:lnTo>
                  <a:lnTo>
                    <a:pt x="16" y="15"/>
                  </a:lnTo>
                  <a:lnTo>
                    <a:pt x="21" y="10"/>
                  </a:lnTo>
                  <a:lnTo>
                    <a:pt x="28" y="5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70" y="2"/>
                  </a:lnTo>
                  <a:lnTo>
                    <a:pt x="77" y="3"/>
                  </a:lnTo>
                  <a:lnTo>
                    <a:pt x="84" y="6"/>
                  </a:lnTo>
                  <a:lnTo>
                    <a:pt x="8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Freeform 58"/>
            <p:cNvSpPr>
              <a:spLocks/>
            </p:cNvSpPr>
            <p:nvPr/>
          </p:nvSpPr>
          <p:spPr bwMode="auto">
            <a:xfrm>
              <a:off x="4471" y="927"/>
              <a:ext cx="54" cy="50"/>
            </a:xfrm>
            <a:custGeom>
              <a:avLst/>
              <a:gdLst>
                <a:gd name="T0" fmla="*/ 50 w 108"/>
                <a:gd name="T1" fmla="*/ 0 h 101"/>
                <a:gd name="T2" fmla="*/ 43 w 108"/>
                <a:gd name="T3" fmla="*/ 1 h 101"/>
                <a:gd name="T4" fmla="*/ 37 w 108"/>
                <a:gd name="T5" fmla="*/ 2 h 101"/>
                <a:gd name="T6" fmla="*/ 31 w 108"/>
                <a:gd name="T7" fmla="*/ 5 h 101"/>
                <a:gd name="T8" fmla="*/ 25 w 108"/>
                <a:gd name="T9" fmla="*/ 8 h 101"/>
                <a:gd name="T10" fmla="*/ 20 w 108"/>
                <a:gd name="T11" fmla="*/ 12 h 101"/>
                <a:gd name="T12" fmla="*/ 15 w 108"/>
                <a:gd name="T13" fmla="*/ 15 h 101"/>
                <a:gd name="T14" fmla="*/ 10 w 108"/>
                <a:gd name="T15" fmla="*/ 20 h 101"/>
                <a:gd name="T16" fmla="*/ 7 w 108"/>
                <a:gd name="T17" fmla="*/ 25 h 101"/>
                <a:gd name="T18" fmla="*/ 2 w 108"/>
                <a:gd name="T19" fmla="*/ 36 h 101"/>
                <a:gd name="T20" fmla="*/ 0 w 108"/>
                <a:gd name="T21" fmla="*/ 47 h 101"/>
                <a:gd name="T22" fmla="*/ 1 w 108"/>
                <a:gd name="T23" fmla="*/ 60 h 101"/>
                <a:gd name="T24" fmla="*/ 4 w 108"/>
                <a:gd name="T25" fmla="*/ 71 h 101"/>
                <a:gd name="T26" fmla="*/ 7 w 108"/>
                <a:gd name="T27" fmla="*/ 78 h 101"/>
                <a:gd name="T28" fmla="*/ 13 w 108"/>
                <a:gd name="T29" fmla="*/ 84 h 101"/>
                <a:gd name="T30" fmla="*/ 19 w 108"/>
                <a:gd name="T31" fmla="*/ 89 h 101"/>
                <a:gd name="T32" fmla="*/ 24 w 108"/>
                <a:gd name="T33" fmla="*/ 94 h 101"/>
                <a:gd name="T34" fmla="*/ 29 w 108"/>
                <a:gd name="T35" fmla="*/ 97 h 101"/>
                <a:gd name="T36" fmla="*/ 32 w 108"/>
                <a:gd name="T37" fmla="*/ 98 h 101"/>
                <a:gd name="T38" fmla="*/ 36 w 108"/>
                <a:gd name="T39" fmla="*/ 100 h 101"/>
                <a:gd name="T40" fmla="*/ 40 w 108"/>
                <a:gd name="T41" fmla="*/ 100 h 101"/>
                <a:gd name="T42" fmla="*/ 44 w 108"/>
                <a:gd name="T43" fmla="*/ 101 h 101"/>
                <a:gd name="T44" fmla="*/ 48 w 108"/>
                <a:gd name="T45" fmla="*/ 101 h 101"/>
                <a:gd name="T46" fmla="*/ 53 w 108"/>
                <a:gd name="T47" fmla="*/ 101 h 101"/>
                <a:gd name="T48" fmla="*/ 59 w 108"/>
                <a:gd name="T49" fmla="*/ 101 h 101"/>
                <a:gd name="T50" fmla="*/ 60 w 108"/>
                <a:gd name="T51" fmla="*/ 101 h 101"/>
                <a:gd name="T52" fmla="*/ 61 w 108"/>
                <a:gd name="T53" fmla="*/ 100 h 101"/>
                <a:gd name="T54" fmla="*/ 62 w 108"/>
                <a:gd name="T55" fmla="*/ 100 h 101"/>
                <a:gd name="T56" fmla="*/ 63 w 108"/>
                <a:gd name="T57" fmla="*/ 101 h 101"/>
                <a:gd name="T58" fmla="*/ 70 w 108"/>
                <a:gd name="T59" fmla="*/ 99 h 101"/>
                <a:gd name="T60" fmla="*/ 77 w 108"/>
                <a:gd name="T61" fmla="*/ 97 h 101"/>
                <a:gd name="T62" fmla="*/ 84 w 108"/>
                <a:gd name="T63" fmla="*/ 92 h 101"/>
                <a:gd name="T64" fmla="*/ 91 w 108"/>
                <a:gd name="T65" fmla="*/ 86 h 101"/>
                <a:gd name="T66" fmla="*/ 97 w 108"/>
                <a:gd name="T67" fmla="*/ 81 h 101"/>
                <a:gd name="T68" fmla="*/ 103 w 108"/>
                <a:gd name="T69" fmla="*/ 74 h 101"/>
                <a:gd name="T70" fmla="*/ 106 w 108"/>
                <a:gd name="T71" fmla="*/ 67 h 101"/>
                <a:gd name="T72" fmla="*/ 108 w 108"/>
                <a:gd name="T73" fmla="*/ 59 h 101"/>
                <a:gd name="T74" fmla="*/ 108 w 108"/>
                <a:gd name="T75" fmla="*/ 47 h 101"/>
                <a:gd name="T76" fmla="*/ 106 w 108"/>
                <a:gd name="T77" fmla="*/ 35 h 101"/>
                <a:gd name="T78" fmla="*/ 100 w 108"/>
                <a:gd name="T79" fmla="*/ 23 h 101"/>
                <a:gd name="T80" fmla="*/ 92 w 108"/>
                <a:gd name="T81" fmla="*/ 14 h 101"/>
                <a:gd name="T82" fmla="*/ 88 w 108"/>
                <a:gd name="T83" fmla="*/ 10 h 101"/>
                <a:gd name="T84" fmla="*/ 83 w 108"/>
                <a:gd name="T85" fmla="*/ 7 h 101"/>
                <a:gd name="T86" fmla="*/ 78 w 108"/>
                <a:gd name="T87" fmla="*/ 6 h 101"/>
                <a:gd name="T88" fmla="*/ 73 w 108"/>
                <a:gd name="T89" fmla="*/ 4 h 101"/>
                <a:gd name="T90" fmla="*/ 67 w 108"/>
                <a:gd name="T91" fmla="*/ 2 h 101"/>
                <a:gd name="T92" fmla="*/ 61 w 108"/>
                <a:gd name="T93" fmla="*/ 1 h 101"/>
                <a:gd name="T94" fmla="*/ 55 w 108"/>
                <a:gd name="T95" fmla="*/ 0 h 101"/>
                <a:gd name="T96" fmla="*/ 50 w 108"/>
                <a:gd name="T97" fmla="*/ 0 h 1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"/>
                <a:gd name="T148" fmla="*/ 0 h 101"/>
                <a:gd name="T149" fmla="*/ 108 w 108"/>
                <a:gd name="T150" fmla="*/ 101 h 10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" h="101">
                  <a:moveTo>
                    <a:pt x="50" y="0"/>
                  </a:moveTo>
                  <a:lnTo>
                    <a:pt x="43" y="1"/>
                  </a:lnTo>
                  <a:lnTo>
                    <a:pt x="37" y="2"/>
                  </a:lnTo>
                  <a:lnTo>
                    <a:pt x="31" y="5"/>
                  </a:lnTo>
                  <a:lnTo>
                    <a:pt x="25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10" y="20"/>
                  </a:lnTo>
                  <a:lnTo>
                    <a:pt x="7" y="25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1" y="60"/>
                  </a:lnTo>
                  <a:lnTo>
                    <a:pt x="4" y="71"/>
                  </a:lnTo>
                  <a:lnTo>
                    <a:pt x="7" y="78"/>
                  </a:lnTo>
                  <a:lnTo>
                    <a:pt x="13" y="84"/>
                  </a:lnTo>
                  <a:lnTo>
                    <a:pt x="19" y="89"/>
                  </a:lnTo>
                  <a:lnTo>
                    <a:pt x="24" y="94"/>
                  </a:lnTo>
                  <a:lnTo>
                    <a:pt x="29" y="97"/>
                  </a:lnTo>
                  <a:lnTo>
                    <a:pt x="32" y="98"/>
                  </a:lnTo>
                  <a:lnTo>
                    <a:pt x="36" y="100"/>
                  </a:lnTo>
                  <a:lnTo>
                    <a:pt x="40" y="100"/>
                  </a:lnTo>
                  <a:lnTo>
                    <a:pt x="44" y="101"/>
                  </a:lnTo>
                  <a:lnTo>
                    <a:pt x="48" y="101"/>
                  </a:lnTo>
                  <a:lnTo>
                    <a:pt x="53" y="101"/>
                  </a:lnTo>
                  <a:lnTo>
                    <a:pt x="59" y="101"/>
                  </a:lnTo>
                  <a:lnTo>
                    <a:pt x="60" y="101"/>
                  </a:lnTo>
                  <a:lnTo>
                    <a:pt x="61" y="100"/>
                  </a:lnTo>
                  <a:lnTo>
                    <a:pt x="62" y="100"/>
                  </a:lnTo>
                  <a:lnTo>
                    <a:pt x="63" y="101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84" y="92"/>
                  </a:lnTo>
                  <a:lnTo>
                    <a:pt x="91" y="86"/>
                  </a:lnTo>
                  <a:lnTo>
                    <a:pt x="97" y="81"/>
                  </a:lnTo>
                  <a:lnTo>
                    <a:pt x="103" y="74"/>
                  </a:lnTo>
                  <a:lnTo>
                    <a:pt x="106" y="67"/>
                  </a:lnTo>
                  <a:lnTo>
                    <a:pt x="108" y="59"/>
                  </a:lnTo>
                  <a:lnTo>
                    <a:pt x="108" y="47"/>
                  </a:lnTo>
                  <a:lnTo>
                    <a:pt x="106" y="35"/>
                  </a:lnTo>
                  <a:lnTo>
                    <a:pt x="100" y="23"/>
                  </a:lnTo>
                  <a:lnTo>
                    <a:pt x="92" y="14"/>
                  </a:lnTo>
                  <a:lnTo>
                    <a:pt x="88" y="10"/>
                  </a:lnTo>
                  <a:lnTo>
                    <a:pt x="83" y="7"/>
                  </a:lnTo>
                  <a:lnTo>
                    <a:pt x="78" y="6"/>
                  </a:lnTo>
                  <a:lnTo>
                    <a:pt x="73" y="4"/>
                  </a:lnTo>
                  <a:lnTo>
                    <a:pt x="67" y="2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Freeform 59"/>
            <p:cNvSpPr>
              <a:spLocks/>
            </p:cNvSpPr>
            <p:nvPr/>
          </p:nvSpPr>
          <p:spPr bwMode="auto">
            <a:xfrm>
              <a:off x="4491" y="1040"/>
              <a:ext cx="54" cy="51"/>
            </a:xfrm>
            <a:custGeom>
              <a:avLst/>
              <a:gdLst>
                <a:gd name="T0" fmla="*/ 53 w 110"/>
                <a:gd name="T1" fmla="*/ 0 h 102"/>
                <a:gd name="T2" fmla="*/ 47 w 110"/>
                <a:gd name="T3" fmla="*/ 1 h 102"/>
                <a:gd name="T4" fmla="*/ 42 w 110"/>
                <a:gd name="T5" fmla="*/ 2 h 102"/>
                <a:gd name="T6" fmla="*/ 36 w 110"/>
                <a:gd name="T7" fmla="*/ 3 h 102"/>
                <a:gd name="T8" fmla="*/ 30 w 110"/>
                <a:gd name="T9" fmla="*/ 7 h 102"/>
                <a:gd name="T10" fmla="*/ 24 w 110"/>
                <a:gd name="T11" fmla="*/ 9 h 102"/>
                <a:gd name="T12" fmla="*/ 20 w 110"/>
                <a:gd name="T13" fmla="*/ 13 h 102"/>
                <a:gd name="T14" fmla="*/ 16 w 110"/>
                <a:gd name="T15" fmla="*/ 16 h 102"/>
                <a:gd name="T16" fmla="*/ 13 w 110"/>
                <a:gd name="T17" fmla="*/ 21 h 102"/>
                <a:gd name="T18" fmla="*/ 7 w 110"/>
                <a:gd name="T19" fmla="*/ 31 h 102"/>
                <a:gd name="T20" fmla="*/ 3 w 110"/>
                <a:gd name="T21" fmla="*/ 43 h 102"/>
                <a:gd name="T22" fmla="*/ 0 w 110"/>
                <a:gd name="T23" fmla="*/ 54 h 102"/>
                <a:gd name="T24" fmla="*/ 3 w 110"/>
                <a:gd name="T25" fmla="*/ 66 h 102"/>
                <a:gd name="T26" fmla="*/ 6 w 110"/>
                <a:gd name="T27" fmla="*/ 71 h 102"/>
                <a:gd name="T28" fmla="*/ 9 w 110"/>
                <a:gd name="T29" fmla="*/ 77 h 102"/>
                <a:gd name="T30" fmla="*/ 15 w 110"/>
                <a:gd name="T31" fmla="*/ 83 h 102"/>
                <a:gd name="T32" fmla="*/ 20 w 110"/>
                <a:gd name="T33" fmla="*/ 87 h 102"/>
                <a:gd name="T34" fmla="*/ 26 w 110"/>
                <a:gd name="T35" fmla="*/ 92 h 102"/>
                <a:gd name="T36" fmla="*/ 31 w 110"/>
                <a:gd name="T37" fmla="*/ 96 h 102"/>
                <a:gd name="T38" fmla="*/ 38 w 110"/>
                <a:gd name="T39" fmla="*/ 99 h 102"/>
                <a:gd name="T40" fmla="*/ 45 w 110"/>
                <a:gd name="T41" fmla="*/ 101 h 102"/>
                <a:gd name="T42" fmla="*/ 53 w 110"/>
                <a:gd name="T43" fmla="*/ 102 h 102"/>
                <a:gd name="T44" fmla="*/ 62 w 110"/>
                <a:gd name="T45" fmla="*/ 102 h 102"/>
                <a:gd name="T46" fmla="*/ 71 w 110"/>
                <a:gd name="T47" fmla="*/ 101 h 102"/>
                <a:gd name="T48" fmla="*/ 79 w 110"/>
                <a:gd name="T49" fmla="*/ 99 h 102"/>
                <a:gd name="T50" fmla="*/ 85 w 110"/>
                <a:gd name="T51" fmla="*/ 94 h 102"/>
                <a:gd name="T52" fmla="*/ 92 w 110"/>
                <a:gd name="T53" fmla="*/ 90 h 102"/>
                <a:gd name="T54" fmla="*/ 99 w 110"/>
                <a:gd name="T55" fmla="*/ 84 h 102"/>
                <a:gd name="T56" fmla="*/ 104 w 110"/>
                <a:gd name="T57" fmla="*/ 77 h 102"/>
                <a:gd name="T58" fmla="*/ 109 w 110"/>
                <a:gd name="T59" fmla="*/ 67 h 102"/>
                <a:gd name="T60" fmla="*/ 110 w 110"/>
                <a:gd name="T61" fmla="*/ 55 h 102"/>
                <a:gd name="T62" fmla="*/ 110 w 110"/>
                <a:gd name="T63" fmla="*/ 44 h 102"/>
                <a:gd name="T64" fmla="*/ 109 w 110"/>
                <a:gd name="T65" fmla="*/ 33 h 102"/>
                <a:gd name="T66" fmla="*/ 104 w 110"/>
                <a:gd name="T67" fmla="*/ 25 h 102"/>
                <a:gd name="T68" fmla="*/ 99 w 110"/>
                <a:gd name="T69" fmla="*/ 18 h 102"/>
                <a:gd name="T70" fmla="*/ 92 w 110"/>
                <a:gd name="T71" fmla="*/ 13 h 102"/>
                <a:gd name="T72" fmla="*/ 85 w 110"/>
                <a:gd name="T73" fmla="*/ 8 h 102"/>
                <a:gd name="T74" fmla="*/ 79 w 110"/>
                <a:gd name="T75" fmla="*/ 3 h 102"/>
                <a:gd name="T76" fmla="*/ 71 w 110"/>
                <a:gd name="T77" fmla="*/ 1 h 102"/>
                <a:gd name="T78" fmla="*/ 61 w 110"/>
                <a:gd name="T79" fmla="*/ 0 h 102"/>
                <a:gd name="T80" fmla="*/ 53 w 110"/>
                <a:gd name="T81" fmla="*/ 0 h 1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0"/>
                <a:gd name="T124" fmla="*/ 0 h 102"/>
                <a:gd name="T125" fmla="*/ 110 w 110"/>
                <a:gd name="T126" fmla="*/ 102 h 10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0" h="102">
                  <a:moveTo>
                    <a:pt x="53" y="0"/>
                  </a:moveTo>
                  <a:lnTo>
                    <a:pt x="47" y="1"/>
                  </a:lnTo>
                  <a:lnTo>
                    <a:pt x="42" y="2"/>
                  </a:lnTo>
                  <a:lnTo>
                    <a:pt x="36" y="3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20" y="13"/>
                  </a:lnTo>
                  <a:lnTo>
                    <a:pt x="16" y="16"/>
                  </a:lnTo>
                  <a:lnTo>
                    <a:pt x="13" y="21"/>
                  </a:lnTo>
                  <a:lnTo>
                    <a:pt x="7" y="31"/>
                  </a:lnTo>
                  <a:lnTo>
                    <a:pt x="3" y="43"/>
                  </a:lnTo>
                  <a:lnTo>
                    <a:pt x="0" y="54"/>
                  </a:lnTo>
                  <a:lnTo>
                    <a:pt x="3" y="66"/>
                  </a:lnTo>
                  <a:lnTo>
                    <a:pt x="6" y="71"/>
                  </a:lnTo>
                  <a:lnTo>
                    <a:pt x="9" y="77"/>
                  </a:lnTo>
                  <a:lnTo>
                    <a:pt x="15" y="83"/>
                  </a:lnTo>
                  <a:lnTo>
                    <a:pt x="20" y="87"/>
                  </a:lnTo>
                  <a:lnTo>
                    <a:pt x="26" y="92"/>
                  </a:lnTo>
                  <a:lnTo>
                    <a:pt x="31" y="96"/>
                  </a:lnTo>
                  <a:lnTo>
                    <a:pt x="38" y="99"/>
                  </a:lnTo>
                  <a:lnTo>
                    <a:pt x="45" y="101"/>
                  </a:lnTo>
                  <a:lnTo>
                    <a:pt x="53" y="102"/>
                  </a:lnTo>
                  <a:lnTo>
                    <a:pt x="62" y="102"/>
                  </a:lnTo>
                  <a:lnTo>
                    <a:pt x="71" y="101"/>
                  </a:lnTo>
                  <a:lnTo>
                    <a:pt x="79" y="99"/>
                  </a:lnTo>
                  <a:lnTo>
                    <a:pt x="85" y="94"/>
                  </a:lnTo>
                  <a:lnTo>
                    <a:pt x="92" y="90"/>
                  </a:lnTo>
                  <a:lnTo>
                    <a:pt x="99" y="84"/>
                  </a:lnTo>
                  <a:lnTo>
                    <a:pt x="104" y="77"/>
                  </a:lnTo>
                  <a:lnTo>
                    <a:pt x="109" y="67"/>
                  </a:lnTo>
                  <a:lnTo>
                    <a:pt x="110" y="55"/>
                  </a:lnTo>
                  <a:lnTo>
                    <a:pt x="110" y="44"/>
                  </a:lnTo>
                  <a:lnTo>
                    <a:pt x="109" y="33"/>
                  </a:lnTo>
                  <a:lnTo>
                    <a:pt x="104" y="25"/>
                  </a:lnTo>
                  <a:lnTo>
                    <a:pt x="99" y="18"/>
                  </a:lnTo>
                  <a:lnTo>
                    <a:pt x="92" y="13"/>
                  </a:lnTo>
                  <a:lnTo>
                    <a:pt x="85" y="8"/>
                  </a:lnTo>
                  <a:lnTo>
                    <a:pt x="79" y="3"/>
                  </a:lnTo>
                  <a:lnTo>
                    <a:pt x="71" y="1"/>
                  </a:lnTo>
                  <a:lnTo>
                    <a:pt x="61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Freeform 60"/>
            <p:cNvSpPr>
              <a:spLocks/>
            </p:cNvSpPr>
            <p:nvPr/>
          </p:nvSpPr>
          <p:spPr bwMode="auto">
            <a:xfrm>
              <a:off x="4254" y="1078"/>
              <a:ext cx="78" cy="52"/>
            </a:xfrm>
            <a:custGeom>
              <a:avLst/>
              <a:gdLst>
                <a:gd name="T0" fmla="*/ 155 w 157"/>
                <a:gd name="T1" fmla="*/ 62 h 105"/>
                <a:gd name="T2" fmla="*/ 157 w 157"/>
                <a:gd name="T3" fmla="*/ 69 h 105"/>
                <a:gd name="T4" fmla="*/ 155 w 157"/>
                <a:gd name="T5" fmla="*/ 76 h 105"/>
                <a:gd name="T6" fmla="*/ 153 w 157"/>
                <a:gd name="T7" fmla="*/ 82 h 105"/>
                <a:gd name="T8" fmla="*/ 150 w 157"/>
                <a:gd name="T9" fmla="*/ 87 h 105"/>
                <a:gd name="T10" fmla="*/ 144 w 157"/>
                <a:gd name="T11" fmla="*/ 94 h 105"/>
                <a:gd name="T12" fmla="*/ 136 w 157"/>
                <a:gd name="T13" fmla="*/ 99 h 105"/>
                <a:gd name="T14" fmla="*/ 128 w 157"/>
                <a:gd name="T15" fmla="*/ 102 h 105"/>
                <a:gd name="T16" fmla="*/ 120 w 157"/>
                <a:gd name="T17" fmla="*/ 104 h 105"/>
                <a:gd name="T18" fmla="*/ 110 w 157"/>
                <a:gd name="T19" fmla="*/ 105 h 105"/>
                <a:gd name="T20" fmla="*/ 101 w 157"/>
                <a:gd name="T21" fmla="*/ 105 h 105"/>
                <a:gd name="T22" fmla="*/ 91 w 157"/>
                <a:gd name="T23" fmla="*/ 104 h 105"/>
                <a:gd name="T24" fmla="*/ 82 w 157"/>
                <a:gd name="T25" fmla="*/ 102 h 105"/>
                <a:gd name="T26" fmla="*/ 69 w 157"/>
                <a:gd name="T27" fmla="*/ 99 h 105"/>
                <a:gd name="T28" fmla="*/ 57 w 157"/>
                <a:gd name="T29" fmla="*/ 94 h 105"/>
                <a:gd name="T30" fmla="*/ 45 w 157"/>
                <a:gd name="T31" fmla="*/ 90 h 105"/>
                <a:gd name="T32" fmla="*/ 34 w 157"/>
                <a:gd name="T33" fmla="*/ 84 h 105"/>
                <a:gd name="T34" fmla="*/ 24 w 157"/>
                <a:gd name="T35" fmla="*/ 77 h 105"/>
                <a:gd name="T36" fmla="*/ 15 w 157"/>
                <a:gd name="T37" fmla="*/ 69 h 105"/>
                <a:gd name="T38" fmla="*/ 7 w 157"/>
                <a:gd name="T39" fmla="*/ 59 h 105"/>
                <a:gd name="T40" fmla="*/ 1 w 157"/>
                <a:gd name="T41" fmla="*/ 46 h 105"/>
                <a:gd name="T42" fmla="*/ 0 w 157"/>
                <a:gd name="T43" fmla="*/ 39 h 105"/>
                <a:gd name="T44" fmla="*/ 0 w 157"/>
                <a:gd name="T45" fmla="*/ 31 h 105"/>
                <a:gd name="T46" fmla="*/ 2 w 157"/>
                <a:gd name="T47" fmla="*/ 24 h 105"/>
                <a:gd name="T48" fmla="*/ 6 w 157"/>
                <a:gd name="T49" fmla="*/ 17 h 105"/>
                <a:gd name="T50" fmla="*/ 18 w 157"/>
                <a:gd name="T51" fmla="*/ 9 h 105"/>
                <a:gd name="T52" fmla="*/ 31 w 157"/>
                <a:gd name="T53" fmla="*/ 3 h 105"/>
                <a:gd name="T54" fmla="*/ 44 w 157"/>
                <a:gd name="T55" fmla="*/ 1 h 105"/>
                <a:gd name="T56" fmla="*/ 56 w 157"/>
                <a:gd name="T57" fmla="*/ 0 h 105"/>
                <a:gd name="T58" fmla="*/ 69 w 157"/>
                <a:gd name="T59" fmla="*/ 1 h 105"/>
                <a:gd name="T60" fmla="*/ 82 w 157"/>
                <a:gd name="T61" fmla="*/ 3 h 105"/>
                <a:gd name="T62" fmla="*/ 94 w 157"/>
                <a:gd name="T63" fmla="*/ 8 h 105"/>
                <a:gd name="T64" fmla="*/ 107 w 157"/>
                <a:gd name="T65" fmla="*/ 13 h 105"/>
                <a:gd name="T66" fmla="*/ 114 w 157"/>
                <a:gd name="T67" fmla="*/ 17 h 105"/>
                <a:gd name="T68" fmla="*/ 122 w 157"/>
                <a:gd name="T69" fmla="*/ 22 h 105"/>
                <a:gd name="T70" fmla="*/ 129 w 157"/>
                <a:gd name="T71" fmla="*/ 26 h 105"/>
                <a:gd name="T72" fmla="*/ 136 w 157"/>
                <a:gd name="T73" fmla="*/ 32 h 105"/>
                <a:gd name="T74" fmla="*/ 143 w 157"/>
                <a:gd name="T75" fmla="*/ 39 h 105"/>
                <a:gd name="T76" fmla="*/ 148 w 157"/>
                <a:gd name="T77" fmla="*/ 46 h 105"/>
                <a:gd name="T78" fmla="*/ 152 w 157"/>
                <a:gd name="T79" fmla="*/ 54 h 105"/>
                <a:gd name="T80" fmla="*/ 155 w 157"/>
                <a:gd name="T81" fmla="*/ 62 h 1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7"/>
                <a:gd name="T124" fmla="*/ 0 h 105"/>
                <a:gd name="T125" fmla="*/ 157 w 157"/>
                <a:gd name="T126" fmla="*/ 105 h 10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7" h="105">
                  <a:moveTo>
                    <a:pt x="155" y="62"/>
                  </a:moveTo>
                  <a:lnTo>
                    <a:pt x="157" y="69"/>
                  </a:lnTo>
                  <a:lnTo>
                    <a:pt x="155" y="76"/>
                  </a:lnTo>
                  <a:lnTo>
                    <a:pt x="153" y="82"/>
                  </a:lnTo>
                  <a:lnTo>
                    <a:pt x="150" y="87"/>
                  </a:lnTo>
                  <a:lnTo>
                    <a:pt x="144" y="94"/>
                  </a:lnTo>
                  <a:lnTo>
                    <a:pt x="136" y="99"/>
                  </a:lnTo>
                  <a:lnTo>
                    <a:pt x="128" y="102"/>
                  </a:lnTo>
                  <a:lnTo>
                    <a:pt x="120" y="104"/>
                  </a:lnTo>
                  <a:lnTo>
                    <a:pt x="110" y="105"/>
                  </a:lnTo>
                  <a:lnTo>
                    <a:pt x="101" y="105"/>
                  </a:lnTo>
                  <a:lnTo>
                    <a:pt x="91" y="104"/>
                  </a:lnTo>
                  <a:lnTo>
                    <a:pt x="82" y="102"/>
                  </a:lnTo>
                  <a:lnTo>
                    <a:pt x="69" y="99"/>
                  </a:lnTo>
                  <a:lnTo>
                    <a:pt x="57" y="94"/>
                  </a:lnTo>
                  <a:lnTo>
                    <a:pt x="45" y="90"/>
                  </a:lnTo>
                  <a:lnTo>
                    <a:pt x="34" y="84"/>
                  </a:lnTo>
                  <a:lnTo>
                    <a:pt x="24" y="77"/>
                  </a:lnTo>
                  <a:lnTo>
                    <a:pt x="15" y="69"/>
                  </a:lnTo>
                  <a:lnTo>
                    <a:pt x="7" y="59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6" y="17"/>
                  </a:lnTo>
                  <a:lnTo>
                    <a:pt x="18" y="9"/>
                  </a:lnTo>
                  <a:lnTo>
                    <a:pt x="31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69" y="1"/>
                  </a:lnTo>
                  <a:lnTo>
                    <a:pt x="82" y="3"/>
                  </a:lnTo>
                  <a:lnTo>
                    <a:pt x="94" y="8"/>
                  </a:lnTo>
                  <a:lnTo>
                    <a:pt x="107" y="13"/>
                  </a:lnTo>
                  <a:lnTo>
                    <a:pt x="114" y="17"/>
                  </a:lnTo>
                  <a:lnTo>
                    <a:pt x="122" y="22"/>
                  </a:lnTo>
                  <a:lnTo>
                    <a:pt x="129" y="26"/>
                  </a:lnTo>
                  <a:lnTo>
                    <a:pt x="136" y="32"/>
                  </a:lnTo>
                  <a:lnTo>
                    <a:pt x="143" y="39"/>
                  </a:lnTo>
                  <a:lnTo>
                    <a:pt x="148" y="46"/>
                  </a:lnTo>
                  <a:lnTo>
                    <a:pt x="152" y="54"/>
                  </a:lnTo>
                  <a:lnTo>
                    <a:pt x="15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Freeform 61"/>
            <p:cNvSpPr>
              <a:spLocks/>
            </p:cNvSpPr>
            <p:nvPr/>
          </p:nvSpPr>
          <p:spPr bwMode="auto">
            <a:xfrm>
              <a:off x="4259" y="1086"/>
              <a:ext cx="67" cy="40"/>
            </a:xfrm>
            <a:custGeom>
              <a:avLst/>
              <a:gdLst>
                <a:gd name="T0" fmla="*/ 0 w 135"/>
                <a:gd name="T1" fmla="*/ 27 h 80"/>
                <a:gd name="T2" fmla="*/ 4 w 135"/>
                <a:gd name="T3" fmla="*/ 35 h 80"/>
                <a:gd name="T4" fmla="*/ 9 w 135"/>
                <a:gd name="T5" fmla="*/ 43 h 80"/>
                <a:gd name="T6" fmla="*/ 14 w 135"/>
                <a:gd name="T7" fmla="*/ 48 h 80"/>
                <a:gd name="T8" fmla="*/ 21 w 135"/>
                <a:gd name="T9" fmla="*/ 54 h 80"/>
                <a:gd name="T10" fmla="*/ 28 w 135"/>
                <a:gd name="T11" fmla="*/ 60 h 80"/>
                <a:gd name="T12" fmla="*/ 35 w 135"/>
                <a:gd name="T13" fmla="*/ 65 h 80"/>
                <a:gd name="T14" fmla="*/ 43 w 135"/>
                <a:gd name="T15" fmla="*/ 68 h 80"/>
                <a:gd name="T16" fmla="*/ 51 w 135"/>
                <a:gd name="T17" fmla="*/ 71 h 80"/>
                <a:gd name="T18" fmla="*/ 60 w 135"/>
                <a:gd name="T19" fmla="*/ 75 h 80"/>
                <a:gd name="T20" fmla="*/ 70 w 135"/>
                <a:gd name="T21" fmla="*/ 77 h 80"/>
                <a:gd name="T22" fmla="*/ 81 w 135"/>
                <a:gd name="T23" fmla="*/ 78 h 80"/>
                <a:gd name="T24" fmla="*/ 92 w 135"/>
                <a:gd name="T25" fmla="*/ 80 h 80"/>
                <a:gd name="T26" fmla="*/ 103 w 135"/>
                <a:gd name="T27" fmla="*/ 78 h 80"/>
                <a:gd name="T28" fmla="*/ 114 w 135"/>
                <a:gd name="T29" fmla="*/ 76 h 80"/>
                <a:gd name="T30" fmla="*/ 123 w 135"/>
                <a:gd name="T31" fmla="*/ 71 h 80"/>
                <a:gd name="T32" fmla="*/ 133 w 135"/>
                <a:gd name="T33" fmla="*/ 66 h 80"/>
                <a:gd name="T34" fmla="*/ 134 w 135"/>
                <a:gd name="T35" fmla="*/ 60 h 80"/>
                <a:gd name="T36" fmla="*/ 135 w 135"/>
                <a:gd name="T37" fmla="*/ 54 h 80"/>
                <a:gd name="T38" fmla="*/ 135 w 135"/>
                <a:gd name="T39" fmla="*/ 50 h 80"/>
                <a:gd name="T40" fmla="*/ 134 w 135"/>
                <a:gd name="T41" fmla="*/ 44 h 80"/>
                <a:gd name="T42" fmla="*/ 128 w 135"/>
                <a:gd name="T43" fmla="*/ 47 h 80"/>
                <a:gd name="T44" fmla="*/ 121 w 135"/>
                <a:gd name="T45" fmla="*/ 50 h 80"/>
                <a:gd name="T46" fmla="*/ 113 w 135"/>
                <a:gd name="T47" fmla="*/ 51 h 80"/>
                <a:gd name="T48" fmla="*/ 105 w 135"/>
                <a:gd name="T49" fmla="*/ 51 h 80"/>
                <a:gd name="T50" fmla="*/ 96 w 135"/>
                <a:gd name="T51" fmla="*/ 51 h 80"/>
                <a:gd name="T52" fmla="*/ 87 w 135"/>
                <a:gd name="T53" fmla="*/ 50 h 80"/>
                <a:gd name="T54" fmla="*/ 77 w 135"/>
                <a:gd name="T55" fmla="*/ 47 h 80"/>
                <a:gd name="T56" fmla="*/ 68 w 135"/>
                <a:gd name="T57" fmla="*/ 44 h 80"/>
                <a:gd name="T58" fmla="*/ 59 w 135"/>
                <a:gd name="T59" fmla="*/ 40 h 80"/>
                <a:gd name="T60" fmla="*/ 50 w 135"/>
                <a:gd name="T61" fmla="*/ 36 h 80"/>
                <a:gd name="T62" fmla="*/ 42 w 135"/>
                <a:gd name="T63" fmla="*/ 30 h 80"/>
                <a:gd name="T64" fmla="*/ 35 w 135"/>
                <a:gd name="T65" fmla="*/ 24 h 80"/>
                <a:gd name="T66" fmla="*/ 29 w 135"/>
                <a:gd name="T67" fmla="*/ 19 h 80"/>
                <a:gd name="T68" fmla="*/ 24 w 135"/>
                <a:gd name="T69" fmla="*/ 13 h 80"/>
                <a:gd name="T70" fmla="*/ 20 w 135"/>
                <a:gd name="T71" fmla="*/ 6 h 80"/>
                <a:gd name="T72" fmla="*/ 17 w 135"/>
                <a:gd name="T73" fmla="*/ 0 h 80"/>
                <a:gd name="T74" fmla="*/ 16 w 135"/>
                <a:gd name="T75" fmla="*/ 1 h 80"/>
                <a:gd name="T76" fmla="*/ 15 w 135"/>
                <a:gd name="T77" fmla="*/ 1 h 80"/>
                <a:gd name="T78" fmla="*/ 15 w 135"/>
                <a:gd name="T79" fmla="*/ 1 h 80"/>
                <a:gd name="T80" fmla="*/ 14 w 135"/>
                <a:gd name="T81" fmla="*/ 1 h 80"/>
                <a:gd name="T82" fmla="*/ 7 w 135"/>
                <a:gd name="T83" fmla="*/ 5 h 80"/>
                <a:gd name="T84" fmla="*/ 4 w 135"/>
                <a:gd name="T85" fmla="*/ 10 h 80"/>
                <a:gd name="T86" fmla="*/ 1 w 135"/>
                <a:gd name="T87" fmla="*/ 19 h 80"/>
                <a:gd name="T88" fmla="*/ 0 w 135"/>
                <a:gd name="T89" fmla="*/ 27 h 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80"/>
                <a:gd name="T137" fmla="*/ 135 w 135"/>
                <a:gd name="T138" fmla="*/ 80 h 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80">
                  <a:moveTo>
                    <a:pt x="0" y="27"/>
                  </a:moveTo>
                  <a:lnTo>
                    <a:pt x="4" y="35"/>
                  </a:lnTo>
                  <a:lnTo>
                    <a:pt x="9" y="43"/>
                  </a:lnTo>
                  <a:lnTo>
                    <a:pt x="14" y="48"/>
                  </a:lnTo>
                  <a:lnTo>
                    <a:pt x="21" y="54"/>
                  </a:lnTo>
                  <a:lnTo>
                    <a:pt x="28" y="60"/>
                  </a:lnTo>
                  <a:lnTo>
                    <a:pt x="35" y="65"/>
                  </a:lnTo>
                  <a:lnTo>
                    <a:pt x="43" y="68"/>
                  </a:lnTo>
                  <a:lnTo>
                    <a:pt x="51" y="71"/>
                  </a:lnTo>
                  <a:lnTo>
                    <a:pt x="60" y="75"/>
                  </a:lnTo>
                  <a:lnTo>
                    <a:pt x="70" y="77"/>
                  </a:lnTo>
                  <a:lnTo>
                    <a:pt x="81" y="78"/>
                  </a:lnTo>
                  <a:lnTo>
                    <a:pt x="92" y="80"/>
                  </a:lnTo>
                  <a:lnTo>
                    <a:pt x="103" y="78"/>
                  </a:lnTo>
                  <a:lnTo>
                    <a:pt x="114" y="76"/>
                  </a:lnTo>
                  <a:lnTo>
                    <a:pt x="123" y="71"/>
                  </a:lnTo>
                  <a:lnTo>
                    <a:pt x="133" y="66"/>
                  </a:lnTo>
                  <a:lnTo>
                    <a:pt x="134" y="60"/>
                  </a:lnTo>
                  <a:lnTo>
                    <a:pt x="135" y="54"/>
                  </a:lnTo>
                  <a:lnTo>
                    <a:pt x="135" y="50"/>
                  </a:lnTo>
                  <a:lnTo>
                    <a:pt x="134" y="44"/>
                  </a:lnTo>
                  <a:lnTo>
                    <a:pt x="128" y="47"/>
                  </a:lnTo>
                  <a:lnTo>
                    <a:pt x="121" y="50"/>
                  </a:lnTo>
                  <a:lnTo>
                    <a:pt x="113" y="51"/>
                  </a:lnTo>
                  <a:lnTo>
                    <a:pt x="105" y="51"/>
                  </a:lnTo>
                  <a:lnTo>
                    <a:pt x="96" y="51"/>
                  </a:lnTo>
                  <a:lnTo>
                    <a:pt x="87" y="50"/>
                  </a:lnTo>
                  <a:lnTo>
                    <a:pt x="77" y="47"/>
                  </a:lnTo>
                  <a:lnTo>
                    <a:pt x="68" y="44"/>
                  </a:lnTo>
                  <a:lnTo>
                    <a:pt x="59" y="40"/>
                  </a:lnTo>
                  <a:lnTo>
                    <a:pt x="50" y="36"/>
                  </a:lnTo>
                  <a:lnTo>
                    <a:pt x="42" y="30"/>
                  </a:lnTo>
                  <a:lnTo>
                    <a:pt x="35" y="24"/>
                  </a:lnTo>
                  <a:lnTo>
                    <a:pt x="29" y="19"/>
                  </a:lnTo>
                  <a:lnTo>
                    <a:pt x="24" y="13"/>
                  </a:lnTo>
                  <a:lnTo>
                    <a:pt x="20" y="6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7" y="5"/>
                  </a:lnTo>
                  <a:lnTo>
                    <a:pt x="4" y="10"/>
                  </a:lnTo>
                  <a:lnTo>
                    <a:pt x="1" y="1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Freeform 62"/>
            <p:cNvSpPr>
              <a:spLocks/>
            </p:cNvSpPr>
            <p:nvPr/>
          </p:nvSpPr>
          <p:spPr bwMode="auto">
            <a:xfrm>
              <a:off x="4268" y="1084"/>
              <a:ext cx="58" cy="27"/>
            </a:xfrm>
            <a:custGeom>
              <a:avLst/>
              <a:gdLst>
                <a:gd name="T0" fmla="*/ 51 w 117"/>
                <a:gd name="T1" fmla="*/ 49 h 56"/>
                <a:gd name="T2" fmla="*/ 60 w 117"/>
                <a:gd name="T3" fmla="*/ 52 h 56"/>
                <a:gd name="T4" fmla="*/ 70 w 117"/>
                <a:gd name="T5" fmla="*/ 55 h 56"/>
                <a:gd name="T6" fmla="*/ 79 w 117"/>
                <a:gd name="T7" fmla="*/ 56 h 56"/>
                <a:gd name="T8" fmla="*/ 88 w 117"/>
                <a:gd name="T9" fmla="*/ 56 h 56"/>
                <a:gd name="T10" fmla="*/ 96 w 117"/>
                <a:gd name="T11" fmla="*/ 56 h 56"/>
                <a:gd name="T12" fmla="*/ 104 w 117"/>
                <a:gd name="T13" fmla="*/ 55 h 56"/>
                <a:gd name="T14" fmla="*/ 111 w 117"/>
                <a:gd name="T15" fmla="*/ 52 h 56"/>
                <a:gd name="T16" fmla="*/ 117 w 117"/>
                <a:gd name="T17" fmla="*/ 49 h 56"/>
                <a:gd name="T18" fmla="*/ 117 w 117"/>
                <a:gd name="T19" fmla="*/ 48 h 56"/>
                <a:gd name="T20" fmla="*/ 117 w 117"/>
                <a:gd name="T21" fmla="*/ 47 h 56"/>
                <a:gd name="T22" fmla="*/ 116 w 117"/>
                <a:gd name="T23" fmla="*/ 45 h 56"/>
                <a:gd name="T24" fmla="*/ 116 w 117"/>
                <a:gd name="T25" fmla="*/ 44 h 56"/>
                <a:gd name="T26" fmla="*/ 104 w 117"/>
                <a:gd name="T27" fmla="*/ 32 h 56"/>
                <a:gd name="T28" fmla="*/ 91 w 117"/>
                <a:gd name="T29" fmla="*/ 21 h 56"/>
                <a:gd name="T30" fmla="*/ 79 w 117"/>
                <a:gd name="T31" fmla="*/ 13 h 56"/>
                <a:gd name="T32" fmla="*/ 64 w 117"/>
                <a:gd name="T33" fmla="*/ 7 h 56"/>
                <a:gd name="T34" fmla="*/ 49 w 117"/>
                <a:gd name="T35" fmla="*/ 3 h 56"/>
                <a:gd name="T36" fmla="*/ 33 w 117"/>
                <a:gd name="T37" fmla="*/ 0 h 56"/>
                <a:gd name="T38" fmla="*/ 17 w 117"/>
                <a:gd name="T39" fmla="*/ 2 h 56"/>
                <a:gd name="T40" fmla="*/ 0 w 117"/>
                <a:gd name="T41" fmla="*/ 5 h 56"/>
                <a:gd name="T42" fmla="*/ 3 w 117"/>
                <a:gd name="T43" fmla="*/ 11 h 56"/>
                <a:gd name="T44" fmla="*/ 7 w 117"/>
                <a:gd name="T45" fmla="*/ 18 h 56"/>
                <a:gd name="T46" fmla="*/ 12 w 117"/>
                <a:gd name="T47" fmla="*/ 24 h 56"/>
                <a:gd name="T48" fmla="*/ 18 w 117"/>
                <a:gd name="T49" fmla="*/ 29 h 56"/>
                <a:gd name="T50" fmla="*/ 25 w 117"/>
                <a:gd name="T51" fmla="*/ 35 h 56"/>
                <a:gd name="T52" fmla="*/ 33 w 117"/>
                <a:gd name="T53" fmla="*/ 41 h 56"/>
                <a:gd name="T54" fmla="*/ 42 w 117"/>
                <a:gd name="T55" fmla="*/ 45 h 56"/>
                <a:gd name="T56" fmla="*/ 51 w 117"/>
                <a:gd name="T57" fmla="*/ 49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7"/>
                <a:gd name="T88" fmla="*/ 0 h 56"/>
                <a:gd name="T89" fmla="*/ 117 w 117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7" h="56">
                  <a:moveTo>
                    <a:pt x="51" y="49"/>
                  </a:moveTo>
                  <a:lnTo>
                    <a:pt x="60" y="52"/>
                  </a:lnTo>
                  <a:lnTo>
                    <a:pt x="70" y="55"/>
                  </a:lnTo>
                  <a:lnTo>
                    <a:pt x="79" y="56"/>
                  </a:lnTo>
                  <a:lnTo>
                    <a:pt x="88" y="56"/>
                  </a:lnTo>
                  <a:lnTo>
                    <a:pt x="96" y="56"/>
                  </a:lnTo>
                  <a:lnTo>
                    <a:pt x="104" y="55"/>
                  </a:lnTo>
                  <a:lnTo>
                    <a:pt x="111" y="52"/>
                  </a:lnTo>
                  <a:lnTo>
                    <a:pt x="117" y="49"/>
                  </a:lnTo>
                  <a:lnTo>
                    <a:pt x="117" y="48"/>
                  </a:lnTo>
                  <a:lnTo>
                    <a:pt x="117" y="47"/>
                  </a:lnTo>
                  <a:lnTo>
                    <a:pt x="116" y="45"/>
                  </a:lnTo>
                  <a:lnTo>
                    <a:pt x="116" y="44"/>
                  </a:lnTo>
                  <a:lnTo>
                    <a:pt x="104" y="32"/>
                  </a:lnTo>
                  <a:lnTo>
                    <a:pt x="91" y="21"/>
                  </a:lnTo>
                  <a:lnTo>
                    <a:pt x="79" y="13"/>
                  </a:lnTo>
                  <a:lnTo>
                    <a:pt x="64" y="7"/>
                  </a:lnTo>
                  <a:lnTo>
                    <a:pt x="49" y="3"/>
                  </a:lnTo>
                  <a:lnTo>
                    <a:pt x="33" y="0"/>
                  </a:lnTo>
                  <a:lnTo>
                    <a:pt x="17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7" y="18"/>
                  </a:lnTo>
                  <a:lnTo>
                    <a:pt x="12" y="24"/>
                  </a:lnTo>
                  <a:lnTo>
                    <a:pt x="18" y="29"/>
                  </a:lnTo>
                  <a:lnTo>
                    <a:pt x="25" y="35"/>
                  </a:lnTo>
                  <a:lnTo>
                    <a:pt x="33" y="41"/>
                  </a:lnTo>
                  <a:lnTo>
                    <a:pt x="42" y="45"/>
                  </a:lnTo>
                  <a:lnTo>
                    <a:pt x="51" y="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Freeform 63"/>
            <p:cNvSpPr>
              <a:spLocks/>
            </p:cNvSpPr>
            <p:nvPr/>
          </p:nvSpPr>
          <p:spPr bwMode="auto">
            <a:xfrm>
              <a:off x="4755" y="675"/>
              <a:ext cx="441" cy="554"/>
            </a:xfrm>
            <a:custGeom>
              <a:avLst/>
              <a:gdLst>
                <a:gd name="T0" fmla="*/ 460 w 881"/>
                <a:gd name="T1" fmla="*/ 28 h 1107"/>
                <a:gd name="T2" fmla="*/ 523 w 881"/>
                <a:gd name="T3" fmla="*/ 66 h 1107"/>
                <a:gd name="T4" fmla="*/ 586 w 881"/>
                <a:gd name="T5" fmla="*/ 104 h 1107"/>
                <a:gd name="T6" fmla="*/ 647 w 881"/>
                <a:gd name="T7" fmla="*/ 144 h 1107"/>
                <a:gd name="T8" fmla="*/ 707 w 881"/>
                <a:gd name="T9" fmla="*/ 185 h 1107"/>
                <a:gd name="T10" fmla="*/ 758 w 881"/>
                <a:gd name="T11" fmla="*/ 223 h 1107"/>
                <a:gd name="T12" fmla="*/ 791 w 881"/>
                <a:gd name="T13" fmla="*/ 250 h 1107"/>
                <a:gd name="T14" fmla="*/ 825 w 881"/>
                <a:gd name="T15" fmla="*/ 276 h 1107"/>
                <a:gd name="T16" fmla="*/ 844 w 881"/>
                <a:gd name="T17" fmla="*/ 292 h 1107"/>
                <a:gd name="T18" fmla="*/ 858 w 881"/>
                <a:gd name="T19" fmla="*/ 304 h 1107"/>
                <a:gd name="T20" fmla="*/ 871 w 881"/>
                <a:gd name="T21" fmla="*/ 317 h 1107"/>
                <a:gd name="T22" fmla="*/ 880 w 881"/>
                <a:gd name="T23" fmla="*/ 342 h 1107"/>
                <a:gd name="T24" fmla="*/ 870 w 881"/>
                <a:gd name="T25" fmla="*/ 539 h 1107"/>
                <a:gd name="T26" fmla="*/ 832 w 881"/>
                <a:gd name="T27" fmla="*/ 750 h 1107"/>
                <a:gd name="T28" fmla="*/ 779 w 881"/>
                <a:gd name="T29" fmla="*/ 813 h 1107"/>
                <a:gd name="T30" fmla="*/ 726 w 881"/>
                <a:gd name="T31" fmla="*/ 875 h 1107"/>
                <a:gd name="T32" fmla="*/ 673 w 881"/>
                <a:gd name="T33" fmla="*/ 937 h 1107"/>
                <a:gd name="T34" fmla="*/ 618 w 881"/>
                <a:gd name="T35" fmla="*/ 998 h 1107"/>
                <a:gd name="T36" fmla="*/ 564 w 881"/>
                <a:gd name="T37" fmla="*/ 1059 h 1107"/>
                <a:gd name="T38" fmla="*/ 547 w 881"/>
                <a:gd name="T39" fmla="*/ 1076 h 1107"/>
                <a:gd name="T40" fmla="*/ 530 w 881"/>
                <a:gd name="T41" fmla="*/ 1092 h 1107"/>
                <a:gd name="T42" fmla="*/ 518 w 881"/>
                <a:gd name="T43" fmla="*/ 1101 h 1107"/>
                <a:gd name="T44" fmla="*/ 507 w 881"/>
                <a:gd name="T45" fmla="*/ 1107 h 1107"/>
                <a:gd name="T46" fmla="*/ 499 w 881"/>
                <a:gd name="T47" fmla="*/ 1104 h 1107"/>
                <a:gd name="T48" fmla="*/ 451 w 881"/>
                <a:gd name="T49" fmla="*/ 1078 h 1107"/>
                <a:gd name="T50" fmla="*/ 403 w 881"/>
                <a:gd name="T51" fmla="*/ 1051 h 1107"/>
                <a:gd name="T52" fmla="*/ 354 w 881"/>
                <a:gd name="T53" fmla="*/ 1024 h 1107"/>
                <a:gd name="T54" fmla="*/ 305 w 881"/>
                <a:gd name="T55" fmla="*/ 995 h 1107"/>
                <a:gd name="T56" fmla="*/ 256 w 881"/>
                <a:gd name="T57" fmla="*/ 965 h 1107"/>
                <a:gd name="T58" fmla="*/ 196 w 881"/>
                <a:gd name="T59" fmla="*/ 929 h 1107"/>
                <a:gd name="T60" fmla="*/ 134 w 881"/>
                <a:gd name="T61" fmla="*/ 889 h 1107"/>
                <a:gd name="T62" fmla="*/ 70 w 881"/>
                <a:gd name="T63" fmla="*/ 843 h 1107"/>
                <a:gd name="T64" fmla="*/ 48 w 881"/>
                <a:gd name="T65" fmla="*/ 669 h 1107"/>
                <a:gd name="T66" fmla="*/ 21 w 881"/>
                <a:gd name="T67" fmla="*/ 494 h 1107"/>
                <a:gd name="T68" fmla="*/ 11 w 881"/>
                <a:gd name="T69" fmla="*/ 363 h 1107"/>
                <a:gd name="T70" fmla="*/ 49 w 881"/>
                <a:gd name="T71" fmla="*/ 320 h 1107"/>
                <a:gd name="T72" fmla="*/ 91 w 881"/>
                <a:gd name="T73" fmla="*/ 281 h 1107"/>
                <a:gd name="T74" fmla="*/ 140 w 881"/>
                <a:gd name="T75" fmla="*/ 234 h 1107"/>
                <a:gd name="T76" fmla="*/ 192 w 881"/>
                <a:gd name="T77" fmla="*/ 185 h 1107"/>
                <a:gd name="T78" fmla="*/ 245 w 881"/>
                <a:gd name="T79" fmla="*/ 138 h 1107"/>
                <a:gd name="T80" fmla="*/ 298 w 881"/>
                <a:gd name="T81" fmla="*/ 91 h 1107"/>
                <a:gd name="T82" fmla="*/ 352 w 881"/>
                <a:gd name="T83" fmla="*/ 45 h 1107"/>
                <a:gd name="T84" fmla="*/ 388 w 881"/>
                <a:gd name="T85" fmla="*/ 14 h 1107"/>
                <a:gd name="T86" fmla="*/ 389 w 881"/>
                <a:gd name="T87" fmla="*/ 9 h 1107"/>
                <a:gd name="T88" fmla="*/ 404 w 881"/>
                <a:gd name="T89" fmla="*/ 2 h 110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81"/>
                <a:gd name="T136" fmla="*/ 0 h 1107"/>
                <a:gd name="T137" fmla="*/ 881 w 881"/>
                <a:gd name="T138" fmla="*/ 1107 h 110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81" h="1107">
                  <a:moveTo>
                    <a:pt x="418" y="3"/>
                  </a:moveTo>
                  <a:lnTo>
                    <a:pt x="439" y="16"/>
                  </a:lnTo>
                  <a:lnTo>
                    <a:pt x="460" y="28"/>
                  </a:lnTo>
                  <a:lnTo>
                    <a:pt x="481" y="40"/>
                  </a:lnTo>
                  <a:lnTo>
                    <a:pt x="502" y="53"/>
                  </a:lnTo>
                  <a:lnTo>
                    <a:pt x="523" y="66"/>
                  </a:lnTo>
                  <a:lnTo>
                    <a:pt x="544" y="78"/>
                  </a:lnTo>
                  <a:lnTo>
                    <a:pt x="564" y="91"/>
                  </a:lnTo>
                  <a:lnTo>
                    <a:pt x="586" y="104"/>
                  </a:lnTo>
                  <a:lnTo>
                    <a:pt x="606" y="117"/>
                  </a:lnTo>
                  <a:lnTo>
                    <a:pt x="627" y="130"/>
                  </a:lnTo>
                  <a:lnTo>
                    <a:pt x="647" y="144"/>
                  </a:lnTo>
                  <a:lnTo>
                    <a:pt x="668" y="158"/>
                  </a:lnTo>
                  <a:lnTo>
                    <a:pt x="688" y="172"/>
                  </a:lnTo>
                  <a:lnTo>
                    <a:pt x="707" y="185"/>
                  </a:lnTo>
                  <a:lnTo>
                    <a:pt x="727" y="199"/>
                  </a:lnTo>
                  <a:lnTo>
                    <a:pt x="746" y="214"/>
                  </a:lnTo>
                  <a:lnTo>
                    <a:pt x="758" y="223"/>
                  </a:lnTo>
                  <a:lnTo>
                    <a:pt x="768" y="233"/>
                  </a:lnTo>
                  <a:lnTo>
                    <a:pt x="780" y="241"/>
                  </a:lnTo>
                  <a:lnTo>
                    <a:pt x="791" y="250"/>
                  </a:lnTo>
                  <a:lnTo>
                    <a:pt x="803" y="259"/>
                  </a:lnTo>
                  <a:lnTo>
                    <a:pt x="814" y="267"/>
                  </a:lnTo>
                  <a:lnTo>
                    <a:pt x="825" y="276"/>
                  </a:lnTo>
                  <a:lnTo>
                    <a:pt x="835" y="286"/>
                  </a:lnTo>
                  <a:lnTo>
                    <a:pt x="840" y="289"/>
                  </a:lnTo>
                  <a:lnTo>
                    <a:pt x="844" y="292"/>
                  </a:lnTo>
                  <a:lnTo>
                    <a:pt x="849" y="296"/>
                  </a:lnTo>
                  <a:lnTo>
                    <a:pt x="853" y="299"/>
                  </a:lnTo>
                  <a:lnTo>
                    <a:pt x="858" y="304"/>
                  </a:lnTo>
                  <a:lnTo>
                    <a:pt x="863" y="307"/>
                  </a:lnTo>
                  <a:lnTo>
                    <a:pt x="867" y="312"/>
                  </a:lnTo>
                  <a:lnTo>
                    <a:pt x="871" y="317"/>
                  </a:lnTo>
                  <a:lnTo>
                    <a:pt x="879" y="322"/>
                  </a:lnTo>
                  <a:lnTo>
                    <a:pt x="880" y="332"/>
                  </a:lnTo>
                  <a:lnTo>
                    <a:pt x="880" y="342"/>
                  </a:lnTo>
                  <a:lnTo>
                    <a:pt x="881" y="351"/>
                  </a:lnTo>
                  <a:lnTo>
                    <a:pt x="876" y="444"/>
                  </a:lnTo>
                  <a:lnTo>
                    <a:pt x="870" y="539"/>
                  </a:lnTo>
                  <a:lnTo>
                    <a:pt x="860" y="634"/>
                  </a:lnTo>
                  <a:lnTo>
                    <a:pt x="849" y="728"/>
                  </a:lnTo>
                  <a:lnTo>
                    <a:pt x="832" y="750"/>
                  </a:lnTo>
                  <a:lnTo>
                    <a:pt x="814" y="770"/>
                  </a:lnTo>
                  <a:lnTo>
                    <a:pt x="796" y="792"/>
                  </a:lnTo>
                  <a:lnTo>
                    <a:pt x="779" y="813"/>
                  </a:lnTo>
                  <a:lnTo>
                    <a:pt x="761" y="834"/>
                  </a:lnTo>
                  <a:lnTo>
                    <a:pt x="744" y="854"/>
                  </a:lnTo>
                  <a:lnTo>
                    <a:pt x="726" y="875"/>
                  </a:lnTo>
                  <a:lnTo>
                    <a:pt x="708" y="896"/>
                  </a:lnTo>
                  <a:lnTo>
                    <a:pt x="691" y="917"/>
                  </a:lnTo>
                  <a:lnTo>
                    <a:pt x="673" y="937"/>
                  </a:lnTo>
                  <a:lnTo>
                    <a:pt x="655" y="957"/>
                  </a:lnTo>
                  <a:lnTo>
                    <a:pt x="637" y="978"/>
                  </a:lnTo>
                  <a:lnTo>
                    <a:pt x="618" y="998"/>
                  </a:lnTo>
                  <a:lnTo>
                    <a:pt x="601" y="1018"/>
                  </a:lnTo>
                  <a:lnTo>
                    <a:pt x="583" y="1039"/>
                  </a:lnTo>
                  <a:lnTo>
                    <a:pt x="564" y="1059"/>
                  </a:lnTo>
                  <a:lnTo>
                    <a:pt x="559" y="1065"/>
                  </a:lnTo>
                  <a:lnTo>
                    <a:pt x="553" y="1070"/>
                  </a:lnTo>
                  <a:lnTo>
                    <a:pt x="547" y="1076"/>
                  </a:lnTo>
                  <a:lnTo>
                    <a:pt x="541" y="1081"/>
                  </a:lnTo>
                  <a:lnTo>
                    <a:pt x="536" y="1086"/>
                  </a:lnTo>
                  <a:lnTo>
                    <a:pt x="530" y="1092"/>
                  </a:lnTo>
                  <a:lnTo>
                    <a:pt x="524" y="1096"/>
                  </a:lnTo>
                  <a:lnTo>
                    <a:pt x="518" y="1101"/>
                  </a:lnTo>
                  <a:lnTo>
                    <a:pt x="515" y="1104"/>
                  </a:lnTo>
                  <a:lnTo>
                    <a:pt x="511" y="1106"/>
                  </a:lnTo>
                  <a:lnTo>
                    <a:pt x="507" y="1107"/>
                  </a:lnTo>
                  <a:lnTo>
                    <a:pt x="503" y="1104"/>
                  </a:lnTo>
                  <a:lnTo>
                    <a:pt x="501" y="1103"/>
                  </a:lnTo>
                  <a:lnTo>
                    <a:pt x="499" y="1104"/>
                  </a:lnTo>
                  <a:lnTo>
                    <a:pt x="483" y="1095"/>
                  </a:lnTo>
                  <a:lnTo>
                    <a:pt x="466" y="1087"/>
                  </a:lnTo>
                  <a:lnTo>
                    <a:pt x="451" y="1078"/>
                  </a:lnTo>
                  <a:lnTo>
                    <a:pt x="435" y="1069"/>
                  </a:lnTo>
                  <a:lnTo>
                    <a:pt x="419" y="1061"/>
                  </a:lnTo>
                  <a:lnTo>
                    <a:pt x="403" y="1051"/>
                  </a:lnTo>
                  <a:lnTo>
                    <a:pt x="386" y="1042"/>
                  </a:lnTo>
                  <a:lnTo>
                    <a:pt x="370" y="1033"/>
                  </a:lnTo>
                  <a:lnTo>
                    <a:pt x="354" y="1024"/>
                  </a:lnTo>
                  <a:lnTo>
                    <a:pt x="337" y="1015"/>
                  </a:lnTo>
                  <a:lnTo>
                    <a:pt x="321" y="1005"/>
                  </a:lnTo>
                  <a:lnTo>
                    <a:pt x="305" y="995"/>
                  </a:lnTo>
                  <a:lnTo>
                    <a:pt x="288" y="986"/>
                  </a:lnTo>
                  <a:lnTo>
                    <a:pt x="272" y="975"/>
                  </a:lnTo>
                  <a:lnTo>
                    <a:pt x="256" y="965"/>
                  </a:lnTo>
                  <a:lnTo>
                    <a:pt x="240" y="955"/>
                  </a:lnTo>
                  <a:lnTo>
                    <a:pt x="218" y="942"/>
                  </a:lnTo>
                  <a:lnTo>
                    <a:pt x="196" y="929"/>
                  </a:lnTo>
                  <a:lnTo>
                    <a:pt x="175" y="917"/>
                  </a:lnTo>
                  <a:lnTo>
                    <a:pt x="154" y="903"/>
                  </a:lnTo>
                  <a:lnTo>
                    <a:pt x="134" y="889"/>
                  </a:lnTo>
                  <a:lnTo>
                    <a:pt x="112" y="874"/>
                  </a:lnTo>
                  <a:lnTo>
                    <a:pt x="91" y="859"/>
                  </a:lnTo>
                  <a:lnTo>
                    <a:pt x="70" y="843"/>
                  </a:lnTo>
                  <a:lnTo>
                    <a:pt x="64" y="785"/>
                  </a:lnTo>
                  <a:lnTo>
                    <a:pt x="56" y="728"/>
                  </a:lnTo>
                  <a:lnTo>
                    <a:pt x="48" y="669"/>
                  </a:lnTo>
                  <a:lnTo>
                    <a:pt x="40" y="610"/>
                  </a:lnTo>
                  <a:lnTo>
                    <a:pt x="30" y="552"/>
                  </a:lnTo>
                  <a:lnTo>
                    <a:pt x="21" y="494"/>
                  </a:lnTo>
                  <a:lnTo>
                    <a:pt x="10" y="435"/>
                  </a:lnTo>
                  <a:lnTo>
                    <a:pt x="0" y="378"/>
                  </a:lnTo>
                  <a:lnTo>
                    <a:pt x="11" y="363"/>
                  </a:lnTo>
                  <a:lnTo>
                    <a:pt x="23" y="348"/>
                  </a:lnTo>
                  <a:lnTo>
                    <a:pt x="36" y="334"/>
                  </a:lnTo>
                  <a:lnTo>
                    <a:pt x="49" y="320"/>
                  </a:lnTo>
                  <a:lnTo>
                    <a:pt x="63" y="307"/>
                  </a:lnTo>
                  <a:lnTo>
                    <a:pt x="77" y="294"/>
                  </a:lnTo>
                  <a:lnTo>
                    <a:pt x="91" y="281"/>
                  </a:lnTo>
                  <a:lnTo>
                    <a:pt x="105" y="267"/>
                  </a:lnTo>
                  <a:lnTo>
                    <a:pt x="122" y="251"/>
                  </a:lnTo>
                  <a:lnTo>
                    <a:pt x="140" y="234"/>
                  </a:lnTo>
                  <a:lnTo>
                    <a:pt x="158" y="218"/>
                  </a:lnTo>
                  <a:lnTo>
                    <a:pt x="175" y="201"/>
                  </a:lnTo>
                  <a:lnTo>
                    <a:pt x="192" y="185"/>
                  </a:lnTo>
                  <a:lnTo>
                    <a:pt x="211" y="169"/>
                  </a:lnTo>
                  <a:lnTo>
                    <a:pt x="228" y="154"/>
                  </a:lnTo>
                  <a:lnTo>
                    <a:pt x="245" y="138"/>
                  </a:lnTo>
                  <a:lnTo>
                    <a:pt x="264" y="122"/>
                  </a:lnTo>
                  <a:lnTo>
                    <a:pt x="281" y="107"/>
                  </a:lnTo>
                  <a:lnTo>
                    <a:pt x="298" y="91"/>
                  </a:lnTo>
                  <a:lnTo>
                    <a:pt x="317" y="76"/>
                  </a:lnTo>
                  <a:lnTo>
                    <a:pt x="334" y="61"/>
                  </a:lnTo>
                  <a:lnTo>
                    <a:pt x="352" y="45"/>
                  </a:lnTo>
                  <a:lnTo>
                    <a:pt x="370" y="30"/>
                  </a:lnTo>
                  <a:lnTo>
                    <a:pt x="388" y="15"/>
                  </a:lnTo>
                  <a:lnTo>
                    <a:pt x="388" y="14"/>
                  </a:lnTo>
                  <a:lnTo>
                    <a:pt x="388" y="13"/>
                  </a:lnTo>
                  <a:lnTo>
                    <a:pt x="388" y="10"/>
                  </a:lnTo>
                  <a:lnTo>
                    <a:pt x="389" y="9"/>
                  </a:lnTo>
                  <a:lnTo>
                    <a:pt x="389" y="10"/>
                  </a:lnTo>
                  <a:lnTo>
                    <a:pt x="397" y="7"/>
                  </a:lnTo>
                  <a:lnTo>
                    <a:pt x="404" y="2"/>
                  </a:lnTo>
                  <a:lnTo>
                    <a:pt x="410" y="0"/>
                  </a:lnTo>
                  <a:lnTo>
                    <a:pt x="41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Freeform 64"/>
            <p:cNvSpPr>
              <a:spLocks/>
            </p:cNvSpPr>
            <p:nvPr/>
          </p:nvSpPr>
          <p:spPr bwMode="auto">
            <a:xfrm>
              <a:off x="4769" y="689"/>
              <a:ext cx="410" cy="331"/>
            </a:xfrm>
            <a:custGeom>
              <a:avLst/>
              <a:gdLst>
                <a:gd name="T0" fmla="*/ 801 w 821"/>
                <a:gd name="T1" fmla="*/ 324 h 663"/>
                <a:gd name="T2" fmla="*/ 762 w 821"/>
                <a:gd name="T3" fmla="*/ 371 h 663"/>
                <a:gd name="T4" fmla="*/ 723 w 821"/>
                <a:gd name="T5" fmla="*/ 417 h 663"/>
                <a:gd name="T6" fmla="*/ 683 w 821"/>
                <a:gd name="T7" fmla="*/ 463 h 663"/>
                <a:gd name="T8" fmla="*/ 642 w 821"/>
                <a:gd name="T9" fmla="*/ 509 h 663"/>
                <a:gd name="T10" fmla="*/ 601 w 821"/>
                <a:gd name="T11" fmla="*/ 553 h 663"/>
                <a:gd name="T12" fmla="*/ 559 w 821"/>
                <a:gd name="T13" fmla="*/ 598 h 663"/>
                <a:gd name="T14" fmla="*/ 518 w 821"/>
                <a:gd name="T15" fmla="*/ 641 h 663"/>
                <a:gd name="T16" fmla="*/ 466 w 821"/>
                <a:gd name="T17" fmla="*/ 643 h 663"/>
                <a:gd name="T18" fmla="*/ 404 w 821"/>
                <a:gd name="T19" fmla="*/ 603 h 663"/>
                <a:gd name="T20" fmla="*/ 343 w 821"/>
                <a:gd name="T21" fmla="*/ 562 h 663"/>
                <a:gd name="T22" fmla="*/ 282 w 821"/>
                <a:gd name="T23" fmla="*/ 523 h 663"/>
                <a:gd name="T24" fmla="*/ 220 w 821"/>
                <a:gd name="T25" fmla="*/ 484 h 663"/>
                <a:gd name="T26" fmla="*/ 157 w 821"/>
                <a:gd name="T27" fmla="*/ 445 h 663"/>
                <a:gd name="T28" fmla="*/ 95 w 821"/>
                <a:gd name="T29" fmla="*/ 408 h 663"/>
                <a:gd name="T30" fmla="*/ 32 w 821"/>
                <a:gd name="T31" fmla="*/ 371 h 663"/>
                <a:gd name="T32" fmla="*/ 21 w 821"/>
                <a:gd name="T33" fmla="*/ 331 h 663"/>
                <a:gd name="T34" fmla="*/ 66 w 821"/>
                <a:gd name="T35" fmla="*/ 284 h 663"/>
                <a:gd name="T36" fmla="*/ 112 w 821"/>
                <a:gd name="T37" fmla="*/ 238 h 663"/>
                <a:gd name="T38" fmla="*/ 161 w 821"/>
                <a:gd name="T39" fmla="*/ 193 h 663"/>
                <a:gd name="T40" fmla="*/ 209 w 821"/>
                <a:gd name="T41" fmla="*/ 148 h 663"/>
                <a:gd name="T42" fmla="*/ 259 w 821"/>
                <a:gd name="T43" fmla="*/ 104 h 663"/>
                <a:gd name="T44" fmla="*/ 308 w 821"/>
                <a:gd name="T45" fmla="*/ 61 h 663"/>
                <a:gd name="T46" fmla="*/ 357 w 821"/>
                <a:gd name="T47" fmla="*/ 20 h 663"/>
                <a:gd name="T48" fmla="*/ 411 w 821"/>
                <a:gd name="T49" fmla="*/ 15 h 663"/>
                <a:gd name="T50" fmla="*/ 468 w 821"/>
                <a:gd name="T51" fmla="*/ 46 h 663"/>
                <a:gd name="T52" fmla="*/ 526 w 821"/>
                <a:gd name="T53" fmla="*/ 81 h 663"/>
                <a:gd name="T54" fmla="*/ 581 w 821"/>
                <a:gd name="T55" fmla="*/ 117 h 663"/>
                <a:gd name="T56" fmla="*/ 637 w 821"/>
                <a:gd name="T57" fmla="*/ 155 h 663"/>
                <a:gd name="T58" fmla="*/ 691 w 821"/>
                <a:gd name="T59" fmla="*/ 195 h 663"/>
                <a:gd name="T60" fmla="*/ 744 w 821"/>
                <a:gd name="T61" fmla="*/ 236 h 663"/>
                <a:gd name="T62" fmla="*/ 795 w 821"/>
                <a:gd name="T63" fmla="*/ 278 h 66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21"/>
                <a:gd name="T97" fmla="*/ 0 h 663"/>
                <a:gd name="T98" fmla="*/ 821 w 821"/>
                <a:gd name="T99" fmla="*/ 663 h 66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21" h="663">
                  <a:moveTo>
                    <a:pt x="821" y="300"/>
                  </a:moveTo>
                  <a:lnTo>
                    <a:pt x="801" y="324"/>
                  </a:lnTo>
                  <a:lnTo>
                    <a:pt x="782" y="347"/>
                  </a:lnTo>
                  <a:lnTo>
                    <a:pt x="762" y="371"/>
                  </a:lnTo>
                  <a:lnTo>
                    <a:pt x="743" y="394"/>
                  </a:lnTo>
                  <a:lnTo>
                    <a:pt x="723" y="417"/>
                  </a:lnTo>
                  <a:lnTo>
                    <a:pt x="703" y="440"/>
                  </a:lnTo>
                  <a:lnTo>
                    <a:pt x="683" y="463"/>
                  </a:lnTo>
                  <a:lnTo>
                    <a:pt x="663" y="486"/>
                  </a:lnTo>
                  <a:lnTo>
                    <a:pt x="642" y="509"/>
                  </a:lnTo>
                  <a:lnTo>
                    <a:pt x="622" y="531"/>
                  </a:lnTo>
                  <a:lnTo>
                    <a:pt x="601" y="553"/>
                  </a:lnTo>
                  <a:lnTo>
                    <a:pt x="580" y="576"/>
                  </a:lnTo>
                  <a:lnTo>
                    <a:pt x="559" y="598"/>
                  </a:lnTo>
                  <a:lnTo>
                    <a:pt x="539" y="620"/>
                  </a:lnTo>
                  <a:lnTo>
                    <a:pt x="518" y="641"/>
                  </a:lnTo>
                  <a:lnTo>
                    <a:pt x="497" y="663"/>
                  </a:lnTo>
                  <a:lnTo>
                    <a:pt x="466" y="643"/>
                  </a:lnTo>
                  <a:lnTo>
                    <a:pt x="435" y="622"/>
                  </a:lnTo>
                  <a:lnTo>
                    <a:pt x="404" y="603"/>
                  </a:lnTo>
                  <a:lnTo>
                    <a:pt x="373" y="582"/>
                  </a:lnTo>
                  <a:lnTo>
                    <a:pt x="343" y="562"/>
                  </a:lnTo>
                  <a:lnTo>
                    <a:pt x="312" y="543"/>
                  </a:lnTo>
                  <a:lnTo>
                    <a:pt x="282" y="523"/>
                  </a:lnTo>
                  <a:lnTo>
                    <a:pt x="251" y="503"/>
                  </a:lnTo>
                  <a:lnTo>
                    <a:pt x="220" y="484"/>
                  </a:lnTo>
                  <a:lnTo>
                    <a:pt x="188" y="465"/>
                  </a:lnTo>
                  <a:lnTo>
                    <a:pt x="157" y="445"/>
                  </a:lnTo>
                  <a:lnTo>
                    <a:pt x="126" y="427"/>
                  </a:lnTo>
                  <a:lnTo>
                    <a:pt x="95" y="408"/>
                  </a:lnTo>
                  <a:lnTo>
                    <a:pt x="64" y="390"/>
                  </a:lnTo>
                  <a:lnTo>
                    <a:pt x="32" y="371"/>
                  </a:lnTo>
                  <a:lnTo>
                    <a:pt x="0" y="354"/>
                  </a:lnTo>
                  <a:lnTo>
                    <a:pt x="21" y="331"/>
                  </a:lnTo>
                  <a:lnTo>
                    <a:pt x="43" y="307"/>
                  </a:lnTo>
                  <a:lnTo>
                    <a:pt x="66" y="284"/>
                  </a:lnTo>
                  <a:lnTo>
                    <a:pt x="89" y="261"/>
                  </a:lnTo>
                  <a:lnTo>
                    <a:pt x="112" y="238"/>
                  </a:lnTo>
                  <a:lnTo>
                    <a:pt x="137" y="215"/>
                  </a:lnTo>
                  <a:lnTo>
                    <a:pt x="161" y="193"/>
                  </a:lnTo>
                  <a:lnTo>
                    <a:pt x="185" y="170"/>
                  </a:lnTo>
                  <a:lnTo>
                    <a:pt x="209" y="148"/>
                  </a:lnTo>
                  <a:lnTo>
                    <a:pt x="235" y="126"/>
                  </a:lnTo>
                  <a:lnTo>
                    <a:pt x="259" y="104"/>
                  </a:lnTo>
                  <a:lnTo>
                    <a:pt x="283" y="82"/>
                  </a:lnTo>
                  <a:lnTo>
                    <a:pt x="308" y="61"/>
                  </a:lnTo>
                  <a:lnTo>
                    <a:pt x="332" y="41"/>
                  </a:lnTo>
                  <a:lnTo>
                    <a:pt x="357" y="20"/>
                  </a:lnTo>
                  <a:lnTo>
                    <a:pt x="381" y="0"/>
                  </a:lnTo>
                  <a:lnTo>
                    <a:pt x="411" y="15"/>
                  </a:lnTo>
                  <a:lnTo>
                    <a:pt x="440" y="30"/>
                  </a:lnTo>
                  <a:lnTo>
                    <a:pt x="468" y="46"/>
                  </a:lnTo>
                  <a:lnTo>
                    <a:pt x="497" y="64"/>
                  </a:lnTo>
                  <a:lnTo>
                    <a:pt x="526" y="81"/>
                  </a:lnTo>
                  <a:lnTo>
                    <a:pt x="554" y="98"/>
                  </a:lnTo>
                  <a:lnTo>
                    <a:pt x="581" y="117"/>
                  </a:lnTo>
                  <a:lnTo>
                    <a:pt x="610" y="136"/>
                  </a:lnTo>
                  <a:lnTo>
                    <a:pt x="637" y="155"/>
                  </a:lnTo>
                  <a:lnTo>
                    <a:pt x="664" y="174"/>
                  </a:lnTo>
                  <a:lnTo>
                    <a:pt x="691" y="195"/>
                  </a:lnTo>
                  <a:lnTo>
                    <a:pt x="717" y="216"/>
                  </a:lnTo>
                  <a:lnTo>
                    <a:pt x="744" y="236"/>
                  </a:lnTo>
                  <a:lnTo>
                    <a:pt x="770" y="257"/>
                  </a:lnTo>
                  <a:lnTo>
                    <a:pt x="795" y="278"/>
                  </a:lnTo>
                  <a:lnTo>
                    <a:pt x="821" y="3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Freeform 65"/>
            <p:cNvSpPr>
              <a:spLocks/>
            </p:cNvSpPr>
            <p:nvPr/>
          </p:nvSpPr>
          <p:spPr bwMode="auto">
            <a:xfrm>
              <a:off x="4950" y="726"/>
              <a:ext cx="61" cy="54"/>
            </a:xfrm>
            <a:custGeom>
              <a:avLst/>
              <a:gdLst>
                <a:gd name="T0" fmla="*/ 119 w 123"/>
                <a:gd name="T1" fmla="*/ 50 h 107"/>
                <a:gd name="T2" fmla="*/ 123 w 123"/>
                <a:gd name="T3" fmla="*/ 60 h 107"/>
                <a:gd name="T4" fmla="*/ 123 w 123"/>
                <a:gd name="T5" fmla="*/ 71 h 107"/>
                <a:gd name="T6" fmla="*/ 121 w 123"/>
                <a:gd name="T7" fmla="*/ 82 h 107"/>
                <a:gd name="T8" fmla="*/ 117 w 123"/>
                <a:gd name="T9" fmla="*/ 91 h 107"/>
                <a:gd name="T10" fmla="*/ 111 w 123"/>
                <a:gd name="T11" fmla="*/ 97 h 107"/>
                <a:gd name="T12" fmla="*/ 106 w 123"/>
                <a:gd name="T13" fmla="*/ 102 h 107"/>
                <a:gd name="T14" fmla="*/ 99 w 123"/>
                <a:gd name="T15" fmla="*/ 104 h 107"/>
                <a:gd name="T16" fmla="*/ 94 w 123"/>
                <a:gd name="T17" fmla="*/ 106 h 107"/>
                <a:gd name="T18" fmla="*/ 88 w 123"/>
                <a:gd name="T19" fmla="*/ 107 h 107"/>
                <a:gd name="T20" fmla="*/ 82 w 123"/>
                <a:gd name="T21" fmla="*/ 107 h 107"/>
                <a:gd name="T22" fmla="*/ 75 w 123"/>
                <a:gd name="T23" fmla="*/ 107 h 107"/>
                <a:gd name="T24" fmla="*/ 70 w 123"/>
                <a:gd name="T25" fmla="*/ 107 h 107"/>
                <a:gd name="T26" fmla="*/ 66 w 123"/>
                <a:gd name="T27" fmla="*/ 106 h 107"/>
                <a:gd name="T28" fmla="*/ 61 w 123"/>
                <a:gd name="T29" fmla="*/ 105 h 107"/>
                <a:gd name="T30" fmla="*/ 57 w 123"/>
                <a:gd name="T31" fmla="*/ 104 h 107"/>
                <a:gd name="T32" fmla="*/ 53 w 123"/>
                <a:gd name="T33" fmla="*/ 102 h 107"/>
                <a:gd name="T34" fmla="*/ 49 w 123"/>
                <a:gd name="T35" fmla="*/ 100 h 107"/>
                <a:gd name="T36" fmla="*/ 44 w 123"/>
                <a:gd name="T37" fmla="*/ 99 h 107"/>
                <a:gd name="T38" fmla="*/ 40 w 123"/>
                <a:gd name="T39" fmla="*/ 98 h 107"/>
                <a:gd name="T40" fmla="*/ 35 w 123"/>
                <a:gd name="T41" fmla="*/ 97 h 107"/>
                <a:gd name="T42" fmla="*/ 32 w 123"/>
                <a:gd name="T43" fmla="*/ 91 h 107"/>
                <a:gd name="T44" fmla="*/ 27 w 123"/>
                <a:gd name="T45" fmla="*/ 88 h 107"/>
                <a:gd name="T46" fmla="*/ 22 w 123"/>
                <a:gd name="T47" fmla="*/ 84 h 107"/>
                <a:gd name="T48" fmla="*/ 19 w 123"/>
                <a:gd name="T49" fmla="*/ 77 h 107"/>
                <a:gd name="T50" fmla="*/ 14 w 123"/>
                <a:gd name="T51" fmla="*/ 73 h 107"/>
                <a:gd name="T52" fmla="*/ 11 w 123"/>
                <a:gd name="T53" fmla="*/ 67 h 107"/>
                <a:gd name="T54" fmla="*/ 8 w 123"/>
                <a:gd name="T55" fmla="*/ 61 h 107"/>
                <a:gd name="T56" fmla="*/ 4 w 123"/>
                <a:gd name="T57" fmla="*/ 57 h 107"/>
                <a:gd name="T58" fmla="*/ 2 w 123"/>
                <a:gd name="T59" fmla="*/ 47 h 107"/>
                <a:gd name="T60" fmla="*/ 0 w 123"/>
                <a:gd name="T61" fmla="*/ 38 h 107"/>
                <a:gd name="T62" fmla="*/ 2 w 123"/>
                <a:gd name="T63" fmla="*/ 29 h 107"/>
                <a:gd name="T64" fmla="*/ 4 w 123"/>
                <a:gd name="T65" fmla="*/ 20 h 107"/>
                <a:gd name="T66" fmla="*/ 5 w 123"/>
                <a:gd name="T67" fmla="*/ 20 h 107"/>
                <a:gd name="T68" fmla="*/ 5 w 123"/>
                <a:gd name="T69" fmla="*/ 20 h 107"/>
                <a:gd name="T70" fmla="*/ 6 w 123"/>
                <a:gd name="T71" fmla="*/ 20 h 107"/>
                <a:gd name="T72" fmla="*/ 6 w 123"/>
                <a:gd name="T73" fmla="*/ 19 h 107"/>
                <a:gd name="T74" fmla="*/ 6 w 123"/>
                <a:gd name="T75" fmla="*/ 15 h 107"/>
                <a:gd name="T76" fmla="*/ 5 w 123"/>
                <a:gd name="T77" fmla="*/ 14 h 107"/>
                <a:gd name="T78" fmla="*/ 6 w 123"/>
                <a:gd name="T79" fmla="*/ 13 h 107"/>
                <a:gd name="T80" fmla="*/ 7 w 123"/>
                <a:gd name="T81" fmla="*/ 11 h 107"/>
                <a:gd name="T82" fmla="*/ 11 w 123"/>
                <a:gd name="T83" fmla="*/ 14 h 107"/>
                <a:gd name="T84" fmla="*/ 17 w 123"/>
                <a:gd name="T85" fmla="*/ 8 h 107"/>
                <a:gd name="T86" fmla="*/ 22 w 123"/>
                <a:gd name="T87" fmla="*/ 5 h 107"/>
                <a:gd name="T88" fmla="*/ 30 w 123"/>
                <a:gd name="T89" fmla="*/ 1 h 107"/>
                <a:gd name="T90" fmla="*/ 38 w 123"/>
                <a:gd name="T91" fmla="*/ 0 h 107"/>
                <a:gd name="T92" fmla="*/ 46 w 123"/>
                <a:gd name="T93" fmla="*/ 0 h 107"/>
                <a:gd name="T94" fmla="*/ 55 w 123"/>
                <a:gd name="T95" fmla="*/ 0 h 107"/>
                <a:gd name="T96" fmla="*/ 63 w 123"/>
                <a:gd name="T97" fmla="*/ 3 h 107"/>
                <a:gd name="T98" fmla="*/ 71 w 123"/>
                <a:gd name="T99" fmla="*/ 6 h 107"/>
                <a:gd name="T100" fmla="*/ 79 w 123"/>
                <a:gd name="T101" fmla="*/ 8 h 107"/>
                <a:gd name="T102" fmla="*/ 87 w 123"/>
                <a:gd name="T103" fmla="*/ 13 h 107"/>
                <a:gd name="T104" fmla="*/ 94 w 123"/>
                <a:gd name="T105" fmla="*/ 18 h 107"/>
                <a:gd name="T106" fmla="*/ 99 w 123"/>
                <a:gd name="T107" fmla="*/ 23 h 107"/>
                <a:gd name="T108" fmla="*/ 105 w 123"/>
                <a:gd name="T109" fmla="*/ 30 h 107"/>
                <a:gd name="T110" fmla="*/ 110 w 123"/>
                <a:gd name="T111" fmla="*/ 37 h 107"/>
                <a:gd name="T112" fmla="*/ 114 w 123"/>
                <a:gd name="T113" fmla="*/ 44 h 107"/>
                <a:gd name="T114" fmla="*/ 119 w 123"/>
                <a:gd name="T115" fmla="*/ 50 h 1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3"/>
                <a:gd name="T175" fmla="*/ 0 h 107"/>
                <a:gd name="T176" fmla="*/ 123 w 123"/>
                <a:gd name="T177" fmla="*/ 107 h 10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3" h="107">
                  <a:moveTo>
                    <a:pt x="119" y="50"/>
                  </a:moveTo>
                  <a:lnTo>
                    <a:pt x="123" y="60"/>
                  </a:lnTo>
                  <a:lnTo>
                    <a:pt x="123" y="71"/>
                  </a:lnTo>
                  <a:lnTo>
                    <a:pt x="121" y="82"/>
                  </a:lnTo>
                  <a:lnTo>
                    <a:pt x="117" y="91"/>
                  </a:lnTo>
                  <a:lnTo>
                    <a:pt x="111" y="97"/>
                  </a:lnTo>
                  <a:lnTo>
                    <a:pt x="106" y="102"/>
                  </a:lnTo>
                  <a:lnTo>
                    <a:pt x="99" y="104"/>
                  </a:lnTo>
                  <a:lnTo>
                    <a:pt x="94" y="106"/>
                  </a:lnTo>
                  <a:lnTo>
                    <a:pt x="88" y="107"/>
                  </a:lnTo>
                  <a:lnTo>
                    <a:pt x="82" y="107"/>
                  </a:lnTo>
                  <a:lnTo>
                    <a:pt x="75" y="107"/>
                  </a:lnTo>
                  <a:lnTo>
                    <a:pt x="70" y="107"/>
                  </a:lnTo>
                  <a:lnTo>
                    <a:pt x="66" y="106"/>
                  </a:lnTo>
                  <a:lnTo>
                    <a:pt x="61" y="105"/>
                  </a:lnTo>
                  <a:lnTo>
                    <a:pt x="57" y="104"/>
                  </a:lnTo>
                  <a:lnTo>
                    <a:pt x="53" y="102"/>
                  </a:lnTo>
                  <a:lnTo>
                    <a:pt x="49" y="100"/>
                  </a:lnTo>
                  <a:lnTo>
                    <a:pt x="44" y="99"/>
                  </a:lnTo>
                  <a:lnTo>
                    <a:pt x="40" y="98"/>
                  </a:lnTo>
                  <a:lnTo>
                    <a:pt x="35" y="97"/>
                  </a:lnTo>
                  <a:lnTo>
                    <a:pt x="32" y="91"/>
                  </a:lnTo>
                  <a:lnTo>
                    <a:pt x="27" y="88"/>
                  </a:lnTo>
                  <a:lnTo>
                    <a:pt x="22" y="84"/>
                  </a:lnTo>
                  <a:lnTo>
                    <a:pt x="19" y="77"/>
                  </a:lnTo>
                  <a:lnTo>
                    <a:pt x="14" y="73"/>
                  </a:lnTo>
                  <a:lnTo>
                    <a:pt x="11" y="67"/>
                  </a:lnTo>
                  <a:lnTo>
                    <a:pt x="8" y="61"/>
                  </a:lnTo>
                  <a:lnTo>
                    <a:pt x="4" y="57"/>
                  </a:lnTo>
                  <a:lnTo>
                    <a:pt x="2" y="47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6" y="13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3"/>
                  </a:lnTo>
                  <a:lnTo>
                    <a:pt x="71" y="6"/>
                  </a:lnTo>
                  <a:lnTo>
                    <a:pt x="79" y="8"/>
                  </a:lnTo>
                  <a:lnTo>
                    <a:pt x="87" y="13"/>
                  </a:lnTo>
                  <a:lnTo>
                    <a:pt x="94" y="18"/>
                  </a:lnTo>
                  <a:lnTo>
                    <a:pt x="99" y="23"/>
                  </a:lnTo>
                  <a:lnTo>
                    <a:pt x="105" y="30"/>
                  </a:lnTo>
                  <a:lnTo>
                    <a:pt x="110" y="37"/>
                  </a:lnTo>
                  <a:lnTo>
                    <a:pt x="114" y="44"/>
                  </a:lnTo>
                  <a:lnTo>
                    <a:pt x="1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Freeform 66"/>
            <p:cNvSpPr>
              <a:spLocks/>
            </p:cNvSpPr>
            <p:nvPr/>
          </p:nvSpPr>
          <p:spPr bwMode="auto">
            <a:xfrm>
              <a:off x="4896" y="777"/>
              <a:ext cx="61" cy="57"/>
            </a:xfrm>
            <a:custGeom>
              <a:avLst/>
              <a:gdLst>
                <a:gd name="T0" fmla="*/ 44 w 122"/>
                <a:gd name="T1" fmla="*/ 1 h 114"/>
                <a:gd name="T2" fmla="*/ 47 w 122"/>
                <a:gd name="T3" fmla="*/ 0 h 114"/>
                <a:gd name="T4" fmla="*/ 47 w 122"/>
                <a:gd name="T5" fmla="*/ 2 h 114"/>
                <a:gd name="T6" fmla="*/ 54 w 122"/>
                <a:gd name="T7" fmla="*/ 3 h 114"/>
                <a:gd name="T8" fmla="*/ 62 w 122"/>
                <a:gd name="T9" fmla="*/ 4 h 114"/>
                <a:gd name="T10" fmla="*/ 69 w 122"/>
                <a:gd name="T11" fmla="*/ 7 h 114"/>
                <a:gd name="T12" fmla="*/ 76 w 122"/>
                <a:gd name="T13" fmla="*/ 9 h 114"/>
                <a:gd name="T14" fmla="*/ 83 w 122"/>
                <a:gd name="T15" fmla="*/ 12 h 114"/>
                <a:gd name="T16" fmla="*/ 90 w 122"/>
                <a:gd name="T17" fmla="*/ 17 h 114"/>
                <a:gd name="T18" fmla="*/ 96 w 122"/>
                <a:gd name="T19" fmla="*/ 22 h 114"/>
                <a:gd name="T20" fmla="*/ 101 w 122"/>
                <a:gd name="T21" fmla="*/ 27 h 114"/>
                <a:gd name="T22" fmla="*/ 111 w 122"/>
                <a:gd name="T23" fmla="*/ 39 h 114"/>
                <a:gd name="T24" fmla="*/ 119 w 122"/>
                <a:gd name="T25" fmla="*/ 53 h 114"/>
                <a:gd name="T26" fmla="*/ 122 w 122"/>
                <a:gd name="T27" fmla="*/ 68 h 114"/>
                <a:gd name="T28" fmla="*/ 122 w 122"/>
                <a:gd name="T29" fmla="*/ 84 h 114"/>
                <a:gd name="T30" fmla="*/ 118 w 122"/>
                <a:gd name="T31" fmla="*/ 90 h 114"/>
                <a:gd name="T32" fmla="*/ 114 w 122"/>
                <a:gd name="T33" fmla="*/ 95 h 114"/>
                <a:gd name="T34" fmla="*/ 108 w 122"/>
                <a:gd name="T35" fmla="*/ 100 h 114"/>
                <a:gd name="T36" fmla="*/ 104 w 122"/>
                <a:gd name="T37" fmla="*/ 105 h 114"/>
                <a:gd name="T38" fmla="*/ 98 w 122"/>
                <a:gd name="T39" fmla="*/ 108 h 114"/>
                <a:gd name="T40" fmla="*/ 92 w 122"/>
                <a:gd name="T41" fmla="*/ 110 h 114"/>
                <a:gd name="T42" fmla="*/ 87 w 122"/>
                <a:gd name="T43" fmla="*/ 113 h 114"/>
                <a:gd name="T44" fmla="*/ 80 w 122"/>
                <a:gd name="T45" fmla="*/ 114 h 114"/>
                <a:gd name="T46" fmla="*/ 76 w 122"/>
                <a:gd name="T47" fmla="*/ 111 h 114"/>
                <a:gd name="T48" fmla="*/ 73 w 122"/>
                <a:gd name="T49" fmla="*/ 110 h 114"/>
                <a:gd name="T50" fmla="*/ 68 w 122"/>
                <a:gd name="T51" fmla="*/ 110 h 114"/>
                <a:gd name="T52" fmla="*/ 65 w 122"/>
                <a:gd name="T53" fmla="*/ 110 h 114"/>
                <a:gd name="T54" fmla="*/ 63 w 122"/>
                <a:gd name="T55" fmla="*/ 108 h 114"/>
                <a:gd name="T56" fmla="*/ 61 w 122"/>
                <a:gd name="T57" fmla="*/ 107 h 114"/>
                <a:gd name="T58" fmla="*/ 59 w 122"/>
                <a:gd name="T59" fmla="*/ 106 h 114"/>
                <a:gd name="T60" fmla="*/ 57 w 122"/>
                <a:gd name="T61" fmla="*/ 105 h 114"/>
                <a:gd name="T62" fmla="*/ 54 w 122"/>
                <a:gd name="T63" fmla="*/ 106 h 114"/>
                <a:gd name="T64" fmla="*/ 51 w 122"/>
                <a:gd name="T65" fmla="*/ 105 h 114"/>
                <a:gd name="T66" fmla="*/ 46 w 122"/>
                <a:gd name="T67" fmla="*/ 103 h 114"/>
                <a:gd name="T68" fmla="*/ 42 w 122"/>
                <a:gd name="T69" fmla="*/ 103 h 114"/>
                <a:gd name="T70" fmla="*/ 42 w 122"/>
                <a:gd name="T71" fmla="*/ 100 h 114"/>
                <a:gd name="T72" fmla="*/ 40 w 122"/>
                <a:gd name="T73" fmla="*/ 99 h 114"/>
                <a:gd name="T74" fmla="*/ 37 w 122"/>
                <a:gd name="T75" fmla="*/ 99 h 114"/>
                <a:gd name="T76" fmla="*/ 35 w 122"/>
                <a:gd name="T77" fmla="*/ 97 h 114"/>
                <a:gd name="T78" fmla="*/ 25 w 122"/>
                <a:gd name="T79" fmla="*/ 88 h 114"/>
                <a:gd name="T80" fmla="*/ 17 w 122"/>
                <a:gd name="T81" fmla="*/ 80 h 114"/>
                <a:gd name="T82" fmla="*/ 9 w 122"/>
                <a:gd name="T83" fmla="*/ 71 h 114"/>
                <a:gd name="T84" fmla="*/ 5 w 122"/>
                <a:gd name="T85" fmla="*/ 58 h 114"/>
                <a:gd name="T86" fmla="*/ 1 w 122"/>
                <a:gd name="T87" fmla="*/ 53 h 114"/>
                <a:gd name="T88" fmla="*/ 0 w 122"/>
                <a:gd name="T89" fmla="*/ 46 h 114"/>
                <a:gd name="T90" fmla="*/ 0 w 122"/>
                <a:gd name="T91" fmla="*/ 40 h 114"/>
                <a:gd name="T92" fmla="*/ 0 w 122"/>
                <a:gd name="T93" fmla="*/ 33 h 114"/>
                <a:gd name="T94" fmla="*/ 4 w 122"/>
                <a:gd name="T95" fmla="*/ 24 h 114"/>
                <a:gd name="T96" fmla="*/ 9 w 122"/>
                <a:gd name="T97" fmla="*/ 15 h 114"/>
                <a:gd name="T98" fmla="*/ 17 w 122"/>
                <a:gd name="T99" fmla="*/ 9 h 114"/>
                <a:gd name="T100" fmla="*/ 25 w 122"/>
                <a:gd name="T101" fmla="*/ 4 h 114"/>
                <a:gd name="T102" fmla="*/ 29 w 122"/>
                <a:gd name="T103" fmla="*/ 0 h 114"/>
                <a:gd name="T104" fmla="*/ 31 w 122"/>
                <a:gd name="T105" fmla="*/ 2 h 114"/>
                <a:gd name="T106" fmla="*/ 35 w 122"/>
                <a:gd name="T107" fmla="*/ 2 h 114"/>
                <a:gd name="T108" fmla="*/ 39 w 122"/>
                <a:gd name="T109" fmla="*/ 2 h 114"/>
                <a:gd name="T110" fmla="*/ 44 w 122"/>
                <a:gd name="T111" fmla="*/ 1 h 1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2"/>
                <a:gd name="T169" fmla="*/ 0 h 114"/>
                <a:gd name="T170" fmla="*/ 122 w 122"/>
                <a:gd name="T171" fmla="*/ 114 h 1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2" h="114">
                  <a:moveTo>
                    <a:pt x="44" y="1"/>
                  </a:moveTo>
                  <a:lnTo>
                    <a:pt x="47" y="0"/>
                  </a:lnTo>
                  <a:lnTo>
                    <a:pt x="47" y="2"/>
                  </a:lnTo>
                  <a:lnTo>
                    <a:pt x="54" y="3"/>
                  </a:lnTo>
                  <a:lnTo>
                    <a:pt x="62" y="4"/>
                  </a:lnTo>
                  <a:lnTo>
                    <a:pt x="69" y="7"/>
                  </a:lnTo>
                  <a:lnTo>
                    <a:pt x="76" y="9"/>
                  </a:lnTo>
                  <a:lnTo>
                    <a:pt x="83" y="12"/>
                  </a:lnTo>
                  <a:lnTo>
                    <a:pt x="90" y="17"/>
                  </a:lnTo>
                  <a:lnTo>
                    <a:pt x="96" y="22"/>
                  </a:lnTo>
                  <a:lnTo>
                    <a:pt x="101" y="27"/>
                  </a:lnTo>
                  <a:lnTo>
                    <a:pt x="111" y="39"/>
                  </a:lnTo>
                  <a:lnTo>
                    <a:pt x="119" y="53"/>
                  </a:lnTo>
                  <a:lnTo>
                    <a:pt x="122" y="68"/>
                  </a:lnTo>
                  <a:lnTo>
                    <a:pt x="122" y="84"/>
                  </a:lnTo>
                  <a:lnTo>
                    <a:pt x="118" y="90"/>
                  </a:lnTo>
                  <a:lnTo>
                    <a:pt x="114" y="95"/>
                  </a:lnTo>
                  <a:lnTo>
                    <a:pt x="108" y="100"/>
                  </a:lnTo>
                  <a:lnTo>
                    <a:pt x="104" y="105"/>
                  </a:lnTo>
                  <a:lnTo>
                    <a:pt x="98" y="108"/>
                  </a:lnTo>
                  <a:lnTo>
                    <a:pt x="92" y="110"/>
                  </a:lnTo>
                  <a:lnTo>
                    <a:pt x="87" y="113"/>
                  </a:lnTo>
                  <a:lnTo>
                    <a:pt x="80" y="114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68" y="110"/>
                  </a:lnTo>
                  <a:lnTo>
                    <a:pt x="65" y="110"/>
                  </a:lnTo>
                  <a:lnTo>
                    <a:pt x="63" y="108"/>
                  </a:lnTo>
                  <a:lnTo>
                    <a:pt x="61" y="107"/>
                  </a:lnTo>
                  <a:lnTo>
                    <a:pt x="59" y="106"/>
                  </a:lnTo>
                  <a:lnTo>
                    <a:pt x="57" y="105"/>
                  </a:lnTo>
                  <a:lnTo>
                    <a:pt x="54" y="106"/>
                  </a:lnTo>
                  <a:lnTo>
                    <a:pt x="51" y="105"/>
                  </a:lnTo>
                  <a:lnTo>
                    <a:pt x="46" y="103"/>
                  </a:lnTo>
                  <a:lnTo>
                    <a:pt x="42" y="103"/>
                  </a:lnTo>
                  <a:lnTo>
                    <a:pt x="42" y="100"/>
                  </a:lnTo>
                  <a:lnTo>
                    <a:pt x="40" y="99"/>
                  </a:lnTo>
                  <a:lnTo>
                    <a:pt x="37" y="99"/>
                  </a:lnTo>
                  <a:lnTo>
                    <a:pt x="35" y="97"/>
                  </a:lnTo>
                  <a:lnTo>
                    <a:pt x="25" y="88"/>
                  </a:lnTo>
                  <a:lnTo>
                    <a:pt x="17" y="80"/>
                  </a:lnTo>
                  <a:lnTo>
                    <a:pt x="9" y="71"/>
                  </a:lnTo>
                  <a:lnTo>
                    <a:pt x="5" y="58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9" y="15"/>
                  </a:lnTo>
                  <a:lnTo>
                    <a:pt x="17" y="9"/>
                  </a:lnTo>
                  <a:lnTo>
                    <a:pt x="25" y="4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5" y="2"/>
                  </a:lnTo>
                  <a:lnTo>
                    <a:pt x="39" y="2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Freeform 67"/>
            <p:cNvSpPr>
              <a:spLocks/>
            </p:cNvSpPr>
            <p:nvPr/>
          </p:nvSpPr>
          <p:spPr bwMode="auto">
            <a:xfrm>
              <a:off x="5056" y="801"/>
              <a:ext cx="59" cy="54"/>
            </a:xfrm>
            <a:custGeom>
              <a:avLst/>
              <a:gdLst>
                <a:gd name="T0" fmla="*/ 116 w 119"/>
                <a:gd name="T1" fmla="*/ 53 h 108"/>
                <a:gd name="T2" fmla="*/ 118 w 119"/>
                <a:gd name="T3" fmla="*/ 61 h 108"/>
                <a:gd name="T4" fmla="*/ 119 w 119"/>
                <a:gd name="T5" fmla="*/ 69 h 108"/>
                <a:gd name="T6" fmla="*/ 118 w 119"/>
                <a:gd name="T7" fmla="*/ 78 h 108"/>
                <a:gd name="T8" fmla="*/ 116 w 119"/>
                <a:gd name="T9" fmla="*/ 86 h 108"/>
                <a:gd name="T10" fmla="*/ 112 w 119"/>
                <a:gd name="T11" fmla="*/ 92 h 108"/>
                <a:gd name="T12" fmla="*/ 106 w 119"/>
                <a:gd name="T13" fmla="*/ 98 h 108"/>
                <a:gd name="T14" fmla="*/ 99 w 119"/>
                <a:gd name="T15" fmla="*/ 101 h 108"/>
                <a:gd name="T16" fmla="*/ 91 w 119"/>
                <a:gd name="T17" fmla="*/ 106 h 108"/>
                <a:gd name="T18" fmla="*/ 86 w 119"/>
                <a:gd name="T19" fmla="*/ 107 h 108"/>
                <a:gd name="T20" fmla="*/ 80 w 119"/>
                <a:gd name="T21" fmla="*/ 108 h 108"/>
                <a:gd name="T22" fmla="*/ 74 w 119"/>
                <a:gd name="T23" fmla="*/ 108 h 108"/>
                <a:gd name="T24" fmla="*/ 68 w 119"/>
                <a:gd name="T25" fmla="*/ 108 h 108"/>
                <a:gd name="T26" fmla="*/ 63 w 119"/>
                <a:gd name="T27" fmla="*/ 107 h 108"/>
                <a:gd name="T28" fmla="*/ 58 w 119"/>
                <a:gd name="T29" fmla="*/ 105 h 108"/>
                <a:gd name="T30" fmla="*/ 52 w 119"/>
                <a:gd name="T31" fmla="*/ 102 h 108"/>
                <a:gd name="T32" fmla="*/ 48 w 119"/>
                <a:gd name="T33" fmla="*/ 99 h 108"/>
                <a:gd name="T34" fmla="*/ 42 w 119"/>
                <a:gd name="T35" fmla="*/ 97 h 108"/>
                <a:gd name="T36" fmla="*/ 36 w 119"/>
                <a:gd name="T37" fmla="*/ 93 h 108"/>
                <a:gd name="T38" fmla="*/ 30 w 119"/>
                <a:gd name="T39" fmla="*/ 90 h 108"/>
                <a:gd name="T40" fmla="*/ 26 w 119"/>
                <a:gd name="T41" fmla="*/ 88 h 108"/>
                <a:gd name="T42" fmla="*/ 15 w 119"/>
                <a:gd name="T43" fmla="*/ 76 h 108"/>
                <a:gd name="T44" fmla="*/ 7 w 119"/>
                <a:gd name="T45" fmla="*/ 63 h 108"/>
                <a:gd name="T46" fmla="*/ 1 w 119"/>
                <a:gd name="T47" fmla="*/ 50 h 108"/>
                <a:gd name="T48" fmla="*/ 0 w 119"/>
                <a:gd name="T49" fmla="*/ 32 h 108"/>
                <a:gd name="T50" fmla="*/ 3 w 119"/>
                <a:gd name="T51" fmla="*/ 23 h 108"/>
                <a:gd name="T52" fmla="*/ 8 w 119"/>
                <a:gd name="T53" fmla="*/ 15 h 108"/>
                <a:gd name="T54" fmla="*/ 15 w 119"/>
                <a:gd name="T55" fmla="*/ 8 h 108"/>
                <a:gd name="T56" fmla="*/ 23 w 119"/>
                <a:gd name="T57" fmla="*/ 3 h 108"/>
                <a:gd name="T58" fmla="*/ 38 w 119"/>
                <a:gd name="T59" fmla="*/ 0 h 108"/>
                <a:gd name="T60" fmla="*/ 52 w 119"/>
                <a:gd name="T61" fmla="*/ 1 h 108"/>
                <a:gd name="T62" fmla="*/ 66 w 119"/>
                <a:gd name="T63" fmla="*/ 5 h 108"/>
                <a:gd name="T64" fmla="*/ 79 w 119"/>
                <a:gd name="T65" fmla="*/ 10 h 108"/>
                <a:gd name="T66" fmla="*/ 90 w 119"/>
                <a:gd name="T67" fmla="*/ 20 h 108"/>
                <a:gd name="T68" fmla="*/ 99 w 119"/>
                <a:gd name="T69" fmla="*/ 29 h 108"/>
                <a:gd name="T70" fmla="*/ 109 w 119"/>
                <a:gd name="T71" fmla="*/ 40 h 108"/>
                <a:gd name="T72" fmla="*/ 116 w 119"/>
                <a:gd name="T73" fmla="*/ 53 h 1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9"/>
                <a:gd name="T112" fmla="*/ 0 h 108"/>
                <a:gd name="T113" fmla="*/ 119 w 119"/>
                <a:gd name="T114" fmla="*/ 108 h 10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9" h="108">
                  <a:moveTo>
                    <a:pt x="116" y="53"/>
                  </a:moveTo>
                  <a:lnTo>
                    <a:pt x="118" y="61"/>
                  </a:lnTo>
                  <a:lnTo>
                    <a:pt x="119" y="69"/>
                  </a:lnTo>
                  <a:lnTo>
                    <a:pt x="118" y="78"/>
                  </a:lnTo>
                  <a:lnTo>
                    <a:pt x="116" y="86"/>
                  </a:lnTo>
                  <a:lnTo>
                    <a:pt x="112" y="92"/>
                  </a:lnTo>
                  <a:lnTo>
                    <a:pt x="106" y="98"/>
                  </a:lnTo>
                  <a:lnTo>
                    <a:pt x="99" y="101"/>
                  </a:lnTo>
                  <a:lnTo>
                    <a:pt x="91" y="106"/>
                  </a:lnTo>
                  <a:lnTo>
                    <a:pt x="86" y="107"/>
                  </a:lnTo>
                  <a:lnTo>
                    <a:pt x="80" y="108"/>
                  </a:lnTo>
                  <a:lnTo>
                    <a:pt x="74" y="108"/>
                  </a:lnTo>
                  <a:lnTo>
                    <a:pt x="68" y="108"/>
                  </a:lnTo>
                  <a:lnTo>
                    <a:pt x="63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8" y="99"/>
                  </a:lnTo>
                  <a:lnTo>
                    <a:pt x="42" y="97"/>
                  </a:lnTo>
                  <a:lnTo>
                    <a:pt x="36" y="93"/>
                  </a:lnTo>
                  <a:lnTo>
                    <a:pt x="30" y="90"/>
                  </a:lnTo>
                  <a:lnTo>
                    <a:pt x="26" y="88"/>
                  </a:lnTo>
                  <a:lnTo>
                    <a:pt x="15" y="76"/>
                  </a:lnTo>
                  <a:lnTo>
                    <a:pt x="7" y="63"/>
                  </a:lnTo>
                  <a:lnTo>
                    <a:pt x="1" y="50"/>
                  </a:lnTo>
                  <a:lnTo>
                    <a:pt x="0" y="32"/>
                  </a:lnTo>
                  <a:lnTo>
                    <a:pt x="3" y="23"/>
                  </a:lnTo>
                  <a:lnTo>
                    <a:pt x="8" y="15"/>
                  </a:lnTo>
                  <a:lnTo>
                    <a:pt x="15" y="8"/>
                  </a:lnTo>
                  <a:lnTo>
                    <a:pt x="23" y="3"/>
                  </a:lnTo>
                  <a:lnTo>
                    <a:pt x="38" y="0"/>
                  </a:lnTo>
                  <a:lnTo>
                    <a:pt x="52" y="1"/>
                  </a:lnTo>
                  <a:lnTo>
                    <a:pt x="66" y="5"/>
                  </a:lnTo>
                  <a:lnTo>
                    <a:pt x="79" y="10"/>
                  </a:lnTo>
                  <a:lnTo>
                    <a:pt x="90" y="20"/>
                  </a:lnTo>
                  <a:lnTo>
                    <a:pt x="99" y="29"/>
                  </a:lnTo>
                  <a:lnTo>
                    <a:pt x="109" y="40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Freeform 68"/>
            <p:cNvSpPr>
              <a:spLocks/>
            </p:cNvSpPr>
            <p:nvPr/>
          </p:nvSpPr>
          <p:spPr bwMode="auto">
            <a:xfrm>
              <a:off x="4837" y="835"/>
              <a:ext cx="61" cy="55"/>
            </a:xfrm>
            <a:custGeom>
              <a:avLst/>
              <a:gdLst>
                <a:gd name="T0" fmla="*/ 122 w 123"/>
                <a:gd name="T1" fmla="*/ 56 h 109"/>
                <a:gd name="T2" fmla="*/ 123 w 123"/>
                <a:gd name="T3" fmla="*/ 67 h 109"/>
                <a:gd name="T4" fmla="*/ 123 w 123"/>
                <a:gd name="T5" fmla="*/ 77 h 109"/>
                <a:gd name="T6" fmla="*/ 120 w 123"/>
                <a:gd name="T7" fmla="*/ 86 h 109"/>
                <a:gd name="T8" fmla="*/ 115 w 123"/>
                <a:gd name="T9" fmla="*/ 96 h 109"/>
                <a:gd name="T10" fmla="*/ 110 w 123"/>
                <a:gd name="T11" fmla="*/ 99 h 109"/>
                <a:gd name="T12" fmla="*/ 104 w 123"/>
                <a:gd name="T13" fmla="*/ 102 h 109"/>
                <a:gd name="T14" fmla="*/ 99 w 123"/>
                <a:gd name="T15" fmla="*/ 106 h 109"/>
                <a:gd name="T16" fmla="*/ 93 w 123"/>
                <a:gd name="T17" fmla="*/ 108 h 109"/>
                <a:gd name="T18" fmla="*/ 93 w 123"/>
                <a:gd name="T19" fmla="*/ 108 h 109"/>
                <a:gd name="T20" fmla="*/ 88 w 123"/>
                <a:gd name="T21" fmla="*/ 108 h 109"/>
                <a:gd name="T22" fmla="*/ 81 w 123"/>
                <a:gd name="T23" fmla="*/ 109 h 109"/>
                <a:gd name="T24" fmla="*/ 76 w 123"/>
                <a:gd name="T25" fmla="*/ 109 h 109"/>
                <a:gd name="T26" fmla="*/ 72 w 123"/>
                <a:gd name="T27" fmla="*/ 108 h 109"/>
                <a:gd name="T28" fmla="*/ 65 w 123"/>
                <a:gd name="T29" fmla="*/ 107 h 109"/>
                <a:gd name="T30" fmla="*/ 59 w 123"/>
                <a:gd name="T31" fmla="*/ 106 h 109"/>
                <a:gd name="T32" fmla="*/ 54 w 123"/>
                <a:gd name="T33" fmla="*/ 102 h 109"/>
                <a:gd name="T34" fmla="*/ 48 w 123"/>
                <a:gd name="T35" fmla="*/ 99 h 109"/>
                <a:gd name="T36" fmla="*/ 46 w 123"/>
                <a:gd name="T37" fmla="*/ 101 h 109"/>
                <a:gd name="T38" fmla="*/ 44 w 123"/>
                <a:gd name="T39" fmla="*/ 98 h 109"/>
                <a:gd name="T40" fmla="*/ 41 w 123"/>
                <a:gd name="T41" fmla="*/ 96 h 109"/>
                <a:gd name="T42" fmla="*/ 36 w 123"/>
                <a:gd name="T43" fmla="*/ 94 h 109"/>
                <a:gd name="T44" fmla="*/ 33 w 123"/>
                <a:gd name="T45" fmla="*/ 93 h 109"/>
                <a:gd name="T46" fmla="*/ 24 w 123"/>
                <a:gd name="T47" fmla="*/ 86 h 109"/>
                <a:gd name="T48" fmla="*/ 23 w 123"/>
                <a:gd name="T49" fmla="*/ 87 h 109"/>
                <a:gd name="T50" fmla="*/ 20 w 123"/>
                <a:gd name="T51" fmla="*/ 82 h 109"/>
                <a:gd name="T52" fmla="*/ 14 w 123"/>
                <a:gd name="T53" fmla="*/ 75 h 109"/>
                <a:gd name="T54" fmla="*/ 9 w 123"/>
                <a:gd name="T55" fmla="*/ 67 h 109"/>
                <a:gd name="T56" fmla="*/ 4 w 123"/>
                <a:gd name="T57" fmla="*/ 58 h 109"/>
                <a:gd name="T58" fmla="*/ 2 w 123"/>
                <a:gd name="T59" fmla="*/ 52 h 109"/>
                <a:gd name="T60" fmla="*/ 1 w 123"/>
                <a:gd name="T61" fmla="*/ 45 h 109"/>
                <a:gd name="T62" fmla="*/ 0 w 123"/>
                <a:gd name="T63" fmla="*/ 37 h 109"/>
                <a:gd name="T64" fmla="*/ 0 w 123"/>
                <a:gd name="T65" fmla="*/ 29 h 109"/>
                <a:gd name="T66" fmla="*/ 3 w 123"/>
                <a:gd name="T67" fmla="*/ 23 h 109"/>
                <a:gd name="T68" fmla="*/ 6 w 123"/>
                <a:gd name="T69" fmla="*/ 18 h 109"/>
                <a:gd name="T70" fmla="*/ 10 w 123"/>
                <a:gd name="T71" fmla="*/ 14 h 109"/>
                <a:gd name="T72" fmla="*/ 16 w 123"/>
                <a:gd name="T73" fmla="*/ 9 h 109"/>
                <a:gd name="T74" fmla="*/ 20 w 123"/>
                <a:gd name="T75" fmla="*/ 6 h 109"/>
                <a:gd name="T76" fmla="*/ 26 w 123"/>
                <a:gd name="T77" fmla="*/ 3 h 109"/>
                <a:gd name="T78" fmla="*/ 32 w 123"/>
                <a:gd name="T79" fmla="*/ 1 h 109"/>
                <a:gd name="T80" fmla="*/ 39 w 123"/>
                <a:gd name="T81" fmla="*/ 0 h 109"/>
                <a:gd name="T82" fmla="*/ 52 w 123"/>
                <a:gd name="T83" fmla="*/ 2 h 109"/>
                <a:gd name="T84" fmla="*/ 65 w 123"/>
                <a:gd name="T85" fmla="*/ 6 h 109"/>
                <a:gd name="T86" fmla="*/ 78 w 123"/>
                <a:gd name="T87" fmla="*/ 10 h 109"/>
                <a:gd name="T88" fmla="*/ 89 w 123"/>
                <a:gd name="T89" fmla="*/ 16 h 109"/>
                <a:gd name="T90" fmla="*/ 100 w 123"/>
                <a:gd name="T91" fmla="*/ 24 h 109"/>
                <a:gd name="T92" fmla="*/ 109 w 123"/>
                <a:gd name="T93" fmla="*/ 33 h 109"/>
                <a:gd name="T94" fmla="*/ 116 w 123"/>
                <a:gd name="T95" fmla="*/ 44 h 109"/>
                <a:gd name="T96" fmla="*/ 122 w 123"/>
                <a:gd name="T97" fmla="*/ 56 h 1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3"/>
                <a:gd name="T148" fmla="*/ 0 h 109"/>
                <a:gd name="T149" fmla="*/ 123 w 123"/>
                <a:gd name="T150" fmla="*/ 109 h 1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3" h="109">
                  <a:moveTo>
                    <a:pt x="122" y="56"/>
                  </a:moveTo>
                  <a:lnTo>
                    <a:pt x="123" y="67"/>
                  </a:lnTo>
                  <a:lnTo>
                    <a:pt x="123" y="77"/>
                  </a:lnTo>
                  <a:lnTo>
                    <a:pt x="120" y="86"/>
                  </a:lnTo>
                  <a:lnTo>
                    <a:pt x="115" y="96"/>
                  </a:lnTo>
                  <a:lnTo>
                    <a:pt x="110" y="99"/>
                  </a:lnTo>
                  <a:lnTo>
                    <a:pt x="104" y="102"/>
                  </a:lnTo>
                  <a:lnTo>
                    <a:pt x="99" y="106"/>
                  </a:lnTo>
                  <a:lnTo>
                    <a:pt x="93" y="108"/>
                  </a:lnTo>
                  <a:lnTo>
                    <a:pt x="88" y="108"/>
                  </a:lnTo>
                  <a:lnTo>
                    <a:pt x="81" y="109"/>
                  </a:lnTo>
                  <a:lnTo>
                    <a:pt x="76" y="109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9" y="106"/>
                  </a:lnTo>
                  <a:lnTo>
                    <a:pt x="54" y="102"/>
                  </a:lnTo>
                  <a:lnTo>
                    <a:pt x="48" y="99"/>
                  </a:lnTo>
                  <a:lnTo>
                    <a:pt x="46" y="101"/>
                  </a:lnTo>
                  <a:lnTo>
                    <a:pt x="44" y="98"/>
                  </a:lnTo>
                  <a:lnTo>
                    <a:pt x="41" y="96"/>
                  </a:lnTo>
                  <a:lnTo>
                    <a:pt x="36" y="94"/>
                  </a:lnTo>
                  <a:lnTo>
                    <a:pt x="33" y="93"/>
                  </a:lnTo>
                  <a:lnTo>
                    <a:pt x="24" y="86"/>
                  </a:lnTo>
                  <a:lnTo>
                    <a:pt x="23" y="87"/>
                  </a:lnTo>
                  <a:lnTo>
                    <a:pt x="20" y="82"/>
                  </a:lnTo>
                  <a:lnTo>
                    <a:pt x="14" y="75"/>
                  </a:lnTo>
                  <a:lnTo>
                    <a:pt x="9" y="67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3" y="23"/>
                  </a:lnTo>
                  <a:lnTo>
                    <a:pt x="6" y="18"/>
                  </a:lnTo>
                  <a:lnTo>
                    <a:pt x="10" y="14"/>
                  </a:lnTo>
                  <a:lnTo>
                    <a:pt x="16" y="9"/>
                  </a:lnTo>
                  <a:lnTo>
                    <a:pt x="20" y="6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52" y="2"/>
                  </a:lnTo>
                  <a:lnTo>
                    <a:pt x="65" y="6"/>
                  </a:lnTo>
                  <a:lnTo>
                    <a:pt x="78" y="10"/>
                  </a:lnTo>
                  <a:lnTo>
                    <a:pt x="89" y="16"/>
                  </a:lnTo>
                  <a:lnTo>
                    <a:pt x="100" y="24"/>
                  </a:lnTo>
                  <a:lnTo>
                    <a:pt x="109" y="33"/>
                  </a:lnTo>
                  <a:lnTo>
                    <a:pt x="116" y="44"/>
                  </a:lnTo>
                  <a:lnTo>
                    <a:pt x="12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Freeform 69"/>
            <p:cNvSpPr>
              <a:spLocks/>
            </p:cNvSpPr>
            <p:nvPr/>
          </p:nvSpPr>
          <p:spPr bwMode="auto">
            <a:xfrm>
              <a:off x="5012" y="847"/>
              <a:ext cx="170" cy="366"/>
            </a:xfrm>
            <a:custGeom>
              <a:avLst/>
              <a:gdLst>
                <a:gd name="T0" fmla="*/ 310 w 338"/>
                <a:gd name="T1" fmla="*/ 370 h 733"/>
                <a:gd name="T2" fmla="*/ 226 w 338"/>
                <a:gd name="T3" fmla="*/ 476 h 733"/>
                <a:gd name="T4" fmla="*/ 59 w 338"/>
                <a:gd name="T5" fmla="*/ 667 h 733"/>
                <a:gd name="T6" fmla="*/ 0 w 338"/>
                <a:gd name="T7" fmla="*/ 733 h 733"/>
                <a:gd name="T8" fmla="*/ 3 w 338"/>
                <a:gd name="T9" fmla="*/ 639 h 733"/>
                <a:gd name="T10" fmla="*/ 8 w 338"/>
                <a:gd name="T11" fmla="*/ 546 h 733"/>
                <a:gd name="T12" fmla="*/ 12 w 338"/>
                <a:gd name="T13" fmla="*/ 454 h 733"/>
                <a:gd name="T14" fmla="*/ 16 w 338"/>
                <a:gd name="T15" fmla="*/ 361 h 733"/>
                <a:gd name="T16" fmla="*/ 23 w 338"/>
                <a:gd name="T17" fmla="*/ 353 h 733"/>
                <a:gd name="T18" fmla="*/ 29 w 338"/>
                <a:gd name="T19" fmla="*/ 346 h 733"/>
                <a:gd name="T20" fmla="*/ 34 w 338"/>
                <a:gd name="T21" fmla="*/ 339 h 733"/>
                <a:gd name="T22" fmla="*/ 42 w 338"/>
                <a:gd name="T23" fmla="*/ 333 h 733"/>
                <a:gd name="T24" fmla="*/ 42 w 338"/>
                <a:gd name="T25" fmla="*/ 330 h 733"/>
                <a:gd name="T26" fmla="*/ 62 w 338"/>
                <a:gd name="T27" fmla="*/ 309 h 733"/>
                <a:gd name="T28" fmla="*/ 82 w 338"/>
                <a:gd name="T29" fmla="*/ 288 h 733"/>
                <a:gd name="T30" fmla="*/ 101 w 338"/>
                <a:gd name="T31" fmla="*/ 267 h 733"/>
                <a:gd name="T32" fmla="*/ 120 w 338"/>
                <a:gd name="T33" fmla="*/ 247 h 733"/>
                <a:gd name="T34" fmla="*/ 138 w 338"/>
                <a:gd name="T35" fmla="*/ 227 h 733"/>
                <a:gd name="T36" fmla="*/ 156 w 338"/>
                <a:gd name="T37" fmla="*/ 206 h 733"/>
                <a:gd name="T38" fmla="*/ 175 w 338"/>
                <a:gd name="T39" fmla="*/ 187 h 733"/>
                <a:gd name="T40" fmla="*/ 193 w 338"/>
                <a:gd name="T41" fmla="*/ 166 h 733"/>
                <a:gd name="T42" fmla="*/ 211 w 338"/>
                <a:gd name="T43" fmla="*/ 146 h 733"/>
                <a:gd name="T44" fmla="*/ 229 w 338"/>
                <a:gd name="T45" fmla="*/ 126 h 733"/>
                <a:gd name="T46" fmla="*/ 247 w 338"/>
                <a:gd name="T47" fmla="*/ 105 h 733"/>
                <a:gd name="T48" fmla="*/ 266 w 338"/>
                <a:gd name="T49" fmla="*/ 84 h 733"/>
                <a:gd name="T50" fmla="*/ 283 w 338"/>
                <a:gd name="T51" fmla="*/ 63 h 733"/>
                <a:gd name="T52" fmla="*/ 302 w 338"/>
                <a:gd name="T53" fmla="*/ 43 h 733"/>
                <a:gd name="T54" fmla="*/ 320 w 338"/>
                <a:gd name="T55" fmla="*/ 22 h 733"/>
                <a:gd name="T56" fmla="*/ 338 w 338"/>
                <a:gd name="T57" fmla="*/ 0 h 733"/>
                <a:gd name="T58" fmla="*/ 335 w 338"/>
                <a:gd name="T59" fmla="*/ 93 h 733"/>
                <a:gd name="T60" fmla="*/ 329 w 338"/>
                <a:gd name="T61" fmla="*/ 187 h 733"/>
                <a:gd name="T62" fmla="*/ 321 w 338"/>
                <a:gd name="T63" fmla="*/ 280 h 733"/>
                <a:gd name="T64" fmla="*/ 310 w 338"/>
                <a:gd name="T65" fmla="*/ 370 h 7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8"/>
                <a:gd name="T100" fmla="*/ 0 h 733"/>
                <a:gd name="T101" fmla="*/ 338 w 338"/>
                <a:gd name="T102" fmla="*/ 733 h 73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8" h="733">
                  <a:moveTo>
                    <a:pt x="310" y="370"/>
                  </a:moveTo>
                  <a:lnTo>
                    <a:pt x="226" y="476"/>
                  </a:lnTo>
                  <a:lnTo>
                    <a:pt x="59" y="667"/>
                  </a:lnTo>
                  <a:lnTo>
                    <a:pt x="0" y="733"/>
                  </a:lnTo>
                  <a:lnTo>
                    <a:pt x="3" y="639"/>
                  </a:lnTo>
                  <a:lnTo>
                    <a:pt x="8" y="546"/>
                  </a:lnTo>
                  <a:lnTo>
                    <a:pt x="12" y="454"/>
                  </a:lnTo>
                  <a:lnTo>
                    <a:pt x="16" y="361"/>
                  </a:lnTo>
                  <a:lnTo>
                    <a:pt x="23" y="353"/>
                  </a:lnTo>
                  <a:lnTo>
                    <a:pt x="29" y="346"/>
                  </a:lnTo>
                  <a:lnTo>
                    <a:pt x="34" y="339"/>
                  </a:lnTo>
                  <a:lnTo>
                    <a:pt x="42" y="333"/>
                  </a:lnTo>
                  <a:lnTo>
                    <a:pt x="42" y="330"/>
                  </a:lnTo>
                  <a:lnTo>
                    <a:pt x="62" y="309"/>
                  </a:lnTo>
                  <a:lnTo>
                    <a:pt x="82" y="288"/>
                  </a:lnTo>
                  <a:lnTo>
                    <a:pt x="101" y="267"/>
                  </a:lnTo>
                  <a:lnTo>
                    <a:pt x="120" y="247"/>
                  </a:lnTo>
                  <a:lnTo>
                    <a:pt x="138" y="227"/>
                  </a:lnTo>
                  <a:lnTo>
                    <a:pt x="156" y="206"/>
                  </a:lnTo>
                  <a:lnTo>
                    <a:pt x="175" y="187"/>
                  </a:lnTo>
                  <a:lnTo>
                    <a:pt x="193" y="166"/>
                  </a:lnTo>
                  <a:lnTo>
                    <a:pt x="211" y="146"/>
                  </a:lnTo>
                  <a:lnTo>
                    <a:pt x="229" y="126"/>
                  </a:lnTo>
                  <a:lnTo>
                    <a:pt x="247" y="105"/>
                  </a:lnTo>
                  <a:lnTo>
                    <a:pt x="266" y="84"/>
                  </a:lnTo>
                  <a:lnTo>
                    <a:pt x="283" y="63"/>
                  </a:lnTo>
                  <a:lnTo>
                    <a:pt x="302" y="43"/>
                  </a:lnTo>
                  <a:lnTo>
                    <a:pt x="320" y="22"/>
                  </a:lnTo>
                  <a:lnTo>
                    <a:pt x="338" y="0"/>
                  </a:lnTo>
                  <a:lnTo>
                    <a:pt x="335" y="93"/>
                  </a:lnTo>
                  <a:lnTo>
                    <a:pt x="329" y="187"/>
                  </a:lnTo>
                  <a:lnTo>
                    <a:pt x="321" y="280"/>
                  </a:lnTo>
                  <a:lnTo>
                    <a:pt x="310" y="37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Freeform 70"/>
            <p:cNvSpPr>
              <a:spLocks/>
            </p:cNvSpPr>
            <p:nvPr/>
          </p:nvSpPr>
          <p:spPr bwMode="auto">
            <a:xfrm>
              <a:off x="5006" y="855"/>
              <a:ext cx="61" cy="56"/>
            </a:xfrm>
            <a:custGeom>
              <a:avLst/>
              <a:gdLst>
                <a:gd name="T0" fmla="*/ 53 w 121"/>
                <a:gd name="T1" fmla="*/ 1 h 112"/>
                <a:gd name="T2" fmla="*/ 65 w 121"/>
                <a:gd name="T3" fmla="*/ 5 h 112"/>
                <a:gd name="T4" fmla="*/ 75 w 121"/>
                <a:gd name="T5" fmla="*/ 11 h 112"/>
                <a:gd name="T6" fmla="*/ 87 w 121"/>
                <a:gd name="T7" fmla="*/ 18 h 112"/>
                <a:gd name="T8" fmla="*/ 97 w 121"/>
                <a:gd name="T9" fmla="*/ 24 h 112"/>
                <a:gd name="T10" fmla="*/ 106 w 121"/>
                <a:gd name="T11" fmla="*/ 34 h 112"/>
                <a:gd name="T12" fmla="*/ 113 w 121"/>
                <a:gd name="T13" fmla="*/ 44 h 112"/>
                <a:gd name="T14" fmla="*/ 119 w 121"/>
                <a:gd name="T15" fmla="*/ 56 h 112"/>
                <a:gd name="T16" fmla="*/ 121 w 121"/>
                <a:gd name="T17" fmla="*/ 68 h 112"/>
                <a:gd name="T18" fmla="*/ 121 w 121"/>
                <a:gd name="T19" fmla="*/ 79 h 112"/>
                <a:gd name="T20" fmla="*/ 118 w 121"/>
                <a:gd name="T21" fmla="*/ 87 h 112"/>
                <a:gd name="T22" fmla="*/ 113 w 121"/>
                <a:gd name="T23" fmla="*/ 96 h 112"/>
                <a:gd name="T24" fmla="*/ 107 w 121"/>
                <a:gd name="T25" fmla="*/ 103 h 112"/>
                <a:gd name="T26" fmla="*/ 98 w 121"/>
                <a:gd name="T27" fmla="*/ 107 h 112"/>
                <a:gd name="T28" fmla="*/ 88 w 121"/>
                <a:gd name="T29" fmla="*/ 111 h 112"/>
                <a:gd name="T30" fmla="*/ 78 w 121"/>
                <a:gd name="T31" fmla="*/ 112 h 112"/>
                <a:gd name="T32" fmla="*/ 68 w 121"/>
                <a:gd name="T33" fmla="*/ 111 h 112"/>
                <a:gd name="T34" fmla="*/ 58 w 121"/>
                <a:gd name="T35" fmla="*/ 109 h 112"/>
                <a:gd name="T36" fmla="*/ 49 w 121"/>
                <a:gd name="T37" fmla="*/ 104 h 112"/>
                <a:gd name="T38" fmla="*/ 38 w 121"/>
                <a:gd name="T39" fmla="*/ 99 h 112"/>
                <a:gd name="T40" fmla="*/ 29 w 121"/>
                <a:gd name="T41" fmla="*/ 92 h 112"/>
                <a:gd name="T42" fmla="*/ 25 w 121"/>
                <a:gd name="T43" fmla="*/ 90 h 112"/>
                <a:gd name="T44" fmla="*/ 22 w 121"/>
                <a:gd name="T45" fmla="*/ 85 h 112"/>
                <a:gd name="T46" fmla="*/ 19 w 121"/>
                <a:gd name="T47" fmla="*/ 81 h 112"/>
                <a:gd name="T48" fmla="*/ 14 w 121"/>
                <a:gd name="T49" fmla="*/ 79 h 112"/>
                <a:gd name="T50" fmla="*/ 7 w 121"/>
                <a:gd name="T51" fmla="*/ 66 h 112"/>
                <a:gd name="T52" fmla="*/ 2 w 121"/>
                <a:gd name="T53" fmla="*/ 53 h 112"/>
                <a:gd name="T54" fmla="*/ 0 w 121"/>
                <a:gd name="T55" fmla="*/ 39 h 112"/>
                <a:gd name="T56" fmla="*/ 2 w 121"/>
                <a:gd name="T57" fmla="*/ 26 h 112"/>
                <a:gd name="T58" fmla="*/ 5 w 121"/>
                <a:gd name="T59" fmla="*/ 20 h 112"/>
                <a:gd name="T60" fmla="*/ 8 w 121"/>
                <a:gd name="T61" fmla="*/ 15 h 112"/>
                <a:gd name="T62" fmla="*/ 13 w 121"/>
                <a:gd name="T63" fmla="*/ 12 h 112"/>
                <a:gd name="T64" fmla="*/ 17 w 121"/>
                <a:gd name="T65" fmla="*/ 8 h 112"/>
                <a:gd name="T66" fmla="*/ 22 w 121"/>
                <a:gd name="T67" fmla="*/ 5 h 112"/>
                <a:gd name="T68" fmla="*/ 27 w 121"/>
                <a:gd name="T69" fmla="*/ 3 h 112"/>
                <a:gd name="T70" fmla="*/ 32 w 121"/>
                <a:gd name="T71" fmla="*/ 1 h 112"/>
                <a:gd name="T72" fmla="*/ 38 w 121"/>
                <a:gd name="T73" fmla="*/ 0 h 112"/>
                <a:gd name="T74" fmla="*/ 42 w 121"/>
                <a:gd name="T75" fmla="*/ 3 h 112"/>
                <a:gd name="T76" fmla="*/ 46 w 121"/>
                <a:gd name="T77" fmla="*/ 3 h 112"/>
                <a:gd name="T78" fmla="*/ 50 w 121"/>
                <a:gd name="T79" fmla="*/ 3 h 112"/>
                <a:gd name="T80" fmla="*/ 53 w 121"/>
                <a:gd name="T81" fmla="*/ 1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1"/>
                <a:gd name="T124" fmla="*/ 0 h 112"/>
                <a:gd name="T125" fmla="*/ 121 w 121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1" h="112">
                  <a:moveTo>
                    <a:pt x="53" y="1"/>
                  </a:moveTo>
                  <a:lnTo>
                    <a:pt x="65" y="5"/>
                  </a:lnTo>
                  <a:lnTo>
                    <a:pt x="75" y="11"/>
                  </a:lnTo>
                  <a:lnTo>
                    <a:pt x="87" y="18"/>
                  </a:lnTo>
                  <a:lnTo>
                    <a:pt x="97" y="24"/>
                  </a:lnTo>
                  <a:lnTo>
                    <a:pt x="106" y="34"/>
                  </a:lnTo>
                  <a:lnTo>
                    <a:pt x="113" y="44"/>
                  </a:lnTo>
                  <a:lnTo>
                    <a:pt x="119" y="56"/>
                  </a:lnTo>
                  <a:lnTo>
                    <a:pt x="121" y="68"/>
                  </a:lnTo>
                  <a:lnTo>
                    <a:pt x="121" y="79"/>
                  </a:lnTo>
                  <a:lnTo>
                    <a:pt x="118" y="87"/>
                  </a:lnTo>
                  <a:lnTo>
                    <a:pt x="113" y="96"/>
                  </a:lnTo>
                  <a:lnTo>
                    <a:pt x="107" y="103"/>
                  </a:lnTo>
                  <a:lnTo>
                    <a:pt x="98" y="107"/>
                  </a:lnTo>
                  <a:lnTo>
                    <a:pt x="88" y="111"/>
                  </a:lnTo>
                  <a:lnTo>
                    <a:pt x="78" y="112"/>
                  </a:lnTo>
                  <a:lnTo>
                    <a:pt x="68" y="111"/>
                  </a:lnTo>
                  <a:lnTo>
                    <a:pt x="58" y="109"/>
                  </a:lnTo>
                  <a:lnTo>
                    <a:pt x="49" y="104"/>
                  </a:lnTo>
                  <a:lnTo>
                    <a:pt x="38" y="99"/>
                  </a:lnTo>
                  <a:lnTo>
                    <a:pt x="29" y="92"/>
                  </a:lnTo>
                  <a:lnTo>
                    <a:pt x="25" y="90"/>
                  </a:lnTo>
                  <a:lnTo>
                    <a:pt x="22" y="85"/>
                  </a:lnTo>
                  <a:lnTo>
                    <a:pt x="19" y="81"/>
                  </a:lnTo>
                  <a:lnTo>
                    <a:pt x="14" y="79"/>
                  </a:lnTo>
                  <a:lnTo>
                    <a:pt x="7" y="66"/>
                  </a:lnTo>
                  <a:lnTo>
                    <a:pt x="2" y="53"/>
                  </a:lnTo>
                  <a:lnTo>
                    <a:pt x="0" y="39"/>
                  </a:lnTo>
                  <a:lnTo>
                    <a:pt x="2" y="26"/>
                  </a:lnTo>
                  <a:lnTo>
                    <a:pt x="5" y="20"/>
                  </a:lnTo>
                  <a:lnTo>
                    <a:pt x="8" y="15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27" y="3"/>
                  </a:lnTo>
                  <a:lnTo>
                    <a:pt x="32" y="1"/>
                  </a:lnTo>
                  <a:lnTo>
                    <a:pt x="38" y="0"/>
                  </a:lnTo>
                  <a:lnTo>
                    <a:pt x="42" y="3"/>
                  </a:lnTo>
                  <a:lnTo>
                    <a:pt x="46" y="3"/>
                  </a:lnTo>
                  <a:lnTo>
                    <a:pt x="50" y="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Freeform 71"/>
            <p:cNvSpPr>
              <a:spLocks/>
            </p:cNvSpPr>
            <p:nvPr/>
          </p:nvSpPr>
          <p:spPr bwMode="auto">
            <a:xfrm>
              <a:off x="4769" y="875"/>
              <a:ext cx="245" cy="337"/>
            </a:xfrm>
            <a:custGeom>
              <a:avLst/>
              <a:gdLst>
                <a:gd name="T0" fmla="*/ 9 w 489"/>
                <a:gd name="T1" fmla="*/ 3 h 675"/>
                <a:gd name="T2" fmla="*/ 12 w 489"/>
                <a:gd name="T3" fmla="*/ 4 h 675"/>
                <a:gd name="T4" fmla="*/ 16 w 489"/>
                <a:gd name="T5" fmla="*/ 6 h 675"/>
                <a:gd name="T6" fmla="*/ 18 w 489"/>
                <a:gd name="T7" fmla="*/ 8 h 675"/>
                <a:gd name="T8" fmla="*/ 23 w 489"/>
                <a:gd name="T9" fmla="*/ 10 h 675"/>
                <a:gd name="T10" fmla="*/ 53 w 489"/>
                <a:gd name="T11" fmla="*/ 27 h 675"/>
                <a:gd name="T12" fmla="*/ 83 w 489"/>
                <a:gd name="T13" fmla="*/ 43 h 675"/>
                <a:gd name="T14" fmla="*/ 111 w 489"/>
                <a:gd name="T15" fmla="*/ 60 h 675"/>
                <a:gd name="T16" fmla="*/ 141 w 489"/>
                <a:gd name="T17" fmla="*/ 79 h 675"/>
                <a:gd name="T18" fmla="*/ 170 w 489"/>
                <a:gd name="T19" fmla="*/ 96 h 675"/>
                <a:gd name="T20" fmla="*/ 200 w 489"/>
                <a:gd name="T21" fmla="*/ 114 h 675"/>
                <a:gd name="T22" fmla="*/ 229 w 489"/>
                <a:gd name="T23" fmla="*/ 133 h 675"/>
                <a:gd name="T24" fmla="*/ 259 w 489"/>
                <a:gd name="T25" fmla="*/ 150 h 675"/>
                <a:gd name="T26" fmla="*/ 288 w 489"/>
                <a:gd name="T27" fmla="*/ 170 h 675"/>
                <a:gd name="T28" fmla="*/ 316 w 489"/>
                <a:gd name="T29" fmla="*/ 188 h 675"/>
                <a:gd name="T30" fmla="*/ 345 w 489"/>
                <a:gd name="T31" fmla="*/ 207 h 675"/>
                <a:gd name="T32" fmla="*/ 374 w 489"/>
                <a:gd name="T33" fmla="*/ 226 h 675"/>
                <a:gd name="T34" fmla="*/ 403 w 489"/>
                <a:gd name="T35" fmla="*/ 245 h 675"/>
                <a:gd name="T36" fmla="*/ 432 w 489"/>
                <a:gd name="T37" fmla="*/ 264 h 675"/>
                <a:gd name="T38" fmla="*/ 460 w 489"/>
                <a:gd name="T39" fmla="*/ 283 h 675"/>
                <a:gd name="T40" fmla="*/ 489 w 489"/>
                <a:gd name="T41" fmla="*/ 302 h 675"/>
                <a:gd name="T42" fmla="*/ 487 w 489"/>
                <a:gd name="T43" fmla="*/ 395 h 675"/>
                <a:gd name="T44" fmla="*/ 483 w 489"/>
                <a:gd name="T45" fmla="*/ 489 h 675"/>
                <a:gd name="T46" fmla="*/ 479 w 489"/>
                <a:gd name="T47" fmla="*/ 583 h 675"/>
                <a:gd name="T48" fmla="*/ 473 w 489"/>
                <a:gd name="T49" fmla="*/ 675 h 675"/>
                <a:gd name="T50" fmla="*/ 450 w 489"/>
                <a:gd name="T51" fmla="*/ 665 h 675"/>
                <a:gd name="T52" fmla="*/ 426 w 489"/>
                <a:gd name="T53" fmla="*/ 655 h 675"/>
                <a:gd name="T54" fmla="*/ 403 w 489"/>
                <a:gd name="T55" fmla="*/ 643 h 675"/>
                <a:gd name="T56" fmla="*/ 380 w 489"/>
                <a:gd name="T57" fmla="*/ 630 h 675"/>
                <a:gd name="T58" fmla="*/ 358 w 489"/>
                <a:gd name="T59" fmla="*/ 618 h 675"/>
                <a:gd name="T60" fmla="*/ 335 w 489"/>
                <a:gd name="T61" fmla="*/ 606 h 675"/>
                <a:gd name="T62" fmla="*/ 313 w 489"/>
                <a:gd name="T63" fmla="*/ 594 h 675"/>
                <a:gd name="T64" fmla="*/ 290 w 489"/>
                <a:gd name="T65" fmla="*/ 581 h 675"/>
                <a:gd name="T66" fmla="*/ 275 w 489"/>
                <a:gd name="T67" fmla="*/ 572 h 675"/>
                <a:gd name="T68" fmla="*/ 261 w 489"/>
                <a:gd name="T69" fmla="*/ 562 h 675"/>
                <a:gd name="T70" fmla="*/ 247 w 489"/>
                <a:gd name="T71" fmla="*/ 553 h 675"/>
                <a:gd name="T72" fmla="*/ 232 w 489"/>
                <a:gd name="T73" fmla="*/ 544 h 675"/>
                <a:gd name="T74" fmla="*/ 218 w 489"/>
                <a:gd name="T75" fmla="*/ 535 h 675"/>
                <a:gd name="T76" fmla="*/ 205 w 489"/>
                <a:gd name="T77" fmla="*/ 526 h 675"/>
                <a:gd name="T78" fmla="*/ 191 w 489"/>
                <a:gd name="T79" fmla="*/ 518 h 675"/>
                <a:gd name="T80" fmla="*/ 177 w 489"/>
                <a:gd name="T81" fmla="*/ 508 h 675"/>
                <a:gd name="T82" fmla="*/ 163 w 489"/>
                <a:gd name="T83" fmla="*/ 499 h 675"/>
                <a:gd name="T84" fmla="*/ 149 w 489"/>
                <a:gd name="T85" fmla="*/ 490 h 675"/>
                <a:gd name="T86" fmla="*/ 136 w 489"/>
                <a:gd name="T87" fmla="*/ 481 h 675"/>
                <a:gd name="T88" fmla="*/ 122 w 489"/>
                <a:gd name="T89" fmla="*/ 470 h 675"/>
                <a:gd name="T90" fmla="*/ 108 w 489"/>
                <a:gd name="T91" fmla="*/ 461 h 675"/>
                <a:gd name="T92" fmla="*/ 94 w 489"/>
                <a:gd name="T93" fmla="*/ 451 h 675"/>
                <a:gd name="T94" fmla="*/ 81 w 489"/>
                <a:gd name="T95" fmla="*/ 440 h 675"/>
                <a:gd name="T96" fmla="*/ 68 w 489"/>
                <a:gd name="T97" fmla="*/ 430 h 675"/>
                <a:gd name="T98" fmla="*/ 62 w 489"/>
                <a:gd name="T99" fmla="*/ 400 h 675"/>
                <a:gd name="T100" fmla="*/ 58 w 489"/>
                <a:gd name="T101" fmla="*/ 371 h 675"/>
                <a:gd name="T102" fmla="*/ 54 w 489"/>
                <a:gd name="T103" fmla="*/ 341 h 675"/>
                <a:gd name="T104" fmla="*/ 49 w 489"/>
                <a:gd name="T105" fmla="*/ 311 h 675"/>
                <a:gd name="T106" fmla="*/ 8 w 489"/>
                <a:gd name="T107" fmla="*/ 50 h 675"/>
                <a:gd name="T108" fmla="*/ 5 w 489"/>
                <a:gd name="T109" fmla="*/ 37 h 675"/>
                <a:gd name="T110" fmla="*/ 3 w 489"/>
                <a:gd name="T111" fmla="*/ 25 h 675"/>
                <a:gd name="T112" fmla="*/ 1 w 489"/>
                <a:gd name="T113" fmla="*/ 13 h 675"/>
                <a:gd name="T114" fmla="*/ 0 w 489"/>
                <a:gd name="T115" fmla="*/ 0 h 675"/>
                <a:gd name="T116" fmla="*/ 3 w 489"/>
                <a:gd name="T117" fmla="*/ 0 h 675"/>
                <a:gd name="T118" fmla="*/ 4 w 489"/>
                <a:gd name="T119" fmla="*/ 2 h 675"/>
                <a:gd name="T120" fmla="*/ 6 w 489"/>
                <a:gd name="T121" fmla="*/ 3 h 675"/>
                <a:gd name="T122" fmla="*/ 9 w 489"/>
                <a:gd name="T123" fmla="*/ 3 h 6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89"/>
                <a:gd name="T187" fmla="*/ 0 h 675"/>
                <a:gd name="T188" fmla="*/ 489 w 489"/>
                <a:gd name="T189" fmla="*/ 675 h 6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89" h="675">
                  <a:moveTo>
                    <a:pt x="9" y="3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3" y="10"/>
                  </a:lnTo>
                  <a:lnTo>
                    <a:pt x="53" y="27"/>
                  </a:lnTo>
                  <a:lnTo>
                    <a:pt x="83" y="43"/>
                  </a:lnTo>
                  <a:lnTo>
                    <a:pt x="111" y="60"/>
                  </a:lnTo>
                  <a:lnTo>
                    <a:pt x="141" y="79"/>
                  </a:lnTo>
                  <a:lnTo>
                    <a:pt x="170" y="96"/>
                  </a:lnTo>
                  <a:lnTo>
                    <a:pt x="200" y="114"/>
                  </a:lnTo>
                  <a:lnTo>
                    <a:pt x="229" y="133"/>
                  </a:lnTo>
                  <a:lnTo>
                    <a:pt x="259" y="150"/>
                  </a:lnTo>
                  <a:lnTo>
                    <a:pt x="288" y="170"/>
                  </a:lnTo>
                  <a:lnTo>
                    <a:pt x="316" y="188"/>
                  </a:lnTo>
                  <a:lnTo>
                    <a:pt x="345" y="207"/>
                  </a:lnTo>
                  <a:lnTo>
                    <a:pt x="374" y="226"/>
                  </a:lnTo>
                  <a:lnTo>
                    <a:pt x="403" y="245"/>
                  </a:lnTo>
                  <a:lnTo>
                    <a:pt x="432" y="264"/>
                  </a:lnTo>
                  <a:lnTo>
                    <a:pt x="460" y="283"/>
                  </a:lnTo>
                  <a:lnTo>
                    <a:pt x="489" y="302"/>
                  </a:lnTo>
                  <a:lnTo>
                    <a:pt x="487" y="395"/>
                  </a:lnTo>
                  <a:lnTo>
                    <a:pt x="483" y="489"/>
                  </a:lnTo>
                  <a:lnTo>
                    <a:pt x="479" y="583"/>
                  </a:lnTo>
                  <a:lnTo>
                    <a:pt x="473" y="675"/>
                  </a:lnTo>
                  <a:lnTo>
                    <a:pt x="450" y="665"/>
                  </a:lnTo>
                  <a:lnTo>
                    <a:pt x="426" y="655"/>
                  </a:lnTo>
                  <a:lnTo>
                    <a:pt x="403" y="643"/>
                  </a:lnTo>
                  <a:lnTo>
                    <a:pt x="380" y="630"/>
                  </a:lnTo>
                  <a:lnTo>
                    <a:pt x="358" y="618"/>
                  </a:lnTo>
                  <a:lnTo>
                    <a:pt x="335" y="606"/>
                  </a:lnTo>
                  <a:lnTo>
                    <a:pt x="313" y="594"/>
                  </a:lnTo>
                  <a:lnTo>
                    <a:pt x="290" y="581"/>
                  </a:lnTo>
                  <a:lnTo>
                    <a:pt x="275" y="572"/>
                  </a:lnTo>
                  <a:lnTo>
                    <a:pt x="261" y="562"/>
                  </a:lnTo>
                  <a:lnTo>
                    <a:pt x="247" y="553"/>
                  </a:lnTo>
                  <a:lnTo>
                    <a:pt x="232" y="544"/>
                  </a:lnTo>
                  <a:lnTo>
                    <a:pt x="218" y="535"/>
                  </a:lnTo>
                  <a:lnTo>
                    <a:pt x="205" y="526"/>
                  </a:lnTo>
                  <a:lnTo>
                    <a:pt x="191" y="518"/>
                  </a:lnTo>
                  <a:lnTo>
                    <a:pt x="177" y="508"/>
                  </a:lnTo>
                  <a:lnTo>
                    <a:pt x="163" y="499"/>
                  </a:lnTo>
                  <a:lnTo>
                    <a:pt x="149" y="490"/>
                  </a:lnTo>
                  <a:lnTo>
                    <a:pt x="136" y="481"/>
                  </a:lnTo>
                  <a:lnTo>
                    <a:pt x="122" y="470"/>
                  </a:lnTo>
                  <a:lnTo>
                    <a:pt x="108" y="461"/>
                  </a:lnTo>
                  <a:lnTo>
                    <a:pt x="94" y="451"/>
                  </a:lnTo>
                  <a:lnTo>
                    <a:pt x="81" y="440"/>
                  </a:lnTo>
                  <a:lnTo>
                    <a:pt x="68" y="430"/>
                  </a:lnTo>
                  <a:lnTo>
                    <a:pt x="62" y="400"/>
                  </a:lnTo>
                  <a:lnTo>
                    <a:pt x="58" y="371"/>
                  </a:lnTo>
                  <a:lnTo>
                    <a:pt x="54" y="341"/>
                  </a:lnTo>
                  <a:lnTo>
                    <a:pt x="49" y="311"/>
                  </a:lnTo>
                  <a:lnTo>
                    <a:pt x="8" y="50"/>
                  </a:lnTo>
                  <a:lnTo>
                    <a:pt x="5" y="37"/>
                  </a:lnTo>
                  <a:lnTo>
                    <a:pt x="3" y="25"/>
                  </a:lnTo>
                  <a:lnTo>
                    <a:pt x="1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6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Freeform 72"/>
            <p:cNvSpPr>
              <a:spLocks/>
            </p:cNvSpPr>
            <p:nvPr/>
          </p:nvSpPr>
          <p:spPr bwMode="auto">
            <a:xfrm>
              <a:off x="4961" y="912"/>
              <a:ext cx="60" cy="55"/>
            </a:xfrm>
            <a:custGeom>
              <a:avLst/>
              <a:gdLst>
                <a:gd name="T0" fmla="*/ 70 w 121"/>
                <a:gd name="T1" fmla="*/ 8 h 111"/>
                <a:gd name="T2" fmla="*/ 72 w 121"/>
                <a:gd name="T3" fmla="*/ 7 h 111"/>
                <a:gd name="T4" fmla="*/ 74 w 121"/>
                <a:gd name="T5" fmla="*/ 9 h 111"/>
                <a:gd name="T6" fmla="*/ 78 w 121"/>
                <a:gd name="T7" fmla="*/ 10 h 111"/>
                <a:gd name="T8" fmla="*/ 84 w 121"/>
                <a:gd name="T9" fmla="*/ 13 h 111"/>
                <a:gd name="T10" fmla="*/ 89 w 121"/>
                <a:gd name="T11" fmla="*/ 15 h 111"/>
                <a:gd name="T12" fmla="*/ 96 w 121"/>
                <a:gd name="T13" fmla="*/ 22 h 111"/>
                <a:gd name="T14" fmla="*/ 103 w 121"/>
                <a:gd name="T15" fmla="*/ 29 h 111"/>
                <a:gd name="T16" fmla="*/ 108 w 121"/>
                <a:gd name="T17" fmla="*/ 37 h 111"/>
                <a:gd name="T18" fmla="*/ 114 w 121"/>
                <a:gd name="T19" fmla="*/ 46 h 111"/>
                <a:gd name="T20" fmla="*/ 118 w 121"/>
                <a:gd name="T21" fmla="*/ 57 h 111"/>
                <a:gd name="T22" fmla="*/ 120 w 121"/>
                <a:gd name="T23" fmla="*/ 66 h 111"/>
                <a:gd name="T24" fmla="*/ 121 w 121"/>
                <a:gd name="T25" fmla="*/ 76 h 111"/>
                <a:gd name="T26" fmla="*/ 119 w 121"/>
                <a:gd name="T27" fmla="*/ 86 h 111"/>
                <a:gd name="T28" fmla="*/ 113 w 121"/>
                <a:gd name="T29" fmla="*/ 95 h 111"/>
                <a:gd name="T30" fmla="*/ 105 w 121"/>
                <a:gd name="T31" fmla="*/ 101 h 111"/>
                <a:gd name="T32" fmla="*/ 96 w 121"/>
                <a:gd name="T33" fmla="*/ 108 h 111"/>
                <a:gd name="T34" fmla="*/ 87 w 121"/>
                <a:gd name="T35" fmla="*/ 111 h 111"/>
                <a:gd name="T36" fmla="*/ 77 w 121"/>
                <a:gd name="T37" fmla="*/ 111 h 111"/>
                <a:gd name="T38" fmla="*/ 70 w 121"/>
                <a:gd name="T39" fmla="*/ 110 h 111"/>
                <a:gd name="T40" fmla="*/ 62 w 121"/>
                <a:gd name="T41" fmla="*/ 110 h 111"/>
                <a:gd name="T42" fmla="*/ 54 w 121"/>
                <a:gd name="T43" fmla="*/ 108 h 111"/>
                <a:gd name="T44" fmla="*/ 49 w 121"/>
                <a:gd name="T45" fmla="*/ 105 h 111"/>
                <a:gd name="T46" fmla="*/ 43 w 121"/>
                <a:gd name="T47" fmla="*/ 101 h 111"/>
                <a:gd name="T48" fmla="*/ 37 w 121"/>
                <a:gd name="T49" fmla="*/ 97 h 111"/>
                <a:gd name="T50" fmla="*/ 30 w 121"/>
                <a:gd name="T51" fmla="*/ 92 h 111"/>
                <a:gd name="T52" fmla="*/ 24 w 121"/>
                <a:gd name="T53" fmla="*/ 89 h 111"/>
                <a:gd name="T54" fmla="*/ 19 w 121"/>
                <a:gd name="T55" fmla="*/ 84 h 111"/>
                <a:gd name="T56" fmla="*/ 14 w 121"/>
                <a:gd name="T57" fmla="*/ 78 h 111"/>
                <a:gd name="T58" fmla="*/ 9 w 121"/>
                <a:gd name="T59" fmla="*/ 74 h 111"/>
                <a:gd name="T60" fmla="*/ 6 w 121"/>
                <a:gd name="T61" fmla="*/ 63 h 111"/>
                <a:gd name="T62" fmla="*/ 2 w 121"/>
                <a:gd name="T63" fmla="*/ 52 h 111"/>
                <a:gd name="T64" fmla="*/ 0 w 121"/>
                <a:gd name="T65" fmla="*/ 40 h 111"/>
                <a:gd name="T66" fmla="*/ 1 w 121"/>
                <a:gd name="T67" fmla="*/ 31 h 111"/>
                <a:gd name="T68" fmla="*/ 1 w 121"/>
                <a:gd name="T69" fmla="*/ 28 h 111"/>
                <a:gd name="T70" fmla="*/ 2 w 121"/>
                <a:gd name="T71" fmla="*/ 23 h 111"/>
                <a:gd name="T72" fmla="*/ 5 w 121"/>
                <a:gd name="T73" fmla="*/ 20 h 111"/>
                <a:gd name="T74" fmla="*/ 7 w 121"/>
                <a:gd name="T75" fmla="*/ 15 h 111"/>
                <a:gd name="T76" fmla="*/ 14 w 121"/>
                <a:gd name="T77" fmla="*/ 9 h 111"/>
                <a:gd name="T78" fmla="*/ 21 w 121"/>
                <a:gd name="T79" fmla="*/ 5 h 111"/>
                <a:gd name="T80" fmla="*/ 29 w 121"/>
                <a:gd name="T81" fmla="*/ 1 h 111"/>
                <a:gd name="T82" fmla="*/ 37 w 121"/>
                <a:gd name="T83" fmla="*/ 0 h 111"/>
                <a:gd name="T84" fmla="*/ 46 w 121"/>
                <a:gd name="T85" fmla="*/ 0 h 111"/>
                <a:gd name="T86" fmla="*/ 54 w 121"/>
                <a:gd name="T87" fmla="*/ 1 h 111"/>
                <a:gd name="T88" fmla="*/ 62 w 121"/>
                <a:gd name="T89" fmla="*/ 5 h 111"/>
                <a:gd name="T90" fmla="*/ 70 w 121"/>
                <a:gd name="T91" fmla="*/ 8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1"/>
                <a:gd name="T140" fmla="*/ 121 w 121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1">
                  <a:moveTo>
                    <a:pt x="70" y="8"/>
                  </a:moveTo>
                  <a:lnTo>
                    <a:pt x="72" y="7"/>
                  </a:lnTo>
                  <a:lnTo>
                    <a:pt x="74" y="9"/>
                  </a:lnTo>
                  <a:lnTo>
                    <a:pt x="78" y="10"/>
                  </a:lnTo>
                  <a:lnTo>
                    <a:pt x="84" y="13"/>
                  </a:lnTo>
                  <a:lnTo>
                    <a:pt x="89" y="15"/>
                  </a:lnTo>
                  <a:lnTo>
                    <a:pt x="96" y="22"/>
                  </a:lnTo>
                  <a:lnTo>
                    <a:pt x="103" y="29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8" y="57"/>
                  </a:lnTo>
                  <a:lnTo>
                    <a:pt x="120" y="66"/>
                  </a:lnTo>
                  <a:lnTo>
                    <a:pt x="121" y="76"/>
                  </a:lnTo>
                  <a:lnTo>
                    <a:pt x="119" y="86"/>
                  </a:lnTo>
                  <a:lnTo>
                    <a:pt x="113" y="95"/>
                  </a:lnTo>
                  <a:lnTo>
                    <a:pt x="105" y="101"/>
                  </a:lnTo>
                  <a:lnTo>
                    <a:pt x="96" y="108"/>
                  </a:lnTo>
                  <a:lnTo>
                    <a:pt x="87" y="111"/>
                  </a:lnTo>
                  <a:lnTo>
                    <a:pt x="77" y="111"/>
                  </a:lnTo>
                  <a:lnTo>
                    <a:pt x="70" y="110"/>
                  </a:lnTo>
                  <a:lnTo>
                    <a:pt x="62" y="110"/>
                  </a:lnTo>
                  <a:lnTo>
                    <a:pt x="54" y="108"/>
                  </a:lnTo>
                  <a:lnTo>
                    <a:pt x="49" y="105"/>
                  </a:lnTo>
                  <a:lnTo>
                    <a:pt x="43" y="101"/>
                  </a:lnTo>
                  <a:lnTo>
                    <a:pt x="37" y="97"/>
                  </a:lnTo>
                  <a:lnTo>
                    <a:pt x="30" y="92"/>
                  </a:lnTo>
                  <a:lnTo>
                    <a:pt x="24" y="89"/>
                  </a:lnTo>
                  <a:lnTo>
                    <a:pt x="19" y="84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6" y="63"/>
                  </a:lnTo>
                  <a:lnTo>
                    <a:pt x="2" y="52"/>
                  </a:lnTo>
                  <a:lnTo>
                    <a:pt x="0" y="40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2" y="23"/>
                  </a:lnTo>
                  <a:lnTo>
                    <a:pt x="5" y="20"/>
                  </a:lnTo>
                  <a:lnTo>
                    <a:pt x="7" y="15"/>
                  </a:lnTo>
                  <a:lnTo>
                    <a:pt x="14" y="9"/>
                  </a:lnTo>
                  <a:lnTo>
                    <a:pt x="21" y="5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54" y="1"/>
                  </a:lnTo>
                  <a:lnTo>
                    <a:pt x="62" y="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Freeform 73"/>
            <p:cNvSpPr>
              <a:spLocks/>
            </p:cNvSpPr>
            <p:nvPr/>
          </p:nvSpPr>
          <p:spPr bwMode="auto">
            <a:xfrm>
              <a:off x="4956" y="732"/>
              <a:ext cx="49" cy="40"/>
            </a:xfrm>
            <a:custGeom>
              <a:avLst/>
              <a:gdLst>
                <a:gd name="T0" fmla="*/ 49 w 99"/>
                <a:gd name="T1" fmla="*/ 2 h 79"/>
                <a:gd name="T2" fmla="*/ 45 w 99"/>
                <a:gd name="T3" fmla="*/ 1 h 79"/>
                <a:gd name="T4" fmla="*/ 39 w 99"/>
                <a:gd name="T5" fmla="*/ 0 h 79"/>
                <a:gd name="T6" fmla="*/ 34 w 99"/>
                <a:gd name="T7" fmla="*/ 0 h 79"/>
                <a:gd name="T8" fmla="*/ 29 w 99"/>
                <a:gd name="T9" fmla="*/ 0 h 79"/>
                <a:gd name="T10" fmla="*/ 24 w 99"/>
                <a:gd name="T11" fmla="*/ 1 h 79"/>
                <a:gd name="T12" fmla="*/ 18 w 99"/>
                <a:gd name="T13" fmla="*/ 2 h 79"/>
                <a:gd name="T14" fmla="*/ 14 w 99"/>
                <a:gd name="T15" fmla="*/ 5 h 79"/>
                <a:gd name="T16" fmla="*/ 8 w 99"/>
                <a:gd name="T17" fmla="*/ 8 h 79"/>
                <a:gd name="T18" fmla="*/ 5 w 99"/>
                <a:gd name="T19" fmla="*/ 13 h 79"/>
                <a:gd name="T20" fmla="*/ 2 w 99"/>
                <a:gd name="T21" fmla="*/ 17 h 79"/>
                <a:gd name="T22" fmla="*/ 1 w 99"/>
                <a:gd name="T23" fmla="*/ 22 h 79"/>
                <a:gd name="T24" fmla="*/ 0 w 99"/>
                <a:gd name="T25" fmla="*/ 26 h 79"/>
                <a:gd name="T26" fmla="*/ 5 w 99"/>
                <a:gd name="T27" fmla="*/ 26 h 79"/>
                <a:gd name="T28" fmla="*/ 9 w 99"/>
                <a:gd name="T29" fmla="*/ 26 h 79"/>
                <a:gd name="T30" fmla="*/ 15 w 99"/>
                <a:gd name="T31" fmla="*/ 26 h 79"/>
                <a:gd name="T32" fmla="*/ 21 w 99"/>
                <a:gd name="T33" fmla="*/ 29 h 79"/>
                <a:gd name="T34" fmla="*/ 28 w 99"/>
                <a:gd name="T35" fmla="*/ 30 h 79"/>
                <a:gd name="T36" fmla="*/ 33 w 99"/>
                <a:gd name="T37" fmla="*/ 33 h 79"/>
                <a:gd name="T38" fmla="*/ 40 w 99"/>
                <a:gd name="T39" fmla="*/ 36 h 79"/>
                <a:gd name="T40" fmla="*/ 47 w 99"/>
                <a:gd name="T41" fmla="*/ 39 h 79"/>
                <a:gd name="T42" fmla="*/ 54 w 99"/>
                <a:gd name="T43" fmla="*/ 44 h 79"/>
                <a:gd name="T44" fmla="*/ 60 w 99"/>
                <a:gd name="T45" fmla="*/ 49 h 79"/>
                <a:gd name="T46" fmla="*/ 66 w 99"/>
                <a:gd name="T47" fmla="*/ 54 h 79"/>
                <a:gd name="T48" fmla="*/ 71 w 99"/>
                <a:gd name="T49" fmla="*/ 60 h 79"/>
                <a:gd name="T50" fmla="*/ 76 w 99"/>
                <a:gd name="T51" fmla="*/ 64 h 79"/>
                <a:gd name="T52" fmla="*/ 79 w 99"/>
                <a:gd name="T53" fmla="*/ 70 h 79"/>
                <a:gd name="T54" fmla="*/ 82 w 99"/>
                <a:gd name="T55" fmla="*/ 75 h 79"/>
                <a:gd name="T56" fmla="*/ 83 w 99"/>
                <a:gd name="T57" fmla="*/ 79 h 79"/>
                <a:gd name="T58" fmla="*/ 86 w 99"/>
                <a:gd name="T59" fmla="*/ 77 h 79"/>
                <a:gd name="T60" fmla="*/ 90 w 99"/>
                <a:gd name="T61" fmla="*/ 75 h 79"/>
                <a:gd name="T62" fmla="*/ 93 w 99"/>
                <a:gd name="T63" fmla="*/ 72 h 79"/>
                <a:gd name="T64" fmla="*/ 97 w 99"/>
                <a:gd name="T65" fmla="*/ 68 h 79"/>
                <a:gd name="T66" fmla="*/ 99 w 99"/>
                <a:gd name="T67" fmla="*/ 55 h 79"/>
                <a:gd name="T68" fmla="*/ 97 w 99"/>
                <a:gd name="T69" fmla="*/ 43 h 79"/>
                <a:gd name="T70" fmla="*/ 92 w 99"/>
                <a:gd name="T71" fmla="*/ 31 h 79"/>
                <a:gd name="T72" fmla="*/ 85 w 99"/>
                <a:gd name="T73" fmla="*/ 22 h 79"/>
                <a:gd name="T74" fmla="*/ 81 w 99"/>
                <a:gd name="T75" fmla="*/ 20 h 79"/>
                <a:gd name="T76" fmla="*/ 76 w 99"/>
                <a:gd name="T77" fmla="*/ 17 h 79"/>
                <a:gd name="T78" fmla="*/ 72 w 99"/>
                <a:gd name="T79" fmla="*/ 15 h 79"/>
                <a:gd name="T80" fmla="*/ 68 w 99"/>
                <a:gd name="T81" fmla="*/ 11 h 79"/>
                <a:gd name="T82" fmla="*/ 63 w 99"/>
                <a:gd name="T83" fmla="*/ 8 h 79"/>
                <a:gd name="T84" fmla="*/ 59 w 99"/>
                <a:gd name="T85" fmla="*/ 6 h 79"/>
                <a:gd name="T86" fmla="*/ 54 w 99"/>
                <a:gd name="T87" fmla="*/ 3 h 79"/>
                <a:gd name="T88" fmla="*/ 49 w 99"/>
                <a:gd name="T89" fmla="*/ 2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9"/>
                <a:gd name="T136" fmla="*/ 0 h 79"/>
                <a:gd name="T137" fmla="*/ 99 w 99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9" h="79">
                  <a:moveTo>
                    <a:pt x="49" y="2"/>
                  </a:moveTo>
                  <a:lnTo>
                    <a:pt x="45" y="1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8" y="8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1" y="29"/>
                  </a:lnTo>
                  <a:lnTo>
                    <a:pt x="28" y="30"/>
                  </a:lnTo>
                  <a:lnTo>
                    <a:pt x="33" y="33"/>
                  </a:lnTo>
                  <a:lnTo>
                    <a:pt x="40" y="36"/>
                  </a:lnTo>
                  <a:lnTo>
                    <a:pt x="47" y="39"/>
                  </a:lnTo>
                  <a:lnTo>
                    <a:pt x="54" y="44"/>
                  </a:lnTo>
                  <a:lnTo>
                    <a:pt x="60" y="49"/>
                  </a:lnTo>
                  <a:lnTo>
                    <a:pt x="66" y="54"/>
                  </a:lnTo>
                  <a:lnTo>
                    <a:pt x="71" y="60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2" y="75"/>
                  </a:lnTo>
                  <a:lnTo>
                    <a:pt x="83" y="79"/>
                  </a:lnTo>
                  <a:lnTo>
                    <a:pt x="86" y="77"/>
                  </a:lnTo>
                  <a:lnTo>
                    <a:pt x="90" y="75"/>
                  </a:lnTo>
                  <a:lnTo>
                    <a:pt x="93" y="72"/>
                  </a:lnTo>
                  <a:lnTo>
                    <a:pt x="97" y="68"/>
                  </a:lnTo>
                  <a:lnTo>
                    <a:pt x="99" y="55"/>
                  </a:lnTo>
                  <a:lnTo>
                    <a:pt x="97" y="43"/>
                  </a:lnTo>
                  <a:lnTo>
                    <a:pt x="92" y="31"/>
                  </a:lnTo>
                  <a:lnTo>
                    <a:pt x="85" y="22"/>
                  </a:lnTo>
                  <a:lnTo>
                    <a:pt x="81" y="20"/>
                  </a:lnTo>
                  <a:lnTo>
                    <a:pt x="76" y="17"/>
                  </a:lnTo>
                  <a:lnTo>
                    <a:pt x="72" y="15"/>
                  </a:lnTo>
                  <a:lnTo>
                    <a:pt x="68" y="11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4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Freeform 74"/>
            <p:cNvSpPr>
              <a:spLocks/>
            </p:cNvSpPr>
            <p:nvPr/>
          </p:nvSpPr>
          <p:spPr bwMode="auto">
            <a:xfrm>
              <a:off x="4901" y="784"/>
              <a:ext cx="50" cy="41"/>
            </a:xfrm>
            <a:custGeom>
              <a:avLst/>
              <a:gdLst>
                <a:gd name="T0" fmla="*/ 36 w 100"/>
                <a:gd name="T1" fmla="*/ 0 h 80"/>
                <a:gd name="T2" fmla="*/ 28 w 100"/>
                <a:gd name="T3" fmla="*/ 1 h 80"/>
                <a:gd name="T4" fmla="*/ 25 w 100"/>
                <a:gd name="T5" fmla="*/ 1 h 80"/>
                <a:gd name="T6" fmla="*/ 23 w 100"/>
                <a:gd name="T7" fmla="*/ 4 h 80"/>
                <a:gd name="T8" fmla="*/ 18 w 100"/>
                <a:gd name="T9" fmla="*/ 6 h 80"/>
                <a:gd name="T10" fmla="*/ 13 w 100"/>
                <a:gd name="T11" fmla="*/ 4 h 80"/>
                <a:gd name="T12" fmla="*/ 8 w 100"/>
                <a:gd name="T13" fmla="*/ 8 h 80"/>
                <a:gd name="T14" fmla="*/ 3 w 100"/>
                <a:gd name="T15" fmla="*/ 12 h 80"/>
                <a:gd name="T16" fmla="*/ 1 w 100"/>
                <a:gd name="T17" fmla="*/ 19 h 80"/>
                <a:gd name="T18" fmla="*/ 0 w 100"/>
                <a:gd name="T19" fmla="*/ 25 h 80"/>
                <a:gd name="T20" fmla="*/ 4 w 100"/>
                <a:gd name="T21" fmla="*/ 25 h 80"/>
                <a:gd name="T22" fmla="*/ 9 w 100"/>
                <a:gd name="T23" fmla="*/ 25 h 80"/>
                <a:gd name="T24" fmla="*/ 14 w 100"/>
                <a:gd name="T25" fmla="*/ 26 h 80"/>
                <a:gd name="T26" fmla="*/ 20 w 100"/>
                <a:gd name="T27" fmla="*/ 27 h 80"/>
                <a:gd name="T28" fmla="*/ 27 w 100"/>
                <a:gd name="T29" fmla="*/ 28 h 80"/>
                <a:gd name="T30" fmla="*/ 33 w 100"/>
                <a:gd name="T31" fmla="*/ 31 h 80"/>
                <a:gd name="T32" fmla="*/ 40 w 100"/>
                <a:gd name="T33" fmla="*/ 34 h 80"/>
                <a:gd name="T34" fmla="*/ 47 w 100"/>
                <a:gd name="T35" fmla="*/ 38 h 80"/>
                <a:gd name="T36" fmla="*/ 54 w 100"/>
                <a:gd name="T37" fmla="*/ 42 h 80"/>
                <a:gd name="T38" fmla="*/ 61 w 100"/>
                <a:gd name="T39" fmla="*/ 48 h 80"/>
                <a:gd name="T40" fmla="*/ 66 w 100"/>
                <a:gd name="T41" fmla="*/ 54 h 80"/>
                <a:gd name="T42" fmla="*/ 72 w 100"/>
                <a:gd name="T43" fmla="*/ 58 h 80"/>
                <a:gd name="T44" fmla="*/ 76 w 100"/>
                <a:gd name="T45" fmla="*/ 64 h 80"/>
                <a:gd name="T46" fmla="*/ 79 w 100"/>
                <a:gd name="T47" fmla="*/ 70 h 80"/>
                <a:gd name="T48" fmla="*/ 81 w 100"/>
                <a:gd name="T49" fmla="*/ 76 h 80"/>
                <a:gd name="T50" fmla="*/ 82 w 100"/>
                <a:gd name="T51" fmla="*/ 80 h 80"/>
                <a:gd name="T52" fmla="*/ 87 w 100"/>
                <a:gd name="T53" fmla="*/ 78 h 80"/>
                <a:gd name="T54" fmla="*/ 92 w 100"/>
                <a:gd name="T55" fmla="*/ 74 h 80"/>
                <a:gd name="T56" fmla="*/ 95 w 100"/>
                <a:gd name="T57" fmla="*/ 71 h 80"/>
                <a:gd name="T58" fmla="*/ 99 w 100"/>
                <a:gd name="T59" fmla="*/ 65 h 80"/>
                <a:gd name="T60" fmla="*/ 100 w 100"/>
                <a:gd name="T61" fmla="*/ 61 h 80"/>
                <a:gd name="T62" fmla="*/ 99 w 100"/>
                <a:gd name="T63" fmla="*/ 56 h 80"/>
                <a:gd name="T64" fmla="*/ 97 w 100"/>
                <a:gd name="T65" fmla="*/ 51 h 80"/>
                <a:gd name="T66" fmla="*/ 99 w 100"/>
                <a:gd name="T67" fmla="*/ 47 h 80"/>
                <a:gd name="T68" fmla="*/ 96 w 100"/>
                <a:gd name="T69" fmla="*/ 43 h 80"/>
                <a:gd name="T70" fmla="*/ 95 w 100"/>
                <a:gd name="T71" fmla="*/ 39 h 80"/>
                <a:gd name="T72" fmla="*/ 94 w 100"/>
                <a:gd name="T73" fmla="*/ 35 h 80"/>
                <a:gd name="T74" fmla="*/ 90 w 100"/>
                <a:gd name="T75" fmla="*/ 34 h 80"/>
                <a:gd name="T76" fmla="*/ 90 w 100"/>
                <a:gd name="T77" fmla="*/ 32 h 80"/>
                <a:gd name="T78" fmla="*/ 85 w 100"/>
                <a:gd name="T79" fmla="*/ 27 h 80"/>
                <a:gd name="T80" fmla="*/ 79 w 100"/>
                <a:gd name="T81" fmla="*/ 21 h 80"/>
                <a:gd name="T82" fmla="*/ 73 w 100"/>
                <a:gd name="T83" fmla="*/ 16 h 80"/>
                <a:gd name="T84" fmla="*/ 67 w 100"/>
                <a:gd name="T85" fmla="*/ 10 h 80"/>
                <a:gd name="T86" fmla="*/ 61 w 100"/>
                <a:gd name="T87" fmla="*/ 6 h 80"/>
                <a:gd name="T88" fmla="*/ 52 w 100"/>
                <a:gd name="T89" fmla="*/ 2 h 80"/>
                <a:gd name="T90" fmla="*/ 46 w 100"/>
                <a:gd name="T91" fmla="*/ 0 h 80"/>
                <a:gd name="T92" fmla="*/ 36 w 100"/>
                <a:gd name="T93" fmla="*/ 0 h 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80"/>
                <a:gd name="T143" fmla="*/ 100 w 100"/>
                <a:gd name="T144" fmla="*/ 80 h 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80">
                  <a:moveTo>
                    <a:pt x="36" y="0"/>
                  </a:moveTo>
                  <a:lnTo>
                    <a:pt x="28" y="1"/>
                  </a:lnTo>
                  <a:lnTo>
                    <a:pt x="25" y="1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8" y="8"/>
                  </a:lnTo>
                  <a:lnTo>
                    <a:pt x="3" y="12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20" y="27"/>
                  </a:lnTo>
                  <a:lnTo>
                    <a:pt x="27" y="28"/>
                  </a:lnTo>
                  <a:lnTo>
                    <a:pt x="33" y="31"/>
                  </a:lnTo>
                  <a:lnTo>
                    <a:pt x="40" y="34"/>
                  </a:lnTo>
                  <a:lnTo>
                    <a:pt x="47" y="38"/>
                  </a:lnTo>
                  <a:lnTo>
                    <a:pt x="54" y="42"/>
                  </a:lnTo>
                  <a:lnTo>
                    <a:pt x="61" y="48"/>
                  </a:lnTo>
                  <a:lnTo>
                    <a:pt x="66" y="54"/>
                  </a:lnTo>
                  <a:lnTo>
                    <a:pt x="72" y="58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1" y="76"/>
                  </a:lnTo>
                  <a:lnTo>
                    <a:pt x="82" y="80"/>
                  </a:lnTo>
                  <a:lnTo>
                    <a:pt x="87" y="78"/>
                  </a:lnTo>
                  <a:lnTo>
                    <a:pt x="92" y="74"/>
                  </a:lnTo>
                  <a:lnTo>
                    <a:pt x="95" y="71"/>
                  </a:lnTo>
                  <a:lnTo>
                    <a:pt x="99" y="65"/>
                  </a:lnTo>
                  <a:lnTo>
                    <a:pt x="100" y="61"/>
                  </a:lnTo>
                  <a:lnTo>
                    <a:pt x="99" y="56"/>
                  </a:lnTo>
                  <a:lnTo>
                    <a:pt x="97" y="51"/>
                  </a:lnTo>
                  <a:lnTo>
                    <a:pt x="99" y="47"/>
                  </a:lnTo>
                  <a:lnTo>
                    <a:pt x="96" y="43"/>
                  </a:lnTo>
                  <a:lnTo>
                    <a:pt x="95" y="39"/>
                  </a:lnTo>
                  <a:lnTo>
                    <a:pt x="94" y="35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85" y="27"/>
                  </a:lnTo>
                  <a:lnTo>
                    <a:pt x="79" y="21"/>
                  </a:lnTo>
                  <a:lnTo>
                    <a:pt x="73" y="16"/>
                  </a:lnTo>
                  <a:lnTo>
                    <a:pt x="67" y="10"/>
                  </a:lnTo>
                  <a:lnTo>
                    <a:pt x="61" y="6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Freeform 75"/>
            <p:cNvSpPr>
              <a:spLocks/>
            </p:cNvSpPr>
            <p:nvPr/>
          </p:nvSpPr>
          <p:spPr bwMode="auto">
            <a:xfrm>
              <a:off x="5061" y="807"/>
              <a:ext cx="49" cy="41"/>
            </a:xfrm>
            <a:custGeom>
              <a:avLst/>
              <a:gdLst>
                <a:gd name="T0" fmla="*/ 53 w 98"/>
                <a:gd name="T1" fmla="*/ 4 h 83"/>
                <a:gd name="T2" fmla="*/ 47 w 98"/>
                <a:gd name="T3" fmla="*/ 2 h 83"/>
                <a:gd name="T4" fmla="*/ 40 w 98"/>
                <a:gd name="T5" fmla="*/ 0 h 83"/>
                <a:gd name="T6" fmla="*/ 33 w 98"/>
                <a:gd name="T7" fmla="*/ 0 h 83"/>
                <a:gd name="T8" fmla="*/ 27 w 98"/>
                <a:gd name="T9" fmla="*/ 0 h 83"/>
                <a:gd name="T10" fmla="*/ 20 w 98"/>
                <a:gd name="T11" fmla="*/ 2 h 83"/>
                <a:gd name="T12" fmla="*/ 15 w 98"/>
                <a:gd name="T13" fmla="*/ 3 h 83"/>
                <a:gd name="T14" fmla="*/ 9 w 98"/>
                <a:gd name="T15" fmla="*/ 6 h 83"/>
                <a:gd name="T16" fmla="*/ 4 w 98"/>
                <a:gd name="T17" fmla="*/ 10 h 83"/>
                <a:gd name="T18" fmla="*/ 1 w 98"/>
                <a:gd name="T19" fmla="*/ 14 h 83"/>
                <a:gd name="T20" fmla="*/ 0 w 98"/>
                <a:gd name="T21" fmla="*/ 20 h 83"/>
                <a:gd name="T22" fmla="*/ 0 w 98"/>
                <a:gd name="T23" fmla="*/ 25 h 83"/>
                <a:gd name="T24" fmla="*/ 0 w 98"/>
                <a:gd name="T25" fmla="*/ 30 h 83"/>
                <a:gd name="T26" fmla="*/ 4 w 98"/>
                <a:gd name="T27" fmla="*/ 30 h 83"/>
                <a:gd name="T28" fmla="*/ 9 w 98"/>
                <a:gd name="T29" fmla="*/ 30 h 83"/>
                <a:gd name="T30" fmla="*/ 15 w 98"/>
                <a:gd name="T31" fmla="*/ 30 h 83"/>
                <a:gd name="T32" fmla="*/ 20 w 98"/>
                <a:gd name="T33" fmla="*/ 32 h 83"/>
                <a:gd name="T34" fmla="*/ 26 w 98"/>
                <a:gd name="T35" fmla="*/ 34 h 83"/>
                <a:gd name="T36" fmla="*/ 33 w 98"/>
                <a:gd name="T37" fmla="*/ 36 h 83"/>
                <a:gd name="T38" fmla="*/ 40 w 98"/>
                <a:gd name="T39" fmla="*/ 40 h 83"/>
                <a:gd name="T40" fmla="*/ 47 w 98"/>
                <a:gd name="T41" fmla="*/ 43 h 83"/>
                <a:gd name="T42" fmla="*/ 54 w 98"/>
                <a:gd name="T43" fmla="*/ 48 h 83"/>
                <a:gd name="T44" fmla="*/ 61 w 98"/>
                <a:gd name="T45" fmla="*/ 53 h 83"/>
                <a:gd name="T46" fmla="*/ 67 w 98"/>
                <a:gd name="T47" fmla="*/ 58 h 83"/>
                <a:gd name="T48" fmla="*/ 71 w 98"/>
                <a:gd name="T49" fmla="*/ 64 h 83"/>
                <a:gd name="T50" fmla="*/ 76 w 98"/>
                <a:gd name="T51" fmla="*/ 68 h 83"/>
                <a:gd name="T52" fmla="*/ 79 w 98"/>
                <a:gd name="T53" fmla="*/ 74 h 83"/>
                <a:gd name="T54" fmla="*/ 81 w 98"/>
                <a:gd name="T55" fmla="*/ 79 h 83"/>
                <a:gd name="T56" fmla="*/ 83 w 98"/>
                <a:gd name="T57" fmla="*/ 83 h 83"/>
                <a:gd name="T58" fmla="*/ 85 w 98"/>
                <a:gd name="T59" fmla="*/ 82 h 83"/>
                <a:gd name="T60" fmla="*/ 87 w 98"/>
                <a:gd name="T61" fmla="*/ 80 h 83"/>
                <a:gd name="T62" fmla="*/ 90 w 98"/>
                <a:gd name="T63" fmla="*/ 79 h 83"/>
                <a:gd name="T64" fmla="*/ 92 w 98"/>
                <a:gd name="T65" fmla="*/ 77 h 83"/>
                <a:gd name="T66" fmla="*/ 98 w 98"/>
                <a:gd name="T67" fmla="*/ 66 h 83"/>
                <a:gd name="T68" fmla="*/ 98 w 98"/>
                <a:gd name="T69" fmla="*/ 55 h 83"/>
                <a:gd name="T70" fmla="*/ 95 w 98"/>
                <a:gd name="T71" fmla="*/ 44 h 83"/>
                <a:gd name="T72" fmla="*/ 91 w 98"/>
                <a:gd name="T73" fmla="*/ 34 h 83"/>
                <a:gd name="T74" fmla="*/ 87 w 98"/>
                <a:gd name="T75" fmla="*/ 29 h 83"/>
                <a:gd name="T76" fmla="*/ 84 w 98"/>
                <a:gd name="T77" fmla="*/ 24 h 83"/>
                <a:gd name="T78" fmla="*/ 79 w 98"/>
                <a:gd name="T79" fmla="*/ 20 h 83"/>
                <a:gd name="T80" fmla="*/ 75 w 98"/>
                <a:gd name="T81" fmla="*/ 15 h 83"/>
                <a:gd name="T82" fmla="*/ 69 w 98"/>
                <a:gd name="T83" fmla="*/ 12 h 83"/>
                <a:gd name="T84" fmla="*/ 64 w 98"/>
                <a:gd name="T85" fmla="*/ 9 h 83"/>
                <a:gd name="T86" fmla="*/ 58 w 98"/>
                <a:gd name="T87" fmla="*/ 6 h 83"/>
                <a:gd name="T88" fmla="*/ 53 w 98"/>
                <a:gd name="T89" fmla="*/ 4 h 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83"/>
                <a:gd name="T137" fmla="*/ 98 w 98"/>
                <a:gd name="T138" fmla="*/ 83 h 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83">
                  <a:moveTo>
                    <a:pt x="53" y="4"/>
                  </a:moveTo>
                  <a:lnTo>
                    <a:pt x="47" y="2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2"/>
                  </a:lnTo>
                  <a:lnTo>
                    <a:pt x="15" y="3"/>
                  </a:lnTo>
                  <a:lnTo>
                    <a:pt x="9" y="6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9" y="30"/>
                  </a:lnTo>
                  <a:lnTo>
                    <a:pt x="15" y="30"/>
                  </a:lnTo>
                  <a:lnTo>
                    <a:pt x="20" y="32"/>
                  </a:lnTo>
                  <a:lnTo>
                    <a:pt x="26" y="34"/>
                  </a:lnTo>
                  <a:lnTo>
                    <a:pt x="33" y="36"/>
                  </a:lnTo>
                  <a:lnTo>
                    <a:pt x="40" y="40"/>
                  </a:lnTo>
                  <a:lnTo>
                    <a:pt x="47" y="43"/>
                  </a:lnTo>
                  <a:lnTo>
                    <a:pt x="54" y="48"/>
                  </a:lnTo>
                  <a:lnTo>
                    <a:pt x="61" y="53"/>
                  </a:lnTo>
                  <a:lnTo>
                    <a:pt x="67" y="58"/>
                  </a:lnTo>
                  <a:lnTo>
                    <a:pt x="71" y="64"/>
                  </a:lnTo>
                  <a:lnTo>
                    <a:pt x="76" y="68"/>
                  </a:lnTo>
                  <a:lnTo>
                    <a:pt x="79" y="74"/>
                  </a:lnTo>
                  <a:lnTo>
                    <a:pt x="81" y="79"/>
                  </a:lnTo>
                  <a:lnTo>
                    <a:pt x="83" y="83"/>
                  </a:lnTo>
                  <a:lnTo>
                    <a:pt x="85" y="82"/>
                  </a:lnTo>
                  <a:lnTo>
                    <a:pt x="87" y="80"/>
                  </a:lnTo>
                  <a:lnTo>
                    <a:pt x="90" y="79"/>
                  </a:lnTo>
                  <a:lnTo>
                    <a:pt x="92" y="77"/>
                  </a:lnTo>
                  <a:lnTo>
                    <a:pt x="98" y="66"/>
                  </a:lnTo>
                  <a:lnTo>
                    <a:pt x="98" y="55"/>
                  </a:lnTo>
                  <a:lnTo>
                    <a:pt x="95" y="44"/>
                  </a:lnTo>
                  <a:lnTo>
                    <a:pt x="91" y="34"/>
                  </a:lnTo>
                  <a:lnTo>
                    <a:pt x="87" y="29"/>
                  </a:lnTo>
                  <a:lnTo>
                    <a:pt x="84" y="24"/>
                  </a:lnTo>
                  <a:lnTo>
                    <a:pt x="79" y="20"/>
                  </a:lnTo>
                  <a:lnTo>
                    <a:pt x="75" y="15"/>
                  </a:lnTo>
                  <a:lnTo>
                    <a:pt x="69" y="12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Freeform 76"/>
            <p:cNvSpPr>
              <a:spLocks/>
            </p:cNvSpPr>
            <p:nvPr/>
          </p:nvSpPr>
          <p:spPr bwMode="auto">
            <a:xfrm>
              <a:off x="4966" y="917"/>
              <a:ext cx="49" cy="42"/>
            </a:xfrm>
            <a:custGeom>
              <a:avLst/>
              <a:gdLst>
                <a:gd name="T0" fmla="*/ 24 w 96"/>
                <a:gd name="T1" fmla="*/ 0 h 83"/>
                <a:gd name="T2" fmla="*/ 16 w 96"/>
                <a:gd name="T3" fmla="*/ 3 h 83"/>
                <a:gd name="T4" fmla="*/ 9 w 96"/>
                <a:gd name="T5" fmla="*/ 9 h 83"/>
                <a:gd name="T6" fmla="*/ 3 w 96"/>
                <a:gd name="T7" fmla="*/ 15 h 83"/>
                <a:gd name="T8" fmla="*/ 0 w 96"/>
                <a:gd name="T9" fmla="*/ 23 h 83"/>
                <a:gd name="T10" fmla="*/ 2 w 96"/>
                <a:gd name="T11" fmla="*/ 24 h 83"/>
                <a:gd name="T12" fmla="*/ 2 w 96"/>
                <a:gd name="T13" fmla="*/ 26 h 83"/>
                <a:gd name="T14" fmla="*/ 2 w 96"/>
                <a:gd name="T15" fmla="*/ 27 h 83"/>
                <a:gd name="T16" fmla="*/ 2 w 96"/>
                <a:gd name="T17" fmla="*/ 30 h 83"/>
                <a:gd name="T18" fmla="*/ 7 w 96"/>
                <a:gd name="T19" fmla="*/ 30 h 83"/>
                <a:gd name="T20" fmla="*/ 11 w 96"/>
                <a:gd name="T21" fmla="*/ 30 h 83"/>
                <a:gd name="T22" fmla="*/ 17 w 96"/>
                <a:gd name="T23" fmla="*/ 31 h 83"/>
                <a:gd name="T24" fmla="*/ 23 w 96"/>
                <a:gd name="T25" fmla="*/ 32 h 83"/>
                <a:gd name="T26" fmla="*/ 27 w 96"/>
                <a:gd name="T27" fmla="*/ 34 h 83"/>
                <a:gd name="T28" fmla="*/ 34 w 96"/>
                <a:gd name="T29" fmla="*/ 36 h 83"/>
                <a:gd name="T30" fmla="*/ 40 w 96"/>
                <a:gd name="T31" fmla="*/ 40 h 83"/>
                <a:gd name="T32" fmla="*/ 46 w 96"/>
                <a:gd name="T33" fmla="*/ 43 h 83"/>
                <a:gd name="T34" fmla="*/ 53 w 96"/>
                <a:gd name="T35" fmla="*/ 48 h 83"/>
                <a:gd name="T36" fmla="*/ 60 w 96"/>
                <a:gd name="T37" fmla="*/ 53 h 83"/>
                <a:gd name="T38" fmla="*/ 65 w 96"/>
                <a:gd name="T39" fmla="*/ 58 h 83"/>
                <a:gd name="T40" fmla="*/ 71 w 96"/>
                <a:gd name="T41" fmla="*/ 63 h 83"/>
                <a:gd name="T42" fmla="*/ 75 w 96"/>
                <a:gd name="T43" fmla="*/ 68 h 83"/>
                <a:gd name="T44" fmla="*/ 78 w 96"/>
                <a:gd name="T45" fmla="*/ 73 h 83"/>
                <a:gd name="T46" fmla="*/ 80 w 96"/>
                <a:gd name="T47" fmla="*/ 78 h 83"/>
                <a:gd name="T48" fmla="*/ 81 w 96"/>
                <a:gd name="T49" fmla="*/ 83 h 83"/>
                <a:gd name="T50" fmla="*/ 86 w 96"/>
                <a:gd name="T51" fmla="*/ 80 h 83"/>
                <a:gd name="T52" fmla="*/ 90 w 96"/>
                <a:gd name="T53" fmla="*/ 78 h 83"/>
                <a:gd name="T54" fmla="*/ 92 w 96"/>
                <a:gd name="T55" fmla="*/ 74 h 83"/>
                <a:gd name="T56" fmla="*/ 94 w 96"/>
                <a:gd name="T57" fmla="*/ 72 h 83"/>
                <a:gd name="T58" fmla="*/ 96 w 96"/>
                <a:gd name="T59" fmla="*/ 64 h 83"/>
                <a:gd name="T60" fmla="*/ 96 w 96"/>
                <a:gd name="T61" fmla="*/ 56 h 83"/>
                <a:gd name="T62" fmla="*/ 95 w 96"/>
                <a:gd name="T63" fmla="*/ 47 h 83"/>
                <a:gd name="T64" fmla="*/ 93 w 96"/>
                <a:gd name="T65" fmla="*/ 40 h 83"/>
                <a:gd name="T66" fmla="*/ 87 w 96"/>
                <a:gd name="T67" fmla="*/ 31 h 83"/>
                <a:gd name="T68" fmla="*/ 80 w 96"/>
                <a:gd name="T69" fmla="*/ 23 h 83"/>
                <a:gd name="T70" fmla="*/ 72 w 96"/>
                <a:gd name="T71" fmla="*/ 16 h 83"/>
                <a:gd name="T72" fmla="*/ 64 w 96"/>
                <a:gd name="T73" fmla="*/ 10 h 83"/>
                <a:gd name="T74" fmla="*/ 54 w 96"/>
                <a:gd name="T75" fmla="*/ 5 h 83"/>
                <a:gd name="T76" fmla="*/ 45 w 96"/>
                <a:gd name="T77" fmla="*/ 2 h 83"/>
                <a:gd name="T78" fmla="*/ 34 w 96"/>
                <a:gd name="T79" fmla="*/ 0 h 83"/>
                <a:gd name="T80" fmla="*/ 24 w 96"/>
                <a:gd name="T81" fmla="*/ 0 h 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83"/>
                <a:gd name="T125" fmla="*/ 96 w 96"/>
                <a:gd name="T126" fmla="*/ 83 h 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83">
                  <a:moveTo>
                    <a:pt x="24" y="0"/>
                  </a:moveTo>
                  <a:lnTo>
                    <a:pt x="16" y="3"/>
                  </a:lnTo>
                  <a:lnTo>
                    <a:pt x="9" y="9"/>
                  </a:lnTo>
                  <a:lnTo>
                    <a:pt x="3" y="15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7" y="30"/>
                  </a:lnTo>
                  <a:lnTo>
                    <a:pt x="11" y="30"/>
                  </a:lnTo>
                  <a:lnTo>
                    <a:pt x="17" y="31"/>
                  </a:lnTo>
                  <a:lnTo>
                    <a:pt x="23" y="32"/>
                  </a:lnTo>
                  <a:lnTo>
                    <a:pt x="27" y="34"/>
                  </a:lnTo>
                  <a:lnTo>
                    <a:pt x="34" y="36"/>
                  </a:lnTo>
                  <a:lnTo>
                    <a:pt x="40" y="40"/>
                  </a:lnTo>
                  <a:lnTo>
                    <a:pt x="46" y="43"/>
                  </a:lnTo>
                  <a:lnTo>
                    <a:pt x="53" y="48"/>
                  </a:lnTo>
                  <a:lnTo>
                    <a:pt x="60" y="53"/>
                  </a:lnTo>
                  <a:lnTo>
                    <a:pt x="65" y="58"/>
                  </a:lnTo>
                  <a:lnTo>
                    <a:pt x="71" y="63"/>
                  </a:lnTo>
                  <a:lnTo>
                    <a:pt x="75" y="68"/>
                  </a:lnTo>
                  <a:lnTo>
                    <a:pt x="78" y="73"/>
                  </a:lnTo>
                  <a:lnTo>
                    <a:pt x="80" y="78"/>
                  </a:lnTo>
                  <a:lnTo>
                    <a:pt x="81" y="83"/>
                  </a:lnTo>
                  <a:lnTo>
                    <a:pt x="86" y="80"/>
                  </a:lnTo>
                  <a:lnTo>
                    <a:pt x="90" y="78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6" y="56"/>
                  </a:lnTo>
                  <a:lnTo>
                    <a:pt x="95" y="47"/>
                  </a:lnTo>
                  <a:lnTo>
                    <a:pt x="93" y="40"/>
                  </a:lnTo>
                  <a:lnTo>
                    <a:pt x="87" y="31"/>
                  </a:lnTo>
                  <a:lnTo>
                    <a:pt x="80" y="23"/>
                  </a:lnTo>
                  <a:lnTo>
                    <a:pt x="72" y="16"/>
                  </a:lnTo>
                  <a:lnTo>
                    <a:pt x="64" y="10"/>
                  </a:lnTo>
                  <a:lnTo>
                    <a:pt x="54" y="5"/>
                  </a:lnTo>
                  <a:lnTo>
                    <a:pt x="45" y="2"/>
                  </a:lnTo>
                  <a:lnTo>
                    <a:pt x="3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Freeform 77"/>
            <p:cNvSpPr>
              <a:spLocks/>
            </p:cNvSpPr>
            <p:nvPr/>
          </p:nvSpPr>
          <p:spPr bwMode="auto">
            <a:xfrm>
              <a:off x="5012" y="861"/>
              <a:ext cx="49" cy="40"/>
            </a:xfrm>
            <a:custGeom>
              <a:avLst/>
              <a:gdLst>
                <a:gd name="T0" fmla="*/ 53 w 98"/>
                <a:gd name="T1" fmla="*/ 3 h 79"/>
                <a:gd name="T2" fmla="*/ 46 w 98"/>
                <a:gd name="T3" fmla="*/ 1 h 79"/>
                <a:gd name="T4" fmla="*/ 39 w 98"/>
                <a:gd name="T5" fmla="*/ 0 h 79"/>
                <a:gd name="T6" fmla="*/ 32 w 98"/>
                <a:gd name="T7" fmla="*/ 0 h 79"/>
                <a:gd name="T8" fmla="*/ 25 w 98"/>
                <a:gd name="T9" fmla="*/ 1 h 79"/>
                <a:gd name="T10" fmla="*/ 19 w 98"/>
                <a:gd name="T11" fmla="*/ 3 h 79"/>
                <a:gd name="T12" fmla="*/ 12 w 98"/>
                <a:gd name="T13" fmla="*/ 6 h 79"/>
                <a:gd name="T14" fmla="*/ 8 w 98"/>
                <a:gd name="T15" fmla="*/ 9 h 79"/>
                <a:gd name="T16" fmla="*/ 3 w 98"/>
                <a:gd name="T17" fmla="*/ 13 h 79"/>
                <a:gd name="T18" fmla="*/ 2 w 98"/>
                <a:gd name="T19" fmla="*/ 16 h 79"/>
                <a:gd name="T20" fmla="*/ 1 w 98"/>
                <a:gd name="T21" fmla="*/ 21 h 79"/>
                <a:gd name="T22" fmla="*/ 0 w 98"/>
                <a:gd name="T23" fmla="*/ 24 h 79"/>
                <a:gd name="T24" fmla="*/ 0 w 98"/>
                <a:gd name="T25" fmla="*/ 29 h 79"/>
                <a:gd name="T26" fmla="*/ 3 w 98"/>
                <a:gd name="T27" fmla="*/ 26 h 79"/>
                <a:gd name="T28" fmla="*/ 9 w 98"/>
                <a:gd name="T29" fmla="*/ 26 h 79"/>
                <a:gd name="T30" fmla="*/ 15 w 98"/>
                <a:gd name="T31" fmla="*/ 26 h 79"/>
                <a:gd name="T32" fmla="*/ 22 w 98"/>
                <a:gd name="T33" fmla="*/ 26 h 79"/>
                <a:gd name="T34" fmla="*/ 28 w 98"/>
                <a:gd name="T35" fmla="*/ 29 h 79"/>
                <a:gd name="T36" fmla="*/ 35 w 98"/>
                <a:gd name="T37" fmla="*/ 31 h 79"/>
                <a:gd name="T38" fmla="*/ 43 w 98"/>
                <a:gd name="T39" fmla="*/ 34 h 79"/>
                <a:gd name="T40" fmla="*/ 50 w 98"/>
                <a:gd name="T41" fmla="*/ 39 h 79"/>
                <a:gd name="T42" fmla="*/ 57 w 98"/>
                <a:gd name="T43" fmla="*/ 44 h 79"/>
                <a:gd name="T44" fmla="*/ 64 w 98"/>
                <a:gd name="T45" fmla="*/ 48 h 79"/>
                <a:gd name="T46" fmla="*/ 70 w 98"/>
                <a:gd name="T47" fmla="*/ 54 h 79"/>
                <a:gd name="T48" fmla="*/ 76 w 98"/>
                <a:gd name="T49" fmla="*/ 59 h 79"/>
                <a:gd name="T50" fmla="*/ 79 w 98"/>
                <a:gd name="T51" fmla="*/ 64 h 79"/>
                <a:gd name="T52" fmla="*/ 83 w 98"/>
                <a:gd name="T53" fmla="*/ 70 h 79"/>
                <a:gd name="T54" fmla="*/ 85 w 98"/>
                <a:gd name="T55" fmla="*/ 75 h 79"/>
                <a:gd name="T56" fmla="*/ 86 w 98"/>
                <a:gd name="T57" fmla="*/ 79 h 79"/>
                <a:gd name="T58" fmla="*/ 88 w 98"/>
                <a:gd name="T59" fmla="*/ 77 h 79"/>
                <a:gd name="T60" fmla="*/ 91 w 98"/>
                <a:gd name="T61" fmla="*/ 76 h 79"/>
                <a:gd name="T62" fmla="*/ 92 w 98"/>
                <a:gd name="T63" fmla="*/ 74 h 79"/>
                <a:gd name="T64" fmla="*/ 94 w 98"/>
                <a:gd name="T65" fmla="*/ 72 h 79"/>
                <a:gd name="T66" fmla="*/ 96 w 98"/>
                <a:gd name="T67" fmla="*/ 64 h 79"/>
                <a:gd name="T68" fmla="*/ 98 w 98"/>
                <a:gd name="T69" fmla="*/ 56 h 79"/>
                <a:gd name="T70" fmla="*/ 96 w 98"/>
                <a:gd name="T71" fmla="*/ 49 h 79"/>
                <a:gd name="T72" fmla="*/ 94 w 98"/>
                <a:gd name="T73" fmla="*/ 43 h 79"/>
                <a:gd name="T74" fmla="*/ 91 w 98"/>
                <a:gd name="T75" fmla="*/ 37 h 79"/>
                <a:gd name="T76" fmla="*/ 87 w 98"/>
                <a:gd name="T77" fmla="*/ 30 h 79"/>
                <a:gd name="T78" fmla="*/ 83 w 98"/>
                <a:gd name="T79" fmla="*/ 25 h 79"/>
                <a:gd name="T80" fmla="*/ 77 w 98"/>
                <a:gd name="T81" fmla="*/ 19 h 79"/>
                <a:gd name="T82" fmla="*/ 71 w 98"/>
                <a:gd name="T83" fmla="*/ 15 h 79"/>
                <a:gd name="T84" fmla="*/ 65 w 98"/>
                <a:gd name="T85" fmla="*/ 11 h 79"/>
                <a:gd name="T86" fmla="*/ 60 w 98"/>
                <a:gd name="T87" fmla="*/ 7 h 79"/>
                <a:gd name="T88" fmla="*/ 53 w 98"/>
                <a:gd name="T89" fmla="*/ 3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79"/>
                <a:gd name="T137" fmla="*/ 98 w 98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79">
                  <a:moveTo>
                    <a:pt x="53" y="3"/>
                  </a:moveTo>
                  <a:lnTo>
                    <a:pt x="46" y="1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8" y="29"/>
                  </a:lnTo>
                  <a:lnTo>
                    <a:pt x="35" y="31"/>
                  </a:lnTo>
                  <a:lnTo>
                    <a:pt x="43" y="34"/>
                  </a:lnTo>
                  <a:lnTo>
                    <a:pt x="50" y="39"/>
                  </a:lnTo>
                  <a:lnTo>
                    <a:pt x="57" y="44"/>
                  </a:lnTo>
                  <a:lnTo>
                    <a:pt x="64" y="48"/>
                  </a:lnTo>
                  <a:lnTo>
                    <a:pt x="70" y="54"/>
                  </a:lnTo>
                  <a:lnTo>
                    <a:pt x="76" y="59"/>
                  </a:lnTo>
                  <a:lnTo>
                    <a:pt x="79" y="64"/>
                  </a:lnTo>
                  <a:lnTo>
                    <a:pt x="83" y="70"/>
                  </a:lnTo>
                  <a:lnTo>
                    <a:pt x="85" y="75"/>
                  </a:lnTo>
                  <a:lnTo>
                    <a:pt x="86" y="79"/>
                  </a:lnTo>
                  <a:lnTo>
                    <a:pt x="88" y="77"/>
                  </a:lnTo>
                  <a:lnTo>
                    <a:pt x="91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8" y="56"/>
                  </a:lnTo>
                  <a:lnTo>
                    <a:pt x="96" y="49"/>
                  </a:lnTo>
                  <a:lnTo>
                    <a:pt x="94" y="43"/>
                  </a:lnTo>
                  <a:lnTo>
                    <a:pt x="91" y="37"/>
                  </a:lnTo>
                  <a:lnTo>
                    <a:pt x="87" y="30"/>
                  </a:lnTo>
                  <a:lnTo>
                    <a:pt x="83" y="25"/>
                  </a:lnTo>
                  <a:lnTo>
                    <a:pt x="77" y="19"/>
                  </a:lnTo>
                  <a:lnTo>
                    <a:pt x="71" y="15"/>
                  </a:lnTo>
                  <a:lnTo>
                    <a:pt x="65" y="11"/>
                  </a:lnTo>
                  <a:lnTo>
                    <a:pt x="60" y="7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Freeform 78"/>
            <p:cNvSpPr>
              <a:spLocks/>
            </p:cNvSpPr>
            <p:nvPr/>
          </p:nvSpPr>
          <p:spPr bwMode="auto">
            <a:xfrm>
              <a:off x="4843" y="841"/>
              <a:ext cx="50" cy="40"/>
            </a:xfrm>
            <a:custGeom>
              <a:avLst/>
              <a:gdLst>
                <a:gd name="T0" fmla="*/ 48 w 100"/>
                <a:gd name="T1" fmla="*/ 42 h 79"/>
                <a:gd name="T2" fmla="*/ 55 w 100"/>
                <a:gd name="T3" fmla="*/ 47 h 79"/>
                <a:gd name="T4" fmla="*/ 61 w 100"/>
                <a:gd name="T5" fmla="*/ 50 h 79"/>
                <a:gd name="T6" fmla="*/ 67 w 100"/>
                <a:gd name="T7" fmla="*/ 55 h 79"/>
                <a:gd name="T8" fmla="*/ 71 w 100"/>
                <a:gd name="T9" fmla="*/ 61 h 79"/>
                <a:gd name="T10" fmla="*/ 75 w 100"/>
                <a:gd name="T11" fmla="*/ 65 h 79"/>
                <a:gd name="T12" fmla="*/ 78 w 100"/>
                <a:gd name="T13" fmla="*/ 70 h 79"/>
                <a:gd name="T14" fmla="*/ 82 w 100"/>
                <a:gd name="T15" fmla="*/ 74 h 79"/>
                <a:gd name="T16" fmla="*/ 83 w 100"/>
                <a:gd name="T17" fmla="*/ 79 h 79"/>
                <a:gd name="T18" fmla="*/ 84 w 100"/>
                <a:gd name="T19" fmla="*/ 79 h 79"/>
                <a:gd name="T20" fmla="*/ 84 w 100"/>
                <a:gd name="T21" fmla="*/ 79 h 79"/>
                <a:gd name="T22" fmla="*/ 85 w 100"/>
                <a:gd name="T23" fmla="*/ 79 h 79"/>
                <a:gd name="T24" fmla="*/ 85 w 100"/>
                <a:gd name="T25" fmla="*/ 79 h 79"/>
                <a:gd name="T26" fmla="*/ 85 w 100"/>
                <a:gd name="T27" fmla="*/ 79 h 79"/>
                <a:gd name="T28" fmla="*/ 91 w 100"/>
                <a:gd name="T29" fmla="*/ 78 h 79"/>
                <a:gd name="T30" fmla="*/ 94 w 100"/>
                <a:gd name="T31" fmla="*/ 72 h 79"/>
                <a:gd name="T32" fmla="*/ 98 w 100"/>
                <a:gd name="T33" fmla="*/ 66 h 79"/>
                <a:gd name="T34" fmla="*/ 100 w 100"/>
                <a:gd name="T35" fmla="*/ 59 h 79"/>
                <a:gd name="T36" fmla="*/ 99 w 100"/>
                <a:gd name="T37" fmla="*/ 53 h 79"/>
                <a:gd name="T38" fmla="*/ 96 w 100"/>
                <a:gd name="T39" fmla="*/ 39 h 79"/>
                <a:gd name="T40" fmla="*/ 89 w 100"/>
                <a:gd name="T41" fmla="*/ 27 h 79"/>
                <a:gd name="T42" fmla="*/ 78 w 100"/>
                <a:gd name="T43" fmla="*/ 17 h 79"/>
                <a:gd name="T44" fmla="*/ 68 w 100"/>
                <a:gd name="T45" fmla="*/ 9 h 79"/>
                <a:gd name="T46" fmla="*/ 63 w 100"/>
                <a:gd name="T47" fmla="*/ 8 h 79"/>
                <a:gd name="T48" fmla="*/ 59 w 100"/>
                <a:gd name="T49" fmla="*/ 5 h 79"/>
                <a:gd name="T50" fmla="*/ 54 w 100"/>
                <a:gd name="T51" fmla="*/ 4 h 79"/>
                <a:gd name="T52" fmla="*/ 50 w 100"/>
                <a:gd name="T53" fmla="*/ 2 h 79"/>
                <a:gd name="T54" fmla="*/ 44 w 100"/>
                <a:gd name="T55" fmla="*/ 1 h 79"/>
                <a:gd name="T56" fmla="*/ 39 w 100"/>
                <a:gd name="T57" fmla="*/ 1 h 79"/>
                <a:gd name="T58" fmla="*/ 33 w 100"/>
                <a:gd name="T59" fmla="*/ 0 h 79"/>
                <a:gd name="T60" fmla="*/ 28 w 100"/>
                <a:gd name="T61" fmla="*/ 0 h 79"/>
                <a:gd name="T62" fmla="*/ 21 w 100"/>
                <a:gd name="T63" fmla="*/ 2 h 79"/>
                <a:gd name="T64" fmla="*/ 14 w 100"/>
                <a:gd name="T65" fmla="*/ 4 h 79"/>
                <a:gd name="T66" fmla="*/ 8 w 100"/>
                <a:gd name="T67" fmla="*/ 9 h 79"/>
                <a:gd name="T68" fmla="*/ 2 w 100"/>
                <a:gd name="T69" fmla="*/ 16 h 79"/>
                <a:gd name="T70" fmla="*/ 1 w 100"/>
                <a:gd name="T71" fmla="*/ 19 h 79"/>
                <a:gd name="T72" fmla="*/ 0 w 100"/>
                <a:gd name="T73" fmla="*/ 23 h 79"/>
                <a:gd name="T74" fmla="*/ 0 w 100"/>
                <a:gd name="T75" fmla="*/ 26 h 79"/>
                <a:gd name="T76" fmla="*/ 0 w 100"/>
                <a:gd name="T77" fmla="*/ 30 h 79"/>
                <a:gd name="T78" fmla="*/ 5 w 100"/>
                <a:gd name="T79" fmla="*/ 28 h 79"/>
                <a:gd name="T80" fmla="*/ 9 w 100"/>
                <a:gd name="T81" fmla="*/ 28 h 79"/>
                <a:gd name="T82" fmla="*/ 15 w 100"/>
                <a:gd name="T83" fmla="*/ 30 h 79"/>
                <a:gd name="T84" fmla="*/ 21 w 100"/>
                <a:gd name="T85" fmla="*/ 31 h 79"/>
                <a:gd name="T86" fmla="*/ 28 w 100"/>
                <a:gd name="T87" fmla="*/ 32 h 79"/>
                <a:gd name="T88" fmla="*/ 35 w 100"/>
                <a:gd name="T89" fmla="*/ 35 h 79"/>
                <a:gd name="T90" fmla="*/ 41 w 100"/>
                <a:gd name="T91" fmla="*/ 39 h 79"/>
                <a:gd name="T92" fmla="*/ 48 w 100"/>
                <a:gd name="T93" fmla="*/ 42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79"/>
                <a:gd name="T143" fmla="*/ 100 w 100"/>
                <a:gd name="T144" fmla="*/ 79 h 7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79">
                  <a:moveTo>
                    <a:pt x="48" y="42"/>
                  </a:moveTo>
                  <a:lnTo>
                    <a:pt x="55" y="47"/>
                  </a:lnTo>
                  <a:lnTo>
                    <a:pt x="61" y="50"/>
                  </a:lnTo>
                  <a:lnTo>
                    <a:pt x="67" y="55"/>
                  </a:lnTo>
                  <a:lnTo>
                    <a:pt x="71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3" y="79"/>
                  </a:lnTo>
                  <a:lnTo>
                    <a:pt x="84" y="79"/>
                  </a:lnTo>
                  <a:lnTo>
                    <a:pt x="85" y="79"/>
                  </a:lnTo>
                  <a:lnTo>
                    <a:pt x="91" y="78"/>
                  </a:lnTo>
                  <a:lnTo>
                    <a:pt x="94" y="72"/>
                  </a:lnTo>
                  <a:lnTo>
                    <a:pt x="98" y="66"/>
                  </a:lnTo>
                  <a:lnTo>
                    <a:pt x="100" y="59"/>
                  </a:lnTo>
                  <a:lnTo>
                    <a:pt x="99" y="53"/>
                  </a:lnTo>
                  <a:lnTo>
                    <a:pt x="96" y="39"/>
                  </a:lnTo>
                  <a:lnTo>
                    <a:pt x="89" y="27"/>
                  </a:lnTo>
                  <a:lnTo>
                    <a:pt x="78" y="17"/>
                  </a:lnTo>
                  <a:lnTo>
                    <a:pt x="68" y="9"/>
                  </a:lnTo>
                  <a:lnTo>
                    <a:pt x="63" y="8"/>
                  </a:lnTo>
                  <a:lnTo>
                    <a:pt x="59" y="5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4" y="1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4" y="4"/>
                  </a:lnTo>
                  <a:lnTo>
                    <a:pt x="8" y="9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15" y="30"/>
                  </a:lnTo>
                  <a:lnTo>
                    <a:pt x="21" y="31"/>
                  </a:lnTo>
                  <a:lnTo>
                    <a:pt x="28" y="32"/>
                  </a:lnTo>
                  <a:lnTo>
                    <a:pt x="35" y="35"/>
                  </a:lnTo>
                  <a:lnTo>
                    <a:pt x="41" y="39"/>
                  </a:lnTo>
                  <a:lnTo>
                    <a:pt x="4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Freeform 79"/>
            <p:cNvSpPr>
              <a:spLocks/>
            </p:cNvSpPr>
            <p:nvPr/>
          </p:nvSpPr>
          <p:spPr bwMode="auto">
            <a:xfrm>
              <a:off x="4843" y="856"/>
              <a:ext cx="41" cy="27"/>
            </a:xfrm>
            <a:custGeom>
              <a:avLst/>
              <a:gdLst>
                <a:gd name="T0" fmla="*/ 83 w 83"/>
                <a:gd name="T1" fmla="*/ 51 h 55"/>
                <a:gd name="T2" fmla="*/ 82 w 83"/>
                <a:gd name="T3" fmla="*/ 46 h 55"/>
                <a:gd name="T4" fmla="*/ 78 w 83"/>
                <a:gd name="T5" fmla="*/ 42 h 55"/>
                <a:gd name="T6" fmla="*/ 75 w 83"/>
                <a:gd name="T7" fmla="*/ 37 h 55"/>
                <a:gd name="T8" fmla="*/ 71 w 83"/>
                <a:gd name="T9" fmla="*/ 33 h 55"/>
                <a:gd name="T10" fmla="*/ 67 w 83"/>
                <a:gd name="T11" fmla="*/ 27 h 55"/>
                <a:gd name="T12" fmla="*/ 61 w 83"/>
                <a:gd name="T13" fmla="*/ 22 h 55"/>
                <a:gd name="T14" fmla="*/ 55 w 83"/>
                <a:gd name="T15" fmla="*/ 19 h 55"/>
                <a:gd name="T16" fmla="*/ 48 w 83"/>
                <a:gd name="T17" fmla="*/ 14 h 55"/>
                <a:gd name="T18" fmla="*/ 41 w 83"/>
                <a:gd name="T19" fmla="*/ 11 h 55"/>
                <a:gd name="T20" fmla="*/ 35 w 83"/>
                <a:gd name="T21" fmla="*/ 7 h 55"/>
                <a:gd name="T22" fmla="*/ 28 w 83"/>
                <a:gd name="T23" fmla="*/ 4 h 55"/>
                <a:gd name="T24" fmla="*/ 21 w 83"/>
                <a:gd name="T25" fmla="*/ 3 h 55"/>
                <a:gd name="T26" fmla="*/ 15 w 83"/>
                <a:gd name="T27" fmla="*/ 2 h 55"/>
                <a:gd name="T28" fmla="*/ 9 w 83"/>
                <a:gd name="T29" fmla="*/ 0 h 55"/>
                <a:gd name="T30" fmla="*/ 5 w 83"/>
                <a:gd name="T31" fmla="*/ 0 h 55"/>
                <a:gd name="T32" fmla="*/ 0 w 83"/>
                <a:gd name="T33" fmla="*/ 2 h 55"/>
                <a:gd name="T34" fmla="*/ 2 w 83"/>
                <a:gd name="T35" fmla="*/ 10 h 55"/>
                <a:gd name="T36" fmla="*/ 6 w 83"/>
                <a:gd name="T37" fmla="*/ 19 h 55"/>
                <a:gd name="T38" fmla="*/ 10 w 83"/>
                <a:gd name="T39" fmla="*/ 26 h 55"/>
                <a:gd name="T40" fmla="*/ 15 w 83"/>
                <a:gd name="T41" fmla="*/ 33 h 55"/>
                <a:gd name="T42" fmla="*/ 23 w 83"/>
                <a:gd name="T43" fmla="*/ 38 h 55"/>
                <a:gd name="T44" fmla="*/ 31 w 83"/>
                <a:gd name="T45" fmla="*/ 44 h 55"/>
                <a:gd name="T46" fmla="*/ 39 w 83"/>
                <a:gd name="T47" fmla="*/ 49 h 55"/>
                <a:gd name="T48" fmla="*/ 48 w 83"/>
                <a:gd name="T49" fmla="*/ 52 h 55"/>
                <a:gd name="T50" fmla="*/ 58 w 83"/>
                <a:gd name="T51" fmla="*/ 53 h 55"/>
                <a:gd name="T52" fmla="*/ 67 w 83"/>
                <a:gd name="T53" fmla="*/ 55 h 55"/>
                <a:gd name="T54" fmla="*/ 75 w 83"/>
                <a:gd name="T55" fmla="*/ 53 h 55"/>
                <a:gd name="T56" fmla="*/ 83 w 83"/>
                <a:gd name="T57" fmla="*/ 51 h 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55"/>
                <a:gd name="T89" fmla="*/ 83 w 83"/>
                <a:gd name="T90" fmla="*/ 55 h 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55">
                  <a:moveTo>
                    <a:pt x="83" y="51"/>
                  </a:moveTo>
                  <a:lnTo>
                    <a:pt x="82" y="46"/>
                  </a:lnTo>
                  <a:lnTo>
                    <a:pt x="78" y="42"/>
                  </a:lnTo>
                  <a:lnTo>
                    <a:pt x="75" y="37"/>
                  </a:lnTo>
                  <a:lnTo>
                    <a:pt x="71" y="33"/>
                  </a:lnTo>
                  <a:lnTo>
                    <a:pt x="67" y="27"/>
                  </a:lnTo>
                  <a:lnTo>
                    <a:pt x="61" y="22"/>
                  </a:lnTo>
                  <a:lnTo>
                    <a:pt x="55" y="19"/>
                  </a:lnTo>
                  <a:lnTo>
                    <a:pt x="48" y="14"/>
                  </a:lnTo>
                  <a:lnTo>
                    <a:pt x="41" y="11"/>
                  </a:lnTo>
                  <a:lnTo>
                    <a:pt x="35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19"/>
                  </a:lnTo>
                  <a:lnTo>
                    <a:pt x="10" y="26"/>
                  </a:lnTo>
                  <a:lnTo>
                    <a:pt x="15" y="33"/>
                  </a:lnTo>
                  <a:lnTo>
                    <a:pt x="23" y="38"/>
                  </a:lnTo>
                  <a:lnTo>
                    <a:pt x="31" y="44"/>
                  </a:lnTo>
                  <a:lnTo>
                    <a:pt x="39" y="49"/>
                  </a:lnTo>
                  <a:lnTo>
                    <a:pt x="48" y="52"/>
                  </a:lnTo>
                  <a:lnTo>
                    <a:pt x="58" y="53"/>
                  </a:lnTo>
                  <a:lnTo>
                    <a:pt x="67" y="55"/>
                  </a:lnTo>
                  <a:lnTo>
                    <a:pt x="75" y="53"/>
                  </a:lnTo>
                  <a:lnTo>
                    <a:pt x="83" y="5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Freeform 80"/>
            <p:cNvSpPr>
              <a:spLocks/>
            </p:cNvSpPr>
            <p:nvPr/>
          </p:nvSpPr>
          <p:spPr bwMode="auto">
            <a:xfrm>
              <a:off x="4901" y="797"/>
              <a:ext cx="42" cy="29"/>
            </a:xfrm>
            <a:custGeom>
              <a:avLst/>
              <a:gdLst>
                <a:gd name="T0" fmla="*/ 47 w 82"/>
                <a:gd name="T1" fmla="*/ 13 h 59"/>
                <a:gd name="T2" fmla="*/ 40 w 82"/>
                <a:gd name="T3" fmla="*/ 9 h 59"/>
                <a:gd name="T4" fmla="*/ 33 w 82"/>
                <a:gd name="T5" fmla="*/ 6 h 59"/>
                <a:gd name="T6" fmla="*/ 27 w 82"/>
                <a:gd name="T7" fmla="*/ 3 h 59"/>
                <a:gd name="T8" fmla="*/ 20 w 82"/>
                <a:gd name="T9" fmla="*/ 2 h 59"/>
                <a:gd name="T10" fmla="*/ 14 w 82"/>
                <a:gd name="T11" fmla="*/ 1 h 59"/>
                <a:gd name="T12" fmla="*/ 9 w 82"/>
                <a:gd name="T13" fmla="*/ 0 h 59"/>
                <a:gd name="T14" fmla="*/ 4 w 82"/>
                <a:gd name="T15" fmla="*/ 0 h 59"/>
                <a:gd name="T16" fmla="*/ 0 w 82"/>
                <a:gd name="T17" fmla="*/ 0 h 59"/>
                <a:gd name="T18" fmla="*/ 0 w 82"/>
                <a:gd name="T19" fmla="*/ 1 h 59"/>
                <a:gd name="T20" fmla="*/ 0 w 82"/>
                <a:gd name="T21" fmla="*/ 1 h 59"/>
                <a:gd name="T22" fmla="*/ 0 w 82"/>
                <a:gd name="T23" fmla="*/ 2 h 59"/>
                <a:gd name="T24" fmla="*/ 0 w 82"/>
                <a:gd name="T25" fmla="*/ 2 h 59"/>
                <a:gd name="T26" fmla="*/ 3 w 82"/>
                <a:gd name="T27" fmla="*/ 16 h 59"/>
                <a:gd name="T28" fmla="*/ 11 w 82"/>
                <a:gd name="T29" fmla="*/ 30 h 59"/>
                <a:gd name="T30" fmla="*/ 21 w 82"/>
                <a:gd name="T31" fmla="*/ 40 h 59"/>
                <a:gd name="T32" fmla="*/ 32 w 82"/>
                <a:gd name="T33" fmla="*/ 47 h 59"/>
                <a:gd name="T34" fmla="*/ 36 w 82"/>
                <a:gd name="T35" fmla="*/ 49 h 59"/>
                <a:gd name="T36" fmla="*/ 41 w 82"/>
                <a:gd name="T37" fmla="*/ 52 h 59"/>
                <a:gd name="T38" fmla="*/ 46 w 82"/>
                <a:gd name="T39" fmla="*/ 54 h 59"/>
                <a:gd name="T40" fmla="*/ 50 w 82"/>
                <a:gd name="T41" fmla="*/ 55 h 59"/>
                <a:gd name="T42" fmla="*/ 56 w 82"/>
                <a:gd name="T43" fmla="*/ 56 h 59"/>
                <a:gd name="T44" fmla="*/ 61 w 82"/>
                <a:gd name="T45" fmla="*/ 58 h 59"/>
                <a:gd name="T46" fmla="*/ 66 w 82"/>
                <a:gd name="T47" fmla="*/ 59 h 59"/>
                <a:gd name="T48" fmla="*/ 71 w 82"/>
                <a:gd name="T49" fmla="*/ 59 h 59"/>
                <a:gd name="T50" fmla="*/ 74 w 82"/>
                <a:gd name="T51" fmla="*/ 58 h 59"/>
                <a:gd name="T52" fmla="*/ 77 w 82"/>
                <a:gd name="T53" fmla="*/ 56 h 59"/>
                <a:gd name="T54" fmla="*/ 80 w 82"/>
                <a:gd name="T55" fmla="*/ 56 h 59"/>
                <a:gd name="T56" fmla="*/ 82 w 82"/>
                <a:gd name="T57" fmla="*/ 55 h 59"/>
                <a:gd name="T58" fmla="*/ 81 w 82"/>
                <a:gd name="T59" fmla="*/ 51 h 59"/>
                <a:gd name="T60" fmla="*/ 79 w 82"/>
                <a:gd name="T61" fmla="*/ 45 h 59"/>
                <a:gd name="T62" fmla="*/ 76 w 82"/>
                <a:gd name="T63" fmla="*/ 39 h 59"/>
                <a:gd name="T64" fmla="*/ 72 w 82"/>
                <a:gd name="T65" fmla="*/ 33 h 59"/>
                <a:gd name="T66" fmla="*/ 66 w 82"/>
                <a:gd name="T67" fmla="*/ 29 h 59"/>
                <a:gd name="T68" fmla="*/ 61 w 82"/>
                <a:gd name="T69" fmla="*/ 23 h 59"/>
                <a:gd name="T70" fmla="*/ 54 w 82"/>
                <a:gd name="T71" fmla="*/ 17 h 59"/>
                <a:gd name="T72" fmla="*/ 47 w 82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2"/>
                <a:gd name="T112" fmla="*/ 0 h 59"/>
                <a:gd name="T113" fmla="*/ 82 w 82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2" h="59">
                  <a:moveTo>
                    <a:pt x="47" y="13"/>
                  </a:moveTo>
                  <a:lnTo>
                    <a:pt x="40" y="9"/>
                  </a:lnTo>
                  <a:lnTo>
                    <a:pt x="33" y="6"/>
                  </a:lnTo>
                  <a:lnTo>
                    <a:pt x="27" y="3"/>
                  </a:lnTo>
                  <a:lnTo>
                    <a:pt x="20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3" y="16"/>
                  </a:lnTo>
                  <a:lnTo>
                    <a:pt x="11" y="30"/>
                  </a:lnTo>
                  <a:lnTo>
                    <a:pt x="21" y="40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1" y="52"/>
                  </a:lnTo>
                  <a:lnTo>
                    <a:pt x="46" y="54"/>
                  </a:lnTo>
                  <a:lnTo>
                    <a:pt x="50" y="55"/>
                  </a:lnTo>
                  <a:lnTo>
                    <a:pt x="56" y="56"/>
                  </a:lnTo>
                  <a:lnTo>
                    <a:pt x="61" y="58"/>
                  </a:lnTo>
                  <a:lnTo>
                    <a:pt x="66" y="59"/>
                  </a:lnTo>
                  <a:lnTo>
                    <a:pt x="71" y="59"/>
                  </a:lnTo>
                  <a:lnTo>
                    <a:pt x="74" y="58"/>
                  </a:lnTo>
                  <a:lnTo>
                    <a:pt x="77" y="56"/>
                  </a:lnTo>
                  <a:lnTo>
                    <a:pt x="80" y="56"/>
                  </a:lnTo>
                  <a:lnTo>
                    <a:pt x="82" y="55"/>
                  </a:lnTo>
                  <a:lnTo>
                    <a:pt x="81" y="51"/>
                  </a:lnTo>
                  <a:lnTo>
                    <a:pt x="79" y="45"/>
                  </a:lnTo>
                  <a:lnTo>
                    <a:pt x="76" y="39"/>
                  </a:lnTo>
                  <a:lnTo>
                    <a:pt x="72" y="33"/>
                  </a:lnTo>
                  <a:lnTo>
                    <a:pt x="66" y="29"/>
                  </a:lnTo>
                  <a:lnTo>
                    <a:pt x="61" y="23"/>
                  </a:lnTo>
                  <a:lnTo>
                    <a:pt x="54" y="17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Freeform 81"/>
            <p:cNvSpPr>
              <a:spLocks/>
            </p:cNvSpPr>
            <p:nvPr/>
          </p:nvSpPr>
          <p:spPr bwMode="auto">
            <a:xfrm>
              <a:off x="4956" y="746"/>
              <a:ext cx="41" cy="28"/>
            </a:xfrm>
            <a:custGeom>
              <a:avLst/>
              <a:gdLst>
                <a:gd name="T0" fmla="*/ 47 w 83"/>
                <a:gd name="T1" fmla="*/ 13 h 57"/>
                <a:gd name="T2" fmla="*/ 40 w 83"/>
                <a:gd name="T3" fmla="*/ 10 h 57"/>
                <a:gd name="T4" fmla="*/ 33 w 83"/>
                <a:gd name="T5" fmla="*/ 7 h 57"/>
                <a:gd name="T6" fmla="*/ 28 w 83"/>
                <a:gd name="T7" fmla="*/ 4 h 57"/>
                <a:gd name="T8" fmla="*/ 21 w 83"/>
                <a:gd name="T9" fmla="*/ 3 h 57"/>
                <a:gd name="T10" fmla="*/ 15 w 83"/>
                <a:gd name="T11" fmla="*/ 0 h 57"/>
                <a:gd name="T12" fmla="*/ 9 w 83"/>
                <a:gd name="T13" fmla="*/ 0 h 57"/>
                <a:gd name="T14" fmla="*/ 5 w 83"/>
                <a:gd name="T15" fmla="*/ 0 h 57"/>
                <a:gd name="T16" fmla="*/ 0 w 83"/>
                <a:gd name="T17" fmla="*/ 0 h 57"/>
                <a:gd name="T18" fmla="*/ 0 w 83"/>
                <a:gd name="T19" fmla="*/ 2 h 57"/>
                <a:gd name="T20" fmla="*/ 0 w 83"/>
                <a:gd name="T21" fmla="*/ 4 h 57"/>
                <a:gd name="T22" fmla="*/ 0 w 83"/>
                <a:gd name="T23" fmla="*/ 5 h 57"/>
                <a:gd name="T24" fmla="*/ 0 w 83"/>
                <a:gd name="T25" fmla="*/ 7 h 57"/>
                <a:gd name="T26" fmla="*/ 5 w 83"/>
                <a:gd name="T27" fmla="*/ 18 h 57"/>
                <a:gd name="T28" fmla="*/ 10 w 83"/>
                <a:gd name="T29" fmla="*/ 27 h 57"/>
                <a:gd name="T30" fmla="*/ 17 w 83"/>
                <a:gd name="T31" fmla="*/ 35 h 57"/>
                <a:gd name="T32" fmla="*/ 25 w 83"/>
                <a:gd name="T33" fmla="*/ 42 h 57"/>
                <a:gd name="T34" fmla="*/ 34 w 83"/>
                <a:gd name="T35" fmla="*/ 48 h 57"/>
                <a:gd name="T36" fmla="*/ 44 w 83"/>
                <a:gd name="T37" fmla="*/ 52 h 57"/>
                <a:gd name="T38" fmla="*/ 54 w 83"/>
                <a:gd name="T39" fmla="*/ 55 h 57"/>
                <a:gd name="T40" fmla="*/ 64 w 83"/>
                <a:gd name="T41" fmla="*/ 57 h 57"/>
                <a:gd name="T42" fmla="*/ 69 w 83"/>
                <a:gd name="T43" fmla="*/ 56 h 57"/>
                <a:gd name="T44" fmla="*/ 74 w 83"/>
                <a:gd name="T45" fmla="*/ 56 h 57"/>
                <a:gd name="T46" fmla="*/ 78 w 83"/>
                <a:gd name="T47" fmla="*/ 55 h 57"/>
                <a:gd name="T48" fmla="*/ 83 w 83"/>
                <a:gd name="T49" fmla="*/ 53 h 57"/>
                <a:gd name="T50" fmla="*/ 82 w 83"/>
                <a:gd name="T51" fmla="*/ 49 h 57"/>
                <a:gd name="T52" fmla="*/ 79 w 83"/>
                <a:gd name="T53" fmla="*/ 44 h 57"/>
                <a:gd name="T54" fmla="*/ 76 w 83"/>
                <a:gd name="T55" fmla="*/ 38 h 57"/>
                <a:gd name="T56" fmla="*/ 71 w 83"/>
                <a:gd name="T57" fmla="*/ 34 h 57"/>
                <a:gd name="T58" fmla="*/ 66 w 83"/>
                <a:gd name="T59" fmla="*/ 28 h 57"/>
                <a:gd name="T60" fmla="*/ 60 w 83"/>
                <a:gd name="T61" fmla="*/ 23 h 57"/>
                <a:gd name="T62" fmla="*/ 54 w 83"/>
                <a:gd name="T63" fmla="*/ 18 h 57"/>
                <a:gd name="T64" fmla="*/ 47 w 83"/>
                <a:gd name="T65" fmla="*/ 13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7"/>
                <a:gd name="T101" fmla="*/ 83 w 83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7">
                  <a:moveTo>
                    <a:pt x="47" y="13"/>
                  </a:moveTo>
                  <a:lnTo>
                    <a:pt x="40" y="10"/>
                  </a:lnTo>
                  <a:lnTo>
                    <a:pt x="33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5" y="18"/>
                  </a:lnTo>
                  <a:lnTo>
                    <a:pt x="10" y="27"/>
                  </a:lnTo>
                  <a:lnTo>
                    <a:pt x="17" y="35"/>
                  </a:lnTo>
                  <a:lnTo>
                    <a:pt x="25" y="42"/>
                  </a:lnTo>
                  <a:lnTo>
                    <a:pt x="34" y="48"/>
                  </a:lnTo>
                  <a:lnTo>
                    <a:pt x="44" y="52"/>
                  </a:lnTo>
                  <a:lnTo>
                    <a:pt x="54" y="55"/>
                  </a:lnTo>
                  <a:lnTo>
                    <a:pt x="64" y="57"/>
                  </a:lnTo>
                  <a:lnTo>
                    <a:pt x="69" y="56"/>
                  </a:lnTo>
                  <a:lnTo>
                    <a:pt x="74" y="56"/>
                  </a:lnTo>
                  <a:lnTo>
                    <a:pt x="78" y="55"/>
                  </a:lnTo>
                  <a:lnTo>
                    <a:pt x="83" y="53"/>
                  </a:lnTo>
                  <a:lnTo>
                    <a:pt x="82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6" y="28"/>
                  </a:lnTo>
                  <a:lnTo>
                    <a:pt x="60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Freeform 82"/>
            <p:cNvSpPr>
              <a:spLocks/>
            </p:cNvSpPr>
            <p:nvPr/>
          </p:nvSpPr>
          <p:spPr bwMode="auto">
            <a:xfrm>
              <a:off x="5061" y="822"/>
              <a:ext cx="42" cy="27"/>
            </a:xfrm>
            <a:custGeom>
              <a:avLst/>
              <a:gdLst>
                <a:gd name="T0" fmla="*/ 47 w 83"/>
                <a:gd name="T1" fmla="*/ 13 h 56"/>
                <a:gd name="T2" fmla="*/ 40 w 83"/>
                <a:gd name="T3" fmla="*/ 10 h 56"/>
                <a:gd name="T4" fmla="*/ 33 w 83"/>
                <a:gd name="T5" fmla="*/ 6 h 56"/>
                <a:gd name="T6" fmla="*/ 26 w 83"/>
                <a:gd name="T7" fmla="*/ 4 h 56"/>
                <a:gd name="T8" fmla="*/ 20 w 83"/>
                <a:gd name="T9" fmla="*/ 2 h 56"/>
                <a:gd name="T10" fmla="*/ 15 w 83"/>
                <a:gd name="T11" fmla="*/ 0 h 56"/>
                <a:gd name="T12" fmla="*/ 9 w 83"/>
                <a:gd name="T13" fmla="*/ 0 h 56"/>
                <a:gd name="T14" fmla="*/ 4 w 83"/>
                <a:gd name="T15" fmla="*/ 0 h 56"/>
                <a:gd name="T16" fmla="*/ 0 w 83"/>
                <a:gd name="T17" fmla="*/ 0 h 56"/>
                <a:gd name="T18" fmla="*/ 0 w 83"/>
                <a:gd name="T19" fmla="*/ 3 h 56"/>
                <a:gd name="T20" fmla="*/ 1 w 83"/>
                <a:gd name="T21" fmla="*/ 6 h 56"/>
                <a:gd name="T22" fmla="*/ 2 w 83"/>
                <a:gd name="T23" fmla="*/ 10 h 56"/>
                <a:gd name="T24" fmla="*/ 2 w 83"/>
                <a:gd name="T25" fmla="*/ 13 h 56"/>
                <a:gd name="T26" fmla="*/ 7 w 83"/>
                <a:gd name="T27" fmla="*/ 20 h 56"/>
                <a:gd name="T28" fmla="*/ 11 w 83"/>
                <a:gd name="T29" fmla="*/ 27 h 56"/>
                <a:gd name="T30" fmla="*/ 17 w 83"/>
                <a:gd name="T31" fmla="*/ 34 h 56"/>
                <a:gd name="T32" fmla="*/ 24 w 83"/>
                <a:gd name="T33" fmla="*/ 40 h 56"/>
                <a:gd name="T34" fmla="*/ 32 w 83"/>
                <a:gd name="T35" fmla="*/ 44 h 56"/>
                <a:gd name="T36" fmla="*/ 39 w 83"/>
                <a:gd name="T37" fmla="*/ 49 h 56"/>
                <a:gd name="T38" fmla="*/ 47 w 83"/>
                <a:gd name="T39" fmla="*/ 52 h 56"/>
                <a:gd name="T40" fmla="*/ 55 w 83"/>
                <a:gd name="T41" fmla="*/ 56 h 56"/>
                <a:gd name="T42" fmla="*/ 62 w 83"/>
                <a:gd name="T43" fmla="*/ 56 h 56"/>
                <a:gd name="T44" fmla="*/ 70 w 83"/>
                <a:gd name="T45" fmla="*/ 56 h 56"/>
                <a:gd name="T46" fmla="*/ 77 w 83"/>
                <a:gd name="T47" fmla="*/ 55 h 56"/>
                <a:gd name="T48" fmla="*/ 83 w 83"/>
                <a:gd name="T49" fmla="*/ 53 h 56"/>
                <a:gd name="T50" fmla="*/ 81 w 83"/>
                <a:gd name="T51" fmla="*/ 49 h 56"/>
                <a:gd name="T52" fmla="*/ 79 w 83"/>
                <a:gd name="T53" fmla="*/ 44 h 56"/>
                <a:gd name="T54" fmla="*/ 76 w 83"/>
                <a:gd name="T55" fmla="*/ 38 h 56"/>
                <a:gd name="T56" fmla="*/ 71 w 83"/>
                <a:gd name="T57" fmla="*/ 34 h 56"/>
                <a:gd name="T58" fmla="*/ 67 w 83"/>
                <a:gd name="T59" fmla="*/ 28 h 56"/>
                <a:gd name="T60" fmla="*/ 61 w 83"/>
                <a:gd name="T61" fmla="*/ 23 h 56"/>
                <a:gd name="T62" fmla="*/ 54 w 83"/>
                <a:gd name="T63" fmla="*/ 18 h 56"/>
                <a:gd name="T64" fmla="*/ 47 w 83"/>
                <a:gd name="T65" fmla="*/ 13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6"/>
                <a:gd name="T101" fmla="*/ 83 w 83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6">
                  <a:moveTo>
                    <a:pt x="47" y="13"/>
                  </a:moveTo>
                  <a:lnTo>
                    <a:pt x="40" y="10"/>
                  </a:lnTo>
                  <a:lnTo>
                    <a:pt x="33" y="6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7" y="20"/>
                  </a:lnTo>
                  <a:lnTo>
                    <a:pt x="11" y="27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2" y="44"/>
                  </a:lnTo>
                  <a:lnTo>
                    <a:pt x="39" y="49"/>
                  </a:lnTo>
                  <a:lnTo>
                    <a:pt x="47" y="52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70" y="56"/>
                  </a:lnTo>
                  <a:lnTo>
                    <a:pt x="77" y="55"/>
                  </a:lnTo>
                  <a:lnTo>
                    <a:pt x="83" y="53"/>
                  </a:lnTo>
                  <a:lnTo>
                    <a:pt x="81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7" y="28"/>
                  </a:lnTo>
                  <a:lnTo>
                    <a:pt x="61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Freeform 83"/>
            <p:cNvSpPr>
              <a:spLocks/>
            </p:cNvSpPr>
            <p:nvPr/>
          </p:nvSpPr>
          <p:spPr bwMode="auto">
            <a:xfrm>
              <a:off x="5012" y="875"/>
              <a:ext cx="43" cy="29"/>
            </a:xfrm>
            <a:custGeom>
              <a:avLst/>
              <a:gdLst>
                <a:gd name="T0" fmla="*/ 50 w 86"/>
                <a:gd name="T1" fmla="*/ 13 h 59"/>
                <a:gd name="T2" fmla="*/ 43 w 86"/>
                <a:gd name="T3" fmla="*/ 8 h 59"/>
                <a:gd name="T4" fmla="*/ 35 w 86"/>
                <a:gd name="T5" fmla="*/ 5 h 59"/>
                <a:gd name="T6" fmla="*/ 28 w 86"/>
                <a:gd name="T7" fmla="*/ 3 h 59"/>
                <a:gd name="T8" fmla="*/ 22 w 86"/>
                <a:gd name="T9" fmla="*/ 0 h 59"/>
                <a:gd name="T10" fmla="*/ 15 w 86"/>
                <a:gd name="T11" fmla="*/ 0 h 59"/>
                <a:gd name="T12" fmla="*/ 9 w 86"/>
                <a:gd name="T13" fmla="*/ 0 h 59"/>
                <a:gd name="T14" fmla="*/ 3 w 86"/>
                <a:gd name="T15" fmla="*/ 0 h 59"/>
                <a:gd name="T16" fmla="*/ 0 w 86"/>
                <a:gd name="T17" fmla="*/ 3 h 59"/>
                <a:gd name="T18" fmla="*/ 0 w 86"/>
                <a:gd name="T19" fmla="*/ 5 h 59"/>
                <a:gd name="T20" fmla="*/ 0 w 86"/>
                <a:gd name="T21" fmla="*/ 7 h 59"/>
                <a:gd name="T22" fmla="*/ 0 w 86"/>
                <a:gd name="T23" fmla="*/ 11 h 59"/>
                <a:gd name="T24" fmla="*/ 1 w 86"/>
                <a:gd name="T25" fmla="*/ 14 h 59"/>
                <a:gd name="T26" fmla="*/ 4 w 86"/>
                <a:gd name="T27" fmla="*/ 21 h 59"/>
                <a:gd name="T28" fmla="*/ 9 w 86"/>
                <a:gd name="T29" fmla="*/ 28 h 59"/>
                <a:gd name="T30" fmla="*/ 13 w 86"/>
                <a:gd name="T31" fmla="*/ 34 h 59"/>
                <a:gd name="T32" fmla="*/ 19 w 86"/>
                <a:gd name="T33" fmla="*/ 40 h 59"/>
                <a:gd name="T34" fmla="*/ 26 w 86"/>
                <a:gd name="T35" fmla="*/ 44 h 59"/>
                <a:gd name="T36" fmla="*/ 33 w 86"/>
                <a:gd name="T37" fmla="*/ 49 h 59"/>
                <a:gd name="T38" fmla="*/ 40 w 86"/>
                <a:gd name="T39" fmla="*/ 52 h 59"/>
                <a:gd name="T40" fmla="*/ 47 w 86"/>
                <a:gd name="T41" fmla="*/ 56 h 59"/>
                <a:gd name="T42" fmla="*/ 53 w 86"/>
                <a:gd name="T43" fmla="*/ 57 h 59"/>
                <a:gd name="T44" fmla="*/ 58 w 86"/>
                <a:gd name="T45" fmla="*/ 58 h 59"/>
                <a:gd name="T46" fmla="*/ 63 w 86"/>
                <a:gd name="T47" fmla="*/ 59 h 59"/>
                <a:gd name="T48" fmla="*/ 69 w 86"/>
                <a:gd name="T49" fmla="*/ 59 h 59"/>
                <a:gd name="T50" fmla="*/ 73 w 86"/>
                <a:gd name="T51" fmla="*/ 58 h 59"/>
                <a:gd name="T52" fmla="*/ 78 w 86"/>
                <a:gd name="T53" fmla="*/ 57 h 59"/>
                <a:gd name="T54" fmla="*/ 81 w 86"/>
                <a:gd name="T55" fmla="*/ 56 h 59"/>
                <a:gd name="T56" fmla="*/ 86 w 86"/>
                <a:gd name="T57" fmla="*/ 53 h 59"/>
                <a:gd name="T58" fmla="*/ 85 w 86"/>
                <a:gd name="T59" fmla="*/ 49 h 59"/>
                <a:gd name="T60" fmla="*/ 83 w 86"/>
                <a:gd name="T61" fmla="*/ 44 h 59"/>
                <a:gd name="T62" fmla="*/ 79 w 86"/>
                <a:gd name="T63" fmla="*/ 38 h 59"/>
                <a:gd name="T64" fmla="*/ 76 w 86"/>
                <a:gd name="T65" fmla="*/ 33 h 59"/>
                <a:gd name="T66" fmla="*/ 70 w 86"/>
                <a:gd name="T67" fmla="*/ 28 h 59"/>
                <a:gd name="T68" fmla="*/ 64 w 86"/>
                <a:gd name="T69" fmla="*/ 22 h 59"/>
                <a:gd name="T70" fmla="*/ 57 w 86"/>
                <a:gd name="T71" fmla="*/ 18 h 59"/>
                <a:gd name="T72" fmla="*/ 50 w 86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6"/>
                <a:gd name="T112" fmla="*/ 0 h 59"/>
                <a:gd name="T113" fmla="*/ 86 w 86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6" h="59">
                  <a:moveTo>
                    <a:pt x="50" y="13"/>
                  </a:moveTo>
                  <a:lnTo>
                    <a:pt x="43" y="8"/>
                  </a:lnTo>
                  <a:lnTo>
                    <a:pt x="35" y="5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21"/>
                  </a:lnTo>
                  <a:lnTo>
                    <a:pt x="9" y="28"/>
                  </a:lnTo>
                  <a:lnTo>
                    <a:pt x="13" y="34"/>
                  </a:lnTo>
                  <a:lnTo>
                    <a:pt x="19" y="40"/>
                  </a:lnTo>
                  <a:lnTo>
                    <a:pt x="26" y="44"/>
                  </a:lnTo>
                  <a:lnTo>
                    <a:pt x="33" y="49"/>
                  </a:lnTo>
                  <a:lnTo>
                    <a:pt x="40" y="52"/>
                  </a:lnTo>
                  <a:lnTo>
                    <a:pt x="47" y="56"/>
                  </a:lnTo>
                  <a:lnTo>
                    <a:pt x="53" y="57"/>
                  </a:lnTo>
                  <a:lnTo>
                    <a:pt x="58" y="58"/>
                  </a:lnTo>
                  <a:lnTo>
                    <a:pt x="63" y="59"/>
                  </a:lnTo>
                  <a:lnTo>
                    <a:pt x="69" y="59"/>
                  </a:lnTo>
                  <a:lnTo>
                    <a:pt x="73" y="58"/>
                  </a:lnTo>
                  <a:lnTo>
                    <a:pt x="78" y="57"/>
                  </a:lnTo>
                  <a:lnTo>
                    <a:pt x="81" y="56"/>
                  </a:lnTo>
                  <a:lnTo>
                    <a:pt x="86" y="53"/>
                  </a:lnTo>
                  <a:lnTo>
                    <a:pt x="85" y="49"/>
                  </a:lnTo>
                  <a:lnTo>
                    <a:pt x="83" y="44"/>
                  </a:lnTo>
                  <a:lnTo>
                    <a:pt x="79" y="38"/>
                  </a:lnTo>
                  <a:lnTo>
                    <a:pt x="76" y="33"/>
                  </a:lnTo>
                  <a:lnTo>
                    <a:pt x="70" y="28"/>
                  </a:lnTo>
                  <a:lnTo>
                    <a:pt x="64" y="22"/>
                  </a:lnTo>
                  <a:lnTo>
                    <a:pt x="57" y="18"/>
                  </a:lnTo>
                  <a:lnTo>
                    <a:pt x="50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Freeform 84"/>
            <p:cNvSpPr>
              <a:spLocks/>
            </p:cNvSpPr>
            <p:nvPr/>
          </p:nvSpPr>
          <p:spPr bwMode="auto">
            <a:xfrm>
              <a:off x="4966" y="932"/>
              <a:ext cx="41" cy="28"/>
            </a:xfrm>
            <a:custGeom>
              <a:avLst/>
              <a:gdLst>
                <a:gd name="T0" fmla="*/ 46 w 81"/>
                <a:gd name="T1" fmla="*/ 13 h 55"/>
                <a:gd name="T2" fmla="*/ 40 w 81"/>
                <a:gd name="T3" fmla="*/ 10 h 55"/>
                <a:gd name="T4" fmla="*/ 34 w 81"/>
                <a:gd name="T5" fmla="*/ 6 h 55"/>
                <a:gd name="T6" fmla="*/ 27 w 81"/>
                <a:gd name="T7" fmla="*/ 4 h 55"/>
                <a:gd name="T8" fmla="*/ 23 w 81"/>
                <a:gd name="T9" fmla="*/ 2 h 55"/>
                <a:gd name="T10" fmla="*/ 17 w 81"/>
                <a:gd name="T11" fmla="*/ 1 h 55"/>
                <a:gd name="T12" fmla="*/ 11 w 81"/>
                <a:gd name="T13" fmla="*/ 0 h 55"/>
                <a:gd name="T14" fmla="*/ 7 w 81"/>
                <a:gd name="T15" fmla="*/ 0 h 55"/>
                <a:gd name="T16" fmla="*/ 2 w 81"/>
                <a:gd name="T17" fmla="*/ 0 h 55"/>
                <a:gd name="T18" fmla="*/ 1 w 81"/>
                <a:gd name="T19" fmla="*/ 2 h 55"/>
                <a:gd name="T20" fmla="*/ 0 w 81"/>
                <a:gd name="T21" fmla="*/ 5 h 55"/>
                <a:gd name="T22" fmla="*/ 0 w 81"/>
                <a:gd name="T23" fmla="*/ 9 h 55"/>
                <a:gd name="T24" fmla="*/ 2 w 81"/>
                <a:gd name="T25" fmla="*/ 13 h 55"/>
                <a:gd name="T26" fmla="*/ 5 w 81"/>
                <a:gd name="T27" fmla="*/ 20 h 55"/>
                <a:gd name="T28" fmla="*/ 10 w 81"/>
                <a:gd name="T29" fmla="*/ 26 h 55"/>
                <a:gd name="T30" fmla="*/ 15 w 81"/>
                <a:gd name="T31" fmla="*/ 32 h 55"/>
                <a:gd name="T32" fmla="*/ 20 w 81"/>
                <a:gd name="T33" fmla="*/ 36 h 55"/>
                <a:gd name="T34" fmla="*/ 26 w 81"/>
                <a:gd name="T35" fmla="*/ 41 h 55"/>
                <a:gd name="T36" fmla="*/ 32 w 81"/>
                <a:gd name="T37" fmla="*/ 46 h 55"/>
                <a:gd name="T38" fmla="*/ 39 w 81"/>
                <a:gd name="T39" fmla="*/ 48 h 55"/>
                <a:gd name="T40" fmla="*/ 46 w 81"/>
                <a:gd name="T41" fmla="*/ 50 h 55"/>
                <a:gd name="T42" fmla="*/ 50 w 81"/>
                <a:gd name="T43" fmla="*/ 53 h 55"/>
                <a:gd name="T44" fmla="*/ 55 w 81"/>
                <a:gd name="T45" fmla="*/ 55 h 55"/>
                <a:gd name="T46" fmla="*/ 60 w 81"/>
                <a:gd name="T47" fmla="*/ 55 h 55"/>
                <a:gd name="T48" fmla="*/ 65 w 81"/>
                <a:gd name="T49" fmla="*/ 55 h 55"/>
                <a:gd name="T50" fmla="*/ 70 w 81"/>
                <a:gd name="T51" fmla="*/ 55 h 55"/>
                <a:gd name="T52" fmla="*/ 75 w 81"/>
                <a:gd name="T53" fmla="*/ 54 h 55"/>
                <a:gd name="T54" fmla="*/ 78 w 81"/>
                <a:gd name="T55" fmla="*/ 54 h 55"/>
                <a:gd name="T56" fmla="*/ 81 w 81"/>
                <a:gd name="T57" fmla="*/ 53 h 55"/>
                <a:gd name="T58" fmla="*/ 81 w 81"/>
                <a:gd name="T59" fmla="*/ 53 h 55"/>
                <a:gd name="T60" fmla="*/ 80 w 81"/>
                <a:gd name="T61" fmla="*/ 48 h 55"/>
                <a:gd name="T62" fmla="*/ 78 w 81"/>
                <a:gd name="T63" fmla="*/ 43 h 55"/>
                <a:gd name="T64" fmla="*/ 75 w 81"/>
                <a:gd name="T65" fmla="*/ 38 h 55"/>
                <a:gd name="T66" fmla="*/ 71 w 81"/>
                <a:gd name="T67" fmla="*/ 33 h 55"/>
                <a:gd name="T68" fmla="*/ 65 w 81"/>
                <a:gd name="T69" fmla="*/ 28 h 55"/>
                <a:gd name="T70" fmla="*/ 60 w 81"/>
                <a:gd name="T71" fmla="*/ 23 h 55"/>
                <a:gd name="T72" fmla="*/ 53 w 81"/>
                <a:gd name="T73" fmla="*/ 18 h 55"/>
                <a:gd name="T74" fmla="*/ 46 w 81"/>
                <a:gd name="T75" fmla="*/ 13 h 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1"/>
                <a:gd name="T115" fmla="*/ 0 h 55"/>
                <a:gd name="T116" fmla="*/ 81 w 81"/>
                <a:gd name="T117" fmla="*/ 55 h 5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1" h="55">
                  <a:moveTo>
                    <a:pt x="46" y="13"/>
                  </a:moveTo>
                  <a:lnTo>
                    <a:pt x="40" y="10"/>
                  </a:lnTo>
                  <a:lnTo>
                    <a:pt x="34" y="6"/>
                  </a:lnTo>
                  <a:lnTo>
                    <a:pt x="27" y="4"/>
                  </a:lnTo>
                  <a:lnTo>
                    <a:pt x="23" y="2"/>
                  </a:lnTo>
                  <a:lnTo>
                    <a:pt x="17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3"/>
                  </a:lnTo>
                  <a:lnTo>
                    <a:pt x="5" y="20"/>
                  </a:lnTo>
                  <a:lnTo>
                    <a:pt x="10" y="26"/>
                  </a:lnTo>
                  <a:lnTo>
                    <a:pt x="15" y="32"/>
                  </a:lnTo>
                  <a:lnTo>
                    <a:pt x="20" y="36"/>
                  </a:lnTo>
                  <a:lnTo>
                    <a:pt x="26" y="41"/>
                  </a:lnTo>
                  <a:lnTo>
                    <a:pt x="32" y="46"/>
                  </a:lnTo>
                  <a:lnTo>
                    <a:pt x="39" y="48"/>
                  </a:lnTo>
                  <a:lnTo>
                    <a:pt x="46" y="50"/>
                  </a:lnTo>
                  <a:lnTo>
                    <a:pt x="50" y="53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5"/>
                  </a:lnTo>
                  <a:lnTo>
                    <a:pt x="70" y="55"/>
                  </a:lnTo>
                  <a:lnTo>
                    <a:pt x="75" y="54"/>
                  </a:lnTo>
                  <a:lnTo>
                    <a:pt x="78" y="54"/>
                  </a:lnTo>
                  <a:lnTo>
                    <a:pt x="81" y="53"/>
                  </a:lnTo>
                  <a:lnTo>
                    <a:pt x="80" y="48"/>
                  </a:lnTo>
                  <a:lnTo>
                    <a:pt x="78" y="43"/>
                  </a:lnTo>
                  <a:lnTo>
                    <a:pt x="75" y="38"/>
                  </a:lnTo>
                  <a:lnTo>
                    <a:pt x="71" y="33"/>
                  </a:lnTo>
                  <a:lnTo>
                    <a:pt x="65" y="28"/>
                  </a:lnTo>
                  <a:lnTo>
                    <a:pt x="60" y="23"/>
                  </a:lnTo>
                  <a:lnTo>
                    <a:pt x="53" y="18"/>
                  </a:lnTo>
                  <a:lnTo>
                    <a:pt x="46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Freeform 85"/>
            <p:cNvSpPr>
              <a:spLocks/>
            </p:cNvSpPr>
            <p:nvPr/>
          </p:nvSpPr>
          <p:spPr bwMode="auto">
            <a:xfrm>
              <a:off x="5121" y="919"/>
              <a:ext cx="39" cy="54"/>
            </a:xfrm>
            <a:custGeom>
              <a:avLst/>
              <a:gdLst>
                <a:gd name="T0" fmla="*/ 72 w 77"/>
                <a:gd name="T1" fmla="*/ 8 h 108"/>
                <a:gd name="T2" fmla="*/ 76 w 77"/>
                <a:gd name="T3" fmla="*/ 20 h 108"/>
                <a:gd name="T4" fmla="*/ 77 w 77"/>
                <a:gd name="T5" fmla="*/ 31 h 108"/>
                <a:gd name="T6" fmla="*/ 77 w 77"/>
                <a:gd name="T7" fmla="*/ 43 h 108"/>
                <a:gd name="T8" fmla="*/ 73 w 77"/>
                <a:gd name="T9" fmla="*/ 54 h 108"/>
                <a:gd name="T10" fmla="*/ 70 w 77"/>
                <a:gd name="T11" fmla="*/ 66 h 108"/>
                <a:gd name="T12" fmla="*/ 64 w 77"/>
                <a:gd name="T13" fmla="*/ 76 h 108"/>
                <a:gd name="T14" fmla="*/ 57 w 77"/>
                <a:gd name="T15" fmla="*/ 86 h 108"/>
                <a:gd name="T16" fmla="*/ 50 w 77"/>
                <a:gd name="T17" fmla="*/ 96 h 108"/>
                <a:gd name="T18" fmla="*/ 43 w 77"/>
                <a:gd name="T19" fmla="*/ 100 h 108"/>
                <a:gd name="T20" fmla="*/ 38 w 77"/>
                <a:gd name="T21" fmla="*/ 105 h 108"/>
                <a:gd name="T22" fmla="*/ 29 w 77"/>
                <a:gd name="T23" fmla="*/ 107 h 108"/>
                <a:gd name="T24" fmla="*/ 21 w 77"/>
                <a:gd name="T25" fmla="*/ 108 h 108"/>
                <a:gd name="T26" fmla="*/ 19 w 77"/>
                <a:gd name="T27" fmla="*/ 107 h 108"/>
                <a:gd name="T28" fmla="*/ 18 w 77"/>
                <a:gd name="T29" fmla="*/ 106 h 108"/>
                <a:gd name="T30" fmla="*/ 16 w 77"/>
                <a:gd name="T31" fmla="*/ 105 h 108"/>
                <a:gd name="T32" fmla="*/ 13 w 77"/>
                <a:gd name="T33" fmla="*/ 107 h 108"/>
                <a:gd name="T34" fmla="*/ 6 w 77"/>
                <a:gd name="T35" fmla="*/ 99 h 108"/>
                <a:gd name="T36" fmla="*/ 2 w 77"/>
                <a:gd name="T37" fmla="*/ 88 h 108"/>
                <a:gd name="T38" fmla="*/ 0 w 77"/>
                <a:gd name="T39" fmla="*/ 75 h 108"/>
                <a:gd name="T40" fmla="*/ 1 w 77"/>
                <a:gd name="T41" fmla="*/ 60 h 108"/>
                <a:gd name="T42" fmla="*/ 3 w 77"/>
                <a:gd name="T43" fmla="*/ 51 h 108"/>
                <a:gd name="T44" fmla="*/ 5 w 77"/>
                <a:gd name="T45" fmla="*/ 42 h 108"/>
                <a:gd name="T46" fmla="*/ 10 w 77"/>
                <a:gd name="T47" fmla="*/ 32 h 108"/>
                <a:gd name="T48" fmla="*/ 16 w 77"/>
                <a:gd name="T49" fmla="*/ 24 h 108"/>
                <a:gd name="T50" fmla="*/ 21 w 77"/>
                <a:gd name="T51" fmla="*/ 16 h 108"/>
                <a:gd name="T52" fmla="*/ 28 w 77"/>
                <a:gd name="T53" fmla="*/ 9 h 108"/>
                <a:gd name="T54" fmla="*/ 36 w 77"/>
                <a:gd name="T55" fmla="*/ 4 h 108"/>
                <a:gd name="T56" fmla="*/ 44 w 77"/>
                <a:gd name="T57" fmla="*/ 0 h 108"/>
                <a:gd name="T58" fmla="*/ 52 w 77"/>
                <a:gd name="T59" fmla="*/ 0 h 108"/>
                <a:gd name="T60" fmla="*/ 61 w 77"/>
                <a:gd name="T61" fmla="*/ 0 h 108"/>
                <a:gd name="T62" fmla="*/ 66 w 77"/>
                <a:gd name="T63" fmla="*/ 2 h 108"/>
                <a:gd name="T64" fmla="*/ 72 w 77"/>
                <a:gd name="T65" fmla="*/ 8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"/>
                <a:gd name="T100" fmla="*/ 0 h 108"/>
                <a:gd name="T101" fmla="*/ 77 w 77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" h="108">
                  <a:moveTo>
                    <a:pt x="72" y="8"/>
                  </a:moveTo>
                  <a:lnTo>
                    <a:pt x="76" y="20"/>
                  </a:lnTo>
                  <a:lnTo>
                    <a:pt x="77" y="31"/>
                  </a:lnTo>
                  <a:lnTo>
                    <a:pt x="77" y="43"/>
                  </a:lnTo>
                  <a:lnTo>
                    <a:pt x="73" y="54"/>
                  </a:lnTo>
                  <a:lnTo>
                    <a:pt x="70" y="66"/>
                  </a:lnTo>
                  <a:lnTo>
                    <a:pt x="64" y="76"/>
                  </a:lnTo>
                  <a:lnTo>
                    <a:pt x="57" y="86"/>
                  </a:lnTo>
                  <a:lnTo>
                    <a:pt x="50" y="96"/>
                  </a:lnTo>
                  <a:lnTo>
                    <a:pt x="43" y="100"/>
                  </a:lnTo>
                  <a:lnTo>
                    <a:pt x="38" y="105"/>
                  </a:lnTo>
                  <a:lnTo>
                    <a:pt x="29" y="107"/>
                  </a:lnTo>
                  <a:lnTo>
                    <a:pt x="21" y="108"/>
                  </a:lnTo>
                  <a:lnTo>
                    <a:pt x="19" y="107"/>
                  </a:lnTo>
                  <a:lnTo>
                    <a:pt x="18" y="106"/>
                  </a:lnTo>
                  <a:lnTo>
                    <a:pt x="16" y="105"/>
                  </a:lnTo>
                  <a:lnTo>
                    <a:pt x="13" y="107"/>
                  </a:lnTo>
                  <a:lnTo>
                    <a:pt x="6" y="99"/>
                  </a:lnTo>
                  <a:lnTo>
                    <a:pt x="2" y="88"/>
                  </a:lnTo>
                  <a:lnTo>
                    <a:pt x="0" y="75"/>
                  </a:lnTo>
                  <a:lnTo>
                    <a:pt x="1" y="60"/>
                  </a:lnTo>
                  <a:lnTo>
                    <a:pt x="3" y="51"/>
                  </a:lnTo>
                  <a:lnTo>
                    <a:pt x="5" y="42"/>
                  </a:lnTo>
                  <a:lnTo>
                    <a:pt x="10" y="32"/>
                  </a:lnTo>
                  <a:lnTo>
                    <a:pt x="16" y="24"/>
                  </a:lnTo>
                  <a:lnTo>
                    <a:pt x="21" y="16"/>
                  </a:lnTo>
                  <a:lnTo>
                    <a:pt x="28" y="9"/>
                  </a:lnTo>
                  <a:lnTo>
                    <a:pt x="36" y="4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86"/>
            <p:cNvSpPr>
              <a:spLocks/>
            </p:cNvSpPr>
            <p:nvPr/>
          </p:nvSpPr>
          <p:spPr bwMode="auto">
            <a:xfrm>
              <a:off x="5114" y="997"/>
              <a:ext cx="37" cy="54"/>
            </a:xfrm>
            <a:custGeom>
              <a:avLst/>
              <a:gdLst>
                <a:gd name="T0" fmla="*/ 73 w 74"/>
                <a:gd name="T1" fmla="*/ 19 h 108"/>
                <a:gd name="T2" fmla="*/ 74 w 74"/>
                <a:gd name="T3" fmla="*/ 31 h 108"/>
                <a:gd name="T4" fmla="*/ 74 w 74"/>
                <a:gd name="T5" fmla="*/ 42 h 108"/>
                <a:gd name="T6" fmla="*/ 73 w 74"/>
                <a:gd name="T7" fmla="*/ 54 h 108"/>
                <a:gd name="T8" fmla="*/ 70 w 74"/>
                <a:gd name="T9" fmla="*/ 64 h 108"/>
                <a:gd name="T10" fmla="*/ 65 w 74"/>
                <a:gd name="T11" fmla="*/ 75 h 108"/>
                <a:gd name="T12" fmla="*/ 59 w 74"/>
                <a:gd name="T13" fmla="*/ 85 h 108"/>
                <a:gd name="T14" fmla="*/ 53 w 74"/>
                <a:gd name="T15" fmla="*/ 93 h 108"/>
                <a:gd name="T16" fmla="*/ 43 w 74"/>
                <a:gd name="T17" fmla="*/ 101 h 108"/>
                <a:gd name="T18" fmla="*/ 40 w 74"/>
                <a:gd name="T19" fmla="*/ 103 h 108"/>
                <a:gd name="T20" fmla="*/ 34 w 74"/>
                <a:gd name="T21" fmla="*/ 106 h 108"/>
                <a:gd name="T22" fmla="*/ 28 w 74"/>
                <a:gd name="T23" fmla="*/ 107 h 108"/>
                <a:gd name="T24" fmla="*/ 24 w 74"/>
                <a:gd name="T25" fmla="*/ 108 h 108"/>
                <a:gd name="T26" fmla="*/ 16 w 74"/>
                <a:gd name="T27" fmla="*/ 106 h 108"/>
                <a:gd name="T28" fmla="*/ 10 w 74"/>
                <a:gd name="T29" fmla="*/ 101 h 108"/>
                <a:gd name="T30" fmla="*/ 4 w 74"/>
                <a:gd name="T31" fmla="*/ 95 h 108"/>
                <a:gd name="T32" fmla="*/ 1 w 74"/>
                <a:gd name="T33" fmla="*/ 87 h 108"/>
                <a:gd name="T34" fmla="*/ 0 w 74"/>
                <a:gd name="T35" fmla="*/ 77 h 108"/>
                <a:gd name="T36" fmla="*/ 0 w 74"/>
                <a:gd name="T37" fmla="*/ 67 h 108"/>
                <a:gd name="T38" fmla="*/ 2 w 74"/>
                <a:gd name="T39" fmla="*/ 56 h 108"/>
                <a:gd name="T40" fmla="*/ 5 w 74"/>
                <a:gd name="T41" fmla="*/ 46 h 108"/>
                <a:gd name="T42" fmla="*/ 10 w 74"/>
                <a:gd name="T43" fmla="*/ 37 h 108"/>
                <a:gd name="T44" fmla="*/ 16 w 74"/>
                <a:gd name="T45" fmla="*/ 26 h 108"/>
                <a:gd name="T46" fmla="*/ 23 w 74"/>
                <a:gd name="T47" fmla="*/ 18 h 108"/>
                <a:gd name="T48" fmla="*/ 29 w 74"/>
                <a:gd name="T49" fmla="*/ 10 h 108"/>
                <a:gd name="T50" fmla="*/ 35 w 74"/>
                <a:gd name="T51" fmla="*/ 7 h 108"/>
                <a:gd name="T52" fmla="*/ 40 w 74"/>
                <a:gd name="T53" fmla="*/ 3 h 108"/>
                <a:gd name="T54" fmla="*/ 44 w 74"/>
                <a:gd name="T55" fmla="*/ 1 h 108"/>
                <a:gd name="T56" fmla="*/ 51 w 74"/>
                <a:gd name="T57" fmla="*/ 0 h 108"/>
                <a:gd name="T58" fmla="*/ 58 w 74"/>
                <a:gd name="T59" fmla="*/ 2 h 108"/>
                <a:gd name="T60" fmla="*/ 64 w 74"/>
                <a:gd name="T61" fmla="*/ 7 h 108"/>
                <a:gd name="T62" fmla="*/ 69 w 74"/>
                <a:gd name="T63" fmla="*/ 12 h 108"/>
                <a:gd name="T64" fmla="*/ 73 w 74"/>
                <a:gd name="T65" fmla="*/ 19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08"/>
                <a:gd name="T101" fmla="*/ 74 w 74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08">
                  <a:moveTo>
                    <a:pt x="73" y="19"/>
                  </a:moveTo>
                  <a:lnTo>
                    <a:pt x="74" y="31"/>
                  </a:lnTo>
                  <a:lnTo>
                    <a:pt x="74" y="42"/>
                  </a:lnTo>
                  <a:lnTo>
                    <a:pt x="73" y="54"/>
                  </a:lnTo>
                  <a:lnTo>
                    <a:pt x="70" y="64"/>
                  </a:lnTo>
                  <a:lnTo>
                    <a:pt x="65" y="75"/>
                  </a:lnTo>
                  <a:lnTo>
                    <a:pt x="59" y="85"/>
                  </a:lnTo>
                  <a:lnTo>
                    <a:pt x="53" y="93"/>
                  </a:lnTo>
                  <a:lnTo>
                    <a:pt x="43" y="101"/>
                  </a:lnTo>
                  <a:lnTo>
                    <a:pt x="40" y="103"/>
                  </a:lnTo>
                  <a:lnTo>
                    <a:pt x="34" y="106"/>
                  </a:lnTo>
                  <a:lnTo>
                    <a:pt x="28" y="107"/>
                  </a:lnTo>
                  <a:lnTo>
                    <a:pt x="24" y="108"/>
                  </a:lnTo>
                  <a:lnTo>
                    <a:pt x="16" y="106"/>
                  </a:lnTo>
                  <a:lnTo>
                    <a:pt x="10" y="101"/>
                  </a:lnTo>
                  <a:lnTo>
                    <a:pt x="4" y="95"/>
                  </a:lnTo>
                  <a:lnTo>
                    <a:pt x="1" y="87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6"/>
                  </a:lnTo>
                  <a:lnTo>
                    <a:pt x="5" y="46"/>
                  </a:lnTo>
                  <a:lnTo>
                    <a:pt x="10" y="37"/>
                  </a:lnTo>
                  <a:lnTo>
                    <a:pt x="16" y="26"/>
                  </a:lnTo>
                  <a:lnTo>
                    <a:pt x="23" y="18"/>
                  </a:lnTo>
                  <a:lnTo>
                    <a:pt x="29" y="10"/>
                  </a:lnTo>
                  <a:lnTo>
                    <a:pt x="35" y="7"/>
                  </a:lnTo>
                  <a:lnTo>
                    <a:pt x="40" y="3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4" y="7"/>
                  </a:lnTo>
                  <a:lnTo>
                    <a:pt x="69" y="12"/>
                  </a:lnTo>
                  <a:lnTo>
                    <a:pt x="7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87"/>
            <p:cNvSpPr>
              <a:spLocks/>
            </p:cNvSpPr>
            <p:nvPr/>
          </p:nvSpPr>
          <p:spPr bwMode="auto">
            <a:xfrm>
              <a:off x="5044" y="1013"/>
              <a:ext cx="37" cy="53"/>
            </a:xfrm>
            <a:custGeom>
              <a:avLst/>
              <a:gdLst>
                <a:gd name="T0" fmla="*/ 74 w 75"/>
                <a:gd name="T1" fmla="*/ 19 h 107"/>
                <a:gd name="T2" fmla="*/ 75 w 75"/>
                <a:gd name="T3" fmla="*/ 31 h 107"/>
                <a:gd name="T4" fmla="*/ 74 w 75"/>
                <a:gd name="T5" fmla="*/ 44 h 107"/>
                <a:gd name="T6" fmla="*/ 71 w 75"/>
                <a:gd name="T7" fmla="*/ 55 h 107"/>
                <a:gd name="T8" fmla="*/ 67 w 75"/>
                <a:gd name="T9" fmla="*/ 67 h 107"/>
                <a:gd name="T10" fmla="*/ 62 w 75"/>
                <a:gd name="T11" fmla="*/ 77 h 107"/>
                <a:gd name="T12" fmla="*/ 55 w 75"/>
                <a:gd name="T13" fmla="*/ 87 h 107"/>
                <a:gd name="T14" fmla="*/ 46 w 75"/>
                <a:gd name="T15" fmla="*/ 97 h 107"/>
                <a:gd name="T16" fmla="*/ 36 w 75"/>
                <a:gd name="T17" fmla="*/ 105 h 107"/>
                <a:gd name="T18" fmla="*/ 20 w 75"/>
                <a:gd name="T19" fmla="*/ 107 h 107"/>
                <a:gd name="T20" fmla="*/ 14 w 75"/>
                <a:gd name="T21" fmla="*/ 105 h 107"/>
                <a:gd name="T22" fmla="*/ 9 w 75"/>
                <a:gd name="T23" fmla="*/ 100 h 107"/>
                <a:gd name="T24" fmla="*/ 5 w 75"/>
                <a:gd name="T25" fmla="*/ 93 h 107"/>
                <a:gd name="T26" fmla="*/ 1 w 75"/>
                <a:gd name="T27" fmla="*/ 86 h 107"/>
                <a:gd name="T28" fmla="*/ 0 w 75"/>
                <a:gd name="T29" fmla="*/ 74 h 107"/>
                <a:gd name="T30" fmla="*/ 1 w 75"/>
                <a:gd name="T31" fmla="*/ 61 h 107"/>
                <a:gd name="T32" fmla="*/ 3 w 75"/>
                <a:gd name="T33" fmla="*/ 50 h 107"/>
                <a:gd name="T34" fmla="*/ 8 w 75"/>
                <a:gd name="T35" fmla="*/ 39 h 107"/>
                <a:gd name="T36" fmla="*/ 13 w 75"/>
                <a:gd name="T37" fmla="*/ 29 h 107"/>
                <a:gd name="T38" fmla="*/ 20 w 75"/>
                <a:gd name="T39" fmla="*/ 19 h 107"/>
                <a:gd name="T40" fmla="*/ 29 w 75"/>
                <a:gd name="T41" fmla="*/ 11 h 107"/>
                <a:gd name="T42" fmla="*/ 38 w 75"/>
                <a:gd name="T43" fmla="*/ 3 h 107"/>
                <a:gd name="T44" fmla="*/ 44 w 75"/>
                <a:gd name="T45" fmla="*/ 1 h 107"/>
                <a:gd name="T46" fmla="*/ 50 w 75"/>
                <a:gd name="T47" fmla="*/ 0 h 107"/>
                <a:gd name="T48" fmla="*/ 55 w 75"/>
                <a:gd name="T49" fmla="*/ 0 h 107"/>
                <a:gd name="T50" fmla="*/ 60 w 75"/>
                <a:gd name="T51" fmla="*/ 2 h 107"/>
                <a:gd name="T52" fmla="*/ 65 w 75"/>
                <a:gd name="T53" fmla="*/ 4 h 107"/>
                <a:gd name="T54" fmla="*/ 69 w 75"/>
                <a:gd name="T55" fmla="*/ 9 h 107"/>
                <a:gd name="T56" fmla="*/ 71 w 75"/>
                <a:gd name="T57" fmla="*/ 14 h 107"/>
                <a:gd name="T58" fmla="*/ 74 w 75"/>
                <a:gd name="T59" fmla="*/ 19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5"/>
                <a:gd name="T91" fmla="*/ 0 h 107"/>
                <a:gd name="T92" fmla="*/ 75 w 75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5" h="107">
                  <a:moveTo>
                    <a:pt x="74" y="19"/>
                  </a:moveTo>
                  <a:lnTo>
                    <a:pt x="75" y="31"/>
                  </a:lnTo>
                  <a:lnTo>
                    <a:pt x="74" y="44"/>
                  </a:lnTo>
                  <a:lnTo>
                    <a:pt x="71" y="55"/>
                  </a:lnTo>
                  <a:lnTo>
                    <a:pt x="67" y="67"/>
                  </a:lnTo>
                  <a:lnTo>
                    <a:pt x="62" y="77"/>
                  </a:lnTo>
                  <a:lnTo>
                    <a:pt x="55" y="87"/>
                  </a:lnTo>
                  <a:lnTo>
                    <a:pt x="46" y="97"/>
                  </a:lnTo>
                  <a:lnTo>
                    <a:pt x="36" y="105"/>
                  </a:lnTo>
                  <a:lnTo>
                    <a:pt x="20" y="107"/>
                  </a:lnTo>
                  <a:lnTo>
                    <a:pt x="14" y="105"/>
                  </a:lnTo>
                  <a:lnTo>
                    <a:pt x="9" y="100"/>
                  </a:lnTo>
                  <a:lnTo>
                    <a:pt x="5" y="93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1" y="61"/>
                  </a:lnTo>
                  <a:lnTo>
                    <a:pt x="3" y="50"/>
                  </a:lnTo>
                  <a:lnTo>
                    <a:pt x="8" y="39"/>
                  </a:lnTo>
                  <a:lnTo>
                    <a:pt x="13" y="29"/>
                  </a:lnTo>
                  <a:lnTo>
                    <a:pt x="20" y="19"/>
                  </a:lnTo>
                  <a:lnTo>
                    <a:pt x="29" y="11"/>
                  </a:lnTo>
                  <a:lnTo>
                    <a:pt x="38" y="3"/>
                  </a:lnTo>
                  <a:lnTo>
                    <a:pt x="44" y="1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9" y="9"/>
                  </a:lnTo>
                  <a:lnTo>
                    <a:pt x="71" y="14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88"/>
            <p:cNvSpPr>
              <a:spLocks/>
            </p:cNvSpPr>
            <p:nvPr/>
          </p:nvSpPr>
          <p:spPr bwMode="auto">
            <a:xfrm>
              <a:off x="4909" y="1016"/>
              <a:ext cx="56" cy="67"/>
            </a:xfrm>
            <a:custGeom>
              <a:avLst/>
              <a:gdLst>
                <a:gd name="T0" fmla="*/ 102 w 111"/>
                <a:gd name="T1" fmla="*/ 50 h 134"/>
                <a:gd name="T2" fmla="*/ 108 w 111"/>
                <a:gd name="T3" fmla="*/ 69 h 134"/>
                <a:gd name="T4" fmla="*/ 111 w 111"/>
                <a:gd name="T5" fmla="*/ 87 h 134"/>
                <a:gd name="T6" fmla="*/ 110 w 111"/>
                <a:gd name="T7" fmla="*/ 107 h 134"/>
                <a:gd name="T8" fmla="*/ 102 w 111"/>
                <a:gd name="T9" fmla="*/ 124 h 134"/>
                <a:gd name="T10" fmla="*/ 98 w 111"/>
                <a:gd name="T11" fmla="*/ 127 h 134"/>
                <a:gd name="T12" fmla="*/ 92 w 111"/>
                <a:gd name="T13" fmla="*/ 130 h 134"/>
                <a:gd name="T14" fmla="*/ 86 w 111"/>
                <a:gd name="T15" fmla="*/ 132 h 134"/>
                <a:gd name="T16" fmla="*/ 81 w 111"/>
                <a:gd name="T17" fmla="*/ 133 h 134"/>
                <a:gd name="T18" fmla="*/ 76 w 111"/>
                <a:gd name="T19" fmla="*/ 134 h 134"/>
                <a:gd name="T20" fmla="*/ 70 w 111"/>
                <a:gd name="T21" fmla="*/ 134 h 134"/>
                <a:gd name="T22" fmla="*/ 64 w 111"/>
                <a:gd name="T23" fmla="*/ 133 h 134"/>
                <a:gd name="T24" fmla="*/ 60 w 111"/>
                <a:gd name="T25" fmla="*/ 131 h 134"/>
                <a:gd name="T26" fmla="*/ 55 w 111"/>
                <a:gd name="T27" fmla="*/ 132 h 134"/>
                <a:gd name="T28" fmla="*/ 53 w 111"/>
                <a:gd name="T29" fmla="*/ 130 h 134"/>
                <a:gd name="T30" fmla="*/ 51 w 111"/>
                <a:gd name="T31" fmla="*/ 127 h 134"/>
                <a:gd name="T32" fmla="*/ 49 w 111"/>
                <a:gd name="T33" fmla="*/ 127 h 134"/>
                <a:gd name="T34" fmla="*/ 42 w 111"/>
                <a:gd name="T35" fmla="*/ 123 h 134"/>
                <a:gd name="T36" fmla="*/ 36 w 111"/>
                <a:gd name="T37" fmla="*/ 117 h 134"/>
                <a:gd name="T38" fmla="*/ 31 w 111"/>
                <a:gd name="T39" fmla="*/ 112 h 134"/>
                <a:gd name="T40" fmla="*/ 26 w 111"/>
                <a:gd name="T41" fmla="*/ 107 h 134"/>
                <a:gd name="T42" fmla="*/ 20 w 111"/>
                <a:gd name="T43" fmla="*/ 100 h 134"/>
                <a:gd name="T44" fmla="*/ 17 w 111"/>
                <a:gd name="T45" fmla="*/ 94 h 134"/>
                <a:gd name="T46" fmla="*/ 12 w 111"/>
                <a:gd name="T47" fmla="*/ 87 h 134"/>
                <a:gd name="T48" fmla="*/ 9 w 111"/>
                <a:gd name="T49" fmla="*/ 79 h 134"/>
                <a:gd name="T50" fmla="*/ 4 w 111"/>
                <a:gd name="T51" fmla="*/ 69 h 134"/>
                <a:gd name="T52" fmla="*/ 1 w 111"/>
                <a:gd name="T53" fmla="*/ 57 h 134"/>
                <a:gd name="T54" fmla="*/ 0 w 111"/>
                <a:gd name="T55" fmla="*/ 44 h 134"/>
                <a:gd name="T56" fmla="*/ 0 w 111"/>
                <a:gd name="T57" fmla="*/ 32 h 134"/>
                <a:gd name="T58" fmla="*/ 3 w 111"/>
                <a:gd name="T59" fmla="*/ 24 h 134"/>
                <a:gd name="T60" fmla="*/ 8 w 111"/>
                <a:gd name="T61" fmla="*/ 15 h 134"/>
                <a:gd name="T62" fmla="*/ 13 w 111"/>
                <a:gd name="T63" fmla="*/ 6 h 134"/>
                <a:gd name="T64" fmla="*/ 22 w 111"/>
                <a:gd name="T65" fmla="*/ 1 h 134"/>
                <a:gd name="T66" fmla="*/ 34 w 111"/>
                <a:gd name="T67" fmla="*/ 0 h 134"/>
                <a:gd name="T68" fmla="*/ 47 w 111"/>
                <a:gd name="T69" fmla="*/ 2 h 134"/>
                <a:gd name="T70" fmla="*/ 57 w 111"/>
                <a:gd name="T71" fmla="*/ 5 h 134"/>
                <a:gd name="T72" fmla="*/ 68 w 111"/>
                <a:gd name="T73" fmla="*/ 12 h 134"/>
                <a:gd name="T74" fmla="*/ 78 w 111"/>
                <a:gd name="T75" fmla="*/ 20 h 134"/>
                <a:gd name="T76" fmla="*/ 86 w 111"/>
                <a:gd name="T77" fmla="*/ 31 h 134"/>
                <a:gd name="T78" fmla="*/ 94 w 111"/>
                <a:gd name="T79" fmla="*/ 40 h 134"/>
                <a:gd name="T80" fmla="*/ 102 w 111"/>
                <a:gd name="T81" fmla="*/ 50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1"/>
                <a:gd name="T124" fmla="*/ 0 h 134"/>
                <a:gd name="T125" fmla="*/ 111 w 111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1" h="134">
                  <a:moveTo>
                    <a:pt x="102" y="50"/>
                  </a:moveTo>
                  <a:lnTo>
                    <a:pt x="108" y="69"/>
                  </a:lnTo>
                  <a:lnTo>
                    <a:pt x="111" y="87"/>
                  </a:lnTo>
                  <a:lnTo>
                    <a:pt x="110" y="107"/>
                  </a:lnTo>
                  <a:lnTo>
                    <a:pt x="102" y="124"/>
                  </a:lnTo>
                  <a:lnTo>
                    <a:pt x="98" y="127"/>
                  </a:lnTo>
                  <a:lnTo>
                    <a:pt x="92" y="130"/>
                  </a:lnTo>
                  <a:lnTo>
                    <a:pt x="86" y="132"/>
                  </a:lnTo>
                  <a:lnTo>
                    <a:pt x="81" y="133"/>
                  </a:lnTo>
                  <a:lnTo>
                    <a:pt x="76" y="134"/>
                  </a:lnTo>
                  <a:lnTo>
                    <a:pt x="70" y="134"/>
                  </a:lnTo>
                  <a:lnTo>
                    <a:pt x="64" y="133"/>
                  </a:lnTo>
                  <a:lnTo>
                    <a:pt x="60" y="131"/>
                  </a:lnTo>
                  <a:lnTo>
                    <a:pt x="55" y="132"/>
                  </a:lnTo>
                  <a:lnTo>
                    <a:pt x="53" y="130"/>
                  </a:lnTo>
                  <a:lnTo>
                    <a:pt x="51" y="127"/>
                  </a:lnTo>
                  <a:lnTo>
                    <a:pt x="49" y="127"/>
                  </a:lnTo>
                  <a:lnTo>
                    <a:pt x="42" y="123"/>
                  </a:lnTo>
                  <a:lnTo>
                    <a:pt x="36" y="117"/>
                  </a:lnTo>
                  <a:lnTo>
                    <a:pt x="31" y="112"/>
                  </a:lnTo>
                  <a:lnTo>
                    <a:pt x="26" y="107"/>
                  </a:lnTo>
                  <a:lnTo>
                    <a:pt x="20" y="100"/>
                  </a:lnTo>
                  <a:lnTo>
                    <a:pt x="17" y="94"/>
                  </a:lnTo>
                  <a:lnTo>
                    <a:pt x="12" y="87"/>
                  </a:lnTo>
                  <a:lnTo>
                    <a:pt x="9" y="79"/>
                  </a:lnTo>
                  <a:lnTo>
                    <a:pt x="4" y="69"/>
                  </a:lnTo>
                  <a:lnTo>
                    <a:pt x="1" y="57"/>
                  </a:lnTo>
                  <a:lnTo>
                    <a:pt x="0" y="44"/>
                  </a:lnTo>
                  <a:lnTo>
                    <a:pt x="0" y="32"/>
                  </a:lnTo>
                  <a:lnTo>
                    <a:pt x="3" y="24"/>
                  </a:lnTo>
                  <a:lnTo>
                    <a:pt x="8" y="15"/>
                  </a:lnTo>
                  <a:lnTo>
                    <a:pt x="13" y="6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7" y="2"/>
                  </a:lnTo>
                  <a:lnTo>
                    <a:pt x="57" y="5"/>
                  </a:lnTo>
                  <a:lnTo>
                    <a:pt x="68" y="12"/>
                  </a:lnTo>
                  <a:lnTo>
                    <a:pt x="78" y="20"/>
                  </a:lnTo>
                  <a:lnTo>
                    <a:pt x="86" y="31"/>
                  </a:lnTo>
                  <a:lnTo>
                    <a:pt x="94" y="40"/>
                  </a:lnTo>
                  <a:lnTo>
                    <a:pt x="10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Freeform 89"/>
            <p:cNvSpPr>
              <a:spLocks/>
            </p:cNvSpPr>
            <p:nvPr/>
          </p:nvSpPr>
          <p:spPr bwMode="auto">
            <a:xfrm>
              <a:off x="4914" y="1023"/>
              <a:ext cx="47" cy="53"/>
            </a:xfrm>
            <a:custGeom>
              <a:avLst/>
              <a:gdLst>
                <a:gd name="T0" fmla="*/ 76 w 93"/>
                <a:gd name="T1" fmla="*/ 27 h 105"/>
                <a:gd name="T2" fmla="*/ 84 w 93"/>
                <a:gd name="T3" fmla="*/ 42 h 105"/>
                <a:gd name="T4" fmla="*/ 91 w 93"/>
                <a:gd name="T5" fmla="*/ 58 h 105"/>
                <a:gd name="T6" fmla="*/ 93 w 93"/>
                <a:gd name="T7" fmla="*/ 76 h 105"/>
                <a:gd name="T8" fmla="*/ 91 w 93"/>
                <a:gd name="T9" fmla="*/ 93 h 105"/>
                <a:gd name="T10" fmla="*/ 85 w 93"/>
                <a:gd name="T11" fmla="*/ 100 h 105"/>
                <a:gd name="T12" fmla="*/ 78 w 93"/>
                <a:gd name="T13" fmla="*/ 104 h 105"/>
                <a:gd name="T14" fmla="*/ 69 w 93"/>
                <a:gd name="T15" fmla="*/ 105 h 105"/>
                <a:gd name="T16" fmla="*/ 61 w 93"/>
                <a:gd name="T17" fmla="*/ 105 h 105"/>
                <a:gd name="T18" fmla="*/ 48 w 93"/>
                <a:gd name="T19" fmla="*/ 101 h 105"/>
                <a:gd name="T20" fmla="*/ 37 w 93"/>
                <a:gd name="T21" fmla="*/ 94 h 105"/>
                <a:gd name="T22" fmla="*/ 27 w 93"/>
                <a:gd name="T23" fmla="*/ 86 h 105"/>
                <a:gd name="T24" fmla="*/ 19 w 93"/>
                <a:gd name="T25" fmla="*/ 76 h 105"/>
                <a:gd name="T26" fmla="*/ 13 w 93"/>
                <a:gd name="T27" fmla="*/ 65 h 105"/>
                <a:gd name="T28" fmla="*/ 7 w 93"/>
                <a:gd name="T29" fmla="*/ 53 h 105"/>
                <a:gd name="T30" fmla="*/ 2 w 93"/>
                <a:gd name="T31" fmla="*/ 40 h 105"/>
                <a:gd name="T32" fmla="*/ 0 w 93"/>
                <a:gd name="T33" fmla="*/ 27 h 105"/>
                <a:gd name="T34" fmla="*/ 1 w 93"/>
                <a:gd name="T35" fmla="*/ 19 h 105"/>
                <a:gd name="T36" fmla="*/ 2 w 93"/>
                <a:gd name="T37" fmla="*/ 12 h 105"/>
                <a:gd name="T38" fmla="*/ 6 w 93"/>
                <a:gd name="T39" fmla="*/ 5 h 105"/>
                <a:gd name="T40" fmla="*/ 13 w 93"/>
                <a:gd name="T41" fmla="*/ 1 h 105"/>
                <a:gd name="T42" fmla="*/ 22 w 93"/>
                <a:gd name="T43" fmla="*/ 0 h 105"/>
                <a:gd name="T44" fmla="*/ 31 w 93"/>
                <a:gd name="T45" fmla="*/ 0 h 105"/>
                <a:gd name="T46" fmla="*/ 40 w 93"/>
                <a:gd name="T47" fmla="*/ 2 h 105"/>
                <a:gd name="T48" fmla="*/ 48 w 93"/>
                <a:gd name="T49" fmla="*/ 5 h 105"/>
                <a:gd name="T50" fmla="*/ 56 w 93"/>
                <a:gd name="T51" fmla="*/ 9 h 105"/>
                <a:gd name="T52" fmla="*/ 63 w 93"/>
                <a:gd name="T53" fmla="*/ 15 h 105"/>
                <a:gd name="T54" fmla="*/ 70 w 93"/>
                <a:gd name="T55" fmla="*/ 20 h 105"/>
                <a:gd name="T56" fmla="*/ 76 w 93"/>
                <a:gd name="T57" fmla="*/ 27 h 1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3"/>
                <a:gd name="T88" fmla="*/ 0 h 105"/>
                <a:gd name="T89" fmla="*/ 93 w 93"/>
                <a:gd name="T90" fmla="*/ 105 h 10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3" h="105">
                  <a:moveTo>
                    <a:pt x="76" y="27"/>
                  </a:moveTo>
                  <a:lnTo>
                    <a:pt x="84" y="42"/>
                  </a:lnTo>
                  <a:lnTo>
                    <a:pt x="91" y="58"/>
                  </a:lnTo>
                  <a:lnTo>
                    <a:pt x="93" y="76"/>
                  </a:lnTo>
                  <a:lnTo>
                    <a:pt x="91" y="93"/>
                  </a:lnTo>
                  <a:lnTo>
                    <a:pt x="85" y="100"/>
                  </a:lnTo>
                  <a:lnTo>
                    <a:pt x="78" y="104"/>
                  </a:lnTo>
                  <a:lnTo>
                    <a:pt x="69" y="105"/>
                  </a:lnTo>
                  <a:lnTo>
                    <a:pt x="61" y="105"/>
                  </a:lnTo>
                  <a:lnTo>
                    <a:pt x="48" y="101"/>
                  </a:lnTo>
                  <a:lnTo>
                    <a:pt x="37" y="94"/>
                  </a:lnTo>
                  <a:lnTo>
                    <a:pt x="27" y="86"/>
                  </a:lnTo>
                  <a:lnTo>
                    <a:pt x="19" y="76"/>
                  </a:lnTo>
                  <a:lnTo>
                    <a:pt x="13" y="65"/>
                  </a:lnTo>
                  <a:lnTo>
                    <a:pt x="7" y="53"/>
                  </a:lnTo>
                  <a:lnTo>
                    <a:pt x="2" y="40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2" y="12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8" y="5"/>
                  </a:lnTo>
                  <a:lnTo>
                    <a:pt x="56" y="9"/>
                  </a:lnTo>
                  <a:lnTo>
                    <a:pt x="63" y="15"/>
                  </a:lnTo>
                  <a:lnTo>
                    <a:pt x="70" y="20"/>
                  </a:lnTo>
                  <a:lnTo>
                    <a:pt x="7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Freeform 90"/>
            <p:cNvSpPr>
              <a:spLocks/>
            </p:cNvSpPr>
            <p:nvPr/>
          </p:nvSpPr>
          <p:spPr bwMode="auto">
            <a:xfrm>
              <a:off x="4826" y="1028"/>
              <a:ext cx="56" cy="68"/>
            </a:xfrm>
            <a:custGeom>
              <a:avLst/>
              <a:gdLst>
                <a:gd name="T0" fmla="*/ 53 w 112"/>
                <a:gd name="T1" fmla="*/ 3 h 136"/>
                <a:gd name="T2" fmla="*/ 64 w 112"/>
                <a:gd name="T3" fmla="*/ 9 h 136"/>
                <a:gd name="T4" fmla="*/ 74 w 112"/>
                <a:gd name="T5" fmla="*/ 17 h 136"/>
                <a:gd name="T6" fmla="*/ 85 w 112"/>
                <a:gd name="T7" fmla="*/ 26 h 136"/>
                <a:gd name="T8" fmla="*/ 93 w 112"/>
                <a:gd name="T9" fmla="*/ 37 h 136"/>
                <a:gd name="T10" fmla="*/ 101 w 112"/>
                <a:gd name="T11" fmla="*/ 48 h 136"/>
                <a:gd name="T12" fmla="*/ 107 w 112"/>
                <a:gd name="T13" fmla="*/ 61 h 136"/>
                <a:gd name="T14" fmla="*/ 110 w 112"/>
                <a:gd name="T15" fmla="*/ 75 h 136"/>
                <a:gd name="T16" fmla="*/ 112 w 112"/>
                <a:gd name="T17" fmla="*/ 88 h 136"/>
                <a:gd name="T18" fmla="*/ 112 w 112"/>
                <a:gd name="T19" fmla="*/ 101 h 136"/>
                <a:gd name="T20" fmla="*/ 109 w 112"/>
                <a:gd name="T21" fmla="*/ 113 h 136"/>
                <a:gd name="T22" fmla="*/ 102 w 112"/>
                <a:gd name="T23" fmla="*/ 123 h 136"/>
                <a:gd name="T24" fmla="*/ 94 w 112"/>
                <a:gd name="T25" fmla="*/ 131 h 136"/>
                <a:gd name="T26" fmla="*/ 86 w 112"/>
                <a:gd name="T27" fmla="*/ 133 h 136"/>
                <a:gd name="T28" fmla="*/ 86 w 112"/>
                <a:gd name="T29" fmla="*/ 133 h 136"/>
                <a:gd name="T30" fmla="*/ 80 w 112"/>
                <a:gd name="T31" fmla="*/ 136 h 136"/>
                <a:gd name="T32" fmla="*/ 73 w 112"/>
                <a:gd name="T33" fmla="*/ 136 h 136"/>
                <a:gd name="T34" fmla="*/ 66 w 112"/>
                <a:gd name="T35" fmla="*/ 135 h 136"/>
                <a:gd name="T36" fmla="*/ 60 w 112"/>
                <a:gd name="T37" fmla="*/ 132 h 136"/>
                <a:gd name="T38" fmla="*/ 54 w 112"/>
                <a:gd name="T39" fmla="*/ 129 h 136"/>
                <a:gd name="T40" fmla="*/ 47 w 112"/>
                <a:gd name="T41" fmla="*/ 125 h 136"/>
                <a:gd name="T42" fmla="*/ 41 w 112"/>
                <a:gd name="T43" fmla="*/ 121 h 136"/>
                <a:gd name="T44" fmla="*/ 35 w 112"/>
                <a:gd name="T45" fmla="*/ 117 h 136"/>
                <a:gd name="T46" fmla="*/ 34 w 112"/>
                <a:gd name="T47" fmla="*/ 117 h 136"/>
                <a:gd name="T48" fmla="*/ 34 w 112"/>
                <a:gd name="T49" fmla="*/ 117 h 136"/>
                <a:gd name="T50" fmla="*/ 33 w 112"/>
                <a:gd name="T51" fmla="*/ 117 h 136"/>
                <a:gd name="T52" fmla="*/ 33 w 112"/>
                <a:gd name="T53" fmla="*/ 117 h 136"/>
                <a:gd name="T54" fmla="*/ 31 w 112"/>
                <a:gd name="T55" fmla="*/ 111 h 136"/>
                <a:gd name="T56" fmla="*/ 27 w 112"/>
                <a:gd name="T57" fmla="*/ 108 h 136"/>
                <a:gd name="T58" fmla="*/ 23 w 112"/>
                <a:gd name="T59" fmla="*/ 105 h 136"/>
                <a:gd name="T60" fmla="*/ 18 w 112"/>
                <a:gd name="T61" fmla="*/ 100 h 136"/>
                <a:gd name="T62" fmla="*/ 8 w 112"/>
                <a:gd name="T63" fmla="*/ 79 h 136"/>
                <a:gd name="T64" fmla="*/ 1 w 112"/>
                <a:gd name="T65" fmla="*/ 55 h 136"/>
                <a:gd name="T66" fmla="*/ 0 w 112"/>
                <a:gd name="T67" fmla="*/ 31 h 136"/>
                <a:gd name="T68" fmla="*/ 10 w 112"/>
                <a:gd name="T69" fmla="*/ 8 h 136"/>
                <a:gd name="T70" fmla="*/ 13 w 112"/>
                <a:gd name="T71" fmla="*/ 6 h 136"/>
                <a:gd name="T72" fmla="*/ 17 w 112"/>
                <a:gd name="T73" fmla="*/ 4 h 136"/>
                <a:gd name="T74" fmla="*/ 22 w 112"/>
                <a:gd name="T75" fmla="*/ 2 h 136"/>
                <a:gd name="T76" fmla="*/ 26 w 112"/>
                <a:gd name="T77" fmla="*/ 1 h 136"/>
                <a:gd name="T78" fmla="*/ 31 w 112"/>
                <a:gd name="T79" fmla="*/ 0 h 136"/>
                <a:gd name="T80" fmla="*/ 35 w 112"/>
                <a:gd name="T81" fmla="*/ 0 h 136"/>
                <a:gd name="T82" fmla="*/ 40 w 112"/>
                <a:gd name="T83" fmla="*/ 1 h 136"/>
                <a:gd name="T84" fmla="*/ 45 w 112"/>
                <a:gd name="T85" fmla="*/ 2 h 136"/>
                <a:gd name="T86" fmla="*/ 53 w 112"/>
                <a:gd name="T87" fmla="*/ 3 h 1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136"/>
                <a:gd name="T134" fmla="*/ 112 w 112"/>
                <a:gd name="T135" fmla="*/ 136 h 1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136">
                  <a:moveTo>
                    <a:pt x="53" y="3"/>
                  </a:moveTo>
                  <a:lnTo>
                    <a:pt x="64" y="9"/>
                  </a:lnTo>
                  <a:lnTo>
                    <a:pt x="74" y="17"/>
                  </a:lnTo>
                  <a:lnTo>
                    <a:pt x="85" y="26"/>
                  </a:lnTo>
                  <a:lnTo>
                    <a:pt x="93" y="37"/>
                  </a:lnTo>
                  <a:lnTo>
                    <a:pt x="101" y="48"/>
                  </a:lnTo>
                  <a:lnTo>
                    <a:pt x="107" y="61"/>
                  </a:lnTo>
                  <a:lnTo>
                    <a:pt x="110" y="75"/>
                  </a:lnTo>
                  <a:lnTo>
                    <a:pt x="112" y="88"/>
                  </a:lnTo>
                  <a:lnTo>
                    <a:pt x="112" y="101"/>
                  </a:lnTo>
                  <a:lnTo>
                    <a:pt x="109" y="113"/>
                  </a:lnTo>
                  <a:lnTo>
                    <a:pt x="102" y="123"/>
                  </a:lnTo>
                  <a:lnTo>
                    <a:pt x="94" y="131"/>
                  </a:lnTo>
                  <a:lnTo>
                    <a:pt x="86" y="133"/>
                  </a:lnTo>
                  <a:lnTo>
                    <a:pt x="80" y="136"/>
                  </a:lnTo>
                  <a:lnTo>
                    <a:pt x="73" y="136"/>
                  </a:lnTo>
                  <a:lnTo>
                    <a:pt x="66" y="135"/>
                  </a:lnTo>
                  <a:lnTo>
                    <a:pt x="60" y="132"/>
                  </a:lnTo>
                  <a:lnTo>
                    <a:pt x="54" y="129"/>
                  </a:lnTo>
                  <a:lnTo>
                    <a:pt x="47" y="125"/>
                  </a:lnTo>
                  <a:lnTo>
                    <a:pt x="41" y="121"/>
                  </a:lnTo>
                  <a:lnTo>
                    <a:pt x="35" y="117"/>
                  </a:lnTo>
                  <a:lnTo>
                    <a:pt x="34" y="117"/>
                  </a:lnTo>
                  <a:lnTo>
                    <a:pt x="33" y="117"/>
                  </a:lnTo>
                  <a:lnTo>
                    <a:pt x="31" y="111"/>
                  </a:lnTo>
                  <a:lnTo>
                    <a:pt x="27" y="108"/>
                  </a:lnTo>
                  <a:lnTo>
                    <a:pt x="23" y="105"/>
                  </a:lnTo>
                  <a:lnTo>
                    <a:pt x="18" y="100"/>
                  </a:lnTo>
                  <a:lnTo>
                    <a:pt x="8" y="79"/>
                  </a:lnTo>
                  <a:lnTo>
                    <a:pt x="1" y="55"/>
                  </a:lnTo>
                  <a:lnTo>
                    <a:pt x="0" y="31"/>
                  </a:lnTo>
                  <a:lnTo>
                    <a:pt x="10" y="8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2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5" y="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Freeform 91"/>
            <p:cNvSpPr>
              <a:spLocks/>
            </p:cNvSpPr>
            <p:nvPr/>
          </p:nvSpPr>
          <p:spPr bwMode="auto">
            <a:xfrm>
              <a:off x="4830" y="1034"/>
              <a:ext cx="46" cy="54"/>
            </a:xfrm>
            <a:custGeom>
              <a:avLst/>
              <a:gdLst>
                <a:gd name="T0" fmla="*/ 65 w 92"/>
                <a:gd name="T1" fmla="*/ 20 h 110"/>
                <a:gd name="T2" fmla="*/ 79 w 92"/>
                <a:gd name="T3" fmla="*/ 37 h 110"/>
                <a:gd name="T4" fmla="*/ 89 w 92"/>
                <a:gd name="T5" fmla="*/ 58 h 110"/>
                <a:gd name="T6" fmla="*/ 92 w 92"/>
                <a:gd name="T7" fmla="*/ 80 h 110"/>
                <a:gd name="T8" fmla="*/ 87 w 92"/>
                <a:gd name="T9" fmla="*/ 102 h 110"/>
                <a:gd name="T10" fmla="*/ 84 w 92"/>
                <a:gd name="T11" fmla="*/ 104 h 110"/>
                <a:gd name="T12" fmla="*/ 80 w 92"/>
                <a:gd name="T13" fmla="*/ 105 h 110"/>
                <a:gd name="T14" fmla="*/ 77 w 92"/>
                <a:gd name="T15" fmla="*/ 106 h 110"/>
                <a:gd name="T16" fmla="*/ 75 w 92"/>
                <a:gd name="T17" fmla="*/ 109 h 110"/>
                <a:gd name="T18" fmla="*/ 69 w 92"/>
                <a:gd name="T19" fmla="*/ 110 h 110"/>
                <a:gd name="T20" fmla="*/ 63 w 92"/>
                <a:gd name="T21" fmla="*/ 110 h 110"/>
                <a:gd name="T22" fmla="*/ 57 w 92"/>
                <a:gd name="T23" fmla="*/ 110 h 110"/>
                <a:gd name="T24" fmla="*/ 52 w 92"/>
                <a:gd name="T25" fmla="*/ 107 h 110"/>
                <a:gd name="T26" fmla="*/ 46 w 92"/>
                <a:gd name="T27" fmla="*/ 105 h 110"/>
                <a:gd name="T28" fmla="*/ 40 w 92"/>
                <a:gd name="T29" fmla="*/ 102 h 110"/>
                <a:gd name="T30" fmla="*/ 34 w 92"/>
                <a:gd name="T31" fmla="*/ 98 h 110"/>
                <a:gd name="T32" fmla="*/ 30 w 92"/>
                <a:gd name="T33" fmla="*/ 94 h 110"/>
                <a:gd name="T34" fmla="*/ 18 w 92"/>
                <a:gd name="T35" fmla="*/ 80 h 110"/>
                <a:gd name="T36" fmla="*/ 10 w 92"/>
                <a:gd name="T37" fmla="*/ 65 h 110"/>
                <a:gd name="T38" fmla="*/ 4 w 92"/>
                <a:gd name="T39" fmla="*/ 49 h 110"/>
                <a:gd name="T40" fmla="*/ 0 w 92"/>
                <a:gd name="T41" fmla="*/ 31 h 110"/>
                <a:gd name="T42" fmla="*/ 1 w 92"/>
                <a:gd name="T43" fmla="*/ 24 h 110"/>
                <a:gd name="T44" fmla="*/ 3 w 92"/>
                <a:gd name="T45" fmla="*/ 18 h 110"/>
                <a:gd name="T46" fmla="*/ 6 w 92"/>
                <a:gd name="T47" fmla="*/ 11 h 110"/>
                <a:gd name="T48" fmla="*/ 9 w 92"/>
                <a:gd name="T49" fmla="*/ 5 h 110"/>
                <a:gd name="T50" fmla="*/ 14 w 92"/>
                <a:gd name="T51" fmla="*/ 1 h 110"/>
                <a:gd name="T52" fmla="*/ 19 w 92"/>
                <a:gd name="T53" fmla="*/ 0 h 110"/>
                <a:gd name="T54" fmla="*/ 25 w 92"/>
                <a:gd name="T55" fmla="*/ 0 h 110"/>
                <a:gd name="T56" fmla="*/ 30 w 92"/>
                <a:gd name="T57" fmla="*/ 0 h 110"/>
                <a:gd name="T58" fmla="*/ 36 w 92"/>
                <a:gd name="T59" fmla="*/ 3 h 110"/>
                <a:gd name="T60" fmla="*/ 41 w 92"/>
                <a:gd name="T61" fmla="*/ 5 h 110"/>
                <a:gd name="T62" fmla="*/ 46 w 92"/>
                <a:gd name="T63" fmla="*/ 7 h 110"/>
                <a:gd name="T64" fmla="*/ 51 w 92"/>
                <a:gd name="T65" fmla="*/ 9 h 110"/>
                <a:gd name="T66" fmla="*/ 54 w 92"/>
                <a:gd name="T67" fmla="*/ 13 h 110"/>
                <a:gd name="T68" fmla="*/ 59 w 92"/>
                <a:gd name="T69" fmla="*/ 15 h 110"/>
                <a:gd name="T70" fmla="*/ 62 w 92"/>
                <a:gd name="T71" fmla="*/ 18 h 110"/>
                <a:gd name="T72" fmla="*/ 65 w 92"/>
                <a:gd name="T73" fmla="*/ 20 h 1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110"/>
                <a:gd name="T113" fmla="*/ 92 w 92"/>
                <a:gd name="T114" fmla="*/ 110 h 11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110">
                  <a:moveTo>
                    <a:pt x="65" y="20"/>
                  </a:moveTo>
                  <a:lnTo>
                    <a:pt x="79" y="37"/>
                  </a:lnTo>
                  <a:lnTo>
                    <a:pt x="89" y="58"/>
                  </a:lnTo>
                  <a:lnTo>
                    <a:pt x="92" y="80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0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9" y="110"/>
                  </a:lnTo>
                  <a:lnTo>
                    <a:pt x="63" y="110"/>
                  </a:lnTo>
                  <a:lnTo>
                    <a:pt x="57" y="110"/>
                  </a:lnTo>
                  <a:lnTo>
                    <a:pt x="52" y="107"/>
                  </a:lnTo>
                  <a:lnTo>
                    <a:pt x="46" y="105"/>
                  </a:lnTo>
                  <a:lnTo>
                    <a:pt x="40" y="102"/>
                  </a:lnTo>
                  <a:lnTo>
                    <a:pt x="34" y="98"/>
                  </a:lnTo>
                  <a:lnTo>
                    <a:pt x="30" y="94"/>
                  </a:lnTo>
                  <a:lnTo>
                    <a:pt x="18" y="80"/>
                  </a:lnTo>
                  <a:lnTo>
                    <a:pt x="10" y="65"/>
                  </a:lnTo>
                  <a:lnTo>
                    <a:pt x="4" y="49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6" y="11"/>
                  </a:lnTo>
                  <a:lnTo>
                    <a:pt x="9" y="5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3"/>
                  </a:lnTo>
                  <a:lnTo>
                    <a:pt x="41" y="5"/>
                  </a:lnTo>
                  <a:lnTo>
                    <a:pt x="46" y="7"/>
                  </a:lnTo>
                  <a:lnTo>
                    <a:pt x="51" y="9"/>
                  </a:lnTo>
                  <a:lnTo>
                    <a:pt x="54" y="13"/>
                  </a:lnTo>
                  <a:lnTo>
                    <a:pt x="59" y="15"/>
                  </a:lnTo>
                  <a:lnTo>
                    <a:pt x="62" y="18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Freeform 92"/>
            <p:cNvSpPr>
              <a:spLocks/>
            </p:cNvSpPr>
            <p:nvPr/>
          </p:nvSpPr>
          <p:spPr bwMode="auto">
            <a:xfrm>
              <a:off x="5038" y="1089"/>
              <a:ext cx="41" cy="55"/>
            </a:xfrm>
            <a:custGeom>
              <a:avLst/>
              <a:gdLst>
                <a:gd name="T0" fmla="*/ 80 w 80"/>
                <a:gd name="T1" fmla="*/ 24 h 108"/>
                <a:gd name="T2" fmla="*/ 79 w 80"/>
                <a:gd name="T3" fmla="*/ 37 h 108"/>
                <a:gd name="T4" fmla="*/ 77 w 80"/>
                <a:gd name="T5" fmla="*/ 48 h 108"/>
                <a:gd name="T6" fmla="*/ 73 w 80"/>
                <a:gd name="T7" fmla="*/ 61 h 108"/>
                <a:gd name="T8" fmla="*/ 69 w 80"/>
                <a:gd name="T9" fmla="*/ 71 h 108"/>
                <a:gd name="T10" fmla="*/ 62 w 80"/>
                <a:gd name="T11" fmla="*/ 82 h 108"/>
                <a:gd name="T12" fmla="*/ 55 w 80"/>
                <a:gd name="T13" fmla="*/ 91 h 108"/>
                <a:gd name="T14" fmla="*/ 46 w 80"/>
                <a:gd name="T15" fmla="*/ 100 h 108"/>
                <a:gd name="T16" fmla="*/ 36 w 80"/>
                <a:gd name="T17" fmla="*/ 107 h 108"/>
                <a:gd name="T18" fmla="*/ 31 w 80"/>
                <a:gd name="T19" fmla="*/ 108 h 108"/>
                <a:gd name="T20" fmla="*/ 24 w 80"/>
                <a:gd name="T21" fmla="*/ 108 h 108"/>
                <a:gd name="T22" fmla="*/ 17 w 80"/>
                <a:gd name="T23" fmla="*/ 108 h 108"/>
                <a:gd name="T24" fmla="*/ 11 w 80"/>
                <a:gd name="T25" fmla="*/ 105 h 108"/>
                <a:gd name="T26" fmla="*/ 7 w 80"/>
                <a:gd name="T27" fmla="*/ 100 h 108"/>
                <a:gd name="T28" fmla="*/ 4 w 80"/>
                <a:gd name="T29" fmla="*/ 93 h 108"/>
                <a:gd name="T30" fmla="*/ 2 w 80"/>
                <a:gd name="T31" fmla="*/ 86 h 108"/>
                <a:gd name="T32" fmla="*/ 0 w 80"/>
                <a:gd name="T33" fmla="*/ 79 h 108"/>
                <a:gd name="T34" fmla="*/ 1 w 80"/>
                <a:gd name="T35" fmla="*/ 68 h 108"/>
                <a:gd name="T36" fmla="*/ 3 w 80"/>
                <a:gd name="T37" fmla="*/ 56 h 108"/>
                <a:gd name="T38" fmla="*/ 7 w 80"/>
                <a:gd name="T39" fmla="*/ 45 h 108"/>
                <a:gd name="T40" fmla="*/ 12 w 80"/>
                <a:gd name="T41" fmla="*/ 35 h 108"/>
                <a:gd name="T42" fmla="*/ 18 w 80"/>
                <a:gd name="T43" fmla="*/ 25 h 108"/>
                <a:gd name="T44" fmla="*/ 26 w 80"/>
                <a:gd name="T45" fmla="*/ 16 h 108"/>
                <a:gd name="T46" fmla="*/ 35 w 80"/>
                <a:gd name="T47" fmla="*/ 8 h 108"/>
                <a:gd name="T48" fmla="*/ 46 w 80"/>
                <a:gd name="T49" fmla="*/ 2 h 108"/>
                <a:gd name="T50" fmla="*/ 51 w 80"/>
                <a:gd name="T51" fmla="*/ 0 h 108"/>
                <a:gd name="T52" fmla="*/ 57 w 80"/>
                <a:gd name="T53" fmla="*/ 0 h 108"/>
                <a:gd name="T54" fmla="*/ 63 w 80"/>
                <a:gd name="T55" fmla="*/ 1 h 108"/>
                <a:gd name="T56" fmla="*/ 69 w 80"/>
                <a:gd name="T57" fmla="*/ 5 h 108"/>
                <a:gd name="T58" fmla="*/ 73 w 80"/>
                <a:gd name="T59" fmla="*/ 8 h 108"/>
                <a:gd name="T60" fmla="*/ 77 w 80"/>
                <a:gd name="T61" fmla="*/ 13 h 108"/>
                <a:gd name="T62" fmla="*/ 79 w 80"/>
                <a:gd name="T63" fmla="*/ 18 h 108"/>
                <a:gd name="T64" fmla="*/ 80 w 80"/>
                <a:gd name="T65" fmla="*/ 24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108"/>
                <a:gd name="T101" fmla="*/ 80 w 80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108">
                  <a:moveTo>
                    <a:pt x="80" y="24"/>
                  </a:moveTo>
                  <a:lnTo>
                    <a:pt x="79" y="37"/>
                  </a:lnTo>
                  <a:lnTo>
                    <a:pt x="77" y="48"/>
                  </a:lnTo>
                  <a:lnTo>
                    <a:pt x="73" y="61"/>
                  </a:lnTo>
                  <a:lnTo>
                    <a:pt x="69" y="71"/>
                  </a:lnTo>
                  <a:lnTo>
                    <a:pt x="62" y="82"/>
                  </a:lnTo>
                  <a:lnTo>
                    <a:pt x="55" y="91"/>
                  </a:lnTo>
                  <a:lnTo>
                    <a:pt x="46" y="100"/>
                  </a:lnTo>
                  <a:lnTo>
                    <a:pt x="36" y="107"/>
                  </a:lnTo>
                  <a:lnTo>
                    <a:pt x="31" y="108"/>
                  </a:lnTo>
                  <a:lnTo>
                    <a:pt x="24" y="108"/>
                  </a:lnTo>
                  <a:lnTo>
                    <a:pt x="17" y="108"/>
                  </a:lnTo>
                  <a:lnTo>
                    <a:pt x="11" y="105"/>
                  </a:lnTo>
                  <a:lnTo>
                    <a:pt x="7" y="100"/>
                  </a:lnTo>
                  <a:lnTo>
                    <a:pt x="4" y="93"/>
                  </a:lnTo>
                  <a:lnTo>
                    <a:pt x="2" y="86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7" y="45"/>
                  </a:lnTo>
                  <a:lnTo>
                    <a:pt x="12" y="35"/>
                  </a:lnTo>
                  <a:lnTo>
                    <a:pt x="18" y="25"/>
                  </a:lnTo>
                  <a:lnTo>
                    <a:pt x="26" y="16"/>
                  </a:lnTo>
                  <a:lnTo>
                    <a:pt x="35" y="8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5"/>
                  </a:lnTo>
                  <a:lnTo>
                    <a:pt x="73" y="8"/>
                  </a:lnTo>
                  <a:lnTo>
                    <a:pt x="77" y="13"/>
                  </a:lnTo>
                  <a:lnTo>
                    <a:pt x="79" y="1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Freeform 93"/>
            <p:cNvSpPr>
              <a:spLocks/>
            </p:cNvSpPr>
            <p:nvPr/>
          </p:nvSpPr>
          <p:spPr bwMode="auto">
            <a:xfrm>
              <a:off x="5053" y="1018"/>
              <a:ext cx="23" cy="42"/>
            </a:xfrm>
            <a:custGeom>
              <a:avLst/>
              <a:gdLst>
                <a:gd name="T0" fmla="*/ 43 w 46"/>
                <a:gd name="T1" fmla="*/ 8 h 84"/>
                <a:gd name="T2" fmla="*/ 40 w 46"/>
                <a:gd name="T3" fmla="*/ 5 h 84"/>
                <a:gd name="T4" fmla="*/ 36 w 46"/>
                <a:gd name="T5" fmla="*/ 1 h 84"/>
                <a:gd name="T6" fmla="*/ 31 w 46"/>
                <a:gd name="T7" fmla="*/ 0 h 84"/>
                <a:gd name="T8" fmla="*/ 26 w 46"/>
                <a:gd name="T9" fmla="*/ 0 h 84"/>
                <a:gd name="T10" fmla="*/ 23 w 46"/>
                <a:gd name="T11" fmla="*/ 2 h 84"/>
                <a:gd name="T12" fmla="*/ 19 w 46"/>
                <a:gd name="T13" fmla="*/ 5 h 84"/>
                <a:gd name="T14" fmla="*/ 16 w 46"/>
                <a:gd name="T15" fmla="*/ 7 h 84"/>
                <a:gd name="T16" fmla="*/ 13 w 46"/>
                <a:gd name="T17" fmla="*/ 9 h 84"/>
                <a:gd name="T18" fmla="*/ 17 w 46"/>
                <a:gd name="T19" fmla="*/ 16 h 84"/>
                <a:gd name="T20" fmla="*/ 19 w 46"/>
                <a:gd name="T21" fmla="*/ 23 h 84"/>
                <a:gd name="T22" fmla="*/ 20 w 46"/>
                <a:gd name="T23" fmla="*/ 30 h 84"/>
                <a:gd name="T24" fmla="*/ 21 w 46"/>
                <a:gd name="T25" fmla="*/ 38 h 84"/>
                <a:gd name="T26" fmla="*/ 20 w 46"/>
                <a:gd name="T27" fmla="*/ 52 h 84"/>
                <a:gd name="T28" fmla="*/ 16 w 46"/>
                <a:gd name="T29" fmla="*/ 66 h 84"/>
                <a:gd name="T30" fmla="*/ 9 w 46"/>
                <a:gd name="T31" fmla="*/ 76 h 84"/>
                <a:gd name="T32" fmla="*/ 0 w 46"/>
                <a:gd name="T33" fmla="*/ 83 h 84"/>
                <a:gd name="T34" fmla="*/ 0 w 46"/>
                <a:gd name="T35" fmla="*/ 84 h 84"/>
                <a:gd name="T36" fmla="*/ 2 w 46"/>
                <a:gd name="T37" fmla="*/ 84 h 84"/>
                <a:gd name="T38" fmla="*/ 3 w 46"/>
                <a:gd name="T39" fmla="*/ 84 h 84"/>
                <a:gd name="T40" fmla="*/ 6 w 46"/>
                <a:gd name="T41" fmla="*/ 84 h 84"/>
                <a:gd name="T42" fmla="*/ 12 w 46"/>
                <a:gd name="T43" fmla="*/ 83 h 84"/>
                <a:gd name="T44" fmla="*/ 18 w 46"/>
                <a:gd name="T45" fmla="*/ 80 h 84"/>
                <a:gd name="T46" fmla="*/ 24 w 46"/>
                <a:gd name="T47" fmla="*/ 75 h 84"/>
                <a:gd name="T48" fmla="*/ 28 w 46"/>
                <a:gd name="T49" fmla="*/ 70 h 84"/>
                <a:gd name="T50" fmla="*/ 36 w 46"/>
                <a:gd name="T51" fmla="*/ 55 h 84"/>
                <a:gd name="T52" fmla="*/ 43 w 46"/>
                <a:gd name="T53" fmla="*/ 40 h 84"/>
                <a:gd name="T54" fmla="*/ 46 w 46"/>
                <a:gd name="T55" fmla="*/ 24 h 84"/>
                <a:gd name="T56" fmla="*/ 43 w 46"/>
                <a:gd name="T57" fmla="*/ 8 h 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"/>
                <a:gd name="T88" fmla="*/ 0 h 84"/>
                <a:gd name="T89" fmla="*/ 46 w 46"/>
                <a:gd name="T90" fmla="*/ 84 h 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" h="84">
                  <a:moveTo>
                    <a:pt x="43" y="8"/>
                  </a:moveTo>
                  <a:lnTo>
                    <a:pt x="40" y="5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3" y="2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17" y="16"/>
                  </a:lnTo>
                  <a:lnTo>
                    <a:pt x="19" y="23"/>
                  </a:lnTo>
                  <a:lnTo>
                    <a:pt x="20" y="30"/>
                  </a:lnTo>
                  <a:lnTo>
                    <a:pt x="21" y="38"/>
                  </a:lnTo>
                  <a:lnTo>
                    <a:pt x="20" y="52"/>
                  </a:lnTo>
                  <a:lnTo>
                    <a:pt x="16" y="66"/>
                  </a:lnTo>
                  <a:lnTo>
                    <a:pt x="9" y="76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6" y="84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4" y="75"/>
                  </a:lnTo>
                  <a:lnTo>
                    <a:pt x="28" y="70"/>
                  </a:lnTo>
                  <a:lnTo>
                    <a:pt x="36" y="55"/>
                  </a:lnTo>
                  <a:lnTo>
                    <a:pt x="43" y="40"/>
                  </a:lnTo>
                  <a:lnTo>
                    <a:pt x="46" y="24"/>
                  </a:lnTo>
                  <a:lnTo>
                    <a:pt x="4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Freeform 94"/>
            <p:cNvSpPr>
              <a:spLocks/>
            </p:cNvSpPr>
            <p:nvPr/>
          </p:nvSpPr>
          <p:spPr bwMode="auto">
            <a:xfrm>
              <a:off x="5126" y="1004"/>
              <a:ext cx="21" cy="42"/>
            </a:xfrm>
            <a:custGeom>
              <a:avLst/>
              <a:gdLst>
                <a:gd name="T0" fmla="*/ 42 w 42"/>
                <a:gd name="T1" fmla="*/ 26 h 84"/>
                <a:gd name="T2" fmla="*/ 41 w 42"/>
                <a:gd name="T3" fmla="*/ 15 h 84"/>
                <a:gd name="T4" fmla="*/ 37 w 42"/>
                <a:gd name="T5" fmla="*/ 5 h 84"/>
                <a:gd name="T6" fmla="*/ 29 w 42"/>
                <a:gd name="T7" fmla="*/ 0 h 84"/>
                <a:gd name="T8" fmla="*/ 18 w 42"/>
                <a:gd name="T9" fmla="*/ 5 h 84"/>
                <a:gd name="T10" fmla="*/ 16 w 42"/>
                <a:gd name="T11" fmla="*/ 6 h 84"/>
                <a:gd name="T12" fmla="*/ 14 w 42"/>
                <a:gd name="T13" fmla="*/ 7 h 84"/>
                <a:gd name="T14" fmla="*/ 11 w 42"/>
                <a:gd name="T15" fmla="*/ 8 h 84"/>
                <a:gd name="T16" fmla="*/ 9 w 42"/>
                <a:gd name="T17" fmla="*/ 10 h 84"/>
                <a:gd name="T18" fmla="*/ 14 w 42"/>
                <a:gd name="T19" fmla="*/ 17 h 84"/>
                <a:gd name="T20" fmla="*/ 16 w 42"/>
                <a:gd name="T21" fmla="*/ 25 h 84"/>
                <a:gd name="T22" fmla="*/ 18 w 42"/>
                <a:gd name="T23" fmla="*/ 34 h 84"/>
                <a:gd name="T24" fmla="*/ 19 w 42"/>
                <a:gd name="T25" fmla="*/ 43 h 84"/>
                <a:gd name="T26" fmla="*/ 18 w 42"/>
                <a:gd name="T27" fmla="*/ 56 h 84"/>
                <a:gd name="T28" fmla="*/ 14 w 42"/>
                <a:gd name="T29" fmla="*/ 67 h 84"/>
                <a:gd name="T30" fmla="*/ 8 w 42"/>
                <a:gd name="T31" fmla="*/ 78 h 84"/>
                <a:gd name="T32" fmla="*/ 0 w 42"/>
                <a:gd name="T33" fmla="*/ 84 h 84"/>
                <a:gd name="T34" fmla="*/ 8 w 42"/>
                <a:gd name="T35" fmla="*/ 80 h 84"/>
                <a:gd name="T36" fmla="*/ 16 w 42"/>
                <a:gd name="T37" fmla="*/ 75 h 84"/>
                <a:gd name="T38" fmla="*/ 23 w 42"/>
                <a:gd name="T39" fmla="*/ 68 h 84"/>
                <a:gd name="T40" fmla="*/ 30 w 42"/>
                <a:gd name="T41" fmla="*/ 61 h 84"/>
                <a:gd name="T42" fmla="*/ 34 w 42"/>
                <a:gd name="T43" fmla="*/ 53 h 84"/>
                <a:gd name="T44" fmla="*/ 39 w 42"/>
                <a:gd name="T45" fmla="*/ 45 h 84"/>
                <a:gd name="T46" fmla="*/ 41 w 42"/>
                <a:gd name="T47" fmla="*/ 36 h 84"/>
                <a:gd name="T48" fmla="*/ 42 w 42"/>
                <a:gd name="T49" fmla="*/ 26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84"/>
                <a:gd name="T77" fmla="*/ 42 w 42"/>
                <a:gd name="T78" fmla="*/ 84 h 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84">
                  <a:moveTo>
                    <a:pt x="42" y="26"/>
                  </a:moveTo>
                  <a:lnTo>
                    <a:pt x="41" y="15"/>
                  </a:lnTo>
                  <a:lnTo>
                    <a:pt x="37" y="5"/>
                  </a:lnTo>
                  <a:lnTo>
                    <a:pt x="29" y="0"/>
                  </a:lnTo>
                  <a:lnTo>
                    <a:pt x="18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4" y="17"/>
                  </a:lnTo>
                  <a:lnTo>
                    <a:pt x="16" y="25"/>
                  </a:lnTo>
                  <a:lnTo>
                    <a:pt x="18" y="34"/>
                  </a:lnTo>
                  <a:lnTo>
                    <a:pt x="19" y="43"/>
                  </a:lnTo>
                  <a:lnTo>
                    <a:pt x="18" y="56"/>
                  </a:lnTo>
                  <a:lnTo>
                    <a:pt x="14" y="67"/>
                  </a:lnTo>
                  <a:lnTo>
                    <a:pt x="8" y="78"/>
                  </a:lnTo>
                  <a:lnTo>
                    <a:pt x="0" y="84"/>
                  </a:lnTo>
                  <a:lnTo>
                    <a:pt x="8" y="80"/>
                  </a:lnTo>
                  <a:lnTo>
                    <a:pt x="16" y="75"/>
                  </a:lnTo>
                  <a:lnTo>
                    <a:pt x="23" y="68"/>
                  </a:lnTo>
                  <a:lnTo>
                    <a:pt x="30" y="61"/>
                  </a:lnTo>
                  <a:lnTo>
                    <a:pt x="34" y="53"/>
                  </a:lnTo>
                  <a:lnTo>
                    <a:pt x="39" y="45"/>
                  </a:lnTo>
                  <a:lnTo>
                    <a:pt x="41" y="36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Freeform 95"/>
            <p:cNvSpPr>
              <a:spLocks/>
            </p:cNvSpPr>
            <p:nvPr/>
          </p:nvSpPr>
          <p:spPr bwMode="auto">
            <a:xfrm>
              <a:off x="5048" y="1095"/>
              <a:ext cx="25" cy="43"/>
            </a:xfrm>
            <a:custGeom>
              <a:avLst/>
              <a:gdLst>
                <a:gd name="T0" fmla="*/ 14 w 52"/>
                <a:gd name="T1" fmla="*/ 87 h 87"/>
                <a:gd name="T2" fmla="*/ 23 w 52"/>
                <a:gd name="T3" fmla="*/ 81 h 87"/>
                <a:gd name="T4" fmla="*/ 31 w 52"/>
                <a:gd name="T5" fmla="*/ 73 h 87"/>
                <a:gd name="T6" fmla="*/ 38 w 52"/>
                <a:gd name="T7" fmla="*/ 65 h 87"/>
                <a:gd name="T8" fmla="*/ 43 w 52"/>
                <a:gd name="T9" fmla="*/ 57 h 87"/>
                <a:gd name="T10" fmla="*/ 47 w 52"/>
                <a:gd name="T11" fmla="*/ 46 h 87"/>
                <a:gd name="T12" fmla="*/ 50 w 52"/>
                <a:gd name="T13" fmla="*/ 36 h 87"/>
                <a:gd name="T14" fmla="*/ 52 w 52"/>
                <a:gd name="T15" fmla="*/ 26 h 87"/>
                <a:gd name="T16" fmla="*/ 52 w 52"/>
                <a:gd name="T17" fmla="*/ 14 h 87"/>
                <a:gd name="T18" fmla="*/ 48 w 52"/>
                <a:gd name="T19" fmla="*/ 11 h 87"/>
                <a:gd name="T20" fmla="*/ 46 w 52"/>
                <a:gd name="T21" fmla="*/ 6 h 87"/>
                <a:gd name="T22" fmla="*/ 43 w 52"/>
                <a:gd name="T23" fmla="*/ 3 h 87"/>
                <a:gd name="T24" fmla="*/ 38 w 52"/>
                <a:gd name="T25" fmla="*/ 0 h 87"/>
                <a:gd name="T26" fmla="*/ 33 w 52"/>
                <a:gd name="T27" fmla="*/ 2 h 87"/>
                <a:gd name="T28" fmla="*/ 29 w 52"/>
                <a:gd name="T29" fmla="*/ 3 h 87"/>
                <a:gd name="T30" fmla="*/ 24 w 52"/>
                <a:gd name="T31" fmla="*/ 5 h 87"/>
                <a:gd name="T32" fmla="*/ 21 w 52"/>
                <a:gd name="T33" fmla="*/ 8 h 87"/>
                <a:gd name="T34" fmla="*/ 24 w 52"/>
                <a:gd name="T35" fmla="*/ 15 h 87"/>
                <a:gd name="T36" fmla="*/ 27 w 52"/>
                <a:gd name="T37" fmla="*/ 22 h 87"/>
                <a:gd name="T38" fmla="*/ 28 w 52"/>
                <a:gd name="T39" fmla="*/ 30 h 87"/>
                <a:gd name="T40" fmla="*/ 28 w 52"/>
                <a:gd name="T41" fmla="*/ 38 h 87"/>
                <a:gd name="T42" fmla="*/ 25 w 52"/>
                <a:gd name="T43" fmla="*/ 54 h 87"/>
                <a:gd name="T44" fmla="*/ 20 w 52"/>
                <a:gd name="T45" fmla="*/ 68 h 87"/>
                <a:gd name="T46" fmla="*/ 12 w 52"/>
                <a:gd name="T47" fmla="*/ 79 h 87"/>
                <a:gd name="T48" fmla="*/ 0 w 52"/>
                <a:gd name="T49" fmla="*/ 84 h 87"/>
                <a:gd name="T50" fmla="*/ 4 w 52"/>
                <a:gd name="T51" fmla="*/ 86 h 87"/>
                <a:gd name="T52" fmla="*/ 7 w 52"/>
                <a:gd name="T53" fmla="*/ 87 h 87"/>
                <a:gd name="T54" fmla="*/ 10 w 52"/>
                <a:gd name="T55" fmla="*/ 87 h 87"/>
                <a:gd name="T56" fmla="*/ 14 w 52"/>
                <a:gd name="T57" fmla="*/ 87 h 8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"/>
                <a:gd name="T88" fmla="*/ 0 h 87"/>
                <a:gd name="T89" fmla="*/ 52 w 52"/>
                <a:gd name="T90" fmla="*/ 87 h 8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" h="87">
                  <a:moveTo>
                    <a:pt x="14" y="87"/>
                  </a:moveTo>
                  <a:lnTo>
                    <a:pt x="23" y="81"/>
                  </a:lnTo>
                  <a:lnTo>
                    <a:pt x="31" y="73"/>
                  </a:lnTo>
                  <a:lnTo>
                    <a:pt x="38" y="65"/>
                  </a:lnTo>
                  <a:lnTo>
                    <a:pt x="43" y="57"/>
                  </a:lnTo>
                  <a:lnTo>
                    <a:pt x="47" y="46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14"/>
                  </a:lnTo>
                  <a:lnTo>
                    <a:pt x="48" y="11"/>
                  </a:lnTo>
                  <a:lnTo>
                    <a:pt x="46" y="6"/>
                  </a:lnTo>
                  <a:lnTo>
                    <a:pt x="43" y="3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29" y="3"/>
                  </a:lnTo>
                  <a:lnTo>
                    <a:pt x="24" y="5"/>
                  </a:lnTo>
                  <a:lnTo>
                    <a:pt x="21" y="8"/>
                  </a:lnTo>
                  <a:lnTo>
                    <a:pt x="24" y="15"/>
                  </a:lnTo>
                  <a:lnTo>
                    <a:pt x="27" y="22"/>
                  </a:lnTo>
                  <a:lnTo>
                    <a:pt x="28" y="30"/>
                  </a:lnTo>
                  <a:lnTo>
                    <a:pt x="28" y="38"/>
                  </a:lnTo>
                  <a:lnTo>
                    <a:pt x="25" y="54"/>
                  </a:lnTo>
                  <a:lnTo>
                    <a:pt x="20" y="68"/>
                  </a:lnTo>
                  <a:lnTo>
                    <a:pt x="12" y="79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Freeform 96"/>
            <p:cNvSpPr>
              <a:spLocks/>
            </p:cNvSpPr>
            <p:nvPr/>
          </p:nvSpPr>
          <p:spPr bwMode="auto">
            <a:xfrm>
              <a:off x="5138" y="927"/>
              <a:ext cx="17" cy="35"/>
            </a:xfrm>
            <a:custGeom>
              <a:avLst/>
              <a:gdLst>
                <a:gd name="T0" fmla="*/ 0 w 33"/>
                <a:gd name="T1" fmla="*/ 5 h 70"/>
                <a:gd name="T2" fmla="*/ 7 w 33"/>
                <a:gd name="T3" fmla="*/ 13 h 70"/>
                <a:gd name="T4" fmla="*/ 11 w 33"/>
                <a:gd name="T5" fmla="*/ 22 h 70"/>
                <a:gd name="T6" fmla="*/ 15 w 33"/>
                <a:gd name="T7" fmla="*/ 33 h 70"/>
                <a:gd name="T8" fmla="*/ 16 w 33"/>
                <a:gd name="T9" fmla="*/ 45 h 70"/>
                <a:gd name="T10" fmla="*/ 16 w 33"/>
                <a:gd name="T11" fmla="*/ 52 h 70"/>
                <a:gd name="T12" fmla="*/ 15 w 33"/>
                <a:gd name="T13" fmla="*/ 59 h 70"/>
                <a:gd name="T14" fmla="*/ 14 w 33"/>
                <a:gd name="T15" fmla="*/ 65 h 70"/>
                <a:gd name="T16" fmla="*/ 11 w 33"/>
                <a:gd name="T17" fmla="*/ 70 h 70"/>
                <a:gd name="T18" fmla="*/ 13 w 33"/>
                <a:gd name="T19" fmla="*/ 70 h 70"/>
                <a:gd name="T20" fmla="*/ 13 w 33"/>
                <a:gd name="T21" fmla="*/ 70 h 70"/>
                <a:gd name="T22" fmla="*/ 13 w 33"/>
                <a:gd name="T23" fmla="*/ 70 h 70"/>
                <a:gd name="T24" fmla="*/ 13 w 33"/>
                <a:gd name="T25" fmla="*/ 70 h 70"/>
                <a:gd name="T26" fmla="*/ 24 w 33"/>
                <a:gd name="T27" fmla="*/ 55 h 70"/>
                <a:gd name="T28" fmla="*/ 31 w 33"/>
                <a:gd name="T29" fmla="*/ 39 h 70"/>
                <a:gd name="T30" fmla="*/ 33 w 33"/>
                <a:gd name="T31" fmla="*/ 22 h 70"/>
                <a:gd name="T32" fmla="*/ 31 w 33"/>
                <a:gd name="T33" fmla="*/ 5 h 70"/>
                <a:gd name="T34" fmla="*/ 30 w 33"/>
                <a:gd name="T35" fmla="*/ 4 h 70"/>
                <a:gd name="T36" fmla="*/ 30 w 33"/>
                <a:gd name="T37" fmla="*/ 2 h 70"/>
                <a:gd name="T38" fmla="*/ 30 w 33"/>
                <a:gd name="T39" fmla="*/ 1 h 70"/>
                <a:gd name="T40" fmla="*/ 30 w 33"/>
                <a:gd name="T41" fmla="*/ 0 h 70"/>
                <a:gd name="T42" fmla="*/ 5 w 33"/>
                <a:gd name="T43" fmla="*/ 0 h 70"/>
                <a:gd name="T44" fmla="*/ 3 w 33"/>
                <a:gd name="T45" fmla="*/ 1 h 70"/>
                <a:gd name="T46" fmla="*/ 2 w 33"/>
                <a:gd name="T47" fmla="*/ 2 h 70"/>
                <a:gd name="T48" fmla="*/ 1 w 33"/>
                <a:gd name="T49" fmla="*/ 4 h 70"/>
                <a:gd name="T50" fmla="*/ 0 w 33"/>
                <a:gd name="T51" fmla="*/ 5 h 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"/>
                <a:gd name="T79" fmla="*/ 0 h 70"/>
                <a:gd name="T80" fmla="*/ 33 w 33"/>
                <a:gd name="T81" fmla="*/ 70 h 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" h="70">
                  <a:moveTo>
                    <a:pt x="0" y="5"/>
                  </a:moveTo>
                  <a:lnTo>
                    <a:pt x="7" y="13"/>
                  </a:lnTo>
                  <a:lnTo>
                    <a:pt x="11" y="22"/>
                  </a:lnTo>
                  <a:lnTo>
                    <a:pt x="15" y="33"/>
                  </a:lnTo>
                  <a:lnTo>
                    <a:pt x="16" y="45"/>
                  </a:lnTo>
                  <a:lnTo>
                    <a:pt x="16" y="52"/>
                  </a:lnTo>
                  <a:lnTo>
                    <a:pt x="15" y="59"/>
                  </a:lnTo>
                  <a:lnTo>
                    <a:pt x="14" y="65"/>
                  </a:lnTo>
                  <a:lnTo>
                    <a:pt x="11" y="70"/>
                  </a:lnTo>
                  <a:lnTo>
                    <a:pt x="13" y="70"/>
                  </a:lnTo>
                  <a:lnTo>
                    <a:pt x="24" y="55"/>
                  </a:lnTo>
                  <a:lnTo>
                    <a:pt x="31" y="39"/>
                  </a:lnTo>
                  <a:lnTo>
                    <a:pt x="33" y="22"/>
                  </a:lnTo>
                  <a:lnTo>
                    <a:pt x="31" y="5"/>
                  </a:lnTo>
                  <a:lnTo>
                    <a:pt x="30" y="4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Freeform 97"/>
            <p:cNvSpPr>
              <a:spLocks/>
            </p:cNvSpPr>
            <p:nvPr/>
          </p:nvSpPr>
          <p:spPr bwMode="auto">
            <a:xfrm>
              <a:off x="5049" y="1023"/>
              <a:ext cx="15" cy="37"/>
            </a:xfrm>
            <a:custGeom>
              <a:avLst/>
              <a:gdLst>
                <a:gd name="T0" fmla="*/ 31 w 31"/>
                <a:gd name="T1" fmla="*/ 29 h 74"/>
                <a:gd name="T2" fmla="*/ 30 w 31"/>
                <a:gd name="T3" fmla="*/ 21 h 74"/>
                <a:gd name="T4" fmla="*/ 29 w 31"/>
                <a:gd name="T5" fmla="*/ 14 h 74"/>
                <a:gd name="T6" fmla="*/ 27 w 31"/>
                <a:gd name="T7" fmla="*/ 7 h 74"/>
                <a:gd name="T8" fmla="*/ 23 w 31"/>
                <a:gd name="T9" fmla="*/ 0 h 74"/>
                <a:gd name="T10" fmla="*/ 13 w 31"/>
                <a:gd name="T11" fmla="*/ 13 h 74"/>
                <a:gd name="T12" fmla="*/ 5 w 31"/>
                <a:gd name="T13" fmla="*/ 27 h 74"/>
                <a:gd name="T14" fmla="*/ 0 w 31"/>
                <a:gd name="T15" fmla="*/ 42 h 74"/>
                <a:gd name="T16" fmla="*/ 0 w 31"/>
                <a:gd name="T17" fmla="*/ 59 h 74"/>
                <a:gd name="T18" fmla="*/ 3 w 31"/>
                <a:gd name="T19" fmla="*/ 60 h 74"/>
                <a:gd name="T20" fmla="*/ 4 w 31"/>
                <a:gd name="T21" fmla="*/ 60 h 74"/>
                <a:gd name="T22" fmla="*/ 5 w 31"/>
                <a:gd name="T23" fmla="*/ 61 h 74"/>
                <a:gd name="T24" fmla="*/ 4 w 31"/>
                <a:gd name="T25" fmla="*/ 63 h 74"/>
                <a:gd name="T26" fmla="*/ 5 w 31"/>
                <a:gd name="T27" fmla="*/ 66 h 74"/>
                <a:gd name="T28" fmla="*/ 7 w 31"/>
                <a:gd name="T29" fmla="*/ 69 h 74"/>
                <a:gd name="T30" fmla="*/ 8 w 31"/>
                <a:gd name="T31" fmla="*/ 72 h 74"/>
                <a:gd name="T32" fmla="*/ 10 w 31"/>
                <a:gd name="T33" fmla="*/ 74 h 74"/>
                <a:gd name="T34" fmla="*/ 19 w 31"/>
                <a:gd name="T35" fmla="*/ 67 h 74"/>
                <a:gd name="T36" fmla="*/ 26 w 31"/>
                <a:gd name="T37" fmla="*/ 57 h 74"/>
                <a:gd name="T38" fmla="*/ 30 w 31"/>
                <a:gd name="T39" fmla="*/ 43 h 74"/>
                <a:gd name="T40" fmla="*/ 31 w 31"/>
                <a:gd name="T41" fmla="*/ 29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74"/>
                <a:gd name="T65" fmla="*/ 31 w 31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74">
                  <a:moveTo>
                    <a:pt x="31" y="29"/>
                  </a:moveTo>
                  <a:lnTo>
                    <a:pt x="30" y="21"/>
                  </a:lnTo>
                  <a:lnTo>
                    <a:pt x="29" y="14"/>
                  </a:lnTo>
                  <a:lnTo>
                    <a:pt x="27" y="7"/>
                  </a:lnTo>
                  <a:lnTo>
                    <a:pt x="23" y="0"/>
                  </a:lnTo>
                  <a:lnTo>
                    <a:pt x="13" y="13"/>
                  </a:lnTo>
                  <a:lnTo>
                    <a:pt x="5" y="27"/>
                  </a:lnTo>
                  <a:lnTo>
                    <a:pt x="0" y="42"/>
                  </a:lnTo>
                  <a:lnTo>
                    <a:pt x="0" y="59"/>
                  </a:lnTo>
                  <a:lnTo>
                    <a:pt x="3" y="60"/>
                  </a:lnTo>
                  <a:lnTo>
                    <a:pt x="4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8" y="72"/>
                  </a:lnTo>
                  <a:lnTo>
                    <a:pt x="10" y="74"/>
                  </a:lnTo>
                  <a:lnTo>
                    <a:pt x="19" y="67"/>
                  </a:lnTo>
                  <a:lnTo>
                    <a:pt x="26" y="57"/>
                  </a:lnTo>
                  <a:lnTo>
                    <a:pt x="30" y="43"/>
                  </a:lnTo>
                  <a:lnTo>
                    <a:pt x="31" y="2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Freeform 98"/>
            <p:cNvSpPr>
              <a:spLocks/>
            </p:cNvSpPr>
            <p:nvPr/>
          </p:nvSpPr>
          <p:spPr bwMode="auto">
            <a:xfrm>
              <a:off x="5128" y="929"/>
              <a:ext cx="18" cy="38"/>
            </a:xfrm>
            <a:custGeom>
              <a:avLst/>
              <a:gdLst>
                <a:gd name="T0" fmla="*/ 21 w 37"/>
                <a:gd name="T1" fmla="*/ 0 h 76"/>
                <a:gd name="T2" fmla="*/ 20 w 37"/>
                <a:gd name="T3" fmla="*/ 1 h 76"/>
                <a:gd name="T4" fmla="*/ 19 w 37"/>
                <a:gd name="T5" fmla="*/ 3 h 76"/>
                <a:gd name="T6" fmla="*/ 16 w 37"/>
                <a:gd name="T7" fmla="*/ 4 h 76"/>
                <a:gd name="T8" fmla="*/ 15 w 37"/>
                <a:gd name="T9" fmla="*/ 7 h 76"/>
                <a:gd name="T10" fmla="*/ 6 w 37"/>
                <a:gd name="T11" fmla="*/ 22 h 76"/>
                <a:gd name="T12" fmla="*/ 0 w 37"/>
                <a:gd name="T13" fmla="*/ 39 h 76"/>
                <a:gd name="T14" fmla="*/ 0 w 37"/>
                <a:gd name="T15" fmla="*/ 56 h 76"/>
                <a:gd name="T16" fmla="*/ 6 w 37"/>
                <a:gd name="T17" fmla="*/ 73 h 76"/>
                <a:gd name="T18" fmla="*/ 12 w 37"/>
                <a:gd name="T19" fmla="*/ 76 h 76"/>
                <a:gd name="T20" fmla="*/ 17 w 37"/>
                <a:gd name="T21" fmla="*/ 76 h 76"/>
                <a:gd name="T22" fmla="*/ 23 w 37"/>
                <a:gd name="T23" fmla="*/ 73 h 76"/>
                <a:gd name="T24" fmla="*/ 28 w 37"/>
                <a:gd name="T25" fmla="*/ 70 h 76"/>
                <a:gd name="T26" fmla="*/ 29 w 37"/>
                <a:gd name="T27" fmla="*/ 68 h 76"/>
                <a:gd name="T28" fmla="*/ 30 w 37"/>
                <a:gd name="T29" fmla="*/ 66 h 76"/>
                <a:gd name="T30" fmla="*/ 30 w 37"/>
                <a:gd name="T31" fmla="*/ 65 h 76"/>
                <a:gd name="T32" fmla="*/ 32 w 37"/>
                <a:gd name="T33" fmla="*/ 65 h 76"/>
                <a:gd name="T34" fmla="*/ 35 w 37"/>
                <a:gd name="T35" fmla="*/ 60 h 76"/>
                <a:gd name="T36" fmla="*/ 36 w 37"/>
                <a:gd name="T37" fmla="*/ 54 h 76"/>
                <a:gd name="T38" fmla="*/ 37 w 37"/>
                <a:gd name="T39" fmla="*/ 47 h 76"/>
                <a:gd name="T40" fmla="*/ 37 w 37"/>
                <a:gd name="T41" fmla="*/ 40 h 76"/>
                <a:gd name="T42" fmla="*/ 36 w 37"/>
                <a:gd name="T43" fmla="*/ 28 h 76"/>
                <a:gd name="T44" fmla="*/ 32 w 37"/>
                <a:gd name="T45" fmla="*/ 17 h 76"/>
                <a:gd name="T46" fmla="*/ 28 w 37"/>
                <a:gd name="T47" fmla="*/ 8 h 76"/>
                <a:gd name="T48" fmla="*/ 21 w 37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"/>
                <a:gd name="T76" fmla="*/ 0 h 76"/>
                <a:gd name="T77" fmla="*/ 37 w 37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" h="76">
                  <a:moveTo>
                    <a:pt x="21" y="0"/>
                  </a:moveTo>
                  <a:lnTo>
                    <a:pt x="20" y="1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5" y="7"/>
                  </a:lnTo>
                  <a:lnTo>
                    <a:pt x="6" y="22"/>
                  </a:lnTo>
                  <a:lnTo>
                    <a:pt x="0" y="39"/>
                  </a:lnTo>
                  <a:lnTo>
                    <a:pt x="0" y="56"/>
                  </a:lnTo>
                  <a:lnTo>
                    <a:pt x="6" y="73"/>
                  </a:lnTo>
                  <a:lnTo>
                    <a:pt x="12" y="76"/>
                  </a:lnTo>
                  <a:lnTo>
                    <a:pt x="17" y="76"/>
                  </a:lnTo>
                  <a:lnTo>
                    <a:pt x="23" y="73"/>
                  </a:lnTo>
                  <a:lnTo>
                    <a:pt x="28" y="70"/>
                  </a:lnTo>
                  <a:lnTo>
                    <a:pt x="29" y="68"/>
                  </a:lnTo>
                  <a:lnTo>
                    <a:pt x="30" y="66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5" y="60"/>
                  </a:lnTo>
                  <a:lnTo>
                    <a:pt x="36" y="54"/>
                  </a:lnTo>
                  <a:lnTo>
                    <a:pt x="37" y="47"/>
                  </a:lnTo>
                  <a:lnTo>
                    <a:pt x="37" y="40"/>
                  </a:lnTo>
                  <a:lnTo>
                    <a:pt x="36" y="28"/>
                  </a:lnTo>
                  <a:lnTo>
                    <a:pt x="32" y="17"/>
                  </a:lnTo>
                  <a:lnTo>
                    <a:pt x="28" y="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Freeform 99"/>
            <p:cNvSpPr>
              <a:spLocks/>
            </p:cNvSpPr>
            <p:nvPr/>
          </p:nvSpPr>
          <p:spPr bwMode="auto">
            <a:xfrm>
              <a:off x="5119" y="1008"/>
              <a:ext cx="17" cy="38"/>
            </a:xfrm>
            <a:custGeom>
              <a:avLst/>
              <a:gdLst>
                <a:gd name="T0" fmla="*/ 33 w 33"/>
                <a:gd name="T1" fmla="*/ 33 h 74"/>
                <a:gd name="T2" fmla="*/ 32 w 33"/>
                <a:gd name="T3" fmla="*/ 24 h 74"/>
                <a:gd name="T4" fmla="*/ 30 w 33"/>
                <a:gd name="T5" fmla="*/ 15 h 74"/>
                <a:gd name="T6" fmla="*/ 28 w 33"/>
                <a:gd name="T7" fmla="*/ 7 h 74"/>
                <a:gd name="T8" fmla="*/ 23 w 33"/>
                <a:gd name="T9" fmla="*/ 0 h 74"/>
                <a:gd name="T10" fmla="*/ 16 w 33"/>
                <a:gd name="T11" fmla="*/ 7 h 74"/>
                <a:gd name="T12" fmla="*/ 10 w 33"/>
                <a:gd name="T13" fmla="*/ 16 h 74"/>
                <a:gd name="T14" fmla="*/ 6 w 33"/>
                <a:gd name="T15" fmla="*/ 25 h 74"/>
                <a:gd name="T16" fmla="*/ 1 w 33"/>
                <a:gd name="T17" fmla="*/ 34 h 74"/>
                <a:gd name="T18" fmla="*/ 0 w 33"/>
                <a:gd name="T19" fmla="*/ 46 h 74"/>
                <a:gd name="T20" fmla="*/ 0 w 33"/>
                <a:gd name="T21" fmla="*/ 56 h 74"/>
                <a:gd name="T22" fmla="*/ 3 w 33"/>
                <a:gd name="T23" fmla="*/ 66 h 74"/>
                <a:gd name="T24" fmla="*/ 11 w 33"/>
                <a:gd name="T25" fmla="*/ 74 h 74"/>
                <a:gd name="T26" fmla="*/ 13 w 33"/>
                <a:gd name="T27" fmla="*/ 74 h 74"/>
                <a:gd name="T28" fmla="*/ 13 w 33"/>
                <a:gd name="T29" fmla="*/ 74 h 74"/>
                <a:gd name="T30" fmla="*/ 13 w 33"/>
                <a:gd name="T31" fmla="*/ 74 h 74"/>
                <a:gd name="T32" fmla="*/ 14 w 33"/>
                <a:gd name="T33" fmla="*/ 74 h 74"/>
                <a:gd name="T34" fmla="*/ 22 w 33"/>
                <a:gd name="T35" fmla="*/ 68 h 74"/>
                <a:gd name="T36" fmla="*/ 28 w 33"/>
                <a:gd name="T37" fmla="*/ 57 h 74"/>
                <a:gd name="T38" fmla="*/ 32 w 33"/>
                <a:gd name="T39" fmla="*/ 46 h 74"/>
                <a:gd name="T40" fmla="*/ 33 w 33"/>
                <a:gd name="T41" fmla="*/ 33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"/>
                <a:gd name="T64" fmla="*/ 0 h 74"/>
                <a:gd name="T65" fmla="*/ 33 w 33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" h="74">
                  <a:moveTo>
                    <a:pt x="33" y="33"/>
                  </a:moveTo>
                  <a:lnTo>
                    <a:pt x="32" y="24"/>
                  </a:lnTo>
                  <a:lnTo>
                    <a:pt x="30" y="15"/>
                  </a:lnTo>
                  <a:lnTo>
                    <a:pt x="28" y="7"/>
                  </a:lnTo>
                  <a:lnTo>
                    <a:pt x="23" y="0"/>
                  </a:lnTo>
                  <a:lnTo>
                    <a:pt x="16" y="7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1" y="34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3" y="66"/>
                  </a:lnTo>
                  <a:lnTo>
                    <a:pt x="11" y="74"/>
                  </a:lnTo>
                  <a:lnTo>
                    <a:pt x="13" y="74"/>
                  </a:lnTo>
                  <a:lnTo>
                    <a:pt x="14" y="74"/>
                  </a:lnTo>
                  <a:lnTo>
                    <a:pt x="22" y="68"/>
                  </a:lnTo>
                  <a:lnTo>
                    <a:pt x="28" y="57"/>
                  </a:lnTo>
                  <a:lnTo>
                    <a:pt x="32" y="46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Freeform 100"/>
            <p:cNvSpPr>
              <a:spLocks/>
            </p:cNvSpPr>
            <p:nvPr/>
          </p:nvSpPr>
          <p:spPr bwMode="auto">
            <a:xfrm>
              <a:off x="5045" y="1099"/>
              <a:ext cx="16" cy="38"/>
            </a:xfrm>
            <a:custGeom>
              <a:avLst/>
              <a:gdLst>
                <a:gd name="T0" fmla="*/ 34 w 34"/>
                <a:gd name="T1" fmla="*/ 30 h 76"/>
                <a:gd name="T2" fmla="*/ 34 w 34"/>
                <a:gd name="T3" fmla="*/ 22 h 76"/>
                <a:gd name="T4" fmla="*/ 33 w 34"/>
                <a:gd name="T5" fmla="*/ 14 h 76"/>
                <a:gd name="T6" fmla="*/ 30 w 34"/>
                <a:gd name="T7" fmla="*/ 7 h 76"/>
                <a:gd name="T8" fmla="*/ 27 w 34"/>
                <a:gd name="T9" fmla="*/ 0 h 76"/>
                <a:gd name="T10" fmla="*/ 23 w 34"/>
                <a:gd name="T11" fmla="*/ 3 h 76"/>
                <a:gd name="T12" fmla="*/ 20 w 34"/>
                <a:gd name="T13" fmla="*/ 5 h 76"/>
                <a:gd name="T14" fmla="*/ 18 w 34"/>
                <a:gd name="T15" fmla="*/ 8 h 76"/>
                <a:gd name="T16" fmla="*/ 15 w 34"/>
                <a:gd name="T17" fmla="*/ 13 h 76"/>
                <a:gd name="T18" fmla="*/ 7 w 34"/>
                <a:gd name="T19" fmla="*/ 27 h 76"/>
                <a:gd name="T20" fmla="*/ 1 w 34"/>
                <a:gd name="T21" fmla="*/ 42 h 76"/>
                <a:gd name="T22" fmla="*/ 0 w 34"/>
                <a:gd name="T23" fmla="*/ 58 h 76"/>
                <a:gd name="T24" fmla="*/ 4 w 34"/>
                <a:gd name="T25" fmla="*/ 73 h 76"/>
                <a:gd name="T26" fmla="*/ 5 w 34"/>
                <a:gd name="T27" fmla="*/ 74 h 76"/>
                <a:gd name="T28" fmla="*/ 5 w 34"/>
                <a:gd name="T29" fmla="*/ 75 h 76"/>
                <a:gd name="T30" fmla="*/ 5 w 34"/>
                <a:gd name="T31" fmla="*/ 76 h 76"/>
                <a:gd name="T32" fmla="*/ 6 w 34"/>
                <a:gd name="T33" fmla="*/ 76 h 76"/>
                <a:gd name="T34" fmla="*/ 18 w 34"/>
                <a:gd name="T35" fmla="*/ 71 h 76"/>
                <a:gd name="T36" fmla="*/ 26 w 34"/>
                <a:gd name="T37" fmla="*/ 60 h 76"/>
                <a:gd name="T38" fmla="*/ 31 w 34"/>
                <a:gd name="T39" fmla="*/ 46 h 76"/>
                <a:gd name="T40" fmla="*/ 34 w 34"/>
                <a:gd name="T41" fmla="*/ 30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"/>
                <a:gd name="T64" fmla="*/ 0 h 76"/>
                <a:gd name="T65" fmla="*/ 34 w 34"/>
                <a:gd name="T66" fmla="*/ 76 h 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" h="76">
                  <a:moveTo>
                    <a:pt x="34" y="30"/>
                  </a:moveTo>
                  <a:lnTo>
                    <a:pt x="34" y="22"/>
                  </a:lnTo>
                  <a:lnTo>
                    <a:pt x="33" y="14"/>
                  </a:lnTo>
                  <a:lnTo>
                    <a:pt x="30" y="7"/>
                  </a:lnTo>
                  <a:lnTo>
                    <a:pt x="27" y="0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8" y="8"/>
                  </a:lnTo>
                  <a:lnTo>
                    <a:pt x="15" y="13"/>
                  </a:lnTo>
                  <a:lnTo>
                    <a:pt x="7" y="27"/>
                  </a:lnTo>
                  <a:lnTo>
                    <a:pt x="1" y="42"/>
                  </a:lnTo>
                  <a:lnTo>
                    <a:pt x="0" y="58"/>
                  </a:lnTo>
                  <a:lnTo>
                    <a:pt x="4" y="73"/>
                  </a:lnTo>
                  <a:lnTo>
                    <a:pt x="5" y="74"/>
                  </a:lnTo>
                  <a:lnTo>
                    <a:pt x="5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18" y="71"/>
                  </a:lnTo>
                  <a:lnTo>
                    <a:pt x="26" y="60"/>
                  </a:lnTo>
                  <a:lnTo>
                    <a:pt x="31" y="46"/>
                  </a:lnTo>
                  <a:lnTo>
                    <a:pt x="34" y="3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3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Selection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D3D9E0-DB0E-EF4F-9FE3-C9A433D56CF2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629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Time, Part 2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524000"/>
            <a:ext cx="84105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Probabilistic Fact #1:</a:t>
            </a:r>
            <a:r>
              <a:rPr lang="en-US" sz="2000">
                <a:latin typeface="Tahoma" charset="0"/>
              </a:rPr>
              <a:t> The expected number of coin tosses required in order to get one head is two</a:t>
            </a:r>
            <a:endParaRPr lang="en-US" sz="200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Probabilistic Fact #2:</a:t>
            </a:r>
            <a:r>
              <a:rPr lang="en-US" sz="2000">
                <a:latin typeface="Tahoma" charset="0"/>
              </a:rPr>
              <a:t> Expectation is a linear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 + Y </a:t>
            </a:r>
            <a:r>
              <a:rPr lang="en-US" sz="1800" b="1">
                <a:latin typeface="Times New Roman" charset="0"/>
              </a:rPr>
              <a:t>) =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 </a:t>
            </a:r>
            <a:r>
              <a:rPr lang="en-US" sz="1800" b="1">
                <a:latin typeface="Times New Roman" charset="0"/>
              </a:rPr>
              <a:t>) +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Y </a:t>
            </a:r>
            <a:r>
              <a:rPr lang="en-US" sz="1800" b="1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cX </a:t>
            </a:r>
            <a:r>
              <a:rPr lang="en-US" sz="1800" b="1">
                <a:latin typeface="Times New Roman" charset="0"/>
              </a:rPr>
              <a:t>) = </a:t>
            </a:r>
            <a:r>
              <a:rPr lang="en-US" sz="1800" b="1" i="1">
                <a:latin typeface="Times New Roman" charset="0"/>
              </a:rPr>
              <a:t>cE</a:t>
            </a:r>
            <a:r>
              <a:rPr lang="en-US" sz="1800" b="1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 </a:t>
            </a:r>
            <a:r>
              <a:rPr lang="en-US" sz="1800" b="1">
                <a:latin typeface="Times New Roman" charset="0"/>
              </a:rPr>
              <a:t>)</a:t>
            </a:r>
            <a:endParaRPr lang="en-US" sz="1800" b="1" i="1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T(n) denote the expected running time of quick-select.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By Fact #2,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 u="sng">
                <a:latin typeface="Times New Roman" charset="0"/>
              </a:rPr>
              <a:t>&lt;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(3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/4) + </a:t>
            </a:r>
            <a:r>
              <a:rPr lang="en-US" sz="2000" i="1">
                <a:latin typeface="Times New Roman" charset="0"/>
              </a:rPr>
              <a:t>bn</a:t>
            </a:r>
            <a:r>
              <a:rPr lang="en-US" sz="2000">
                <a:latin typeface="Times New Roman" charset="0"/>
              </a:rPr>
              <a:t>*(expected # of calls before a good call)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By Fact #1,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 u="sng">
                <a:latin typeface="Times New Roman" charset="0"/>
              </a:rPr>
              <a:t>&lt;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(3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/4) + 2</a:t>
            </a:r>
            <a:r>
              <a:rPr lang="en-US" sz="2000" i="1">
                <a:latin typeface="Times New Roman" charset="0"/>
              </a:rPr>
              <a:t>bn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That is, T(n) is a geometric series: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 u="sng">
                <a:latin typeface="Times New Roman" charset="0"/>
              </a:rPr>
              <a:t>&lt;</a:t>
            </a:r>
            <a:r>
              <a:rPr lang="en-US" sz="2000">
                <a:latin typeface="Times New Roman" charset="0"/>
              </a:rPr>
              <a:t> 2</a:t>
            </a:r>
            <a:r>
              <a:rPr lang="en-US" sz="2000" i="1">
                <a:latin typeface="Times New Roman" charset="0"/>
              </a:rPr>
              <a:t>bn + 2b</a:t>
            </a:r>
            <a:r>
              <a:rPr lang="en-US" sz="2000">
                <a:latin typeface="Times New Roman" charset="0"/>
              </a:rPr>
              <a:t>(3/4)</a:t>
            </a:r>
            <a:r>
              <a:rPr lang="en-US" sz="2000" i="1">
                <a:latin typeface="Times New Roman" charset="0"/>
              </a:rPr>
              <a:t>n + 2b</a:t>
            </a:r>
            <a:r>
              <a:rPr lang="en-US" sz="2000">
                <a:latin typeface="Times New Roman" charset="0"/>
              </a:rPr>
              <a:t>(3/4)</a:t>
            </a:r>
            <a:r>
              <a:rPr lang="en-US" sz="2000" baseline="30000">
                <a:latin typeface="Times New Roman" charset="0"/>
              </a:rPr>
              <a:t>2</a:t>
            </a:r>
            <a:r>
              <a:rPr lang="en-US" sz="2000" i="1">
                <a:latin typeface="Times New Roman" charset="0"/>
              </a:rPr>
              <a:t>n + 2b</a:t>
            </a:r>
            <a:r>
              <a:rPr lang="en-US" sz="2000">
                <a:latin typeface="Times New Roman" charset="0"/>
              </a:rPr>
              <a:t>(3/4)</a:t>
            </a:r>
            <a:r>
              <a:rPr lang="en-US" sz="2000" baseline="30000">
                <a:latin typeface="Times New Roman" charset="0"/>
              </a:rPr>
              <a:t>3</a:t>
            </a:r>
            <a:r>
              <a:rPr lang="en-US" sz="2000" i="1">
                <a:latin typeface="Times New Roman" charset="0"/>
              </a:rPr>
              <a:t>n + …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So T(n) is O(n).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can solve the selection problem in O(n) expected time.</a:t>
            </a:r>
            <a:endParaRPr lang="en-US" sz="2400" i="1">
              <a:latin typeface="Tahoma" charset="0"/>
            </a:endParaRPr>
          </a:p>
        </p:txBody>
      </p:sp>
      <p:grpSp>
        <p:nvGrpSpPr>
          <p:cNvPr id="10246" name="Group 9"/>
          <p:cNvGrpSpPr>
            <a:grpSpLocks/>
          </p:cNvGrpSpPr>
          <p:nvPr/>
        </p:nvGrpSpPr>
        <p:grpSpPr bwMode="auto">
          <a:xfrm rot="1768510">
            <a:off x="7335838" y="658813"/>
            <a:ext cx="1208087" cy="579437"/>
            <a:chOff x="4080" y="675"/>
            <a:chExt cx="1116" cy="554"/>
          </a:xfrm>
        </p:grpSpPr>
        <p:sp>
          <p:nvSpPr>
            <p:cNvPr id="10247" name="Freeform 10"/>
            <p:cNvSpPr>
              <a:spLocks/>
            </p:cNvSpPr>
            <p:nvPr/>
          </p:nvSpPr>
          <p:spPr bwMode="auto">
            <a:xfrm>
              <a:off x="4080" y="720"/>
              <a:ext cx="578" cy="466"/>
            </a:xfrm>
            <a:custGeom>
              <a:avLst/>
              <a:gdLst>
                <a:gd name="T0" fmla="*/ 802 w 1156"/>
                <a:gd name="T1" fmla="*/ 33 h 932"/>
                <a:gd name="T2" fmla="*/ 868 w 1156"/>
                <a:gd name="T3" fmla="*/ 83 h 932"/>
                <a:gd name="T4" fmla="*/ 935 w 1156"/>
                <a:gd name="T5" fmla="*/ 135 h 932"/>
                <a:gd name="T6" fmla="*/ 1001 w 1156"/>
                <a:gd name="T7" fmla="*/ 192 h 932"/>
                <a:gd name="T8" fmla="*/ 1064 w 1156"/>
                <a:gd name="T9" fmla="*/ 248 h 932"/>
                <a:gd name="T10" fmla="*/ 1109 w 1156"/>
                <a:gd name="T11" fmla="*/ 289 h 932"/>
                <a:gd name="T12" fmla="*/ 1118 w 1156"/>
                <a:gd name="T13" fmla="*/ 299 h 932"/>
                <a:gd name="T14" fmla="*/ 1150 w 1156"/>
                <a:gd name="T15" fmla="*/ 382 h 932"/>
                <a:gd name="T16" fmla="*/ 1124 w 1156"/>
                <a:gd name="T17" fmla="*/ 476 h 932"/>
                <a:gd name="T18" fmla="*/ 1071 w 1156"/>
                <a:gd name="T19" fmla="*/ 623 h 932"/>
                <a:gd name="T20" fmla="*/ 1010 w 1156"/>
                <a:gd name="T21" fmla="*/ 765 h 932"/>
                <a:gd name="T22" fmla="*/ 985 w 1156"/>
                <a:gd name="T23" fmla="*/ 818 h 932"/>
                <a:gd name="T24" fmla="*/ 977 w 1156"/>
                <a:gd name="T25" fmla="*/ 836 h 932"/>
                <a:gd name="T26" fmla="*/ 961 w 1156"/>
                <a:gd name="T27" fmla="*/ 866 h 932"/>
                <a:gd name="T28" fmla="*/ 944 w 1156"/>
                <a:gd name="T29" fmla="*/ 896 h 932"/>
                <a:gd name="T30" fmla="*/ 927 w 1156"/>
                <a:gd name="T31" fmla="*/ 911 h 932"/>
                <a:gd name="T32" fmla="*/ 911 w 1156"/>
                <a:gd name="T33" fmla="*/ 914 h 932"/>
                <a:gd name="T34" fmla="*/ 894 w 1156"/>
                <a:gd name="T35" fmla="*/ 915 h 932"/>
                <a:gd name="T36" fmla="*/ 880 w 1156"/>
                <a:gd name="T37" fmla="*/ 917 h 932"/>
                <a:gd name="T38" fmla="*/ 866 w 1156"/>
                <a:gd name="T39" fmla="*/ 919 h 932"/>
                <a:gd name="T40" fmla="*/ 859 w 1156"/>
                <a:gd name="T41" fmla="*/ 921 h 932"/>
                <a:gd name="T42" fmla="*/ 839 w 1156"/>
                <a:gd name="T43" fmla="*/ 921 h 932"/>
                <a:gd name="T44" fmla="*/ 790 w 1156"/>
                <a:gd name="T45" fmla="*/ 924 h 932"/>
                <a:gd name="T46" fmla="*/ 729 w 1156"/>
                <a:gd name="T47" fmla="*/ 929 h 932"/>
                <a:gd name="T48" fmla="*/ 670 w 1156"/>
                <a:gd name="T49" fmla="*/ 931 h 932"/>
                <a:gd name="T50" fmla="*/ 612 w 1156"/>
                <a:gd name="T51" fmla="*/ 932 h 932"/>
                <a:gd name="T52" fmla="*/ 552 w 1156"/>
                <a:gd name="T53" fmla="*/ 932 h 932"/>
                <a:gd name="T54" fmla="*/ 490 w 1156"/>
                <a:gd name="T55" fmla="*/ 931 h 932"/>
                <a:gd name="T56" fmla="*/ 428 w 1156"/>
                <a:gd name="T57" fmla="*/ 927 h 932"/>
                <a:gd name="T58" fmla="*/ 366 w 1156"/>
                <a:gd name="T59" fmla="*/ 921 h 932"/>
                <a:gd name="T60" fmla="*/ 340 w 1156"/>
                <a:gd name="T61" fmla="*/ 920 h 932"/>
                <a:gd name="T62" fmla="*/ 309 w 1156"/>
                <a:gd name="T63" fmla="*/ 903 h 932"/>
                <a:gd name="T64" fmla="*/ 244 w 1156"/>
                <a:gd name="T65" fmla="*/ 852 h 932"/>
                <a:gd name="T66" fmla="*/ 181 w 1156"/>
                <a:gd name="T67" fmla="*/ 800 h 932"/>
                <a:gd name="T68" fmla="*/ 117 w 1156"/>
                <a:gd name="T69" fmla="*/ 747 h 932"/>
                <a:gd name="T70" fmla="*/ 58 w 1156"/>
                <a:gd name="T71" fmla="*/ 692 h 932"/>
                <a:gd name="T72" fmla="*/ 0 w 1156"/>
                <a:gd name="T73" fmla="*/ 634 h 932"/>
                <a:gd name="T74" fmla="*/ 21 w 1156"/>
                <a:gd name="T75" fmla="*/ 534 h 932"/>
                <a:gd name="T76" fmla="*/ 52 w 1156"/>
                <a:gd name="T77" fmla="*/ 440 h 932"/>
                <a:gd name="T78" fmla="*/ 88 w 1156"/>
                <a:gd name="T79" fmla="*/ 332 h 932"/>
                <a:gd name="T80" fmla="*/ 138 w 1156"/>
                <a:gd name="T81" fmla="*/ 208 h 932"/>
                <a:gd name="T82" fmla="*/ 196 w 1156"/>
                <a:gd name="T83" fmla="*/ 87 h 932"/>
                <a:gd name="T84" fmla="*/ 225 w 1156"/>
                <a:gd name="T85" fmla="*/ 41 h 932"/>
                <a:gd name="T86" fmla="*/ 238 w 1156"/>
                <a:gd name="T87" fmla="*/ 40 h 932"/>
                <a:gd name="T88" fmla="*/ 251 w 1156"/>
                <a:gd name="T89" fmla="*/ 34 h 932"/>
                <a:gd name="T90" fmla="*/ 295 w 1156"/>
                <a:gd name="T91" fmla="*/ 31 h 932"/>
                <a:gd name="T92" fmla="*/ 339 w 1156"/>
                <a:gd name="T93" fmla="*/ 27 h 932"/>
                <a:gd name="T94" fmla="*/ 382 w 1156"/>
                <a:gd name="T95" fmla="*/ 23 h 932"/>
                <a:gd name="T96" fmla="*/ 425 w 1156"/>
                <a:gd name="T97" fmla="*/ 19 h 932"/>
                <a:gd name="T98" fmla="*/ 468 w 1156"/>
                <a:gd name="T99" fmla="*/ 16 h 932"/>
                <a:gd name="T100" fmla="*/ 513 w 1156"/>
                <a:gd name="T101" fmla="*/ 12 h 932"/>
                <a:gd name="T102" fmla="*/ 556 w 1156"/>
                <a:gd name="T103" fmla="*/ 9 h 932"/>
                <a:gd name="T104" fmla="*/ 600 w 1156"/>
                <a:gd name="T105" fmla="*/ 7 h 932"/>
                <a:gd name="T106" fmla="*/ 645 w 1156"/>
                <a:gd name="T107" fmla="*/ 4 h 932"/>
                <a:gd name="T108" fmla="*/ 690 w 1156"/>
                <a:gd name="T109" fmla="*/ 2 h 932"/>
                <a:gd name="T110" fmla="*/ 757 w 1156"/>
                <a:gd name="T111" fmla="*/ 2 h 9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56"/>
                <a:gd name="T169" fmla="*/ 0 h 932"/>
                <a:gd name="T170" fmla="*/ 1156 w 1156"/>
                <a:gd name="T171" fmla="*/ 932 h 9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56" h="932">
                  <a:moveTo>
                    <a:pt x="757" y="2"/>
                  </a:moveTo>
                  <a:lnTo>
                    <a:pt x="779" y="17"/>
                  </a:lnTo>
                  <a:lnTo>
                    <a:pt x="802" y="33"/>
                  </a:lnTo>
                  <a:lnTo>
                    <a:pt x="824" y="49"/>
                  </a:lnTo>
                  <a:lnTo>
                    <a:pt x="847" y="65"/>
                  </a:lnTo>
                  <a:lnTo>
                    <a:pt x="868" y="83"/>
                  </a:lnTo>
                  <a:lnTo>
                    <a:pt x="892" y="100"/>
                  </a:lnTo>
                  <a:lnTo>
                    <a:pt x="913" y="118"/>
                  </a:lnTo>
                  <a:lnTo>
                    <a:pt x="935" y="135"/>
                  </a:lnTo>
                  <a:lnTo>
                    <a:pt x="957" y="154"/>
                  </a:lnTo>
                  <a:lnTo>
                    <a:pt x="979" y="172"/>
                  </a:lnTo>
                  <a:lnTo>
                    <a:pt x="1001" y="192"/>
                  </a:lnTo>
                  <a:lnTo>
                    <a:pt x="1022" y="210"/>
                  </a:lnTo>
                  <a:lnTo>
                    <a:pt x="1044" y="229"/>
                  </a:lnTo>
                  <a:lnTo>
                    <a:pt x="1064" y="248"/>
                  </a:lnTo>
                  <a:lnTo>
                    <a:pt x="1085" y="267"/>
                  </a:lnTo>
                  <a:lnTo>
                    <a:pt x="1106" y="286"/>
                  </a:lnTo>
                  <a:lnTo>
                    <a:pt x="1109" y="289"/>
                  </a:lnTo>
                  <a:lnTo>
                    <a:pt x="1113" y="292"/>
                  </a:lnTo>
                  <a:lnTo>
                    <a:pt x="1115" y="296"/>
                  </a:lnTo>
                  <a:lnTo>
                    <a:pt x="1118" y="299"/>
                  </a:lnTo>
                  <a:lnTo>
                    <a:pt x="1156" y="338"/>
                  </a:lnTo>
                  <a:lnTo>
                    <a:pt x="1154" y="360"/>
                  </a:lnTo>
                  <a:lnTo>
                    <a:pt x="1150" y="382"/>
                  </a:lnTo>
                  <a:lnTo>
                    <a:pt x="1144" y="404"/>
                  </a:lnTo>
                  <a:lnTo>
                    <a:pt x="1139" y="426"/>
                  </a:lnTo>
                  <a:lnTo>
                    <a:pt x="1124" y="476"/>
                  </a:lnTo>
                  <a:lnTo>
                    <a:pt x="1108" y="526"/>
                  </a:lnTo>
                  <a:lnTo>
                    <a:pt x="1090" y="574"/>
                  </a:lnTo>
                  <a:lnTo>
                    <a:pt x="1071" y="623"/>
                  </a:lnTo>
                  <a:lnTo>
                    <a:pt x="1052" y="671"/>
                  </a:lnTo>
                  <a:lnTo>
                    <a:pt x="1031" y="718"/>
                  </a:lnTo>
                  <a:lnTo>
                    <a:pt x="1010" y="765"/>
                  </a:lnTo>
                  <a:lnTo>
                    <a:pt x="988" y="813"/>
                  </a:lnTo>
                  <a:lnTo>
                    <a:pt x="986" y="815"/>
                  </a:lnTo>
                  <a:lnTo>
                    <a:pt x="985" y="818"/>
                  </a:lnTo>
                  <a:lnTo>
                    <a:pt x="984" y="822"/>
                  </a:lnTo>
                  <a:lnTo>
                    <a:pt x="983" y="825"/>
                  </a:lnTo>
                  <a:lnTo>
                    <a:pt x="977" y="836"/>
                  </a:lnTo>
                  <a:lnTo>
                    <a:pt x="972" y="846"/>
                  </a:lnTo>
                  <a:lnTo>
                    <a:pt x="966" y="856"/>
                  </a:lnTo>
                  <a:lnTo>
                    <a:pt x="961" y="866"/>
                  </a:lnTo>
                  <a:lnTo>
                    <a:pt x="956" y="876"/>
                  </a:lnTo>
                  <a:lnTo>
                    <a:pt x="950" y="886"/>
                  </a:lnTo>
                  <a:lnTo>
                    <a:pt x="944" y="896"/>
                  </a:lnTo>
                  <a:lnTo>
                    <a:pt x="939" y="906"/>
                  </a:lnTo>
                  <a:lnTo>
                    <a:pt x="933" y="909"/>
                  </a:lnTo>
                  <a:lnTo>
                    <a:pt x="927" y="911"/>
                  </a:lnTo>
                  <a:lnTo>
                    <a:pt x="921" y="913"/>
                  </a:lnTo>
                  <a:lnTo>
                    <a:pt x="917" y="914"/>
                  </a:lnTo>
                  <a:lnTo>
                    <a:pt x="911" y="914"/>
                  </a:lnTo>
                  <a:lnTo>
                    <a:pt x="905" y="914"/>
                  </a:lnTo>
                  <a:lnTo>
                    <a:pt x="900" y="915"/>
                  </a:lnTo>
                  <a:lnTo>
                    <a:pt x="894" y="915"/>
                  </a:lnTo>
                  <a:lnTo>
                    <a:pt x="889" y="916"/>
                  </a:lnTo>
                  <a:lnTo>
                    <a:pt x="886" y="917"/>
                  </a:lnTo>
                  <a:lnTo>
                    <a:pt x="880" y="917"/>
                  </a:lnTo>
                  <a:lnTo>
                    <a:pt x="875" y="917"/>
                  </a:lnTo>
                  <a:lnTo>
                    <a:pt x="871" y="917"/>
                  </a:lnTo>
                  <a:lnTo>
                    <a:pt x="866" y="919"/>
                  </a:lnTo>
                  <a:lnTo>
                    <a:pt x="863" y="919"/>
                  </a:lnTo>
                  <a:lnTo>
                    <a:pt x="859" y="919"/>
                  </a:lnTo>
                  <a:lnTo>
                    <a:pt x="859" y="921"/>
                  </a:lnTo>
                  <a:lnTo>
                    <a:pt x="852" y="920"/>
                  </a:lnTo>
                  <a:lnTo>
                    <a:pt x="845" y="921"/>
                  </a:lnTo>
                  <a:lnTo>
                    <a:pt x="839" y="921"/>
                  </a:lnTo>
                  <a:lnTo>
                    <a:pt x="832" y="921"/>
                  </a:lnTo>
                  <a:lnTo>
                    <a:pt x="811" y="923"/>
                  </a:lnTo>
                  <a:lnTo>
                    <a:pt x="790" y="924"/>
                  </a:lnTo>
                  <a:lnTo>
                    <a:pt x="769" y="926"/>
                  </a:lnTo>
                  <a:lnTo>
                    <a:pt x="749" y="927"/>
                  </a:lnTo>
                  <a:lnTo>
                    <a:pt x="729" y="929"/>
                  </a:lnTo>
                  <a:lnTo>
                    <a:pt x="710" y="929"/>
                  </a:lnTo>
                  <a:lnTo>
                    <a:pt x="690" y="930"/>
                  </a:lnTo>
                  <a:lnTo>
                    <a:pt x="670" y="931"/>
                  </a:lnTo>
                  <a:lnTo>
                    <a:pt x="651" y="931"/>
                  </a:lnTo>
                  <a:lnTo>
                    <a:pt x="631" y="932"/>
                  </a:lnTo>
                  <a:lnTo>
                    <a:pt x="612" y="932"/>
                  </a:lnTo>
                  <a:lnTo>
                    <a:pt x="592" y="932"/>
                  </a:lnTo>
                  <a:lnTo>
                    <a:pt x="572" y="932"/>
                  </a:lnTo>
                  <a:lnTo>
                    <a:pt x="552" y="932"/>
                  </a:lnTo>
                  <a:lnTo>
                    <a:pt x="531" y="932"/>
                  </a:lnTo>
                  <a:lnTo>
                    <a:pt x="510" y="932"/>
                  </a:lnTo>
                  <a:lnTo>
                    <a:pt x="490" y="931"/>
                  </a:lnTo>
                  <a:lnTo>
                    <a:pt x="469" y="930"/>
                  </a:lnTo>
                  <a:lnTo>
                    <a:pt x="449" y="928"/>
                  </a:lnTo>
                  <a:lnTo>
                    <a:pt x="428" y="927"/>
                  </a:lnTo>
                  <a:lnTo>
                    <a:pt x="408" y="924"/>
                  </a:lnTo>
                  <a:lnTo>
                    <a:pt x="387" y="922"/>
                  </a:lnTo>
                  <a:lnTo>
                    <a:pt x="366" y="921"/>
                  </a:lnTo>
                  <a:lnTo>
                    <a:pt x="347" y="919"/>
                  </a:lnTo>
                  <a:lnTo>
                    <a:pt x="343" y="922"/>
                  </a:lnTo>
                  <a:lnTo>
                    <a:pt x="340" y="920"/>
                  </a:lnTo>
                  <a:lnTo>
                    <a:pt x="335" y="919"/>
                  </a:lnTo>
                  <a:lnTo>
                    <a:pt x="331" y="919"/>
                  </a:lnTo>
                  <a:lnTo>
                    <a:pt x="309" y="903"/>
                  </a:lnTo>
                  <a:lnTo>
                    <a:pt x="288" y="885"/>
                  </a:lnTo>
                  <a:lnTo>
                    <a:pt x="266" y="869"/>
                  </a:lnTo>
                  <a:lnTo>
                    <a:pt x="244" y="852"/>
                  </a:lnTo>
                  <a:lnTo>
                    <a:pt x="223" y="835"/>
                  </a:lnTo>
                  <a:lnTo>
                    <a:pt x="202" y="817"/>
                  </a:lnTo>
                  <a:lnTo>
                    <a:pt x="181" y="800"/>
                  </a:lnTo>
                  <a:lnTo>
                    <a:pt x="159" y="783"/>
                  </a:lnTo>
                  <a:lnTo>
                    <a:pt x="138" y="764"/>
                  </a:lnTo>
                  <a:lnTo>
                    <a:pt x="117" y="747"/>
                  </a:lnTo>
                  <a:lnTo>
                    <a:pt x="97" y="729"/>
                  </a:lnTo>
                  <a:lnTo>
                    <a:pt x="77" y="710"/>
                  </a:lnTo>
                  <a:lnTo>
                    <a:pt x="58" y="692"/>
                  </a:lnTo>
                  <a:lnTo>
                    <a:pt x="38" y="672"/>
                  </a:lnTo>
                  <a:lnTo>
                    <a:pt x="18" y="654"/>
                  </a:lnTo>
                  <a:lnTo>
                    <a:pt x="0" y="634"/>
                  </a:lnTo>
                  <a:lnTo>
                    <a:pt x="5" y="600"/>
                  </a:lnTo>
                  <a:lnTo>
                    <a:pt x="12" y="567"/>
                  </a:lnTo>
                  <a:lnTo>
                    <a:pt x="21" y="534"/>
                  </a:lnTo>
                  <a:lnTo>
                    <a:pt x="30" y="503"/>
                  </a:lnTo>
                  <a:lnTo>
                    <a:pt x="40" y="471"/>
                  </a:lnTo>
                  <a:lnTo>
                    <a:pt x="52" y="440"/>
                  </a:lnTo>
                  <a:lnTo>
                    <a:pt x="62" y="407"/>
                  </a:lnTo>
                  <a:lnTo>
                    <a:pt x="73" y="375"/>
                  </a:lnTo>
                  <a:lnTo>
                    <a:pt x="88" y="332"/>
                  </a:lnTo>
                  <a:lnTo>
                    <a:pt x="104" y="291"/>
                  </a:lnTo>
                  <a:lnTo>
                    <a:pt x="121" y="250"/>
                  </a:lnTo>
                  <a:lnTo>
                    <a:pt x="138" y="208"/>
                  </a:lnTo>
                  <a:lnTo>
                    <a:pt x="157" y="168"/>
                  </a:lnTo>
                  <a:lnTo>
                    <a:pt x="176" y="127"/>
                  </a:lnTo>
                  <a:lnTo>
                    <a:pt x="196" y="87"/>
                  </a:lnTo>
                  <a:lnTo>
                    <a:pt x="217" y="48"/>
                  </a:lnTo>
                  <a:lnTo>
                    <a:pt x="220" y="43"/>
                  </a:lnTo>
                  <a:lnTo>
                    <a:pt x="225" y="41"/>
                  </a:lnTo>
                  <a:lnTo>
                    <a:pt x="229" y="41"/>
                  </a:lnTo>
                  <a:lnTo>
                    <a:pt x="234" y="40"/>
                  </a:lnTo>
                  <a:lnTo>
                    <a:pt x="238" y="40"/>
                  </a:lnTo>
                  <a:lnTo>
                    <a:pt x="243" y="39"/>
                  </a:lnTo>
                  <a:lnTo>
                    <a:pt x="246" y="38"/>
                  </a:lnTo>
                  <a:lnTo>
                    <a:pt x="251" y="34"/>
                  </a:lnTo>
                  <a:lnTo>
                    <a:pt x="266" y="33"/>
                  </a:lnTo>
                  <a:lnTo>
                    <a:pt x="281" y="32"/>
                  </a:lnTo>
                  <a:lnTo>
                    <a:pt x="295" y="31"/>
                  </a:lnTo>
                  <a:lnTo>
                    <a:pt x="310" y="30"/>
                  </a:lnTo>
                  <a:lnTo>
                    <a:pt x="325" y="28"/>
                  </a:lnTo>
                  <a:lnTo>
                    <a:pt x="339" y="27"/>
                  </a:lnTo>
                  <a:lnTo>
                    <a:pt x="354" y="26"/>
                  </a:lnTo>
                  <a:lnTo>
                    <a:pt x="367" y="24"/>
                  </a:lnTo>
                  <a:lnTo>
                    <a:pt x="382" y="23"/>
                  </a:lnTo>
                  <a:lnTo>
                    <a:pt x="396" y="21"/>
                  </a:lnTo>
                  <a:lnTo>
                    <a:pt x="411" y="20"/>
                  </a:lnTo>
                  <a:lnTo>
                    <a:pt x="425" y="19"/>
                  </a:lnTo>
                  <a:lnTo>
                    <a:pt x="439" y="18"/>
                  </a:lnTo>
                  <a:lnTo>
                    <a:pt x="454" y="17"/>
                  </a:lnTo>
                  <a:lnTo>
                    <a:pt x="468" y="16"/>
                  </a:lnTo>
                  <a:lnTo>
                    <a:pt x="483" y="15"/>
                  </a:lnTo>
                  <a:lnTo>
                    <a:pt x="498" y="13"/>
                  </a:lnTo>
                  <a:lnTo>
                    <a:pt x="513" y="12"/>
                  </a:lnTo>
                  <a:lnTo>
                    <a:pt x="528" y="11"/>
                  </a:lnTo>
                  <a:lnTo>
                    <a:pt x="541" y="10"/>
                  </a:lnTo>
                  <a:lnTo>
                    <a:pt x="556" y="9"/>
                  </a:lnTo>
                  <a:lnTo>
                    <a:pt x="571" y="9"/>
                  </a:lnTo>
                  <a:lnTo>
                    <a:pt x="586" y="8"/>
                  </a:lnTo>
                  <a:lnTo>
                    <a:pt x="600" y="7"/>
                  </a:lnTo>
                  <a:lnTo>
                    <a:pt x="615" y="5"/>
                  </a:lnTo>
                  <a:lnTo>
                    <a:pt x="630" y="5"/>
                  </a:lnTo>
                  <a:lnTo>
                    <a:pt x="645" y="4"/>
                  </a:lnTo>
                  <a:lnTo>
                    <a:pt x="660" y="3"/>
                  </a:lnTo>
                  <a:lnTo>
                    <a:pt x="675" y="3"/>
                  </a:lnTo>
                  <a:lnTo>
                    <a:pt x="690" y="2"/>
                  </a:lnTo>
                  <a:lnTo>
                    <a:pt x="705" y="1"/>
                  </a:lnTo>
                  <a:lnTo>
                    <a:pt x="720" y="0"/>
                  </a:lnTo>
                  <a:lnTo>
                    <a:pt x="75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Freeform 11"/>
            <p:cNvSpPr>
              <a:spLocks/>
            </p:cNvSpPr>
            <p:nvPr/>
          </p:nvSpPr>
          <p:spPr bwMode="auto">
            <a:xfrm>
              <a:off x="4093" y="732"/>
              <a:ext cx="358" cy="302"/>
            </a:xfrm>
            <a:custGeom>
              <a:avLst/>
              <a:gdLst>
                <a:gd name="T0" fmla="*/ 698 w 717"/>
                <a:gd name="T1" fmla="*/ 37 h 602"/>
                <a:gd name="T2" fmla="*/ 664 w 717"/>
                <a:gd name="T3" fmla="*/ 109 h 602"/>
                <a:gd name="T4" fmla="*/ 633 w 717"/>
                <a:gd name="T5" fmla="*/ 183 h 602"/>
                <a:gd name="T6" fmla="*/ 604 w 717"/>
                <a:gd name="T7" fmla="*/ 258 h 602"/>
                <a:gd name="T8" fmla="*/ 576 w 717"/>
                <a:gd name="T9" fmla="*/ 334 h 602"/>
                <a:gd name="T10" fmla="*/ 552 w 717"/>
                <a:gd name="T11" fmla="*/ 410 h 602"/>
                <a:gd name="T12" fmla="*/ 529 w 717"/>
                <a:gd name="T13" fmla="*/ 487 h 602"/>
                <a:gd name="T14" fmla="*/ 508 w 717"/>
                <a:gd name="T15" fmla="*/ 564 h 602"/>
                <a:gd name="T16" fmla="*/ 493 w 717"/>
                <a:gd name="T17" fmla="*/ 602 h 602"/>
                <a:gd name="T18" fmla="*/ 485 w 717"/>
                <a:gd name="T19" fmla="*/ 601 h 602"/>
                <a:gd name="T20" fmla="*/ 476 w 717"/>
                <a:gd name="T21" fmla="*/ 601 h 602"/>
                <a:gd name="T22" fmla="*/ 468 w 717"/>
                <a:gd name="T23" fmla="*/ 600 h 602"/>
                <a:gd name="T24" fmla="*/ 461 w 717"/>
                <a:gd name="T25" fmla="*/ 600 h 602"/>
                <a:gd name="T26" fmla="*/ 455 w 717"/>
                <a:gd name="T27" fmla="*/ 598 h 602"/>
                <a:gd name="T28" fmla="*/ 424 w 717"/>
                <a:gd name="T29" fmla="*/ 598 h 602"/>
                <a:gd name="T30" fmla="*/ 368 w 717"/>
                <a:gd name="T31" fmla="*/ 595 h 602"/>
                <a:gd name="T32" fmla="*/ 311 w 717"/>
                <a:gd name="T33" fmla="*/ 593 h 602"/>
                <a:gd name="T34" fmla="*/ 255 w 717"/>
                <a:gd name="T35" fmla="*/ 592 h 602"/>
                <a:gd name="T36" fmla="*/ 199 w 717"/>
                <a:gd name="T37" fmla="*/ 590 h 602"/>
                <a:gd name="T38" fmla="*/ 142 w 717"/>
                <a:gd name="T39" fmla="*/ 590 h 602"/>
                <a:gd name="T40" fmla="*/ 86 w 717"/>
                <a:gd name="T41" fmla="*/ 588 h 602"/>
                <a:gd name="T42" fmla="*/ 29 w 717"/>
                <a:gd name="T43" fmla="*/ 590 h 602"/>
                <a:gd name="T44" fmla="*/ 12 w 717"/>
                <a:gd name="T45" fmla="*/ 552 h 602"/>
                <a:gd name="T46" fmla="*/ 34 w 717"/>
                <a:gd name="T47" fmla="*/ 477 h 602"/>
                <a:gd name="T48" fmla="*/ 58 w 717"/>
                <a:gd name="T49" fmla="*/ 402 h 602"/>
                <a:gd name="T50" fmla="*/ 83 w 717"/>
                <a:gd name="T51" fmla="*/ 328 h 602"/>
                <a:gd name="T52" fmla="*/ 100 w 717"/>
                <a:gd name="T53" fmla="*/ 291 h 602"/>
                <a:gd name="T54" fmla="*/ 118 w 717"/>
                <a:gd name="T55" fmla="*/ 239 h 602"/>
                <a:gd name="T56" fmla="*/ 139 w 717"/>
                <a:gd name="T57" fmla="*/ 188 h 602"/>
                <a:gd name="T58" fmla="*/ 161 w 717"/>
                <a:gd name="T59" fmla="*/ 138 h 602"/>
                <a:gd name="T60" fmla="*/ 185 w 717"/>
                <a:gd name="T61" fmla="*/ 87 h 602"/>
                <a:gd name="T62" fmla="*/ 194 w 717"/>
                <a:gd name="T63" fmla="*/ 77 h 602"/>
                <a:gd name="T64" fmla="*/ 197 w 717"/>
                <a:gd name="T65" fmla="*/ 63 h 602"/>
                <a:gd name="T66" fmla="*/ 208 w 717"/>
                <a:gd name="T67" fmla="*/ 45 h 602"/>
                <a:gd name="T68" fmla="*/ 225 w 717"/>
                <a:gd name="T69" fmla="*/ 39 h 602"/>
                <a:gd name="T70" fmla="*/ 252 w 717"/>
                <a:gd name="T71" fmla="*/ 33 h 602"/>
                <a:gd name="T72" fmla="*/ 292 w 717"/>
                <a:gd name="T73" fmla="*/ 29 h 602"/>
                <a:gd name="T74" fmla="*/ 332 w 717"/>
                <a:gd name="T75" fmla="*/ 25 h 602"/>
                <a:gd name="T76" fmla="*/ 373 w 717"/>
                <a:gd name="T77" fmla="*/ 21 h 602"/>
                <a:gd name="T78" fmla="*/ 412 w 717"/>
                <a:gd name="T79" fmla="*/ 17 h 602"/>
                <a:gd name="T80" fmla="*/ 451 w 717"/>
                <a:gd name="T81" fmla="*/ 14 h 602"/>
                <a:gd name="T82" fmla="*/ 490 w 717"/>
                <a:gd name="T83" fmla="*/ 10 h 602"/>
                <a:gd name="T84" fmla="*/ 528 w 717"/>
                <a:gd name="T85" fmla="*/ 9 h 602"/>
                <a:gd name="T86" fmla="*/ 548 w 717"/>
                <a:gd name="T87" fmla="*/ 9 h 602"/>
                <a:gd name="T88" fmla="*/ 555 w 717"/>
                <a:gd name="T89" fmla="*/ 7 h 602"/>
                <a:gd name="T90" fmla="*/ 561 w 717"/>
                <a:gd name="T91" fmla="*/ 7 h 602"/>
                <a:gd name="T92" fmla="*/ 599 w 717"/>
                <a:gd name="T93" fmla="*/ 5 h 602"/>
                <a:gd name="T94" fmla="*/ 637 w 717"/>
                <a:gd name="T95" fmla="*/ 2 h 602"/>
                <a:gd name="T96" fmla="*/ 675 w 717"/>
                <a:gd name="T97" fmla="*/ 0 h 602"/>
                <a:gd name="T98" fmla="*/ 717 w 717"/>
                <a:gd name="T99" fmla="*/ 1 h 6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17"/>
                <a:gd name="T151" fmla="*/ 0 h 602"/>
                <a:gd name="T152" fmla="*/ 717 w 717"/>
                <a:gd name="T153" fmla="*/ 602 h 6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17" h="602">
                  <a:moveTo>
                    <a:pt x="717" y="1"/>
                  </a:moveTo>
                  <a:lnTo>
                    <a:pt x="698" y="37"/>
                  </a:lnTo>
                  <a:lnTo>
                    <a:pt x="681" y="74"/>
                  </a:lnTo>
                  <a:lnTo>
                    <a:pt x="664" y="109"/>
                  </a:lnTo>
                  <a:lnTo>
                    <a:pt x="648" y="146"/>
                  </a:lnTo>
                  <a:lnTo>
                    <a:pt x="633" y="183"/>
                  </a:lnTo>
                  <a:lnTo>
                    <a:pt x="618" y="221"/>
                  </a:lnTo>
                  <a:lnTo>
                    <a:pt x="604" y="258"/>
                  </a:lnTo>
                  <a:lnTo>
                    <a:pt x="590" y="296"/>
                  </a:lnTo>
                  <a:lnTo>
                    <a:pt x="576" y="334"/>
                  </a:lnTo>
                  <a:lnTo>
                    <a:pt x="564" y="372"/>
                  </a:lnTo>
                  <a:lnTo>
                    <a:pt x="552" y="410"/>
                  </a:lnTo>
                  <a:lnTo>
                    <a:pt x="541" y="449"/>
                  </a:lnTo>
                  <a:lnTo>
                    <a:pt x="529" y="487"/>
                  </a:lnTo>
                  <a:lnTo>
                    <a:pt x="519" y="525"/>
                  </a:lnTo>
                  <a:lnTo>
                    <a:pt x="508" y="564"/>
                  </a:lnTo>
                  <a:lnTo>
                    <a:pt x="498" y="602"/>
                  </a:lnTo>
                  <a:lnTo>
                    <a:pt x="493" y="602"/>
                  </a:lnTo>
                  <a:lnTo>
                    <a:pt x="490" y="602"/>
                  </a:lnTo>
                  <a:lnTo>
                    <a:pt x="485" y="601"/>
                  </a:lnTo>
                  <a:lnTo>
                    <a:pt x="481" y="601"/>
                  </a:lnTo>
                  <a:lnTo>
                    <a:pt x="476" y="601"/>
                  </a:lnTo>
                  <a:lnTo>
                    <a:pt x="472" y="601"/>
                  </a:lnTo>
                  <a:lnTo>
                    <a:pt x="468" y="600"/>
                  </a:lnTo>
                  <a:lnTo>
                    <a:pt x="464" y="599"/>
                  </a:lnTo>
                  <a:lnTo>
                    <a:pt x="461" y="600"/>
                  </a:lnTo>
                  <a:lnTo>
                    <a:pt x="459" y="599"/>
                  </a:lnTo>
                  <a:lnTo>
                    <a:pt x="455" y="598"/>
                  </a:lnTo>
                  <a:lnTo>
                    <a:pt x="453" y="599"/>
                  </a:lnTo>
                  <a:lnTo>
                    <a:pt x="424" y="598"/>
                  </a:lnTo>
                  <a:lnTo>
                    <a:pt x="397" y="597"/>
                  </a:lnTo>
                  <a:lnTo>
                    <a:pt x="368" y="595"/>
                  </a:lnTo>
                  <a:lnTo>
                    <a:pt x="340" y="594"/>
                  </a:lnTo>
                  <a:lnTo>
                    <a:pt x="311" y="593"/>
                  </a:lnTo>
                  <a:lnTo>
                    <a:pt x="284" y="592"/>
                  </a:lnTo>
                  <a:lnTo>
                    <a:pt x="255" y="592"/>
                  </a:lnTo>
                  <a:lnTo>
                    <a:pt x="227" y="591"/>
                  </a:lnTo>
                  <a:lnTo>
                    <a:pt x="199" y="590"/>
                  </a:lnTo>
                  <a:lnTo>
                    <a:pt x="171" y="590"/>
                  </a:lnTo>
                  <a:lnTo>
                    <a:pt x="142" y="590"/>
                  </a:lnTo>
                  <a:lnTo>
                    <a:pt x="115" y="590"/>
                  </a:lnTo>
                  <a:lnTo>
                    <a:pt x="86" y="588"/>
                  </a:lnTo>
                  <a:lnTo>
                    <a:pt x="58" y="590"/>
                  </a:lnTo>
                  <a:lnTo>
                    <a:pt x="29" y="590"/>
                  </a:lnTo>
                  <a:lnTo>
                    <a:pt x="0" y="590"/>
                  </a:lnTo>
                  <a:lnTo>
                    <a:pt x="12" y="552"/>
                  </a:lnTo>
                  <a:lnTo>
                    <a:pt x="22" y="514"/>
                  </a:lnTo>
                  <a:lnTo>
                    <a:pt x="34" y="477"/>
                  </a:lnTo>
                  <a:lnTo>
                    <a:pt x="47" y="439"/>
                  </a:lnTo>
                  <a:lnTo>
                    <a:pt x="58" y="402"/>
                  </a:lnTo>
                  <a:lnTo>
                    <a:pt x="71" y="365"/>
                  </a:lnTo>
                  <a:lnTo>
                    <a:pt x="83" y="328"/>
                  </a:lnTo>
                  <a:lnTo>
                    <a:pt x="96" y="292"/>
                  </a:lnTo>
                  <a:lnTo>
                    <a:pt x="100" y="291"/>
                  </a:lnTo>
                  <a:lnTo>
                    <a:pt x="109" y="265"/>
                  </a:lnTo>
                  <a:lnTo>
                    <a:pt x="118" y="239"/>
                  </a:lnTo>
                  <a:lnTo>
                    <a:pt x="128" y="213"/>
                  </a:lnTo>
                  <a:lnTo>
                    <a:pt x="139" y="188"/>
                  </a:lnTo>
                  <a:lnTo>
                    <a:pt x="150" y="162"/>
                  </a:lnTo>
                  <a:lnTo>
                    <a:pt x="161" y="138"/>
                  </a:lnTo>
                  <a:lnTo>
                    <a:pt x="173" y="113"/>
                  </a:lnTo>
                  <a:lnTo>
                    <a:pt x="185" y="87"/>
                  </a:lnTo>
                  <a:lnTo>
                    <a:pt x="189" y="82"/>
                  </a:lnTo>
                  <a:lnTo>
                    <a:pt x="194" y="77"/>
                  </a:lnTo>
                  <a:lnTo>
                    <a:pt x="197" y="71"/>
                  </a:lnTo>
                  <a:lnTo>
                    <a:pt x="197" y="63"/>
                  </a:lnTo>
                  <a:lnTo>
                    <a:pt x="202" y="54"/>
                  </a:lnTo>
                  <a:lnTo>
                    <a:pt x="208" y="45"/>
                  </a:lnTo>
                  <a:lnTo>
                    <a:pt x="214" y="38"/>
                  </a:lnTo>
                  <a:lnTo>
                    <a:pt x="225" y="39"/>
                  </a:lnTo>
                  <a:lnTo>
                    <a:pt x="231" y="36"/>
                  </a:lnTo>
                  <a:lnTo>
                    <a:pt x="252" y="33"/>
                  </a:lnTo>
                  <a:lnTo>
                    <a:pt x="271" y="31"/>
                  </a:lnTo>
                  <a:lnTo>
                    <a:pt x="292" y="29"/>
                  </a:lnTo>
                  <a:lnTo>
                    <a:pt x="313" y="26"/>
                  </a:lnTo>
                  <a:lnTo>
                    <a:pt x="332" y="25"/>
                  </a:lnTo>
                  <a:lnTo>
                    <a:pt x="352" y="23"/>
                  </a:lnTo>
                  <a:lnTo>
                    <a:pt x="373" y="21"/>
                  </a:lnTo>
                  <a:lnTo>
                    <a:pt x="392" y="18"/>
                  </a:lnTo>
                  <a:lnTo>
                    <a:pt x="412" y="17"/>
                  </a:lnTo>
                  <a:lnTo>
                    <a:pt x="431" y="15"/>
                  </a:lnTo>
                  <a:lnTo>
                    <a:pt x="451" y="14"/>
                  </a:lnTo>
                  <a:lnTo>
                    <a:pt x="470" y="13"/>
                  </a:lnTo>
                  <a:lnTo>
                    <a:pt x="490" y="10"/>
                  </a:lnTo>
                  <a:lnTo>
                    <a:pt x="510" y="9"/>
                  </a:lnTo>
                  <a:lnTo>
                    <a:pt x="528" y="9"/>
                  </a:lnTo>
                  <a:lnTo>
                    <a:pt x="548" y="8"/>
                  </a:lnTo>
                  <a:lnTo>
                    <a:pt x="548" y="9"/>
                  </a:lnTo>
                  <a:lnTo>
                    <a:pt x="550" y="8"/>
                  </a:lnTo>
                  <a:lnTo>
                    <a:pt x="555" y="7"/>
                  </a:lnTo>
                  <a:lnTo>
                    <a:pt x="558" y="7"/>
                  </a:lnTo>
                  <a:lnTo>
                    <a:pt x="561" y="7"/>
                  </a:lnTo>
                  <a:lnTo>
                    <a:pt x="581" y="6"/>
                  </a:lnTo>
                  <a:lnTo>
                    <a:pt x="599" y="5"/>
                  </a:lnTo>
                  <a:lnTo>
                    <a:pt x="619" y="3"/>
                  </a:lnTo>
                  <a:lnTo>
                    <a:pt x="637" y="2"/>
                  </a:lnTo>
                  <a:lnTo>
                    <a:pt x="656" y="1"/>
                  </a:lnTo>
                  <a:lnTo>
                    <a:pt x="675" y="0"/>
                  </a:lnTo>
                  <a:lnTo>
                    <a:pt x="696" y="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Freeform 12"/>
            <p:cNvSpPr>
              <a:spLocks/>
            </p:cNvSpPr>
            <p:nvPr/>
          </p:nvSpPr>
          <p:spPr bwMode="auto">
            <a:xfrm>
              <a:off x="4350" y="735"/>
              <a:ext cx="296" cy="428"/>
            </a:xfrm>
            <a:custGeom>
              <a:avLst/>
              <a:gdLst>
                <a:gd name="T0" fmla="*/ 584 w 592"/>
                <a:gd name="T1" fmla="*/ 354 h 854"/>
                <a:gd name="T2" fmla="*/ 566 w 592"/>
                <a:gd name="T3" fmla="*/ 424 h 854"/>
                <a:gd name="T4" fmla="*/ 544 w 592"/>
                <a:gd name="T5" fmla="*/ 490 h 854"/>
                <a:gd name="T6" fmla="*/ 520 w 592"/>
                <a:gd name="T7" fmla="*/ 556 h 854"/>
                <a:gd name="T8" fmla="*/ 492 w 592"/>
                <a:gd name="T9" fmla="*/ 620 h 854"/>
                <a:gd name="T10" fmla="*/ 463 w 592"/>
                <a:gd name="T11" fmla="*/ 684 h 854"/>
                <a:gd name="T12" fmla="*/ 432 w 592"/>
                <a:gd name="T13" fmla="*/ 747 h 854"/>
                <a:gd name="T14" fmla="*/ 401 w 592"/>
                <a:gd name="T15" fmla="*/ 809 h 854"/>
                <a:gd name="T16" fmla="*/ 380 w 592"/>
                <a:gd name="T17" fmla="*/ 846 h 854"/>
                <a:gd name="T18" fmla="*/ 370 w 592"/>
                <a:gd name="T19" fmla="*/ 854 h 854"/>
                <a:gd name="T20" fmla="*/ 339 w 592"/>
                <a:gd name="T21" fmla="*/ 839 h 854"/>
                <a:gd name="T22" fmla="*/ 293 w 592"/>
                <a:gd name="T23" fmla="*/ 810 h 854"/>
                <a:gd name="T24" fmla="*/ 247 w 592"/>
                <a:gd name="T25" fmla="*/ 781 h 854"/>
                <a:gd name="T26" fmla="*/ 202 w 592"/>
                <a:gd name="T27" fmla="*/ 751 h 854"/>
                <a:gd name="T28" fmla="*/ 157 w 592"/>
                <a:gd name="T29" fmla="*/ 721 h 854"/>
                <a:gd name="T30" fmla="*/ 112 w 592"/>
                <a:gd name="T31" fmla="*/ 688 h 854"/>
                <a:gd name="T32" fmla="*/ 67 w 592"/>
                <a:gd name="T33" fmla="*/ 656 h 854"/>
                <a:gd name="T34" fmla="*/ 22 w 592"/>
                <a:gd name="T35" fmla="*/ 624 h 854"/>
                <a:gd name="T36" fmla="*/ 4 w 592"/>
                <a:gd name="T37" fmla="*/ 579 h 854"/>
                <a:gd name="T38" fmla="*/ 18 w 592"/>
                <a:gd name="T39" fmla="*/ 525 h 854"/>
                <a:gd name="T40" fmla="*/ 35 w 592"/>
                <a:gd name="T41" fmla="*/ 466 h 854"/>
                <a:gd name="T42" fmla="*/ 54 w 592"/>
                <a:gd name="T43" fmla="*/ 402 h 854"/>
                <a:gd name="T44" fmla="*/ 74 w 592"/>
                <a:gd name="T45" fmla="*/ 338 h 854"/>
                <a:gd name="T46" fmla="*/ 97 w 592"/>
                <a:gd name="T47" fmla="*/ 275 h 854"/>
                <a:gd name="T48" fmla="*/ 121 w 592"/>
                <a:gd name="T49" fmla="*/ 213 h 854"/>
                <a:gd name="T50" fmla="*/ 147 w 592"/>
                <a:gd name="T51" fmla="*/ 151 h 854"/>
                <a:gd name="T52" fmla="*/ 174 w 592"/>
                <a:gd name="T53" fmla="*/ 90 h 854"/>
                <a:gd name="T54" fmla="*/ 203 w 592"/>
                <a:gd name="T55" fmla="*/ 30 h 854"/>
                <a:gd name="T56" fmla="*/ 242 w 592"/>
                <a:gd name="T57" fmla="*/ 18 h 854"/>
                <a:gd name="T58" fmla="*/ 290 w 592"/>
                <a:gd name="T59" fmla="*/ 55 h 854"/>
                <a:gd name="T60" fmla="*/ 340 w 592"/>
                <a:gd name="T61" fmla="*/ 93 h 854"/>
                <a:gd name="T62" fmla="*/ 388 w 592"/>
                <a:gd name="T63" fmla="*/ 131 h 854"/>
                <a:gd name="T64" fmla="*/ 435 w 592"/>
                <a:gd name="T65" fmla="*/ 171 h 854"/>
                <a:gd name="T66" fmla="*/ 483 w 592"/>
                <a:gd name="T67" fmla="*/ 213 h 854"/>
                <a:gd name="T68" fmla="*/ 528 w 592"/>
                <a:gd name="T69" fmla="*/ 254 h 854"/>
                <a:gd name="T70" fmla="*/ 571 w 592"/>
                <a:gd name="T71" fmla="*/ 298 h 8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854"/>
                <a:gd name="T110" fmla="*/ 592 w 592"/>
                <a:gd name="T111" fmla="*/ 854 h 8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854">
                  <a:moveTo>
                    <a:pt x="592" y="320"/>
                  </a:moveTo>
                  <a:lnTo>
                    <a:pt x="584" y="354"/>
                  </a:lnTo>
                  <a:lnTo>
                    <a:pt x="576" y="389"/>
                  </a:lnTo>
                  <a:lnTo>
                    <a:pt x="566" y="424"/>
                  </a:lnTo>
                  <a:lnTo>
                    <a:pt x="555" y="457"/>
                  </a:lnTo>
                  <a:lnTo>
                    <a:pt x="544" y="490"/>
                  </a:lnTo>
                  <a:lnTo>
                    <a:pt x="532" y="523"/>
                  </a:lnTo>
                  <a:lnTo>
                    <a:pt x="520" y="556"/>
                  </a:lnTo>
                  <a:lnTo>
                    <a:pt x="506" y="588"/>
                  </a:lnTo>
                  <a:lnTo>
                    <a:pt x="492" y="620"/>
                  </a:lnTo>
                  <a:lnTo>
                    <a:pt x="478" y="652"/>
                  </a:lnTo>
                  <a:lnTo>
                    <a:pt x="463" y="684"/>
                  </a:lnTo>
                  <a:lnTo>
                    <a:pt x="448" y="715"/>
                  </a:lnTo>
                  <a:lnTo>
                    <a:pt x="432" y="747"/>
                  </a:lnTo>
                  <a:lnTo>
                    <a:pt x="417" y="778"/>
                  </a:lnTo>
                  <a:lnTo>
                    <a:pt x="401" y="809"/>
                  </a:lnTo>
                  <a:lnTo>
                    <a:pt x="385" y="840"/>
                  </a:lnTo>
                  <a:lnTo>
                    <a:pt x="380" y="846"/>
                  </a:lnTo>
                  <a:lnTo>
                    <a:pt x="376" y="851"/>
                  </a:lnTo>
                  <a:lnTo>
                    <a:pt x="370" y="854"/>
                  </a:lnTo>
                  <a:lnTo>
                    <a:pt x="362" y="853"/>
                  </a:lnTo>
                  <a:lnTo>
                    <a:pt x="339" y="839"/>
                  </a:lnTo>
                  <a:lnTo>
                    <a:pt x="316" y="824"/>
                  </a:lnTo>
                  <a:lnTo>
                    <a:pt x="293" y="810"/>
                  </a:lnTo>
                  <a:lnTo>
                    <a:pt x="270" y="796"/>
                  </a:lnTo>
                  <a:lnTo>
                    <a:pt x="247" y="781"/>
                  </a:lnTo>
                  <a:lnTo>
                    <a:pt x="224" y="766"/>
                  </a:lnTo>
                  <a:lnTo>
                    <a:pt x="202" y="751"/>
                  </a:lnTo>
                  <a:lnTo>
                    <a:pt x="179" y="736"/>
                  </a:lnTo>
                  <a:lnTo>
                    <a:pt x="157" y="721"/>
                  </a:lnTo>
                  <a:lnTo>
                    <a:pt x="134" y="705"/>
                  </a:lnTo>
                  <a:lnTo>
                    <a:pt x="112" y="688"/>
                  </a:lnTo>
                  <a:lnTo>
                    <a:pt x="89" y="672"/>
                  </a:lnTo>
                  <a:lnTo>
                    <a:pt x="67" y="656"/>
                  </a:lnTo>
                  <a:lnTo>
                    <a:pt x="45" y="640"/>
                  </a:lnTo>
                  <a:lnTo>
                    <a:pt x="22" y="624"/>
                  </a:lnTo>
                  <a:lnTo>
                    <a:pt x="0" y="607"/>
                  </a:lnTo>
                  <a:lnTo>
                    <a:pt x="4" y="579"/>
                  </a:lnTo>
                  <a:lnTo>
                    <a:pt x="10" y="553"/>
                  </a:lnTo>
                  <a:lnTo>
                    <a:pt x="18" y="525"/>
                  </a:lnTo>
                  <a:lnTo>
                    <a:pt x="27" y="498"/>
                  </a:lnTo>
                  <a:lnTo>
                    <a:pt x="35" y="466"/>
                  </a:lnTo>
                  <a:lnTo>
                    <a:pt x="44" y="434"/>
                  </a:lnTo>
                  <a:lnTo>
                    <a:pt x="54" y="402"/>
                  </a:lnTo>
                  <a:lnTo>
                    <a:pt x="63" y="369"/>
                  </a:lnTo>
                  <a:lnTo>
                    <a:pt x="74" y="338"/>
                  </a:lnTo>
                  <a:lnTo>
                    <a:pt x="85" y="306"/>
                  </a:lnTo>
                  <a:lnTo>
                    <a:pt x="97" y="275"/>
                  </a:lnTo>
                  <a:lnTo>
                    <a:pt x="108" y="244"/>
                  </a:lnTo>
                  <a:lnTo>
                    <a:pt x="121" y="213"/>
                  </a:lnTo>
                  <a:lnTo>
                    <a:pt x="134" y="182"/>
                  </a:lnTo>
                  <a:lnTo>
                    <a:pt x="147" y="151"/>
                  </a:lnTo>
                  <a:lnTo>
                    <a:pt x="160" y="121"/>
                  </a:lnTo>
                  <a:lnTo>
                    <a:pt x="174" y="90"/>
                  </a:lnTo>
                  <a:lnTo>
                    <a:pt x="189" y="60"/>
                  </a:lnTo>
                  <a:lnTo>
                    <a:pt x="203" y="30"/>
                  </a:lnTo>
                  <a:lnTo>
                    <a:pt x="218" y="0"/>
                  </a:lnTo>
                  <a:lnTo>
                    <a:pt x="242" y="18"/>
                  </a:lnTo>
                  <a:lnTo>
                    <a:pt x="266" y="37"/>
                  </a:lnTo>
                  <a:lnTo>
                    <a:pt x="290" y="55"/>
                  </a:lnTo>
                  <a:lnTo>
                    <a:pt x="316" y="73"/>
                  </a:lnTo>
                  <a:lnTo>
                    <a:pt x="340" y="93"/>
                  </a:lnTo>
                  <a:lnTo>
                    <a:pt x="364" y="111"/>
                  </a:lnTo>
                  <a:lnTo>
                    <a:pt x="388" y="131"/>
                  </a:lnTo>
                  <a:lnTo>
                    <a:pt x="412" y="151"/>
                  </a:lnTo>
                  <a:lnTo>
                    <a:pt x="435" y="171"/>
                  </a:lnTo>
                  <a:lnTo>
                    <a:pt x="460" y="192"/>
                  </a:lnTo>
                  <a:lnTo>
                    <a:pt x="483" y="213"/>
                  </a:lnTo>
                  <a:lnTo>
                    <a:pt x="505" y="233"/>
                  </a:lnTo>
                  <a:lnTo>
                    <a:pt x="528" y="254"/>
                  </a:lnTo>
                  <a:lnTo>
                    <a:pt x="549" y="276"/>
                  </a:lnTo>
                  <a:lnTo>
                    <a:pt x="571" y="298"/>
                  </a:lnTo>
                  <a:lnTo>
                    <a:pt x="592" y="32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13"/>
            <p:cNvSpPr>
              <a:spLocks/>
            </p:cNvSpPr>
            <p:nvPr/>
          </p:nvSpPr>
          <p:spPr bwMode="auto">
            <a:xfrm>
              <a:off x="4197" y="769"/>
              <a:ext cx="74" cy="68"/>
            </a:xfrm>
            <a:custGeom>
              <a:avLst/>
              <a:gdLst>
                <a:gd name="T0" fmla="*/ 140 w 146"/>
                <a:gd name="T1" fmla="*/ 24 h 134"/>
                <a:gd name="T2" fmla="*/ 146 w 146"/>
                <a:gd name="T3" fmla="*/ 43 h 134"/>
                <a:gd name="T4" fmla="*/ 144 w 146"/>
                <a:gd name="T5" fmla="*/ 63 h 134"/>
                <a:gd name="T6" fmla="*/ 135 w 146"/>
                <a:gd name="T7" fmla="*/ 83 h 134"/>
                <a:gd name="T8" fmla="*/ 123 w 146"/>
                <a:gd name="T9" fmla="*/ 100 h 134"/>
                <a:gd name="T10" fmla="*/ 115 w 146"/>
                <a:gd name="T11" fmla="*/ 107 h 134"/>
                <a:gd name="T12" fmla="*/ 106 w 146"/>
                <a:gd name="T13" fmla="*/ 114 h 134"/>
                <a:gd name="T14" fmla="*/ 97 w 146"/>
                <a:gd name="T15" fmla="*/ 119 h 134"/>
                <a:gd name="T16" fmla="*/ 86 w 146"/>
                <a:gd name="T17" fmla="*/ 125 h 134"/>
                <a:gd name="T18" fmla="*/ 76 w 146"/>
                <a:gd name="T19" fmla="*/ 129 h 134"/>
                <a:gd name="T20" fmla="*/ 66 w 146"/>
                <a:gd name="T21" fmla="*/ 132 h 134"/>
                <a:gd name="T22" fmla="*/ 55 w 146"/>
                <a:gd name="T23" fmla="*/ 133 h 134"/>
                <a:gd name="T24" fmla="*/ 44 w 146"/>
                <a:gd name="T25" fmla="*/ 134 h 134"/>
                <a:gd name="T26" fmla="*/ 39 w 146"/>
                <a:gd name="T27" fmla="*/ 133 h 134"/>
                <a:gd name="T28" fmla="*/ 33 w 146"/>
                <a:gd name="T29" fmla="*/ 132 h 134"/>
                <a:gd name="T30" fmla="*/ 29 w 146"/>
                <a:gd name="T31" fmla="*/ 131 h 134"/>
                <a:gd name="T32" fmla="*/ 23 w 146"/>
                <a:gd name="T33" fmla="*/ 129 h 134"/>
                <a:gd name="T34" fmla="*/ 18 w 146"/>
                <a:gd name="T35" fmla="*/ 125 h 134"/>
                <a:gd name="T36" fmla="*/ 14 w 146"/>
                <a:gd name="T37" fmla="*/ 122 h 134"/>
                <a:gd name="T38" fmla="*/ 9 w 146"/>
                <a:gd name="T39" fmla="*/ 117 h 134"/>
                <a:gd name="T40" fmla="*/ 6 w 146"/>
                <a:gd name="T41" fmla="*/ 113 h 134"/>
                <a:gd name="T42" fmla="*/ 0 w 146"/>
                <a:gd name="T43" fmla="*/ 99 h 134"/>
                <a:gd name="T44" fmla="*/ 0 w 146"/>
                <a:gd name="T45" fmla="*/ 83 h 134"/>
                <a:gd name="T46" fmla="*/ 3 w 146"/>
                <a:gd name="T47" fmla="*/ 68 h 134"/>
                <a:gd name="T48" fmla="*/ 9 w 146"/>
                <a:gd name="T49" fmla="*/ 54 h 134"/>
                <a:gd name="T50" fmla="*/ 16 w 146"/>
                <a:gd name="T51" fmla="*/ 43 h 134"/>
                <a:gd name="T52" fmla="*/ 24 w 146"/>
                <a:gd name="T53" fmla="*/ 34 h 134"/>
                <a:gd name="T54" fmla="*/ 32 w 146"/>
                <a:gd name="T55" fmla="*/ 25 h 134"/>
                <a:gd name="T56" fmla="*/ 43 w 146"/>
                <a:gd name="T57" fmla="*/ 18 h 134"/>
                <a:gd name="T58" fmla="*/ 52 w 146"/>
                <a:gd name="T59" fmla="*/ 11 h 134"/>
                <a:gd name="T60" fmla="*/ 63 w 146"/>
                <a:gd name="T61" fmla="*/ 7 h 134"/>
                <a:gd name="T62" fmla="*/ 75 w 146"/>
                <a:gd name="T63" fmla="*/ 2 h 134"/>
                <a:gd name="T64" fmla="*/ 86 w 146"/>
                <a:gd name="T65" fmla="*/ 0 h 134"/>
                <a:gd name="T66" fmla="*/ 94 w 146"/>
                <a:gd name="T67" fmla="*/ 0 h 134"/>
                <a:gd name="T68" fmla="*/ 102 w 146"/>
                <a:gd name="T69" fmla="*/ 1 h 134"/>
                <a:gd name="T70" fmla="*/ 109 w 146"/>
                <a:gd name="T71" fmla="*/ 2 h 134"/>
                <a:gd name="T72" fmla="*/ 117 w 146"/>
                <a:gd name="T73" fmla="*/ 4 h 134"/>
                <a:gd name="T74" fmla="*/ 123 w 146"/>
                <a:gd name="T75" fmla="*/ 7 h 134"/>
                <a:gd name="T76" fmla="*/ 130 w 146"/>
                <a:gd name="T77" fmla="*/ 11 h 134"/>
                <a:gd name="T78" fmla="*/ 136 w 146"/>
                <a:gd name="T79" fmla="*/ 17 h 134"/>
                <a:gd name="T80" fmla="*/ 140 w 146"/>
                <a:gd name="T81" fmla="*/ 24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4"/>
                <a:gd name="T125" fmla="*/ 146 w 146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4">
                  <a:moveTo>
                    <a:pt x="140" y="24"/>
                  </a:moveTo>
                  <a:lnTo>
                    <a:pt x="146" y="43"/>
                  </a:lnTo>
                  <a:lnTo>
                    <a:pt x="144" y="63"/>
                  </a:lnTo>
                  <a:lnTo>
                    <a:pt x="135" y="83"/>
                  </a:lnTo>
                  <a:lnTo>
                    <a:pt x="123" y="100"/>
                  </a:lnTo>
                  <a:lnTo>
                    <a:pt x="115" y="107"/>
                  </a:lnTo>
                  <a:lnTo>
                    <a:pt x="106" y="114"/>
                  </a:lnTo>
                  <a:lnTo>
                    <a:pt x="97" y="119"/>
                  </a:lnTo>
                  <a:lnTo>
                    <a:pt x="86" y="125"/>
                  </a:lnTo>
                  <a:lnTo>
                    <a:pt x="76" y="129"/>
                  </a:lnTo>
                  <a:lnTo>
                    <a:pt x="66" y="132"/>
                  </a:lnTo>
                  <a:lnTo>
                    <a:pt x="55" y="133"/>
                  </a:lnTo>
                  <a:lnTo>
                    <a:pt x="44" y="134"/>
                  </a:lnTo>
                  <a:lnTo>
                    <a:pt x="39" y="133"/>
                  </a:lnTo>
                  <a:lnTo>
                    <a:pt x="33" y="132"/>
                  </a:lnTo>
                  <a:lnTo>
                    <a:pt x="29" y="131"/>
                  </a:lnTo>
                  <a:lnTo>
                    <a:pt x="23" y="129"/>
                  </a:lnTo>
                  <a:lnTo>
                    <a:pt x="18" y="125"/>
                  </a:lnTo>
                  <a:lnTo>
                    <a:pt x="14" y="122"/>
                  </a:lnTo>
                  <a:lnTo>
                    <a:pt x="9" y="117"/>
                  </a:lnTo>
                  <a:lnTo>
                    <a:pt x="6" y="113"/>
                  </a:lnTo>
                  <a:lnTo>
                    <a:pt x="0" y="99"/>
                  </a:lnTo>
                  <a:lnTo>
                    <a:pt x="0" y="83"/>
                  </a:lnTo>
                  <a:lnTo>
                    <a:pt x="3" y="68"/>
                  </a:lnTo>
                  <a:lnTo>
                    <a:pt x="9" y="54"/>
                  </a:lnTo>
                  <a:lnTo>
                    <a:pt x="16" y="43"/>
                  </a:lnTo>
                  <a:lnTo>
                    <a:pt x="24" y="34"/>
                  </a:lnTo>
                  <a:lnTo>
                    <a:pt x="32" y="25"/>
                  </a:lnTo>
                  <a:lnTo>
                    <a:pt x="43" y="18"/>
                  </a:lnTo>
                  <a:lnTo>
                    <a:pt x="52" y="11"/>
                  </a:lnTo>
                  <a:lnTo>
                    <a:pt x="63" y="7"/>
                  </a:lnTo>
                  <a:lnTo>
                    <a:pt x="75" y="2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02" y="1"/>
                  </a:lnTo>
                  <a:lnTo>
                    <a:pt x="109" y="2"/>
                  </a:lnTo>
                  <a:lnTo>
                    <a:pt x="117" y="4"/>
                  </a:lnTo>
                  <a:lnTo>
                    <a:pt x="123" y="7"/>
                  </a:lnTo>
                  <a:lnTo>
                    <a:pt x="130" y="11"/>
                  </a:lnTo>
                  <a:lnTo>
                    <a:pt x="136" y="17"/>
                  </a:lnTo>
                  <a:lnTo>
                    <a:pt x="1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14"/>
            <p:cNvSpPr>
              <a:spLocks/>
            </p:cNvSpPr>
            <p:nvPr/>
          </p:nvSpPr>
          <p:spPr bwMode="auto">
            <a:xfrm>
              <a:off x="4310" y="769"/>
              <a:ext cx="74" cy="68"/>
            </a:xfrm>
            <a:custGeom>
              <a:avLst/>
              <a:gdLst>
                <a:gd name="T0" fmla="*/ 137 w 146"/>
                <a:gd name="T1" fmla="*/ 16 h 136"/>
                <a:gd name="T2" fmla="*/ 144 w 146"/>
                <a:gd name="T3" fmla="*/ 25 h 136"/>
                <a:gd name="T4" fmla="*/ 146 w 146"/>
                <a:gd name="T5" fmla="*/ 36 h 136"/>
                <a:gd name="T6" fmla="*/ 146 w 146"/>
                <a:gd name="T7" fmla="*/ 50 h 136"/>
                <a:gd name="T8" fmla="*/ 144 w 146"/>
                <a:gd name="T9" fmla="*/ 62 h 136"/>
                <a:gd name="T10" fmla="*/ 140 w 146"/>
                <a:gd name="T11" fmla="*/ 73 h 136"/>
                <a:gd name="T12" fmla="*/ 134 w 146"/>
                <a:gd name="T13" fmla="*/ 84 h 136"/>
                <a:gd name="T14" fmla="*/ 129 w 146"/>
                <a:gd name="T15" fmla="*/ 93 h 136"/>
                <a:gd name="T16" fmla="*/ 121 w 146"/>
                <a:gd name="T17" fmla="*/ 102 h 136"/>
                <a:gd name="T18" fmla="*/ 113 w 146"/>
                <a:gd name="T19" fmla="*/ 110 h 136"/>
                <a:gd name="T20" fmla="*/ 103 w 146"/>
                <a:gd name="T21" fmla="*/ 118 h 136"/>
                <a:gd name="T22" fmla="*/ 94 w 146"/>
                <a:gd name="T23" fmla="*/ 124 h 136"/>
                <a:gd name="T24" fmla="*/ 84 w 146"/>
                <a:gd name="T25" fmla="*/ 130 h 136"/>
                <a:gd name="T26" fmla="*/ 75 w 146"/>
                <a:gd name="T27" fmla="*/ 132 h 136"/>
                <a:gd name="T28" fmla="*/ 64 w 146"/>
                <a:gd name="T29" fmla="*/ 134 h 136"/>
                <a:gd name="T30" fmla="*/ 55 w 146"/>
                <a:gd name="T31" fmla="*/ 136 h 136"/>
                <a:gd name="T32" fmla="*/ 46 w 146"/>
                <a:gd name="T33" fmla="*/ 136 h 136"/>
                <a:gd name="T34" fmla="*/ 37 w 146"/>
                <a:gd name="T35" fmla="*/ 134 h 136"/>
                <a:gd name="T36" fmla="*/ 29 w 146"/>
                <a:gd name="T37" fmla="*/ 132 h 136"/>
                <a:gd name="T38" fmla="*/ 20 w 146"/>
                <a:gd name="T39" fmla="*/ 127 h 136"/>
                <a:gd name="T40" fmla="*/ 12 w 146"/>
                <a:gd name="T41" fmla="*/ 122 h 136"/>
                <a:gd name="T42" fmla="*/ 7 w 146"/>
                <a:gd name="T43" fmla="*/ 114 h 136"/>
                <a:gd name="T44" fmla="*/ 3 w 146"/>
                <a:gd name="T45" fmla="*/ 104 h 136"/>
                <a:gd name="T46" fmla="*/ 1 w 146"/>
                <a:gd name="T47" fmla="*/ 94 h 136"/>
                <a:gd name="T48" fmla="*/ 0 w 146"/>
                <a:gd name="T49" fmla="*/ 83 h 136"/>
                <a:gd name="T50" fmla="*/ 3 w 146"/>
                <a:gd name="T51" fmla="*/ 70 h 136"/>
                <a:gd name="T52" fmla="*/ 9 w 146"/>
                <a:gd name="T53" fmla="*/ 57 h 136"/>
                <a:gd name="T54" fmla="*/ 16 w 146"/>
                <a:gd name="T55" fmla="*/ 45 h 136"/>
                <a:gd name="T56" fmla="*/ 25 w 146"/>
                <a:gd name="T57" fmla="*/ 34 h 136"/>
                <a:gd name="T58" fmla="*/ 34 w 146"/>
                <a:gd name="T59" fmla="*/ 24 h 136"/>
                <a:gd name="T60" fmla="*/ 46 w 146"/>
                <a:gd name="T61" fmla="*/ 16 h 136"/>
                <a:gd name="T62" fmla="*/ 57 w 146"/>
                <a:gd name="T63" fmla="*/ 9 h 136"/>
                <a:gd name="T64" fmla="*/ 70 w 146"/>
                <a:gd name="T65" fmla="*/ 3 h 136"/>
                <a:gd name="T66" fmla="*/ 78 w 146"/>
                <a:gd name="T67" fmla="*/ 1 h 136"/>
                <a:gd name="T68" fmla="*/ 87 w 146"/>
                <a:gd name="T69" fmla="*/ 0 h 136"/>
                <a:gd name="T70" fmla="*/ 96 w 146"/>
                <a:gd name="T71" fmla="*/ 0 h 136"/>
                <a:gd name="T72" fmla="*/ 106 w 146"/>
                <a:gd name="T73" fmla="*/ 0 h 136"/>
                <a:gd name="T74" fmla="*/ 115 w 146"/>
                <a:gd name="T75" fmla="*/ 1 h 136"/>
                <a:gd name="T76" fmla="*/ 123 w 146"/>
                <a:gd name="T77" fmla="*/ 4 h 136"/>
                <a:gd name="T78" fmla="*/ 131 w 146"/>
                <a:gd name="T79" fmla="*/ 9 h 136"/>
                <a:gd name="T80" fmla="*/ 137 w 146"/>
                <a:gd name="T81" fmla="*/ 16 h 1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6"/>
                <a:gd name="T125" fmla="*/ 146 w 146"/>
                <a:gd name="T126" fmla="*/ 136 h 1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6">
                  <a:moveTo>
                    <a:pt x="137" y="16"/>
                  </a:moveTo>
                  <a:lnTo>
                    <a:pt x="144" y="25"/>
                  </a:lnTo>
                  <a:lnTo>
                    <a:pt x="146" y="36"/>
                  </a:lnTo>
                  <a:lnTo>
                    <a:pt x="146" y="50"/>
                  </a:lnTo>
                  <a:lnTo>
                    <a:pt x="144" y="62"/>
                  </a:lnTo>
                  <a:lnTo>
                    <a:pt x="140" y="73"/>
                  </a:lnTo>
                  <a:lnTo>
                    <a:pt x="134" y="84"/>
                  </a:lnTo>
                  <a:lnTo>
                    <a:pt x="129" y="93"/>
                  </a:lnTo>
                  <a:lnTo>
                    <a:pt x="121" y="102"/>
                  </a:lnTo>
                  <a:lnTo>
                    <a:pt x="113" y="110"/>
                  </a:lnTo>
                  <a:lnTo>
                    <a:pt x="103" y="118"/>
                  </a:lnTo>
                  <a:lnTo>
                    <a:pt x="94" y="124"/>
                  </a:lnTo>
                  <a:lnTo>
                    <a:pt x="84" y="130"/>
                  </a:lnTo>
                  <a:lnTo>
                    <a:pt x="75" y="132"/>
                  </a:lnTo>
                  <a:lnTo>
                    <a:pt x="64" y="134"/>
                  </a:lnTo>
                  <a:lnTo>
                    <a:pt x="55" y="136"/>
                  </a:lnTo>
                  <a:lnTo>
                    <a:pt x="46" y="136"/>
                  </a:lnTo>
                  <a:lnTo>
                    <a:pt x="37" y="134"/>
                  </a:lnTo>
                  <a:lnTo>
                    <a:pt x="29" y="132"/>
                  </a:lnTo>
                  <a:lnTo>
                    <a:pt x="20" y="127"/>
                  </a:lnTo>
                  <a:lnTo>
                    <a:pt x="12" y="122"/>
                  </a:lnTo>
                  <a:lnTo>
                    <a:pt x="7" y="114"/>
                  </a:lnTo>
                  <a:lnTo>
                    <a:pt x="3" y="104"/>
                  </a:lnTo>
                  <a:lnTo>
                    <a:pt x="1" y="94"/>
                  </a:lnTo>
                  <a:lnTo>
                    <a:pt x="0" y="83"/>
                  </a:lnTo>
                  <a:lnTo>
                    <a:pt x="3" y="70"/>
                  </a:lnTo>
                  <a:lnTo>
                    <a:pt x="9" y="57"/>
                  </a:lnTo>
                  <a:lnTo>
                    <a:pt x="16" y="45"/>
                  </a:lnTo>
                  <a:lnTo>
                    <a:pt x="25" y="34"/>
                  </a:lnTo>
                  <a:lnTo>
                    <a:pt x="34" y="24"/>
                  </a:lnTo>
                  <a:lnTo>
                    <a:pt x="46" y="16"/>
                  </a:lnTo>
                  <a:lnTo>
                    <a:pt x="57" y="9"/>
                  </a:lnTo>
                  <a:lnTo>
                    <a:pt x="70" y="3"/>
                  </a:lnTo>
                  <a:lnTo>
                    <a:pt x="78" y="1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5" y="1"/>
                  </a:lnTo>
                  <a:lnTo>
                    <a:pt x="123" y="4"/>
                  </a:lnTo>
                  <a:lnTo>
                    <a:pt x="131" y="9"/>
                  </a:lnTo>
                  <a:lnTo>
                    <a:pt x="13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Freeform 15"/>
            <p:cNvSpPr>
              <a:spLocks/>
            </p:cNvSpPr>
            <p:nvPr/>
          </p:nvSpPr>
          <p:spPr bwMode="auto">
            <a:xfrm>
              <a:off x="4449" y="814"/>
              <a:ext cx="65" cy="61"/>
            </a:xfrm>
            <a:custGeom>
              <a:avLst/>
              <a:gdLst>
                <a:gd name="T0" fmla="*/ 111 w 129"/>
                <a:gd name="T1" fmla="*/ 16 h 122"/>
                <a:gd name="T2" fmla="*/ 120 w 129"/>
                <a:gd name="T3" fmla="*/ 28 h 122"/>
                <a:gd name="T4" fmla="*/ 127 w 129"/>
                <a:gd name="T5" fmla="*/ 41 h 122"/>
                <a:gd name="T6" fmla="*/ 129 w 129"/>
                <a:gd name="T7" fmla="*/ 56 h 122"/>
                <a:gd name="T8" fmla="*/ 128 w 129"/>
                <a:gd name="T9" fmla="*/ 72 h 122"/>
                <a:gd name="T10" fmla="*/ 125 w 129"/>
                <a:gd name="T11" fmla="*/ 81 h 122"/>
                <a:gd name="T12" fmla="*/ 120 w 129"/>
                <a:gd name="T13" fmla="*/ 90 h 122"/>
                <a:gd name="T14" fmla="*/ 114 w 129"/>
                <a:gd name="T15" fmla="*/ 98 h 122"/>
                <a:gd name="T16" fmla="*/ 107 w 129"/>
                <a:gd name="T17" fmla="*/ 105 h 122"/>
                <a:gd name="T18" fmla="*/ 101 w 129"/>
                <a:gd name="T19" fmla="*/ 112 h 122"/>
                <a:gd name="T20" fmla="*/ 91 w 129"/>
                <a:gd name="T21" fmla="*/ 117 h 122"/>
                <a:gd name="T22" fmla="*/ 82 w 129"/>
                <a:gd name="T23" fmla="*/ 120 h 122"/>
                <a:gd name="T24" fmla="*/ 73 w 129"/>
                <a:gd name="T25" fmla="*/ 122 h 122"/>
                <a:gd name="T26" fmla="*/ 65 w 129"/>
                <a:gd name="T27" fmla="*/ 122 h 122"/>
                <a:gd name="T28" fmla="*/ 56 w 129"/>
                <a:gd name="T29" fmla="*/ 122 h 122"/>
                <a:gd name="T30" fmla="*/ 46 w 129"/>
                <a:gd name="T31" fmla="*/ 120 h 122"/>
                <a:gd name="T32" fmla="*/ 37 w 129"/>
                <a:gd name="T33" fmla="*/ 118 h 122"/>
                <a:gd name="T34" fmla="*/ 29 w 129"/>
                <a:gd name="T35" fmla="*/ 113 h 122"/>
                <a:gd name="T36" fmla="*/ 21 w 129"/>
                <a:gd name="T37" fmla="*/ 109 h 122"/>
                <a:gd name="T38" fmla="*/ 14 w 129"/>
                <a:gd name="T39" fmla="*/ 102 h 122"/>
                <a:gd name="T40" fmla="*/ 8 w 129"/>
                <a:gd name="T41" fmla="*/ 94 h 122"/>
                <a:gd name="T42" fmla="*/ 3 w 129"/>
                <a:gd name="T43" fmla="*/ 79 h 122"/>
                <a:gd name="T44" fmla="*/ 0 w 129"/>
                <a:gd name="T45" fmla="*/ 61 h 122"/>
                <a:gd name="T46" fmla="*/ 1 w 129"/>
                <a:gd name="T47" fmla="*/ 45 h 122"/>
                <a:gd name="T48" fmla="*/ 8 w 129"/>
                <a:gd name="T49" fmla="*/ 29 h 122"/>
                <a:gd name="T50" fmla="*/ 14 w 129"/>
                <a:gd name="T51" fmla="*/ 21 h 122"/>
                <a:gd name="T52" fmla="*/ 22 w 129"/>
                <a:gd name="T53" fmla="*/ 14 h 122"/>
                <a:gd name="T54" fmla="*/ 30 w 129"/>
                <a:gd name="T55" fmla="*/ 10 h 122"/>
                <a:gd name="T56" fmla="*/ 39 w 129"/>
                <a:gd name="T57" fmla="*/ 5 h 122"/>
                <a:gd name="T58" fmla="*/ 50 w 129"/>
                <a:gd name="T59" fmla="*/ 3 h 122"/>
                <a:gd name="T60" fmla="*/ 60 w 129"/>
                <a:gd name="T61" fmla="*/ 0 h 122"/>
                <a:gd name="T62" fmla="*/ 71 w 129"/>
                <a:gd name="T63" fmla="*/ 0 h 122"/>
                <a:gd name="T64" fmla="*/ 81 w 129"/>
                <a:gd name="T65" fmla="*/ 1 h 122"/>
                <a:gd name="T66" fmla="*/ 88 w 129"/>
                <a:gd name="T67" fmla="*/ 3 h 122"/>
                <a:gd name="T68" fmla="*/ 96 w 129"/>
                <a:gd name="T69" fmla="*/ 6 h 122"/>
                <a:gd name="T70" fmla="*/ 104 w 129"/>
                <a:gd name="T71" fmla="*/ 11 h 122"/>
                <a:gd name="T72" fmla="*/ 111 w 129"/>
                <a:gd name="T73" fmla="*/ 16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9"/>
                <a:gd name="T112" fmla="*/ 0 h 122"/>
                <a:gd name="T113" fmla="*/ 129 w 129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9" h="122">
                  <a:moveTo>
                    <a:pt x="111" y="16"/>
                  </a:moveTo>
                  <a:lnTo>
                    <a:pt x="120" y="28"/>
                  </a:lnTo>
                  <a:lnTo>
                    <a:pt x="127" y="41"/>
                  </a:lnTo>
                  <a:lnTo>
                    <a:pt x="129" y="56"/>
                  </a:lnTo>
                  <a:lnTo>
                    <a:pt x="128" y="72"/>
                  </a:lnTo>
                  <a:lnTo>
                    <a:pt x="125" y="81"/>
                  </a:lnTo>
                  <a:lnTo>
                    <a:pt x="120" y="90"/>
                  </a:lnTo>
                  <a:lnTo>
                    <a:pt x="114" y="98"/>
                  </a:lnTo>
                  <a:lnTo>
                    <a:pt x="107" y="105"/>
                  </a:lnTo>
                  <a:lnTo>
                    <a:pt x="101" y="112"/>
                  </a:lnTo>
                  <a:lnTo>
                    <a:pt x="91" y="117"/>
                  </a:lnTo>
                  <a:lnTo>
                    <a:pt x="82" y="120"/>
                  </a:lnTo>
                  <a:lnTo>
                    <a:pt x="73" y="122"/>
                  </a:lnTo>
                  <a:lnTo>
                    <a:pt x="65" y="122"/>
                  </a:lnTo>
                  <a:lnTo>
                    <a:pt x="56" y="122"/>
                  </a:lnTo>
                  <a:lnTo>
                    <a:pt x="46" y="120"/>
                  </a:lnTo>
                  <a:lnTo>
                    <a:pt x="37" y="118"/>
                  </a:lnTo>
                  <a:lnTo>
                    <a:pt x="29" y="113"/>
                  </a:lnTo>
                  <a:lnTo>
                    <a:pt x="21" y="109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3" y="79"/>
                  </a:lnTo>
                  <a:lnTo>
                    <a:pt x="0" y="61"/>
                  </a:lnTo>
                  <a:lnTo>
                    <a:pt x="1" y="45"/>
                  </a:lnTo>
                  <a:lnTo>
                    <a:pt x="8" y="29"/>
                  </a:lnTo>
                  <a:lnTo>
                    <a:pt x="14" y="21"/>
                  </a:lnTo>
                  <a:lnTo>
                    <a:pt x="22" y="14"/>
                  </a:lnTo>
                  <a:lnTo>
                    <a:pt x="30" y="10"/>
                  </a:lnTo>
                  <a:lnTo>
                    <a:pt x="39" y="5"/>
                  </a:lnTo>
                  <a:lnTo>
                    <a:pt x="50" y="3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88" y="3"/>
                  </a:lnTo>
                  <a:lnTo>
                    <a:pt x="96" y="6"/>
                  </a:lnTo>
                  <a:lnTo>
                    <a:pt x="104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Freeform 16"/>
            <p:cNvSpPr>
              <a:spLocks/>
            </p:cNvSpPr>
            <p:nvPr/>
          </p:nvSpPr>
          <p:spPr bwMode="auto">
            <a:xfrm>
              <a:off x="4226" y="844"/>
              <a:ext cx="73" cy="68"/>
            </a:xfrm>
            <a:custGeom>
              <a:avLst/>
              <a:gdLst>
                <a:gd name="T0" fmla="*/ 148 w 148"/>
                <a:gd name="T1" fmla="*/ 36 h 136"/>
                <a:gd name="T2" fmla="*/ 148 w 148"/>
                <a:gd name="T3" fmla="*/ 51 h 136"/>
                <a:gd name="T4" fmla="*/ 146 w 148"/>
                <a:gd name="T5" fmla="*/ 65 h 136"/>
                <a:gd name="T6" fmla="*/ 140 w 148"/>
                <a:gd name="T7" fmla="*/ 79 h 136"/>
                <a:gd name="T8" fmla="*/ 132 w 148"/>
                <a:gd name="T9" fmla="*/ 90 h 136"/>
                <a:gd name="T10" fmla="*/ 123 w 148"/>
                <a:gd name="T11" fmla="*/ 102 h 136"/>
                <a:gd name="T12" fmla="*/ 111 w 148"/>
                <a:gd name="T13" fmla="*/ 112 h 136"/>
                <a:gd name="T14" fmla="*/ 98 w 148"/>
                <a:gd name="T15" fmla="*/ 120 h 136"/>
                <a:gd name="T16" fmla="*/ 86 w 148"/>
                <a:gd name="T17" fmla="*/ 128 h 136"/>
                <a:gd name="T18" fmla="*/ 79 w 148"/>
                <a:gd name="T19" fmla="*/ 132 h 136"/>
                <a:gd name="T20" fmla="*/ 71 w 148"/>
                <a:gd name="T21" fmla="*/ 135 h 136"/>
                <a:gd name="T22" fmla="*/ 61 w 148"/>
                <a:gd name="T23" fmla="*/ 136 h 136"/>
                <a:gd name="T24" fmla="*/ 52 w 148"/>
                <a:gd name="T25" fmla="*/ 136 h 136"/>
                <a:gd name="T26" fmla="*/ 43 w 148"/>
                <a:gd name="T27" fmla="*/ 136 h 136"/>
                <a:gd name="T28" fmla="*/ 35 w 148"/>
                <a:gd name="T29" fmla="*/ 135 h 136"/>
                <a:gd name="T30" fmla="*/ 26 w 148"/>
                <a:gd name="T31" fmla="*/ 132 h 136"/>
                <a:gd name="T32" fmla="*/ 18 w 148"/>
                <a:gd name="T33" fmla="*/ 128 h 136"/>
                <a:gd name="T34" fmla="*/ 7 w 148"/>
                <a:gd name="T35" fmla="*/ 116 h 136"/>
                <a:gd name="T36" fmla="*/ 2 w 148"/>
                <a:gd name="T37" fmla="*/ 101 h 136"/>
                <a:gd name="T38" fmla="*/ 0 w 148"/>
                <a:gd name="T39" fmla="*/ 83 h 136"/>
                <a:gd name="T40" fmla="*/ 4 w 148"/>
                <a:gd name="T41" fmla="*/ 66 h 136"/>
                <a:gd name="T42" fmla="*/ 11 w 148"/>
                <a:gd name="T43" fmla="*/ 52 h 136"/>
                <a:gd name="T44" fmla="*/ 20 w 148"/>
                <a:gd name="T45" fmla="*/ 40 h 136"/>
                <a:gd name="T46" fmla="*/ 30 w 148"/>
                <a:gd name="T47" fmla="*/ 28 h 136"/>
                <a:gd name="T48" fmla="*/ 43 w 148"/>
                <a:gd name="T49" fmla="*/ 19 h 136"/>
                <a:gd name="T50" fmla="*/ 56 w 148"/>
                <a:gd name="T51" fmla="*/ 11 h 136"/>
                <a:gd name="T52" fmla="*/ 71 w 148"/>
                <a:gd name="T53" fmla="*/ 5 h 136"/>
                <a:gd name="T54" fmla="*/ 87 w 148"/>
                <a:gd name="T55" fmla="*/ 2 h 136"/>
                <a:gd name="T56" fmla="*/ 103 w 148"/>
                <a:gd name="T57" fmla="*/ 0 h 136"/>
                <a:gd name="T58" fmla="*/ 109 w 148"/>
                <a:gd name="T59" fmla="*/ 0 h 136"/>
                <a:gd name="T60" fmla="*/ 116 w 148"/>
                <a:gd name="T61" fmla="*/ 2 h 136"/>
                <a:gd name="T62" fmla="*/ 121 w 148"/>
                <a:gd name="T63" fmla="*/ 5 h 136"/>
                <a:gd name="T64" fmla="*/ 127 w 148"/>
                <a:gd name="T65" fmla="*/ 7 h 136"/>
                <a:gd name="T66" fmla="*/ 133 w 148"/>
                <a:gd name="T67" fmla="*/ 13 h 136"/>
                <a:gd name="T68" fmla="*/ 140 w 148"/>
                <a:gd name="T69" fmla="*/ 20 h 136"/>
                <a:gd name="T70" fmla="*/ 144 w 148"/>
                <a:gd name="T71" fmla="*/ 28 h 136"/>
                <a:gd name="T72" fmla="*/ 148 w 148"/>
                <a:gd name="T73" fmla="*/ 36 h 1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8"/>
                <a:gd name="T112" fmla="*/ 0 h 136"/>
                <a:gd name="T113" fmla="*/ 148 w 148"/>
                <a:gd name="T114" fmla="*/ 136 h 1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8" h="136">
                  <a:moveTo>
                    <a:pt x="148" y="36"/>
                  </a:moveTo>
                  <a:lnTo>
                    <a:pt x="148" y="51"/>
                  </a:lnTo>
                  <a:lnTo>
                    <a:pt x="146" y="65"/>
                  </a:lnTo>
                  <a:lnTo>
                    <a:pt x="140" y="79"/>
                  </a:lnTo>
                  <a:lnTo>
                    <a:pt x="132" y="90"/>
                  </a:lnTo>
                  <a:lnTo>
                    <a:pt x="123" y="102"/>
                  </a:lnTo>
                  <a:lnTo>
                    <a:pt x="111" y="112"/>
                  </a:lnTo>
                  <a:lnTo>
                    <a:pt x="98" y="120"/>
                  </a:lnTo>
                  <a:lnTo>
                    <a:pt x="86" y="128"/>
                  </a:lnTo>
                  <a:lnTo>
                    <a:pt x="79" y="132"/>
                  </a:lnTo>
                  <a:lnTo>
                    <a:pt x="71" y="135"/>
                  </a:lnTo>
                  <a:lnTo>
                    <a:pt x="61" y="136"/>
                  </a:lnTo>
                  <a:lnTo>
                    <a:pt x="52" y="136"/>
                  </a:lnTo>
                  <a:lnTo>
                    <a:pt x="43" y="136"/>
                  </a:lnTo>
                  <a:lnTo>
                    <a:pt x="35" y="135"/>
                  </a:lnTo>
                  <a:lnTo>
                    <a:pt x="26" y="132"/>
                  </a:lnTo>
                  <a:lnTo>
                    <a:pt x="18" y="128"/>
                  </a:lnTo>
                  <a:lnTo>
                    <a:pt x="7" y="116"/>
                  </a:lnTo>
                  <a:lnTo>
                    <a:pt x="2" y="101"/>
                  </a:lnTo>
                  <a:lnTo>
                    <a:pt x="0" y="83"/>
                  </a:lnTo>
                  <a:lnTo>
                    <a:pt x="4" y="66"/>
                  </a:lnTo>
                  <a:lnTo>
                    <a:pt x="11" y="52"/>
                  </a:lnTo>
                  <a:lnTo>
                    <a:pt x="20" y="40"/>
                  </a:lnTo>
                  <a:lnTo>
                    <a:pt x="30" y="28"/>
                  </a:lnTo>
                  <a:lnTo>
                    <a:pt x="43" y="19"/>
                  </a:lnTo>
                  <a:lnTo>
                    <a:pt x="56" y="11"/>
                  </a:lnTo>
                  <a:lnTo>
                    <a:pt x="71" y="5"/>
                  </a:lnTo>
                  <a:lnTo>
                    <a:pt x="87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6" y="2"/>
                  </a:lnTo>
                  <a:lnTo>
                    <a:pt x="121" y="5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40" y="20"/>
                  </a:lnTo>
                  <a:lnTo>
                    <a:pt x="144" y="28"/>
                  </a:lnTo>
                  <a:lnTo>
                    <a:pt x="14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Freeform 17"/>
            <p:cNvSpPr>
              <a:spLocks/>
            </p:cNvSpPr>
            <p:nvPr/>
          </p:nvSpPr>
          <p:spPr bwMode="auto">
            <a:xfrm>
              <a:off x="4465" y="922"/>
              <a:ext cx="66" cy="62"/>
            </a:xfrm>
            <a:custGeom>
              <a:avLst/>
              <a:gdLst>
                <a:gd name="T0" fmla="*/ 115 w 131"/>
                <a:gd name="T1" fmla="*/ 17 h 123"/>
                <a:gd name="T2" fmla="*/ 122 w 131"/>
                <a:gd name="T3" fmla="*/ 30 h 123"/>
                <a:gd name="T4" fmla="*/ 127 w 131"/>
                <a:gd name="T5" fmla="*/ 42 h 123"/>
                <a:gd name="T6" fmla="*/ 131 w 131"/>
                <a:gd name="T7" fmla="*/ 55 h 123"/>
                <a:gd name="T8" fmla="*/ 130 w 131"/>
                <a:gd name="T9" fmla="*/ 68 h 123"/>
                <a:gd name="T10" fmla="*/ 129 w 131"/>
                <a:gd name="T11" fmla="*/ 76 h 123"/>
                <a:gd name="T12" fmla="*/ 125 w 131"/>
                <a:gd name="T13" fmla="*/ 83 h 123"/>
                <a:gd name="T14" fmla="*/ 122 w 131"/>
                <a:gd name="T15" fmla="*/ 90 h 123"/>
                <a:gd name="T16" fmla="*/ 118 w 131"/>
                <a:gd name="T17" fmla="*/ 97 h 123"/>
                <a:gd name="T18" fmla="*/ 112 w 131"/>
                <a:gd name="T19" fmla="*/ 102 h 123"/>
                <a:gd name="T20" fmla="*/ 107 w 131"/>
                <a:gd name="T21" fmla="*/ 107 h 123"/>
                <a:gd name="T22" fmla="*/ 101 w 131"/>
                <a:gd name="T23" fmla="*/ 112 h 123"/>
                <a:gd name="T24" fmla="*/ 95 w 131"/>
                <a:gd name="T25" fmla="*/ 115 h 123"/>
                <a:gd name="T26" fmla="*/ 89 w 131"/>
                <a:gd name="T27" fmla="*/ 118 h 123"/>
                <a:gd name="T28" fmla="*/ 81 w 131"/>
                <a:gd name="T29" fmla="*/ 121 h 123"/>
                <a:gd name="T30" fmla="*/ 74 w 131"/>
                <a:gd name="T31" fmla="*/ 122 h 123"/>
                <a:gd name="T32" fmla="*/ 68 w 131"/>
                <a:gd name="T33" fmla="*/ 123 h 123"/>
                <a:gd name="T34" fmla="*/ 63 w 131"/>
                <a:gd name="T35" fmla="*/ 123 h 123"/>
                <a:gd name="T36" fmla="*/ 57 w 131"/>
                <a:gd name="T37" fmla="*/ 123 h 123"/>
                <a:gd name="T38" fmla="*/ 53 w 131"/>
                <a:gd name="T39" fmla="*/ 123 h 123"/>
                <a:gd name="T40" fmla="*/ 47 w 131"/>
                <a:gd name="T41" fmla="*/ 122 h 123"/>
                <a:gd name="T42" fmla="*/ 42 w 131"/>
                <a:gd name="T43" fmla="*/ 120 h 123"/>
                <a:gd name="T44" fmla="*/ 36 w 131"/>
                <a:gd name="T45" fmla="*/ 118 h 123"/>
                <a:gd name="T46" fmla="*/ 32 w 131"/>
                <a:gd name="T47" fmla="*/ 117 h 123"/>
                <a:gd name="T48" fmla="*/ 27 w 131"/>
                <a:gd name="T49" fmla="*/ 115 h 123"/>
                <a:gd name="T50" fmla="*/ 16 w 131"/>
                <a:gd name="T51" fmla="*/ 105 h 123"/>
                <a:gd name="T52" fmla="*/ 6 w 131"/>
                <a:gd name="T53" fmla="*/ 90 h 123"/>
                <a:gd name="T54" fmla="*/ 2 w 131"/>
                <a:gd name="T55" fmla="*/ 74 h 123"/>
                <a:gd name="T56" fmla="*/ 0 w 131"/>
                <a:gd name="T57" fmla="*/ 56 h 123"/>
                <a:gd name="T58" fmla="*/ 2 w 131"/>
                <a:gd name="T59" fmla="*/ 47 h 123"/>
                <a:gd name="T60" fmla="*/ 4 w 131"/>
                <a:gd name="T61" fmla="*/ 39 h 123"/>
                <a:gd name="T62" fmla="*/ 9 w 131"/>
                <a:gd name="T63" fmla="*/ 31 h 123"/>
                <a:gd name="T64" fmla="*/ 15 w 131"/>
                <a:gd name="T65" fmla="*/ 23 h 123"/>
                <a:gd name="T66" fmla="*/ 20 w 131"/>
                <a:gd name="T67" fmla="*/ 17 h 123"/>
                <a:gd name="T68" fmla="*/ 27 w 131"/>
                <a:gd name="T69" fmla="*/ 11 h 123"/>
                <a:gd name="T70" fmla="*/ 35 w 131"/>
                <a:gd name="T71" fmla="*/ 7 h 123"/>
                <a:gd name="T72" fmla="*/ 43 w 131"/>
                <a:gd name="T73" fmla="*/ 3 h 123"/>
                <a:gd name="T74" fmla="*/ 54 w 131"/>
                <a:gd name="T75" fmla="*/ 1 h 123"/>
                <a:gd name="T76" fmla="*/ 63 w 131"/>
                <a:gd name="T77" fmla="*/ 0 h 123"/>
                <a:gd name="T78" fmla="*/ 72 w 131"/>
                <a:gd name="T79" fmla="*/ 0 h 123"/>
                <a:gd name="T80" fmla="*/ 81 w 131"/>
                <a:gd name="T81" fmla="*/ 1 h 123"/>
                <a:gd name="T82" fmla="*/ 89 w 131"/>
                <a:gd name="T83" fmla="*/ 4 h 123"/>
                <a:gd name="T84" fmla="*/ 97 w 131"/>
                <a:gd name="T85" fmla="*/ 8 h 123"/>
                <a:gd name="T86" fmla="*/ 107 w 131"/>
                <a:gd name="T87" fmla="*/ 13 h 123"/>
                <a:gd name="T88" fmla="*/ 115 w 131"/>
                <a:gd name="T89" fmla="*/ 17 h 12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1"/>
                <a:gd name="T136" fmla="*/ 0 h 123"/>
                <a:gd name="T137" fmla="*/ 131 w 131"/>
                <a:gd name="T138" fmla="*/ 123 h 12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1" h="123">
                  <a:moveTo>
                    <a:pt x="115" y="17"/>
                  </a:moveTo>
                  <a:lnTo>
                    <a:pt x="122" y="30"/>
                  </a:lnTo>
                  <a:lnTo>
                    <a:pt x="127" y="42"/>
                  </a:lnTo>
                  <a:lnTo>
                    <a:pt x="131" y="55"/>
                  </a:lnTo>
                  <a:lnTo>
                    <a:pt x="130" y="68"/>
                  </a:lnTo>
                  <a:lnTo>
                    <a:pt x="129" y="76"/>
                  </a:lnTo>
                  <a:lnTo>
                    <a:pt x="125" y="83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2" y="102"/>
                  </a:lnTo>
                  <a:lnTo>
                    <a:pt x="107" y="107"/>
                  </a:lnTo>
                  <a:lnTo>
                    <a:pt x="101" y="112"/>
                  </a:lnTo>
                  <a:lnTo>
                    <a:pt x="95" y="115"/>
                  </a:lnTo>
                  <a:lnTo>
                    <a:pt x="89" y="118"/>
                  </a:lnTo>
                  <a:lnTo>
                    <a:pt x="81" y="121"/>
                  </a:lnTo>
                  <a:lnTo>
                    <a:pt x="74" y="122"/>
                  </a:lnTo>
                  <a:lnTo>
                    <a:pt x="68" y="123"/>
                  </a:lnTo>
                  <a:lnTo>
                    <a:pt x="63" y="123"/>
                  </a:lnTo>
                  <a:lnTo>
                    <a:pt x="57" y="123"/>
                  </a:lnTo>
                  <a:lnTo>
                    <a:pt x="53" y="123"/>
                  </a:lnTo>
                  <a:lnTo>
                    <a:pt x="47" y="122"/>
                  </a:lnTo>
                  <a:lnTo>
                    <a:pt x="42" y="120"/>
                  </a:lnTo>
                  <a:lnTo>
                    <a:pt x="36" y="118"/>
                  </a:lnTo>
                  <a:lnTo>
                    <a:pt x="32" y="117"/>
                  </a:lnTo>
                  <a:lnTo>
                    <a:pt x="27" y="115"/>
                  </a:lnTo>
                  <a:lnTo>
                    <a:pt x="16" y="105"/>
                  </a:lnTo>
                  <a:lnTo>
                    <a:pt x="6" y="90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47"/>
                  </a:lnTo>
                  <a:lnTo>
                    <a:pt x="4" y="39"/>
                  </a:lnTo>
                  <a:lnTo>
                    <a:pt x="9" y="31"/>
                  </a:lnTo>
                  <a:lnTo>
                    <a:pt x="15" y="23"/>
                  </a:lnTo>
                  <a:lnTo>
                    <a:pt x="20" y="17"/>
                  </a:lnTo>
                  <a:lnTo>
                    <a:pt x="27" y="11"/>
                  </a:lnTo>
                  <a:lnTo>
                    <a:pt x="35" y="7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3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89" y="4"/>
                  </a:lnTo>
                  <a:lnTo>
                    <a:pt x="97" y="8"/>
                  </a:lnTo>
                  <a:lnTo>
                    <a:pt x="107" y="13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Freeform 18"/>
            <p:cNvSpPr>
              <a:spLocks/>
            </p:cNvSpPr>
            <p:nvPr/>
          </p:nvSpPr>
          <p:spPr bwMode="auto">
            <a:xfrm>
              <a:off x="4139" y="922"/>
              <a:ext cx="72" cy="69"/>
            </a:xfrm>
            <a:custGeom>
              <a:avLst/>
              <a:gdLst>
                <a:gd name="T0" fmla="*/ 141 w 146"/>
                <a:gd name="T1" fmla="*/ 26 h 138"/>
                <a:gd name="T2" fmla="*/ 146 w 146"/>
                <a:gd name="T3" fmla="*/ 41 h 138"/>
                <a:gd name="T4" fmla="*/ 146 w 146"/>
                <a:gd name="T5" fmla="*/ 56 h 138"/>
                <a:gd name="T6" fmla="*/ 142 w 146"/>
                <a:gd name="T7" fmla="*/ 71 h 138"/>
                <a:gd name="T8" fmla="*/ 136 w 146"/>
                <a:gd name="T9" fmla="*/ 86 h 138"/>
                <a:gd name="T10" fmla="*/ 128 w 146"/>
                <a:gd name="T11" fmla="*/ 97 h 138"/>
                <a:gd name="T12" fmla="*/ 118 w 146"/>
                <a:gd name="T13" fmla="*/ 106 h 138"/>
                <a:gd name="T14" fmla="*/ 106 w 146"/>
                <a:gd name="T15" fmla="*/ 115 h 138"/>
                <a:gd name="T16" fmla="*/ 95 w 146"/>
                <a:gd name="T17" fmla="*/ 124 h 138"/>
                <a:gd name="T18" fmla="*/ 82 w 146"/>
                <a:gd name="T19" fmla="*/ 131 h 138"/>
                <a:gd name="T20" fmla="*/ 70 w 146"/>
                <a:gd name="T21" fmla="*/ 136 h 138"/>
                <a:gd name="T22" fmla="*/ 57 w 146"/>
                <a:gd name="T23" fmla="*/ 138 h 138"/>
                <a:gd name="T24" fmla="*/ 44 w 146"/>
                <a:gd name="T25" fmla="*/ 138 h 138"/>
                <a:gd name="T26" fmla="*/ 38 w 146"/>
                <a:gd name="T27" fmla="*/ 137 h 138"/>
                <a:gd name="T28" fmla="*/ 33 w 146"/>
                <a:gd name="T29" fmla="*/ 136 h 138"/>
                <a:gd name="T30" fmla="*/ 27 w 146"/>
                <a:gd name="T31" fmla="*/ 133 h 138"/>
                <a:gd name="T32" fmla="*/ 21 w 146"/>
                <a:gd name="T33" fmla="*/ 130 h 138"/>
                <a:gd name="T34" fmla="*/ 17 w 146"/>
                <a:gd name="T35" fmla="*/ 127 h 138"/>
                <a:gd name="T36" fmla="*/ 12 w 146"/>
                <a:gd name="T37" fmla="*/ 122 h 138"/>
                <a:gd name="T38" fmla="*/ 7 w 146"/>
                <a:gd name="T39" fmla="*/ 117 h 138"/>
                <a:gd name="T40" fmla="*/ 4 w 146"/>
                <a:gd name="T41" fmla="*/ 112 h 138"/>
                <a:gd name="T42" fmla="*/ 0 w 146"/>
                <a:gd name="T43" fmla="*/ 94 h 138"/>
                <a:gd name="T44" fmla="*/ 2 w 146"/>
                <a:gd name="T45" fmla="*/ 77 h 138"/>
                <a:gd name="T46" fmla="*/ 7 w 146"/>
                <a:gd name="T47" fmla="*/ 61 h 138"/>
                <a:gd name="T48" fmla="*/ 17 w 146"/>
                <a:gd name="T49" fmla="*/ 45 h 138"/>
                <a:gd name="T50" fmla="*/ 26 w 146"/>
                <a:gd name="T51" fmla="*/ 33 h 138"/>
                <a:gd name="T52" fmla="*/ 36 w 146"/>
                <a:gd name="T53" fmla="*/ 24 h 138"/>
                <a:gd name="T54" fmla="*/ 48 w 146"/>
                <a:gd name="T55" fmla="*/ 16 h 138"/>
                <a:gd name="T56" fmla="*/ 60 w 146"/>
                <a:gd name="T57" fmla="*/ 9 h 138"/>
                <a:gd name="T58" fmla="*/ 73 w 146"/>
                <a:gd name="T59" fmla="*/ 4 h 138"/>
                <a:gd name="T60" fmla="*/ 87 w 146"/>
                <a:gd name="T61" fmla="*/ 1 h 138"/>
                <a:gd name="T62" fmla="*/ 101 w 146"/>
                <a:gd name="T63" fmla="*/ 0 h 138"/>
                <a:gd name="T64" fmla="*/ 115 w 146"/>
                <a:gd name="T65" fmla="*/ 2 h 138"/>
                <a:gd name="T66" fmla="*/ 121 w 146"/>
                <a:gd name="T67" fmla="*/ 7 h 138"/>
                <a:gd name="T68" fmla="*/ 129 w 146"/>
                <a:gd name="T69" fmla="*/ 13 h 138"/>
                <a:gd name="T70" fmla="*/ 135 w 146"/>
                <a:gd name="T71" fmla="*/ 18 h 138"/>
                <a:gd name="T72" fmla="*/ 141 w 146"/>
                <a:gd name="T73" fmla="*/ 26 h 1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"/>
                <a:gd name="T112" fmla="*/ 0 h 138"/>
                <a:gd name="T113" fmla="*/ 146 w 146"/>
                <a:gd name="T114" fmla="*/ 138 h 13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" h="138">
                  <a:moveTo>
                    <a:pt x="141" y="26"/>
                  </a:moveTo>
                  <a:lnTo>
                    <a:pt x="146" y="41"/>
                  </a:lnTo>
                  <a:lnTo>
                    <a:pt x="146" y="56"/>
                  </a:lnTo>
                  <a:lnTo>
                    <a:pt x="142" y="71"/>
                  </a:lnTo>
                  <a:lnTo>
                    <a:pt x="136" y="86"/>
                  </a:lnTo>
                  <a:lnTo>
                    <a:pt x="128" y="97"/>
                  </a:lnTo>
                  <a:lnTo>
                    <a:pt x="118" y="106"/>
                  </a:lnTo>
                  <a:lnTo>
                    <a:pt x="106" y="115"/>
                  </a:lnTo>
                  <a:lnTo>
                    <a:pt x="95" y="124"/>
                  </a:lnTo>
                  <a:lnTo>
                    <a:pt x="82" y="131"/>
                  </a:lnTo>
                  <a:lnTo>
                    <a:pt x="70" y="136"/>
                  </a:lnTo>
                  <a:lnTo>
                    <a:pt x="57" y="138"/>
                  </a:lnTo>
                  <a:lnTo>
                    <a:pt x="44" y="138"/>
                  </a:lnTo>
                  <a:lnTo>
                    <a:pt x="38" y="137"/>
                  </a:lnTo>
                  <a:lnTo>
                    <a:pt x="33" y="136"/>
                  </a:lnTo>
                  <a:lnTo>
                    <a:pt x="27" y="133"/>
                  </a:lnTo>
                  <a:lnTo>
                    <a:pt x="21" y="130"/>
                  </a:lnTo>
                  <a:lnTo>
                    <a:pt x="17" y="127"/>
                  </a:lnTo>
                  <a:lnTo>
                    <a:pt x="12" y="122"/>
                  </a:lnTo>
                  <a:lnTo>
                    <a:pt x="7" y="117"/>
                  </a:lnTo>
                  <a:lnTo>
                    <a:pt x="4" y="112"/>
                  </a:lnTo>
                  <a:lnTo>
                    <a:pt x="0" y="94"/>
                  </a:lnTo>
                  <a:lnTo>
                    <a:pt x="2" y="77"/>
                  </a:lnTo>
                  <a:lnTo>
                    <a:pt x="7" y="61"/>
                  </a:lnTo>
                  <a:lnTo>
                    <a:pt x="17" y="45"/>
                  </a:lnTo>
                  <a:lnTo>
                    <a:pt x="26" y="33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60" y="9"/>
                  </a:lnTo>
                  <a:lnTo>
                    <a:pt x="73" y="4"/>
                  </a:lnTo>
                  <a:lnTo>
                    <a:pt x="87" y="1"/>
                  </a:lnTo>
                  <a:lnTo>
                    <a:pt x="101" y="0"/>
                  </a:lnTo>
                  <a:lnTo>
                    <a:pt x="115" y="2"/>
                  </a:lnTo>
                  <a:lnTo>
                    <a:pt x="121" y="7"/>
                  </a:lnTo>
                  <a:lnTo>
                    <a:pt x="129" y="13"/>
                  </a:lnTo>
                  <a:lnTo>
                    <a:pt x="135" y="18"/>
                  </a:lnTo>
                  <a:lnTo>
                    <a:pt x="14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Freeform 19"/>
            <p:cNvSpPr>
              <a:spLocks/>
            </p:cNvSpPr>
            <p:nvPr/>
          </p:nvSpPr>
          <p:spPr bwMode="auto">
            <a:xfrm>
              <a:off x="4262" y="931"/>
              <a:ext cx="72" cy="68"/>
            </a:xfrm>
            <a:custGeom>
              <a:avLst/>
              <a:gdLst>
                <a:gd name="T0" fmla="*/ 129 w 144"/>
                <a:gd name="T1" fmla="*/ 11 h 136"/>
                <a:gd name="T2" fmla="*/ 137 w 144"/>
                <a:gd name="T3" fmla="*/ 21 h 136"/>
                <a:gd name="T4" fmla="*/ 142 w 144"/>
                <a:gd name="T5" fmla="*/ 33 h 136"/>
                <a:gd name="T6" fmla="*/ 144 w 144"/>
                <a:gd name="T7" fmla="*/ 44 h 136"/>
                <a:gd name="T8" fmla="*/ 144 w 144"/>
                <a:gd name="T9" fmla="*/ 58 h 136"/>
                <a:gd name="T10" fmla="*/ 139 w 144"/>
                <a:gd name="T11" fmla="*/ 72 h 136"/>
                <a:gd name="T12" fmla="*/ 134 w 144"/>
                <a:gd name="T13" fmla="*/ 83 h 136"/>
                <a:gd name="T14" fmla="*/ 126 w 144"/>
                <a:gd name="T15" fmla="*/ 95 h 136"/>
                <a:gd name="T16" fmla="*/ 117 w 144"/>
                <a:gd name="T17" fmla="*/ 104 h 136"/>
                <a:gd name="T18" fmla="*/ 107 w 144"/>
                <a:gd name="T19" fmla="*/ 113 h 136"/>
                <a:gd name="T20" fmla="*/ 97 w 144"/>
                <a:gd name="T21" fmla="*/ 121 h 136"/>
                <a:gd name="T22" fmla="*/ 84 w 144"/>
                <a:gd name="T23" fmla="*/ 127 h 136"/>
                <a:gd name="T24" fmla="*/ 71 w 144"/>
                <a:gd name="T25" fmla="*/ 133 h 136"/>
                <a:gd name="T26" fmla="*/ 62 w 144"/>
                <a:gd name="T27" fmla="*/ 135 h 136"/>
                <a:gd name="T28" fmla="*/ 53 w 144"/>
                <a:gd name="T29" fmla="*/ 136 h 136"/>
                <a:gd name="T30" fmla="*/ 44 w 144"/>
                <a:gd name="T31" fmla="*/ 136 h 136"/>
                <a:gd name="T32" fmla="*/ 36 w 144"/>
                <a:gd name="T33" fmla="*/ 135 h 136"/>
                <a:gd name="T34" fmla="*/ 28 w 144"/>
                <a:gd name="T35" fmla="*/ 133 h 136"/>
                <a:gd name="T36" fmla="*/ 20 w 144"/>
                <a:gd name="T37" fmla="*/ 128 h 136"/>
                <a:gd name="T38" fmla="*/ 13 w 144"/>
                <a:gd name="T39" fmla="*/ 122 h 136"/>
                <a:gd name="T40" fmla="*/ 7 w 144"/>
                <a:gd name="T41" fmla="*/ 115 h 136"/>
                <a:gd name="T42" fmla="*/ 1 w 144"/>
                <a:gd name="T43" fmla="*/ 99 h 136"/>
                <a:gd name="T44" fmla="*/ 0 w 144"/>
                <a:gd name="T45" fmla="*/ 82 h 136"/>
                <a:gd name="T46" fmla="*/ 3 w 144"/>
                <a:gd name="T47" fmla="*/ 66 h 136"/>
                <a:gd name="T48" fmla="*/ 10 w 144"/>
                <a:gd name="T49" fmla="*/ 50 h 136"/>
                <a:gd name="T50" fmla="*/ 21 w 144"/>
                <a:gd name="T51" fmla="*/ 36 h 136"/>
                <a:gd name="T52" fmla="*/ 33 w 144"/>
                <a:gd name="T53" fmla="*/ 23 h 136"/>
                <a:gd name="T54" fmla="*/ 47 w 144"/>
                <a:gd name="T55" fmla="*/ 13 h 136"/>
                <a:gd name="T56" fmla="*/ 63 w 144"/>
                <a:gd name="T57" fmla="*/ 6 h 136"/>
                <a:gd name="T58" fmla="*/ 79 w 144"/>
                <a:gd name="T59" fmla="*/ 1 h 136"/>
                <a:gd name="T60" fmla="*/ 97 w 144"/>
                <a:gd name="T61" fmla="*/ 0 h 136"/>
                <a:gd name="T62" fmla="*/ 113 w 144"/>
                <a:gd name="T63" fmla="*/ 3 h 136"/>
                <a:gd name="T64" fmla="*/ 129 w 144"/>
                <a:gd name="T65" fmla="*/ 11 h 1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4"/>
                <a:gd name="T100" fmla="*/ 0 h 136"/>
                <a:gd name="T101" fmla="*/ 144 w 144"/>
                <a:gd name="T102" fmla="*/ 136 h 1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4" h="136">
                  <a:moveTo>
                    <a:pt x="129" y="11"/>
                  </a:moveTo>
                  <a:lnTo>
                    <a:pt x="137" y="21"/>
                  </a:lnTo>
                  <a:lnTo>
                    <a:pt x="142" y="33"/>
                  </a:lnTo>
                  <a:lnTo>
                    <a:pt x="144" y="44"/>
                  </a:lnTo>
                  <a:lnTo>
                    <a:pt x="144" y="58"/>
                  </a:lnTo>
                  <a:lnTo>
                    <a:pt x="139" y="72"/>
                  </a:lnTo>
                  <a:lnTo>
                    <a:pt x="134" y="83"/>
                  </a:lnTo>
                  <a:lnTo>
                    <a:pt x="126" y="95"/>
                  </a:lnTo>
                  <a:lnTo>
                    <a:pt x="117" y="104"/>
                  </a:lnTo>
                  <a:lnTo>
                    <a:pt x="107" y="113"/>
                  </a:lnTo>
                  <a:lnTo>
                    <a:pt x="97" y="121"/>
                  </a:lnTo>
                  <a:lnTo>
                    <a:pt x="84" y="127"/>
                  </a:lnTo>
                  <a:lnTo>
                    <a:pt x="71" y="133"/>
                  </a:lnTo>
                  <a:lnTo>
                    <a:pt x="62" y="135"/>
                  </a:lnTo>
                  <a:lnTo>
                    <a:pt x="53" y="136"/>
                  </a:lnTo>
                  <a:lnTo>
                    <a:pt x="44" y="136"/>
                  </a:lnTo>
                  <a:lnTo>
                    <a:pt x="36" y="135"/>
                  </a:lnTo>
                  <a:lnTo>
                    <a:pt x="28" y="133"/>
                  </a:lnTo>
                  <a:lnTo>
                    <a:pt x="20" y="128"/>
                  </a:lnTo>
                  <a:lnTo>
                    <a:pt x="13" y="122"/>
                  </a:lnTo>
                  <a:lnTo>
                    <a:pt x="7" y="115"/>
                  </a:lnTo>
                  <a:lnTo>
                    <a:pt x="1" y="99"/>
                  </a:lnTo>
                  <a:lnTo>
                    <a:pt x="0" y="82"/>
                  </a:lnTo>
                  <a:lnTo>
                    <a:pt x="3" y="66"/>
                  </a:lnTo>
                  <a:lnTo>
                    <a:pt x="10" y="50"/>
                  </a:lnTo>
                  <a:lnTo>
                    <a:pt x="21" y="36"/>
                  </a:lnTo>
                  <a:lnTo>
                    <a:pt x="33" y="23"/>
                  </a:lnTo>
                  <a:lnTo>
                    <a:pt x="47" y="13"/>
                  </a:lnTo>
                  <a:lnTo>
                    <a:pt x="63" y="6"/>
                  </a:lnTo>
                  <a:lnTo>
                    <a:pt x="79" y="1"/>
                  </a:lnTo>
                  <a:lnTo>
                    <a:pt x="97" y="0"/>
                  </a:lnTo>
                  <a:lnTo>
                    <a:pt x="113" y="3"/>
                  </a:lnTo>
                  <a:lnTo>
                    <a:pt x="12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Freeform 20"/>
            <p:cNvSpPr>
              <a:spLocks/>
            </p:cNvSpPr>
            <p:nvPr/>
          </p:nvSpPr>
          <p:spPr bwMode="auto">
            <a:xfrm>
              <a:off x="4316" y="774"/>
              <a:ext cx="61" cy="58"/>
            </a:xfrm>
            <a:custGeom>
              <a:avLst/>
              <a:gdLst>
                <a:gd name="T0" fmla="*/ 81 w 122"/>
                <a:gd name="T1" fmla="*/ 0 h 115"/>
                <a:gd name="T2" fmla="*/ 67 w 122"/>
                <a:gd name="T3" fmla="*/ 2 h 115"/>
                <a:gd name="T4" fmla="*/ 54 w 122"/>
                <a:gd name="T5" fmla="*/ 7 h 115"/>
                <a:gd name="T6" fmla="*/ 43 w 122"/>
                <a:gd name="T7" fmla="*/ 14 h 115"/>
                <a:gd name="T8" fmla="*/ 31 w 122"/>
                <a:gd name="T9" fmla="*/ 22 h 115"/>
                <a:gd name="T10" fmla="*/ 21 w 122"/>
                <a:gd name="T11" fmla="*/ 31 h 115"/>
                <a:gd name="T12" fmla="*/ 13 w 122"/>
                <a:gd name="T13" fmla="*/ 41 h 115"/>
                <a:gd name="T14" fmla="*/ 6 w 122"/>
                <a:gd name="T15" fmla="*/ 53 h 115"/>
                <a:gd name="T16" fmla="*/ 1 w 122"/>
                <a:gd name="T17" fmla="*/ 64 h 115"/>
                <a:gd name="T18" fmla="*/ 0 w 122"/>
                <a:gd name="T19" fmla="*/ 75 h 115"/>
                <a:gd name="T20" fmla="*/ 1 w 122"/>
                <a:gd name="T21" fmla="*/ 85 h 115"/>
                <a:gd name="T22" fmla="*/ 5 w 122"/>
                <a:gd name="T23" fmla="*/ 95 h 115"/>
                <a:gd name="T24" fmla="*/ 11 w 122"/>
                <a:gd name="T25" fmla="*/ 104 h 115"/>
                <a:gd name="T26" fmla="*/ 15 w 122"/>
                <a:gd name="T27" fmla="*/ 108 h 115"/>
                <a:gd name="T28" fmla="*/ 21 w 122"/>
                <a:gd name="T29" fmla="*/ 110 h 115"/>
                <a:gd name="T30" fmla="*/ 28 w 122"/>
                <a:gd name="T31" fmla="*/ 113 h 115"/>
                <a:gd name="T32" fmla="*/ 35 w 122"/>
                <a:gd name="T33" fmla="*/ 115 h 115"/>
                <a:gd name="T34" fmla="*/ 34 w 122"/>
                <a:gd name="T35" fmla="*/ 108 h 115"/>
                <a:gd name="T36" fmla="*/ 34 w 122"/>
                <a:gd name="T37" fmla="*/ 100 h 115"/>
                <a:gd name="T38" fmla="*/ 35 w 122"/>
                <a:gd name="T39" fmla="*/ 92 h 115"/>
                <a:gd name="T40" fmla="*/ 38 w 122"/>
                <a:gd name="T41" fmla="*/ 83 h 115"/>
                <a:gd name="T42" fmla="*/ 44 w 122"/>
                <a:gd name="T43" fmla="*/ 75 h 115"/>
                <a:gd name="T44" fmla="*/ 50 w 122"/>
                <a:gd name="T45" fmla="*/ 65 h 115"/>
                <a:gd name="T46" fmla="*/ 58 w 122"/>
                <a:gd name="T47" fmla="*/ 56 h 115"/>
                <a:gd name="T48" fmla="*/ 66 w 122"/>
                <a:gd name="T49" fmla="*/ 47 h 115"/>
                <a:gd name="T50" fmla="*/ 74 w 122"/>
                <a:gd name="T51" fmla="*/ 41 h 115"/>
                <a:gd name="T52" fmla="*/ 81 w 122"/>
                <a:gd name="T53" fmla="*/ 37 h 115"/>
                <a:gd name="T54" fmla="*/ 88 w 122"/>
                <a:gd name="T55" fmla="*/ 33 h 115"/>
                <a:gd name="T56" fmla="*/ 96 w 122"/>
                <a:gd name="T57" fmla="*/ 30 h 115"/>
                <a:gd name="T58" fmla="*/ 103 w 122"/>
                <a:gd name="T59" fmla="*/ 27 h 115"/>
                <a:gd name="T60" fmla="*/ 110 w 122"/>
                <a:gd name="T61" fmla="*/ 25 h 115"/>
                <a:gd name="T62" fmla="*/ 115 w 122"/>
                <a:gd name="T63" fmla="*/ 24 h 115"/>
                <a:gd name="T64" fmla="*/ 122 w 122"/>
                <a:gd name="T65" fmla="*/ 24 h 115"/>
                <a:gd name="T66" fmla="*/ 120 w 122"/>
                <a:gd name="T67" fmla="*/ 21 h 115"/>
                <a:gd name="T68" fmla="*/ 118 w 122"/>
                <a:gd name="T69" fmla="*/ 17 h 115"/>
                <a:gd name="T70" fmla="*/ 115 w 122"/>
                <a:gd name="T71" fmla="*/ 14 h 115"/>
                <a:gd name="T72" fmla="*/ 113 w 122"/>
                <a:gd name="T73" fmla="*/ 11 h 115"/>
                <a:gd name="T74" fmla="*/ 106 w 122"/>
                <a:gd name="T75" fmla="*/ 6 h 115"/>
                <a:gd name="T76" fmla="*/ 97 w 122"/>
                <a:gd name="T77" fmla="*/ 2 h 115"/>
                <a:gd name="T78" fmla="*/ 89 w 122"/>
                <a:gd name="T79" fmla="*/ 1 h 115"/>
                <a:gd name="T80" fmla="*/ 81 w 122"/>
                <a:gd name="T81" fmla="*/ 0 h 1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2"/>
                <a:gd name="T124" fmla="*/ 0 h 115"/>
                <a:gd name="T125" fmla="*/ 122 w 122"/>
                <a:gd name="T126" fmla="*/ 115 h 1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2" h="115">
                  <a:moveTo>
                    <a:pt x="81" y="0"/>
                  </a:moveTo>
                  <a:lnTo>
                    <a:pt x="67" y="2"/>
                  </a:lnTo>
                  <a:lnTo>
                    <a:pt x="54" y="7"/>
                  </a:lnTo>
                  <a:lnTo>
                    <a:pt x="43" y="14"/>
                  </a:lnTo>
                  <a:lnTo>
                    <a:pt x="31" y="22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6" y="53"/>
                  </a:lnTo>
                  <a:lnTo>
                    <a:pt x="1" y="64"/>
                  </a:lnTo>
                  <a:lnTo>
                    <a:pt x="0" y="75"/>
                  </a:lnTo>
                  <a:lnTo>
                    <a:pt x="1" y="85"/>
                  </a:lnTo>
                  <a:lnTo>
                    <a:pt x="5" y="95"/>
                  </a:lnTo>
                  <a:lnTo>
                    <a:pt x="11" y="104"/>
                  </a:lnTo>
                  <a:lnTo>
                    <a:pt x="15" y="108"/>
                  </a:lnTo>
                  <a:lnTo>
                    <a:pt x="21" y="110"/>
                  </a:lnTo>
                  <a:lnTo>
                    <a:pt x="28" y="113"/>
                  </a:lnTo>
                  <a:lnTo>
                    <a:pt x="35" y="115"/>
                  </a:lnTo>
                  <a:lnTo>
                    <a:pt x="34" y="108"/>
                  </a:lnTo>
                  <a:lnTo>
                    <a:pt x="34" y="100"/>
                  </a:lnTo>
                  <a:lnTo>
                    <a:pt x="35" y="92"/>
                  </a:lnTo>
                  <a:lnTo>
                    <a:pt x="38" y="83"/>
                  </a:lnTo>
                  <a:lnTo>
                    <a:pt x="44" y="75"/>
                  </a:lnTo>
                  <a:lnTo>
                    <a:pt x="50" y="65"/>
                  </a:lnTo>
                  <a:lnTo>
                    <a:pt x="58" y="56"/>
                  </a:lnTo>
                  <a:lnTo>
                    <a:pt x="66" y="47"/>
                  </a:lnTo>
                  <a:lnTo>
                    <a:pt x="74" y="41"/>
                  </a:lnTo>
                  <a:lnTo>
                    <a:pt x="81" y="37"/>
                  </a:lnTo>
                  <a:lnTo>
                    <a:pt x="88" y="33"/>
                  </a:lnTo>
                  <a:lnTo>
                    <a:pt x="96" y="30"/>
                  </a:lnTo>
                  <a:lnTo>
                    <a:pt x="103" y="27"/>
                  </a:lnTo>
                  <a:lnTo>
                    <a:pt x="110" y="25"/>
                  </a:lnTo>
                  <a:lnTo>
                    <a:pt x="115" y="24"/>
                  </a:lnTo>
                  <a:lnTo>
                    <a:pt x="122" y="24"/>
                  </a:lnTo>
                  <a:lnTo>
                    <a:pt x="120" y="21"/>
                  </a:lnTo>
                  <a:lnTo>
                    <a:pt x="118" y="17"/>
                  </a:lnTo>
                  <a:lnTo>
                    <a:pt x="115" y="14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7" y="2"/>
                  </a:lnTo>
                  <a:lnTo>
                    <a:pt x="89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Freeform 21"/>
            <p:cNvSpPr>
              <a:spLocks/>
            </p:cNvSpPr>
            <p:nvPr/>
          </p:nvSpPr>
          <p:spPr bwMode="auto">
            <a:xfrm>
              <a:off x="4143" y="928"/>
              <a:ext cx="63" cy="57"/>
            </a:xfrm>
            <a:custGeom>
              <a:avLst/>
              <a:gdLst>
                <a:gd name="T0" fmla="*/ 105 w 125"/>
                <a:gd name="T1" fmla="*/ 5 h 114"/>
                <a:gd name="T2" fmla="*/ 98 w 125"/>
                <a:gd name="T3" fmla="*/ 3 h 114"/>
                <a:gd name="T4" fmla="*/ 90 w 125"/>
                <a:gd name="T5" fmla="*/ 0 h 114"/>
                <a:gd name="T6" fmla="*/ 81 w 125"/>
                <a:gd name="T7" fmla="*/ 0 h 114"/>
                <a:gd name="T8" fmla="*/ 73 w 125"/>
                <a:gd name="T9" fmla="*/ 2 h 114"/>
                <a:gd name="T10" fmla="*/ 65 w 125"/>
                <a:gd name="T11" fmla="*/ 3 h 114"/>
                <a:gd name="T12" fmla="*/ 57 w 125"/>
                <a:gd name="T13" fmla="*/ 6 h 114"/>
                <a:gd name="T14" fmla="*/ 50 w 125"/>
                <a:gd name="T15" fmla="*/ 8 h 114"/>
                <a:gd name="T16" fmla="*/ 43 w 125"/>
                <a:gd name="T17" fmla="*/ 12 h 114"/>
                <a:gd name="T18" fmla="*/ 35 w 125"/>
                <a:gd name="T19" fmla="*/ 18 h 114"/>
                <a:gd name="T20" fmla="*/ 27 w 125"/>
                <a:gd name="T21" fmla="*/ 25 h 114"/>
                <a:gd name="T22" fmla="*/ 20 w 125"/>
                <a:gd name="T23" fmla="*/ 31 h 114"/>
                <a:gd name="T24" fmla="*/ 15 w 125"/>
                <a:gd name="T25" fmla="*/ 40 h 114"/>
                <a:gd name="T26" fmla="*/ 9 w 125"/>
                <a:gd name="T27" fmla="*/ 48 h 114"/>
                <a:gd name="T28" fmla="*/ 4 w 125"/>
                <a:gd name="T29" fmla="*/ 57 h 114"/>
                <a:gd name="T30" fmla="*/ 2 w 125"/>
                <a:gd name="T31" fmla="*/ 66 h 114"/>
                <a:gd name="T32" fmla="*/ 0 w 125"/>
                <a:gd name="T33" fmla="*/ 75 h 114"/>
                <a:gd name="T34" fmla="*/ 1 w 125"/>
                <a:gd name="T35" fmla="*/ 84 h 114"/>
                <a:gd name="T36" fmla="*/ 3 w 125"/>
                <a:gd name="T37" fmla="*/ 94 h 114"/>
                <a:gd name="T38" fmla="*/ 9 w 125"/>
                <a:gd name="T39" fmla="*/ 103 h 114"/>
                <a:gd name="T40" fmla="*/ 17 w 125"/>
                <a:gd name="T41" fmla="*/ 110 h 114"/>
                <a:gd name="T42" fmla="*/ 20 w 125"/>
                <a:gd name="T43" fmla="*/ 111 h 114"/>
                <a:gd name="T44" fmla="*/ 25 w 125"/>
                <a:gd name="T45" fmla="*/ 113 h 114"/>
                <a:gd name="T46" fmla="*/ 30 w 125"/>
                <a:gd name="T47" fmla="*/ 114 h 114"/>
                <a:gd name="T48" fmla="*/ 34 w 125"/>
                <a:gd name="T49" fmla="*/ 114 h 114"/>
                <a:gd name="T50" fmla="*/ 33 w 125"/>
                <a:gd name="T51" fmla="*/ 107 h 114"/>
                <a:gd name="T52" fmla="*/ 34 w 125"/>
                <a:gd name="T53" fmla="*/ 99 h 114"/>
                <a:gd name="T54" fmla="*/ 35 w 125"/>
                <a:gd name="T55" fmla="*/ 91 h 114"/>
                <a:gd name="T56" fmla="*/ 39 w 125"/>
                <a:gd name="T57" fmla="*/ 83 h 114"/>
                <a:gd name="T58" fmla="*/ 43 w 125"/>
                <a:gd name="T59" fmla="*/ 75 h 114"/>
                <a:gd name="T60" fmla="*/ 49 w 125"/>
                <a:gd name="T61" fmla="*/ 67 h 114"/>
                <a:gd name="T62" fmla="*/ 57 w 125"/>
                <a:gd name="T63" fmla="*/ 59 h 114"/>
                <a:gd name="T64" fmla="*/ 65 w 125"/>
                <a:gd name="T65" fmla="*/ 51 h 114"/>
                <a:gd name="T66" fmla="*/ 73 w 125"/>
                <a:gd name="T67" fmla="*/ 45 h 114"/>
                <a:gd name="T68" fmla="*/ 81 w 125"/>
                <a:gd name="T69" fmla="*/ 40 h 114"/>
                <a:gd name="T70" fmla="*/ 88 w 125"/>
                <a:gd name="T71" fmla="*/ 36 h 114"/>
                <a:gd name="T72" fmla="*/ 96 w 125"/>
                <a:gd name="T73" fmla="*/ 33 h 114"/>
                <a:gd name="T74" fmla="*/ 105 w 125"/>
                <a:gd name="T75" fmla="*/ 29 h 114"/>
                <a:gd name="T76" fmla="*/ 111 w 125"/>
                <a:gd name="T77" fmla="*/ 28 h 114"/>
                <a:gd name="T78" fmla="*/ 118 w 125"/>
                <a:gd name="T79" fmla="*/ 28 h 114"/>
                <a:gd name="T80" fmla="*/ 125 w 125"/>
                <a:gd name="T81" fmla="*/ 28 h 114"/>
                <a:gd name="T82" fmla="*/ 122 w 125"/>
                <a:gd name="T83" fmla="*/ 20 h 114"/>
                <a:gd name="T84" fmla="*/ 117 w 125"/>
                <a:gd name="T85" fmla="*/ 13 h 114"/>
                <a:gd name="T86" fmla="*/ 111 w 125"/>
                <a:gd name="T87" fmla="*/ 8 h 114"/>
                <a:gd name="T88" fmla="*/ 105 w 125"/>
                <a:gd name="T89" fmla="*/ 5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105" y="5"/>
                  </a:moveTo>
                  <a:lnTo>
                    <a:pt x="98" y="3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6"/>
                  </a:lnTo>
                  <a:lnTo>
                    <a:pt x="50" y="8"/>
                  </a:lnTo>
                  <a:lnTo>
                    <a:pt x="43" y="12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0" y="31"/>
                  </a:lnTo>
                  <a:lnTo>
                    <a:pt x="15" y="40"/>
                  </a:lnTo>
                  <a:lnTo>
                    <a:pt x="9" y="48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0" y="75"/>
                  </a:lnTo>
                  <a:lnTo>
                    <a:pt x="1" y="84"/>
                  </a:lnTo>
                  <a:lnTo>
                    <a:pt x="3" y="94"/>
                  </a:lnTo>
                  <a:lnTo>
                    <a:pt x="9" y="103"/>
                  </a:lnTo>
                  <a:lnTo>
                    <a:pt x="17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30" y="114"/>
                  </a:lnTo>
                  <a:lnTo>
                    <a:pt x="34" y="114"/>
                  </a:lnTo>
                  <a:lnTo>
                    <a:pt x="33" y="107"/>
                  </a:lnTo>
                  <a:lnTo>
                    <a:pt x="34" y="99"/>
                  </a:lnTo>
                  <a:lnTo>
                    <a:pt x="35" y="91"/>
                  </a:lnTo>
                  <a:lnTo>
                    <a:pt x="39" y="83"/>
                  </a:lnTo>
                  <a:lnTo>
                    <a:pt x="43" y="75"/>
                  </a:lnTo>
                  <a:lnTo>
                    <a:pt x="49" y="67"/>
                  </a:lnTo>
                  <a:lnTo>
                    <a:pt x="57" y="59"/>
                  </a:lnTo>
                  <a:lnTo>
                    <a:pt x="65" y="51"/>
                  </a:lnTo>
                  <a:lnTo>
                    <a:pt x="73" y="45"/>
                  </a:lnTo>
                  <a:lnTo>
                    <a:pt x="81" y="40"/>
                  </a:lnTo>
                  <a:lnTo>
                    <a:pt x="88" y="36"/>
                  </a:lnTo>
                  <a:lnTo>
                    <a:pt x="96" y="33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8" y="28"/>
                  </a:lnTo>
                  <a:lnTo>
                    <a:pt x="125" y="28"/>
                  </a:lnTo>
                  <a:lnTo>
                    <a:pt x="122" y="20"/>
                  </a:lnTo>
                  <a:lnTo>
                    <a:pt x="117" y="13"/>
                  </a:lnTo>
                  <a:lnTo>
                    <a:pt x="111" y="8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Freeform 22"/>
            <p:cNvSpPr>
              <a:spLocks/>
            </p:cNvSpPr>
            <p:nvPr/>
          </p:nvSpPr>
          <p:spPr bwMode="auto">
            <a:xfrm>
              <a:off x="4203" y="773"/>
              <a:ext cx="62" cy="57"/>
            </a:xfrm>
            <a:custGeom>
              <a:avLst/>
              <a:gdLst>
                <a:gd name="T0" fmla="*/ 71 w 125"/>
                <a:gd name="T1" fmla="*/ 2 h 114"/>
                <a:gd name="T2" fmla="*/ 58 w 125"/>
                <a:gd name="T3" fmla="*/ 5 h 114"/>
                <a:gd name="T4" fmla="*/ 46 w 125"/>
                <a:gd name="T5" fmla="*/ 11 h 114"/>
                <a:gd name="T6" fmla="*/ 36 w 125"/>
                <a:gd name="T7" fmla="*/ 18 h 114"/>
                <a:gd name="T8" fmla="*/ 26 w 125"/>
                <a:gd name="T9" fmla="*/ 26 h 114"/>
                <a:gd name="T10" fmla="*/ 18 w 125"/>
                <a:gd name="T11" fmla="*/ 35 h 114"/>
                <a:gd name="T12" fmla="*/ 10 w 125"/>
                <a:gd name="T13" fmla="*/ 47 h 114"/>
                <a:gd name="T14" fmla="*/ 5 w 125"/>
                <a:gd name="T15" fmla="*/ 58 h 114"/>
                <a:gd name="T16" fmla="*/ 1 w 125"/>
                <a:gd name="T17" fmla="*/ 71 h 114"/>
                <a:gd name="T18" fmla="*/ 0 w 125"/>
                <a:gd name="T19" fmla="*/ 81 h 114"/>
                <a:gd name="T20" fmla="*/ 1 w 125"/>
                <a:gd name="T21" fmla="*/ 92 h 114"/>
                <a:gd name="T22" fmla="*/ 6 w 125"/>
                <a:gd name="T23" fmla="*/ 100 h 114"/>
                <a:gd name="T24" fmla="*/ 12 w 125"/>
                <a:gd name="T25" fmla="*/ 108 h 114"/>
                <a:gd name="T26" fmla="*/ 16 w 125"/>
                <a:gd name="T27" fmla="*/ 110 h 114"/>
                <a:gd name="T28" fmla="*/ 20 w 125"/>
                <a:gd name="T29" fmla="*/ 111 h 114"/>
                <a:gd name="T30" fmla="*/ 25 w 125"/>
                <a:gd name="T31" fmla="*/ 113 h 114"/>
                <a:gd name="T32" fmla="*/ 29 w 125"/>
                <a:gd name="T33" fmla="*/ 114 h 114"/>
                <a:gd name="T34" fmla="*/ 28 w 125"/>
                <a:gd name="T35" fmla="*/ 107 h 114"/>
                <a:gd name="T36" fmla="*/ 28 w 125"/>
                <a:gd name="T37" fmla="*/ 100 h 114"/>
                <a:gd name="T38" fmla="*/ 30 w 125"/>
                <a:gd name="T39" fmla="*/ 92 h 114"/>
                <a:gd name="T40" fmla="*/ 34 w 125"/>
                <a:gd name="T41" fmla="*/ 84 h 114"/>
                <a:gd name="T42" fmla="*/ 38 w 125"/>
                <a:gd name="T43" fmla="*/ 76 h 114"/>
                <a:gd name="T44" fmla="*/ 45 w 125"/>
                <a:gd name="T45" fmla="*/ 66 h 114"/>
                <a:gd name="T46" fmla="*/ 52 w 125"/>
                <a:gd name="T47" fmla="*/ 58 h 114"/>
                <a:gd name="T48" fmla="*/ 61 w 125"/>
                <a:gd name="T49" fmla="*/ 50 h 114"/>
                <a:gd name="T50" fmla="*/ 69 w 125"/>
                <a:gd name="T51" fmla="*/ 43 h 114"/>
                <a:gd name="T52" fmla="*/ 78 w 125"/>
                <a:gd name="T53" fmla="*/ 39 h 114"/>
                <a:gd name="T54" fmla="*/ 86 w 125"/>
                <a:gd name="T55" fmla="*/ 34 h 114"/>
                <a:gd name="T56" fmla="*/ 95 w 125"/>
                <a:gd name="T57" fmla="*/ 31 h 114"/>
                <a:gd name="T58" fmla="*/ 103 w 125"/>
                <a:gd name="T59" fmla="*/ 28 h 114"/>
                <a:gd name="T60" fmla="*/ 111 w 125"/>
                <a:gd name="T61" fmla="*/ 27 h 114"/>
                <a:gd name="T62" fmla="*/ 118 w 125"/>
                <a:gd name="T63" fmla="*/ 27 h 114"/>
                <a:gd name="T64" fmla="*/ 125 w 125"/>
                <a:gd name="T65" fmla="*/ 28 h 114"/>
                <a:gd name="T66" fmla="*/ 124 w 125"/>
                <a:gd name="T67" fmla="*/ 25 h 114"/>
                <a:gd name="T68" fmla="*/ 122 w 125"/>
                <a:gd name="T69" fmla="*/ 22 h 114"/>
                <a:gd name="T70" fmla="*/ 120 w 125"/>
                <a:gd name="T71" fmla="*/ 18 h 114"/>
                <a:gd name="T72" fmla="*/ 117 w 125"/>
                <a:gd name="T73" fmla="*/ 15 h 114"/>
                <a:gd name="T74" fmla="*/ 112 w 125"/>
                <a:gd name="T75" fmla="*/ 10 h 114"/>
                <a:gd name="T76" fmla="*/ 107 w 125"/>
                <a:gd name="T77" fmla="*/ 7 h 114"/>
                <a:gd name="T78" fmla="*/ 102 w 125"/>
                <a:gd name="T79" fmla="*/ 4 h 114"/>
                <a:gd name="T80" fmla="*/ 96 w 125"/>
                <a:gd name="T81" fmla="*/ 2 h 114"/>
                <a:gd name="T82" fmla="*/ 89 w 125"/>
                <a:gd name="T83" fmla="*/ 1 h 114"/>
                <a:gd name="T84" fmla="*/ 82 w 125"/>
                <a:gd name="T85" fmla="*/ 0 h 114"/>
                <a:gd name="T86" fmla="*/ 76 w 125"/>
                <a:gd name="T87" fmla="*/ 1 h 114"/>
                <a:gd name="T88" fmla="*/ 71 w 125"/>
                <a:gd name="T89" fmla="*/ 2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71" y="2"/>
                  </a:moveTo>
                  <a:lnTo>
                    <a:pt x="58" y="5"/>
                  </a:lnTo>
                  <a:lnTo>
                    <a:pt x="46" y="11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5"/>
                  </a:lnTo>
                  <a:lnTo>
                    <a:pt x="10" y="47"/>
                  </a:lnTo>
                  <a:lnTo>
                    <a:pt x="5" y="58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1" y="92"/>
                  </a:lnTo>
                  <a:lnTo>
                    <a:pt x="6" y="100"/>
                  </a:lnTo>
                  <a:lnTo>
                    <a:pt x="12" y="108"/>
                  </a:lnTo>
                  <a:lnTo>
                    <a:pt x="16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29" y="114"/>
                  </a:lnTo>
                  <a:lnTo>
                    <a:pt x="28" y="107"/>
                  </a:lnTo>
                  <a:lnTo>
                    <a:pt x="28" y="100"/>
                  </a:lnTo>
                  <a:lnTo>
                    <a:pt x="30" y="92"/>
                  </a:lnTo>
                  <a:lnTo>
                    <a:pt x="34" y="84"/>
                  </a:lnTo>
                  <a:lnTo>
                    <a:pt x="38" y="76"/>
                  </a:lnTo>
                  <a:lnTo>
                    <a:pt x="45" y="66"/>
                  </a:lnTo>
                  <a:lnTo>
                    <a:pt x="52" y="58"/>
                  </a:lnTo>
                  <a:lnTo>
                    <a:pt x="61" y="50"/>
                  </a:lnTo>
                  <a:lnTo>
                    <a:pt x="69" y="43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31"/>
                  </a:lnTo>
                  <a:lnTo>
                    <a:pt x="103" y="28"/>
                  </a:lnTo>
                  <a:lnTo>
                    <a:pt x="111" y="27"/>
                  </a:lnTo>
                  <a:lnTo>
                    <a:pt x="118" y="27"/>
                  </a:lnTo>
                  <a:lnTo>
                    <a:pt x="125" y="28"/>
                  </a:lnTo>
                  <a:lnTo>
                    <a:pt x="124" y="25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17" y="15"/>
                  </a:lnTo>
                  <a:lnTo>
                    <a:pt x="112" y="10"/>
                  </a:lnTo>
                  <a:lnTo>
                    <a:pt x="107" y="7"/>
                  </a:lnTo>
                  <a:lnTo>
                    <a:pt x="102" y="4"/>
                  </a:lnTo>
                  <a:lnTo>
                    <a:pt x="96" y="2"/>
                  </a:lnTo>
                  <a:lnTo>
                    <a:pt x="89" y="1"/>
                  </a:lnTo>
                  <a:lnTo>
                    <a:pt x="82" y="0"/>
                  </a:lnTo>
                  <a:lnTo>
                    <a:pt x="76" y="1"/>
                  </a:lnTo>
                  <a:lnTo>
                    <a:pt x="7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Freeform 23"/>
            <p:cNvSpPr>
              <a:spLocks/>
            </p:cNvSpPr>
            <p:nvPr/>
          </p:nvSpPr>
          <p:spPr bwMode="auto">
            <a:xfrm>
              <a:off x="4231" y="849"/>
              <a:ext cx="63" cy="56"/>
            </a:xfrm>
            <a:custGeom>
              <a:avLst/>
              <a:gdLst>
                <a:gd name="T0" fmla="*/ 51 w 124"/>
                <a:gd name="T1" fmla="*/ 8 h 111"/>
                <a:gd name="T2" fmla="*/ 40 w 124"/>
                <a:gd name="T3" fmla="*/ 14 h 111"/>
                <a:gd name="T4" fmla="*/ 30 w 124"/>
                <a:gd name="T5" fmla="*/ 22 h 111"/>
                <a:gd name="T6" fmla="*/ 22 w 124"/>
                <a:gd name="T7" fmla="*/ 30 h 111"/>
                <a:gd name="T8" fmla="*/ 14 w 124"/>
                <a:gd name="T9" fmla="*/ 38 h 111"/>
                <a:gd name="T10" fmla="*/ 7 w 124"/>
                <a:gd name="T11" fmla="*/ 48 h 111"/>
                <a:gd name="T12" fmla="*/ 3 w 124"/>
                <a:gd name="T13" fmla="*/ 58 h 111"/>
                <a:gd name="T14" fmla="*/ 0 w 124"/>
                <a:gd name="T15" fmla="*/ 70 h 111"/>
                <a:gd name="T16" fmla="*/ 0 w 124"/>
                <a:gd name="T17" fmla="*/ 83 h 111"/>
                <a:gd name="T18" fmla="*/ 1 w 124"/>
                <a:gd name="T19" fmla="*/ 88 h 111"/>
                <a:gd name="T20" fmla="*/ 3 w 124"/>
                <a:gd name="T21" fmla="*/ 92 h 111"/>
                <a:gd name="T22" fmla="*/ 6 w 124"/>
                <a:gd name="T23" fmla="*/ 96 h 111"/>
                <a:gd name="T24" fmla="*/ 8 w 124"/>
                <a:gd name="T25" fmla="*/ 101 h 111"/>
                <a:gd name="T26" fmla="*/ 11 w 124"/>
                <a:gd name="T27" fmla="*/ 105 h 111"/>
                <a:gd name="T28" fmla="*/ 16 w 124"/>
                <a:gd name="T29" fmla="*/ 108 h 111"/>
                <a:gd name="T30" fmla="*/ 22 w 124"/>
                <a:gd name="T31" fmla="*/ 110 h 111"/>
                <a:gd name="T32" fmla="*/ 26 w 124"/>
                <a:gd name="T33" fmla="*/ 111 h 111"/>
                <a:gd name="T34" fmla="*/ 26 w 124"/>
                <a:gd name="T35" fmla="*/ 105 h 111"/>
                <a:gd name="T36" fmla="*/ 28 w 124"/>
                <a:gd name="T37" fmla="*/ 98 h 111"/>
                <a:gd name="T38" fmla="*/ 30 w 124"/>
                <a:gd name="T39" fmla="*/ 90 h 111"/>
                <a:gd name="T40" fmla="*/ 33 w 124"/>
                <a:gd name="T41" fmla="*/ 81 h 111"/>
                <a:gd name="T42" fmla="*/ 38 w 124"/>
                <a:gd name="T43" fmla="*/ 75 h 111"/>
                <a:gd name="T44" fmla="*/ 44 w 124"/>
                <a:gd name="T45" fmla="*/ 67 h 111"/>
                <a:gd name="T46" fmla="*/ 51 w 124"/>
                <a:gd name="T47" fmla="*/ 60 h 111"/>
                <a:gd name="T48" fmla="*/ 59 w 124"/>
                <a:gd name="T49" fmla="*/ 53 h 111"/>
                <a:gd name="T50" fmla="*/ 68 w 124"/>
                <a:gd name="T51" fmla="*/ 46 h 111"/>
                <a:gd name="T52" fmla="*/ 77 w 124"/>
                <a:gd name="T53" fmla="*/ 40 h 111"/>
                <a:gd name="T54" fmla="*/ 86 w 124"/>
                <a:gd name="T55" fmla="*/ 35 h 111"/>
                <a:gd name="T56" fmla="*/ 94 w 124"/>
                <a:gd name="T57" fmla="*/ 32 h 111"/>
                <a:gd name="T58" fmla="*/ 102 w 124"/>
                <a:gd name="T59" fmla="*/ 30 h 111"/>
                <a:gd name="T60" fmla="*/ 111 w 124"/>
                <a:gd name="T61" fmla="*/ 29 h 111"/>
                <a:gd name="T62" fmla="*/ 117 w 124"/>
                <a:gd name="T63" fmla="*/ 29 h 111"/>
                <a:gd name="T64" fmla="*/ 124 w 124"/>
                <a:gd name="T65" fmla="*/ 30 h 111"/>
                <a:gd name="T66" fmla="*/ 123 w 124"/>
                <a:gd name="T67" fmla="*/ 25 h 111"/>
                <a:gd name="T68" fmla="*/ 121 w 124"/>
                <a:gd name="T69" fmla="*/ 19 h 111"/>
                <a:gd name="T70" fmla="*/ 119 w 124"/>
                <a:gd name="T71" fmla="*/ 15 h 111"/>
                <a:gd name="T72" fmla="*/ 114 w 124"/>
                <a:gd name="T73" fmla="*/ 11 h 111"/>
                <a:gd name="T74" fmla="*/ 107 w 124"/>
                <a:gd name="T75" fmla="*/ 5 h 111"/>
                <a:gd name="T76" fmla="*/ 99 w 124"/>
                <a:gd name="T77" fmla="*/ 2 h 111"/>
                <a:gd name="T78" fmla="*/ 91 w 124"/>
                <a:gd name="T79" fmla="*/ 0 h 111"/>
                <a:gd name="T80" fmla="*/ 83 w 124"/>
                <a:gd name="T81" fmla="*/ 0 h 111"/>
                <a:gd name="T82" fmla="*/ 74 w 124"/>
                <a:gd name="T83" fmla="*/ 1 h 111"/>
                <a:gd name="T84" fmla="*/ 66 w 124"/>
                <a:gd name="T85" fmla="*/ 2 h 111"/>
                <a:gd name="T86" fmla="*/ 58 w 124"/>
                <a:gd name="T87" fmla="*/ 4 h 111"/>
                <a:gd name="T88" fmla="*/ 51 w 124"/>
                <a:gd name="T89" fmla="*/ 8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4"/>
                <a:gd name="T136" fmla="*/ 0 h 111"/>
                <a:gd name="T137" fmla="*/ 124 w 124"/>
                <a:gd name="T138" fmla="*/ 111 h 11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4" h="111">
                  <a:moveTo>
                    <a:pt x="51" y="8"/>
                  </a:moveTo>
                  <a:lnTo>
                    <a:pt x="40" y="14"/>
                  </a:lnTo>
                  <a:lnTo>
                    <a:pt x="30" y="22"/>
                  </a:lnTo>
                  <a:lnTo>
                    <a:pt x="22" y="30"/>
                  </a:lnTo>
                  <a:lnTo>
                    <a:pt x="14" y="38"/>
                  </a:lnTo>
                  <a:lnTo>
                    <a:pt x="7" y="48"/>
                  </a:lnTo>
                  <a:lnTo>
                    <a:pt x="3" y="58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3" y="92"/>
                  </a:lnTo>
                  <a:lnTo>
                    <a:pt x="6" y="96"/>
                  </a:lnTo>
                  <a:lnTo>
                    <a:pt x="8" y="101"/>
                  </a:lnTo>
                  <a:lnTo>
                    <a:pt x="11" y="105"/>
                  </a:lnTo>
                  <a:lnTo>
                    <a:pt x="16" y="108"/>
                  </a:lnTo>
                  <a:lnTo>
                    <a:pt x="22" y="110"/>
                  </a:lnTo>
                  <a:lnTo>
                    <a:pt x="26" y="111"/>
                  </a:lnTo>
                  <a:lnTo>
                    <a:pt x="26" y="105"/>
                  </a:lnTo>
                  <a:lnTo>
                    <a:pt x="28" y="98"/>
                  </a:lnTo>
                  <a:lnTo>
                    <a:pt x="30" y="90"/>
                  </a:lnTo>
                  <a:lnTo>
                    <a:pt x="33" y="81"/>
                  </a:lnTo>
                  <a:lnTo>
                    <a:pt x="38" y="75"/>
                  </a:lnTo>
                  <a:lnTo>
                    <a:pt x="44" y="67"/>
                  </a:lnTo>
                  <a:lnTo>
                    <a:pt x="51" y="60"/>
                  </a:lnTo>
                  <a:lnTo>
                    <a:pt x="59" y="53"/>
                  </a:lnTo>
                  <a:lnTo>
                    <a:pt x="68" y="46"/>
                  </a:lnTo>
                  <a:lnTo>
                    <a:pt x="77" y="40"/>
                  </a:lnTo>
                  <a:lnTo>
                    <a:pt x="86" y="35"/>
                  </a:lnTo>
                  <a:lnTo>
                    <a:pt x="94" y="32"/>
                  </a:lnTo>
                  <a:lnTo>
                    <a:pt x="102" y="30"/>
                  </a:lnTo>
                  <a:lnTo>
                    <a:pt x="111" y="29"/>
                  </a:lnTo>
                  <a:lnTo>
                    <a:pt x="117" y="29"/>
                  </a:lnTo>
                  <a:lnTo>
                    <a:pt x="124" y="30"/>
                  </a:lnTo>
                  <a:lnTo>
                    <a:pt x="123" y="25"/>
                  </a:lnTo>
                  <a:lnTo>
                    <a:pt x="121" y="19"/>
                  </a:lnTo>
                  <a:lnTo>
                    <a:pt x="119" y="15"/>
                  </a:lnTo>
                  <a:lnTo>
                    <a:pt x="114" y="11"/>
                  </a:lnTo>
                  <a:lnTo>
                    <a:pt x="107" y="5"/>
                  </a:lnTo>
                  <a:lnTo>
                    <a:pt x="99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6" y="2"/>
                  </a:lnTo>
                  <a:lnTo>
                    <a:pt x="58" y="4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Freeform 24"/>
            <p:cNvSpPr>
              <a:spLocks/>
            </p:cNvSpPr>
            <p:nvPr/>
          </p:nvSpPr>
          <p:spPr bwMode="auto">
            <a:xfrm>
              <a:off x="4267" y="935"/>
              <a:ext cx="62" cy="58"/>
            </a:xfrm>
            <a:custGeom>
              <a:avLst/>
              <a:gdLst>
                <a:gd name="T0" fmla="*/ 80 w 125"/>
                <a:gd name="T1" fmla="*/ 1 h 117"/>
                <a:gd name="T2" fmla="*/ 66 w 125"/>
                <a:gd name="T3" fmla="*/ 4 h 117"/>
                <a:gd name="T4" fmla="*/ 53 w 125"/>
                <a:gd name="T5" fmla="*/ 8 h 117"/>
                <a:gd name="T6" fmla="*/ 42 w 125"/>
                <a:gd name="T7" fmla="*/ 15 h 117"/>
                <a:gd name="T8" fmla="*/ 30 w 125"/>
                <a:gd name="T9" fmla="*/ 23 h 117"/>
                <a:gd name="T10" fmla="*/ 21 w 125"/>
                <a:gd name="T11" fmla="*/ 34 h 117"/>
                <a:gd name="T12" fmla="*/ 13 w 125"/>
                <a:gd name="T13" fmla="*/ 44 h 117"/>
                <a:gd name="T14" fmla="*/ 6 w 125"/>
                <a:gd name="T15" fmla="*/ 56 h 117"/>
                <a:gd name="T16" fmla="*/ 1 w 125"/>
                <a:gd name="T17" fmla="*/ 68 h 117"/>
                <a:gd name="T18" fmla="*/ 0 w 125"/>
                <a:gd name="T19" fmla="*/ 77 h 117"/>
                <a:gd name="T20" fmla="*/ 1 w 125"/>
                <a:gd name="T21" fmla="*/ 88 h 117"/>
                <a:gd name="T22" fmla="*/ 5 w 125"/>
                <a:gd name="T23" fmla="*/ 97 h 117"/>
                <a:gd name="T24" fmla="*/ 12 w 125"/>
                <a:gd name="T25" fmla="*/ 106 h 117"/>
                <a:gd name="T26" fmla="*/ 15 w 125"/>
                <a:gd name="T27" fmla="*/ 111 h 117"/>
                <a:gd name="T28" fmla="*/ 20 w 125"/>
                <a:gd name="T29" fmla="*/ 113 h 117"/>
                <a:gd name="T30" fmla="*/ 26 w 125"/>
                <a:gd name="T31" fmla="*/ 115 h 117"/>
                <a:gd name="T32" fmla="*/ 31 w 125"/>
                <a:gd name="T33" fmla="*/ 117 h 117"/>
                <a:gd name="T34" fmla="*/ 30 w 125"/>
                <a:gd name="T35" fmla="*/ 109 h 117"/>
                <a:gd name="T36" fmla="*/ 31 w 125"/>
                <a:gd name="T37" fmla="*/ 102 h 117"/>
                <a:gd name="T38" fmla="*/ 34 w 125"/>
                <a:gd name="T39" fmla="*/ 94 h 117"/>
                <a:gd name="T40" fmla="*/ 37 w 125"/>
                <a:gd name="T41" fmla="*/ 84 h 117"/>
                <a:gd name="T42" fmla="*/ 42 w 125"/>
                <a:gd name="T43" fmla="*/ 76 h 117"/>
                <a:gd name="T44" fmla="*/ 47 w 125"/>
                <a:gd name="T45" fmla="*/ 68 h 117"/>
                <a:gd name="T46" fmla="*/ 55 w 125"/>
                <a:gd name="T47" fmla="*/ 61 h 117"/>
                <a:gd name="T48" fmla="*/ 64 w 125"/>
                <a:gd name="T49" fmla="*/ 53 h 117"/>
                <a:gd name="T50" fmla="*/ 72 w 125"/>
                <a:gd name="T51" fmla="*/ 46 h 117"/>
                <a:gd name="T52" fmla="*/ 79 w 125"/>
                <a:gd name="T53" fmla="*/ 42 h 117"/>
                <a:gd name="T54" fmla="*/ 88 w 125"/>
                <a:gd name="T55" fmla="*/ 37 h 117"/>
                <a:gd name="T56" fmla="*/ 96 w 125"/>
                <a:gd name="T57" fmla="*/ 34 h 117"/>
                <a:gd name="T58" fmla="*/ 104 w 125"/>
                <a:gd name="T59" fmla="*/ 31 h 117"/>
                <a:gd name="T60" fmla="*/ 111 w 125"/>
                <a:gd name="T61" fmla="*/ 30 h 117"/>
                <a:gd name="T62" fmla="*/ 118 w 125"/>
                <a:gd name="T63" fmla="*/ 30 h 117"/>
                <a:gd name="T64" fmla="*/ 125 w 125"/>
                <a:gd name="T65" fmla="*/ 30 h 117"/>
                <a:gd name="T66" fmla="*/ 123 w 125"/>
                <a:gd name="T67" fmla="*/ 28 h 117"/>
                <a:gd name="T68" fmla="*/ 122 w 125"/>
                <a:gd name="T69" fmla="*/ 26 h 117"/>
                <a:gd name="T70" fmla="*/ 121 w 125"/>
                <a:gd name="T71" fmla="*/ 23 h 117"/>
                <a:gd name="T72" fmla="*/ 120 w 125"/>
                <a:gd name="T73" fmla="*/ 21 h 117"/>
                <a:gd name="T74" fmla="*/ 117 w 125"/>
                <a:gd name="T75" fmla="*/ 16 h 117"/>
                <a:gd name="T76" fmla="*/ 113 w 125"/>
                <a:gd name="T77" fmla="*/ 12 h 117"/>
                <a:gd name="T78" fmla="*/ 107 w 125"/>
                <a:gd name="T79" fmla="*/ 8 h 117"/>
                <a:gd name="T80" fmla="*/ 103 w 125"/>
                <a:gd name="T81" fmla="*/ 5 h 117"/>
                <a:gd name="T82" fmla="*/ 97 w 125"/>
                <a:gd name="T83" fmla="*/ 3 h 117"/>
                <a:gd name="T84" fmla="*/ 91 w 125"/>
                <a:gd name="T85" fmla="*/ 1 h 117"/>
                <a:gd name="T86" fmla="*/ 85 w 125"/>
                <a:gd name="T87" fmla="*/ 0 h 117"/>
                <a:gd name="T88" fmla="*/ 80 w 125"/>
                <a:gd name="T89" fmla="*/ 1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7"/>
                <a:gd name="T137" fmla="*/ 125 w 125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7">
                  <a:moveTo>
                    <a:pt x="80" y="1"/>
                  </a:moveTo>
                  <a:lnTo>
                    <a:pt x="66" y="4"/>
                  </a:lnTo>
                  <a:lnTo>
                    <a:pt x="53" y="8"/>
                  </a:lnTo>
                  <a:lnTo>
                    <a:pt x="42" y="15"/>
                  </a:lnTo>
                  <a:lnTo>
                    <a:pt x="30" y="23"/>
                  </a:lnTo>
                  <a:lnTo>
                    <a:pt x="21" y="34"/>
                  </a:lnTo>
                  <a:lnTo>
                    <a:pt x="13" y="44"/>
                  </a:lnTo>
                  <a:lnTo>
                    <a:pt x="6" y="56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1" y="88"/>
                  </a:lnTo>
                  <a:lnTo>
                    <a:pt x="5" y="97"/>
                  </a:lnTo>
                  <a:lnTo>
                    <a:pt x="12" y="106"/>
                  </a:lnTo>
                  <a:lnTo>
                    <a:pt x="15" y="111"/>
                  </a:lnTo>
                  <a:lnTo>
                    <a:pt x="20" y="113"/>
                  </a:lnTo>
                  <a:lnTo>
                    <a:pt x="26" y="115"/>
                  </a:lnTo>
                  <a:lnTo>
                    <a:pt x="31" y="117"/>
                  </a:lnTo>
                  <a:lnTo>
                    <a:pt x="30" y="109"/>
                  </a:lnTo>
                  <a:lnTo>
                    <a:pt x="31" y="102"/>
                  </a:lnTo>
                  <a:lnTo>
                    <a:pt x="34" y="94"/>
                  </a:lnTo>
                  <a:lnTo>
                    <a:pt x="37" y="84"/>
                  </a:lnTo>
                  <a:lnTo>
                    <a:pt x="42" y="76"/>
                  </a:lnTo>
                  <a:lnTo>
                    <a:pt x="47" y="68"/>
                  </a:lnTo>
                  <a:lnTo>
                    <a:pt x="55" y="61"/>
                  </a:lnTo>
                  <a:lnTo>
                    <a:pt x="64" y="53"/>
                  </a:lnTo>
                  <a:lnTo>
                    <a:pt x="72" y="46"/>
                  </a:lnTo>
                  <a:lnTo>
                    <a:pt x="79" y="42"/>
                  </a:lnTo>
                  <a:lnTo>
                    <a:pt x="88" y="37"/>
                  </a:lnTo>
                  <a:lnTo>
                    <a:pt x="96" y="34"/>
                  </a:lnTo>
                  <a:lnTo>
                    <a:pt x="104" y="31"/>
                  </a:lnTo>
                  <a:lnTo>
                    <a:pt x="111" y="30"/>
                  </a:lnTo>
                  <a:lnTo>
                    <a:pt x="118" y="30"/>
                  </a:lnTo>
                  <a:lnTo>
                    <a:pt x="125" y="30"/>
                  </a:lnTo>
                  <a:lnTo>
                    <a:pt x="123" y="28"/>
                  </a:lnTo>
                  <a:lnTo>
                    <a:pt x="122" y="26"/>
                  </a:lnTo>
                  <a:lnTo>
                    <a:pt x="121" y="23"/>
                  </a:lnTo>
                  <a:lnTo>
                    <a:pt x="120" y="21"/>
                  </a:lnTo>
                  <a:lnTo>
                    <a:pt x="117" y="16"/>
                  </a:lnTo>
                  <a:lnTo>
                    <a:pt x="113" y="12"/>
                  </a:lnTo>
                  <a:lnTo>
                    <a:pt x="107" y="8"/>
                  </a:lnTo>
                  <a:lnTo>
                    <a:pt x="103" y="5"/>
                  </a:lnTo>
                  <a:lnTo>
                    <a:pt x="97" y="3"/>
                  </a:lnTo>
                  <a:lnTo>
                    <a:pt x="91" y="1"/>
                  </a:lnTo>
                  <a:lnTo>
                    <a:pt x="85" y="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Freeform 25"/>
            <p:cNvSpPr>
              <a:spLocks/>
            </p:cNvSpPr>
            <p:nvPr/>
          </p:nvSpPr>
          <p:spPr bwMode="auto">
            <a:xfrm>
              <a:off x="4216" y="787"/>
              <a:ext cx="49" cy="44"/>
            </a:xfrm>
            <a:custGeom>
              <a:avLst/>
              <a:gdLst>
                <a:gd name="T0" fmla="*/ 33 w 98"/>
                <a:gd name="T1" fmla="*/ 23 h 88"/>
                <a:gd name="T2" fmla="*/ 24 w 98"/>
                <a:gd name="T3" fmla="*/ 31 h 88"/>
                <a:gd name="T4" fmla="*/ 17 w 98"/>
                <a:gd name="T5" fmla="*/ 39 h 88"/>
                <a:gd name="T6" fmla="*/ 10 w 98"/>
                <a:gd name="T7" fmla="*/ 49 h 88"/>
                <a:gd name="T8" fmla="*/ 6 w 98"/>
                <a:gd name="T9" fmla="*/ 57 h 88"/>
                <a:gd name="T10" fmla="*/ 2 w 98"/>
                <a:gd name="T11" fmla="*/ 65 h 88"/>
                <a:gd name="T12" fmla="*/ 0 w 98"/>
                <a:gd name="T13" fmla="*/ 73 h 88"/>
                <a:gd name="T14" fmla="*/ 0 w 98"/>
                <a:gd name="T15" fmla="*/ 80 h 88"/>
                <a:gd name="T16" fmla="*/ 1 w 98"/>
                <a:gd name="T17" fmla="*/ 87 h 88"/>
                <a:gd name="T18" fmla="*/ 8 w 98"/>
                <a:gd name="T19" fmla="*/ 88 h 88"/>
                <a:gd name="T20" fmla="*/ 14 w 98"/>
                <a:gd name="T21" fmla="*/ 88 h 88"/>
                <a:gd name="T22" fmla="*/ 21 w 98"/>
                <a:gd name="T23" fmla="*/ 88 h 88"/>
                <a:gd name="T24" fmla="*/ 26 w 98"/>
                <a:gd name="T25" fmla="*/ 86 h 88"/>
                <a:gd name="T26" fmla="*/ 37 w 98"/>
                <a:gd name="T27" fmla="*/ 83 h 88"/>
                <a:gd name="T28" fmla="*/ 47 w 98"/>
                <a:gd name="T29" fmla="*/ 80 h 88"/>
                <a:gd name="T30" fmla="*/ 58 w 98"/>
                <a:gd name="T31" fmla="*/ 74 h 88"/>
                <a:gd name="T32" fmla="*/ 67 w 98"/>
                <a:gd name="T33" fmla="*/ 67 h 88"/>
                <a:gd name="T34" fmla="*/ 76 w 98"/>
                <a:gd name="T35" fmla="*/ 59 h 88"/>
                <a:gd name="T36" fmla="*/ 83 w 98"/>
                <a:gd name="T37" fmla="*/ 51 h 88"/>
                <a:gd name="T38" fmla="*/ 90 w 98"/>
                <a:gd name="T39" fmla="*/ 41 h 88"/>
                <a:gd name="T40" fmla="*/ 94 w 98"/>
                <a:gd name="T41" fmla="*/ 30 h 88"/>
                <a:gd name="T42" fmla="*/ 96 w 98"/>
                <a:gd name="T43" fmla="*/ 23 h 88"/>
                <a:gd name="T44" fmla="*/ 98 w 98"/>
                <a:gd name="T45" fmla="*/ 15 h 88"/>
                <a:gd name="T46" fmla="*/ 98 w 98"/>
                <a:gd name="T47" fmla="*/ 8 h 88"/>
                <a:gd name="T48" fmla="*/ 97 w 98"/>
                <a:gd name="T49" fmla="*/ 1 h 88"/>
                <a:gd name="T50" fmla="*/ 90 w 98"/>
                <a:gd name="T51" fmla="*/ 0 h 88"/>
                <a:gd name="T52" fmla="*/ 83 w 98"/>
                <a:gd name="T53" fmla="*/ 0 h 88"/>
                <a:gd name="T54" fmla="*/ 75 w 98"/>
                <a:gd name="T55" fmla="*/ 1 h 88"/>
                <a:gd name="T56" fmla="*/ 67 w 98"/>
                <a:gd name="T57" fmla="*/ 4 h 88"/>
                <a:gd name="T58" fmla="*/ 58 w 98"/>
                <a:gd name="T59" fmla="*/ 7 h 88"/>
                <a:gd name="T60" fmla="*/ 50 w 98"/>
                <a:gd name="T61" fmla="*/ 12 h 88"/>
                <a:gd name="T62" fmla="*/ 41 w 98"/>
                <a:gd name="T63" fmla="*/ 16 h 88"/>
                <a:gd name="T64" fmla="*/ 33 w 98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8"/>
                <a:gd name="T101" fmla="*/ 98 w 98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8">
                  <a:moveTo>
                    <a:pt x="33" y="23"/>
                  </a:moveTo>
                  <a:lnTo>
                    <a:pt x="24" y="31"/>
                  </a:lnTo>
                  <a:lnTo>
                    <a:pt x="17" y="39"/>
                  </a:lnTo>
                  <a:lnTo>
                    <a:pt x="10" y="49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8" y="88"/>
                  </a:lnTo>
                  <a:lnTo>
                    <a:pt x="14" y="88"/>
                  </a:lnTo>
                  <a:lnTo>
                    <a:pt x="21" y="88"/>
                  </a:lnTo>
                  <a:lnTo>
                    <a:pt x="26" y="86"/>
                  </a:lnTo>
                  <a:lnTo>
                    <a:pt x="37" y="83"/>
                  </a:lnTo>
                  <a:lnTo>
                    <a:pt x="47" y="80"/>
                  </a:lnTo>
                  <a:lnTo>
                    <a:pt x="58" y="74"/>
                  </a:lnTo>
                  <a:lnTo>
                    <a:pt x="67" y="67"/>
                  </a:lnTo>
                  <a:lnTo>
                    <a:pt x="76" y="59"/>
                  </a:lnTo>
                  <a:lnTo>
                    <a:pt x="83" y="51"/>
                  </a:lnTo>
                  <a:lnTo>
                    <a:pt x="90" y="41"/>
                  </a:lnTo>
                  <a:lnTo>
                    <a:pt x="94" y="30"/>
                  </a:lnTo>
                  <a:lnTo>
                    <a:pt x="96" y="23"/>
                  </a:lnTo>
                  <a:lnTo>
                    <a:pt x="98" y="15"/>
                  </a:lnTo>
                  <a:lnTo>
                    <a:pt x="98" y="8"/>
                  </a:lnTo>
                  <a:lnTo>
                    <a:pt x="97" y="1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5" y="1"/>
                  </a:lnTo>
                  <a:lnTo>
                    <a:pt x="67" y="4"/>
                  </a:lnTo>
                  <a:lnTo>
                    <a:pt x="58" y="7"/>
                  </a:lnTo>
                  <a:lnTo>
                    <a:pt x="50" y="12"/>
                  </a:lnTo>
                  <a:lnTo>
                    <a:pt x="41" y="16"/>
                  </a:lnTo>
                  <a:lnTo>
                    <a:pt x="33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Freeform 26"/>
            <p:cNvSpPr>
              <a:spLocks/>
            </p:cNvSpPr>
            <p:nvPr/>
          </p:nvSpPr>
          <p:spPr bwMode="auto">
            <a:xfrm>
              <a:off x="4333" y="786"/>
              <a:ext cx="45" cy="46"/>
            </a:xfrm>
            <a:custGeom>
              <a:avLst/>
              <a:gdLst>
                <a:gd name="T0" fmla="*/ 32 w 91"/>
                <a:gd name="T1" fmla="*/ 23 h 91"/>
                <a:gd name="T2" fmla="*/ 24 w 91"/>
                <a:gd name="T3" fmla="*/ 32 h 91"/>
                <a:gd name="T4" fmla="*/ 16 w 91"/>
                <a:gd name="T5" fmla="*/ 41 h 91"/>
                <a:gd name="T6" fmla="*/ 10 w 91"/>
                <a:gd name="T7" fmla="*/ 51 h 91"/>
                <a:gd name="T8" fmla="*/ 4 w 91"/>
                <a:gd name="T9" fmla="*/ 59 h 91"/>
                <a:gd name="T10" fmla="*/ 1 w 91"/>
                <a:gd name="T11" fmla="*/ 68 h 91"/>
                <a:gd name="T12" fmla="*/ 0 w 91"/>
                <a:gd name="T13" fmla="*/ 76 h 91"/>
                <a:gd name="T14" fmla="*/ 0 w 91"/>
                <a:gd name="T15" fmla="*/ 84 h 91"/>
                <a:gd name="T16" fmla="*/ 1 w 91"/>
                <a:gd name="T17" fmla="*/ 91 h 91"/>
                <a:gd name="T18" fmla="*/ 4 w 91"/>
                <a:gd name="T19" fmla="*/ 91 h 91"/>
                <a:gd name="T20" fmla="*/ 8 w 91"/>
                <a:gd name="T21" fmla="*/ 91 h 91"/>
                <a:gd name="T22" fmla="*/ 10 w 91"/>
                <a:gd name="T23" fmla="*/ 91 h 91"/>
                <a:gd name="T24" fmla="*/ 12 w 91"/>
                <a:gd name="T25" fmla="*/ 91 h 91"/>
                <a:gd name="T26" fmla="*/ 25 w 91"/>
                <a:gd name="T27" fmla="*/ 89 h 91"/>
                <a:gd name="T28" fmla="*/ 38 w 91"/>
                <a:gd name="T29" fmla="*/ 84 h 91"/>
                <a:gd name="T30" fmla="*/ 49 w 91"/>
                <a:gd name="T31" fmla="*/ 78 h 91"/>
                <a:gd name="T32" fmla="*/ 61 w 91"/>
                <a:gd name="T33" fmla="*/ 70 h 91"/>
                <a:gd name="T34" fmla="*/ 70 w 91"/>
                <a:gd name="T35" fmla="*/ 61 h 91"/>
                <a:gd name="T36" fmla="*/ 78 w 91"/>
                <a:gd name="T37" fmla="*/ 52 h 91"/>
                <a:gd name="T38" fmla="*/ 84 w 91"/>
                <a:gd name="T39" fmla="*/ 40 h 91"/>
                <a:gd name="T40" fmla="*/ 88 w 91"/>
                <a:gd name="T41" fmla="*/ 29 h 91"/>
                <a:gd name="T42" fmla="*/ 91 w 91"/>
                <a:gd name="T43" fmla="*/ 22 h 91"/>
                <a:gd name="T44" fmla="*/ 91 w 91"/>
                <a:gd name="T45" fmla="*/ 14 h 91"/>
                <a:gd name="T46" fmla="*/ 91 w 91"/>
                <a:gd name="T47" fmla="*/ 7 h 91"/>
                <a:gd name="T48" fmla="*/ 88 w 91"/>
                <a:gd name="T49" fmla="*/ 0 h 91"/>
                <a:gd name="T50" fmla="*/ 81 w 91"/>
                <a:gd name="T51" fmla="*/ 0 h 91"/>
                <a:gd name="T52" fmla="*/ 76 w 91"/>
                <a:gd name="T53" fmla="*/ 1 h 91"/>
                <a:gd name="T54" fmla="*/ 69 w 91"/>
                <a:gd name="T55" fmla="*/ 3 h 91"/>
                <a:gd name="T56" fmla="*/ 62 w 91"/>
                <a:gd name="T57" fmla="*/ 6 h 91"/>
                <a:gd name="T58" fmla="*/ 54 w 91"/>
                <a:gd name="T59" fmla="*/ 9 h 91"/>
                <a:gd name="T60" fmla="*/ 47 w 91"/>
                <a:gd name="T61" fmla="*/ 13 h 91"/>
                <a:gd name="T62" fmla="*/ 40 w 91"/>
                <a:gd name="T63" fmla="*/ 17 h 91"/>
                <a:gd name="T64" fmla="*/ 32 w 91"/>
                <a:gd name="T65" fmla="*/ 23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91"/>
                <a:gd name="T101" fmla="*/ 91 w 91"/>
                <a:gd name="T102" fmla="*/ 91 h 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91">
                  <a:moveTo>
                    <a:pt x="32" y="23"/>
                  </a:moveTo>
                  <a:lnTo>
                    <a:pt x="24" y="3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1"/>
                  </a:lnTo>
                  <a:lnTo>
                    <a:pt x="8" y="91"/>
                  </a:lnTo>
                  <a:lnTo>
                    <a:pt x="10" y="91"/>
                  </a:lnTo>
                  <a:lnTo>
                    <a:pt x="12" y="91"/>
                  </a:lnTo>
                  <a:lnTo>
                    <a:pt x="25" y="89"/>
                  </a:lnTo>
                  <a:lnTo>
                    <a:pt x="38" y="84"/>
                  </a:lnTo>
                  <a:lnTo>
                    <a:pt x="49" y="78"/>
                  </a:lnTo>
                  <a:lnTo>
                    <a:pt x="61" y="70"/>
                  </a:lnTo>
                  <a:lnTo>
                    <a:pt x="70" y="61"/>
                  </a:lnTo>
                  <a:lnTo>
                    <a:pt x="78" y="52"/>
                  </a:lnTo>
                  <a:lnTo>
                    <a:pt x="84" y="40"/>
                  </a:lnTo>
                  <a:lnTo>
                    <a:pt x="88" y="29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7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4" y="9"/>
                  </a:lnTo>
                  <a:lnTo>
                    <a:pt x="47" y="13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Freeform 27"/>
            <p:cNvSpPr>
              <a:spLocks/>
            </p:cNvSpPr>
            <p:nvPr/>
          </p:nvSpPr>
          <p:spPr bwMode="auto">
            <a:xfrm>
              <a:off x="4245" y="864"/>
              <a:ext cx="49" cy="42"/>
            </a:xfrm>
            <a:custGeom>
              <a:avLst/>
              <a:gdLst>
                <a:gd name="T0" fmla="*/ 33 w 98"/>
                <a:gd name="T1" fmla="*/ 24 h 84"/>
                <a:gd name="T2" fmla="*/ 25 w 98"/>
                <a:gd name="T3" fmla="*/ 31 h 84"/>
                <a:gd name="T4" fmla="*/ 18 w 98"/>
                <a:gd name="T5" fmla="*/ 38 h 84"/>
                <a:gd name="T6" fmla="*/ 12 w 98"/>
                <a:gd name="T7" fmla="*/ 46 h 84"/>
                <a:gd name="T8" fmla="*/ 7 w 98"/>
                <a:gd name="T9" fmla="*/ 52 h 84"/>
                <a:gd name="T10" fmla="*/ 4 w 98"/>
                <a:gd name="T11" fmla="*/ 61 h 84"/>
                <a:gd name="T12" fmla="*/ 2 w 98"/>
                <a:gd name="T13" fmla="*/ 69 h 84"/>
                <a:gd name="T14" fmla="*/ 0 w 98"/>
                <a:gd name="T15" fmla="*/ 76 h 84"/>
                <a:gd name="T16" fmla="*/ 0 w 98"/>
                <a:gd name="T17" fmla="*/ 82 h 84"/>
                <a:gd name="T18" fmla="*/ 7 w 98"/>
                <a:gd name="T19" fmla="*/ 84 h 84"/>
                <a:gd name="T20" fmla="*/ 15 w 98"/>
                <a:gd name="T21" fmla="*/ 84 h 84"/>
                <a:gd name="T22" fmla="*/ 23 w 98"/>
                <a:gd name="T23" fmla="*/ 84 h 84"/>
                <a:gd name="T24" fmla="*/ 30 w 98"/>
                <a:gd name="T25" fmla="*/ 82 h 84"/>
                <a:gd name="T26" fmla="*/ 43 w 98"/>
                <a:gd name="T27" fmla="*/ 79 h 84"/>
                <a:gd name="T28" fmla="*/ 55 w 98"/>
                <a:gd name="T29" fmla="*/ 73 h 84"/>
                <a:gd name="T30" fmla="*/ 66 w 98"/>
                <a:gd name="T31" fmla="*/ 65 h 84"/>
                <a:gd name="T32" fmla="*/ 75 w 98"/>
                <a:gd name="T33" fmla="*/ 57 h 84"/>
                <a:gd name="T34" fmla="*/ 83 w 98"/>
                <a:gd name="T35" fmla="*/ 47 h 84"/>
                <a:gd name="T36" fmla="*/ 90 w 98"/>
                <a:gd name="T37" fmla="*/ 35 h 84"/>
                <a:gd name="T38" fmla="*/ 96 w 98"/>
                <a:gd name="T39" fmla="*/ 24 h 84"/>
                <a:gd name="T40" fmla="*/ 98 w 98"/>
                <a:gd name="T41" fmla="*/ 11 h 84"/>
                <a:gd name="T42" fmla="*/ 98 w 98"/>
                <a:gd name="T43" fmla="*/ 9 h 84"/>
                <a:gd name="T44" fmla="*/ 98 w 98"/>
                <a:gd name="T45" fmla="*/ 5 h 84"/>
                <a:gd name="T46" fmla="*/ 98 w 98"/>
                <a:gd name="T47" fmla="*/ 3 h 84"/>
                <a:gd name="T48" fmla="*/ 98 w 98"/>
                <a:gd name="T49" fmla="*/ 1 h 84"/>
                <a:gd name="T50" fmla="*/ 91 w 98"/>
                <a:gd name="T51" fmla="*/ 0 h 84"/>
                <a:gd name="T52" fmla="*/ 85 w 98"/>
                <a:gd name="T53" fmla="*/ 0 h 84"/>
                <a:gd name="T54" fmla="*/ 76 w 98"/>
                <a:gd name="T55" fmla="*/ 1 h 84"/>
                <a:gd name="T56" fmla="*/ 68 w 98"/>
                <a:gd name="T57" fmla="*/ 3 h 84"/>
                <a:gd name="T58" fmla="*/ 60 w 98"/>
                <a:gd name="T59" fmla="*/ 6 h 84"/>
                <a:gd name="T60" fmla="*/ 51 w 98"/>
                <a:gd name="T61" fmla="*/ 11 h 84"/>
                <a:gd name="T62" fmla="*/ 42 w 98"/>
                <a:gd name="T63" fmla="*/ 17 h 84"/>
                <a:gd name="T64" fmla="*/ 33 w 98"/>
                <a:gd name="T65" fmla="*/ 24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4"/>
                <a:gd name="T101" fmla="*/ 98 w 98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4">
                  <a:moveTo>
                    <a:pt x="33" y="24"/>
                  </a:moveTo>
                  <a:lnTo>
                    <a:pt x="25" y="31"/>
                  </a:lnTo>
                  <a:lnTo>
                    <a:pt x="18" y="38"/>
                  </a:lnTo>
                  <a:lnTo>
                    <a:pt x="12" y="46"/>
                  </a:lnTo>
                  <a:lnTo>
                    <a:pt x="7" y="52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7" y="84"/>
                  </a:lnTo>
                  <a:lnTo>
                    <a:pt x="15" y="84"/>
                  </a:lnTo>
                  <a:lnTo>
                    <a:pt x="23" y="84"/>
                  </a:lnTo>
                  <a:lnTo>
                    <a:pt x="30" y="82"/>
                  </a:lnTo>
                  <a:lnTo>
                    <a:pt x="43" y="79"/>
                  </a:lnTo>
                  <a:lnTo>
                    <a:pt x="55" y="73"/>
                  </a:lnTo>
                  <a:lnTo>
                    <a:pt x="66" y="65"/>
                  </a:lnTo>
                  <a:lnTo>
                    <a:pt x="75" y="57"/>
                  </a:lnTo>
                  <a:lnTo>
                    <a:pt x="83" y="47"/>
                  </a:lnTo>
                  <a:lnTo>
                    <a:pt x="90" y="35"/>
                  </a:lnTo>
                  <a:lnTo>
                    <a:pt x="96" y="24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5"/>
                  </a:lnTo>
                  <a:lnTo>
                    <a:pt x="98" y="3"/>
                  </a:lnTo>
                  <a:lnTo>
                    <a:pt x="98" y="1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60" y="6"/>
                  </a:lnTo>
                  <a:lnTo>
                    <a:pt x="51" y="11"/>
                  </a:lnTo>
                  <a:lnTo>
                    <a:pt x="42" y="17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Freeform 28"/>
            <p:cNvSpPr>
              <a:spLocks/>
            </p:cNvSpPr>
            <p:nvPr/>
          </p:nvSpPr>
          <p:spPr bwMode="auto">
            <a:xfrm>
              <a:off x="4282" y="950"/>
              <a:ext cx="47" cy="43"/>
            </a:xfrm>
            <a:custGeom>
              <a:avLst/>
              <a:gdLst>
                <a:gd name="T0" fmla="*/ 34 w 95"/>
                <a:gd name="T1" fmla="*/ 23 h 87"/>
                <a:gd name="T2" fmla="*/ 25 w 95"/>
                <a:gd name="T3" fmla="*/ 31 h 87"/>
                <a:gd name="T4" fmla="*/ 17 w 95"/>
                <a:gd name="T5" fmla="*/ 38 h 87"/>
                <a:gd name="T6" fmla="*/ 12 w 95"/>
                <a:gd name="T7" fmla="*/ 46 h 87"/>
                <a:gd name="T8" fmla="*/ 7 w 95"/>
                <a:gd name="T9" fmla="*/ 54 h 87"/>
                <a:gd name="T10" fmla="*/ 4 w 95"/>
                <a:gd name="T11" fmla="*/ 64 h 87"/>
                <a:gd name="T12" fmla="*/ 1 w 95"/>
                <a:gd name="T13" fmla="*/ 72 h 87"/>
                <a:gd name="T14" fmla="*/ 0 w 95"/>
                <a:gd name="T15" fmla="*/ 79 h 87"/>
                <a:gd name="T16" fmla="*/ 1 w 95"/>
                <a:gd name="T17" fmla="*/ 87 h 87"/>
                <a:gd name="T18" fmla="*/ 5 w 95"/>
                <a:gd name="T19" fmla="*/ 87 h 87"/>
                <a:gd name="T20" fmla="*/ 8 w 95"/>
                <a:gd name="T21" fmla="*/ 87 h 87"/>
                <a:gd name="T22" fmla="*/ 12 w 95"/>
                <a:gd name="T23" fmla="*/ 87 h 87"/>
                <a:gd name="T24" fmla="*/ 16 w 95"/>
                <a:gd name="T25" fmla="*/ 87 h 87"/>
                <a:gd name="T26" fmla="*/ 27 w 95"/>
                <a:gd name="T27" fmla="*/ 84 h 87"/>
                <a:gd name="T28" fmla="*/ 37 w 95"/>
                <a:gd name="T29" fmla="*/ 81 h 87"/>
                <a:gd name="T30" fmla="*/ 47 w 95"/>
                <a:gd name="T31" fmla="*/ 77 h 87"/>
                <a:gd name="T32" fmla="*/ 57 w 95"/>
                <a:gd name="T33" fmla="*/ 72 h 87"/>
                <a:gd name="T34" fmla="*/ 65 w 95"/>
                <a:gd name="T35" fmla="*/ 65 h 87"/>
                <a:gd name="T36" fmla="*/ 73 w 95"/>
                <a:gd name="T37" fmla="*/ 58 h 87"/>
                <a:gd name="T38" fmla="*/ 80 w 95"/>
                <a:gd name="T39" fmla="*/ 50 h 87"/>
                <a:gd name="T40" fmla="*/ 87 w 95"/>
                <a:gd name="T41" fmla="*/ 41 h 87"/>
                <a:gd name="T42" fmla="*/ 90 w 95"/>
                <a:gd name="T43" fmla="*/ 31 h 87"/>
                <a:gd name="T44" fmla="*/ 93 w 95"/>
                <a:gd name="T45" fmla="*/ 21 h 87"/>
                <a:gd name="T46" fmla="*/ 95 w 95"/>
                <a:gd name="T47" fmla="*/ 11 h 87"/>
                <a:gd name="T48" fmla="*/ 95 w 95"/>
                <a:gd name="T49" fmla="*/ 0 h 87"/>
                <a:gd name="T50" fmla="*/ 88 w 95"/>
                <a:gd name="T51" fmla="*/ 0 h 87"/>
                <a:gd name="T52" fmla="*/ 81 w 95"/>
                <a:gd name="T53" fmla="*/ 0 h 87"/>
                <a:gd name="T54" fmla="*/ 74 w 95"/>
                <a:gd name="T55" fmla="*/ 1 h 87"/>
                <a:gd name="T56" fmla="*/ 66 w 95"/>
                <a:gd name="T57" fmla="*/ 4 h 87"/>
                <a:gd name="T58" fmla="*/ 58 w 95"/>
                <a:gd name="T59" fmla="*/ 7 h 87"/>
                <a:gd name="T60" fmla="*/ 49 w 95"/>
                <a:gd name="T61" fmla="*/ 12 h 87"/>
                <a:gd name="T62" fmla="*/ 42 w 95"/>
                <a:gd name="T63" fmla="*/ 16 h 87"/>
                <a:gd name="T64" fmla="*/ 34 w 95"/>
                <a:gd name="T65" fmla="*/ 23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5"/>
                <a:gd name="T100" fmla="*/ 0 h 87"/>
                <a:gd name="T101" fmla="*/ 95 w 9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5" h="87">
                  <a:moveTo>
                    <a:pt x="34" y="23"/>
                  </a:moveTo>
                  <a:lnTo>
                    <a:pt x="25" y="31"/>
                  </a:lnTo>
                  <a:lnTo>
                    <a:pt x="17" y="38"/>
                  </a:lnTo>
                  <a:lnTo>
                    <a:pt x="12" y="46"/>
                  </a:lnTo>
                  <a:lnTo>
                    <a:pt x="7" y="54"/>
                  </a:lnTo>
                  <a:lnTo>
                    <a:pt x="4" y="64"/>
                  </a:lnTo>
                  <a:lnTo>
                    <a:pt x="1" y="72"/>
                  </a:lnTo>
                  <a:lnTo>
                    <a:pt x="0" y="79"/>
                  </a:lnTo>
                  <a:lnTo>
                    <a:pt x="1" y="87"/>
                  </a:lnTo>
                  <a:lnTo>
                    <a:pt x="5" y="87"/>
                  </a:lnTo>
                  <a:lnTo>
                    <a:pt x="8" y="87"/>
                  </a:lnTo>
                  <a:lnTo>
                    <a:pt x="12" y="87"/>
                  </a:lnTo>
                  <a:lnTo>
                    <a:pt x="16" y="87"/>
                  </a:lnTo>
                  <a:lnTo>
                    <a:pt x="27" y="84"/>
                  </a:lnTo>
                  <a:lnTo>
                    <a:pt x="37" y="81"/>
                  </a:lnTo>
                  <a:lnTo>
                    <a:pt x="47" y="77"/>
                  </a:lnTo>
                  <a:lnTo>
                    <a:pt x="57" y="72"/>
                  </a:lnTo>
                  <a:lnTo>
                    <a:pt x="65" y="65"/>
                  </a:lnTo>
                  <a:lnTo>
                    <a:pt x="73" y="58"/>
                  </a:lnTo>
                  <a:lnTo>
                    <a:pt x="80" y="50"/>
                  </a:lnTo>
                  <a:lnTo>
                    <a:pt x="87" y="41"/>
                  </a:lnTo>
                  <a:lnTo>
                    <a:pt x="90" y="31"/>
                  </a:lnTo>
                  <a:lnTo>
                    <a:pt x="93" y="21"/>
                  </a:lnTo>
                  <a:lnTo>
                    <a:pt x="95" y="11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4" y="1"/>
                  </a:lnTo>
                  <a:lnTo>
                    <a:pt x="66" y="4"/>
                  </a:lnTo>
                  <a:lnTo>
                    <a:pt x="58" y="7"/>
                  </a:lnTo>
                  <a:lnTo>
                    <a:pt x="49" y="12"/>
                  </a:lnTo>
                  <a:lnTo>
                    <a:pt x="42" y="16"/>
                  </a:lnTo>
                  <a:lnTo>
                    <a:pt x="34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Freeform 29"/>
            <p:cNvSpPr>
              <a:spLocks/>
            </p:cNvSpPr>
            <p:nvPr/>
          </p:nvSpPr>
          <p:spPr bwMode="auto">
            <a:xfrm>
              <a:off x="4160" y="941"/>
              <a:ext cx="47" cy="44"/>
            </a:xfrm>
            <a:custGeom>
              <a:avLst/>
              <a:gdLst>
                <a:gd name="T0" fmla="*/ 32 w 93"/>
                <a:gd name="T1" fmla="*/ 23 h 88"/>
                <a:gd name="T2" fmla="*/ 24 w 93"/>
                <a:gd name="T3" fmla="*/ 31 h 88"/>
                <a:gd name="T4" fmla="*/ 16 w 93"/>
                <a:gd name="T5" fmla="*/ 39 h 88"/>
                <a:gd name="T6" fmla="*/ 10 w 93"/>
                <a:gd name="T7" fmla="*/ 47 h 88"/>
                <a:gd name="T8" fmla="*/ 6 w 93"/>
                <a:gd name="T9" fmla="*/ 55 h 88"/>
                <a:gd name="T10" fmla="*/ 2 w 93"/>
                <a:gd name="T11" fmla="*/ 63 h 88"/>
                <a:gd name="T12" fmla="*/ 1 w 93"/>
                <a:gd name="T13" fmla="*/ 71 h 88"/>
                <a:gd name="T14" fmla="*/ 0 w 93"/>
                <a:gd name="T15" fmla="*/ 79 h 88"/>
                <a:gd name="T16" fmla="*/ 1 w 93"/>
                <a:gd name="T17" fmla="*/ 86 h 88"/>
                <a:gd name="T18" fmla="*/ 10 w 93"/>
                <a:gd name="T19" fmla="*/ 88 h 88"/>
                <a:gd name="T20" fmla="*/ 20 w 93"/>
                <a:gd name="T21" fmla="*/ 86 h 88"/>
                <a:gd name="T22" fmla="*/ 29 w 93"/>
                <a:gd name="T23" fmla="*/ 84 h 88"/>
                <a:gd name="T24" fmla="*/ 38 w 93"/>
                <a:gd name="T25" fmla="*/ 81 h 88"/>
                <a:gd name="T26" fmla="*/ 46 w 93"/>
                <a:gd name="T27" fmla="*/ 77 h 88"/>
                <a:gd name="T28" fmla="*/ 54 w 93"/>
                <a:gd name="T29" fmla="*/ 71 h 88"/>
                <a:gd name="T30" fmla="*/ 62 w 93"/>
                <a:gd name="T31" fmla="*/ 66 h 88"/>
                <a:gd name="T32" fmla="*/ 69 w 93"/>
                <a:gd name="T33" fmla="*/ 59 h 88"/>
                <a:gd name="T34" fmla="*/ 80 w 93"/>
                <a:gd name="T35" fmla="*/ 46 h 88"/>
                <a:gd name="T36" fmla="*/ 86 w 93"/>
                <a:gd name="T37" fmla="*/ 32 h 88"/>
                <a:gd name="T38" fmla="*/ 91 w 93"/>
                <a:gd name="T39" fmla="*/ 18 h 88"/>
                <a:gd name="T40" fmla="*/ 93 w 93"/>
                <a:gd name="T41" fmla="*/ 2 h 88"/>
                <a:gd name="T42" fmla="*/ 92 w 93"/>
                <a:gd name="T43" fmla="*/ 1 h 88"/>
                <a:gd name="T44" fmla="*/ 92 w 93"/>
                <a:gd name="T45" fmla="*/ 1 h 88"/>
                <a:gd name="T46" fmla="*/ 92 w 93"/>
                <a:gd name="T47" fmla="*/ 1 h 88"/>
                <a:gd name="T48" fmla="*/ 92 w 93"/>
                <a:gd name="T49" fmla="*/ 0 h 88"/>
                <a:gd name="T50" fmla="*/ 85 w 93"/>
                <a:gd name="T51" fmla="*/ 0 h 88"/>
                <a:gd name="T52" fmla="*/ 78 w 93"/>
                <a:gd name="T53" fmla="*/ 0 h 88"/>
                <a:gd name="T54" fmla="*/ 72 w 93"/>
                <a:gd name="T55" fmla="*/ 1 h 88"/>
                <a:gd name="T56" fmla="*/ 63 w 93"/>
                <a:gd name="T57" fmla="*/ 5 h 88"/>
                <a:gd name="T58" fmla="*/ 55 w 93"/>
                <a:gd name="T59" fmla="*/ 8 h 88"/>
                <a:gd name="T60" fmla="*/ 48 w 93"/>
                <a:gd name="T61" fmla="*/ 12 h 88"/>
                <a:gd name="T62" fmla="*/ 40 w 93"/>
                <a:gd name="T63" fmla="*/ 17 h 88"/>
                <a:gd name="T64" fmla="*/ 32 w 93"/>
                <a:gd name="T65" fmla="*/ 23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88"/>
                <a:gd name="T101" fmla="*/ 93 w 93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88">
                  <a:moveTo>
                    <a:pt x="32" y="23"/>
                  </a:moveTo>
                  <a:lnTo>
                    <a:pt x="24" y="31"/>
                  </a:lnTo>
                  <a:lnTo>
                    <a:pt x="16" y="39"/>
                  </a:lnTo>
                  <a:lnTo>
                    <a:pt x="10" y="47"/>
                  </a:lnTo>
                  <a:lnTo>
                    <a:pt x="6" y="55"/>
                  </a:lnTo>
                  <a:lnTo>
                    <a:pt x="2" y="63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10" y="88"/>
                  </a:lnTo>
                  <a:lnTo>
                    <a:pt x="20" y="86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46" y="77"/>
                  </a:lnTo>
                  <a:lnTo>
                    <a:pt x="54" y="71"/>
                  </a:lnTo>
                  <a:lnTo>
                    <a:pt x="62" y="66"/>
                  </a:lnTo>
                  <a:lnTo>
                    <a:pt x="69" y="59"/>
                  </a:lnTo>
                  <a:lnTo>
                    <a:pt x="80" y="46"/>
                  </a:lnTo>
                  <a:lnTo>
                    <a:pt x="86" y="32"/>
                  </a:lnTo>
                  <a:lnTo>
                    <a:pt x="91" y="18"/>
                  </a:lnTo>
                  <a:lnTo>
                    <a:pt x="93" y="2"/>
                  </a:lnTo>
                  <a:lnTo>
                    <a:pt x="92" y="1"/>
                  </a:lnTo>
                  <a:lnTo>
                    <a:pt x="92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72" y="1"/>
                  </a:lnTo>
                  <a:lnTo>
                    <a:pt x="63" y="5"/>
                  </a:lnTo>
                  <a:lnTo>
                    <a:pt x="55" y="8"/>
                  </a:lnTo>
                  <a:lnTo>
                    <a:pt x="48" y="12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Freeform 30"/>
            <p:cNvSpPr>
              <a:spLocks/>
            </p:cNvSpPr>
            <p:nvPr/>
          </p:nvSpPr>
          <p:spPr bwMode="auto">
            <a:xfrm>
              <a:off x="4098" y="1032"/>
              <a:ext cx="423" cy="141"/>
            </a:xfrm>
            <a:custGeom>
              <a:avLst/>
              <a:gdLst>
                <a:gd name="T0" fmla="*/ 309 w 845"/>
                <a:gd name="T1" fmla="*/ 4 h 282"/>
                <a:gd name="T2" fmla="*/ 333 w 845"/>
                <a:gd name="T3" fmla="*/ 6 h 282"/>
                <a:gd name="T4" fmla="*/ 357 w 845"/>
                <a:gd name="T5" fmla="*/ 7 h 282"/>
                <a:gd name="T6" fmla="*/ 381 w 845"/>
                <a:gd name="T7" fmla="*/ 9 h 282"/>
                <a:gd name="T8" fmla="*/ 404 w 845"/>
                <a:gd name="T9" fmla="*/ 10 h 282"/>
                <a:gd name="T10" fmla="*/ 427 w 845"/>
                <a:gd name="T11" fmla="*/ 11 h 282"/>
                <a:gd name="T12" fmla="*/ 449 w 845"/>
                <a:gd name="T13" fmla="*/ 14 h 282"/>
                <a:gd name="T14" fmla="*/ 471 w 845"/>
                <a:gd name="T15" fmla="*/ 16 h 282"/>
                <a:gd name="T16" fmla="*/ 504 w 845"/>
                <a:gd name="T17" fmla="*/ 33 h 282"/>
                <a:gd name="T18" fmla="*/ 549 w 845"/>
                <a:gd name="T19" fmla="*/ 65 h 282"/>
                <a:gd name="T20" fmla="*/ 594 w 845"/>
                <a:gd name="T21" fmla="*/ 98 h 282"/>
                <a:gd name="T22" fmla="*/ 640 w 845"/>
                <a:gd name="T23" fmla="*/ 130 h 282"/>
                <a:gd name="T24" fmla="*/ 685 w 845"/>
                <a:gd name="T25" fmla="*/ 161 h 282"/>
                <a:gd name="T26" fmla="*/ 731 w 845"/>
                <a:gd name="T27" fmla="*/ 192 h 282"/>
                <a:gd name="T28" fmla="*/ 776 w 845"/>
                <a:gd name="T29" fmla="*/ 222 h 282"/>
                <a:gd name="T30" fmla="*/ 822 w 845"/>
                <a:gd name="T31" fmla="*/ 251 h 282"/>
                <a:gd name="T32" fmla="*/ 828 w 845"/>
                <a:gd name="T33" fmla="*/ 268 h 282"/>
                <a:gd name="T34" fmla="*/ 791 w 845"/>
                <a:gd name="T35" fmla="*/ 274 h 282"/>
                <a:gd name="T36" fmla="*/ 753 w 845"/>
                <a:gd name="T37" fmla="*/ 277 h 282"/>
                <a:gd name="T38" fmla="*/ 715 w 845"/>
                <a:gd name="T39" fmla="*/ 280 h 282"/>
                <a:gd name="T40" fmla="*/ 677 w 845"/>
                <a:gd name="T41" fmla="*/ 281 h 282"/>
                <a:gd name="T42" fmla="*/ 639 w 845"/>
                <a:gd name="T43" fmla="*/ 282 h 282"/>
                <a:gd name="T44" fmla="*/ 602 w 845"/>
                <a:gd name="T45" fmla="*/ 282 h 282"/>
                <a:gd name="T46" fmla="*/ 565 w 845"/>
                <a:gd name="T47" fmla="*/ 282 h 282"/>
                <a:gd name="T48" fmla="*/ 546 w 845"/>
                <a:gd name="T49" fmla="*/ 281 h 282"/>
                <a:gd name="T50" fmla="*/ 517 w 845"/>
                <a:gd name="T51" fmla="*/ 281 h 282"/>
                <a:gd name="T52" fmla="*/ 487 w 845"/>
                <a:gd name="T53" fmla="*/ 281 h 282"/>
                <a:gd name="T54" fmla="*/ 457 w 845"/>
                <a:gd name="T55" fmla="*/ 280 h 282"/>
                <a:gd name="T56" fmla="*/ 427 w 845"/>
                <a:gd name="T57" fmla="*/ 277 h 282"/>
                <a:gd name="T58" fmla="*/ 397 w 845"/>
                <a:gd name="T59" fmla="*/ 276 h 282"/>
                <a:gd name="T60" fmla="*/ 367 w 845"/>
                <a:gd name="T61" fmla="*/ 274 h 282"/>
                <a:gd name="T62" fmla="*/ 337 w 845"/>
                <a:gd name="T63" fmla="*/ 273 h 282"/>
                <a:gd name="T64" fmla="*/ 309 w 845"/>
                <a:gd name="T65" fmla="*/ 270 h 282"/>
                <a:gd name="T66" fmla="*/ 268 w 845"/>
                <a:gd name="T67" fmla="*/ 241 h 282"/>
                <a:gd name="T68" fmla="*/ 228 w 845"/>
                <a:gd name="T69" fmla="*/ 211 h 282"/>
                <a:gd name="T70" fmla="*/ 188 w 845"/>
                <a:gd name="T71" fmla="*/ 178 h 282"/>
                <a:gd name="T72" fmla="*/ 147 w 845"/>
                <a:gd name="T73" fmla="*/ 146 h 282"/>
                <a:gd name="T74" fmla="*/ 109 w 845"/>
                <a:gd name="T75" fmla="*/ 112 h 282"/>
                <a:gd name="T76" fmla="*/ 71 w 845"/>
                <a:gd name="T77" fmla="*/ 77 h 282"/>
                <a:gd name="T78" fmla="*/ 34 w 845"/>
                <a:gd name="T79" fmla="*/ 40 h 282"/>
                <a:gd name="T80" fmla="*/ 0 w 845"/>
                <a:gd name="T81" fmla="*/ 3 h 282"/>
                <a:gd name="T82" fmla="*/ 76 w 845"/>
                <a:gd name="T83" fmla="*/ 2 h 282"/>
                <a:gd name="T84" fmla="*/ 108 w 845"/>
                <a:gd name="T85" fmla="*/ 0 h 282"/>
                <a:gd name="T86" fmla="*/ 131 w 845"/>
                <a:gd name="T87" fmla="*/ 1 h 282"/>
                <a:gd name="T88" fmla="*/ 153 w 845"/>
                <a:gd name="T89" fmla="*/ 1 h 282"/>
                <a:gd name="T90" fmla="*/ 176 w 845"/>
                <a:gd name="T91" fmla="*/ 1 h 282"/>
                <a:gd name="T92" fmla="*/ 199 w 845"/>
                <a:gd name="T93" fmla="*/ 1 h 282"/>
                <a:gd name="T94" fmla="*/ 223 w 845"/>
                <a:gd name="T95" fmla="*/ 2 h 282"/>
                <a:gd name="T96" fmla="*/ 246 w 845"/>
                <a:gd name="T97" fmla="*/ 2 h 282"/>
                <a:gd name="T98" fmla="*/ 271 w 845"/>
                <a:gd name="T99" fmla="*/ 2 h 282"/>
                <a:gd name="T100" fmla="*/ 296 w 845"/>
                <a:gd name="T101" fmla="*/ 3 h 2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5"/>
                <a:gd name="T154" fmla="*/ 0 h 282"/>
                <a:gd name="T155" fmla="*/ 845 w 845"/>
                <a:gd name="T156" fmla="*/ 282 h 2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5" h="282">
                  <a:moveTo>
                    <a:pt x="296" y="3"/>
                  </a:moveTo>
                  <a:lnTo>
                    <a:pt x="309" y="4"/>
                  </a:lnTo>
                  <a:lnTo>
                    <a:pt x="321" y="4"/>
                  </a:lnTo>
                  <a:lnTo>
                    <a:pt x="333" y="6"/>
                  </a:lnTo>
                  <a:lnTo>
                    <a:pt x="345" y="7"/>
                  </a:lnTo>
                  <a:lnTo>
                    <a:pt x="357" y="7"/>
                  </a:lnTo>
                  <a:lnTo>
                    <a:pt x="368" y="8"/>
                  </a:lnTo>
                  <a:lnTo>
                    <a:pt x="381" y="9"/>
                  </a:lnTo>
                  <a:lnTo>
                    <a:pt x="393" y="9"/>
                  </a:lnTo>
                  <a:lnTo>
                    <a:pt x="404" y="10"/>
                  </a:lnTo>
                  <a:lnTo>
                    <a:pt x="416" y="11"/>
                  </a:lnTo>
                  <a:lnTo>
                    <a:pt x="427" y="11"/>
                  </a:lnTo>
                  <a:lnTo>
                    <a:pt x="438" y="12"/>
                  </a:lnTo>
                  <a:lnTo>
                    <a:pt x="449" y="14"/>
                  </a:lnTo>
                  <a:lnTo>
                    <a:pt x="461" y="15"/>
                  </a:lnTo>
                  <a:lnTo>
                    <a:pt x="471" y="16"/>
                  </a:lnTo>
                  <a:lnTo>
                    <a:pt x="482" y="17"/>
                  </a:lnTo>
                  <a:lnTo>
                    <a:pt x="504" y="33"/>
                  </a:lnTo>
                  <a:lnTo>
                    <a:pt x="527" y="49"/>
                  </a:lnTo>
                  <a:lnTo>
                    <a:pt x="549" y="65"/>
                  </a:lnTo>
                  <a:lnTo>
                    <a:pt x="572" y="83"/>
                  </a:lnTo>
                  <a:lnTo>
                    <a:pt x="594" y="98"/>
                  </a:lnTo>
                  <a:lnTo>
                    <a:pt x="617" y="114"/>
                  </a:lnTo>
                  <a:lnTo>
                    <a:pt x="640" y="130"/>
                  </a:lnTo>
                  <a:lnTo>
                    <a:pt x="662" y="146"/>
                  </a:lnTo>
                  <a:lnTo>
                    <a:pt x="685" y="161"/>
                  </a:lnTo>
                  <a:lnTo>
                    <a:pt x="708" y="176"/>
                  </a:lnTo>
                  <a:lnTo>
                    <a:pt x="731" y="192"/>
                  </a:lnTo>
                  <a:lnTo>
                    <a:pt x="754" y="207"/>
                  </a:lnTo>
                  <a:lnTo>
                    <a:pt x="776" y="222"/>
                  </a:lnTo>
                  <a:lnTo>
                    <a:pt x="799" y="236"/>
                  </a:lnTo>
                  <a:lnTo>
                    <a:pt x="822" y="251"/>
                  </a:lnTo>
                  <a:lnTo>
                    <a:pt x="845" y="265"/>
                  </a:lnTo>
                  <a:lnTo>
                    <a:pt x="828" y="268"/>
                  </a:lnTo>
                  <a:lnTo>
                    <a:pt x="810" y="272"/>
                  </a:lnTo>
                  <a:lnTo>
                    <a:pt x="791" y="274"/>
                  </a:lnTo>
                  <a:lnTo>
                    <a:pt x="773" y="276"/>
                  </a:lnTo>
                  <a:lnTo>
                    <a:pt x="753" y="277"/>
                  </a:lnTo>
                  <a:lnTo>
                    <a:pt x="735" y="279"/>
                  </a:lnTo>
                  <a:lnTo>
                    <a:pt x="715" y="280"/>
                  </a:lnTo>
                  <a:lnTo>
                    <a:pt x="697" y="281"/>
                  </a:lnTo>
                  <a:lnTo>
                    <a:pt x="677" y="281"/>
                  </a:lnTo>
                  <a:lnTo>
                    <a:pt x="658" y="282"/>
                  </a:lnTo>
                  <a:lnTo>
                    <a:pt x="639" y="282"/>
                  </a:lnTo>
                  <a:lnTo>
                    <a:pt x="621" y="282"/>
                  </a:lnTo>
                  <a:lnTo>
                    <a:pt x="602" y="282"/>
                  </a:lnTo>
                  <a:lnTo>
                    <a:pt x="584" y="282"/>
                  </a:lnTo>
                  <a:lnTo>
                    <a:pt x="565" y="282"/>
                  </a:lnTo>
                  <a:lnTo>
                    <a:pt x="548" y="282"/>
                  </a:lnTo>
                  <a:lnTo>
                    <a:pt x="546" y="281"/>
                  </a:lnTo>
                  <a:lnTo>
                    <a:pt x="531" y="281"/>
                  </a:lnTo>
                  <a:lnTo>
                    <a:pt x="517" y="281"/>
                  </a:lnTo>
                  <a:lnTo>
                    <a:pt x="502" y="281"/>
                  </a:lnTo>
                  <a:lnTo>
                    <a:pt x="487" y="281"/>
                  </a:lnTo>
                  <a:lnTo>
                    <a:pt x="472" y="280"/>
                  </a:lnTo>
                  <a:lnTo>
                    <a:pt x="457" y="280"/>
                  </a:lnTo>
                  <a:lnTo>
                    <a:pt x="442" y="279"/>
                  </a:lnTo>
                  <a:lnTo>
                    <a:pt x="427" y="277"/>
                  </a:lnTo>
                  <a:lnTo>
                    <a:pt x="412" y="277"/>
                  </a:lnTo>
                  <a:lnTo>
                    <a:pt x="397" y="276"/>
                  </a:lnTo>
                  <a:lnTo>
                    <a:pt x="382" y="275"/>
                  </a:lnTo>
                  <a:lnTo>
                    <a:pt x="367" y="274"/>
                  </a:lnTo>
                  <a:lnTo>
                    <a:pt x="352" y="273"/>
                  </a:lnTo>
                  <a:lnTo>
                    <a:pt x="337" y="273"/>
                  </a:lnTo>
                  <a:lnTo>
                    <a:pt x="322" y="272"/>
                  </a:lnTo>
                  <a:lnTo>
                    <a:pt x="309" y="270"/>
                  </a:lnTo>
                  <a:lnTo>
                    <a:pt x="289" y="255"/>
                  </a:lnTo>
                  <a:lnTo>
                    <a:pt x="268" y="241"/>
                  </a:lnTo>
                  <a:lnTo>
                    <a:pt x="248" y="226"/>
                  </a:lnTo>
                  <a:lnTo>
                    <a:pt x="228" y="211"/>
                  </a:lnTo>
                  <a:lnTo>
                    <a:pt x="207" y="194"/>
                  </a:lnTo>
                  <a:lnTo>
                    <a:pt x="188" y="178"/>
                  </a:lnTo>
                  <a:lnTo>
                    <a:pt x="168" y="162"/>
                  </a:lnTo>
                  <a:lnTo>
                    <a:pt x="147" y="146"/>
                  </a:lnTo>
                  <a:lnTo>
                    <a:pt x="128" y="129"/>
                  </a:lnTo>
                  <a:lnTo>
                    <a:pt x="109" y="112"/>
                  </a:lnTo>
                  <a:lnTo>
                    <a:pt x="90" y="94"/>
                  </a:lnTo>
                  <a:lnTo>
                    <a:pt x="71" y="77"/>
                  </a:lnTo>
                  <a:lnTo>
                    <a:pt x="53" y="59"/>
                  </a:lnTo>
                  <a:lnTo>
                    <a:pt x="34" y="40"/>
                  </a:lnTo>
                  <a:lnTo>
                    <a:pt x="17" y="22"/>
                  </a:lnTo>
                  <a:lnTo>
                    <a:pt x="0" y="3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1" y="1"/>
                  </a:lnTo>
                  <a:lnTo>
                    <a:pt x="142" y="1"/>
                  </a:lnTo>
                  <a:lnTo>
                    <a:pt x="153" y="1"/>
                  </a:lnTo>
                  <a:lnTo>
                    <a:pt x="165" y="1"/>
                  </a:lnTo>
                  <a:lnTo>
                    <a:pt x="176" y="1"/>
                  </a:lnTo>
                  <a:lnTo>
                    <a:pt x="188" y="1"/>
                  </a:lnTo>
                  <a:lnTo>
                    <a:pt x="199" y="1"/>
                  </a:lnTo>
                  <a:lnTo>
                    <a:pt x="211" y="2"/>
                  </a:lnTo>
                  <a:lnTo>
                    <a:pt x="223" y="2"/>
                  </a:lnTo>
                  <a:lnTo>
                    <a:pt x="235" y="2"/>
                  </a:lnTo>
                  <a:lnTo>
                    <a:pt x="246" y="2"/>
                  </a:lnTo>
                  <a:lnTo>
                    <a:pt x="259" y="2"/>
                  </a:lnTo>
                  <a:lnTo>
                    <a:pt x="271" y="2"/>
                  </a:lnTo>
                  <a:lnTo>
                    <a:pt x="283" y="3"/>
                  </a:lnTo>
                  <a:lnTo>
                    <a:pt x="296" y="3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Freeform 31"/>
            <p:cNvSpPr>
              <a:spLocks/>
            </p:cNvSpPr>
            <p:nvPr/>
          </p:nvSpPr>
          <p:spPr bwMode="auto">
            <a:xfrm>
              <a:off x="4485" y="1035"/>
              <a:ext cx="67" cy="61"/>
            </a:xfrm>
            <a:custGeom>
              <a:avLst/>
              <a:gdLst>
                <a:gd name="T0" fmla="*/ 127 w 132"/>
                <a:gd name="T1" fmla="*/ 32 h 123"/>
                <a:gd name="T2" fmla="*/ 132 w 132"/>
                <a:gd name="T3" fmla="*/ 50 h 123"/>
                <a:gd name="T4" fmla="*/ 131 w 132"/>
                <a:gd name="T5" fmla="*/ 68 h 123"/>
                <a:gd name="T6" fmla="*/ 127 w 132"/>
                <a:gd name="T7" fmla="*/ 85 h 123"/>
                <a:gd name="T8" fmla="*/ 119 w 132"/>
                <a:gd name="T9" fmla="*/ 101 h 123"/>
                <a:gd name="T10" fmla="*/ 114 w 132"/>
                <a:gd name="T11" fmla="*/ 104 h 123"/>
                <a:gd name="T12" fmla="*/ 109 w 132"/>
                <a:gd name="T13" fmla="*/ 108 h 123"/>
                <a:gd name="T14" fmla="*/ 105 w 132"/>
                <a:gd name="T15" fmla="*/ 111 h 123"/>
                <a:gd name="T16" fmla="*/ 100 w 132"/>
                <a:gd name="T17" fmla="*/ 114 h 123"/>
                <a:gd name="T18" fmla="*/ 95 w 132"/>
                <a:gd name="T19" fmla="*/ 116 h 123"/>
                <a:gd name="T20" fmla="*/ 91 w 132"/>
                <a:gd name="T21" fmla="*/ 117 h 123"/>
                <a:gd name="T22" fmla="*/ 85 w 132"/>
                <a:gd name="T23" fmla="*/ 119 h 123"/>
                <a:gd name="T24" fmla="*/ 79 w 132"/>
                <a:gd name="T25" fmla="*/ 121 h 123"/>
                <a:gd name="T26" fmla="*/ 75 w 132"/>
                <a:gd name="T27" fmla="*/ 122 h 123"/>
                <a:gd name="T28" fmla="*/ 69 w 132"/>
                <a:gd name="T29" fmla="*/ 123 h 123"/>
                <a:gd name="T30" fmla="*/ 64 w 132"/>
                <a:gd name="T31" fmla="*/ 123 h 123"/>
                <a:gd name="T32" fmla="*/ 59 w 132"/>
                <a:gd name="T33" fmla="*/ 123 h 123"/>
                <a:gd name="T34" fmla="*/ 54 w 132"/>
                <a:gd name="T35" fmla="*/ 123 h 123"/>
                <a:gd name="T36" fmla="*/ 48 w 132"/>
                <a:gd name="T37" fmla="*/ 122 h 123"/>
                <a:gd name="T38" fmla="*/ 44 w 132"/>
                <a:gd name="T39" fmla="*/ 121 h 123"/>
                <a:gd name="T40" fmla="*/ 39 w 132"/>
                <a:gd name="T41" fmla="*/ 119 h 123"/>
                <a:gd name="T42" fmla="*/ 31 w 132"/>
                <a:gd name="T43" fmla="*/ 115 h 123"/>
                <a:gd name="T44" fmla="*/ 24 w 132"/>
                <a:gd name="T45" fmla="*/ 110 h 123"/>
                <a:gd name="T46" fmla="*/ 18 w 132"/>
                <a:gd name="T47" fmla="*/ 103 h 123"/>
                <a:gd name="T48" fmla="*/ 13 w 132"/>
                <a:gd name="T49" fmla="*/ 96 h 123"/>
                <a:gd name="T50" fmla="*/ 7 w 132"/>
                <a:gd name="T51" fmla="*/ 88 h 123"/>
                <a:gd name="T52" fmla="*/ 3 w 132"/>
                <a:gd name="T53" fmla="*/ 80 h 123"/>
                <a:gd name="T54" fmla="*/ 1 w 132"/>
                <a:gd name="T55" fmla="*/ 72 h 123"/>
                <a:gd name="T56" fmla="*/ 0 w 132"/>
                <a:gd name="T57" fmla="*/ 63 h 123"/>
                <a:gd name="T58" fmla="*/ 2 w 132"/>
                <a:gd name="T59" fmla="*/ 47 h 123"/>
                <a:gd name="T60" fmla="*/ 9 w 132"/>
                <a:gd name="T61" fmla="*/ 33 h 123"/>
                <a:gd name="T62" fmla="*/ 18 w 132"/>
                <a:gd name="T63" fmla="*/ 20 h 123"/>
                <a:gd name="T64" fmla="*/ 31 w 132"/>
                <a:gd name="T65" fmla="*/ 10 h 123"/>
                <a:gd name="T66" fmla="*/ 43 w 132"/>
                <a:gd name="T67" fmla="*/ 4 h 123"/>
                <a:gd name="T68" fmla="*/ 55 w 132"/>
                <a:gd name="T69" fmla="*/ 1 h 123"/>
                <a:gd name="T70" fmla="*/ 69 w 132"/>
                <a:gd name="T71" fmla="*/ 0 h 123"/>
                <a:gd name="T72" fmla="*/ 83 w 132"/>
                <a:gd name="T73" fmla="*/ 2 h 123"/>
                <a:gd name="T74" fmla="*/ 95 w 132"/>
                <a:gd name="T75" fmla="*/ 5 h 123"/>
                <a:gd name="T76" fmla="*/ 107 w 132"/>
                <a:gd name="T77" fmla="*/ 12 h 123"/>
                <a:gd name="T78" fmla="*/ 117 w 132"/>
                <a:gd name="T79" fmla="*/ 20 h 123"/>
                <a:gd name="T80" fmla="*/ 127 w 132"/>
                <a:gd name="T81" fmla="*/ 32 h 1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23"/>
                <a:gd name="T125" fmla="*/ 132 w 132"/>
                <a:gd name="T126" fmla="*/ 123 h 12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23">
                  <a:moveTo>
                    <a:pt x="127" y="32"/>
                  </a:moveTo>
                  <a:lnTo>
                    <a:pt x="132" y="50"/>
                  </a:lnTo>
                  <a:lnTo>
                    <a:pt x="131" y="68"/>
                  </a:lnTo>
                  <a:lnTo>
                    <a:pt x="127" y="85"/>
                  </a:lnTo>
                  <a:lnTo>
                    <a:pt x="119" y="101"/>
                  </a:lnTo>
                  <a:lnTo>
                    <a:pt x="114" y="104"/>
                  </a:lnTo>
                  <a:lnTo>
                    <a:pt x="109" y="108"/>
                  </a:lnTo>
                  <a:lnTo>
                    <a:pt x="105" y="111"/>
                  </a:lnTo>
                  <a:lnTo>
                    <a:pt x="100" y="114"/>
                  </a:lnTo>
                  <a:lnTo>
                    <a:pt x="95" y="116"/>
                  </a:lnTo>
                  <a:lnTo>
                    <a:pt x="91" y="117"/>
                  </a:lnTo>
                  <a:lnTo>
                    <a:pt x="85" y="119"/>
                  </a:lnTo>
                  <a:lnTo>
                    <a:pt x="79" y="121"/>
                  </a:lnTo>
                  <a:lnTo>
                    <a:pt x="75" y="122"/>
                  </a:lnTo>
                  <a:lnTo>
                    <a:pt x="69" y="123"/>
                  </a:lnTo>
                  <a:lnTo>
                    <a:pt x="64" y="123"/>
                  </a:lnTo>
                  <a:lnTo>
                    <a:pt x="59" y="123"/>
                  </a:lnTo>
                  <a:lnTo>
                    <a:pt x="54" y="123"/>
                  </a:lnTo>
                  <a:lnTo>
                    <a:pt x="48" y="122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1" y="115"/>
                  </a:lnTo>
                  <a:lnTo>
                    <a:pt x="24" y="110"/>
                  </a:lnTo>
                  <a:lnTo>
                    <a:pt x="18" y="103"/>
                  </a:lnTo>
                  <a:lnTo>
                    <a:pt x="13" y="96"/>
                  </a:lnTo>
                  <a:lnTo>
                    <a:pt x="7" y="88"/>
                  </a:lnTo>
                  <a:lnTo>
                    <a:pt x="3" y="80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8" y="20"/>
                  </a:lnTo>
                  <a:lnTo>
                    <a:pt x="31" y="10"/>
                  </a:lnTo>
                  <a:lnTo>
                    <a:pt x="43" y="4"/>
                  </a:lnTo>
                  <a:lnTo>
                    <a:pt x="55" y="1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5" y="5"/>
                  </a:lnTo>
                  <a:lnTo>
                    <a:pt x="107" y="12"/>
                  </a:lnTo>
                  <a:lnTo>
                    <a:pt x="117" y="20"/>
                  </a:lnTo>
                  <a:lnTo>
                    <a:pt x="12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Freeform 32"/>
            <p:cNvSpPr>
              <a:spLocks/>
            </p:cNvSpPr>
            <p:nvPr/>
          </p:nvSpPr>
          <p:spPr bwMode="auto">
            <a:xfrm>
              <a:off x="4454" y="818"/>
              <a:ext cx="54" cy="51"/>
            </a:xfrm>
            <a:custGeom>
              <a:avLst/>
              <a:gdLst>
                <a:gd name="T0" fmla="*/ 89 w 109"/>
                <a:gd name="T1" fmla="*/ 10 h 101"/>
                <a:gd name="T2" fmla="*/ 97 w 109"/>
                <a:gd name="T3" fmla="*/ 19 h 101"/>
                <a:gd name="T4" fmla="*/ 103 w 109"/>
                <a:gd name="T5" fmla="*/ 29 h 101"/>
                <a:gd name="T6" fmla="*/ 107 w 109"/>
                <a:gd name="T7" fmla="*/ 40 h 101"/>
                <a:gd name="T8" fmla="*/ 109 w 109"/>
                <a:gd name="T9" fmla="*/ 51 h 101"/>
                <a:gd name="T10" fmla="*/ 107 w 109"/>
                <a:gd name="T11" fmla="*/ 65 h 101"/>
                <a:gd name="T12" fmla="*/ 100 w 109"/>
                <a:gd name="T13" fmla="*/ 78 h 101"/>
                <a:gd name="T14" fmla="*/ 91 w 109"/>
                <a:gd name="T15" fmla="*/ 88 h 101"/>
                <a:gd name="T16" fmla="*/ 79 w 109"/>
                <a:gd name="T17" fmla="*/ 96 h 101"/>
                <a:gd name="T18" fmla="*/ 72 w 109"/>
                <a:gd name="T19" fmla="*/ 99 h 101"/>
                <a:gd name="T20" fmla="*/ 64 w 109"/>
                <a:gd name="T21" fmla="*/ 100 h 101"/>
                <a:gd name="T22" fmla="*/ 56 w 109"/>
                <a:gd name="T23" fmla="*/ 101 h 101"/>
                <a:gd name="T24" fmla="*/ 48 w 109"/>
                <a:gd name="T25" fmla="*/ 101 h 101"/>
                <a:gd name="T26" fmla="*/ 40 w 109"/>
                <a:gd name="T27" fmla="*/ 100 h 101"/>
                <a:gd name="T28" fmla="*/ 33 w 109"/>
                <a:gd name="T29" fmla="*/ 97 h 101"/>
                <a:gd name="T30" fmla="*/ 26 w 109"/>
                <a:gd name="T31" fmla="*/ 94 h 101"/>
                <a:gd name="T32" fmla="*/ 19 w 109"/>
                <a:gd name="T33" fmla="*/ 89 h 101"/>
                <a:gd name="T34" fmla="*/ 10 w 109"/>
                <a:gd name="T35" fmla="*/ 81 h 101"/>
                <a:gd name="T36" fmla="*/ 11 w 109"/>
                <a:gd name="T37" fmla="*/ 79 h 101"/>
                <a:gd name="T38" fmla="*/ 5 w 109"/>
                <a:gd name="T39" fmla="*/ 73 h 101"/>
                <a:gd name="T40" fmla="*/ 2 w 109"/>
                <a:gd name="T41" fmla="*/ 65 h 101"/>
                <a:gd name="T42" fmla="*/ 1 w 109"/>
                <a:gd name="T43" fmla="*/ 58 h 101"/>
                <a:gd name="T44" fmla="*/ 0 w 109"/>
                <a:gd name="T45" fmla="*/ 49 h 101"/>
                <a:gd name="T46" fmla="*/ 1 w 109"/>
                <a:gd name="T47" fmla="*/ 42 h 101"/>
                <a:gd name="T48" fmla="*/ 3 w 109"/>
                <a:gd name="T49" fmla="*/ 34 h 101"/>
                <a:gd name="T50" fmla="*/ 6 w 109"/>
                <a:gd name="T51" fmla="*/ 27 h 101"/>
                <a:gd name="T52" fmla="*/ 10 w 109"/>
                <a:gd name="T53" fmla="*/ 20 h 101"/>
                <a:gd name="T54" fmla="*/ 16 w 109"/>
                <a:gd name="T55" fmla="*/ 15 h 101"/>
                <a:gd name="T56" fmla="*/ 21 w 109"/>
                <a:gd name="T57" fmla="*/ 10 h 101"/>
                <a:gd name="T58" fmla="*/ 28 w 109"/>
                <a:gd name="T59" fmla="*/ 5 h 101"/>
                <a:gd name="T60" fmla="*/ 35 w 109"/>
                <a:gd name="T61" fmla="*/ 3 h 101"/>
                <a:gd name="T62" fmla="*/ 42 w 109"/>
                <a:gd name="T63" fmla="*/ 1 h 101"/>
                <a:gd name="T64" fmla="*/ 49 w 109"/>
                <a:gd name="T65" fmla="*/ 0 h 101"/>
                <a:gd name="T66" fmla="*/ 56 w 109"/>
                <a:gd name="T67" fmla="*/ 0 h 101"/>
                <a:gd name="T68" fmla="*/ 63 w 109"/>
                <a:gd name="T69" fmla="*/ 0 h 101"/>
                <a:gd name="T70" fmla="*/ 70 w 109"/>
                <a:gd name="T71" fmla="*/ 2 h 101"/>
                <a:gd name="T72" fmla="*/ 77 w 109"/>
                <a:gd name="T73" fmla="*/ 3 h 101"/>
                <a:gd name="T74" fmla="*/ 84 w 109"/>
                <a:gd name="T75" fmla="*/ 6 h 101"/>
                <a:gd name="T76" fmla="*/ 89 w 109"/>
                <a:gd name="T77" fmla="*/ 10 h 1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9"/>
                <a:gd name="T118" fmla="*/ 0 h 101"/>
                <a:gd name="T119" fmla="*/ 109 w 109"/>
                <a:gd name="T120" fmla="*/ 101 h 1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9" h="101">
                  <a:moveTo>
                    <a:pt x="89" y="10"/>
                  </a:moveTo>
                  <a:lnTo>
                    <a:pt x="97" y="19"/>
                  </a:lnTo>
                  <a:lnTo>
                    <a:pt x="103" y="29"/>
                  </a:lnTo>
                  <a:lnTo>
                    <a:pt x="107" y="40"/>
                  </a:lnTo>
                  <a:lnTo>
                    <a:pt x="109" y="51"/>
                  </a:lnTo>
                  <a:lnTo>
                    <a:pt x="107" y="65"/>
                  </a:lnTo>
                  <a:lnTo>
                    <a:pt x="100" y="78"/>
                  </a:lnTo>
                  <a:lnTo>
                    <a:pt x="91" y="88"/>
                  </a:lnTo>
                  <a:lnTo>
                    <a:pt x="79" y="96"/>
                  </a:lnTo>
                  <a:lnTo>
                    <a:pt x="72" y="99"/>
                  </a:lnTo>
                  <a:lnTo>
                    <a:pt x="64" y="100"/>
                  </a:lnTo>
                  <a:lnTo>
                    <a:pt x="56" y="101"/>
                  </a:lnTo>
                  <a:lnTo>
                    <a:pt x="48" y="101"/>
                  </a:lnTo>
                  <a:lnTo>
                    <a:pt x="40" y="100"/>
                  </a:lnTo>
                  <a:lnTo>
                    <a:pt x="33" y="97"/>
                  </a:lnTo>
                  <a:lnTo>
                    <a:pt x="26" y="94"/>
                  </a:lnTo>
                  <a:lnTo>
                    <a:pt x="19" y="89"/>
                  </a:lnTo>
                  <a:lnTo>
                    <a:pt x="10" y="81"/>
                  </a:lnTo>
                  <a:lnTo>
                    <a:pt x="11" y="79"/>
                  </a:lnTo>
                  <a:lnTo>
                    <a:pt x="5" y="73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49"/>
                  </a:lnTo>
                  <a:lnTo>
                    <a:pt x="1" y="42"/>
                  </a:lnTo>
                  <a:lnTo>
                    <a:pt x="3" y="34"/>
                  </a:lnTo>
                  <a:lnTo>
                    <a:pt x="6" y="27"/>
                  </a:lnTo>
                  <a:lnTo>
                    <a:pt x="10" y="20"/>
                  </a:lnTo>
                  <a:lnTo>
                    <a:pt x="16" y="15"/>
                  </a:lnTo>
                  <a:lnTo>
                    <a:pt x="21" y="10"/>
                  </a:lnTo>
                  <a:lnTo>
                    <a:pt x="28" y="5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70" y="2"/>
                  </a:lnTo>
                  <a:lnTo>
                    <a:pt x="77" y="3"/>
                  </a:lnTo>
                  <a:lnTo>
                    <a:pt x="84" y="6"/>
                  </a:lnTo>
                  <a:lnTo>
                    <a:pt x="8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Freeform 33"/>
            <p:cNvSpPr>
              <a:spLocks/>
            </p:cNvSpPr>
            <p:nvPr/>
          </p:nvSpPr>
          <p:spPr bwMode="auto">
            <a:xfrm>
              <a:off x="4471" y="927"/>
              <a:ext cx="54" cy="50"/>
            </a:xfrm>
            <a:custGeom>
              <a:avLst/>
              <a:gdLst>
                <a:gd name="T0" fmla="*/ 50 w 108"/>
                <a:gd name="T1" fmla="*/ 0 h 101"/>
                <a:gd name="T2" fmla="*/ 43 w 108"/>
                <a:gd name="T3" fmla="*/ 1 h 101"/>
                <a:gd name="T4" fmla="*/ 37 w 108"/>
                <a:gd name="T5" fmla="*/ 2 h 101"/>
                <a:gd name="T6" fmla="*/ 31 w 108"/>
                <a:gd name="T7" fmla="*/ 5 h 101"/>
                <a:gd name="T8" fmla="*/ 25 w 108"/>
                <a:gd name="T9" fmla="*/ 8 h 101"/>
                <a:gd name="T10" fmla="*/ 20 w 108"/>
                <a:gd name="T11" fmla="*/ 12 h 101"/>
                <a:gd name="T12" fmla="*/ 15 w 108"/>
                <a:gd name="T13" fmla="*/ 15 h 101"/>
                <a:gd name="T14" fmla="*/ 10 w 108"/>
                <a:gd name="T15" fmla="*/ 20 h 101"/>
                <a:gd name="T16" fmla="*/ 7 w 108"/>
                <a:gd name="T17" fmla="*/ 25 h 101"/>
                <a:gd name="T18" fmla="*/ 2 w 108"/>
                <a:gd name="T19" fmla="*/ 36 h 101"/>
                <a:gd name="T20" fmla="*/ 0 w 108"/>
                <a:gd name="T21" fmla="*/ 47 h 101"/>
                <a:gd name="T22" fmla="*/ 1 w 108"/>
                <a:gd name="T23" fmla="*/ 60 h 101"/>
                <a:gd name="T24" fmla="*/ 4 w 108"/>
                <a:gd name="T25" fmla="*/ 71 h 101"/>
                <a:gd name="T26" fmla="*/ 7 w 108"/>
                <a:gd name="T27" fmla="*/ 78 h 101"/>
                <a:gd name="T28" fmla="*/ 13 w 108"/>
                <a:gd name="T29" fmla="*/ 84 h 101"/>
                <a:gd name="T30" fmla="*/ 19 w 108"/>
                <a:gd name="T31" fmla="*/ 89 h 101"/>
                <a:gd name="T32" fmla="*/ 24 w 108"/>
                <a:gd name="T33" fmla="*/ 94 h 101"/>
                <a:gd name="T34" fmla="*/ 29 w 108"/>
                <a:gd name="T35" fmla="*/ 97 h 101"/>
                <a:gd name="T36" fmla="*/ 32 w 108"/>
                <a:gd name="T37" fmla="*/ 98 h 101"/>
                <a:gd name="T38" fmla="*/ 36 w 108"/>
                <a:gd name="T39" fmla="*/ 100 h 101"/>
                <a:gd name="T40" fmla="*/ 40 w 108"/>
                <a:gd name="T41" fmla="*/ 100 h 101"/>
                <a:gd name="T42" fmla="*/ 44 w 108"/>
                <a:gd name="T43" fmla="*/ 101 h 101"/>
                <a:gd name="T44" fmla="*/ 48 w 108"/>
                <a:gd name="T45" fmla="*/ 101 h 101"/>
                <a:gd name="T46" fmla="*/ 53 w 108"/>
                <a:gd name="T47" fmla="*/ 101 h 101"/>
                <a:gd name="T48" fmla="*/ 59 w 108"/>
                <a:gd name="T49" fmla="*/ 101 h 101"/>
                <a:gd name="T50" fmla="*/ 60 w 108"/>
                <a:gd name="T51" fmla="*/ 101 h 101"/>
                <a:gd name="T52" fmla="*/ 61 w 108"/>
                <a:gd name="T53" fmla="*/ 100 h 101"/>
                <a:gd name="T54" fmla="*/ 62 w 108"/>
                <a:gd name="T55" fmla="*/ 100 h 101"/>
                <a:gd name="T56" fmla="*/ 63 w 108"/>
                <a:gd name="T57" fmla="*/ 101 h 101"/>
                <a:gd name="T58" fmla="*/ 70 w 108"/>
                <a:gd name="T59" fmla="*/ 99 h 101"/>
                <a:gd name="T60" fmla="*/ 77 w 108"/>
                <a:gd name="T61" fmla="*/ 97 h 101"/>
                <a:gd name="T62" fmla="*/ 84 w 108"/>
                <a:gd name="T63" fmla="*/ 92 h 101"/>
                <a:gd name="T64" fmla="*/ 91 w 108"/>
                <a:gd name="T65" fmla="*/ 86 h 101"/>
                <a:gd name="T66" fmla="*/ 97 w 108"/>
                <a:gd name="T67" fmla="*/ 81 h 101"/>
                <a:gd name="T68" fmla="*/ 103 w 108"/>
                <a:gd name="T69" fmla="*/ 74 h 101"/>
                <a:gd name="T70" fmla="*/ 106 w 108"/>
                <a:gd name="T71" fmla="*/ 67 h 101"/>
                <a:gd name="T72" fmla="*/ 108 w 108"/>
                <a:gd name="T73" fmla="*/ 59 h 101"/>
                <a:gd name="T74" fmla="*/ 108 w 108"/>
                <a:gd name="T75" fmla="*/ 47 h 101"/>
                <a:gd name="T76" fmla="*/ 106 w 108"/>
                <a:gd name="T77" fmla="*/ 35 h 101"/>
                <a:gd name="T78" fmla="*/ 100 w 108"/>
                <a:gd name="T79" fmla="*/ 23 h 101"/>
                <a:gd name="T80" fmla="*/ 92 w 108"/>
                <a:gd name="T81" fmla="*/ 14 h 101"/>
                <a:gd name="T82" fmla="*/ 88 w 108"/>
                <a:gd name="T83" fmla="*/ 10 h 101"/>
                <a:gd name="T84" fmla="*/ 83 w 108"/>
                <a:gd name="T85" fmla="*/ 7 h 101"/>
                <a:gd name="T86" fmla="*/ 78 w 108"/>
                <a:gd name="T87" fmla="*/ 6 h 101"/>
                <a:gd name="T88" fmla="*/ 73 w 108"/>
                <a:gd name="T89" fmla="*/ 4 h 101"/>
                <a:gd name="T90" fmla="*/ 67 w 108"/>
                <a:gd name="T91" fmla="*/ 2 h 101"/>
                <a:gd name="T92" fmla="*/ 61 w 108"/>
                <a:gd name="T93" fmla="*/ 1 h 101"/>
                <a:gd name="T94" fmla="*/ 55 w 108"/>
                <a:gd name="T95" fmla="*/ 0 h 101"/>
                <a:gd name="T96" fmla="*/ 50 w 108"/>
                <a:gd name="T97" fmla="*/ 0 h 1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"/>
                <a:gd name="T148" fmla="*/ 0 h 101"/>
                <a:gd name="T149" fmla="*/ 108 w 108"/>
                <a:gd name="T150" fmla="*/ 101 h 10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" h="101">
                  <a:moveTo>
                    <a:pt x="50" y="0"/>
                  </a:moveTo>
                  <a:lnTo>
                    <a:pt x="43" y="1"/>
                  </a:lnTo>
                  <a:lnTo>
                    <a:pt x="37" y="2"/>
                  </a:lnTo>
                  <a:lnTo>
                    <a:pt x="31" y="5"/>
                  </a:lnTo>
                  <a:lnTo>
                    <a:pt x="25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10" y="20"/>
                  </a:lnTo>
                  <a:lnTo>
                    <a:pt x="7" y="25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1" y="60"/>
                  </a:lnTo>
                  <a:lnTo>
                    <a:pt x="4" y="71"/>
                  </a:lnTo>
                  <a:lnTo>
                    <a:pt x="7" y="78"/>
                  </a:lnTo>
                  <a:lnTo>
                    <a:pt x="13" y="84"/>
                  </a:lnTo>
                  <a:lnTo>
                    <a:pt x="19" y="89"/>
                  </a:lnTo>
                  <a:lnTo>
                    <a:pt x="24" y="94"/>
                  </a:lnTo>
                  <a:lnTo>
                    <a:pt x="29" y="97"/>
                  </a:lnTo>
                  <a:lnTo>
                    <a:pt x="32" y="98"/>
                  </a:lnTo>
                  <a:lnTo>
                    <a:pt x="36" y="100"/>
                  </a:lnTo>
                  <a:lnTo>
                    <a:pt x="40" y="100"/>
                  </a:lnTo>
                  <a:lnTo>
                    <a:pt x="44" y="101"/>
                  </a:lnTo>
                  <a:lnTo>
                    <a:pt x="48" y="101"/>
                  </a:lnTo>
                  <a:lnTo>
                    <a:pt x="53" y="101"/>
                  </a:lnTo>
                  <a:lnTo>
                    <a:pt x="59" y="101"/>
                  </a:lnTo>
                  <a:lnTo>
                    <a:pt x="60" y="101"/>
                  </a:lnTo>
                  <a:lnTo>
                    <a:pt x="61" y="100"/>
                  </a:lnTo>
                  <a:lnTo>
                    <a:pt x="62" y="100"/>
                  </a:lnTo>
                  <a:lnTo>
                    <a:pt x="63" y="101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84" y="92"/>
                  </a:lnTo>
                  <a:lnTo>
                    <a:pt x="91" y="86"/>
                  </a:lnTo>
                  <a:lnTo>
                    <a:pt x="97" y="81"/>
                  </a:lnTo>
                  <a:lnTo>
                    <a:pt x="103" y="74"/>
                  </a:lnTo>
                  <a:lnTo>
                    <a:pt x="106" y="67"/>
                  </a:lnTo>
                  <a:lnTo>
                    <a:pt x="108" y="59"/>
                  </a:lnTo>
                  <a:lnTo>
                    <a:pt x="108" y="47"/>
                  </a:lnTo>
                  <a:lnTo>
                    <a:pt x="106" y="35"/>
                  </a:lnTo>
                  <a:lnTo>
                    <a:pt x="100" y="23"/>
                  </a:lnTo>
                  <a:lnTo>
                    <a:pt x="92" y="14"/>
                  </a:lnTo>
                  <a:lnTo>
                    <a:pt x="88" y="10"/>
                  </a:lnTo>
                  <a:lnTo>
                    <a:pt x="83" y="7"/>
                  </a:lnTo>
                  <a:lnTo>
                    <a:pt x="78" y="6"/>
                  </a:lnTo>
                  <a:lnTo>
                    <a:pt x="73" y="4"/>
                  </a:lnTo>
                  <a:lnTo>
                    <a:pt x="67" y="2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34"/>
            <p:cNvSpPr>
              <a:spLocks/>
            </p:cNvSpPr>
            <p:nvPr/>
          </p:nvSpPr>
          <p:spPr bwMode="auto">
            <a:xfrm>
              <a:off x="4491" y="1040"/>
              <a:ext cx="54" cy="51"/>
            </a:xfrm>
            <a:custGeom>
              <a:avLst/>
              <a:gdLst>
                <a:gd name="T0" fmla="*/ 53 w 110"/>
                <a:gd name="T1" fmla="*/ 0 h 102"/>
                <a:gd name="T2" fmla="*/ 47 w 110"/>
                <a:gd name="T3" fmla="*/ 1 h 102"/>
                <a:gd name="T4" fmla="*/ 42 w 110"/>
                <a:gd name="T5" fmla="*/ 2 h 102"/>
                <a:gd name="T6" fmla="*/ 36 w 110"/>
                <a:gd name="T7" fmla="*/ 3 h 102"/>
                <a:gd name="T8" fmla="*/ 30 w 110"/>
                <a:gd name="T9" fmla="*/ 7 h 102"/>
                <a:gd name="T10" fmla="*/ 24 w 110"/>
                <a:gd name="T11" fmla="*/ 9 h 102"/>
                <a:gd name="T12" fmla="*/ 20 w 110"/>
                <a:gd name="T13" fmla="*/ 13 h 102"/>
                <a:gd name="T14" fmla="*/ 16 w 110"/>
                <a:gd name="T15" fmla="*/ 16 h 102"/>
                <a:gd name="T16" fmla="*/ 13 w 110"/>
                <a:gd name="T17" fmla="*/ 21 h 102"/>
                <a:gd name="T18" fmla="*/ 7 w 110"/>
                <a:gd name="T19" fmla="*/ 31 h 102"/>
                <a:gd name="T20" fmla="*/ 3 w 110"/>
                <a:gd name="T21" fmla="*/ 43 h 102"/>
                <a:gd name="T22" fmla="*/ 0 w 110"/>
                <a:gd name="T23" fmla="*/ 54 h 102"/>
                <a:gd name="T24" fmla="*/ 3 w 110"/>
                <a:gd name="T25" fmla="*/ 66 h 102"/>
                <a:gd name="T26" fmla="*/ 6 w 110"/>
                <a:gd name="T27" fmla="*/ 71 h 102"/>
                <a:gd name="T28" fmla="*/ 9 w 110"/>
                <a:gd name="T29" fmla="*/ 77 h 102"/>
                <a:gd name="T30" fmla="*/ 15 w 110"/>
                <a:gd name="T31" fmla="*/ 83 h 102"/>
                <a:gd name="T32" fmla="*/ 20 w 110"/>
                <a:gd name="T33" fmla="*/ 87 h 102"/>
                <a:gd name="T34" fmla="*/ 26 w 110"/>
                <a:gd name="T35" fmla="*/ 92 h 102"/>
                <a:gd name="T36" fmla="*/ 31 w 110"/>
                <a:gd name="T37" fmla="*/ 96 h 102"/>
                <a:gd name="T38" fmla="*/ 38 w 110"/>
                <a:gd name="T39" fmla="*/ 99 h 102"/>
                <a:gd name="T40" fmla="*/ 45 w 110"/>
                <a:gd name="T41" fmla="*/ 101 h 102"/>
                <a:gd name="T42" fmla="*/ 53 w 110"/>
                <a:gd name="T43" fmla="*/ 102 h 102"/>
                <a:gd name="T44" fmla="*/ 62 w 110"/>
                <a:gd name="T45" fmla="*/ 102 h 102"/>
                <a:gd name="T46" fmla="*/ 71 w 110"/>
                <a:gd name="T47" fmla="*/ 101 h 102"/>
                <a:gd name="T48" fmla="*/ 79 w 110"/>
                <a:gd name="T49" fmla="*/ 99 h 102"/>
                <a:gd name="T50" fmla="*/ 85 w 110"/>
                <a:gd name="T51" fmla="*/ 94 h 102"/>
                <a:gd name="T52" fmla="*/ 92 w 110"/>
                <a:gd name="T53" fmla="*/ 90 h 102"/>
                <a:gd name="T54" fmla="*/ 99 w 110"/>
                <a:gd name="T55" fmla="*/ 84 h 102"/>
                <a:gd name="T56" fmla="*/ 104 w 110"/>
                <a:gd name="T57" fmla="*/ 77 h 102"/>
                <a:gd name="T58" fmla="*/ 109 w 110"/>
                <a:gd name="T59" fmla="*/ 67 h 102"/>
                <a:gd name="T60" fmla="*/ 110 w 110"/>
                <a:gd name="T61" fmla="*/ 55 h 102"/>
                <a:gd name="T62" fmla="*/ 110 w 110"/>
                <a:gd name="T63" fmla="*/ 44 h 102"/>
                <a:gd name="T64" fmla="*/ 109 w 110"/>
                <a:gd name="T65" fmla="*/ 33 h 102"/>
                <a:gd name="T66" fmla="*/ 104 w 110"/>
                <a:gd name="T67" fmla="*/ 25 h 102"/>
                <a:gd name="T68" fmla="*/ 99 w 110"/>
                <a:gd name="T69" fmla="*/ 18 h 102"/>
                <a:gd name="T70" fmla="*/ 92 w 110"/>
                <a:gd name="T71" fmla="*/ 13 h 102"/>
                <a:gd name="T72" fmla="*/ 85 w 110"/>
                <a:gd name="T73" fmla="*/ 8 h 102"/>
                <a:gd name="T74" fmla="*/ 79 w 110"/>
                <a:gd name="T75" fmla="*/ 3 h 102"/>
                <a:gd name="T76" fmla="*/ 71 w 110"/>
                <a:gd name="T77" fmla="*/ 1 h 102"/>
                <a:gd name="T78" fmla="*/ 61 w 110"/>
                <a:gd name="T79" fmla="*/ 0 h 102"/>
                <a:gd name="T80" fmla="*/ 53 w 110"/>
                <a:gd name="T81" fmla="*/ 0 h 1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0"/>
                <a:gd name="T124" fmla="*/ 0 h 102"/>
                <a:gd name="T125" fmla="*/ 110 w 110"/>
                <a:gd name="T126" fmla="*/ 102 h 10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0" h="102">
                  <a:moveTo>
                    <a:pt x="53" y="0"/>
                  </a:moveTo>
                  <a:lnTo>
                    <a:pt x="47" y="1"/>
                  </a:lnTo>
                  <a:lnTo>
                    <a:pt x="42" y="2"/>
                  </a:lnTo>
                  <a:lnTo>
                    <a:pt x="36" y="3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20" y="13"/>
                  </a:lnTo>
                  <a:lnTo>
                    <a:pt x="16" y="16"/>
                  </a:lnTo>
                  <a:lnTo>
                    <a:pt x="13" y="21"/>
                  </a:lnTo>
                  <a:lnTo>
                    <a:pt x="7" y="31"/>
                  </a:lnTo>
                  <a:lnTo>
                    <a:pt x="3" y="43"/>
                  </a:lnTo>
                  <a:lnTo>
                    <a:pt x="0" y="54"/>
                  </a:lnTo>
                  <a:lnTo>
                    <a:pt x="3" y="66"/>
                  </a:lnTo>
                  <a:lnTo>
                    <a:pt x="6" y="71"/>
                  </a:lnTo>
                  <a:lnTo>
                    <a:pt x="9" y="77"/>
                  </a:lnTo>
                  <a:lnTo>
                    <a:pt x="15" y="83"/>
                  </a:lnTo>
                  <a:lnTo>
                    <a:pt x="20" y="87"/>
                  </a:lnTo>
                  <a:lnTo>
                    <a:pt x="26" y="92"/>
                  </a:lnTo>
                  <a:lnTo>
                    <a:pt x="31" y="96"/>
                  </a:lnTo>
                  <a:lnTo>
                    <a:pt x="38" y="99"/>
                  </a:lnTo>
                  <a:lnTo>
                    <a:pt x="45" y="101"/>
                  </a:lnTo>
                  <a:lnTo>
                    <a:pt x="53" y="102"/>
                  </a:lnTo>
                  <a:lnTo>
                    <a:pt x="62" y="102"/>
                  </a:lnTo>
                  <a:lnTo>
                    <a:pt x="71" y="101"/>
                  </a:lnTo>
                  <a:lnTo>
                    <a:pt x="79" y="99"/>
                  </a:lnTo>
                  <a:lnTo>
                    <a:pt x="85" y="94"/>
                  </a:lnTo>
                  <a:lnTo>
                    <a:pt x="92" y="90"/>
                  </a:lnTo>
                  <a:lnTo>
                    <a:pt x="99" y="84"/>
                  </a:lnTo>
                  <a:lnTo>
                    <a:pt x="104" y="77"/>
                  </a:lnTo>
                  <a:lnTo>
                    <a:pt x="109" y="67"/>
                  </a:lnTo>
                  <a:lnTo>
                    <a:pt x="110" y="55"/>
                  </a:lnTo>
                  <a:lnTo>
                    <a:pt x="110" y="44"/>
                  </a:lnTo>
                  <a:lnTo>
                    <a:pt x="109" y="33"/>
                  </a:lnTo>
                  <a:lnTo>
                    <a:pt x="104" y="25"/>
                  </a:lnTo>
                  <a:lnTo>
                    <a:pt x="99" y="18"/>
                  </a:lnTo>
                  <a:lnTo>
                    <a:pt x="92" y="13"/>
                  </a:lnTo>
                  <a:lnTo>
                    <a:pt x="85" y="8"/>
                  </a:lnTo>
                  <a:lnTo>
                    <a:pt x="79" y="3"/>
                  </a:lnTo>
                  <a:lnTo>
                    <a:pt x="71" y="1"/>
                  </a:lnTo>
                  <a:lnTo>
                    <a:pt x="61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Freeform 35"/>
            <p:cNvSpPr>
              <a:spLocks/>
            </p:cNvSpPr>
            <p:nvPr/>
          </p:nvSpPr>
          <p:spPr bwMode="auto">
            <a:xfrm>
              <a:off x="4254" y="1078"/>
              <a:ext cx="78" cy="52"/>
            </a:xfrm>
            <a:custGeom>
              <a:avLst/>
              <a:gdLst>
                <a:gd name="T0" fmla="*/ 155 w 157"/>
                <a:gd name="T1" fmla="*/ 62 h 105"/>
                <a:gd name="T2" fmla="*/ 157 w 157"/>
                <a:gd name="T3" fmla="*/ 69 h 105"/>
                <a:gd name="T4" fmla="*/ 155 w 157"/>
                <a:gd name="T5" fmla="*/ 76 h 105"/>
                <a:gd name="T6" fmla="*/ 153 w 157"/>
                <a:gd name="T7" fmla="*/ 82 h 105"/>
                <a:gd name="T8" fmla="*/ 150 w 157"/>
                <a:gd name="T9" fmla="*/ 87 h 105"/>
                <a:gd name="T10" fmla="*/ 144 w 157"/>
                <a:gd name="T11" fmla="*/ 94 h 105"/>
                <a:gd name="T12" fmla="*/ 136 w 157"/>
                <a:gd name="T13" fmla="*/ 99 h 105"/>
                <a:gd name="T14" fmla="*/ 128 w 157"/>
                <a:gd name="T15" fmla="*/ 102 h 105"/>
                <a:gd name="T16" fmla="*/ 120 w 157"/>
                <a:gd name="T17" fmla="*/ 104 h 105"/>
                <a:gd name="T18" fmla="*/ 110 w 157"/>
                <a:gd name="T19" fmla="*/ 105 h 105"/>
                <a:gd name="T20" fmla="*/ 101 w 157"/>
                <a:gd name="T21" fmla="*/ 105 h 105"/>
                <a:gd name="T22" fmla="*/ 91 w 157"/>
                <a:gd name="T23" fmla="*/ 104 h 105"/>
                <a:gd name="T24" fmla="*/ 82 w 157"/>
                <a:gd name="T25" fmla="*/ 102 h 105"/>
                <a:gd name="T26" fmla="*/ 69 w 157"/>
                <a:gd name="T27" fmla="*/ 99 h 105"/>
                <a:gd name="T28" fmla="*/ 57 w 157"/>
                <a:gd name="T29" fmla="*/ 94 h 105"/>
                <a:gd name="T30" fmla="*/ 45 w 157"/>
                <a:gd name="T31" fmla="*/ 90 h 105"/>
                <a:gd name="T32" fmla="*/ 34 w 157"/>
                <a:gd name="T33" fmla="*/ 84 h 105"/>
                <a:gd name="T34" fmla="*/ 24 w 157"/>
                <a:gd name="T35" fmla="*/ 77 h 105"/>
                <a:gd name="T36" fmla="*/ 15 w 157"/>
                <a:gd name="T37" fmla="*/ 69 h 105"/>
                <a:gd name="T38" fmla="*/ 7 w 157"/>
                <a:gd name="T39" fmla="*/ 59 h 105"/>
                <a:gd name="T40" fmla="*/ 1 w 157"/>
                <a:gd name="T41" fmla="*/ 46 h 105"/>
                <a:gd name="T42" fmla="*/ 0 w 157"/>
                <a:gd name="T43" fmla="*/ 39 h 105"/>
                <a:gd name="T44" fmla="*/ 0 w 157"/>
                <a:gd name="T45" fmla="*/ 31 h 105"/>
                <a:gd name="T46" fmla="*/ 2 w 157"/>
                <a:gd name="T47" fmla="*/ 24 h 105"/>
                <a:gd name="T48" fmla="*/ 6 w 157"/>
                <a:gd name="T49" fmla="*/ 17 h 105"/>
                <a:gd name="T50" fmla="*/ 18 w 157"/>
                <a:gd name="T51" fmla="*/ 9 h 105"/>
                <a:gd name="T52" fmla="*/ 31 w 157"/>
                <a:gd name="T53" fmla="*/ 3 h 105"/>
                <a:gd name="T54" fmla="*/ 44 w 157"/>
                <a:gd name="T55" fmla="*/ 1 h 105"/>
                <a:gd name="T56" fmla="*/ 56 w 157"/>
                <a:gd name="T57" fmla="*/ 0 h 105"/>
                <a:gd name="T58" fmla="*/ 69 w 157"/>
                <a:gd name="T59" fmla="*/ 1 h 105"/>
                <a:gd name="T60" fmla="*/ 82 w 157"/>
                <a:gd name="T61" fmla="*/ 3 h 105"/>
                <a:gd name="T62" fmla="*/ 94 w 157"/>
                <a:gd name="T63" fmla="*/ 8 h 105"/>
                <a:gd name="T64" fmla="*/ 107 w 157"/>
                <a:gd name="T65" fmla="*/ 13 h 105"/>
                <a:gd name="T66" fmla="*/ 114 w 157"/>
                <a:gd name="T67" fmla="*/ 17 h 105"/>
                <a:gd name="T68" fmla="*/ 122 w 157"/>
                <a:gd name="T69" fmla="*/ 22 h 105"/>
                <a:gd name="T70" fmla="*/ 129 w 157"/>
                <a:gd name="T71" fmla="*/ 26 h 105"/>
                <a:gd name="T72" fmla="*/ 136 w 157"/>
                <a:gd name="T73" fmla="*/ 32 h 105"/>
                <a:gd name="T74" fmla="*/ 143 w 157"/>
                <a:gd name="T75" fmla="*/ 39 h 105"/>
                <a:gd name="T76" fmla="*/ 148 w 157"/>
                <a:gd name="T77" fmla="*/ 46 h 105"/>
                <a:gd name="T78" fmla="*/ 152 w 157"/>
                <a:gd name="T79" fmla="*/ 54 h 105"/>
                <a:gd name="T80" fmla="*/ 155 w 157"/>
                <a:gd name="T81" fmla="*/ 62 h 1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7"/>
                <a:gd name="T124" fmla="*/ 0 h 105"/>
                <a:gd name="T125" fmla="*/ 157 w 157"/>
                <a:gd name="T126" fmla="*/ 105 h 10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7" h="105">
                  <a:moveTo>
                    <a:pt x="155" y="62"/>
                  </a:moveTo>
                  <a:lnTo>
                    <a:pt x="157" y="69"/>
                  </a:lnTo>
                  <a:lnTo>
                    <a:pt x="155" y="76"/>
                  </a:lnTo>
                  <a:lnTo>
                    <a:pt x="153" y="82"/>
                  </a:lnTo>
                  <a:lnTo>
                    <a:pt x="150" y="87"/>
                  </a:lnTo>
                  <a:lnTo>
                    <a:pt x="144" y="94"/>
                  </a:lnTo>
                  <a:lnTo>
                    <a:pt x="136" y="99"/>
                  </a:lnTo>
                  <a:lnTo>
                    <a:pt x="128" y="102"/>
                  </a:lnTo>
                  <a:lnTo>
                    <a:pt x="120" y="104"/>
                  </a:lnTo>
                  <a:lnTo>
                    <a:pt x="110" y="105"/>
                  </a:lnTo>
                  <a:lnTo>
                    <a:pt x="101" y="105"/>
                  </a:lnTo>
                  <a:lnTo>
                    <a:pt x="91" y="104"/>
                  </a:lnTo>
                  <a:lnTo>
                    <a:pt x="82" y="102"/>
                  </a:lnTo>
                  <a:lnTo>
                    <a:pt x="69" y="99"/>
                  </a:lnTo>
                  <a:lnTo>
                    <a:pt x="57" y="94"/>
                  </a:lnTo>
                  <a:lnTo>
                    <a:pt x="45" y="90"/>
                  </a:lnTo>
                  <a:lnTo>
                    <a:pt x="34" y="84"/>
                  </a:lnTo>
                  <a:lnTo>
                    <a:pt x="24" y="77"/>
                  </a:lnTo>
                  <a:lnTo>
                    <a:pt x="15" y="69"/>
                  </a:lnTo>
                  <a:lnTo>
                    <a:pt x="7" y="59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6" y="17"/>
                  </a:lnTo>
                  <a:lnTo>
                    <a:pt x="18" y="9"/>
                  </a:lnTo>
                  <a:lnTo>
                    <a:pt x="31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69" y="1"/>
                  </a:lnTo>
                  <a:lnTo>
                    <a:pt x="82" y="3"/>
                  </a:lnTo>
                  <a:lnTo>
                    <a:pt x="94" y="8"/>
                  </a:lnTo>
                  <a:lnTo>
                    <a:pt x="107" y="13"/>
                  </a:lnTo>
                  <a:lnTo>
                    <a:pt x="114" y="17"/>
                  </a:lnTo>
                  <a:lnTo>
                    <a:pt x="122" y="22"/>
                  </a:lnTo>
                  <a:lnTo>
                    <a:pt x="129" y="26"/>
                  </a:lnTo>
                  <a:lnTo>
                    <a:pt x="136" y="32"/>
                  </a:lnTo>
                  <a:lnTo>
                    <a:pt x="143" y="39"/>
                  </a:lnTo>
                  <a:lnTo>
                    <a:pt x="148" y="46"/>
                  </a:lnTo>
                  <a:lnTo>
                    <a:pt x="152" y="54"/>
                  </a:lnTo>
                  <a:lnTo>
                    <a:pt x="15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Freeform 36"/>
            <p:cNvSpPr>
              <a:spLocks/>
            </p:cNvSpPr>
            <p:nvPr/>
          </p:nvSpPr>
          <p:spPr bwMode="auto">
            <a:xfrm>
              <a:off x="4259" y="1086"/>
              <a:ext cx="67" cy="40"/>
            </a:xfrm>
            <a:custGeom>
              <a:avLst/>
              <a:gdLst>
                <a:gd name="T0" fmla="*/ 0 w 135"/>
                <a:gd name="T1" fmla="*/ 27 h 80"/>
                <a:gd name="T2" fmla="*/ 4 w 135"/>
                <a:gd name="T3" fmla="*/ 35 h 80"/>
                <a:gd name="T4" fmla="*/ 9 w 135"/>
                <a:gd name="T5" fmla="*/ 43 h 80"/>
                <a:gd name="T6" fmla="*/ 14 w 135"/>
                <a:gd name="T7" fmla="*/ 48 h 80"/>
                <a:gd name="T8" fmla="*/ 21 w 135"/>
                <a:gd name="T9" fmla="*/ 54 h 80"/>
                <a:gd name="T10" fmla="*/ 28 w 135"/>
                <a:gd name="T11" fmla="*/ 60 h 80"/>
                <a:gd name="T12" fmla="*/ 35 w 135"/>
                <a:gd name="T13" fmla="*/ 65 h 80"/>
                <a:gd name="T14" fmla="*/ 43 w 135"/>
                <a:gd name="T15" fmla="*/ 68 h 80"/>
                <a:gd name="T16" fmla="*/ 51 w 135"/>
                <a:gd name="T17" fmla="*/ 71 h 80"/>
                <a:gd name="T18" fmla="*/ 60 w 135"/>
                <a:gd name="T19" fmla="*/ 75 h 80"/>
                <a:gd name="T20" fmla="*/ 70 w 135"/>
                <a:gd name="T21" fmla="*/ 77 h 80"/>
                <a:gd name="T22" fmla="*/ 81 w 135"/>
                <a:gd name="T23" fmla="*/ 78 h 80"/>
                <a:gd name="T24" fmla="*/ 92 w 135"/>
                <a:gd name="T25" fmla="*/ 80 h 80"/>
                <a:gd name="T26" fmla="*/ 103 w 135"/>
                <a:gd name="T27" fmla="*/ 78 h 80"/>
                <a:gd name="T28" fmla="*/ 114 w 135"/>
                <a:gd name="T29" fmla="*/ 76 h 80"/>
                <a:gd name="T30" fmla="*/ 123 w 135"/>
                <a:gd name="T31" fmla="*/ 71 h 80"/>
                <a:gd name="T32" fmla="*/ 133 w 135"/>
                <a:gd name="T33" fmla="*/ 66 h 80"/>
                <a:gd name="T34" fmla="*/ 134 w 135"/>
                <a:gd name="T35" fmla="*/ 60 h 80"/>
                <a:gd name="T36" fmla="*/ 135 w 135"/>
                <a:gd name="T37" fmla="*/ 54 h 80"/>
                <a:gd name="T38" fmla="*/ 135 w 135"/>
                <a:gd name="T39" fmla="*/ 50 h 80"/>
                <a:gd name="T40" fmla="*/ 134 w 135"/>
                <a:gd name="T41" fmla="*/ 44 h 80"/>
                <a:gd name="T42" fmla="*/ 128 w 135"/>
                <a:gd name="T43" fmla="*/ 47 h 80"/>
                <a:gd name="T44" fmla="*/ 121 w 135"/>
                <a:gd name="T45" fmla="*/ 50 h 80"/>
                <a:gd name="T46" fmla="*/ 113 w 135"/>
                <a:gd name="T47" fmla="*/ 51 h 80"/>
                <a:gd name="T48" fmla="*/ 105 w 135"/>
                <a:gd name="T49" fmla="*/ 51 h 80"/>
                <a:gd name="T50" fmla="*/ 96 w 135"/>
                <a:gd name="T51" fmla="*/ 51 h 80"/>
                <a:gd name="T52" fmla="*/ 87 w 135"/>
                <a:gd name="T53" fmla="*/ 50 h 80"/>
                <a:gd name="T54" fmla="*/ 77 w 135"/>
                <a:gd name="T55" fmla="*/ 47 h 80"/>
                <a:gd name="T56" fmla="*/ 68 w 135"/>
                <a:gd name="T57" fmla="*/ 44 h 80"/>
                <a:gd name="T58" fmla="*/ 59 w 135"/>
                <a:gd name="T59" fmla="*/ 40 h 80"/>
                <a:gd name="T60" fmla="*/ 50 w 135"/>
                <a:gd name="T61" fmla="*/ 36 h 80"/>
                <a:gd name="T62" fmla="*/ 42 w 135"/>
                <a:gd name="T63" fmla="*/ 30 h 80"/>
                <a:gd name="T64" fmla="*/ 35 w 135"/>
                <a:gd name="T65" fmla="*/ 24 h 80"/>
                <a:gd name="T66" fmla="*/ 29 w 135"/>
                <a:gd name="T67" fmla="*/ 19 h 80"/>
                <a:gd name="T68" fmla="*/ 24 w 135"/>
                <a:gd name="T69" fmla="*/ 13 h 80"/>
                <a:gd name="T70" fmla="*/ 20 w 135"/>
                <a:gd name="T71" fmla="*/ 6 h 80"/>
                <a:gd name="T72" fmla="*/ 17 w 135"/>
                <a:gd name="T73" fmla="*/ 0 h 80"/>
                <a:gd name="T74" fmla="*/ 16 w 135"/>
                <a:gd name="T75" fmla="*/ 1 h 80"/>
                <a:gd name="T76" fmla="*/ 15 w 135"/>
                <a:gd name="T77" fmla="*/ 1 h 80"/>
                <a:gd name="T78" fmla="*/ 15 w 135"/>
                <a:gd name="T79" fmla="*/ 1 h 80"/>
                <a:gd name="T80" fmla="*/ 14 w 135"/>
                <a:gd name="T81" fmla="*/ 1 h 80"/>
                <a:gd name="T82" fmla="*/ 7 w 135"/>
                <a:gd name="T83" fmla="*/ 5 h 80"/>
                <a:gd name="T84" fmla="*/ 4 w 135"/>
                <a:gd name="T85" fmla="*/ 10 h 80"/>
                <a:gd name="T86" fmla="*/ 1 w 135"/>
                <a:gd name="T87" fmla="*/ 19 h 80"/>
                <a:gd name="T88" fmla="*/ 0 w 135"/>
                <a:gd name="T89" fmla="*/ 27 h 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80"/>
                <a:gd name="T137" fmla="*/ 135 w 135"/>
                <a:gd name="T138" fmla="*/ 80 h 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80">
                  <a:moveTo>
                    <a:pt x="0" y="27"/>
                  </a:moveTo>
                  <a:lnTo>
                    <a:pt x="4" y="35"/>
                  </a:lnTo>
                  <a:lnTo>
                    <a:pt x="9" y="43"/>
                  </a:lnTo>
                  <a:lnTo>
                    <a:pt x="14" y="48"/>
                  </a:lnTo>
                  <a:lnTo>
                    <a:pt x="21" y="54"/>
                  </a:lnTo>
                  <a:lnTo>
                    <a:pt x="28" y="60"/>
                  </a:lnTo>
                  <a:lnTo>
                    <a:pt x="35" y="65"/>
                  </a:lnTo>
                  <a:lnTo>
                    <a:pt x="43" y="68"/>
                  </a:lnTo>
                  <a:lnTo>
                    <a:pt x="51" y="71"/>
                  </a:lnTo>
                  <a:lnTo>
                    <a:pt x="60" y="75"/>
                  </a:lnTo>
                  <a:lnTo>
                    <a:pt x="70" y="77"/>
                  </a:lnTo>
                  <a:lnTo>
                    <a:pt x="81" y="78"/>
                  </a:lnTo>
                  <a:lnTo>
                    <a:pt x="92" y="80"/>
                  </a:lnTo>
                  <a:lnTo>
                    <a:pt x="103" y="78"/>
                  </a:lnTo>
                  <a:lnTo>
                    <a:pt x="114" y="76"/>
                  </a:lnTo>
                  <a:lnTo>
                    <a:pt x="123" y="71"/>
                  </a:lnTo>
                  <a:lnTo>
                    <a:pt x="133" y="66"/>
                  </a:lnTo>
                  <a:lnTo>
                    <a:pt x="134" y="60"/>
                  </a:lnTo>
                  <a:lnTo>
                    <a:pt x="135" y="54"/>
                  </a:lnTo>
                  <a:lnTo>
                    <a:pt x="135" y="50"/>
                  </a:lnTo>
                  <a:lnTo>
                    <a:pt x="134" y="44"/>
                  </a:lnTo>
                  <a:lnTo>
                    <a:pt x="128" y="47"/>
                  </a:lnTo>
                  <a:lnTo>
                    <a:pt x="121" y="50"/>
                  </a:lnTo>
                  <a:lnTo>
                    <a:pt x="113" y="51"/>
                  </a:lnTo>
                  <a:lnTo>
                    <a:pt x="105" y="51"/>
                  </a:lnTo>
                  <a:lnTo>
                    <a:pt x="96" y="51"/>
                  </a:lnTo>
                  <a:lnTo>
                    <a:pt x="87" y="50"/>
                  </a:lnTo>
                  <a:lnTo>
                    <a:pt x="77" y="47"/>
                  </a:lnTo>
                  <a:lnTo>
                    <a:pt x="68" y="44"/>
                  </a:lnTo>
                  <a:lnTo>
                    <a:pt x="59" y="40"/>
                  </a:lnTo>
                  <a:lnTo>
                    <a:pt x="50" y="36"/>
                  </a:lnTo>
                  <a:lnTo>
                    <a:pt x="42" y="30"/>
                  </a:lnTo>
                  <a:lnTo>
                    <a:pt x="35" y="24"/>
                  </a:lnTo>
                  <a:lnTo>
                    <a:pt x="29" y="19"/>
                  </a:lnTo>
                  <a:lnTo>
                    <a:pt x="24" y="13"/>
                  </a:lnTo>
                  <a:lnTo>
                    <a:pt x="20" y="6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7" y="5"/>
                  </a:lnTo>
                  <a:lnTo>
                    <a:pt x="4" y="10"/>
                  </a:lnTo>
                  <a:lnTo>
                    <a:pt x="1" y="1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Freeform 37"/>
            <p:cNvSpPr>
              <a:spLocks/>
            </p:cNvSpPr>
            <p:nvPr/>
          </p:nvSpPr>
          <p:spPr bwMode="auto">
            <a:xfrm>
              <a:off x="4268" y="1084"/>
              <a:ext cx="58" cy="27"/>
            </a:xfrm>
            <a:custGeom>
              <a:avLst/>
              <a:gdLst>
                <a:gd name="T0" fmla="*/ 51 w 117"/>
                <a:gd name="T1" fmla="*/ 49 h 56"/>
                <a:gd name="T2" fmla="*/ 60 w 117"/>
                <a:gd name="T3" fmla="*/ 52 h 56"/>
                <a:gd name="T4" fmla="*/ 70 w 117"/>
                <a:gd name="T5" fmla="*/ 55 h 56"/>
                <a:gd name="T6" fmla="*/ 79 w 117"/>
                <a:gd name="T7" fmla="*/ 56 h 56"/>
                <a:gd name="T8" fmla="*/ 88 w 117"/>
                <a:gd name="T9" fmla="*/ 56 h 56"/>
                <a:gd name="T10" fmla="*/ 96 w 117"/>
                <a:gd name="T11" fmla="*/ 56 h 56"/>
                <a:gd name="T12" fmla="*/ 104 w 117"/>
                <a:gd name="T13" fmla="*/ 55 h 56"/>
                <a:gd name="T14" fmla="*/ 111 w 117"/>
                <a:gd name="T15" fmla="*/ 52 h 56"/>
                <a:gd name="T16" fmla="*/ 117 w 117"/>
                <a:gd name="T17" fmla="*/ 49 h 56"/>
                <a:gd name="T18" fmla="*/ 117 w 117"/>
                <a:gd name="T19" fmla="*/ 48 h 56"/>
                <a:gd name="T20" fmla="*/ 117 w 117"/>
                <a:gd name="T21" fmla="*/ 47 h 56"/>
                <a:gd name="T22" fmla="*/ 116 w 117"/>
                <a:gd name="T23" fmla="*/ 45 h 56"/>
                <a:gd name="T24" fmla="*/ 116 w 117"/>
                <a:gd name="T25" fmla="*/ 44 h 56"/>
                <a:gd name="T26" fmla="*/ 104 w 117"/>
                <a:gd name="T27" fmla="*/ 32 h 56"/>
                <a:gd name="T28" fmla="*/ 91 w 117"/>
                <a:gd name="T29" fmla="*/ 21 h 56"/>
                <a:gd name="T30" fmla="*/ 79 w 117"/>
                <a:gd name="T31" fmla="*/ 13 h 56"/>
                <a:gd name="T32" fmla="*/ 64 w 117"/>
                <a:gd name="T33" fmla="*/ 7 h 56"/>
                <a:gd name="T34" fmla="*/ 49 w 117"/>
                <a:gd name="T35" fmla="*/ 3 h 56"/>
                <a:gd name="T36" fmla="*/ 33 w 117"/>
                <a:gd name="T37" fmla="*/ 0 h 56"/>
                <a:gd name="T38" fmla="*/ 17 w 117"/>
                <a:gd name="T39" fmla="*/ 2 h 56"/>
                <a:gd name="T40" fmla="*/ 0 w 117"/>
                <a:gd name="T41" fmla="*/ 5 h 56"/>
                <a:gd name="T42" fmla="*/ 3 w 117"/>
                <a:gd name="T43" fmla="*/ 11 h 56"/>
                <a:gd name="T44" fmla="*/ 7 w 117"/>
                <a:gd name="T45" fmla="*/ 18 h 56"/>
                <a:gd name="T46" fmla="*/ 12 w 117"/>
                <a:gd name="T47" fmla="*/ 24 h 56"/>
                <a:gd name="T48" fmla="*/ 18 w 117"/>
                <a:gd name="T49" fmla="*/ 29 h 56"/>
                <a:gd name="T50" fmla="*/ 25 w 117"/>
                <a:gd name="T51" fmla="*/ 35 h 56"/>
                <a:gd name="T52" fmla="*/ 33 w 117"/>
                <a:gd name="T53" fmla="*/ 41 h 56"/>
                <a:gd name="T54" fmla="*/ 42 w 117"/>
                <a:gd name="T55" fmla="*/ 45 h 56"/>
                <a:gd name="T56" fmla="*/ 51 w 117"/>
                <a:gd name="T57" fmla="*/ 49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7"/>
                <a:gd name="T88" fmla="*/ 0 h 56"/>
                <a:gd name="T89" fmla="*/ 117 w 117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7" h="56">
                  <a:moveTo>
                    <a:pt x="51" y="49"/>
                  </a:moveTo>
                  <a:lnTo>
                    <a:pt x="60" y="52"/>
                  </a:lnTo>
                  <a:lnTo>
                    <a:pt x="70" y="55"/>
                  </a:lnTo>
                  <a:lnTo>
                    <a:pt x="79" y="56"/>
                  </a:lnTo>
                  <a:lnTo>
                    <a:pt x="88" y="56"/>
                  </a:lnTo>
                  <a:lnTo>
                    <a:pt x="96" y="56"/>
                  </a:lnTo>
                  <a:lnTo>
                    <a:pt x="104" y="55"/>
                  </a:lnTo>
                  <a:lnTo>
                    <a:pt x="111" y="52"/>
                  </a:lnTo>
                  <a:lnTo>
                    <a:pt x="117" y="49"/>
                  </a:lnTo>
                  <a:lnTo>
                    <a:pt x="117" y="48"/>
                  </a:lnTo>
                  <a:lnTo>
                    <a:pt x="117" y="47"/>
                  </a:lnTo>
                  <a:lnTo>
                    <a:pt x="116" y="45"/>
                  </a:lnTo>
                  <a:lnTo>
                    <a:pt x="116" y="44"/>
                  </a:lnTo>
                  <a:lnTo>
                    <a:pt x="104" y="32"/>
                  </a:lnTo>
                  <a:lnTo>
                    <a:pt x="91" y="21"/>
                  </a:lnTo>
                  <a:lnTo>
                    <a:pt x="79" y="13"/>
                  </a:lnTo>
                  <a:lnTo>
                    <a:pt x="64" y="7"/>
                  </a:lnTo>
                  <a:lnTo>
                    <a:pt x="49" y="3"/>
                  </a:lnTo>
                  <a:lnTo>
                    <a:pt x="33" y="0"/>
                  </a:lnTo>
                  <a:lnTo>
                    <a:pt x="17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7" y="18"/>
                  </a:lnTo>
                  <a:lnTo>
                    <a:pt x="12" y="24"/>
                  </a:lnTo>
                  <a:lnTo>
                    <a:pt x="18" y="29"/>
                  </a:lnTo>
                  <a:lnTo>
                    <a:pt x="25" y="35"/>
                  </a:lnTo>
                  <a:lnTo>
                    <a:pt x="33" y="41"/>
                  </a:lnTo>
                  <a:lnTo>
                    <a:pt x="42" y="45"/>
                  </a:lnTo>
                  <a:lnTo>
                    <a:pt x="51" y="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Freeform 38"/>
            <p:cNvSpPr>
              <a:spLocks/>
            </p:cNvSpPr>
            <p:nvPr/>
          </p:nvSpPr>
          <p:spPr bwMode="auto">
            <a:xfrm>
              <a:off x="4755" y="675"/>
              <a:ext cx="441" cy="554"/>
            </a:xfrm>
            <a:custGeom>
              <a:avLst/>
              <a:gdLst>
                <a:gd name="T0" fmla="*/ 460 w 881"/>
                <a:gd name="T1" fmla="*/ 28 h 1107"/>
                <a:gd name="T2" fmla="*/ 523 w 881"/>
                <a:gd name="T3" fmla="*/ 66 h 1107"/>
                <a:gd name="T4" fmla="*/ 586 w 881"/>
                <a:gd name="T5" fmla="*/ 104 h 1107"/>
                <a:gd name="T6" fmla="*/ 647 w 881"/>
                <a:gd name="T7" fmla="*/ 144 h 1107"/>
                <a:gd name="T8" fmla="*/ 707 w 881"/>
                <a:gd name="T9" fmla="*/ 185 h 1107"/>
                <a:gd name="T10" fmla="*/ 758 w 881"/>
                <a:gd name="T11" fmla="*/ 223 h 1107"/>
                <a:gd name="T12" fmla="*/ 791 w 881"/>
                <a:gd name="T13" fmla="*/ 250 h 1107"/>
                <a:gd name="T14" fmla="*/ 825 w 881"/>
                <a:gd name="T15" fmla="*/ 276 h 1107"/>
                <a:gd name="T16" fmla="*/ 844 w 881"/>
                <a:gd name="T17" fmla="*/ 292 h 1107"/>
                <a:gd name="T18" fmla="*/ 858 w 881"/>
                <a:gd name="T19" fmla="*/ 304 h 1107"/>
                <a:gd name="T20" fmla="*/ 871 w 881"/>
                <a:gd name="T21" fmla="*/ 317 h 1107"/>
                <a:gd name="T22" fmla="*/ 880 w 881"/>
                <a:gd name="T23" fmla="*/ 342 h 1107"/>
                <a:gd name="T24" fmla="*/ 870 w 881"/>
                <a:gd name="T25" fmla="*/ 539 h 1107"/>
                <a:gd name="T26" fmla="*/ 832 w 881"/>
                <a:gd name="T27" fmla="*/ 750 h 1107"/>
                <a:gd name="T28" fmla="*/ 779 w 881"/>
                <a:gd name="T29" fmla="*/ 813 h 1107"/>
                <a:gd name="T30" fmla="*/ 726 w 881"/>
                <a:gd name="T31" fmla="*/ 875 h 1107"/>
                <a:gd name="T32" fmla="*/ 673 w 881"/>
                <a:gd name="T33" fmla="*/ 937 h 1107"/>
                <a:gd name="T34" fmla="*/ 618 w 881"/>
                <a:gd name="T35" fmla="*/ 998 h 1107"/>
                <a:gd name="T36" fmla="*/ 564 w 881"/>
                <a:gd name="T37" fmla="*/ 1059 h 1107"/>
                <a:gd name="T38" fmla="*/ 547 w 881"/>
                <a:gd name="T39" fmla="*/ 1076 h 1107"/>
                <a:gd name="T40" fmla="*/ 530 w 881"/>
                <a:gd name="T41" fmla="*/ 1092 h 1107"/>
                <a:gd name="T42" fmla="*/ 518 w 881"/>
                <a:gd name="T43" fmla="*/ 1101 h 1107"/>
                <a:gd name="T44" fmla="*/ 507 w 881"/>
                <a:gd name="T45" fmla="*/ 1107 h 1107"/>
                <a:gd name="T46" fmla="*/ 499 w 881"/>
                <a:gd name="T47" fmla="*/ 1104 h 1107"/>
                <a:gd name="T48" fmla="*/ 451 w 881"/>
                <a:gd name="T49" fmla="*/ 1078 h 1107"/>
                <a:gd name="T50" fmla="*/ 403 w 881"/>
                <a:gd name="T51" fmla="*/ 1051 h 1107"/>
                <a:gd name="T52" fmla="*/ 354 w 881"/>
                <a:gd name="T53" fmla="*/ 1024 h 1107"/>
                <a:gd name="T54" fmla="*/ 305 w 881"/>
                <a:gd name="T55" fmla="*/ 995 h 1107"/>
                <a:gd name="T56" fmla="*/ 256 w 881"/>
                <a:gd name="T57" fmla="*/ 965 h 1107"/>
                <a:gd name="T58" fmla="*/ 196 w 881"/>
                <a:gd name="T59" fmla="*/ 929 h 1107"/>
                <a:gd name="T60" fmla="*/ 134 w 881"/>
                <a:gd name="T61" fmla="*/ 889 h 1107"/>
                <a:gd name="T62" fmla="*/ 70 w 881"/>
                <a:gd name="T63" fmla="*/ 843 h 1107"/>
                <a:gd name="T64" fmla="*/ 48 w 881"/>
                <a:gd name="T65" fmla="*/ 669 h 1107"/>
                <a:gd name="T66" fmla="*/ 21 w 881"/>
                <a:gd name="T67" fmla="*/ 494 h 1107"/>
                <a:gd name="T68" fmla="*/ 11 w 881"/>
                <a:gd name="T69" fmla="*/ 363 h 1107"/>
                <a:gd name="T70" fmla="*/ 49 w 881"/>
                <a:gd name="T71" fmla="*/ 320 h 1107"/>
                <a:gd name="T72" fmla="*/ 91 w 881"/>
                <a:gd name="T73" fmla="*/ 281 h 1107"/>
                <a:gd name="T74" fmla="*/ 140 w 881"/>
                <a:gd name="T75" fmla="*/ 234 h 1107"/>
                <a:gd name="T76" fmla="*/ 192 w 881"/>
                <a:gd name="T77" fmla="*/ 185 h 1107"/>
                <a:gd name="T78" fmla="*/ 245 w 881"/>
                <a:gd name="T79" fmla="*/ 138 h 1107"/>
                <a:gd name="T80" fmla="*/ 298 w 881"/>
                <a:gd name="T81" fmla="*/ 91 h 1107"/>
                <a:gd name="T82" fmla="*/ 352 w 881"/>
                <a:gd name="T83" fmla="*/ 45 h 1107"/>
                <a:gd name="T84" fmla="*/ 388 w 881"/>
                <a:gd name="T85" fmla="*/ 14 h 1107"/>
                <a:gd name="T86" fmla="*/ 389 w 881"/>
                <a:gd name="T87" fmla="*/ 9 h 1107"/>
                <a:gd name="T88" fmla="*/ 404 w 881"/>
                <a:gd name="T89" fmla="*/ 2 h 110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81"/>
                <a:gd name="T136" fmla="*/ 0 h 1107"/>
                <a:gd name="T137" fmla="*/ 881 w 881"/>
                <a:gd name="T138" fmla="*/ 1107 h 110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81" h="1107">
                  <a:moveTo>
                    <a:pt x="418" y="3"/>
                  </a:moveTo>
                  <a:lnTo>
                    <a:pt x="439" y="16"/>
                  </a:lnTo>
                  <a:lnTo>
                    <a:pt x="460" y="28"/>
                  </a:lnTo>
                  <a:lnTo>
                    <a:pt x="481" y="40"/>
                  </a:lnTo>
                  <a:lnTo>
                    <a:pt x="502" y="53"/>
                  </a:lnTo>
                  <a:lnTo>
                    <a:pt x="523" y="66"/>
                  </a:lnTo>
                  <a:lnTo>
                    <a:pt x="544" y="78"/>
                  </a:lnTo>
                  <a:lnTo>
                    <a:pt x="564" y="91"/>
                  </a:lnTo>
                  <a:lnTo>
                    <a:pt x="586" y="104"/>
                  </a:lnTo>
                  <a:lnTo>
                    <a:pt x="606" y="117"/>
                  </a:lnTo>
                  <a:lnTo>
                    <a:pt x="627" y="130"/>
                  </a:lnTo>
                  <a:lnTo>
                    <a:pt x="647" y="144"/>
                  </a:lnTo>
                  <a:lnTo>
                    <a:pt x="668" y="158"/>
                  </a:lnTo>
                  <a:lnTo>
                    <a:pt x="688" y="172"/>
                  </a:lnTo>
                  <a:lnTo>
                    <a:pt x="707" y="185"/>
                  </a:lnTo>
                  <a:lnTo>
                    <a:pt x="727" y="199"/>
                  </a:lnTo>
                  <a:lnTo>
                    <a:pt x="746" y="214"/>
                  </a:lnTo>
                  <a:lnTo>
                    <a:pt x="758" y="223"/>
                  </a:lnTo>
                  <a:lnTo>
                    <a:pt x="768" y="233"/>
                  </a:lnTo>
                  <a:lnTo>
                    <a:pt x="780" y="241"/>
                  </a:lnTo>
                  <a:lnTo>
                    <a:pt x="791" y="250"/>
                  </a:lnTo>
                  <a:lnTo>
                    <a:pt x="803" y="259"/>
                  </a:lnTo>
                  <a:lnTo>
                    <a:pt x="814" y="267"/>
                  </a:lnTo>
                  <a:lnTo>
                    <a:pt x="825" y="276"/>
                  </a:lnTo>
                  <a:lnTo>
                    <a:pt x="835" y="286"/>
                  </a:lnTo>
                  <a:lnTo>
                    <a:pt x="840" y="289"/>
                  </a:lnTo>
                  <a:lnTo>
                    <a:pt x="844" y="292"/>
                  </a:lnTo>
                  <a:lnTo>
                    <a:pt x="849" y="296"/>
                  </a:lnTo>
                  <a:lnTo>
                    <a:pt x="853" y="299"/>
                  </a:lnTo>
                  <a:lnTo>
                    <a:pt x="858" y="304"/>
                  </a:lnTo>
                  <a:lnTo>
                    <a:pt x="863" y="307"/>
                  </a:lnTo>
                  <a:lnTo>
                    <a:pt x="867" y="312"/>
                  </a:lnTo>
                  <a:lnTo>
                    <a:pt x="871" y="317"/>
                  </a:lnTo>
                  <a:lnTo>
                    <a:pt x="879" y="322"/>
                  </a:lnTo>
                  <a:lnTo>
                    <a:pt x="880" y="332"/>
                  </a:lnTo>
                  <a:lnTo>
                    <a:pt x="880" y="342"/>
                  </a:lnTo>
                  <a:lnTo>
                    <a:pt x="881" y="351"/>
                  </a:lnTo>
                  <a:lnTo>
                    <a:pt x="876" y="444"/>
                  </a:lnTo>
                  <a:lnTo>
                    <a:pt x="870" y="539"/>
                  </a:lnTo>
                  <a:lnTo>
                    <a:pt x="860" y="634"/>
                  </a:lnTo>
                  <a:lnTo>
                    <a:pt x="849" y="728"/>
                  </a:lnTo>
                  <a:lnTo>
                    <a:pt x="832" y="750"/>
                  </a:lnTo>
                  <a:lnTo>
                    <a:pt x="814" y="770"/>
                  </a:lnTo>
                  <a:lnTo>
                    <a:pt x="796" y="792"/>
                  </a:lnTo>
                  <a:lnTo>
                    <a:pt x="779" y="813"/>
                  </a:lnTo>
                  <a:lnTo>
                    <a:pt x="761" y="834"/>
                  </a:lnTo>
                  <a:lnTo>
                    <a:pt x="744" y="854"/>
                  </a:lnTo>
                  <a:lnTo>
                    <a:pt x="726" y="875"/>
                  </a:lnTo>
                  <a:lnTo>
                    <a:pt x="708" y="896"/>
                  </a:lnTo>
                  <a:lnTo>
                    <a:pt x="691" y="917"/>
                  </a:lnTo>
                  <a:lnTo>
                    <a:pt x="673" y="937"/>
                  </a:lnTo>
                  <a:lnTo>
                    <a:pt x="655" y="957"/>
                  </a:lnTo>
                  <a:lnTo>
                    <a:pt x="637" y="978"/>
                  </a:lnTo>
                  <a:lnTo>
                    <a:pt x="618" y="998"/>
                  </a:lnTo>
                  <a:lnTo>
                    <a:pt x="601" y="1018"/>
                  </a:lnTo>
                  <a:lnTo>
                    <a:pt x="583" y="1039"/>
                  </a:lnTo>
                  <a:lnTo>
                    <a:pt x="564" y="1059"/>
                  </a:lnTo>
                  <a:lnTo>
                    <a:pt x="559" y="1065"/>
                  </a:lnTo>
                  <a:lnTo>
                    <a:pt x="553" y="1070"/>
                  </a:lnTo>
                  <a:lnTo>
                    <a:pt x="547" y="1076"/>
                  </a:lnTo>
                  <a:lnTo>
                    <a:pt x="541" y="1081"/>
                  </a:lnTo>
                  <a:lnTo>
                    <a:pt x="536" y="1086"/>
                  </a:lnTo>
                  <a:lnTo>
                    <a:pt x="530" y="1092"/>
                  </a:lnTo>
                  <a:lnTo>
                    <a:pt x="524" y="1096"/>
                  </a:lnTo>
                  <a:lnTo>
                    <a:pt x="518" y="1101"/>
                  </a:lnTo>
                  <a:lnTo>
                    <a:pt x="515" y="1104"/>
                  </a:lnTo>
                  <a:lnTo>
                    <a:pt x="511" y="1106"/>
                  </a:lnTo>
                  <a:lnTo>
                    <a:pt x="507" y="1107"/>
                  </a:lnTo>
                  <a:lnTo>
                    <a:pt x="503" y="1104"/>
                  </a:lnTo>
                  <a:lnTo>
                    <a:pt x="501" y="1103"/>
                  </a:lnTo>
                  <a:lnTo>
                    <a:pt x="499" y="1104"/>
                  </a:lnTo>
                  <a:lnTo>
                    <a:pt x="483" y="1095"/>
                  </a:lnTo>
                  <a:lnTo>
                    <a:pt x="466" y="1087"/>
                  </a:lnTo>
                  <a:lnTo>
                    <a:pt x="451" y="1078"/>
                  </a:lnTo>
                  <a:lnTo>
                    <a:pt x="435" y="1069"/>
                  </a:lnTo>
                  <a:lnTo>
                    <a:pt x="419" y="1061"/>
                  </a:lnTo>
                  <a:lnTo>
                    <a:pt x="403" y="1051"/>
                  </a:lnTo>
                  <a:lnTo>
                    <a:pt x="386" y="1042"/>
                  </a:lnTo>
                  <a:lnTo>
                    <a:pt x="370" y="1033"/>
                  </a:lnTo>
                  <a:lnTo>
                    <a:pt x="354" y="1024"/>
                  </a:lnTo>
                  <a:lnTo>
                    <a:pt x="337" y="1015"/>
                  </a:lnTo>
                  <a:lnTo>
                    <a:pt x="321" y="1005"/>
                  </a:lnTo>
                  <a:lnTo>
                    <a:pt x="305" y="995"/>
                  </a:lnTo>
                  <a:lnTo>
                    <a:pt x="288" y="986"/>
                  </a:lnTo>
                  <a:lnTo>
                    <a:pt x="272" y="975"/>
                  </a:lnTo>
                  <a:lnTo>
                    <a:pt x="256" y="965"/>
                  </a:lnTo>
                  <a:lnTo>
                    <a:pt x="240" y="955"/>
                  </a:lnTo>
                  <a:lnTo>
                    <a:pt x="218" y="942"/>
                  </a:lnTo>
                  <a:lnTo>
                    <a:pt x="196" y="929"/>
                  </a:lnTo>
                  <a:lnTo>
                    <a:pt x="175" y="917"/>
                  </a:lnTo>
                  <a:lnTo>
                    <a:pt x="154" y="903"/>
                  </a:lnTo>
                  <a:lnTo>
                    <a:pt x="134" y="889"/>
                  </a:lnTo>
                  <a:lnTo>
                    <a:pt x="112" y="874"/>
                  </a:lnTo>
                  <a:lnTo>
                    <a:pt x="91" y="859"/>
                  </a:lnTo>
                  <a:lnTo>
                    <a:pt x="70" y="843"/>
                  </a:lnTo>
                  <a:lnTo>
                    <a:pt x="64" y="785"/>
                  </a:lnTo>
                  <a:lnTo>
                    <a:pt x="56" y="728"/>
                  </a:lnTo>
                  <a:lnTo>
                    <a:pt x="48" y="669"/>
                  </a:lnTo>
                  <a:lnTo>
                    <a:pt x="40" y="610"/>
                  </a:lnTo>
                  <a:lnTo>
                    <a:pt x="30" y="552"/>
                  </a:lnTo>
                  <a:lnTo>
                    <a:pt x="21" y="494"/>
                  </a:lnTo>
                  <a:lnTo>
                    <a:pt x="10" y="435"/>
                  </a:lnTo>
                  <a:lnTo>
                    <a:pt x="0" y="378"/>
                  </a:lnTo>
                  <a:lnTo>
                    <a:pt x="11" y="363"/>
                  </a:lnTo>
                  <a:lnTo>
                    <a:pt x="23" y="348"/>
                  </a:lnTo>
                  <a:lnTo>
                    <a:pt x="36" y="334"/>
                  </a:lnTo>
                  <a:lnTo>
                    <a:pt x="49" y="320"/>
                  </a:lnTo>
                  <a:lnTo>
                    <a:pt x="63" y="307"/>
                  </a:lnTo>
                  <a:lnTo>
                    <a:pt x="77" y="294"/>
                  </a:lnTo>
                  <a:lnTo>
                    <a:pt x="91" y="281"/>
                  </a:lnTo>
                  <a:lnTo>
                    <a:pt x="105" y="267"/>
                  </a:lnTo>
                  <a:lnTo>
                    <a:pt x="122" y="251"/>
                  </a:lnTo>
                  <a:lnTo>
                    <a:pt x="140" y="234"/>
                  </a:lnTo>
                  <a:lnTo>
                    <a:pt x="158" y="218"/>
                  </a:lnTo>
                  <a:lnTo>
                    <a:pt x="175" y="201"/>
                  </a:lnTo>
                  <a:lnTo>
                    <a:pt x="192" y="185"/>
                  </a:lnTo>
                  <a:lnTo>
                    <a:pt x="211" y="169"/>
                  </a:lnTo>
                  <a:lnTo>
                    <a:pt x="228" y="154"/>
                  </a:lnTo>
                  <a:lnTo>
                    <a:pt x="245" y="138"/>
                  </a:lnTo>
                  <a:lnTo>
                    <a:pt x="264" y="122"/>
                  </a:lnTo>
                  <a:lnTo>
                    <a:pt x="281" y="107"/>
                  </a:lnTo>
                  <a:lnTo>
                    <a:pt x="298" y="91"/>
                  </a:lnTo>
                  <a:lnTo>
                    <a:pt x="317" y="76"/>
                  </a:lnTo>
                  <a:lnTo>
                    <a:pt x="334" y="61"/>
                  </a:lnTo>
                  <a:lnTo>
                    <a:pt x="352" y="45"/>
                  </a:lnTo>
                  <a:lnTo>
                    <a:pt x="370" y="30"/>
                  </a:lnTo>
                  <a:lnTo>
                    <a:pt x="388" y="15"/>
                  </a:lnTo>
                  <a:lnTo>
                    <a:pt x="388" y="14"/>
                  </a:lnTo>
                  <a:lnTo>
                    <a:pt x="388" y="13"/>
                  </a:lnTo>
                  <a:lnTo>
                    <a:pt x="388" y="10"/>
                  </a:lnTo>
                  <a:lnTo>
                    <a:pt x="389" y="9"/>
                  </a:lnTo>
                  <a:lnTo>
                    <a:pt x="389" y="10"/>
                  </a:lnTo>
                  <a:lnTo>
                    <a:pt x="397" y="7"/>
                  </a:lnTo>
                  <a:lnTo>
                    <a:pt x="404" y="2"/>
                  </a:lnTo>
                  <a:lnTo>
                    <a:pt x="410" y="0"/>
                  </a:lnTo>
                  <a:lnTo>
                    <a:pt x="41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Freeform 39"/>
            <p:cNvSpPr>
              <a:spLocks/>
            </p:cNvSpPr>
            <p:nvPr/>
          </p:nvSpPr>
          <p:spPr bwMode="auto">
            <a:xfrm>
              <a:off x="4769" y="689"/>
              <a:ext cx="410" cy="331"/>
            </a:xfrm>
            <a:custGeom>
              <a:avLst/>
              <a:gdLst>
                <a:gd name="T0" fmla="*/ 801 w 821"/>
                <a:gd name="T1" fmla="*/ 324 h 663"/>
                <a:gd name="T2" fmla="*/ 762 w 821"/>
                <a:gd name="T3" fmla="*/ 371 h 663"/>
                <a:gd name="T4" fmla="*/ 723 w 821"/>
                <a:gd name="T5" fmla="*/ 417 h 663"/>
                <a:gd name="T6" fmla="*/ 683 w 821"/>
                <a:gd name="T7" fmla="*/ 463 h 663"/>
                <a:gd name="T8" fmla="*/ 642 w 821"/>
                <a:gd name="T9" fmla="*/ 509 h 663"/>
                <a:gd name="T10" fmla="*/ 601 w 821"/>
                <a:gd name="T11" fmla="*/ 553 h 663"/>
                <a:gd name="T12" fmla="*/ 559 w 821"/>
                <a:gd name="T13" fmla="*/ 598 h 663"/>
                <a:gd name="T14" fmla="*/ 518 w 821"/>
                <a:gd name="T15" fmla="*/ 641 h 663"/>
                <a:gd name="T16" fmla="*/ 466 w 821"/>
                <a:gd name="T17" fmla="*/ 643 h 663"/>
                <a:gd name="T18" fmla="*/ 404 w 821"/>
                <a:gd name="T19" fmla="*/ 603 h 663"/>
                <a:gd name="T20" fmla="*/ 343 w 821"/>
                <a:gd name="T21" fmla="*/ 562 h 663"/>
                <a:gd name="T22" fmla="*/ 282 w 821"/>
                <a:gd name="T23" fmla="*/ 523 h 663"/>
                <a:gd name="T24" fmla="*/ 220 w 821"/>
                <a:gd name="T25" fmla="*/ 484 h 663"/>
                <a:gd name="T26" fmla="*/ 157 w 821"/>
                <a:gd name="T27" fmla="*/ 445 h 663"/>
                <a:gd name="T28" fmla="*/ 95 w 821"/>
                <a:gd name="T29" fmla="*/ 408 h 663"/>
                <a:gd name="T30" fmla="*/ 32 w 821"/>
                <a:gd name="T31" fmla="*/ 371 h 663"/>
                <a:gd name="T32" fmla="*/ 21 w 821"/>
                <a:gd name="T33" fmla="*/ 331 h 663"/>
                <a:gd name="T34" fmla="*/ 66 w 821"/>
                <a:gd name="T35" fmla="*/ 284 h 663"/>
                <a:gd name="T36" fmla="*/ 112 w 821"/>
                <a:gd name="T37" fmla="*/ 238 h 663"/>
                <a:gd name="T38" fmla="*/ 161 w 821"/>
                <a:gd name="T39" fmla="*/ 193 h 663"/>
                <a:gd name="T40" fmla="*/ 209 w 821"/>
                <a:gd name="T41" fmla="*/ 148 h 663"/>
                <a:gd name="T42" fmla="*/ 259 w 821"/>
                <a:gd name="T43" fmla="*/ 104 h 663"/>
                <a:gd name="T44" fmla="*/ 308 w 821"/>
                <a:gd name="T45" fmla="*/ 61 h 663"/>
                <a:gd name="T46" fmla="*/ 357 w 821"/>
                <a:gd name="T47" fmla="*/ 20 h 663"/>
                <a:gd name="T48" fmla="*/ 411 w 821"/>
                <a:gd name="T49" fmla="*/ 15 h 663"/>
                <a:gd name="T50" fmla="*/ 468 w 821"/>
                <a:gd name="T51" fmla="*/ 46 h 663"/>
                <a:gd name="T52" fmla="*/ 526 w 821"/>
                <a:gd name="T53" fmla="*/ 81 h 663"/>
                <a:gd name="T54" fmla="*/ 581 w 821"/>
                <a:gd name="T55" fmla="*/ 117 h 663"/>
                <a:gd name="T56" fmla="*/ 637 w 821"/>
                <a:gd name="T57" fmla="*/ 155 h 663"/>
                <a:gd name="T58" fmla="*/ 691 w 821"/>
                <a:gd name="T59" fmla="*/ 195 h 663"/>
                <a:gd name="T60" fmla="*/ 744 w 821"/>
                <a:gd name="T61" fmla="*/ 236 h 663"/>
                <a:gd name="T62" fmla="*/ 795 w 821"/>
                <a:gd name="T63" fmla="*/ 278 h 66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21"/>
                <a:gd name="T97" fmla="*/ 0 h 663"/>
                <a:gd name="T98" fmla="*/ 821 w 821"/>
                <a:gd name="T99" fmla="*/ 663 h 66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21" h="663">
                  <a:moveTo>
                    <a:pt x="821" y="300"/>
                  </a:moveTo>
                  <a:lnTo>
                    <a:pt x="801" y="324"/>
                  </a:lnTo>
                  <a:lnTo>
                    <a:pt x="782" y="347"/>
                  </a:lnTo>
                  <a:lnTo>
                    <a:pt x="762" y="371"/>
                  </a:lnTo>
                  <a:lnTo>
                    <a:pt x="743" y="394"/>
                  </a:lnTo>
                  <a:lnTo>
                    <a:pt x="723" y="417"/>
                  </a:lnTo>
                  <a:lnTo>
                    <a:pt x="703" y="440"/>
                  </a:lnTo>
                  <a:lnTo>
                    <a:pt x="683" y="463"/>
                  </a:lnTo>
                  <a:lnTo>
                    <a:pt x="663" y="486"/>
                  </a:lnTo>
                  <a:lnTo>
                    <a:pt x="642" y="509"/>
                  </a:lnTo>
                  <a:lnTo>
                    <a:pt x="622" y="531"/>
                  </a:lnTo>
                  <a:lnTo>
                    <a:pt x="601" y="553"/>
                  </a:lnTo>
                  <a:lnTo>
                    <a:pt x="580" y="576"/>
                  </a:lnTo>
                  <a:lnTo>
                    <a:pt x="559" y="598"/>
                  </a:lnTo>
                  <a:lnTo>
                    <a:pt x="539" y="620"/>
                  </a:lnTo>
                  <a:lnTo>
                    <a:pt x="518" y="641"/>
                  </a:lnTo>
                  <a:lnTo>
                    <a:pt x="497" y="663"/>
                  </a:lnTo>
                  <a:lnTo>
                    <a:pt x="466" y="643"/>
                  </a:lnTo>
                  <a:lnTo>
                    <a:pt x="435" y="622"/>
                  </a:lnTo>
                  <a:lnTo>
                    <a:pt x="404" y="603"/>
                  </a:lnTo>
                  <a:lnTo>
                    <a:pt x="373" y="582"/>
                  </a:lnTo>
                  <a:lnTo>
                    <a:pt x="343" y="562"/>
                  </a:lnTo>
                  <a:lnTo>
                    <a:pt x="312" y="543"/>
                  </a:lnTo>
                  <a:lnTo>
                    <a:pt x="282" y="523"/>
                  </a:lnTo>
                  <a:lnTo>
                    <a:pt x="251" y="503"/>
                  </a:lnTo>
                  <a:lnTo>
                    <a:pt x="220" y="484"/>
                  </a:lnTo>
                  <a:lnTo>
                    <a:pt x="188" y="465"/>
                  </a:lnTo>
                  <a:lnTo>
                    <a:pt x="157" y="445"/>
                  </a:lnTo>
                  <a:lnTo>
                    <a:pt x="126" y="427"/>
                  </a:lnTo>
                  <a:lnTo>
                    <a:pt x="95" y="408"/>
                  </a:lnTo>
                  <a:lnTo>
                    <a:pt x="64" y="390"/>
                  </a:lnTo>
                  <a:lnTo>
                    <a:pt x="32" y="371"/>
                  </a:lnTo>
                  <a:lnTo>
                    <a:pt x="0" y="354"/>
                  </a:lnTo>
                  <a:lnTo>
                    <a:pt x="21" y="331"/>
                  </a:lnTo>
                  <a:lnTo>
                    <a:pt x="43" y="307"/>
                  </a:lnTo>
                  <a:lnTo>
                    <a:pt x="66" y="284"/>
                  </a:lnTo>
                  <a:lnTo>
                    <a:pt x="89" y="261"/>
                  </a:lnTo>
                  <a:lnTo>
                    <a:pt x="112" y="238"/>
                  </a:lnTo>
                  <a:lnTo>
                    <a:pt x="137" y="215"/>
                  </a:lnTo>
                  <a:lnTo>
                    <a:pt x="161" y="193"/>
                  </a:lnTo>
                  <a:lnTo>
                    <a:pt x="185" y="170"/>
                  </a:lnTo>
                  <a:lnTo>
                    <a:pt x="209" y="148"/>
                  </a:lnTo>
                  <a:lnTo>
                    <a:pt x="235" y="126"/>
                  </a:lnTo>
                  <a:lnTo>
                    <a:pt x="259" y="104"/>
                  </a:lnTo>
                  <a:lnTo>
                    <a:pt x="283" y="82"/>
                  </a:lnTo>
                  <a:lnTo>
                    <a:pt x="308" y="61"/>
                  </a:lnTo>
                  <a:lnTo>
                    <a:pt x="332" y="41"/>
                  </a:lnTo>
                  <a:lnTo>
                    <a:pt x="357" y="20"/>
                  </a:lnTo>
                  <a:lnTo>
                    <a:pt x="381" y="0"/>
                  </a:lnTo>
                  <a:lnTo>
                    <a:pt x="411" y="15"/>
                  </a:lnTo>
                  <a:lnTo>
                    <a:pt x="440" y="30"/>
                  </a:lnTo>
                  <a:lnTo>
                    <a:pt x="468" y="46"/>
                  </a:lnTo>
                  <a:lnTo>
                    <a:pt x="497" y="64"/>
                  </a:lnTo>
                  <a:lnTo>
                    <a:pt x="526" y="81"/>
                  </a:lnTo>
                  <a:lnTo>
                    <a:pt x="554" y="98"/>
                  </a:lnTo>
                  <a:lnTo>
                    <a:pt x="581" y="117"/>
                  </a:lnTo>
                  <a:lnTo>
                    <a:pt x="610" y="136"/>
                  </a:lnTo>
                  <a:lnTo>
                    <a:pt x="637" y="155"/>
                  </a:lnTo>
                  <a:lnTo>
                    <a:pt x="664" y="174"/>
                  </a:lnTo>
                  <a:lnTo>
                    <a:pt x="691" y="195"/>
                  </a:lnTo>
                  <a:lnTo>
                    <a:pt x="717" y="216"/>
                  </a:lnTo>
                  <a:lnTo>
                    <a:pt x="744" y="236"/>
                  </a:lnTo>
                  <a:lnTo>
                    <a:pt x="770" y="257"/>
                  </a:lnTo>
                  <a:lnTo>
                    <a:pt x="795" y="278"/>
                  </a:lnTo>
                  <a:lnTo>
                    <a:pt x="821" y="3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Freeform 40"/>
            <p:cNvSpPr>
              <a:spLocks/>
            </p:cNvSpPr>
            <p:nvPr/>
          </p:nvSpPr>
          <p:spPr bwMode="auto">
            <a:xfrm>
              <a:off x="4950" y="726"/>
              <a:ext cx="61" cy="54"/>
            </a:xfrm>
            <a:custGeom>
              <a:avLst/>
              <a:gdLst>
                <a:gd name="T0" fmla="*/ 119 w 123"/>
                <a:gd name="T1" fmla="*/ 50 h 107"/>
                <a:gd name="T2" fmla="*/ 123 w 123"/>
                <a:gd name="T3" fmla="*/ 60 h 107"/>
                <a:gd name="T4" fmla="*/ 123 w 123"/>
                <a:gd name="T5" fmla="*/ 71 h 107"/>
                <a:gd name="T6" fmla="*/ 121 w 123"/>
                <a:gd name="T7" fmla="*/ 82 h 107"/>
                <a:gd name="T8" fmla="*/ 117 w 123"/>
                <a:gd name="T9" fmla="*/ 91 h 107"/>
                <a:gd name="T10" fmla="*/ 111 w 123"/>
                <a:gd name="T11" fmla="*/ 97 h 107"/>
                <a:gd name="T12" fmla="*/ 106 w 123"/>
                <a:gd name="T13" fmla="*/ 102 h 107"/>
                <a:gd name="T14" fmla="*/ 99 w 123"/>
                <a:gd name="T15" fmla="*/ 104 h 107"/>
                <a:gd name="T16" fmla="*/ 94 w 123"/>
                <a:gd name="T17" fmla="*/ 106 h 107"/>
                <a:gd name="T18" fmla="*/ 88 w 123"/>
                <a:gd name="T19" fmla="*/ 107 h 107"/>
                <a:gd name="T20" fmla="*/ 82 w 123"/>
                <a:gd name="T21" fmla="*/ 107 h 107"/>
                <a:gd name="T22" fmla="*/ 75 w 123"/>
                <a:gd name="T23" fmla="*/ 107 h 107"/>
                <a:gd name="T24" fmla="*/ 70 w 123"/>
                <a:gd name="T25" fmla="*/ 107 h 107"/>
                <a:gd name="T26" fmla="*/ 66 w 123"/>
                <a:gd name="T27" fmla="*/ 106 h 107"/>
                <a:gd name="T28" fmla="*/ 61 w 123"/>
                <a:gd name="T29" fmla="*/ 105 h 107"/>
                <a:gd name="T30" fmla="*/ 57 w 123"/>
                <a:gd name="T31" fmla="*/ 104 h 107"/>
                <a:gd name="T32" fmla="*/ 53 w 123"/>
                <a:gd name="T33" fmla="*/ 102 h 107"/>
                <a:gd name="T34" fmla="*/ 49 w 123"/>
                <a:gd name="T35" fmla="*/ 100 h 107"/>
                <a:gd name="T36" fmla="*/ 44 w 123"/>
                <a:gd name="T37" fmla="*/ 99 h 107"/>
                <a:gd name="T38" fmla="*/ 40 w 123"/>
                <a:gd name="T39" fmla="*/ 98 h 107"/>
                <a:gd name="T40" fmla="*/ 35 w 123"/>
                <a:gd name="T41" fmla="*/ 97 h 107"/>
                <a:gd name="T42" fmla="*/ 32 w 123"/>
                <a:gd name="T43" fmla="*/ 91 h 107"/>
                <a:gd name="T44" fmla="*/ 27 w 123"/>
                <a:gd name="T45" fmla="*/ 88 h 107"/>
                <a:gd name="T46" fmla="*/ 22 w 123"/>
                <a:gd name="T47" fmla="*/ 84 h 107"/>
                <a:gd name="T48" fmla="*/ 19 w 123"/>
                <a:gd name="T49" fmla="*/ 77 h 107"/>
                <a:gd name="T50" fmla="*/ 14 w 123"/>
                <a:gd name="T51" fmla="*/ 73 h 107"/>
                <a:gd name="T52" fmla="*/ 11 w 123"/>
                <a:gd name="T53" fmla="*/ 67 h 107"/>
                <a:gd name="T54" fmla="*/ 8 w 123"/>
                <a:gd name="T55" fmla="*/ 61 h 107"/>
                <a:gd name="T56" fmla="*/ 4 w 123"/>
                <a:gd name="T57" fmla="*/ 57 h 107"/>
                <a:gd name="T58" fmla="*/ 2 w 123"/>
                <a:gd name="T59" fmla="*/ 47 h 107"/>
                <a:gd name="T60" fmla="*/ 0 w 123"/>
                <a:gd name="T61" fmla="*/ 38 h 107"/>
                <a:gd name="T62" fmla="*/ 2 w 123"/>
                <a:gd name="T63" fmla="*/ 29 h 107"/>
                <a:gd name="T64" fmla="*/ 4 w 123"/>
                <a:gd name="T65" fmla="*/ 20 h 107"/>
                <a:gd name="T66" fmla="*/ 5 w 123"/>
                <a:gd name="T67" fmla="*/ 20 h 107"/>
                <a:gd name="T68" fmla="*/ 5 w 123"/>
                <a:gd name="T69" fmla="*/ 20 h 107"/>
                <a:gd name="T70" fmla="*/ 6 w 123"/>
                <a:gd name="T71" fmla="*/ 20 h 107"/>
                <a:gd name="T72" fmla="*/ 6 w 123"/>
                <a:gd name="T73" fmla="*/ 19 h 107"/>
                <a:gd name="T74" fmla="*/ 6 w 123"/>
                <a:gd name="T75" fmla="*/ 15 h 107"/>
                <a:gd name="T76" fmla="*/ 5 w 123"/>
                <a:gd name="T77" fmla="*/ 14 h 107"/>
                <a:gd name="T78" fmla="*/ 6 w 123"/>
                <a:gd name="T79" fmla="*/ 13 h 107"/>
                <a:gd name="T80" fmla="*/ 7 w 123"/>
                <a:gd name="T81" fmla="*/ 11 h 107"/>
                <a:gd name="T82" fmla="*/ 11 w 123"/>
                <a:gd name="T83" fmla="*/ 14 h 107"/>
                <a:gd name="T84" fmla="*/ 17 w 123"/>
                <a:gd name="T85" fmla="*/ 8 h 107"/>
                <a:gd name="T86" fmla="*/ 22 w 123"/>
                <a:gd name="T87" fmla="*/ 5 h 107"/>
                <a:gd name="T88" fmla="*/ 30 w 123"/>
                <a:gd name="T89" fmla="*/ 1 h 107"/>
                <a:gd name="T90" fmla="*/ 38 w 123"/>
                <a:gd name="T91" fmla="*/ 0 h 107"/>
                <a:gd name="T92" fmla="*/ 46 w 123"/>
                <a:gd name="T93" fmla="*/ 0 h 107"/>
                <a:gd name="T94" fmla="*/ 55 w 123"/>
                <a:gd name="T95" fmla="*/ 0 h 107"/>
                <a:gd name="T96" fmla="*/ 63 w 123"/>
                <a:gd name="T97" fmla="*/ 3 h 107"/>
                <a:gd name="T98" fmla="*/ 71 w 123"/>
                <a:gd name="T99" fmla="*/ 6 h 107"/>
                <a:gd name="T100" fmla="*/ 79 w 123"/>
                <a:gd name="T101" fmla="*/ 8 h 107"/>
                <a:gd name="T102" fmla="*/ 87 w 123"/>
                <a:gd name="T103" fmla="*/ 13 h 107"/>
                <a:gd name="T104" fmla="*/ 94 w 123"/>
                <a:gd name="T105" fmla="*/ 18 h 107"/>
                <a:gd name="T106" fmla="*/ 99 w 123"/>
                <a:gd name="T107" fmla="*/ 23 h 107"/>
                <a:gd name="T108" fmla="*/ 105 w 123"/>
                <a:gd name="T109" fmla="*/ 30 h 107"/>
                <a:gd name="T110" fmla="*/ 110 w 123"/>
                <a:gd name="T111" fmla="*/ 37 h 107"/>
                <a:gd name="T112" fmla="*/ 114 w 123"/>
                <a:gd name="T113" fmla="*/ 44 h 107"/>
                <a:gd name="T114" fmla="*/ 119 w 123"/>
                <a:gd name="T115" fmla="*/ 50 h 1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3"/>
                <a:gd name="T175" fmla="*/ 0 h 107"/>
                <a:gd name="T176" fmla="*/ 123 w 123"/>
                <a:gd name="T177" fmla="*/ 107 h 10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3" h="107">
                  <a:moveTo>
                    <a:pt x="119" y="50"/>
                  </a:moveTo>
                  <a:lnTo>
                    <a:pt x="123" y="60"/>
                  </a:lnTo>
                  <a:lnTo>
                    <a:pt x="123" y="71"/>
                  </a:lnTo>
                  <a:lnTo>
                    <a:pt x="121" y="82"/>
                  </a:lnTo>
                  <a:lnTo>
                    <a:pt x="117" y="91"/>
                  </a:lnTo>
                  <a:lnTo>
                    <a:pt x="111" y="97"/>
                  </a:lnTo>
                  <a:lnTo>
                    <a:pt x="106" y="102"/>
                  </a:lnTo>
                  <a:lnTo>
                    <a:pt x="99" y="104"/>
                  </a:lnTo>
                  <a:lnTo>
                    <a:pt x="94" y="106"/>
                  </a:lnTo>
                  <a:lnTo>
                    <a:pt x="88" y="107"/>
                  </a:lnTo>
                  <a:lnTo>
                    <a:pt x="82" y="107"/>
                  </a:lnTo>
                  <a:lnTo>
                    <a:pt x="75" y="107"/>
                  </a:lnTo>
                  <a:lnTo>
                    <a:pt x="70" y="107"/>
                  </a:lnTo>
                  <a:lnTo>
                    <a:pt x="66" y="106"/>
                  </a:lnTo>
                  <a:lnTo>
                    <a:pt x="61" y="105"/>
                  </a:lnTo>
                  <a:lnTo>
                    <a:pt x="57" y="104"/>
                  </a:lnTo>
                  <a:lnTo>
                    <a:pt x="53" y="102"/>
                  </a:lnTo>
                  <a:lnTo>
                    <a:pt x="49" y="100"/>
                  </a:lnTo>
                  <a:lnTo>
                    <a:pt x="44" y="99"/>
                  </a:lnTo>
                  <a:lnTo>
                    <a:pt x="40" y="98"/>
                  </a:lnTo>
                  <a:lnTo>
                    <a:pt x="35" y="97"/>
                  </a:lnTo>
                  <a:lnTo>
                    <a:pt x="32" y="91"/>
                  </a:lnTo>
                  <a:lnTo>
                    <a:pt x="27" y="88"/>
                  </a:lnTo>
                  <a:lnTo>
                    <a:pt x="22" y="84"/>
                  </a:lnTo>
                  <a:lnTo>
                    <a:pt x="19" y="77"/>
                  </a:lnTo>
                  <a:lnTo>
                    <a:pt x="14" y="73"/>
                  </a:lnTo>
                  <a:lnTo>
                    <a:pt x="11" y="67"/>
                  </a:lnTo>
                  <a:lnTo>
                    <a:pt x="8" y="61"/>
                  </a:lnTo>
                  <a:lnTo>
                    <a:pt x="4" y="57"/>
                  </a:lnTo>
                  <a:lnTo>
                    <a:pt x="2" y="47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6" y="13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3"/>
                  </a:lnTo>
                  <a:lnTo>
                    <a:pt x="71" y="6"/>
                  </a:lnTo>
                  <a:lnTo>
                    <a:pt x="79" y="8"/>
                  </a:lnTo>
                  <a:lnTo>
                    <a:pt x="87" y="13"/>
                  </a:lnTo>
                  <a:lnTo>
                    <a:pt x="94" y="18"/>
                  </a:lnTo>
                  <a:lnTo>
                    <a:pt x="99" y="23"/>
                  </a:lnTo>
                  <a:lnTo>
                    <a:pt x="105" y="30"/>
                  </a:lnTo>
                  <a:lnTo>
                    <a:pt x="110" y="37"/>
                  </a:lnTo>
                  <a:lnTo>
                    <a:pt x="114" y="44"/>
                  </a:lnTo>
                  <a:lnTo>
                    <a:pt x="1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Freeform 41"/>
            <p:cNvSpPr>
              <a:spLocks/>
            </p:cNvSpPr>
            <p:nvPr/>
          </p:nvSpPr>
          <p:spPr bwMode="auto">
            <a:xfrm>
              <a:off x="4896" y="777"/>
              <a:ext cx="61" cy="57"/>
            </a:xfrm>
            <a:custGeom>
              <a:avLst/>
              <a:gdLst>
                <a:gd name="T0" fmla="*/ 44 w 122"/>
                <a:gd name="T1" fmla="*/ 1 h 114"/>
                <a:gd name="T2" fmla="*/ 47 w 122"/>
                <a:gd name="T3" fmla="*/ 0 h 114"/>
                <a:gd name="T4" fmla="*/ 47 w 122"/>
                <a:gd name="T5" fmla="*/ 2 h 114"/>
                <a:gd name="T6" fmla="*/ 54 w 122"/>
                <a:gd name="T7" fmla="*/ 3 h 114"/>
                <a:gd name="T8" fmla="*/ 62 w 122"/>
                <a:gd name="T9" fmla="*/ 4 h 114"/>
                <a:gd name="T10" fmla="*/ 69 w 122"/>
                <a:gd name="T11" fmla="*/ 7 h 114"/>
                <a:gd name="T12" fmla="*/ 76 w 122"/>
                <a:gd name="T13" fmla="*/ 9 h 114"/>
                <a:gd name="T14" fmla="*/ 83 w 122"/>
                <a:gd name="T15" fmla="*/ 12 h 114"/>
                <a:gd name="T16" fmla="*/ 90 w 122"/>
                <a:gd name="T17" fmla="*/ 17 h 114"/>
                <a:gd name="T18" fmla="*/ 96 w 122"/>
                <a:gd name="T19" fmla="*/ 22 h 114"/>
                <a:gd name="T20" fmla="*/ 101 w 122"/>
                <a:gd name="T21" fmla="*/ 27 h 114"/>
                <a:gd name="T22" fmla="*/ 111 w 122"/>
                <a:gd name="T23" fmla="*/ 39 h 114"/>
                <a:gd name="T24" fmla="*/ 119 w 122"/>
                <a:gd name="T25" fmla="*/ 53 h 114"/>
                <a:gd name="T26" fmla="*/ 122 w 122"/>
                <a:gd name="T27" fmla="*/ 68 h 114"/>
                <a:gd name="T28" fmla="*/ 122 w 122"/>
                <a:gd name="T29" fmla="*/ 84 h 114"/>
                <a:gd name="T30" fmla="*/ 118 w 122"/>
                <a:gd name="T31" fmla="*/ 90 h 114"/>
                <a:gd name="T32" fmla="*/ 114 w 122"/>
                <a:gd name="T33" fmla="*/ 95 h 114"/>
                <a:gd name="T34" fmla="*/ 108 w 122"/>
                <a:gd name="T35" fmla="*/ 100 h 114"/>
                <a:gd name="T36" fmla="*/ 104 w 122"/>
                <a:gd name="T37" fmla="*/ 105 h 114"/>
                <a:gd name="T38" fmla="*/ 98 w 122"/>
                <a:gd name="T39" fmla="*/ 108 h 114"/>
                <a:gd name="T40" fmla="*/ 92 w 122"/>
                <a:gd name="T41" fmla="*/ 110 h 114"/>
                <a:gd name="T42" fmla="*/ 87 w 122"/>
                <a:gd name="T43" fmla="*/ 113 h 114"/>
                <a:gd name="T44" fmla="*/ 80 w 122"/>
                <a:gd name="T45" fmla="*/ 114 h 114"/>
                <a:gd name="T46" fmla="*/ 76 w 122"/>
                <a:gd name="T47" fmla="*/ 111 h 114"/>
                <a:gd name="T48" fmla="*/ 73 w 122"/>
                <a:gd name="T49" fmla="*/ 110 h 114"/>
                <a:gd name="T50" fmla="*/ 68 w 122"/>
                <a:gd name="T51" fmla="*/ 110 h 114"/>
                <a:gd name="T52" fmla="*/ 65 w 122"/>
                <a:gd name="T53" fmla="*/ 110 h 114"/>
                <a:gd name="T54" fmla="*/ 63 w 122"/>
                <a:gd name="T55" fmla="*/ 108 h 114"/>
                <a:gd name="T56" fmla="*/ 61 w 122"/>
                <a:gd name="T57" fmla="*/ 107 h 114"/>
                <a:gd name="T58" fmla="*/ 59 w 122"/>
                <a:gd name="T59" fmla="*/ 106 h 114"/>
                <a:gd name="T60" fmla="*/ 57 w 122"/>
                <a:gd name="T61" fmla="*/ 105 h 114"/>
                <a:gd name="T62" fmla="*/ 54 w 122"/>
                <a:gd name="T63" fmla="*/ 106 h 114"/>
                <a:gd name="T64" fmla="*/ 51 w 122"/>
                <a:gd name="T65" fmla="*/ 105 h 114"/>
                <a:gd name="T66" fmla="*/ 46 w 122"/>
                <a:gd name="T67" fmla="*/ 103 h 114"/>
                <a:gd name="T68" fmla="*/ 42 w 122"/>
                <a:gd name="T69" fmla="*/ 103 h 114"/>
                <a:gd name="T70" fmla="*/ 42 w 122"/>
                <a:gd name="T71" fmla="*/ 100 h 114"/>
                <a:gd name="T72" fmla="*/ 40 w 122"/>
                <a:gd name="T73" fmla="*/ 99 h 114"/>
                <a:gd name="T74" fmla="*/ 37 w 122"/>
                <a:gd name="T75" fmla="*/ 99 h 114"/>
                <a:gd name="T76" fmla="*/ 35 w 122"/>
                <a:gd name="T77" fmla="*/ 97 h 114"/>
                <a:gd name="T78" fmla="*/ 25 w 122"/>
                <a:gd name="T79" fmla="*/ 88 h 114"/>
                <a:gd name="T80" fmla="*/ 17 w 122"/>
                <a:gd name="T81" fmla="*/ 80 h 114"/>
                <a:gd name="T82" fmla="*/ 9 w 122"/>
                <a:gd name="T83" fmla="*/ 71 h 114"/>
                <a:gd name="T84" fmla="*/ 5 w 122"/>
                <a:gd name="T85" fmla="*/ 58 h 114"/>
                <a:gd name="T86" fmla="*/ 1 w 122"/>
                <a:gd name="T87" fmla="*/ 53 h 114"/>
                <a:gd name="T88" fmla="*/ 0 w 122"/>
                <a:gd name="T89" fmla="*/ 46 h 114"/>
                <a:gd name="T90" fmla="*/ 0 w 122"/>
                <a:gd name="T91" fmla="*/ 40 h 114"/>
                <a:gd name="T92" fmla="*/ 0 w 122"/>
                <a:gd name="T93" fmla="*/ 33 h 114"/>
                <a:gd name="T94" fmla="*/ 4 w 122"/>
                <a:gd name="T95" fmla="*/ 24 h 114"/>
                <a:gd name="T96" fmla="*/ 9 w 122"/>
                <a:gd name="T97" fmla="*/ 15 h 114"/>
                <a:gd name="T98" fmla="*/ 17 w 122"/>
                <a:gd name="T99" fmla="*/ 9 h 114"/>
                <a:gd name="T100" fmla="*/ 25 w 122"/>
                <a:gd name="T101" fmla="*/ 4 h 114"/>
                <a:gd name="T102" fmla="*/ 29 w 122"/>
                <a:gd name="T103" fmla="*/ 0 h 114"/>
                <a:gd name="T104" fmla="*/ 31 w 122"/>
                <a:gd name="T105" fmla="*/ 2 h 114"/>
                <a:gd name="T106" fmla="*/ 35 w 122"/>
                <a:gd name="T107" fmla="*/ 2 h 114"/>
                <a:gd name="T108" fmla="*/ 39 w 122"/>
                <a:gd name="T109" fmla="*/ 2 h 114"/>
                <a:gd name="T110" fmla="*/ 44 w 122"/>
                <a:gd name="T111" fmla="*/ 1 h 1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2"/>
                <a:gd name="T169" fmla="*/ 0 h 114"/>
                <a:gd name="T170" fmla="*/ 122 w 122"/>
                <a:gd name="T171" fmla="*/ 114 h 1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2" h="114">
                  <a:moveTo>
                    <a:pt x="44" y="1"/>
                  </a:moveTo>
                  <a:lnTo>
                    <a:pt x="47" y="0"/>
                  </a:lnTo>
                  <a:lnTo>
                    <a:pt x="47" y="2"/>
                  </a:lnTo>
                  <a:lnTo>
                    <a:pt x="54" y="3"/>
                  </a:lnTo>
                  <a:lnTo>
                    <a:pt x="62" y="4"/>
                  </a:lnTo>
                  <a:lnTo>
                    <a:pt x="69" y="7"/>
                  </a:lnTo>
                  <a:lnTo>
                    <a:pt x="76" y="9"/>
                  </a:lnTo>
                  <a:lnTo>
                    <a:pt x="83" y="12"/>
                  </a:lnTo>
                  <a:lnTo>
                    <a:pt x="90" y="17"/>
                  </a:lnTo>
                  <a:lnTo>
                    <a:pt x="96" y="22"/>
                  </a:lnTo>
                  <a:lnTo>
                    <a:pt x="101" y="27"/>
                  </a:lnTo>
                  <a:lnTo>
                    <a:pt x="111" y="39"/>
                  </a:lnTo>
                  <a:lnTo>
                    <a:pt x="119" y="53"/>
                  </a:lnTo>
                  <a:lnTo>
                    <a:pt x="122" y="68"/>
                  </a:lnTo>
                  <a:lnTo>
                    <a:pt x="122" y="84"/>
                  </a:lnTo>
                  <a:lnTo>
                    <a:pt x="118" y="90"/>
                  </a:lnTo>
                  <a:lnTo>
                    <a:pt x="114" y="95"/>
                  </a:lnTo>
                  <a:lnTo>
                    <a:pt x="108" y="100"/>
                  </a:lnTo>
                  <a:lnTo>
                    <a:pt x="104" y="105"/>
                  </a:lnTo>
                  <a:lnTo>
                    <a:pt x="98" y="108"/>
                  </a:lnTo>
                  <a:lnTo>
                    <a:pt x="92" y="110"/>
                  </a:lnTo>
                  <a:lnTo>
                    <a:pt x="87" y="113"/>
                  </a:lnTo>
                  <a:lnTo>
                    <a:pt x="80" y="114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68" y="110"/>
                  </a:lnTo>
                  <a:lnTo>
                    <a:pt x="65" y="110"/>
                  </a:lnTo>
                  <a:lnTo>
                    <a:pt x="63" y="108"/>
                  </a:lnTo>
                  <a:lnTo>
                    <a:pt x="61" y="107"/>
                  </a:lnTo>
                  <a:lnTo>
                    <a:pt x="59" y="106"/>
                  </a:lnTo>
                  <a:lnTo>
                    <a:pt x="57" y="105"/>
                  </a:lnTo>
                  <a:lnTo>
                    <a:pt x="54" y="106"/>
                  </a:lnTo>
                  <a:lnTo>
                    <a:pt x="51" y="105"/>
                  </a:lnTo>
                  <a:lnTo>
                    <a:pt x="46" y="103"/>
                  </a:lnTo>
                  <a:lnTo>
                    <a:pt x="42" y="103"/>
                  </a:lnTo>
                  <a:lnTo>
                    <a:pt x="42" y="100"/>
                  </a:lnTo>
                  <a:lnTo>
                    <a:pt x="40" y="99"/>
                  </a:lnTo>
                  <a:lnTo>
                    <a:pt x="37" y="99"/>
                  </a:lnTo>
                  <a:lnTo>
                    <a:pt x="35" y="97"/>
                  </a:lnTo>
                  <a:lnTo>
                    <a:pt x="25" y="88"/>
                  </a:lnTo>
                  <a:lnTo>
                    <a:pt x="17" y="80"/>
                  </a:lnTo>
                  <a:lnTo>
                    <a:pt x="9" y="71"/>
                  </a:lnTo>
                  <a:lnTo>
                    <a:pt x="5" y="58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9" y="15"/>
                  </a:lnTo>
                  <a:lnTo>
                    <a:pt x="17" y="9"/>
                  </a:lnTo>
                  <a:lnTo>
                    <a:pt x="25" y="4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5" y="2"/>
                  </a:lnTo>
                  <a:lnTo>
                    <a:pt x="39" y="2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Freeform 42"/>
            <p:cNvSpPr>
              <a:spLocks/>
            </p:cNvSpPr>
            <p:nvPr/>
          </p:nvSpPr>
          <p:spPr bwMode="auto">
            <a:xfrm>
              <a:off x="5056" y="801"/>
              <a:ext cx="59" cy="54"/>
            </a:xfrm>
            <a:custGeom>
              <a:avLst/>
              <a:gdLst>
                <a:gd name="T0" fmla="*/ 116 w 119"/>
                <a:gd name="T1" fmla="*/ 53 h 108"/>
                <a:gd name="T2" fmla="*/ 118 w 119"/>
                <a:gd name="T3" fmla="*/ 61 h 108"/>
                <a:gd name="T4" fmla="*/ 119 w 119"/>
                <a:gd name="T5" fmla="*/ 69 h 108"/>
                <a:gd name="T6" fmla="*/ 118 w 119"/>
                <a:gd name="T7" fmla="*/ 78 h 108"/>
                <a:gd name="T8" fmla="*/ 116 w 119"/>
                <a:gd name="T9" fmla="*/ 86 h 108"/>
                <a:gd name="T10" fmla="*/ 112 w 119"/>
                <a:gd name="T11" fmla="*/ 92 h 108"/>
                <a:gd name="T12" fmla="*/ 106 w 119"/>
                <a:gd name="T13" fmla="*/ 98 h 108"/>
                <a:gd name="T14" fmla="*/ 99 w 119"/>
                <a:gd name="T15" fmla="*/ 101 h 108"/>
                <a:gd name="T16" fmla="*/ 91 w 119"/>
                <a:gd name="T17" fmla="*/ 106 h 108"/>
                <a:gd name="T18" fmla="*/ 86 w 119"/>
                <a:gd name="T19" fmla="*/ 107 h 108"/>
                <a:gd name="T20" fmla="*/ 80 w 119"/>
                <a:gd name="T21" fmla="*/ 108 h 108"/>
                <a:gd name="T22" fmla="*/ 74 w 119"/>
                <a:gd name="T23" fmla="*/ 108 h 108"/>
                <a:gd name="T24" fmla="*/ 68 w 119"/>
                <a:gd name="T25" fmla="*/ 108 h 108"/>
                <a:gd name="T26" fmla="*/ 63 w 119"/>
                <a:gd name="T27" fmla="*/ 107 h 108"/>
                <a:gd name="T28" fmla="*/ 58 w 119"/>
                <a:gd name="T29" fmla="*/ 105 h 108"/>
                <a:gd name="T30" fmla="*/ 52 w 119"/>
                <a:gd name="T31" fmla="*/ 102 h 108"/>
                <a:gd name="T32" fmla="*/ 48 w 119"/>
                <a:gd name="T33" fmla="*/ 99 h 108"/>
                <a:gd name="T34" fmla="*/ 42 w 119"/>
                <a:gd name="T35" fmla="*/ 97 h 108"/>
                <a:gd name="T36" fmla="*/ 36 w 119"/>
                <a:gd name="T37" fmla="*/ 93 h 108"/>
                <a:gd name="T38" fmla="*/ 30 w 119"/>
                <a:gd name="T39" fmla="*/ 90 h 108"/>
                <a:gd name="T40" fmla="*/ 26 w 119"/>
                <a:gd name="T41" fmla="*/ 88 h 108"/>
                <a:gd name="T42" fmla="*/ 15 w 119"/>
                <a:gd name="T43" fmla="*/ 76 h 108"/>
                <a:gd name="T44" fmla="*/ 7 w 119"/>
                <a:gd name="T45" fmla="*/ 63 h 108"/>
                <a:gd name="T46" fmla="*/ 1 w 119"/>
                <a:gd name="T47" fmla="*/ 50 h 108"/>
                <a:gd name="T48" fmla="*/ 0 w 119"/>
                <a:gd name="T49" fmla="*/ 32 h 108"/>
                <a:gd name="T50" fmla="*/ 3 w 119"/>
                <a:gd name="T51" fmla="*/ 23 h 108"/>
                <a:gd name="T52" fmla="*/ 8 w 119"/>
                <a:gd name="T53" fmla="*/ 15 h 108"/>
                <a:gd name="T54" fmla="*/ 15 w 119"/>
                <a:gd name="T55" fmla="*/ 8 h 108"/>
                <a:gd name="T56" fmla="*/ 23 w 119"/>
                <a:gd name="T57" fmla="*/ 3 h 108"/>
                <a:gd name="T58" fmla="*/ 38 w 119"/>
                <a:gd name="T59" fmla="*/ 0 h 108"/>
                <a:gd name="T60" fmla="*/ 52 w 119"/>
                <a:gd name="T61" fmla="*/ 1 h 108"/>
                <a:gd name="T62" fmla="*/ 66 w 119"/>
                <a:gd name="T63" fmla="*/ 5 h 108"/>
                <a:gd name="T64" fmla="*/ 79 w 119"/>
                <a:gd name="T65" fmla="*/ 10 h 108"/>
                <a:gd name="T66" fmla="*/ 90 w 119"/>
                <a:gd name="T67" fmla="*/ 20 h 108"/>
                <a:gd name="T68" fmla="*/ 99 w 119"/>
                <a:gd name="T69" fmla="*/ 29 h 108"/>
                <a:gd name="T70" fmla="*/ 109 w 119"/>
                <a:gd name="T71" fmla="*/ 40 h 108"/>
                <a:gd name="T72" fmla="*/ 116 w 119"/>
                <a:gd name="T73" fmla="*/ 53 h 1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9"/>
                <a:gd name="T112" fmla="*/ 0 h 108"/>
                <a:gd name="T113" fmla="*/ 119 w 119"/>
                <a:gd name="T114" fmla="*/ 108 h 10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9" h="108">
                  <a:moveTo>
                    <a:pt x="116" y="53"/>
                  </a:moveTo>
                  <a:lnTo>
                    <a:pt x="118" y="61"/>
                  </a:lnTo>
                  <a:lnTo>
                    <a:pt x="119" y="69"/>
                  </a:lnTo>
                  <a:lnTo>
                    <a:pt x="118" y="78"/>
                  </a:lnTo>
                  <a:lnTo>
                    <a:pt x="116" y="86"/>
                  </a:lnTo>
                  <a:lnTo>
                    <a:pt x="112" y="92"/>
                  </a:lnTo>
                  <a:lnTo>
                    <a:pt x="106" y="98"/>
                  </a:lnTo>
                  <a:lnTo>
                    <a:pt x="99" y="101"/>
                  </a:lnTo>
                  <a:lnTo>
                    <a:pt x="91" y="106"/>
                  </a:lnTo>
                  <a:lnTo>
                    <a:pt x="86" y="107"/>
                  </a:lnTo>
                  <a:lnTo>
                    <a:pt x="80" y="108"/>
                  </a:lnTo>
                  <a:lnTo>
                    <a:pt x="74" y="108"/>
                  </a:lnTo>
                  <a:lnTo>
                    <a:pt x="68" y="108"/>
                  </a:lnTo>
                  <a:lnTo>
                    <a:pt x="63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8" y="99"/>
                  </a:lnTo>
                  <a:lnTo>
                    <a:pt x="42" y="97"/>
                  </a:lnTo>
                  <a:lnTo>
                    <a:pt x="36" y="93"/>
                  </a:lnTo>
                  <a:lnTo>
                    <a:pt x="30" y="90"/>
                  </a:lnTo>
                  <a:lnTo>
                    <a:pt x="26" y="88"/>
                  </a:lnTo>
                  <a:lnTo>
                    <a:pt x="15" y="76"/>
                  </a:lnTo>
                  <a:lnTo>
                    <a:pt x="7" y="63"/>
                  </a:lnTo>
                  <a:lnTo>
                    <a:pt x="1" y="50"/>
                  </a:lnTo>
                  <a:lnTo>
                    <a:pt x="0" y="32"/>
                  </a:lnTo>
                  <a:lnTo>
                    <a:pt x="3" y="23"/>
                  </a:lnTo>
                  <a:lnTo>
                    <a:pt x="8" y="15"/>
                  </a:lnTo>
                  <a:lnTo>
                    <a:pt x="15" y="8"/>
                  </a:lnTo>
                  <a:lnTo>
                    <a:pt x="23" y="3"/>
                  </a:lnTo>
                  <a:lnTo>
                    <a:pt x="38" y="0"/>
                  </a:lnTo>
                  <a:lnTo>
                    <a:pt x="52" y="1"/>
                  </a:lnTo>
                  <a:lnTo>
                    <a:pt x="66" y="5"/>
                  </a:lnTo>
                  <a:lnTo>
                    <a:pt x="79" y="10"/>
                  </a:lnTo>
                  <a:lnTo>
                    <a:pt x="90" y="20"/>
                  </a:lnTo>
                  <a:lnTo>
                    <a:pt x="99" y="29"/>
                  </a:lnTo>
                  <a:lnTo>
                    <a:pt x="109" y="40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Freeform 43"/>
            <p:cNvSpPr>
              <a:spLocks/>
            </p:cNvSpPr>
            <p:nvPr/>
          </p:nvSpPr>
          <p:spPr bwMode="auto">
            <a:xfrm>
              <a:off x="4837" y="835"/>
              <a:ext cx="61" cy="55"/>
            </a:xfrm>
            <a:custGeom>
              <a:avLst/>
              <a:gdLst>
                <a:gd name="T0" fmla="*/ 122 w 123"/>
                <a:gd name="T1" fmla="*/ 56 h 109"/>
                <a:gd name="T2" fmla="*/ 123 w 123"/>
                <a:gd name="T3" fmla="*/ 67 h 109"/>
                <a:gd name="T4" fmla="*/ 123 w 123"/>
                <a:gd name="T5" fmla="*/ 77 h 109"/>
                <a:gd name="T6" fmla="*/ 120 w 123"/>
                <a:gd name="T7" fmla="*/ 86 h 109"/>
                <a:gd name="T8" fmla="*/ 115 w 123"/>
                <a:gd name="T9" fmla="*/ 96 h 109"/>
                <a:gd name="T10" fmla="*/ 110 w 123"/>
                <a:gd name="T11" fmla="*/ 99 h 109"/>
                <a:gd name="T12" fmla="*/ 104 w 123"/>
                <a:gd name="T13" fmla="*/ 102 h 109"/>
                <a:gd name="T14" fmla="*/ 99 w 123"/>
                <a:gd name="T15" fmla="*/ 106 h 109"/>
                <a:gd name="T16" fmla="*/ 93 w 123"/>
                <a:gd name="T17" fmla="*/ 108 h 109"/>
                <a:gd name="T18" fmla="*/ 93 w 123"/>
                <a:gd name="T19" fmla="*/ 108 h 109"/>
                <a:gd name="T20" fmla="*/ 88 w 123"/>
                <a:gd name="T21" fmla="*/ 108 h 109"/>
                <a:gd name="T22" fmla="*/ 81 w 123"/>
                <a:gd name="T23" fmla="*/ 109 h 109"/>
                <a:gd name="T24" fmla="*/ 76 w 123"/>
                <a:gd name="T25" fmla="*/ 109 h 109"/>
                <a:gd name="T26" fmla="*/ 72 w 123"/>
                <a:gd name="T27" fmla="*/ 108 h 109"/>
                <a:gd name="T28" fmla="*/ 65 w 123"/>
                <a:gd name="T29" fmla="*/ 107 h 109"/>
                <a:gd name="T30" fmla="*/ 59 w 123"/>
                <a:gd name="T31" fmla="*/ 106 h 109"/>
                <a:gd name="T32" fmla="*/ 54 w 123"/>
                <a:gd name="T33" fmla="*/ 102 h 109"/>
                <a:gd name="T34" fmla="*/ 48 w 123"/>
                <a:gd name="T35" fmla="*/ 99 h 109"/>
                <a:gd name="T36" fmla="*/ 46 w 123"/>
                <a:gd name="T37" fmla="*/ 101 h 109"/>
                <a:gd name="T38" fmla="*/ 44 w 123"/>
                <a:gd name="T39" fmla="*/ 98 h 109"/>
                <a:gd name="T40" fmla="*/ 41 w 123"/>
                <a:gd name="T41" fmla="*/ 96 h 109"/>
                <a:gd name="T42" fmla="*/ 36 w 123"/>
                <a:gd name="T43" fmla="*/ 94 h 109"/>
                <a:gd name="T44" fmla="*/ 33 w 123"/>
                <a:gd name="T45" fmla="*/ 93 h 109"/>
                <a:gd name="T46" fmla="*/ 24 w 123"/>
                <a:gd name="T47" fmla="*/ 86 h 109"/>
                <a:gd name="T48" fmla="*/ 23 w 123"/>
                <a:gd name="T49" fmla="*/ 87 h 109"/>
                <a:gd name="T50" fmla="*/ 20 w 123"/>
                <a:gd name="T51" fmla="*/ 82 h 109"/>
                <a:gd name="T52" fmla="*/ 14 w 123"/>
                <a:gd name="T53" fmla="*/ 75 h 109"/>
                <a:gd name="T54" fmla="*/ 9 w 123"/>
                <a:gd name="T55" fmla="*/ 67 h 109"/>
                <a:gd name="T56" fmla="*/ 4 w 123"/>
                <a:gd name="T57" fmla="*/ 58 h 109"/>
                <a:gd name="T58" fmla="*/ 2 w 123"/>
                <a:gd name="T59" fmla="*/ 52 h 109"/>
                <a:gd name="T60" fmla="*/ 1 w 123"/>
                <a:gd name="T61" fmla="*/ 45 h 109"/>
                <a:gd name="T62" fmla="*/ 0 w 123"/>
                <a:gd name="T63" fmla="*/ 37 h 109"/>
                <a:gd name="T64" fmla="*/ 0 w 123"/>
                <a:gd name="T65" fmla="*/ 29 h 109"/>
                <a:gd name="T66" fmla="*/ 3 w 123"/>
                <a:gd name="T67" fmla="*/ 23 h 109"/>
                <a:gd name="T68" fmla="*/ 6 w 123"/>
                <a:gd name="T69" fmla="*/ 18 h 109"/>
                <a:gd name="T70" fmla="*/ 10 w 123"/>
                <a:gd name="T71" fmla="*/ 14 h 109"/>
                <a:gd name="T72" fmla="*/ 16 w 123"/>
                <a:gd name="T73" fmla="*/ 9 h 109"/>
                <a:gd name="T74" fmla="*/ 20 w 123"/>
                <a:gd name="T75" fmla="*/ 6 h 109"/>
                <a:gd name="T76" fmla="*/ 26 w 123"/>
                <a:gd name="T77" fmla="*/ 3 h 109"/>
                <a:gd name="T78" fmla="*/ 32 w 123"/>
                <a:gd name="T79" fmla="*/ 1 h 109"/>
                <a:gd name="T80" fmla="*/ 39 w 123"/>
                <a:gd name="T81" fmla="*/ 0 h 109"/>
                <a:gd name="T82" fmla="*/ 52 w 123"/>
                <a:gd name="T83" fmla="*/ 2 h 109"/>
                <a:gd name="T84" fmla="*/ 65 w 123"/>
                <a:gd name="T85" fmla="*/ 6 h 109"/>
                <a:gd name="T86" fmla="*/ 78 w 123"/>
                <a:gd name="T87" fmla="*/ 10 h 109"/>
                <a:gd name="T88" fmla="*/ 89 w 123"/>
                <a:gd name="T89" fmla="*/ 16 h 109"/>
                <a:gd name="T90" fmla="*/ 100 w 123"/>
                <a:gd name="T91" fmla="*/ 24 h 109"/>
                <a:gd name="T92" fmla="*/ 109 w 123"/>
                <a:gd name="T93" fmla="*/ 33 h 109"/>
                <a:gd name="T94" fmla="*/ 116 w 123"/>
                <a:gd name="T95" fmla="*/ 44 h 109"/>
                <a:gd name="T96" fmla="*/ 122 w 123"/>
                <a:gd name="T97" fmla="*/ 56 h 1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3"/>
                <a:gd name="T148" fmla="*/ 0 h 109"/>
                <a:gd name="T149" fmla="*/ 123 w 123"/>
                <a:gd name="T150" fmla="*/ 109 h 1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3" h="109">
                  <a:moveTo>
                    <a:pt x="122" y="56"/>
                  </a:moveTo>
                  <a:lnTo>
                    <a:pt x="123" y="67"/>
                  </a:lnTo>
                  <a:lnTo>
                    <a:pt x="123" y="77"/>
                  </a:lnTo>
                  <a:lnTo>
                    <a:pt x="120" y="86"/>
                  </a:lnTo>
                  <a:lnTo>
                    <a:pt x="115" y="96"/>
                  </a:lnTo>
                  <a:lnTo>
                    <a:pt x="110" y="99"/>
                  </a:lnTo>
                  <a:lnTo>
                    <a:pt x="104" y="102"/>
                  </a:lnTo>
                  <a:lnTo>
                    <a:pt x="99" y="106"/>
                  </a:lnTo>
                  <a:lnTo>
                    <a:pt x="93" y="108"/>
                  </a:lnTo>
                  <a:lnTo>
                    <a:pt x="88" y="108"/>
                  </a:lnTo>
                  <a:lnTo>
                    <a:pt x="81" y="109"/>
                  </a:lnTo>
                  <a:lnTo>
                    <a:pt x="76" y="109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9" y="106"/>
                  </a:lnTo>
                  <a:lnTo>
                    <a:pt x="54" y="102"/>
                  </a:lnTo>
                  <a:lnTo>
                    <a:pt x="48" y="99"/>
                  </a:lnTo>
                  <a:lnTo>
                    <a:pt x="46" y="101"/>
                  </a:lnTo>
                  <a:lnTo>
                    <a:pt x="44" y="98"/>
                  </a:lnTo>
                  <a:lnTo>
                    <a:pt x="41" y="96"/>
                  </a:lnTo>
                  <a:lnTo>
                    <a:pt x="36" y="94"/>
                  </a:lnTo>
                  <a:lnTo>
                    <a:pt x="33" y="93"/>
                  </a:lnTo>
                  <a:lnTo>
                    <a:pt x="24" y="86"/>
                  </a:lnTo>
                  <a:lnTo>
                    <a:pt x="23" y="87"/>
                  </a:lnTo>
                  <a:lnTo>
                    <a:pt x="20" y="82"/>
                  </a:lnTo>
                  <a:lnTo>
                    <a:pt x="14" y="75"/>
                  </a:lnTo>
                  <a:lnTo>
                    <a:pt x="9" y="67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3" y="23"/>
                  </a:lnTo>
                  <a:lnTo>
                    <a:pt x="6" y="18"/>
                  </a:lnTo>
                  <a:lnTo>
                    <a:pt x="10" y="14"/>
                  </a:lnTo>
                  <a:lnTo>
                    <a:pt x="16" y="9"/>
                  </a:lnTo>
                  <a:lnTo>
                    <a:pt x="20" y="6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52" y="2"/>
                  </a:lnTo>
                  <a:lnTo>
                    <a:pt x="65" y="6"/>
                  </a:lnTo>
                  <a:lnTo>
                    <a:pt x="78" y="10"/>
                  </a:lnTo>
                  <a:lnTo>
                    <a:pt x="89" y="16"/>
                  </a:lnTo>
                  <a:lnTo>
                    <a:pt x="100" y="24"/>
                  </a:lnTo>
                  <a:lnTo>
                    <a:pt x="109" y="33"/>
                  </a:lnTo>
                  <a:lnTo>
                    <a:pt x="116" y="44"/>
                  </a:lnTo>
                  <a:lnTo>
                    <a:pt x="12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Freeform 44"/>
            <p:cNvSpPr>
              <a:spLocks/>
            </p:cNvSpPr>
            <p:nvPr/>
          </p:nvSpPr>
          <p:spPr bwMode="auto">
            <a:xfrm>
              <a:off x="5012" y="847"/>
              <a:ext cx="170" cy="366"/>
            </a:xfrm>
            <a:custGeom>
              <a:avLst/>
              <a:gdLst>
                <a:gd name="T0" fmla="*/ 310 w 338"/>
                <a:gd name="T1" fmla="*/ 370 h 733"/>
                <a:gd name="T2" fmla="*/ 226 w 338"/>
                <a:gd name="T3" fmla="*/ 476 h 733"/>
                <a:gd name="T4" fmla="*/ 59 w 338"/>
                <a:gd name="T5" fmla="*/ 667 h 733"/>
                <a:gd name="T6" fmla="*/ 0 w 338"/>
                <a:gd name="T7" fmla="*/ 733 h 733"/>
                <a:gd name="T8" fmla="*/ 3 w 338"/>
                <a:gd name="T9" fmla="*/ 639 h 733"/>
                <a:gd name="T10" fmla="*/ 8 w 338"/>
                <a:gd name="T11" fmla="*/ 546 h 733"/>
                <a:gd name="T12" fmla="*/ 12 w 338"/>
                <a:gd name="T13" fmla="*/ 454 h 733"/>
                <a:gd name="T14" fmla="*/ 16 w 338"/>
                <a:gd name="T15" fmla="*/ 361 h 733"/>
                <a:gd name="T16" fmla="*/ 23 w 338"/>
                <a:gd name="T17" fmla="*/ 353 h 733"/>
                <a:gd name="T18" fmla="*/ 29 w 338"/>
                <a:gd name="T19" fmla="*/ 346 h 733"/>
                <a:gd name="T20" fmla="*/ 34 w 338"/>
                <a:gd name="T21" fmla="*/ 339 h 733"/>
                <a:gd name="T22" fmla="*/ 42 w 338"/>
                <a:gd name="T23" fmla="*/ 333 h 733"/>
                <a:gd name="T24" fmla="*/ 42 w 338"/>
                <a:gd name="T25" fmla="*/ 330 h 733"/>
                <a:gd name="T26" fmla="*/ 62 w 338"/>
                <a:gd name="T27" fmla="*/ 309 h 733"/>
                <a:gd name="T28" fmla="*/ 82 w 338"/>
                <a:gd name="T29" fmla="*/ 288 h 733"/>
                <a:gd name="T30" fmla="*/ 101 w 338"/>
                <a:gd name="T31" fmla="*/ 267 h 733"/>
                <a:gd name="T32" fmla="*/ 120 w 338"/>
                <a:gd name="T33" fmla="*/ 247 h 733"/>
                <a:gd name="T34" fmla="*/ 138 w 338"/>
                <a:gd name="T35" fmla="*/ 227 h 733"/>
                <a:gd name="T36" fmla="*/ 156 w 338"/>
                <a:gd name="T37" fmla="*/ 206 h 733"/>
                <a:gd name="T38" fmla="*/ 175 w 338"/>
                <a:gd name="T39" fmla="*/ 187 h 733"/>
                <a:gd name="T40" fmla="*/ 193 w 338"/>
                <a:gd name="T41" fmla="*/ 166 h 733"/>
                <a:gd name="T42" fmla="*/ 211 w 338"/>
                <a:gd name="T43" fmla="*/ 146 h 733"/>
                <a:gd name="T44" fmla="*/ 229 w 338"/>
                <a:gd name="T45" fmla="*/ 126 h 733"/>
                <a:gd name="T46" fmla="*/ 247 w 338"/>
                <a:gd name="T47" fmla="*/ 105 h 733"/>
                <a:gd name="T48" fmla="*/ 266 w 338"/>
                <a:gd name="T49" fmla="*/ 84 h 733"/>
                <a:gd name="T50" fmla="*/ 283 w 338"/>
                <a:gd name="T51" fmla="*/ 63 h 733"/>
                <a:gd name="T52" fmla="*/ 302 w 338"/>
                <a:gd name="T53" fmla="*/ 43 h 733"/>
                <a:gd name="T54" fmla="*/ 320 w 338"/>
                <a:gd name="T55" fmla="*/ 22 h 733"/>
                <a:gd name="T56" fmla="*/ 338 w 338"/>
                <a:gd name="T57" fmla="*/ 0 h 733"/>
                <a:gd name="T58" fmla="*/ 335 w 338"/>
                <a:gd name="T59" fmla="*/ 93 h 733"/>
                <a:gd name="T60" fmla="*/ 329 w 338"/>
                <a:gd name="T61" fmla="*/ 187 h 733"/>
                <a:gd name="T62" fmla="*/ 321 w 338"/>
                <a:gd name="T63" fmla="*/ 280 h 733"/>
                <a:gd name="T64" fmla="*/ 310 w 338"/>
                <a:gd name="T65" fmla="*/ 370 h 7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8"/>
                <a:gd name="T100" fmla="*/ 0 h 733"/>
                <a:gd name="T101" fmla="*/ 338 w 338"/>
                <a:gd name="T102" fmla="*/ 733 h 73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8" h="733">
                  <a:moveTo>
                    <a:pt x="310" y="370"/>
                  </a:moveTo>
                  <a:lnTo>
                    <a:pt x="226" y="476"/>
                  </a:lnTo>
                  <a:lnTo>
                    <a:pt x="59" y="667"/>
                  </a:lnTo>
                  <a:lnTo>
                    <a:pt x="0" y="733"/>
                  </a:lnTo>
                  <a:lnTo>
                    <a:pt x="3" y="639"/>
                  </a:lnTo>
                  <a:lnTo>
                    <a:pt x="8" y="546"/>
                  </a:lnTo>
                  <a:lnTo>
                    <a:pt x="12" y="454"/>
                  </a:lnTo>
                  <a:lnTo>
                    <a:pt x="16" y="361"/>
                  </a:lnTo>
                  <a:lnTo>
                    <a:pt x="23" y="353"/>
                  </a:lnTo>
                  <a:lnTo>
                    <a:pt x="29" y="346"/>
                  </a:lnTo>
                  <a:lnTo>
                    <a:pt x="34" y="339"/>
                  </a:lnTo>
                  <a:lnTo>
                    <a:pt x="42" y="333"/>
                  </a:lnTo>
                  <a:lnTo>
                    <a:pt x="42" y="330"/>
                  </a:lnTo>
                  <a:lnTo>
                    <a:pt x="62" y="309"/>
                  </a:lnTo>
                  <a:lnTo>
                    <a:pt x="82" y="288"/>
                  </a:lnTo>
                  <a:lnTo>
                    <a:pt x="101" y="267"/>
                  </a:lnTo>
                  <a:lnTo>
                    <a:pt x="120" y="247"/>
                  </a:lnTo>
                  <a:lnTo>
                    <a:pt x="138" y="227"/>
                  </a:lnTo>
                  <a:lnTo>
                    <a:pt x="156" y="206"/>
                  </a:lnTo>
                  <a:lnTo>
                    <a:pt x="175" y="187"/>
                  </a:lnTo>
                  <a:lnTo>
                    <a:pt x="193" y="166"/>
                  </a:lnTo>
                  <a:lnTo>
                    <a:pt x="211" y="146"/>
                  </a:lnTo>
                  <a:lnTo>
                    <a:pt x="229" y="126"/>
                  </a:lnTo>
                  <a:lnTo>
                    <a:pt x="247" y="105"/>
                  </a:lnTo>
                  <a:lnTo>
                    <a:pt x="266" y="84"/>
                  </a:lnTo>
                  <a:lnTo>
                    <a:pt x="283" y="63"/>
                  </a:lnTo>
                  <a:lnTo>
                    <a:pt x="302" y="43"/>
                  </a:lnTo>
                  <a:lnTo>
                    <a:pt x="320" y="22"/>
                  </a:lnTo>
                  <a:lnTo>
                    <a:pt x="338" y="0"/>
                  </a:lnTo>
                  <a:lnTo>
                    <a:pt x="335" y="93"/>
                  </a:lnTo>
                  <a:lnTo>
                    <a:pt x="329" y="187"/>
                  </a:lnTo>
                  <a:lnTo>
                    <a:pt x="321" y="280"/>
                  </a:lnTo>
                  <a:lnTo>
                    <a:pt x="310" y="37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Freeform 45"/>
            <p:cNvSpPr>
              <a:spLocks/>
            </p:cNvSpPr>
            <p:nvPr/>
          </p:nvSpPr>
          <p:spPr bwMode="auto">
            <a:xfrm>
              <a:off x="5006" y="855"/>
              <a:ext cx="61" cy="56"/>
            </a:xfrm>
            <a:custGeom>
              <a:avLst/>
              <a:gdLst>
                <a:gd name="T0" fmla="*/ 53 w 121"/>
                <a:gd name="T1" fmla="*/ 1 h 112"/>
                <a:gd name="T2" fmla="*/ 65 w 121"/>
                <a:gd name="T3" fmla="*/ 5 h 112"/>
                <a:gd name="T4" fmla="*/ 75 w 121"/>
                <a:gd name="T5" fmla="*/ 11 h 112"/>
                <a:gd name="T6" fmla="*/ 87 w 121"/>
                <a:gd name="T7" fmla="*/ 18 h 112"/>
                <a:gd name="T8" fmla="*/ 97 w 121"/>
                <a:gd name="T9" fmla="*/ 24 h 112"/>
                <a:gd name="T10" fmla="*/ 106 w 121"/>
                <a:gd name="T11" fmla="*/ 34 h 112"/>
                <a:gd name="T12" fmla="*/ 113 w 121"/>
                <a:gd name="T13" fmla="*/ 44 h 112"/>
                <a:gd name="T14" fmla="*/ 119 w 121"/>
                <a:gd name="T15" fmla="*/ 56 h 112"/>
                <a:gd name="T16" fmla="*/ 121 w 121"/>
                <a:gd name="T17" fmla="*/ 68 h 112"/>
                <a:gd name="T18" fmla="*/ 121 w 121"/>
                <a:gd name="T19" fmla="*/ 79 h 112"/>
                <a:gd name="T20" fmla="*/ 118 w 121"/>
                <a:gd name="T21" fmla="*/ 87 h 112"/>
                <a:gd name="T22" fmla="*/ 113 w 121"/>
                <a:gd name="T23" fmla="*/ 96 h 112"/>
                <a:gd name="T24" fmla="*/ 107 w 121"/>
                <a:gd name="T25" fmla="*/ 103 h 112"/>
                <a:gd name="T26" fmla="*/ 98 w 121"/>
                <a:gd name="T27" fmla="*/ 107 h 112"/>
                <a:gd name="T28" fmla="*/ 88 w 121"/>
                <a:gd name="T29" fmla="*/ 111 h 112"/>
                <a:gd name="T30" fmla="*/ 78 w 121"/>
                <a:gd name="T31" fmla="*/ 112 h 112"/>
                <a:gd name="T32" fmla="*/ 68 w 121"/>
                <a:gd name="T33" fmla="*/ 111 h 112"/>
                <a:gd name="T34" fmla="*/ 58 w 121"/>
                <a:gd name="T35" fmla="*/ 109 h 112"/>
                <a:gd name="T36" fmla="*/ 49 w 121"/>
                <a:gd name="T37" fmla="*/ 104 h 112"/>
                <a:gd name="T38" fmla="*/ 38 w 121"/>
                <a:gd name="T39" fmla="*/ 99 h 112"/>
                <a:gd name="T40" fmla="*/ 29 w 121"/>
                <a:gd name="T41" fmla="*/ 92 h 112"/>
                <a:gd name="T42" fmla="*/ 25 w 121"/>
                <a:gd name="T43" fmla="*/ 90 h 112"/>
                <a:gd name="T44" fmla="*/ 22 w 121"/>
                <a:gd name="T45" fmla="*/ 85 h 112"/>
                <a:gd name="T46" fmla="*/ 19 w 121"/>
                <a:gd name="T47" fmla="*/ 81 h 112"/>
                <a:gd name="T48" fmla="*/ 14 w 121"/>
                <a:gd name="T49" fmla="*/ 79 h 112"/>
                <a:gd name="T50" fmla="*/ 7 w 121"/>
                <a:gd name="T51" fmla="*/ 66 h 112"/>
                <a:gd name="T52" fmla="*/ 2 w 121"/>
                <a:gd name="T53" fmla="*/ 53 h 112"/>
                <a:gd name="T54" fmla="*/ 0 w 121"/>
                <a:gd name="T55" fmla="*/ 39 h 112"/>
                <a:gd name="T56" fmla="*/ 2 w 121"/>
                <a:gd name="T57" fmla="*/ 26 h 112"/>
                <a:gd name="T58" fmla="*/ 5 w 121"/>
                <a:gd name="T59" fmla="*/ 20 h 112"/>
                <a:gd name="T60" fmla="*/ 8 w 121"/>
                <a:gd name="T61" fmla="*/ 15 h 112"/>
                <a:gd name="T62" fmla="*/ 13 w 121"/>
                <a:gd name="T63" fmla="*/ 12 h 112"/>
                <a:gd name="T64" fmla="*/ 17 w 121"/>
                <a:gd name="T65" fmla="*/ 8 h 112"/>
                <a:gd name="T66" fmla="*/ 22 w 121"/>
                <a:gd name="T67" fmla="*/ 5 h 112"/>
                <a:gd name="T68" fmla="*/ 27 w 121"/>
                <a:gd name="T69" fmla="*/ 3 h 112"/>
                <a:gd name="T70" fmla="*/ 32 w 121"/>
                <a:gd name="T71" fmla="*/ 1 h 112"/>
                <a:gd name="T72" fmla="*/ 38 w 121"/>
                <a:gd name="T73" fmla="*/ 0 h 112"/>
                <a:gd name="T74" fmla="*/ 42 w 121"/>
                <a:gd name="T75" fmla="*/ 3 h 112"/>
                <a:gd name="T76" fmla="*/ 46 w 121"/>
                <a:gd name="T77" fmla="*/ 3 h 112"/>
                <a:gd name="T78" fmla="*/ 50 w 121"/>
                <a:gd name="T79" fmla="*/ 3 h 112"/>
                <a:gd name="T80" fmla="*/ 53 w 121"/>
                <a:gd name="T81" fmla="*/ 1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1"/>
                <a:gd name="T124" fmla="*/ 0 h 112"/>
                <a:gd name="T125" fmla="*/ 121 w 121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1" h="112">
                  <a:moveTo>
                    <a:pt x="53" y="1"/>
                  </a:moveTo>
                  <a:lnTo>
                    <a:pt x="65" y="5"/>
                  </a:lnTo>
                  <a:lnTo>
                    <a:pt x="75" y="11"/>
                  </a:lnTo>
                  <a:lnTo>
                    <a:pt x="87" y="18"/>
                  </a:lnTo>
                  <a:lnTo>
                    <a:pt x="97" y="24"/>
                  </a:lnTo>
                  <a:lnTo>
                    <a:pt x="106" y="34"/>
                  </a:lnTo>
                  <a:lnTo>
                    <a:pt x="113" y="44"/>
                  </a:lnTo>
                  <a:lnTo>
                    <a:pt x="119" y="56"/>
                  </a:lnTo>
                  <a:lnTo>
                    <a:pt x="121" y="68"/>
                  </a:lnTo>
                  <a:lnTo>
                    <a:pt x="121" y="79"/>
                  </a:lnTo>
                  <a:lnTo>
                    <a:pt x="118" y="87"/>
                  </a:lnTo>
                  <a:lnTo>
                    <a:pt x="113" y="96"/>
                  </a:lnTo>
                  <a:lnTo>
                    <a:pt x="107" y="103"/>
                  </a:lnTo>
                  <a:lnTo>
                    <a:pt x="98" y="107"/>
                  </a:lnTo>
                  <a:lnTo>
                    <a:pt x="88" y="111"/>
                  </a:lnTo>
                  <a:lnTo>
                    <a:pt x="78" y="112"/>
                  </a:lnTo>
                  <a:lnTo>
                    <a:pt x="68" y="111"/>
                  </a:lnTo>
                  <a:lnTo>
                    <a:pt x="58" y="109"/>
                  </a:lnTo>
                  <a:lnTo>
                    <a:pt x="49" y="104"/>
                  </a:lnTo>
                  <a:lnTo>
                    <a:pt x="38" y="99"/>
                  </a:lnTo>
                  <a:lnTo>
                    <a:pt x="29" y="92"/>
                  </a:lnTo>
                  <a:lnTo>
                    <a:pt x="25" y="90"/>
                  </a:lnTo>
                  <a:lnTo>
                    <a:pt x="22" y="85"/>
                  </a:lnTo>
                  <a:lnTo>
                    <a:pt x="19" y="81"/>
                  </a:lnTo>
                  <a:lnTo>
                    <a:pt x="14" y="79"/>
                  </a:lnTo>
                  <a:lnTo>
                    <a:pt x="7" y="66"/>
                  </a:lnTo>
                  <a:lnTo>
                    <a:pt x="2" y="53"/>
                  </a:lnTo>
                  <a:lnTo>
                    <a:pt x="0" y="39"/>
                  </a:lnTo>
                  <a:lnTo>
                    <a:pt x="2" y="26"/>
                  </a:lnTo>
                  <a:lnTo>
                    <a:pt x="5" y="20"/>
                  </a:lnTo>
                  <a:lnTo>
                    <a:pt x="8" y="15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27" y="3"/>
                  </a:lnTo>
                  <a:lnTo>
                    <a:pt x="32" y="1"/>
                  </a:lnTo>
                  <a:lnTo>
                    <a:pt x="38" y="0"/>
                  </a:lnTo>
                  <a:lnTo>
                    <a:pt x="42" y="3"/>
                  </a:lnTo>
                  <a:lnTo>
                    <a:pt x="46" y="3"/>
                  </a:lnTo>
                  <a:lnTo>
                    <a:pt x="50" y="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Freeform 46"/>
            <p:cNvSpPr>
              <a:spLocks/>
            </p:cNvSpPr>
            <p:nvPr/>
          </p:nvSpPr>
          <p:spPr bwMode="auto">
            <a:xfrm>
              <a:off x="4769" y="875"/>
              <a:ext cx="245" cy="337"/>
            </a:xfrm>
            <a:custGeom>
              <a:avLst/>
              <a:gdLst>
                <a:gd name="T0" fmla="*/ 9 w 489"/>
                <a:gd name="T1" fmla="*/ 3 h 675"/>
                <a:gd name="T2" fmla="*/ 12 w 489"/>
                <a:gd name="T3" fmla="*/ 4 h 675"/>
                <a:gd name="T4" fmla="*/ 16 w 489"/>
                <a:gd name="T5" fmla="*/ 6 h 675"/>
                <a:gd name="T6" fmla="*/ 18 w 489"/>
                <a:gd name="T7" fmla="*/ 8 h 675"/>
                <a:gd name="T8" fmla="*/ 23 w 489"/>
                <a:gd name="T9" fmla="*/ 10 h 675"/>
                <a:gd name="T10" fmla="*/ 53 w 489"/>
                <a:gd name="T11" fmla="*/ 27 h 675"/>
                <a:gd name="T12" fmla="*/ 83 w 489"/>
                <a:gd name="T13" fmla="*/ 43 h 675"/>
                <a:gd name="T14" fmla="*/ 111 w 489"/>
                <a:gd name="T15" fmla="*/ 60 h 675"/>
                <a:gd name="T16" fmla="*/ 141 w 489"/>
                <a:gd name="T17" fmla="*/ 79 h 675"/>
                <a:gd name="T18" fmla="*/ 170 w 489"/>
                <a:gd name="T19" fmla="*/ 96 h 675"/>
                <a:gd name="T20" fmla="*/ 200 w 489"/>
                <a:gd name="T21" fmla="*/ 114 h 675"/>
                <a:gd name="T22" fmla="*/ 229 w 489"/>
                <a:gd name="T23" fmla="*/ 133 h 675"/>
                <a:gd name="T24" fmla="*/ 259 w 489"/>
                <a:gd name="T25" fmla="*/ 150 h 675"/>
                <a:gd name="T26" fmla="*/ 288 w 489"/>
                <a:gd name="T27" fmla="*/ 170 h 675"/>
                <a:gd name="T28" fmla="*/ 316 w 489"/>
                <a:gd name="T29" fmla="*/ 188 h 675"/>
                <a:gd name="T30" fmla="*/ 345 w 489"/>
                <a:gd name="T31" fmla="*/ 207 h 675"/>
                <a:gd name="T32" fmla="*/ 374 w 489"/>
                <a:gd name="T33" fmla="*/ 226 h 675"/>
                <a:gd name="T34" fmla="*/ 403 w 489"/>
                <a:gd name="T35" fmla="*/ 245 h 675"/>
                <a:gd name="T36" fmla="*/ 432 w 489"/>
                <a:gd name="T37" fmla="*/ 264 h 675"/>
                <a:gd name="T38" fmla="*/ 460 w 489"/>
                <a:gd name="T39" fmla="*/ 283 h 675"/>
                <a:gd name="T40" fmla="*/ 489 w 489"/>
                <a:gd name="T41" fmla="*/ 302 h 675"/>
                <a:gd name="T42" fmla="*/ 487 w 489"/>
                <a:gd name="T43" fmla="*/ 395 h 675"/>
                <a:gd name="T44" fmla="*/ 483 w 489"/>
                <a:gd name="T45" fmla="*/ 489 h 675"/>
                <a:gd name="T46" fmla="*/ 479 w 489"/>
                <a:gd name="T47" fmla="*/ 583 h 675"/>
                <a:gd name="T48" fmla="*/ 473 w 489"/>
                <a:gd name="T49" fmla="*/ 675 h 675"/>
                <a:gd name="T50" fmla="*/ 450 w 489"/>
                <a:gd name="T51" fmla="*/ 665 h 675"/>
                <a:gd name="T52" fmla="*/ 426 w 489"/>
                <a:gd name="T53" fmla="*/ 655 h 675"/>
                <a:gd name="T54" fmla="*/ 403 w 489"/>
                <a:gd name="T55" fmla="*/ 643 h 675"/>
                <a:gd name="T56" fmla="*/ 380 w 489"/>
                <a:gd name="T57" fmla="*/ 630 h 675"/>
                <a:gd name="T58" fmla="*/ 358 w 489"/>
                <a:gd name="T59" fmla="*/ 618 h 675"/>
                <a:gd name="T60" fmla="*/ 335 w 489"/>
                <a:gd name="T61" fmla="*/ 606 h 675"/>
                <a:gd name="T62" fmla="*/ 313 w 489"/>
                <a:gd name="T63" fmla="*/ 594 h 675"/>
                <a:gd name="T64" fmla="*/ 290 w 489"/>
                <a:gd name="T65" fmla="*/ 581 h 675"/>
                <a:gd name="T66" fmla="*/ 275 w 489"/>
                <a:gd name="T67" fmla="*/ 572 h 675"/>
                <a:gd name="T68" fmla="*/ 261 w 489"/>
                <a:gd name="T69" fmla="*/ 562 h 675"/>
                <a:gd name="T70" fmla="*/ 247 w 489"/>
                <a:gd name="T71" fmla="*/ 553 h 675"/>
                <a:gd name="T72" fmla="*/ 232 w 489"/>
                <a:gd name="T73" fmla="*/ 544 h 675"/>
                <a:gd name="T74" fmla="*/ 218 w 489"/>
                <a:gd name="T75" fmla="*/ 535 h 675"/>
                <a:gd name="T76" fmla="*/ 205 w 489"/>
                <a:gd name="T77" fmla="*/ 526 h 675"/>
                <a:gd name="T78" fmla="*/ 191 w 489"/>
                <a:gd name="T79" fmla="*/ 518 h 675"/>
                <a:gd name="T80" fmla="*/ 177 w 489"/>
                <a:gd name="T81" fmla="*/ 508 h 675"/>
                <a:gd name="T82" fmla="*/ 163 w 489"/>
                <a:gd name="T83" fmla="*/ 499 h 675"/>
                <a:gd name="T84" fmla="*/ 149 w 489"/>
                <a:gd name="T85" fmla="*/ 490 h 675"/>
                <a:gd name="T86" fmla="*/ 136 w 489"/>
                <a:gd name="T87" fmla="*/ 481 h 675"/>
                <a:gd name="T88" fmla="*/ 122 w 489"/>
                <a:gd name="T89" fmla="*/ 470 h 675"/>
                <a:gd name="T90" fmla="*/ 108 w 489"/>
                <a:gd name="T91" fmla="*/ 461 h 675"/>
                <a:gd name="T92" fmla="*/ 94 w 489"/>
                <a:gd name="T93" fmla="*/ 451 h 675"/>
                <a:gd name="T94" fmla="*/ 81 w 489"/>
                <a:gd name="T95" fmla="*/ 440 h 675"/>
                <a:gd name="T96" fmla="*/ 68 w 489"/>
                <a:gd name="T97" fmla="*/ 430 h 675"/>
                <a:gd name="T98" fmla="*/ 62 w 489"/>
                <a:gd name="T99" fmla="*/ 400 h 675"/>
                <a:gd name="T100" fmla="*/ 58 w 489"/>
                <a:gd name="T101" fmla="*/ 371 h 675"/>
                <a:gd name="T102" fmla="*/ 54 w 489"/>
                <a:gd name="T103" fmla="*/ 341 h 675"/>
                <a:gd name="T104" fmla="*/ 49 w 489"/>
                <a:gd name="T105" fmla="*/ 311 h 675"/>
                <a:gd name="T106" fmla="*/ 8 w 489"/>
                <a:gd name="T107" fmla="*/ 50 h 675"/>
                <a:gd name="T108" fmla="*/ 5 w 489"/>
                <a:gd name="T109" fmla="*/ 37 h 675"/>
                <a:gd name="T110" fmla="*/ 3 w 489"/>
                <a:gd name="T111" fmla="*/ 25 h 675"/>
                <a:gd name="T112" fmla="*/ 1 w 489"/>
                <a:gd name="T113" fmla="*/ 13 h 675"/>
                <a:gd name="T114" fmla="*/ 0 w 489"/>
                <a:gd name="T115" fmla="*/ 0 h 675"/>
                <a:gd name="T116" fmla="*/ 3 w 489"/>
                <a:gd name="T117" fmla="*/ 0 h 675"/>
                <a:gd name="T118" fmla="*/ 4 w 489"/>
                <a:gd name="T119" fmla="*/ 2 h 675"/>
                <a:gd name="T120" fmla="*/ 6 w 489"/>
                <a:gd name="T121" fmla="*/ 3 h 675"/>
                <a:gd name="T122" fmla="*/ 9 w 489"/>
                <a:gd name="T123" fmla="*/ 3 h 6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89"/>
                <a:gd name="T187" fmla="*/ 0 h 675"/>
                <a:gd name="T188" fmla="*/ 489 w 489"/>
                <a:gd name="T189" fmla="*/ 675 h 6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89" h="675">
                  <a:moveTo>
                    <a:pt x="9" y="3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3" y="10"/>
                  </a:lnTo>
                  <a:lnTo>
                    <a:pt x="53" y="27"/>
                  </a:lnTo>
                  <a:lnTo>
                    <a:pt x="83" y="43"/>
                  </a:lnTo>
                  <a:lnTo>
                    <a:pt x="111" y="60"/>
                  </a:lnTo>
                  <a:lnTo>
                    <a:pt x="141" y="79"/>
                  </a:lnTo>
                  <a:lnTo>
                    <a:pt x="170" y="96"/>
                  </a:lnTo>
                  <a:lnTo>
                    <a:pt x="200" y="114"/>
                  </a:lnTo>
                  <a:lnTo>
                    <a:pt x="229" y="133"/>
                  </a:lnTo>
                  <a:lnTo>
                    <a:pt x="259" y="150"/>
                  </a:lnTo>
                  <a:lnTo>
                    <a:pt x="288" y="170"/>
                  </a:lnTo>
                  <a:lnTo>
                    <a:pt x="316" y="188"/>
                  </a:lnTo>
                  <a:lnTo>
                    <a:pt x="345" y="207"/>
                  </a:lnTo>
                  <a:lnTo>
                    <a:pt x="374" y="226"/>
                  </a:lnTo>
                  <a:lnTo>
                    <a:pt x="403" y="245"/>
                  </a:lnTo>
                  <a:lnTo>
                    <a:pt x="432" y="264"/>
                  </a:lnTo>
                  <a:lnTo>
                    <a:pt x="460" y="283"/>
                  </a:lnTo>
                  <a:lnTo>
                    <a:pt x="489" y="302"/>
                  </a:lnTo>
                  <a:lnTo>
                    <a:pt x="487" y="395"/>
                  </a:lnTo>
                  <a:lnTo>
                    <a:pt x="483" y="489"/>
                  </a:lnTo>
                  <a:lnTo>
                    <a:pt x="479" y="583"/>
                  </a:lnTo>
                  <a:lnTo>
                    <a:pt x="473" y="675"/>
                  </a:lnTo>
                  <a:lnTo>
                    <a:pt x="450" y="665"/>
                  </a:lnTo>
                  <a:lnTo>
                    <a:pt x="426" y="655"/>
                  </a:lnTo>
                  <a:lnTo>
                    <a:pt x="403" y="643"/>
                  </a:lnTo>
                  <a:lnTo>
                    <a:pt x="380" y="630"/>
                  </a:lnTo>
                  <a:lnTo>
                    <a:pt x="358" y="618"/>
                  </a:lnTo>
                  <a:lnTo>
                    <a:pt x="335" y="606"/>
                  </a:lnTo>
                  <a:lnTo>
                    <a:pt x="313" y="594"/>
                  </a:lnTo>
                  <a:lnTo>
                    <a:pt x="290" y="581"/>
                  </a:lnTo>
                  <a:lnTo>
                    <a:pt x="275" y="572"/>
                  </a:lnTo>
                  <a:lnTo>
                    <a:pt x="261" y="562"/>
                  </a:lnTo>
                  <a:lnTo>
                    <a:pt x="247" y="553"/>
                  </a:lnTo>
                  <a:lnTo>
                    <a:pt x="232" y="544"/>
                  </a:lnTo>
                  <a:lnTo>
                    <a:pt x="218" y="535"/>
                  </a:lnTo>
                  <a:lnTo>
                    <a:pt x="205" y="526"/>
                  </a:lnTo>
                  <a:lnTo>
                    <a:pt x="191" y="518"/>
                  </a:lnTo>
                  <a:lnTo>
                    <a:pt x="177" y="508"/>
                  </a:lnTo>
                  <a:lnTo>
                    <a:pt x="163" y="499"/>
                  </a:lnTo>
                  <a:lnTo>
                    <a:pt x="149" y="490"/>
                  </a:lnTo>
                  <a:lnTo>
                    <a:pt x="136" y="481"/>
                  </a:lnTo>
                  <a:lnTo>
                    <a:pt x="122" y="470"/>
                  </a:lnTo>
                  <a:lnTo>
                    <a:pt x="108" y="461"/>
                  </a:lnTo>
                  <a:lnTo>
                    <a:pt x="94" y="451"/>
                  </a:lnTo>
                  <a:lnTo>
                    <a:pt x="81" y="440"/>
                  </a:lnTo>
                  <a:lnTo>
                    <a:pt x="68" y="430"/>
                  </a:lnTo>
                  <a:lnTo>
                    <a:pt x="62" y="400"/>
                  </a:lnTo>
                  <a:lnTo>
                    <a:pt x="58" y="371"/>
                  </a:lnTo>
                  <a:lnTo>
                    <a:pt x="54" y="341"/>
                  </a:lnTo>
                  <a:lnTo>
                    <a:pt x="49" y="311"/>
                  </a:lnTo>
                  <a:lnTo>
                    <a:pt x="8" y="50"/>
                  </a:lnTo>
                  <a:lnTo>
                    <a:pt x="5" y="37"/>
                  </a:lnTo>
                  <a:lnTo>
                    <a:pt x="3" y="25"/>
                  </a:lnTo>
                  <a:lnTo>
                    <a:pt x="1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6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Freeform 47"/>
            <p:cNvSpPr>
              <a:spLocks/>
            </p:cNvSpPr>
            <p:nvPr/>
          </p:nvSpPr>
          <p:spPr bwMode="auto">
            <a:xfrm>
              <a:off x="4961" y="912"/>
              <a:ext cx="60" cy="55"/>
            </a:xfrm>
            <a:custGeom>
              <a:avLst/>
              <a:gdLst>
                <a:gd name="T0" fmla="*/ 70 w 121"/>
                <a:gd name="T1" fmla="*/ 8 h 111"/>
                <a:gd name="T2" fmla="*/ 72 w 121"/>
                <a:gd name="T3" fmla="*/ 7 h 111"/>
                <a:gd name="T4" fmla="*/ 74 w 121"/>
                <a:gd name="T5" fmla="*/ 9 h 111"/>
                <a:gd name="T6" fmla="*/ 78 w 121"/>
                <a:gd name="T7" fmla="*/ 10 h 111"/>
                <a:gd name="T8" fmla="*/ 84 w 121"/>
                <a:gd name="T9" fmla="*/ 13 h 111"/>
                <a:gd name="T10" fmla="*/ 89 w 121"/>
                <a:gd name="T11" fmla="*/ 15 h 111"/>
                <a:gd name="T12" fmla="*/ 96 w 121"/>
                <a:gd name="T13" fmla="*/ 22 h 111"/>
                <a:gd name="T14" fmla="*/ 103 w 121"/>
                <a:gd name="T15" fmla="*/ 29 h 111"/>
                <a:gd name="T16" fmla="*/ 108 w 121"/>
                <a:gd name="T17" fmla="*/ 37 h 111"/>
                <a:gd name="T18" fmla="*/ 114 w 121"/>
                <a:gd name="T19" fmla="*/ 46 h 111"/>
                <a:gd name="T20" fmla="*/ 118 w 121"/>
                <a:gd name="T21" fmla="*/ 57 h 111"/>
                <a:gd name="T22" fmla="*/ 120 w 121"/>
                <a:gd name="T23" fmla="*/ 66 h 111"/>
                <a:gd name="T24" fmla="*/ 121 w 121"/>
                <a:gd name="T25" fmla="*/ 76 h 111"/>
                <a:gd name="T26" fmla="*/ 119 w 121"/>
                <a:gd name="T27" fmla="*/ 86 h 111"/>
                <a:gd name="T28" fmla="*/ 113 w 121"/>
                <a:gd name="T29" fmla="*/ 95 h 111"/>
                <a:gd name="T30" fmla="*/ 105 w 121"/>
                <a:gd name="T31" fmla="*/ 101 h 111"/>
                <a:gd name="T32" fmla="*/ 96 w 121"/>
                <a:gd name="T33" fmla="*/ 108 h 111"/>
                <a:gd name="T34" fmla="*/ 87 w 121"/>
                <a:gd name="T35" fmla="*/ 111 h 111"/>
                <a:gd name="T36" fmla="*/ 77 w 121"/>
                <a:gd name="T37" fmla="*/ 111 h 111"/>
                <a:gd name="T38" fmla="*/ 70 w 121"/>
                <a:gd name="T39" fmla="*/ 110 h 111"/>
                <a:gd name="T40" fmla="*/ 62 w 121"/>
                <a:gd name="T41" fmla="*/ 110 h 111"/>
                <a:gd name="T42" fmla="*/ 54 w 121"/>
                <a:gd name="T43" fmla="*/ 108 h 111"/>
                <a:gd name="T44" fmla="*/ 49 w 121"/>
                <a:gd name="T45" fmla="*/ 105 h 111"/>
                <a:gd name="T46" fmla="*/ 43 w 121"/>
                <a:gd name="T47" fmla="*/ 101 h 111"/>
                <a:gd name="T48" fmla="*/ 37 w 121"/>
                <a:gd name="T49" fmla="*/ 97 h 111"/>
                <a:gd name="T50" fmla="*/ 30 w 121"/>
                <a:gd name="T51" fmla="*/ 92 h 111"/>
                <a:gd name="T52" fmla="*/ 24 w 121"/>
                <a:gd name="T53" fmla="*/ 89 h 111"/>
                <a:gd name="T54" fmla="*/ 19 w 121"/>
                <a:gd name="T55" fmla="*/ 84 h 111"/>
                <a:gd name="T56" fmla="*/ 14 w 121"/>
                <a:gd name="T57" fmla="*/ 78 h 111"/>
                <a:gd name="T58" fmla="*/ 9 w 121"/>
                <a:gd name="T59" fmla="*/ 74 h 111"/>
                <a:gd name="T60" fmla="*/ 6 w 121"/>
                <a:gd name="T61" fmla="*/ 63 h 111"/>
                <a:gd name="T62" fmla="*/ 2 w 121"/>
                <a:gd name="T63" fmla="*/ 52 h 111"/>
                <a:gd name="T64" fmla="*/ 0 w 121"/>
                <a:gd name="T65" fmla="*/ 40 h 111"/>
                <a:gd name="T66" fmla="*/ 1 w 121"/>
                <a:gd name="T67" fmla="*/ 31 h 111"/>
                <a:gd name="T68" fmla="*/ 1 w 121"/>
                <a:gd name="T69" fmla="*/ 28 h 111"/>
                <a:gd name="T70" fmla="*/ 2 w 121"/>
                <a:gd name="T71" fmla="*/ 23 h 111"/>
                <a:gd name="T72" fmla="*/ 5 w 121"/>
                <a:gd name="T73" fmla="*/ 20 h 111"/>
                <a:gd name="T74" fmla="*/ 7 w 121"/>
                <a:gd name="T75" fmla="*/ 15 h 111"/>
                <a:gd name="T76" fmla="*/ 14 w 121"/>
                <a:gd name="T77" fmla="*/ 9 h 111"/>
                <a:gd name="T78" fmla="*/ 21 w 121"/>
                <a:gd name="T79" fmla="*/ 5 h 111"/>
                <a:gd name="T80" fmla="*/ 29 w 121"/>
                <a:gd name="T81" fmla="*/ 1 h 111"/>
                <a:gd name="T82" fmla="*/ 37 w 121"/>
                <a:gd name="T83" fmla="*/ 0 h 111"/>
                <a:gd name="T84" fmla="*/ 46 w 121"/>
                <a:gd name="T85" fmla="*/ 0 h 111"/>
                <a:gd name="T86" fmla="*/ 54 w 121"/>
                <a:gd name="T87" fmla="*/ 1 h 111"/>
                <a:gd name="T88" fmla="*/ 62 w 121"/>
                <a:gd name="T89" fmla="*/ 5 h 111"/>
                <a:gd name="T90" fmla="*/ 70 w 121"/>
                <a:gd name="T91" fmla="*/ 8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1"/>
                <a:gd name="T140" fmla="*/ 121 w 121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1">
                  <a:moveTo>
                    <a:pt x="70" y="8"/>
                  </a:moveTo>
                  <a:lnTo>
                    <a:pt x="72" y="7"/>
                  </a:lnTo>
                  <a:lnTo>
                    <a:pt x="74" y="9"/>
                  </a:lnTo>
                  <a:lnTo>
                    <a:pt x="78" y="10"/>
                  </a:lnTo>
                  <a:lnTo>
                    <a:pt x="84" y="13"/>
                  </a:lnTo>
                  <a:lnTo>
                    <a:pt x="89" y="15"/>
                  </a:lnTo>
                  <a:lnTo>
                    <a:pt x="96" y="22"/>
                  </a:lnTo>
                  <a:lnTo>
                    <a:pt x="103" y="29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8" y="57"/>
                  </a:lnTo>
                  <a:lnTo>
                    <a:pt x="120" y="66"/>
                  </a:lnTo>
                  <a:lnTo>
                    <a:pt x="121" y="76"/>
                  </a:lnTo>
                  <a:lnTo>
                    <a:pt x="119" y="86"/>
                  </a:lnTo>
                  <a:lnTo>
                    <a:pt x="113" y="95"/>
                  </a:lnTo>
                  <a:lnTo>
                    <a:pt x="105" y="101"/>
                  </a:lnTo>
                  <a:lnTo>
                    <a:pt x="96" y="108"/>
                  </a:lnTo>
                  <a:lnTo>
                    <a:pt x="87" y="111"/>
                  </a:lnTo>
                  <a:lnTo>
                    <a:pt x="77" y="111"/>
                  </a:lnTo>
                  <a:lnTo>
                    <a:pt x="70" y="110"/>
                  </a:lnTo>
                  <a:lnTo>
                    <a:pt x="62" y="110"/>
                  </a:lnTo>
                  <a:lnTo>
                    <a:pt x="54" y="108"/>
                  </a:lnTo>
                  <a:lnTo>
                    <a:pt x="49" y="105"/>
                  </a:lnTo>
                  <a:lnTo>
                    <a:pt x="43" y="101"/>
                  </a:lnTo>
                  <a:lnTo>
                    <a:pt x="37" y="97"/>
                  </a:lnTo>
                  <a:lnTo>
                    <a:pt x="30" y="92"/>
                  </a:lnTo>
                  <a:lnTo>
                    <a:pt x="24" y="89"/>
                  </a:lnTo>
                  <a:lnTo>
                    <a:pt x="19" y="84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6" y="63"/>
                  </a:lnTo>
                  <a:lnTo>
                    <a:pt x="2" y="52"/>
                  </a:lnTo>
                  <a:lnTo>
                    <a:pt x="0" y="40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2" y="23"/>
                  </a:lnTo>
                  <a:lnTo>
                    <a:pt x="5" y="20"/>
                  </a:lnTo>
                  <a:lnTo>
                    <a:pt x="7" y="15"/>
                  </a:lnTo>
                  <a:lnTo>
                    <a:pt x="14" y="9"/>
                  </a:lnTo>
                  <a:lnTo>
                    <a:pt x="21" y="5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54" y="1"/>
                  </a:lnTo>
                  <a:lnTo>
                    <a:pt x="62" y="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Freeform 48"/>
            <p:cNvSpPr>
              <a:spLocks/>
            </p:cNvSpPr>
            <p:nvPr/>
          </p:nvSpPr>
          <p:spPr bwMode="auto">
            <a:xfrm>
              <a:off x="4956" y="732"/>
              <a:ext cx="49" cy="40"/>
            </a:xfrm>
            <a:custGeom>
              <a:avLst/>
              <a:gdLst>
                <a:gd name="T0" fmla="*/ 49 w 99"/>
                <a:gd name="T1" fmla="*/ 2 h 79"/>
                <a:gd name="T2" fmla="*/ 45 w 99"/>
                <a:gd name="T3" fmla="*/ 1 h 79"/>
                <a:gd name="T4" fmla="*/ 39 w 99"/>
                <a:gd name="T5" fmla="*/ 0 h 79"/>
                <a:gd name="T6" fmla="*/ 34 w 99"/>
                <a:gd name="T7" fmla="*/ 0 h 79"/>
                <a:gd name="T8" fmla="*/ 29 w 99"/>
                <a:gd name="T9" fmla="*/ 0 h 79"/>
                <a:gd name="T10" fmla="*/ 24 w 99"/>
                <a:gd name="T11" fmla="*/ 1 h 79"/>
                <a:gd name="T12" fmla="*/ 18 w 99"/>
                <a:gd name="T13" fmla="*/ 2 h 79"/>
                <a:gd name="T14" fmla="*/ 14 w 99"/>
                <a:gd name="T15" fmla="*/ 5 h 79"/>
                <a:gd name="T16" fmla="*/ 8 w 99"/>
                <a:gd name="T17" fmla="*/ 8 h 79"/>
                <a:gd name="T18" fmla="*/ 5 w 99"/>
                <a:gd name="T19" fmla="*/ 13 h 79"/>
                <a:gd name="T20" fmla="*/ 2 w 99"/>
                <a:gd name="T21" fmla="*/ 17 h 79"/>
                <a:gd name="T22" fmla="*/ 1 w 99"/>
                <a:gd name="T23" fmla="*/ 22 h 79"/>
                <a:gd name="T24" fmla="*/ 0 w 99"/>
                <a:gd name="T25" fmla="*/ 26 h 79"/>
                <a:gd name="T26" fmla="*/ 5 w 99"/>
                <a:gd name="T27" fmla="*/ 26 h 79"/>
                <a:gd name="T28" fmla="*/ 9 w 99"/>
                <a:gd name="T29" fmla="*/ 26 h 79"/>
                <a:gd name="T30" fmla="*/ 15 w 99"/>
                <a:gd name="T31" fmla="*/ 26 h 79"/>
                <a:gd name="T32" fmla="*/ 21 w 99"/>
                <a:gd name="T33" fmla="*/ 29 h 79"/>
                <a:gd name="T34" fmla="*/ 28 w 99"/>
                <a:gd name="T35" fmla="*/ 30 h 79"/>
                <a:gd name="T36" fmla="*/ 33 w 99"/>
                <a:gd name="T37" fmla="*/ 33 h 79"/>
                <a:gd name="T38" fmla="*/ 40 w 99"/>
                <a:gd name="T39" fmla="*/ 36 h 79"/>
                <a:gd name="T40" fmla="*/ 47 w 99"/>
                <a:gd name="T41" fmla="*/ 39 h 79"/>
                <a:gd name="T42" fmla="*/ 54 w 99"/>
                <a:gd name="T43" fmla="*/ 44 h 79"/>
                <a:gd name="T44" fmla="*/ 60 w 99"/>
                <a:gd name="T45" fmla="*/ 49 h 79"/>
                <a:gd name="T46" fmla="*/ 66 w 99"/>
                <a:gd name="T47" fmla="*/ 54 h 79"/>
                <a:gd name="T48" fmla="*/ 71 w 99"/>
                <a:gd name="T49" fmla="*/ 60 h 79"/>
                <a:gd name="T50" fmla="*/ 76 w 99"/>
                <a:gd name="T51" fmla="*/ 64 h 79"/>
                <a:gd name="T52" fmla="*/ 79 w 99"/>
                <a:gd name="T53" fmla="*/ 70 h 79"/>
                <a:gd name="T54" fmla="*/ 82 w 99"/>
                <a:gd name="T55" fmla="*/ 75 h 79"/>
                <a:gd name="T56" fmla="*/ 83 w 99"/>
                <a:gd name="T57" fmla="*/ 79 h 79"/>
                <a:gd name="T58" fmla="*/ 86 w 99"/>
                <a:gd name="T59" fmla="*/ 77 h 79"/>
                <a:gd name="T60" fmla="*/ 90 w 99"/>
                <a:gd name="T61" fmla="*/ 75 h 79"/>
                <a:gd name="T62" fmla="*/ 93 w 99"/>
                <a:gd name="T63" fmla="*/ 72 h 79"/>
                <a:gd name="T64" fmla="*/ 97 w 99"/>
                <a:gd name="T65" fmla="*/ 68 h 79"/>
                <a:gd name="T66" fmla="*/ 99 w 99"/>
                <a:gd name="T67" fmla="*/ 55 h 79"/>
                <a:gd name="T68" fmla="*/ 97 w 99"/>
                <a:gd name="T69" fmla="*/ 43 h 79"/>
                <a:gd name="T70" fmla="*/ 92 w 99"/>
                <a:gd name="T71" fmla="*/ 31 h 79"/>
                <a:gd name="T72" fmla="*/ 85 w 99"/>
                <a:gd name="T73" fmla="*/ 22 h 79"/>
                <a:gd name="T74" fmla="*/ 81 w 99"/>
                <a:gd name="T75" fmla="*/ 20 h 79"/>
                <a:gd name="T76" fmla="*/ 76 w 99"/>
                <a:gd name="T77" fmla="*/ 17 h 79"/>
                <a:gd name="T78" fmla="*/ 72 w 99"/>
                <a:gd name="T79" fmla="*/ 15 h 79"/>
                <a:gd name="T80" fmla="*/ 68 w 99"/>
                <a:gd name="T81" fmla="*/ 11 h 79"/>
                <a:gd name="T82" fmla="*/ 63 w 99"/>
                <a:gd name="T83" fmla="*/ 8 h 79"/>
                <a:gd name="T84" fmla="*/ 59 w 99"/>
                <a:gd name="T85" fmla="*/ 6 h 79"/>
                <a:gd name="T86" fmla="*/ 54 w 99"/>
                <a:gd name="T87" fmla="*/ 3 h 79"/>
                <a:gd name="T88" fmla="*/ 49 w 99"/>
                <a:gd name="T89" fmla="*/ 2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9"/>
                <a:gd name="T136" fmla="*/ 0 h 79"/>
                <a:gd name="T137" fmla="*/ 99 w 99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9" h="79">
                  <a:moveTo>
                    <a:pt x="49" y="2"/>
                  </a:moveTo>
                  <a:lnTo>
                    <a:pt x="45" y="1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8" y="8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1" y="29"/>
                  </a:lnTo>
                  <a:lnTo>
                    <a:pt x="28" y="30"/>
                  </a:lnTo>
                  <a:lnTo>
                    <a:pt x="33" y="33"/>
                  </a:lnTo>
                  <a:lnTo>
                    <a:pt x="40" y="36"/>
                  </a:lnTo>
                  <a:lnTo>
                    <a:pt x="47" y="39"/>
                  </a:lnTo>
                  <a:lnTo>
                    <a:pt x="54" y="44"/>
                  </a:lnTo>
                  <a:lnTo>
                    <a:pt x="60" y="49"/>
                  </a:lnTo>
                  <a:lnTo>
                    <a:pt x="66" y="54"/>
                  </a:lnTo>
                  <a:lnTo>
                    <a:pt x="71" y="60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2" y="75"/>
                  </a:lnTo>
                  <a:lnTo>
                    <a:pt x="83" y="79"/>
                  </a:lnTo>
                  <a:lnTo>
                    <a:pt x="86" y="77"/>
                  </a:lnTo>
                  <a:lnTo>
                    <a:pt x="90" y="75"/>
                  </a:lnTo>
                  <a:lnTo>
                    <a:pt x="93" y="72"/>
                  </a:lnTo>
                  <a:lnTo>
                    <a:pt x="97" y="68"/>
                  </a:lnTo>
                  <a:lnTo>
                    <a:pt x="99" y="55"/>
                  </a:lnTo>
                  <a:lnTo>
                    <a:pt x="97" y="43"/>
                  </a:lnTo>
                  <a:lnTo>
                    <a:pt x="92" y="31"/>
                  </a:lnTo>
                  <a:lnTo>
                    <a:pt x="85" y="22"/>
                  </a:lnTo>
                  <a:lnTo>
                    <a:pt x="81" y="20"/>
                  </a:lnTo>
                  <a:lnTo>
                    <a:pt x="76" y="17"/>
                  </a:lnTo>
                  <a:lnTo>
                    <a:pt x="72" y="15"/>
                  </a:lnTo>
                  <a:lnTo>
                    <a:pt x="68" y="11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4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Freeform 49"/>
            <p:cNvSpPr>
              <a:spLocks/>
            </p:cNvSpPr>
            <p:nvPr/>
          </p:nvSpPr>
          <p:spPr bwMode="auto">
            <a:xfrm>
              <a:off x="4901" y="784"/>
              <a:ext cx="50" cy="41"/>
            </a:xfrm>
            <a:custGeom>
              <a:avLst/>
              <a:gdLst>
                <a:gd name="T0" fmla="*/ 36 w 100"/>
                <a:gd name="T1" fmla="*/ 0 h 80"/>
                <a:gd name="T2" fmla="*/ 28 w 100"/>
                <a:gd name="T3" fmla="*/ 1 h 80"/>
                <a:gd name="T4" fmla="*/ 25 w 100"/>
                <a:gd name="T5" fmla="*/ 1 h 80"/>
                <a:gd name="T6" fmla="*/ 23 w 100"/>
                <a:gd name="T7" fmla="*/ 4 h 80"/>
                <a:gd name="T8" fmla="*/ 18 w 100"/>
                <a:gd name="T9" fmla="*/ 6 h 80"/>
                <a:gd name="T10" fmla="*/ 13 w 100"/>
                <a:gd name="T11" fmla="*/ 4 h 80"/>
                <a:gd name="T12" fmla="*/ 8 w 100"/>
                <a:gd name="T13" fmla="*/ 8 h 80"/>
                <a:gd name="T14" fmla="*/ 3 w 100"/>
                <a:gd name="T15" fmla="*/ 12 h 80"/>
                <a:gd name="T16" fmla="*/ 1 w 100"/>
                <a:gd name="T17" fmla="*/ 19 h 80"/>
                <a:gd name="T18" fmla="*/ 0 w 100"/>
                <a:gd name="T19" fmla="*/ 25 h 80"/>
                <a:gd name="T20" fmla="*/ 4 w 100"/>
                <a:gd name="T21" fmla="*/ 25 h 80"/>
                <a:gd name="T22" fmla="*/ 9 w 100"/>
                <a:gd name="T23" fmla="*/ 25 h 80"/>
                <a:gd name="T24" fmla="*/ 14 w 100"/>
                <a:gd name="T25" fmla="*/ 26 h 80"/>
                <a:gd name="T26" fmla="*/ 20 w 100"/>
                <a:gd name="T27" fmla="*/ 27 h 80"/>
                <a:gd name="T28" fmla="*/ 27 w 100"/>
                <a:gd name="T29" fmla="*/ 28 h 80"/>
                <a:gd name="T30" fmla="*/ 33 w 100"/>
                <a:gd name="T31" fmla="*/ 31 h 80"/>
                <a:gd name="T32" fmla="*/ 40 w 100"/>
                <a:gd name="T33" fmla="*/ 34 h 80"/>
                <a:gd name="T34" fmla="*/ 47 w 100"/>
                <a:gd name="T35" fmla="*/ 38 h 80"/>
                <a:gd name="T36" fmla="*/ 54 w 100"/>
                <a:gd name="T37" fmla="*/ 42 h 80"/>
                <a:gd name="T38" fmla="*/ 61 w 100"/>
                <a:gd name="T39" fmla="*/ 48 h 80"/>
                <a:gd name="T40" fmla="*/ 66 w 100"/>
                <a:gd name="T41" fmla="*/ 54 h 80"/>
                <a:gd name="T42" fmla="*/ 72 w 100"/>
                <a:gd name="T43" fmla="*/ 58 h 80"/>
                <a:gd name="T44" fmla="*/ 76 w 100"/>
                <a:gd name="T45" fmla="*/ 64 h 80"/>
                <a:gd name="T46" fmla="*/ 79 w 100"/>
                <a:gd name="T47" fmla="*/ 70 h 80"/>
                <a:gd name="T48" fmla="*/ 81 w 100"/>
                <a:gd name="T49" fmla="*/ 76 h 80"/>
                <a:gd name="T50" fmla="*/ 82 w 100"/>
                <a:gd name="T51" fmla="*/ 80 h 80"/>
                <a:gd name="T52" fmla="*/ 87 w 100"/>
                <a:gd name="T53" fmla="*/ 78 h 80"/>
                <a:gd name="T54" fmla="*/ 92 w 100"/>
                <a:gd name="T55" fmla="*/ 74 h 80"/>
                <a:gd name="T56" fmla="*/ 95 w 100"/>
                <a:gd name="T57" fmla="*/ 71 h 80"/>
                <a:gd name="T58" fmla="*/ 99 w 100"/>
                <a:gd name="T59" fmla="*/ 65 h 80"/>
                <a:gd name="T60" fmla="*/ 100 w 100"/>
                <a:gd name="T61" fmla="*/ 61 h 80"/>
                <a:gd name="T62" fmla="*/ 99 w 100"/>
                <a:gd name="T63" fmla="*/ 56 h 80"/>
                <a:gd name="T64" fmla="*/ 97 w 100"/>
                <a:gd name="T65" fmla="*/ 51 h 80"/>
                <a:gd name="T66" fmla="*/ 99 w 100"/>
                <a:gd name="T67" fmla="*/ 47 h 80"/>
                <a:gd name="T68" fmla="*/ 96 w 100"/>
                <a:gd name="T69" fmla="*/ 43 h 80"/>
                <a:gd name="T70" fmla="*/ 95 w 100"/>
                <a:gd name="T71" fmla="*/ 39 h 80"/>
                <a:gd name="T72" fmla="*/ 94 w 100"/>
                <a:gd name="T73" fmla="*/ 35 h 80"/>
                <a:gd name="T74" fmla="*/ 90 w 100"/>
                <a:gd name="T75" fmla="*/ 34 h 80"/>
                <a:gd name="T76" fmla="*/ 90 w 100"/>
                <a:gd name="T77" fmla="*/ 32 h 80"/>
                <a:gd name="T78" fmla="*/ 85 w 100"/>
                <a:gd name="T79" fmla="*/ 27 h 80"/>
                <a:gd name="T80" fmla="*/ 79 w 100"/>
                <a:gd name="T81" fmla="*/ 21 h 80"/>
                <a:gd name="T82" fmla="*/ 73 w 100"/>
                <a:gd name="T83" fmla="*/ 16 h 80"/>
                <a:gd name="T84" fmla="*/ 67 w 100"/>
                <a:gd name="T85" fmla="*/ 10 h 80"/>
                <a:gd name="T86" fmla="*/ 61 w 100"/>
                <a:gd name="T87" fmla="*/ 6 h 80"/>
                <a:gd name="T88" fmla="*/ 52 w 100"/>
                <a:gd name="T89" fmla="*/ 2 h 80"/>
                <a:gd name="T90" fmla="*/ 46 w 100"/>
                <a:gd name="T91" fmla="*/ 0 h 80"/>
                <a:gd name="T92" fmla="*/ 36 w 100"/>
                <a:gd name="T93" fmla="*/ 0 h 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80"/>
                <a:gd name="T143" fmla="*/ 100 w 100"/>
                <a:gd name="T144" fmla="*/ 80 h 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80">
                  <a:moveTo>
                    <a:pt x="36" y="0"/>
                  </a:moveTo>
                  <a:lnTo>
                    <a:pt x="28" y="1"/>
                  </a:lnTo>
                  <a:lnTo>
                    <a:pt x="25" y="1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8" y="8"/>
                  </a:lnTo>
                  <a:lnTo>
                    <a:pt x="3" y="12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20" y="27"/>
                  </a:lnTo>
                  <a:lnTo>
                    <a:pt x="27" y="28"/>
                  </a:lnTo>
                  <a:lnTo>
                    <a:pt x="33" y="31"/>
                  </a:lnTo>
                  <a:lnTo>
                    <a:pt x="40" y="34"/>
                  </a:lnTo>
                  <a:lnTo>
                    <a:pt x="47" y="38"/>
                  </a:lnTo>
                  <a:lnTo>
                    <a:pt x="54" y="42"/>
                  </a:lnTo>
                  <a:lnTo>
                    <a:pt x="61" y="48"/>
                  </a:lnTo>
                  <a:lnTo>
                    <a:pt x="66" y="54"/>
                  </a:lnTo>
                  <a:lnTo>
                    <a:pt x="72" y="58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1" y="76"/>
                  </a:lnTo>
                  <a:lnTo>
                    <a:pt x="82" y="80"/>
                  </a:lnTo>
                  <a:lnTo>
                    <a:pt x="87" y="78"/>
                  </a:lnTo>
                  <a:lnTo>
                    <a:pt x="92" y="74"/>
                  </a:lnTo>
                  <a:lnTo>
                    <a:pt x="95" y="71"/>
                  </a:lnTo>
                  <a:lnTo>
                    <a:pt x="99" y="65"/>
                  </a:lnTo>
                  <a:lnTo>
                    <a:pt x="100" y="61"/>
                  </a:lnTo>
                  <a:lnTo>
                    <a:pt x="99" y="56"/>
                  </a:lnTo>
                  <a:lnTo>
                    <a:pt x="97" y="51"/>
                  </a:lnTo>
                  <a:lnTo>
                    <a:pt x="99" y="47"/>
                  </a:lnTo>
                  <a:lnTo>
                    <a:pt x="96" y="43"/>
                  </a:lnTo>
                  <a:lnTo>
                    <a:pt x="95" y="39"/>
                  </a:lnTo>
                  <a:lnTo>
                    <a:pt x="94" y="35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85" y="27"/>
                  </a:lnTo>
                  <a:lnTo>
                    <a:pt x="79" y="21"/>
                  </a:lnTo>
                  <a:lnTo>
                    <a:pt x="73" y="16"/>
                  </a:lnTo>
                  <a:lnTo>
                    <a:pt x="67" y="10"/>
                  </a:lnTo>
                  <a:lnTo>
                    <a:pt x="61" y="6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Freeform 50"/>
            <p:cNvSpPr>
              <a:spLocks/>
            </p:cNvSpPr>
            <p:nvPr/>
          </p:nvSpPr>
          <p:spPr bwMode="auto">
            <a:xfrm>
              <a:off x="5061" y="807"/>
              <a:ext cx="49" cy="41"/>
            </a:xfrm>
            <a:custGeom>
              <a:avLst/>
              <a:gdLst>
                <a:gd name="T0" fmla="*/ 53 w 98"/>
                <a:gd name="T1" fmla="*/ 4 h 83"/>
                <a:gd name="T2" fmla="*/ 47 w 98"/>
                <a:gd name="T3" fmla="*/ 2 h 83"/>
                <a:gd name="T4" fmla="*/ 40 w 98"/>
                <a:gd name="T5" fmla="*/ 0 h 83"/>
                <a:gd name="T6" fmla="*/ 33 w 98"/>
                <a:gd name="T7" fmla="*/ 0 h 83"/>
                <a:gd name="T8" fmla="*/ 27 w 98"/>
                <a:gd name="T9" fmla="*/ 0 h 83"/>
                <a:gd name="T10" fmla="*/ 20 w 98"/>
                <a:gd name="T11" fmla="*/ 2 h 83"/>
                <a:gd name="T12" fmla="*/ 15 w 98"/>
                <a:gd name="T13" fmla="*/ 3 h 83"/>
                <a:gd name="T14" fmla="*/ 9 w 98"/>
                <a:gd name="T15" fmla="*/ 6 h 83"/>
                <a:gd name="T16" fmla="*/ 4 w 98"/>
                <a:gd name="T17" fmla="*/ 10 h 83"/>
                <a:gd name="T18" fmla="*/ 1 w 98"/>
                <a:gd name="T19" fmla="*/ 14 h 83"/>
                <a:gd name="T20" fmla="*/ 0 w 98"/>
                <a:gd name="T21" fmla="*/ 20 h 83"/>
                <a:gd name="T22" fmla="*/ 0 w 98"/>
                <a:gd name="T23" fmla="*/ 25 h 83"/>
                <a:gd name="T24" fmla="*/ 0 w 98"/>
                <a:gd name="T25" fmla="*/ 30 h 83"/>
                <a:gd name="T26" fmla="*/ 4 w 98"/>
                <a:gd name="T27" fmla="*/ 30 h 83"/>
                <a:gd name="T28" fmla="*/ 9 w 98"/>
                <a:gd name="T29" fmla="*/ 30 h 83"/>
                <a:gd name="T30" fmla="*/ 15 w 98"/>
                <a:gd name="T31" fmla="*/ 30 h 83"/>
                <a:gd name="T32" fmla="*/ 20 w 98"/>
                <a:gd name="T33" fmla="*/ 32 h 83"/>
                <a:gd name="T34" fmla="*/ 26 w 98"/>
                <a:gd name="T35" fmla="*/ 34 h 83"/>
                <a:gd name="T36" fmla="*/ 33 w 98"/>
                <a:gd name="T37" fmla="*/ 36 h 83"/>
                <a:gd name="T38" fmla="*/ 40 w 98"/>
                <a:gd name="T39" fmla="*/ 40 h 83"/>
                <a:gd name="T40" fmla="*/ 47 w 98"/>
                <a:gd name="T41" fmla="*/ 43 h 83"/>
                <a:gd name="T42" fmla="*/ 54 w 98"/>
                <a:gd name="T43" fmla="*/ 48 h 83"/>
                <a:gd name="T44" fmla="*/ 61 w 98"/>
                <a:gd name="T45" fmla="*/ 53 h 83"/>
                <a:gd name="T46" fmla="*/ 67 w 98"/>
                <a:gd name="T47" fmla="*/ 58 h 83"/>
                <a:gd name="T48" fmla="*/ 71 w 98"/>
                <a:gd name="T49" fmla="*/ 64 h 83"/>
                <a:gd name="T50" fmla="*/ 76 w 98"/>
                <a:gd name="T51" fmla="*/ 68 h 83"/>
                <a:gd name="T52" fmla="*/ 79 w 98"/>
                <a:gd name="T53" fmla="*/ 74 h 83"/>
                <a:gd name="T54" fmla="*/ 81 w 98"/>
                <a:gd name="T55" fmla="*/ 79 h 83"/>
                <a:gd name="T56" fmla="*/ 83 w 98"/>
                <a:gd name="T57" fmla="*/ 83 h 83"/>
                <a:gd name="T58" fmla="*/ 85 w 98"/>
                <a:gd name="T59" fmla="*/ 82 h 83"/>
                <a:gd name="T60" fmla="*/ 87 w 98"/>
                <a:gd name="T61" fmla="*/ 80 h 83"/>
                <a:gd name="T62" fmla="*/ 90 w 98"/>
                <a:gd name="T63" fmla="*/ 79 h 83"/>
                <a:gd name="T64" fmla="*/ 92 w 98"/>
                <a:gd name="T65" fmla="*/ 77 h 83"/>
                <a:gd name="T66" fmla="*/ 98 w 98"/>
                <a:gd name="T67" fmla="*/ 66 h 83"/>
                <a:gd name="T68" fmla="*/ 98 w 98"/>
                <a:gd name="T69" fmla="*/ 55 h 83"/>
                <a:gd name="T70" fmla="*/ 95 w 98"/>
                <a:gd name="T71" fmla="*/ 44 h 83"/>
                <a:gd name="T72" fmla="*/ 91 w 98"/>
                <a:gd name="T73" fmla="*/ 34 h 83"/>
                <a:gd name="T74" fmla="*/ 87 w 98"/>
                <a:gd name="T75" fmla="*/ 29 h 83"/>
                <a:gd name="T76" fmla="*/ 84 w 98"/>
                <a:gd name="T77" fmla="*/ 24 h 83"/>
                <a:gd name="T78" fmla="*/ 79 w 98"/>
                <a:gd name="T79" fmla="*/ 20 h 83"/>
                <a:gd name="T80" fmla="*/ 75 w 98"/>
                <a:gd name="T81" fmla="*/ 15 h 83"/>
                <a:gd name="T82" fmla="*/ 69 w 98"/>
                <a:gd name="T83" fmla="*/ 12 h 83"/>
                <a:gd name="T84" fmla="*/ 64 w 98"/>
                <a:gd name="T85" fmla="*/ 9 h 83"/>
                <a:gd name="T86" fmla="*/ 58 w 98"/>
                <a:gd name="T87" fmla="*/ 6 h 83"/>
                <a:gd name="T88" fmla="*/ 53 w 98"/>
                <a:gd name="T89" fmla="*/ 4 h 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83"/>
                <a:gd name="T137" fmla="*/ 98 w 98"/>
                <a:gd name="T138" fmla="*/ 83 h 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83">
                  <a:moveTo>
                    <a:pt x="53" y="4"/>
                  </a:moveTo>
                  <a:lnTo>
                    <a:pt x="47" y="2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2"/>
                  </a:lnTo>
                  <a:lnTo>
                    <a:pt x="15" y="3"/>
                  </a:lnTo>
                  <a:lnTo>
                    <a:pt x="9" y="6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9" y="30"/>
                  </a:lnTo>
                  <a:lnTo>
                    <a:pt x="15" y="30"/>
                  </a:lnTo>
                  <a:lnTo>
                    <a:pt x="20" y="32"/>
                  </a:lnTo>
                  <a:lnTo>
                    <a:pt x="26" y="34"/>
                  </a:lnTo>
                  <a:lnTo>
                    <a:pt x="33" y="36"/>
                  </a:lnTo>
                  <a:lnTo>
                    <a:pt x="40" y="40"/>
                  </a:lnTo>
                  <a:lnTo>
                    <a:pt x="47" y="43"/>
                  </a:lnTo>
                  <a:lnTo>
                    <a:pt x="54" y="48"/>
                  </a:lnTo>
                  <a:lnTo>
                    <a:pt x="61" y="53"/>
                  </a:lnTo>
                  <a:lnTo>
                    <a:pt x="67" y="58"/>
                  </a:lnTo>
                  <a:lnTo>
                    <a:pt x="71" y="64"/>
                  </a:lnTo>
                  <a:lnTo>
                    <a:pt x="76" y="68"/>
                  </a:lnTo>
                  <a:lnTo>
                    <a:pt x="79" y="74"/>
                  </a:lnTo>
                  <a:lnTo>
                    <a:pt x="81" y="79"/>
                  </a:lnTo>
                  <a:lnTo>
                    <a:pt x="83" y="83"/>
                  </a:lnTo>
                  <a:lnTo>
                    <a:pt x="85" y="82"/>
                  </a:lnTo>
                  <a:lnTo>
                    <a:pt x="87" y="80"/>
                  </a:lnTo>
                  <a:lnTo>
                    <a:pt x="90" y="79"/>
                  </a:lnTo>
                  <a:lnTo>
                    <a:pt x="92" y="77"/>
                  </a:lnTo>
                  <a:lnTo>
                    <a:pt x="98" y="66"/>
                  </a:lnTo>
                  <a:lnTo>
                    <a:pt x="98" y="55"/>
                  </a:lnTo>
                  <a:lnTo>
                    <a:pt x="95" y="44"/>
                  </a:lnTo>
                  <a:lnTo>
                    <a:pt x="91" y="34"/>
                  </a:lnTo>
                  <a:lnTo>
                    <a:pt x="87" y="29"/>
                  </a:lnTo>
                  <a:lnTo>
                    <a:pt x="84" y="24"/>
                  </a:lnTo>
                  <a:lnTo>
                    <a:pt x="79" y="20"/>
                  </a:lnTo>
                  <a:lnTo>
                    <a:pt x="75" y="15"/>
                  </a:lnTo>
                  <a:lnTo>
                    <a:pt x="69" y="12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Freeform 51"/>
            <p:cNvSpPr>
              <a:spLocks/>
            </p:cNvSpPr>
            <p:nvPr/>
          </p:nvSpPr>
          <p:spPr bwMode="auto">
            <a:xfrm>
              <a:off x="4966" y="917"/>
              <a:ext cx="49" cy="42"/>
            </a:xfrm>
            <a:custGeom>
              <a:avLst/>
              <a:gdLst>
                <a:gd name="T0" fmla="*/ 24 w 96"/>
                <a:gd name="T1" fmla="*/ 0 h 83"/>
                <a:gd name="T2" fmla="*/ 16 w 96"/>
                <a:gd name="T3" fmla="*/ 3 h 83"/>
                <a:gd name="T4" fmla="*/ 9 w 96"/>
                <a:gd name="T5" fmla="*/ 9 h 83"/>
                <a:gd name="T6" fmla="*/ 3 w 96"/>
                <a:gd name="T7" fmla="*/ 15 h 83"/>
                <a:gd name="T8" fmla="*/ 0 w 96"/>
                <a:gd name="T9" fmla="*/ 23 h 83"/>
                <a:gd name="T10" fmla="*/ 2 w 96"/>
                <a:gd name="T11" fmla="*/ 24 h 83"/>
                <a:gd name="T12" fmla="*/ 2 w 96"/>
                <a:gd name="T13" fmla="*/ 26 h 83"/>
                <a:gd name="T14" fmla="*/ 2 w 96"/>
                <a:gd name="T15" fmla="*/ 27 h 83"/>
                <a:gd name="T16" fmla="*/ 2 w 96"/>
                <a:gd name="T17" fmla="*/ 30 h 83"/>
                <a:gd name="T18" fmla="*/ 7 w 96"/>
                <a:gd name="T19" fmla="*/ 30 h 83"/>
                <a:gd name="T20" fmla="*/ 11 w 96"/>
                <a:gd name="T21" fmla="*/ 30 h 83"/>
                <a:gd name="T22" fmla="*/ 17 w 96"/>
                <a:gd name="T23" fmla="*/ 31 h 83"/>
                <a:gd name="T24" fmla="*/ 23 w 96"/>
                <a:gd name="T25" fmla="*/ 32 h 83"/>
                <a:gd name="T26" fmla="*/ 27 w 96"/>
                <a:gd name="T27" fmla="*/ 34 h 83"/>
                <a:gd name="T28" fmla="*/ 34 w 96"/>
                <a:gd name="T29" fmla="*/ 36 h 83"/>
                <a:gd name="T30" fmla="*/ 40 w 96"/>
                <a:gd name="T31" fmla="*/ 40 h 83"/>
                <a:gd name="T32" fmla="*/ 46 w 96"/>
                <a:gd name="T33" fmla="*/ 43 h 83"/>
                <a:gd name="T34" fmla="*/ 53 w 96"/>
                <a:gd name="T35" fmla="*/ 48 h 83"/>
                <a:gd name="T36" fmla="*/ 60 w 96"/>
                <a:gd name="T37" fmla="*/ 53 h 83"/>
                <a:gd name="T38" fmla="*/ 65 w 96"/>
                <a:gd name="T39" fmla="*/ 58 h 83"/>
                <a:gd name="T40" fmla="*/ 71 w 96"/>
                <a:gd name="T41" fmla="*/ 63 h 83"/>
                <a:gd name="T42" fmla="*/ 75 w 96"/>
                <a:gd name="T43" fmla="*/ 68 h 83"/>
                <a:gd name="T44" fmla="*/ 78 w 96"/>
                <a:gd name="T45" fmla="*/ 73 h 83"/>
                <a:gd name="T46" fmla="*/ 80 w 96"/>
                <a:gd name="T47" fmla="*/ 78 h 83"/>
                <a:gd name="T48" fmla="*/ 81 w 96"/>
                <a:gd name="T49" fmla="*/ 83 h 83"/>
                <a:gd name="T50" fmla="*/ 86 w 96"/>
                <a:gd name="T51" fmla="*/ 80 h 83"/>
                <a:gd name="T52" fmla="*/ 90 w 96"/>
                <a:gd name="T53" fmla="*/ 78 h 83"/>
                <a:gd name="T54" fmla="*/ 92 w 96"/>
                <a:gd name="T55" fmla="*/ 74 h 83"/>
                <a:gd name="T56" fmla="*/ 94 w 96"/>
                <a:gd name="T57" fmla="*/ 72 h 83"/>
                <a:gd name="T58" fmla="*/ 96 w 96"/>
                <a:gd name="T59" fmla="*/ 64 h 83"/>
                <a:gd name="T60" fmla="*/ 96 w 96"/>
                <a:gd name="T61" fmla="*/ 56 h 83"/>
                <a:gd name="T62" fmla="*/ 95 w 96"/>
                <a:gd name="T63" fmla="*/ 47 h 83"/>
                <a:gd name="T64" fmla="*/ 93 w 96"/>
                <a:gd name="T65" fmla="*/ 40 h 83"/>
                <a:gd name="T66" fmla="*/ 87 w 96"/>
                <a:gd name="T67" fmla="*/ 31 h 83"/>
                <a:gd name="T68" fmla="*/ 80 w 96"/>
                <a:gd name="T69" fmla="*/ 23 h 83"/>
                <a:gd name="T70" fmla="*/ 72 w 96"/>
                <a:gd name="T71" fmla="*/ 16 h 83"/>
                <a:gd name="T72" fmla="*/ 64 w 96"/>
                <a:gd name="T73" fmla="*/ 10 h 83"/>
                <a:gd name="T74" fmla="*/ 54 w 96"/>
                <a:gd name="T75" fmla="*/ 5 h 83"/>
                <a:gd name="T76" fmla="*/ 45 w 96"/>
                <a:gd name="T77" fmla="*/ 2 h 83"/>
                <a:gd name="T78" fmla="*/ 34 w 96"/>
                <a:gd name="T79" fmla="*/ 0 h 83"/>
                <a:gd name="T80" fmla="*/ 24 w 96"/>
                <a:gd name="T81" fmla="*/ 0 h 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83"/>
                <a:gd name="T125" fmla="*/ 96 w 96"/>
                <a:gd name="T126" fmla="*/ 83 h 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83">
                  <a:moveTo>
                    <a:pt x="24" y="0"/>
                  </a:moveTo>
                  <a:lnTo>
                    <a:pt x="16" y="3"/>
                  </a:lnTo>
                  <a:lnTo>
                    <a:pt x="9" y="9"/>
                  </a:lnTo>
                  <a:lnTo>
                    <a:pt x="3" y="15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7" y="30"/>
                  </a:lnTo>
                  <a:lnTo>
                    <a:pt x="11" y="30"/>
                  </a:lnTo>
                  <a:lnTo>
                    <a:pt x="17" y="31"/>
                  </a:lnTo>
                  <a:lnTo>
                    <a:pt x="23" y="32"/>
                  </a:lnTo>
                  <a:lnTo>
                    <a:pt x="27" y="34"/>
                  </a:lnTo>
                  <a:lnTo>
                    <a:pt x="34" y="36"/>
                  </a:lnTo>
                  <a:lnTo>
                    <a:pt x="40" y="40"/>
                  </a:lnTo>
                  <a:lnTo>
                    <a:pt x="46" y="43"/>
                  </a:lnTo>
                  <a:lnTo>
                    <a:pt x="53" y="48"/>
                  </a:lnTo>
                  <a:lnTo>
                    <a:pt x="60" y="53"/>
                  </a:lnTo>
                  <a:lnTo>
                    <a:pt x="65" y="58"/>
                  </a:lnTo>
                  <a:lnTo>
                    <a:pt x="71" y="63"/>
                  </a:lnTo>
                  <a:lnTo>
                    <a:pt x="75" y="68"/>
                  </a:lnTo>
                  <a:lnTo>
                    <a:pt x="78" y="73"/>
                  </a:lnTo>
                  <a:lnTo>
                    <a:pt x="80" y="78"/>
                  </a:lnTo>
                  <a:lnTo>
                    <a:pt x="81" y="83"/>
                  </a:lnTo>
                  <a:lnTo>
                    <a:pt x="86" y="80"/>
                  </a:lnTo>
                  <a:lnTo>
                    <a:pt x="90" y="78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6" y="56"/>
                  </a:lnTo>
                  <a:lnTo>
                    <a:pt x="95" y="47"/>
                  </a:lnTo>
                  <a:lnTo>
                    <a:pt x="93" y="40"/>
                  </a:lnTo>
                  <a:lnTo>
                    <a:pt x="87" y="31"/>
                  </a:lnTo>
                  <a:lnTo>
                    <a:pt x="80" y="23"/>
                  </a:lnTo>
                  <a:lnTo>
                    <a:pt x="72" y="16"/>
                  </a:lnTo>
                  <a:lnTo>
                    <a:pt x="64" y="10"/>
                  </a:lnTo>
                  <a:lnTo>
                    <a:pt x="54" y="5"/>
                  </a:lnTo>
                  <a:lnTo>
                    <a:pt x="45" y="2"/>
                  </a:lnTo>
                  <a:lnTo>
                    <a:pt x="3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Freeform 52"/>
            <p:cNvSpPr>
              <a:spLocks/>
            </p:cNvSpPr>
            <p:nvPr/>
          </p:nvSpPr>
          <p:spPr bwMode="auto">
            <a:xfrm>
              <a:off x="5012" y="861"/>
              <a:ext cx="49" cy="40"/>
            </a:xfrm>
            <a:custGeom>
              <a:avLst/>
              <a:gdLst>
                <a:gd name="T0" fmla="*/ 53 w 98"/>
                <a:gd name="T1" fmla="*/ 3 h 79"/>
                <a:gd name="T2" fmla="*/ 46 w 98"/>
                <a:gd name="T3" fmla="*/ 1 h 79"/>
                <a:gd name="T4" fmla="*/ 39 w 98"/>
                <a:gd name="T5" fmla="*/ 0 h 79"/>
                <a:gd name="T6" fmla="*/ 32 w 98"/>
                <a:gd name="T7" fmla="*/ 0 h 79"/>
                <a:gd name="T8" fmla="*/ 25 w 98"/>
                <a:gd name="T9" fmla="*/ 1 h 79"/>
                <a:gd name="T10" fmla="*/ 19 w 98"/>
                <a:gd name="T11" fmla="*/ 3 h 79"/>
                <a:gd name="T12" fmla="*/ 12 w 98"/>
                <a:gd name="T13" fmla="*/ 6 h 79"/>
                <a:gd name="T14" fmla="*/ 8 w 98"/>
                <a:gd name="T15" fmla="*/ 9 h 79"/>
                <a:gd name="T16" fmla="*/ 3 w 98"/>
                <a:gd name="T17" fmla="*/ 13 h 79"/>
                <a:gd name="T18" fmla="*/ 2 w 98"/>
                <a:gd name="T19" fmla="*/ 16 h 79"/>
                <a:gd name="T20" fmla="*/ 1 w 98"/>
                <a:gd name="T21" fmla="*/ 21 h 79"/>
                <a:gd name="T22" fmla="*/ 0 w 98"/>
                <a:gd name="T23" fmla="*/ 24 h 79"/>
                <a:gd name="T24" fmla="*/ 0 w 98"/>
                <a:gd name="T25" fmla="*/ 29 h 79"/>
                <a:gd name="T26" fmla="*/ 3 w 98"/>
                <a:gd name="T27" fmla="*/ 26 h 79"/>
                <a:gd name="T28" fmla="*/ 9 w 98"/>
                <a:gd name="T29" fmla="*/ 26 h 79"/>
                <a:gd name="T30" fmla="*/ 15 w 98"/>
                <a:gd name="T31" fmla="*/ 26 h 79"/>
                <a:gd name="T32" fmla="*/ 22 w 98"/>
                <a:gd name="T33" fmla="*/ 26 h 79"/>
                <a:gd name="T34" fmla="*/ 28 w 98"/>
                <a:gd name="T35" fmla="*/ 29 h 79"/>
                <a:gd name="T36" fmla="*/ 35 w 98"/>
                <a:gd name="T37" fmla="*/ 31 h 79"/>
                <a:gd name="T38" fmla="*/ 43 w 98"/>
                <a:gd name="T39" fmla="*/ 34 h 79"/>
                <a:gd name="T40" fmla="*/ 50 w 98"/>
                <a:gd name="T41" fmla="*/ 39 h 79"/>
                <a:gd name="T42" fmla="*/ 57 w 98"/>
                <a:gd name="T43" fmla="*/ 44 h 79"/>
                <a:gd name="T44" fmla="*/ 64 w 98"/>
                <a:gd name="T45" fmla="*/ 48 h 79"/>
                <a:gd name="T46" fmla="*/ 70 w 98"/>
                <a:gd name="T47" fmla="*/ 54 h 79"/>
                <a:gd name="T48" fmla="*/ 76 w 98"/>
                <a:gd name="T49" fmla="*/ 59 h 79"/>
                <a:gd name="T50" fmla="*/ 79 w 98"/>
                <a:gd name="T51" fmla="*/ 64 h 79"/>
                <a:gd name="T52" fmla="*/ 83 w 98"/>
                <a:gd name="T53" fmla="*/ 70 h 79"/>
                <a:gd name="T54" fmla="*/ 85 w 98"/>
                <a:gd name="T55" fmla="*/ 75 h 79"/>
                <a:gd name="T56" fmla="*/ 86 w 98"/>
                <a:gd name="T57" fmla="*/ 79 h 79"/>
                <a:gd name="T58" fmla="*/ 88 w 98"/>
                <a:gd name="T59" fmla="*/ 77 h 79"/>
                <a:gd name="T60" fmla="*/ 91 w 98"/>
                <a:gd name="T61" fmla="*/ 76 h 79"/>
                <a:gd name="T62" fmla="*/ 92 w 98"/>
                <a:gd name="T63" fmla="*/ 74 h 79"/>
                <a:gd name="T64" fmla="*/ 94 w 98"/>
                <a:gd name="T65" fmla="*/ 72 h 79"/>
                <a:gd name="T66" fmla="*/ 96 w 98"/>
                <a:gd name="T67" fmla="*/ 64 h 79"/>
                <a:gd name="T68" fmla="*/ 98 w 98"/>
                <a:gd name="T69" fmla="*/ 56 h 79"/>
                <a:gd name="T70" fmla="*/ 96 w 98"/>
                <a:gd name="T71" fmla="*/ 49 h 79"/>
                <a:gd name="T72" fmla="*/ 94 w 98"/>
                <a:gd name="T73" fmla="*/ 43 h 79"/>
                <a:gd name="T74" fmla="*/ 91 w 98"/>
                <a:gd name="T75" fmla="*/ 37 h 79"/>
                <a:gd name="T76" fmla="*/ 87 w 98"/>
                <a:gd name="T77" fmla="*/ 30 h 79"/>
                <a:gd name="T78" fmla="*/ 83 w 98"/>
                <a:gd name="T79" fmla="*/ 25 h 79"/>
                <a:gd name="T80" fmla="*/ 77 w 98"/>
                <a:gd name="T81" fmla="*/ 19 h 79"/>
                <a:gd name="T82" fmla="*/ 71 w 98"/>
                <a:gd name="T83" fmla="*/ 15 h 79"/>
                <a:gd name="T84" fmla="*/ 65 w 98"/>
                <a:gd name="T85" fmla="*/ 11 h 79"/>
                <a:gd name="T86" fmla="*/ 60 w 98"/>
                <a:gd name="T87" fmla="*/ 7 h 79"/>
                <a:gd name="T88" fmla="*/ 53 w 98"/>
                <a:gd name="T89" fmla="*/ 3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79"/>
                <a:gd name="T137" fmla="*/ 98 w 98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79">
                  <a:moveTo>
                    <a:pt x="53" y="3"/>
                  </a:moveTo>
                  <a:lnTo>
                    <a:pt x="46" y="1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8" y="29"/>
                  </a:lnTo>
                  <a:lnTo>
                    <a:pt x="35" y="31"/>
                  </a:lnTo>
                  <a:lnTo>
                    <a:pt x="43" y="34"/>
                  </a:lnTo>
                  <a:lnTo>
                    <a:pt x="50" y="39"/>
                  </a:lnTo>
                  <a:lnTo>
                    <a:pt x="57" y="44"/>
                  </a:lnTo>
                  <a:lnTo>
                    <a:pt x="64" y="48"/>
                  </a:lnTo>
                  <a:lnTo>
                    <a:pt x="70" y="54"/>
                  </a:lnTo>
                  <a:lnTo>
                    <a:pt x="76" y="59"/>
                  </a:lnTo>
                  <a:lnTo>
                    <a:pt x="79" y="64"/>
                  </a:lnTo>
                  <a:lnTo>
                    <a:pt x="83" y="70"/>
                  </a:lnTo>
                  <a:lnTo>
                    <a:pt x="85" y="75"/>
                  </a:lnTo>
                  <a:lnTo>
                    <a:pt x="86" y="79"/>
                  </a:lnTo>
                  <a:lnTo>
                    <a:pt x="88" y="77"/>
                  </a:lnTo>
                  <a:lnTo>
                    <a:pt x="91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8" y="56"/>
                  </a:lnTo>
                  <a:lnTo>
                    <a:pt x="96" y="49"/>
                  </a:lnTo>
                  <a:lnTo>
                    <a:pt x="94" y="43"/>
                  </a:lnTo>
                  <a:lnTo>
                    <a:pt x="91" y="37"/>
                  </a:lnTo>
                  <a:lnTo>
                    <a:pt x="87" y="30"/>
                  </a:lnTo>
                  <a:lnTo>
                    <a:pt x="83" y="25"/>
                  </a:lnTo>
                  <a:lnTo>
                    <a:pt x="77" y="19"/>
                  </a:lnTo>
                  <a:lnTo>
                    <a:pt x="71" y="15"/>
                  </a:lnTo>
                  <a:lnTo>
                    <a:pt x="65" y="11"/>
                  </a:lnTo>
                  <a:lnTo>
                    <a:pt x="60" y="7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Freeform 53"/>
            <p:cNvSpPr>
              <a:spLocks/>
            </p:cNvSpPr>
            <p:nvPr/>
          </p:nvSpPr>
          <p:spPr bwMode="auto">
            <a:xfrm>
              <a:off x="4843" y="841"/>
              <a:ext cx="50" cy="40"/>
            </a:xfrm>
            <a:custGeom>
              <a:avLst/>
              <a:gdLst>
                <a:gd name="T0" fmla="*/ 48 w 100"/>
                <a:gd name="T1" fmla="*/ 42 h 79"/>
                <a:gd name="T2" fmla="*/ 55 w 100"/>
                <a:gd name="T3" fmla="*/ 47 h 79"/>
                <a:gd name="T4" fmla="*/ 61 w 100"/>
                <a:gd name="T5" fmla="*/ 50 h 79"/>
                <a:gd name="T6" fmla="*/ 67 w 100"/>
                <a:gd name="T7" fmla="*/ 55 h 79"/>
                <a:gd name="T8" fmla="*/ 71 w 100"/>
                <a:gd name="T9" fmla="*/ 61 h 79"/>
                <a:gd name="T10" fmla="*/ 75 w 100"/>
                <a:gd name="T11" fmla="*/ 65 h 79"/>
                <a:gd name="T12" fmla="*/ 78 w 100"/>
                <a:gd name="T13" fmla="*/ 70 h 79"/>
                <a:gd name="T14" fmla="*/ 82 w 100"/>
                <a:gd name="T15" fmla="*/ 74 h 79"/>
                <a:gd name="T16" fmla="*/ 83 w 100"/>
                <a:gd name="T17" fmla="*/ 79 h 79"/>
                <a:gd name="T18" fmla="*/ 84 w 100"/>
                <a:gd name="T19" fmla="*/ 79 h 79"/>
                <a:gd name="T20" fmla="*/ 84 w 100"/>
                <a:gd name="T21" fmla="*/ 79 h 79"/>
                <a:gd name="T22" fmla="*/ 85 w 100"/>
                <a:gd name="T23" fmla="*/ 79 h 79"/>
                <a:gd name="T24" fmla="*/ 85 w 100"/>
                <a:gd name="T25" fmla="*/ 79 h 79"/>
                <a:gd name="T26" fmla="*/ 85 w 100"/>
                <a:gd name="T27" fmla="*/ 79 h 79"/>
                <a:gd name="T28" fmla="*/ 91 w 100"/>
                <a:gd name="T29" fmla="*/ 78 h 79"/>
                <a:gd name="T30" fmla="*/ 94 w 100"/>
                <a:gd name="T31" fmla="*/ 72 h 79"/>
                <a:gd name="T32" fmla="*/ 98 w 100"/>
                <a:gd name="T33" fmla="*/ 66 h 79"/>
                <a:gd name="T34" fmla="*/ 100 w 100"/>
                <a:gd name="T35" fmla="*/ 59 h 79"/>
                <a:gd name="T36" fmla="*/ 99 w 100"/>
                <a:gd name="T37" fmla="*/ 53 h 79"/>
                <a:gd name="T38" fmla="*/ 96 w 100"/>
                <a:gd name="T39" fmla="*/ 39 h 79"/>
                <a:gd name="T40" fmla="*/ 89 w 100"/>
                <a:gd name="T41" fmla="*/ 27 h 79"/>
                <a:gd name="T42" fmla="*/ 78 w 100"/>
                <a:gd name="T43" fmla="*/ 17 h 79"/>
                <a:gd name="T44" fmla="*/ 68 w 100"/>
                <a:gd name="T45" fmla="*/ 9 h 79"/>
                <a:gd name="T46" fmla="*/ 63 w 100"/>
                <a:gd name="T47" fmla="*/ 8 h 79"/>
                <a:gd name="T48" fmla="*/ 59 w 100"/>
                <a:gd name="T49" fmla="*/ 5 h 79"/>
                <a:gd name="T50" fmla="*/ 54 w 100"/>
                <a:gd name="T51" fmla="*/ 4 h 79"/>
                <a:gd name="T52" fmla="*/ 50 w 100"/>
                <a:gd name="T53" fmla="*/ 2 h 79"/>
                <a:gd name="T54" fmla="*/ 44 w 100"/>
                <a:gd name="T55" fmla="*/ 1 h 79"/>
                <a:gd name="T56" fmla="*/ 39 w 100"/>
                <a:gd name="T57" fmla="*/ 1 h 79"/>
                <a:gd name="T58" fmla="*/ 33 w 100"/>
                <a:gd name="T59" fmla="*/ 0 h 79"/>
                <a:gd name="T60" fmla="*/ 28 w 100"/>
                <a:gd name="T61" fmla="*/ 0 h 79"/>
                <a:gd name="T62" fmla="*/ 21 w 100"/>
                <a:gd name="T63" fmla="*/ 2 h 79"/>
                <a:gd name="T64" fmla="*/ 14 w 100"/>
                <a:gd name="T65" fmla="*/ 4 h 79"/>
                <a:gd name="T66" fmla="*/ 8 w 100"/>
                <a:gd name="T67" fmla="*/ 9 h 79"/>
                <a:gd name="T68" fmla="*/ 2 w 100"/>
                <a:gd name="T69" fmla="*/ 16 h 79"/>
                <a:gd name="T70" fmla="*/ 1 w 100"/>
                <a:gd name="T71" fmla="*/ 19 h 79"/>
                <a:gd name="T72" fmla="*/ 0 w 100"/>
                <a:gd name="T73" fmla="*/ 23 h 79"/>
                <a:gd name="T74" fmla="*/ 0 w 100"/>
                <a:gd name="T75" fmla="*/ 26 h 79"/>
                <a:gd name="T76" fmla="*/ 0 w 100"/>
                <a:gd name="T77" fmla="*/ 30 h 79"/>
                <a:gd name="T78" fmla="*/ 5 w 100"/>
                <a:gd name="T79" fmla="*/ 28 h 79"/>
                <a:gd name="T80" fmla="*/ 9 w 100"/>
                <a:gd name="T81" fmla="*/ 28 h 79"/>
                <a:gd name="T82" fmla="*/ 15 w 100"/>
                <a:gd name="T83" fmla="*/ 30 h 79"/>
                <a:gd name="T84" fmla="*/ 21 w 100"/>
                <a:gd name="T85" fmla="*/ 31 h 79"/>
                <a:gd name="T86" fmla="*/ 28 w 100"/>
                <a:gd name="T87" fmla="*/ 32 h 79"/>
                <a:gd name="T88" fmla="*/ 35 w 100"/>
                <a:gd name="T89" fmla="*/ 35 h 79"/>
                <a:gd name="T90" fmla="*/ 41 w 100"/>
                <a:gd name="T91" fmla="*/ 39 h 79"/>
                <a:gd name="T92" fmla="*/ 48 w 100"/>
                <a:gd name="T93" fmla="*/ 42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79"/>
                <a:gd name="T143" fmla="*/ 100 w 100"/>
                <a:gd name="T144" fmla="*/ 79 h 7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79">
                  <a:moveTo>
                    <a:pt x="48" y="42"/>
                  </a:moveTo>
                  <a:lnTo>
                    <a:pt x="55" y="47"/>
                  </a:lnTo>
                  <a:lnTo>
                    <a:pt x="61" y="50"/>
                  </a:lnTo>
                  <a:lnTo>
                    <a:pt x="67" y="55"/>
                  </a:lnTo>
                  <a:lnTo>
                    <a:pt x="71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3" y="79"/>
                  </a:lnTo>
                  <a:lnTo>
                    <a:pt x="84" y="79"/>
                  </a:lnTo>
                  <a:lnTo>
                    <a:pt x="85" y="79"/>
                  </a:lnTo>
                  <a:lnTo>
                    <a:pt x="91" y="78"/>
                  </a:lnTo>
                  <a:lnTo>
                    <a:pt x="94" y="72"/>
                  </a:lnTo>
                  <a:lnTo>
                    <a:pt x="98" y="66"/>
                  </a:lnTo>
                  <a:lnTo>
                    <a:pt x="100" y="59"/>
                  </a:lnTo>
                  <a:lnTo>
                    <a:pt x="99" y="53"/>
                  </a:lnTo>
                  <a:lnTo>
                    <a:pt x="96" y="39"/>
                  </a:lnTo>
                  <a:lnTo>
                    <a:pt x="89" y="27"/>
                  </a:lnTo>
                  <a:lnTo>
                    <a:pt x="78" y="17"/>
                  </a:lnTo>
                  <a:lnTo>
                    <a:pt x="68" y="9"/>
                  </a:lnTo>
                  <a:lnTo>
                    <a:pt x="63" y="8"/>
                  </a:lnTo>
                  <a:lnTo>
                    <a:pt x="59" y="5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4" y="1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4" y="4"/>
                  </a:lnTo>
                  <a:lnTo>
                    <a:pt x="8" y="9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15" y="30"/>
                  </a:lnTo>
                  <a:lnTo>
                    <a:pt x="21" y="31"/>
                  </a:lnTo>
                  <a:lnTo>
                    <a:pt x="28" y="32"/>
                  </a:lnTo>
                  <a:lnTo>
                    <a:pt x="35" y="35"/>
                  </a:lnTo>
                  <a:lnTo>
                    <a:pt x="41" y="39"/>
                  </a:lnTo>
                  <a:lnTo>
                    <a:pt x="4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Freeform 54"/>
            <p:cNvSpPr>
              <a:spLocks/>
            </p:cNvSpPr>
            <p:nvPr/>
          </p:nvSpPr>
          <p:spPr bwMode="auto">
            <a:xfrm>
              <a:off x="4843" y="856"/>
              <a:ext cx="41" cy="27"/>
            </a:xfrm>
            <a:custGeom>
              <a:avLst/>
              <a:gdLst>
                <a:gd name="T0" fmla="*/ 83 w 83"/>
                <a:gd name="T1" fmla="*/ 51 h 55"/>
                <a:gd name="T2" fmla="*/ 82 w 83"/>
                <a:gd name="T3" fmla="*/ 46 h 55"/>
                <a:gd name="T4" fmla="*/ 78 w 83"/>
                <a:gd name="T5" fmla="*/ 42 h 55"/>
                <a:gd name="T6" fmla="*/ 75 w 83"/>
                <a:gd name="T7" fmla="*/ 37 h 55"/>
                <a:gd name="T8" fmla="*/ 71 w 83"/>
                <a:gd name="T9" fmla="*/ 33 h 55"/>
                <a:gd name="T10" fmla="*/ 67 w 83"/>
                <a:gd name="T11" fmla="*/ 27 h 55"/>
                <a:gd name="T12" fmla="*/ 61 w 83"/>
                <a:gd name="T13" fmla="*/ 22 h 55"/>
                <a:gd name="T14" fmla="*/ 55 w 83"/>
                <a:gd name="T15" fmla="*/ 19 h 55"/>
                <a:gd name="T16" fmla="*/ 48 w 83"/>
                <a:gd name="T17" fmla="*/ 14 h 55"/>
                <a:gd name="T18" fmla="*/ 41 w 83"/>
                <a:gd name="T19" fmla="*/ 11 h 55"/>
                <a:gd name="T20" fmla="*/ 35 w 83"/>
                <a:gd name="T21" fmla="*/ 7 h 55"/>
                <a:gd name="T22" fmla="*/ 28 w 83"/>
                <a:gd name="T23" fmla="*/ 4 h 55"/>
                <a:gd name="T24" fmla="*/ 21 w 83"/>
                <a:gd name="T25" fmla="*/ 3 h 55"/>
                <a:gd name="T26" fmla="*/ 15 w 83"/>
                <a:gd name="T27" fmla="*/ 2 h 55"/>
                <a:gd name="T28" fmla="*/ 9 w 83"/>
                <a:gd name="T29" fmla="*/ 0 h 55"/>
                <a:gd name="T30" fmla="*/ 5 w 83"/>
                <a:gd name="T31" fmla="*/ 0 h 55"/>
                <a:gd name="T32" fmla="*/ 0 w 83"/>
                <a:gd name="T33" fmla="*/ 2 h 55"/>
                <a:gd name="T34" fmla="*/ 2 w 83"/>
                <a:gd name="T35" fmla="*/ 10 h 55"/>
                <a:gd name="T36" fmla="*/ 6 w 83"/>
                <a:gd name="T37" fmla="*/ 19 h 55"/>
                <a:gd name="T38" fmla="*/ 10 w 83"/>
                <a:gd name="T39" fmla="*/ 26 h 55"/>
                <a:gd name="T40" fmla="*/ 15 w 83"/>
                <a:gd name="T41" fmla="*/ 33 h 55"/>
                <a:gd name="T42" fmla="*/ 23 w 83"/>
                <a:gd name="T43" fmla="*/ 38 h 55"/>
                <a:gd name="T44" fmla="*/ 31 w 83"/>
                <a:gd name="T45" fmla="*/ 44 h 55"/>
                <a:gd name="T46" fmla="*/ 39 w 83"/>
                <a:gd name="T47" fmla="*/ 49 h 55"/>
                <a:gd name="T48" fmla="*/ 48 w 83"/>
                <a:gd name="T49" fmla="*/ 52 h 55"/>
                <a:gd name="T50" fmla="*/ 58 w 83"/>
                <a:gd name="T51" fmla="*/ 53 h 55"/>
                <a:gd name="T52" fmla="*/ 67 w 83"/>
                <a:gd name="T53" fmla="*/ 55 h 55"/>
                <a:gd name="T54" fmla="*/ 75 w 83"/>
                <a:gd name="T55" fmla="*/ 53 h 55"/>
                <a:gd name="T56" fmla="*/ 83 w 83"/>
                <a:gd name="T57" fmla="*/ 51 h 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55"/>
                <a:gd name="T89" fmla="*/ 83 w 83"/>
                <a:gd name="T90" fmla="*/ 55 h 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55">
                  <a:moveTo>
                    <a:pt x="83" y="51"/>
                  </a:moveTo>
                  <a:lnTo>
                    <a:pt x="82" y="46"/>
                  </a:lnTo>
                  <a:lnTo>
                    <a:pt x="78" y="42"/>
                  </a:lnTo>
                  <a:lnTo>
                    <a:pt x="75" y="37"/>
                  </a:lnTo>
                  <a:lnTo>
                    <a:pt x="71" y="33"/>
                  </a:lnTo>
                  <a:lnTo>
                    <a:pt x="67" y="27"/>
                  </a:lnTo>
                  <a:lnTo>
                    <a:pt x="61" y="22"/>
                  </a:lnTo>
                  <a:lnTo>
                    <a:pt x="55" y="19"/>
                  </a:lnTo>
                  <a:lnTo>
                    <a:pt x="48" y="14"/>
                  </a:lnTo>
                  <a:lnTo>
                    <a:pt x="41" y="11"/>
                  </a:lnTo>
                  <a:lnTo>
                    <a:pt x="35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19"/>
                  </a:lnTo>
                  <a:lnTo>
                    <a:pt x="10" y="26"/>
                  </a:lnTo>
                  <a:lnTo>
                    <a:pt x="15" y="33"/>
                  </a:lnTo>
                  <a:lnTo>
                    <a:pt x="23" y="38"/>
                  </a:lnTo>
                  <a:lnTo>
                    <a:pt x="31" y="44"/>
                  </a:lnTo>
                  <a:lnTo>
                    <a:pt x="39" y="49"/>
                  </a:lnTo>
                  <a:lnTo>
                    <a:pt x="48" y="52"/>
                  </a:lnTo>
                  <a:lnTo>
                    <a:pt x="58" y="53"/>
                  </a:lnTo>
                  <a:lnTo>
                    <a:pt x="67" y="55"/>
                  </a:lnTo>
                  <a:lnTo>
                    <a:pt x="75" y="53"/>
                  </a:lnTo>
                  <a:lnTo>
                    <a:pt x="83" y="5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Freeform 55"/>
            <p:cNvSpPr>
              <a:spLocks/>
            </p:cNvSpPr>
            <p:nvPr/>
          </p:nvSpPr>
          <p:spPr bwMode="auto">
            <a:xfrm>
              <a:off x="4901" y="797"/>
              <a:ext cx="42" cy="29"/>
            </a:xfrm>
            <a:custGeom>
              <a:avLst/>
              <a:gdLst>
                <a:gd name="T0" fmla="*/ 47 w 82"/>
                <a:gd name="T1" fmla="*/ 13 h 59"/>
                <a:gd name="T2" fmla="*/ 40 w 82"/>
                <a:gd name="T3" fmla="*/ 9 h 59"/>
                <a:gd name="T4" fmla="*/ 33 w 82"/>
                <a:gd name="T5" fmla="*/ 6 h 59"/>
                <a:gd name="T6" fmla="*/ 27 w 82"/>
                <a:gd name="T7" fmla="*/ 3 h 59"/>
                <a:gd name="T8" fmla="*/ 20 w 82"/>
                <a:gd name="T9" fmla="*/ 2 h 59"/>
                <a:gd name="T10" fmla="*/ 14 w 82"/>
                <a:gd name="T11" fmla="*/ 1 h 59"/>
                <a:gd name="T12" fmla="*/ 9 w 82"/>
                <a:gd name="T13" fmla="*/ 0 h 59"/>
                <a:gd name="T14" fmla="*/ 4 w 82"/>
                <a:gd name="T15" fmla="*/ 0 h 59"/>
                <a:gd name="T16" fmla="*/ 0 w 82"/>
                <a:gd name="T17" fmla="*/ 0 h 59"/>
                <a:gd name="T18" fmla="*/ 0 w 82"/>
                <a:gd name="T19" fmla="*/ 1 h 59"/>
                <a:gd name="T20" fmla="*/ 0 w 82"/>
                <a:gd name="T21" fmla="*/ 1 h 59"/>
                <a:gd name="T22" fmla="*/ 0 w 82"/>
                <a:gd name="T23" fmla="*/ 2 h 59"/>
                <a:gd name="T24" fmla="*/ 0 w 82"/>
                <a:gd name="T25" fmla="*/ 2 h 59"/>
                <a:gd name="T26" fmla="*/ 3 w 82"/>
                <a:gd name="T27" fmla="*/ 16 h 59"/>
                <a:gd name="T28" fmla="*/ 11 w 82"/>
                <a:gd name="T29" fmla="*/ 30 h 59"/>
                <a:gd name="T30" fmla="*/ 21 w 82"/>
                <a:gd name="T31" fmla="*/ 40 h 59"/>
                <a:gd name="T32" fmla="*/ 32 w 82"/>
                <a:gd name="T33" fmla="*/ 47 h 59"/>
                <a:gd name="T34" fmla="*/ 36 w 82"/>
                <a:gd name="T35" fmla="*/ 49 h 59"/>
                <a:gd name="T36" fmla="*/ 41 w 82"/>
                <a:gd name="T37" fmla="*/ 52 h 59"/>
                <a:gd name="T38" fmla="*/ 46 w 82"/>
                <a:gd name="T39" fmla="*/ 54 h 59"/>
                <a:gd name="T40" fmla="*/ 50 w 82"/>
                <a:gd name="T41" fmla="*/ 55 h 59"/>
                <a:gd name="T42" fmla="*/ 56 w 82"/>
                <a:gd name="T43" fmla="*/ 56 h 59"/>
                <a:gd name="T44" fmla="*/ 61 w 82"/>
                <a:gd name="T45" fmla="*/ 58 h 59"/>
                <a:gd name="T46" fmla="*/ 66 w 82"/>
                <a:gd name="T47" fmla="*/ 59 h 59"/>
                <a:gd name="T48" fmla="*/ 71 w 82"/>
                <a:gd name="T49" fmla="*/ 59 h 59"/>
                <a:gd name="T50" fmla="*/ 74 w 82"/>
                <a:gd name="T51" fmla="*/ 58 h 59"/>
                <a:gd name="T52" fmla="*/ 77 w 82"/>
                <a:gd name="T53" fmla="*/ 56 h 59"/>
                <a:gd name="T54" fmla="*/ 80 w 82"/>
                <a:gd name="T55" fmla="*/ 56 h 59"/>
                <a:gd name="T56" fmla="*/ 82 w 82"/>
                <a:gd name="T57" fmla="*/ 55 h 59"/>
                <a:gd name="T58" fmla="*/ 81 w 82"/>
                <a:gd name="T59" fmla="*/ 51 h 59"/>
                <a:gd name="T60" fmla="*/ 79 w 82"/>
                <a:gd name="T61" fmla="*/ 45 h 59"/>
                <a:gd name="T62" fmla="*/ 76 w 82"/>
                <a:gd name="T63" fmla="*/ 39 h 59"/>
                <a:gd name="T64" fmla="*/ 72 w 82"/>
                <a:gd name="T65" fmla="*/ 33 h 59"/>
                <a:gd name="T66" fmla="*/ 66 w 82"/>
                <a:gd name="T67" fmla="*/ 29 h 59"/>
                <a:gd name="T68" fmla="*/ 61 w 82"/>
                <a:gd name="T69" fmla="*/ 23 h 59"/>
                <a:gd name="T70" fmla="*/ 54 w 82"/>
                <a:gd name="T71" fmla="*/ 17 h 59"/>
                <a:gd name="T72" fmla="*/ 47 w 82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2"/>
                <a:gd name="T112" fmla="*/ 0 h 59"/>
                <a:gd name="T113" fmla="*/ 82 w 82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2" h="59">
                  <a:moveTo>
                    <a:pt x="47" y="13"/>
                  </a:moveTo>
                  <a:lnTo>
                    <a:pt x="40" y="9"/>
                  </a:lnTo>
                  <a:lnTo>
                    <a:pt x="33" y="6"/>
                  </a:lnTo>
                  <a:lnTo>
                    <a:pt x="27" y="3"/>
                  </a:lnTo>
                  <a:lnTo>
                    <a:pt x="20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3" y="16"/>
                  </a:lnTo>
                  <a:lnTo>
                    <a:pt x="11" y="30"/>
                  </a:lnTo>
                  <a:lnTo>
                    <a:pt x="21" y="40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1" y="52"/>
                  </a:lnTo>
                  <a:lnTo>
                    <a:pt x="46" y="54"/>
                  </a:lnTo>
                  <a:lnTo>
                    <a:pt x="50" y="55"/>
                  </a:lnTo>
                  <a:lnTo>
                    <a:pt x="56" y="56"/>
                  </a:lnTo>
                  <a:lnTo>
                    <a:pt x="61" y="58"/>
                  </a:lnTo>
                  <a:lnTo>
                    <a:pt x="66" y="59"/>
                  </a:lnTo>
                  <a:lnTo>
                    <a:pt x="71" y="59"/>
                  </a:lnTo>
                  <a:lnTo>
                    <a:pt x="74" y="58"/>
                  </a:lnTo>
                  <a:lnTo>
                    <a:pt x="77" y="56"/>
                  </a:lnTo>
                  <a:lnTo>
                    <a:pt x="80" y="56"/>
                  </a:lnTo>
                  <a:lnTo>
                    <a:pt x="82" y="55"/>
                  </a:lnTo>
                  <a:lnTo>
                    <a:pt x="81" y="51"/>
                  </a:lnTo>
                  <a:lnTo>
                    <a:pt x="79" y="45"/>
                  </a:lnTo>
                  <a:lnTo>
                    <a:pt x="76" y="39"/>
                  </a:lnTo>
                  <a:lnTo>
                    <a:pt x="72" y="33"/>
                  </a:lnTo>
                  <a:lnTo>
                    <a:pt x="66" y="29"/>
                  </a:lnTo>
                  <a:lnTo>
                    <a:pt x="61" y="23"/>
                  </a:lnTo>
                  <a:lnTo>
                    <a:pt x="54" y="17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Freeform 56"/>
            <p:cNvSpPr>
              <a:spLocks/>
            </p:cNvSpPr>
            <p:nvPr/>
          </p:nvSpPr>
          <p:spPr bwMode="auto">
            <a:xfrm>
              <a:off x="4956" y="746"/>
              <a:ext cx="41" cy="28"/>
            </a:xfrm>
            <a:custGeom>
              <a:avLst/>
              <a:gdLst>
                <a:gd name="T0" fmla="*/ 47 w 83"/>
                <a:gd name="T1" fmla="*/ 13 h 57"/>
                <a:gd name="T2" fmla="*/ 40 w 83"/>
                <a:gd name="T3" fmla="*/ 10 h 57"/>
                <a:gd name="T4" fmla="*/ 33 w 83"/>
                <a:gd name="T5" fmla="*/ 7 h 57"/>
                <a:gd name="T6" fmla="*/ 28 w 83"/>
                <a:gd name="T7" fmla="*/ 4 h 57"/>
                <a:gd name="T8" fmla="*/ 21 w 83"/>
                <a:gd name="T9" fmla="*/ 3 h 57"/>
                <a:gd name="T10" fmla="*/ 15 w 83"/>
                <a:gd name="T11" fmla="*/ 0 h 57"/>
                <a:gd name="T12" fmla="*/ 9 w 83"/>
                <a:gd name="T13" fmla="*/ 0 h 57"/>
                <a:gd name="T14" fmla="*/ 5 w 83"/>
                <a:gd name="T15" fmla="*/ 0 h 57"/>
                <a:gd name="T16" fmla="*/ 0 w 83"/>
                <a:gd name="T17" fmla="*/ 0 h 57"/>
                <a:gd name="T18" fmla="*/ 0 w 83"/>
                <a:gd name="T19" fmla="*/ 2 h 57"/>
                <a:gd name="T20" fmla="*/ 0 w 83"/>
                <a:gd name="T21" fmla="*/ 4 h 57"/>
                <a:gd name="T22" fmla="*/ 0 w 83"/>
                <a:gd name="T23" fmla="*/ 5 h 57"/>
                <a:gd name="T24" fmla="*/ 0 w 83"/>
                <a:gd name="T25" fmla="*/ 7 h 57"/>
                <a:gd name="T26" fmla="*/ 5 w 83"/>
                <a:gd name="T27" fmla="*/ 18 h 57"/>
                <a:gd name="T28" fmla="*/ 10 w 83"/>
                <a:gd name="T29" fmla="*/ 27 h 57"/>
                <a:gd name="T30" fmla="*/ 17 w 83"/>
                <a:gd name="T31" fmla="*/ 35 h 57"/>
                <a:gd name="T32" fmla="*/ 25 w 83"/>
                <a:gd name="T33" fmla="*/ 42 h 57"/>
                <a:gd name="T34" fmla="*/ 34 w 83"/>
                <a:gd name="T35" fmla="*/ 48 h 57"/>
                <a:gd name="T36" fmla="*/ 44 w 83"/>
                <a:gd name="T37" fmla="*/ 52 h 57"/>
                <a:gd name="T38" fmla="*/ 54 w 83"/>
                <a:gd name="T39" fmla="*/ 55 h 57"/>
                <a:gd name="T40" fmla="*/ 64 w 83"/>
                <a:gd name="T41" fmla="*/ 57 h 57"/>
                <a:gd name="T42" fmla="*/ 69 w 83"/>
                <a:gd name="T43" fmla="*/ 56 h 57"/>
                <a:gd name="T44" fmla="*/ 74 w 83"/>
                <a:gd name="T45" fmla="*/ 56 h 57"/>
                <a:gd name="T46" fmla="*/ 78 w 83"/>
                <a:gd name="T47" fmla="*/ 55 h 57"/>
                <a:gd name="T48" fmla="*/ 83 w 83"/>
                <a:gd name="T49" fmla="*/ 53 h 57"/>
                <a:gd name="T50" fmla="*/ 82 w 83"/>
                <a:gd name="T51" fmla="*/ 49 h 57"/>
                <a:gd name="T52" fmla="*/ 79 w 83"/>
                <a:gd name="T53" fmla="*/ 44 h 57"/>
                <a:gd name="T54" fmla="*/ 76 w 83"/>
                <a:gd name="T55" fmla="*/ 38 h 57"/>
                <a:gd name="T56" fmla="*/ 71 w 83"/>
                <a:gd name="T57" fmla="*/ 34 h 57"/>
                <a:gd name="T58" fmla="*/ 66 w 83"/>
                <a:gd name="T59" fmla="*/ 28 h 57"/>
                <a:gd name="T60" fmla="*/ 60 w 83"/>
                <a:gd name="T61" fmla="*/ 23 h 57"/>
                <a:gd name="T62" fmla="*/ 54 w 83"/>
                <a:gd name="T63" fmla="*/ 18 h 57"/>
                <a:gd name="T64" fmla="*/ 47 w 83"/>
                <a:gd name="T65" fmla="*/ 13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7"/>
                <a:gd name="T101" fmla="*/ 83 w 83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7">
                  <a:moveTo>
                    <a:pt x="47" y="13"/>
                  </a:moveTo>
                  <a:lnTo>
                    <a:pt x="40" y="10"/>
                  </a:lnTo>
                  <a:lnTo>
                    <a:pt x="33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5" y="18"/>
                  </a:lnTo>
                  <a:lnTo>
                    <a:pt x="10" y="27"/>
                  </a:lnTo>
                  <a:lnTo>
                    <a:pt x="17" y="35"/>
                  </a:lnTo>
                  <a:lnTo>
                    <a:pt x="25" y="42"/>
                  </a:lnTo>
                  <a:lnTo>
                    <a:pt x="34" y="48"/>
                  </a:lnTo>
                  <a:lnTo>
                    <a:pt x="44" y="52"/>
                  </a:lnTo>
                  <a:lnTo>
                    <a:pt x="54" y="55"/>
                  </a:lnTo>
                  <a:lnTo>
                    <a:pt x="64" y="57"/>
                  </a:lnTo>
                  <a:lnTo>
                    <a:pt x="69" y="56"/>
                  </a:lnTo>
                  <a:lnTo>
                    <a:pt x="74" y="56"/>
                  </a:lnTo>
                  <a:lnTo>
                    <a:pt x="78" y="55"/>
                  </a:lnTo>
                  <a:lnTo>
                    <a:pt x="83" y="53"/>
                  </a:lnTo>
                  <a:lnTo>
                    <a:pt x="82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6" y="28"/>
                  </a:lnTo>
                  <a:lnTo>
                    <a:pt x="60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Freeform 57"/>
            <p:cNvSpPr>
              <a:spLocks/>
            </p:cNvSpPr>
            <p:nvPr/>
          </p:nvSpPr>
          <p:spPr bwMode="auto">
            <a:xfrm>
              <a:off x="5061" y="822"/>
              <a:ext cx="42" cy="27"/>
            </a:xfrm>
            <a:custGeom>
              <a:avLst/>
              <a:gdLst>
                <a:gd name="T0" fmla="*/ 47 w 83"/>
                <a:gd name="T1" fmla="*/ 13 h 56"/>
                <a:gd name="T2" fmla="*/ 40 w 83"/>
                <a:gd name="T3" fmla="*/ 10 h 56"/>
                <a:gd name="T4" fmla="*/ 33 w 83"/>
                <a:gd name="T5" fmla="*/ 6 h 56"/>
                <a:gd name="T6" fmla="*/ 26 w 83"/>
                <a:gd name="T7" fmla="*/ 4 h 56"/>
                <a:gd name="T8" fmla="*/ 20 w 83"/>
                <a:gd name="T9" fmla="*/ 2 h 56"/>
                <a:gd name="T10" fmla="*/ 15 w 83"/>
                <a:gd name="T11" fmla="*/ 0 h 56"/>
                <a:gd name="T12" fmla="*/ 9 w 83"/>
                <a:gd name="T13" fmla="*/ 0 h 56"/>
                <a:gd name="T14" fmla="*/ 4 w 83"/>
                <a:gd name="T15" fmla="*/ 0 h 56"/>
                <a:gd name="T16" fmla="*/ 0 w 83"/>
                <a:gd name="T17" fmla="*/ 0 h 56"/>
                <a:gd name="T18" fmla="*/ 0 w 83"/>
                <a:gd name="T19" fmla="*/ 3 h 56"/>
                <a:gd name="T20" fmla="*/ 1 w 83"/>
                <a:gd name="T21" fmla="*/ 6 h 56"/>
                <a:gd name="T22" fmla="*/ 2 w 83"/>
                <a:gd name="T23" fmla="*/ 10 h 56"/>
                <a:gd name="T24" fmla="*/ 2 w 83"/>
                <a:gd name="T25" fmla="*/ 13 h 56"/>
                <a:gd name="T26" fmla="*/ 7 w 83"/>
                <a:gd name="T27" fmla="*/ 20 h 56"/>
                <a:gd name="T28" fmla="*/ 11 w 83"/>
                <a:gd name="T29" fmla="*/ 27 h 56"/>
                <a:gd name="T30" fmla="*/ 17 w 83"/>
                <a:gd name="T31" fmla="*/ 34 h 56"/>
                <a:gd name="T32" fmla="*/ 24 w 83"/>
                <a:gd name="T33" fmla="*/ 40 h 56"/>
                <a:gd name="T34" fmla="*/ 32 w 83"/>
                <a:gd name="T35" fmla="*/ 44 h 56"/>
                <a:gd name="T36" fmla="*/ 39 w 83"/>
                <a:gd name="T37" fmla="*/ 49 h 56"/>
                <a:gd name="T38" fmla="*/ 47 w 83"/>
                <a:gd name="T39" fmla="*/ 52 h 56"/>
                <a:gd name="T40" fmla="*/ 55 w 83"/>
                <a:gd name="T41" fmla="*/ 56 h 56"/>
                <a:gd name="T42" fmla="*/ 62 w 83"/>
                <a:gd name="T43" fmla="*/ 56 h 56"/>
                <a:gd name="T44" fmla="*/ 70 w 83"/>
                <a:gd name="T45" fmla="*/ 56 h 56"/>
                <a:gd name="T46" fmla="*/ 77 w 83"/>
                <a:gd name="T47" fmla="*/ 55 h 56"/>
                <a:gd name="T48" fmla="*/ 83 w 83"/>
                <a:gd name="T49" fmla="*/ 53 h 56"/>
                <a:gd name="T50" fmla="*/ 81 w 83"/>
                <a:gd name="T51" fmla="*/ 49 h 56"/>
                <a:gd name="T52" fmla="*/ 79 w 83"/>
                <a:gd name="T53" fmla="*/ 44 h 56"/>
                <a:gd name="T54" fmla="*/ 76 w 83"/>
                <a:gd name="T55" fmla="*/ 38 h 56"/>
                <a:gd name="T56" fmla="*/ 71 w 83"/>
                <a:gd name="T57" fmla="*/ 34 h 56"/>
                <a:gd name="T58" fmla="*/ 67 w 83"/>
                <a:gd name="T59" fmla="*/ 28 h 56"/>
                <a:gd name="T60" fmla="*/ 61 w 83"/>
                <a:gd name="T61" fmla="*/ 23 h 56"/>
                <a:gd name="T62" fmla="*/ 54 w 83"/>
                <a:gd name="T63" fmla="*/ 18 h 56"/>
                <a:gd name="T64" fmla="*/ 47 w 83"/>
                <a:gd name="T65" fmla="*/ 13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6"/>
                <a:gd name="T101" fmla="*/ 83 w 83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6">
                  <a:moveTo>
                    <a:pt x="47" y="13"/>
                  </a:moveTo>
                  <a:lnTo>
                    <a:pt x="40" y="10"/>
                  </a:lnTo>
                  <a:lnTo>
                    <a:pt x="33" y="6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7" y="20"/>
                  </a:lnTo>
                  <a:lnTo>
                    <a:pt x="11" y="27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2" y="44"/>
                  </a:lnTo>
                  <a:lnTo>
                    <a:pt x="39" y="49"/>
                  </a:lnTo>
                  <a:lnTo>
                    <a:pt x="47" y="52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70" y="56"/>
                  </a:lnTo>
                  <a:lnTo>
                    <a:pt x="77" y="55"/>
                  </a:lnTo>
                  <a:lnTo>
                    <a:pt x="83" y="53"/>
                  </a:lnTo>
                  <a:lnTo>
                    <a:pt x="81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7" y="28"/>
                  </a:lnTo>
                  <a:lnTo>
                    <a:pt x="61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Freeform 58"/>
            <p:cNvSpPr>
              <a:spLocks/>
            </p:cNvSpPr>
            <p:nvPr/>
          </p:nvSpPr>
          <p:spPr bwMode="auto">
            <a:xfrm>
              <a:off x="5012" y="875"/>
              <a:ext cx="43" cy="29"/>
            </a:xfrm>
            <a:custGeom>
              <a:avLst/>
              <a:gdLst>
                <a:gd name="T0" fmla="*/ 50 w 86"/>
                <a:gd name="T1" fmla="*/ 13 h 59"/>
                <a:gd name="T2" fmla="*/ 43 w 86"/>
                <a:gd name="T3" fmla="*/ 8 h 59"/>
                <a:gd name="T4" fmla="*/ 35 w 86"/>
                <a:gd name="T5" fmla="*/ 5 h 59"/>
                <a:gd name="T6" fmla="*/ 28 w 86"/>
                <a:gd name="T7" fmla="*/ 3 h 59"/>
                <a:gd name="T8" fmla="*/ 22 w 86"/>
                <a:gd name="T9" fmla="*/ 0 h 59"/>
                <a:gd name="T10" fmla="*/ 15 w 86"/>
                <a:gd name="T11" fmla="*/ 0 h 59"/>
                <a:gd name="T12" fmla="*/ 9 w 86"/>
                <a:gd name="T13" fmla="*/ 0 h 59"/>
                <a:gd name="T14" fmla="*/ 3 w 86"/>
                <a:gd name="T15" fmla="*/ 0 h 59"/>
                <a:gd name="T16" fmla="*/ 0 w 86"/>
                <a:gd name="T17" fmla="*/ 3 h 59"/>
                <a:gd name="T18" fmla="*/ 0 w 86"/>
                <a:gd name="T19" fmla="*/ 5 h 59"/>
                <a:gd name="T20" fmla="*/ 0 w 86"/>
                <a:gd name="T21" fmla="*/ 7 h 59"/>
                <a:gd name="T22" fmla="*/ 0 w 86"/>
                <a:gd name="T23" fmla="*/ 11 h 59"/>
                <a:gd name="T24" fmla="*/ 1 w 86"/>
                <a:gd name="T25" fmla="*/ 14 h 59"/>
                <a:gd name="T26" fmla="*/ 4 w 86"/>
                <a:gd name="T27" fmla="*/ 21 h 59"/>
                <a:gd name="T28" fmla="*/ 9 w 86"/>
                <a:gd name="T29" fmla="*/ 28 h 59"/>
                <a:gd name="T30" fmla="*/ 13 w 86"/>
                <a:gd name="T31" fmla="*/ 34 h 59"/>
                <a:gd name="T32" fmla="*/ 19 w 86"/>
                <a:gd name="T33" fmla="*/ 40 h 59"/>
                <a:gd name="T34" fmla="*/ 26 w 86"/>
                <a:gd name="T35" fmla="*/ 44 h 59"/>
                <a:gd name="T36" fmla="*/ 33 w 86"/>
                <a:gd name="T37" fmla="*/ 49 h 59"/>
                <a:gd name="T38" fmla="*/ 40 w 86"/>
                <a:gd name="T39" fmla="*/ 52 h 59"/>
                <a:gd name="T40" fmla="*/ 47 w 86"/>
                <a:gd name="T41" fmla="*/ 56 h 59"/>
                <a:gd name="T42" fmla="*/ 53 w 86"/>
                <a:gd name="T43" fmla="*/ 57 h 59"/>
                <a:gd name="T44" fmla="*/ 58 w 86"/>
                <a:gd name="T45" fmla="*/ 58 h 59"/>
                <a:gd name="T46" fmla="*/ 63 w 86"/>
                <a:gd name="T47" fmla="*/ 59 h 59"/>
                <a:gd name="T48" fmla="*/ 69 w 86"/>
                <a:gd name="T49" fmla="*/ 59 h 59"/>
                <a:gd name="T50" fmla="*/ 73 w 86"/>
                <a:gd name="T51" fmla="*/ 58 h 59"/>
                <a:gd name="T52" fmla="*/ 78 w 86"/>
                <a:gd name="T53" fmla="*/ 57 h 59"/>
                <a:gd name="T54" fmla="*/ 81 w 86"/>
                <a:gd name="T55" fmla="*/ 56 h 59"/>
                <a:gd name="T56" fmla="*/ 86 w 86"/>
                <a:gd name="T57" fmla="*/ 53 h 59"/>
                <a:gd name="T58" fmla="*/ 85 w 86"/>
                <a:gd name="T59" fmla="*/ 49 h 59"/>
                <a:gd name="T60" fmla="*/ 83 w 86"/>
                <a:gd name="T61" fmla="*/ 44 h 59"/>
                <a:gd name="T62" fmla="*/ 79 w 86"/>
                <a:gd name="T63" fmla="*/ 38 h 59"/>
                <a:gd name="T64" fmla="*/ 76 w 86"/>
                <a:gd name="T65" fmla="*/ 33 h 59"/>
                <a:gd name="T66" fmla="*/ 70 w 86"/>
                <a:gd name="T67" fmla="*/ 28 h 59"/>
                <a:gd name="T68" fmla="*/ 64 w 86"/>
                <a:gd name="T69" fmla="*/ 22 h 59"/>
                <a:gd name="T70" fmla="*/ 57 w 86"/>
                <a:gd name="T71" fmla="*/ 18 h 59"/>
                <a:gd name="T72" fmla="*/ 50 w 86"/>
                <a:gd name="T73" fmla="*/ 13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6"/>
                <a:gd name="T112" fmla="*/ 0 h 59"/>
                <a:gd name="T113" fmla="*/ 86 w 86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6" h="59">
                  <a:moveTo>
                    <a:pt x="50" y="13"/>
                  </a:moveTo>
                  <a:lnTo>
                    <a:pt x="43" y="8"/>
                  </a:lnTo>
                  <a:lnTo>
                    <a:pt x="35" y="5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21"/>
                  </a:lnTo>
                  <a:lnTo>
                    <a:pt x="9" y="28"/>
                  </a:lnTo>
                  <a:lnTo>
                    <a:pt x="13" y="34"/>
                  </a:lnTo>
                  <a:lnTo>
                    <a:pt x="19" y="40"/>
                  </a:lnTo>
                  <a:lnTo>
                    <a:pt x="26" y="44"/>
                  </a:lnTo>
                  <a:lnTo>
                    <a:pt x="33" y="49"/>
                  </a:lnTo>
                  <a:lnTo>
                    <a:pt x="40" y="52"/>
                  </a:lnTo>
                  <a:lnTo>
                    <a:pt x="47" y="56"/>
                  </a:lnTo>
                  <a:lnTo>
                    <a:pt x="53" y="57"/>
                  </a:lnTo>
                  <a:lnTo>
                    <a:pt x="58" y="58"/>
                  </a:lnTo>
                  <a:lnTo>
                    <a:pt x="63" y="59"/>
                  </a:lnTo>
                  <a:lnTo>
                    <a:pt x="69" y="59"/>
                  </a:lnTo>
                  <a:lnTo>
                    <a:pt x="73" y="58"/>
                  </a:lnTo>
                  <a:lnTo>
                    <a:pt x="78" y="57"/>
                  </a:lnTo>
                  <a:lnTo>
                    <a:pt x="81" y="56"/>
                  </a:lnTo>
                  <a:lnTo>
                    <a:pt x="86" y="53"/>
                  </a:lnTo>
                  <a:lnTo>
                    <a:pt x="85" y="49"/>
                  </a:lnTo>
                  <a:lnTo>
                    <a:pt x="83" y="44"/>
                  </a:lnTo>
                  <a:lnTo>
                    <a:pt x="79" y="38"/>
                  </a:lnTo>
                  <a:lnTo>
                    <a:pt x="76" y="33"/>
                  </a:lnTo>
                  <a:lnTo>
                    <a:pt x="70" y="28"/>
                  </a:lnTo>
                  <a:lnTo>
                    <a:pt x="64" y="22"/>
                  </a:lnTo>
                  <a:lnTo>
                    <a:pt x="57" y="18"/>
                  </a:lnTo>
                  <a:lnTo>
                    <a:pt x="50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Freeform 59"/>
            <p:cNvSpPr>
              <a:spLocks/>
            </p:cNvSpPr>
            <p:nvPr/>
          </p:nvSpPr>
          <p:spPr bwMode="auto">
            <a:xfrm>
              <a:off x="4966" y="932"/>
              <a:ext cx="41" cy="28"/>
            </a:xfrm>
            <a:custGeom>
              <a:avLst/>
              <a:gdLst>
                <a:gd name="T0" fmla="*/ 46 w 81"/>
                <a:gd name="T1" fmla="*/ 13 h 55"/>
                <a:gd name="T2" fmla="*/ 40 w 81"/>
                <a:gd name="T3" fmla="*/ 10 h 55"/>
                <a:gd name="T4" fmla="*/ 34 w 81"/>
                <a:gd name="T5" fmla="*/ 6 h 55"/>
                <a:gd name="T6" fmla="*/ 27 w 81"/>
                <a:gd name="T7" fmla="*/ 4 h 55"/>
                <a:gd name="T8" fmla="*/ 23 w 81"/>
                <a:gd name="T9" fmla="*/ 2 h 55"/>
                <a:gd name="T10" fmla="*/ 17 w 81"/>
                <a:gd name="T11" fmla="*/ 1 h 55"/>
                <a:gd name="T12" fmla="*/ 11 w 81"/>
                <a:gd name="T13" fmla="*/ 0 h 55"/>
                <a:gd name="T14" fmla="*/ 7 w 81"/>
                <a:gd name="T15" fmla="*/ 0 h 55"/>
                <a:gd name="T16" fmla="*/ 2 w 81"/>
                <a:gd name="T17" fmla="*/ 0 h 55"/>
                <a:gd name="T18" fmla="*/ 1 w 81"/>
                <a:gd name="T19" fmla="*/ 2 h 55"/>
                <a:gd name="T20" fmla="*/ 0 w 81"/>
                <a:gd name="T21" fmla="*/ 5 h 55"/>
                <a:gd name="T22" fmla="*/ 0 w 81"/>
                <a:gd name="T23" fmla="*/ 9 h 55"/>
                <a:gd name="T24" fmla="*/ 2 w 81"/>
                <a:gd name="T25" fmla="*/ 13 h 55"/>
                <a:gd name="T26" fmla="*/ 5 w 81"/>
                <a:gd name="T27" fmla="*/ 20 h 55"/>
                <a:gd name="T28" fmla="*/ 10 w 81"/>
                <a:gd name="T29" fmla="*/ 26 h 55"/>
                <a:gd name="T30" fmla="*/ 15 w 81"/>
                <a:gd name="T31" fmla="*/ 32 h 55"/>
                <a:gd name="T32" fmla="*/ 20 w 81"/>
                <a:gd name="T33" fmla="*/ 36 h 55"/>
                <a:gd name="T34" fmla="*/ 26 w 81"/>
                <a:gd name="T35" fmla="*/ 41 h 55"/>
                <a:gd name="T36" fmla="*/ 32 w 81"/>
                <a:gd name="T37" fmla="*/ 46 h 55"/>
                <a:gd name="T38" fmla="*/ 39 w 81"/>
                <a:gd name="T39" fmla="*/ 48 h 55"/>
                <a:gd name="T40" fmla="*/ 46 w 81"/>
                <a:gd name="T41" fmla="*/ 50 h 55"/>
                <a:gd name="T42" fmla="*/ 50 w 81"/>
                <a:gd name="T43" fmla="*/ 53 h 55"/>
                <a:gd name="T44" fmla="*/ 55 w 81"/>
                <a:gd name="T45" fmla="*/ 55 h 55"/>
                <a:gd name="T46" fmla="*/ 60 w 81"/>
                <a:gd name="T47" fmla="*/ 55 h 55"/>
                <a:gd name="T48" fmla="*/ 65 w 81"/>
                <a:gd name="T49" fmla="*/ 55 h 55"/>
                <a:gd name="T50" fmla="*/ 70 w 81"/>
                <a:gd name="T51" fmla="*/ 55 h 55"/>
                <a:gd name="T52" fmla="*/ 75 w 81"/>
                <a:gd name="T53" fmla="*/ 54 h 55"/>
                <a:gd name="T54" fmla="*/ 78 w 81"/>
                <a:gd name="T55" fmla="*/ 54 h 55"/>
                <a:gd name="T56" fmla="*/ 81 w 81"/>
                <a:gd name="T57" fmla="*/ 53 h 55"/>
                <a:gd name="T58" fmla="*/ 81 w 81"/>
                <a:gd name="T59" fmla="*/ 53 h 55"/>
                <a:gd name="T60" fmla="*/ 80 w 81"/>
                <a:gd name="T61" fmla="*/ 48 h 55"/>
                <a:gd name="T62" fmla="*/ 78 w 81"/>
                <a:gd name="T63" fmla="*/ 43 h 55"/>
                <a:gd name="T64" fmla="*/ 75 w 81"/>
                <a:gd name="T65" fmla="*/ 38 h 55"/>
                <a:gd name="T66" fmla="*/ 71 w 81"/>
                <a:gd name="T67" fmla="*/ 33 h 55"/>
                <a:gd name="T68" fmla="*/ 65 w 81"/>
                <a:gd name="T69" fmla="*/ 28 h 55"/>
                <a:gd name="T70" fmla="*/ 60 w 81"/>
                <a:gd name="T71" fmla="*/ 23 h 55"/>
                <a:gd name="T72" fmla="*/ 53 w 81"/>
                <a:gd name="T73" fmla="*/ 18 h 55"/>
                <a:gd name="T74" fmla="*/ 46 w 81"/>
                <a:gd name="T75" fmla="*/ 13 h 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1"/>
                <a:gd name="T115" fmla="*/ 0 h 55"/>
                <a:gd name="T116" fmla="*/ 81 w 81"/>
                <a:gd name="T117" fmla="*/ 55 h 5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1" h="55">
                  <a:moveTo>
                    <a:pt x="46" y="13"/>
                  </a:moveTo>
                  <a:lnTo>
                    <a:pt x="40" y="10"/>
                  </a:lnTo>
                  <a:lnTo>
                    <a:pt x="34" y="6"/>
                  </a:lnTo>
                  <a:lnTo>
                    <a:pt x="27" y="4"/>
                  </a:lnTo>
                  <a:lnTo>
                    <a:pt x="23" y="2"/>
                  </a:lnTo>
                  <a:lnTo>
                    <a:pt x="17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3"/>
                  </a:lnTo>
                  <a:lnTo>
                    <a:pt x="5" y="20"/>
                  </a:lnTo>
                  <a:lnTo>
                    <a:pt x="10" y="26"/>
                  </a:lnTo>
                  <a:lnTo>
                    <a:pt x="15" y="32"/>
                  </a:lnTo>
                  <a:lnTo>
                    <a:pt x="20" y="36"/>
                  </a:lnTo>
                  <a:lnTo>
                    <a:pt x="26" y="41"/>
                  </a:lnTo>
                  <a:lnTo>
                    <a:pt x="32" y="46"/>
                  </a:lnTo>
                  <a:lnTo>
                    <a:pt x="39" y="48"/>
                  </a:lnTo>
                  <a:lnTo>
                    <a:pt x="46" y="50"/>
                  </a:lnTo>
                  <a:lnTo>
                    <a:pt x="50" y="53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5"/>
                  </a:lnTo>
                  <a:lnTo>
                    <a:pt x="70" y="55"/>
                  </a:lnTo>
                  <a:lnTo>
                    <a:pt x="75" y="54"/>
                  </a:lnTo>
                  <a:lnTo>
                    <a:pt x="78" y="54"/>
                  </a:lnTo>
                  <a:lnTo>
                    <a:pt x="81" y="53"/>
                  </a:lnTo>
                  <a:lnTo>
                    <a:pt x="80" y="48"/>
                  </a:lnTo>
                  <a:lnTo>
                    <a:pt x="78" y="43"/>
                  </a:lnTo>
                  <a:lnTo>
                    <a:pt x="75" y="38"/>
                  </a:lnTo>
                  <a:lnTo>
                    <a:pt x="71" y="33"/>
                  </a:lnTo>
                  <a:lnTo>
                    <a:pt x="65" y="28"/>
                  </a:lnTo>
                  <a:lnTo>
                    <a:pt x="60" y="23"/>
                  </a:lnTo>
                  <a:lnTo>
                    <a:pt x="53" y="18"/>
                  </a:lnTo>
                  <a:lnTo>
                    <a:pt x="46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Freeform 60"/>
            <p:cNvSpPr>
              <a:spLocks/>
            </p:cNvSpPr>
            <p:nvPr/>
          </p:nvSpPr>
          <p:spPr bwMode="auto">
            <a:xfrm>
              <a:off x="5121" y="919"/>
              <a:ext cx="39" cy="54"/>
            </a:xfrm>
            <a:custGeom>
              <a:avLst/>
              <a:gdLst>
                <a:gd name="T0" fmla="*/ 72 w 77"/>
                <a:gd name="T1" fmla="*/ 8 h 108"/>
                <a:gd name="T2" fmla="*/ 76 w 77"/>
                <a:gd name="T3" fmla="*/ 20 h 108"/>
                <a:gd name="T4" fmla="*/ 77 w 77"/>
                <a:gd name="T5" fmla="*/ 31 h 108"/>
                <a:gd name="T6" fmla="*/ 77 w 77"/>
                <a:gd name="T7" fmla="*/ 43 h 108"/>
                <a:gd name="T8" fmla="*/ 73 w 77"/>
                <a:gd name="T9" fmla="*/ 54 h 108"/>
                <a:gd name="T10" fmla="*/ 70 w 77"/>
                <a:gd name="T11" fmla="*/ 66 h 108"/>
                <a:gd name="T12" fmla="*/ 64 w 77"/>
                <a:gd name="T13" fmla="*/ 76 h 108"/>
                <a:gd name="T14" fmla="*/ 57 w 77"/>
                <a:gd name="T15" fmla="*/ 86 h 108"/>
                <a:gd name="T16" fmla="*/ 50 w 77"/>
                <a:gd name="T17" fmla="*/ 96 h 108"/>
                <a:gd name="T18" fmla="*/ 43 w 77"/>
                <a:gd name="T19" fmla="*/ 100 h 108"/>
                <a:gd name="T20" fmla="*/ 38 w 77"/>
                <a:gd name="T21" fmla="*/ 105 h 108"/>
                <a:gd name="T22" fmla="*/ 29 w 77"/>
                <a:gd name="T23" fmla="*/ 107 h 108"/>
                <a:gd name="T24" fmla="*/ 21 w 77"/>
                <a:gd name="T25" fmla="*/ 108 h 108"/>
                <a:gd name="T26" fmla="*/ 19 w 77"/>
                <a:gd name="T27" fmla="*/ 107 h 108"/>
                <a:gd name="T28" fmla="*/ 18 w 77"/>
                <a:gd name="T29" fmla="*/ 106 h 108"/>
                <a:gd name="T30" fmla="*/ 16 w 77"/>
                <a:gd name="T31" fmla="*/ 105 h 108"/>
                <a:gd name="T32" fmla="*/ 13 w 77"/>
                <a:gd name="T33" fmla="*/ 107 h 108"/>
                <a:gd name="T34" fmla="*/ 6 w 77"/>
                <a:gd name="T35" fmla="*/ 99 h 108"/>
                <a:gd name="T36" fmla="*/ 2 w 77"/>
                <a:gd name="T37" fmla="*/ 88 h 108"/>
                <a:gd name="T38" fmla="*/ 0 w 77"/>
                <a:gd name="T39" fmla="*/ 75 h 108"/>
                <a:gd name="T40" fmla="*/ 1 w 77"/>
                <a:gd name="T41" fmla="*/ 60 h 108"/>
                <a:gd name="T42" fmla="*/ 3 w 77"/>
                <a:gd name="T43" fmla="*/ 51 h 108"/>
                <a:gd name="T44" fmla="*/ 5 w 77"/>
                <a:gd name="T45" fmla="*/ 42 h 108"/>
                <a:gd name="T46" fmla="*/ 10 w 77"/>
                <a:gd name="T47" fmla="*/ 32 h 108"/>
                <a:gd name="T48" fmla="*/ 16 w 77"/>
                <a:gd name="T49" fmla="*/ 24 h 108"/>
                <a:gd name="T50" fmla="*/ 21 w 77"/>
                <a:gd name="T51" fmla="*/ 16 h 108"/>
                <a:gd name="T52" fmla="*/ 28 w 77"/>
                <a:gd name="T53" fmla="*/ 9 h 108"/>
                <a:gd name="T54" fmla="*/ 36 w 77"/>
                <a:gd name="T55" fmla="*/ 4 h 108"/>
                <a:gd name="T56" fmla="*/ 44 w 77"/>
                <a:gd name="T57" fmla="*/ 0 h 108"/>
                <a:gd name="T58" fmla="*/ 52 w 77"/>
                <a:gd name="T59" fmla="*/ 0 h 108"/>
                <a:gd name="T60" fmla="*/ 61 w 77"/>
                <a:gd name="T61" fmla="*/ 0 h 108"/>
                <a:gd name="T62" fmla="*/ 66 w 77"/>
                <a:gd name="T63" fmla="*/ 2 h 108"/>
                <a:gd name="T64" fmla="*/ 72 w 77"/>
                <a:gd name="T65" fmla="*/ 8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"/>
                <a:gd name="T100" fmla="*/ 0 h 108"/>
                <a:gd name="T101" fmla="*/ 77 w 77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" h="108">
                  <a:moveTo>
                    <a:pt x="72" y="8"/>
                  </a:moveTo>
                  <a:lnTo>
                    <a:pt x="76" y="20"/>
                  </a:lnTo>
                  <a:lnTo>
                    <a:pt x="77" y="31"/>
                  </a:lnTo>
                  <a:lnTo>
                    <a:pt x="77" y="43"/>
                  </a:lnTo>
                  <a:lnTo>
                    <a:pt x="73" y="54"/>
                  </a:lnTo>
                  <a:lnTo>
                    <a:pt x="70" y="66"/>
                  </a:lnTo>
                  <a:lnTo>
                    <a:pt x="64" y="76"/>
                  </a:lnTo>
                  <a:lnTo>
                    <a:pt x="57" y="86"/>
                  </a:lnTo>
                  <a:lnTo>
                    <a:pt x="50" y="96"/>
                  </a:lnTo>
                  <a:lnTo>
                    <a:pt x="43" y="100"/>
                  </a:lnTo>
                  <a:lnTo>
                    <a:pt x="38" y="105"/>
                  </a:lnTo>
                  <a:lnTo>
                    <a:pt x="29" y="107"/>
                  </a:lnTo>
                  <a:lnTo>
                    <a:pt x="21" y="108"/>
                  </a:lnTo>
                  <a:lnTo>
                    <a:pt x="19" y="107"/>
                  </a:lnTo>
                  <a:lnTo>
                    <a:pt x="18" y="106"/>
                  </a:lnTo>
                  <a:lnTo>
                    <a:pt x="16" y="105"/>
                  </a:lnTo>
                  <a:lnTo>
                    <a:pt x="13" y="107"/>
                  </a:lnTo>
                  <a:lnTo>
                    <a:pt x="6" y="99"/>
                  </a:lnTo>
                  <a:lnTo>
                    <a:pt x="2" y="88"/>
                  </a:lnTo>
                  <a:lnTo>
                    <a:pt x="0" y="75"/>
                  </a:lnTo>
                  <a:lnTo>
                    <a:pt x="1" y="60"/>
                  </a:lnTo>
                  <a:lnTo>
                    <a:pt x="3" y="51"/>
                  </a:lnTo>
                  <a:lnTo>
                    <a:pt x="5" y="42"/>
                  </a:lnTo>
                  <a:lnTo>
                    <a:pt x="10" y="32"/>
                  </a:lnTo>
                  <a:lnTo>
                    <a:pt x="16" y="24"/>
                  </a:lnTo>
                  <a:lnTo>
                    <a:pt x="21" y="16"/>
                  </a:lnTo>
                  <a:lnTo>
                    <a:pt x="28" y="9"/>
                  </a:lnTo>
                  <a:lnTo>
                    <a:pt x="36" y="4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Freeform 61"/>
            <p:cNvSpPr>
              <a:spLocks/>
            </p:cNvSpPr>
            <p:nvPr/>
          </p:nvSpPr>
          <p:spPr bwMode="auto">
            <a:xfrm>
              <a:off x="5114" y="997"/>
              <a:ext cx="37" cy="54"/>
            </a:xfrm>
            <a:custGeom>
              <a:avLst/>
              <a:gdLst>
                <a:gd name="T0" fmla="*/ 73 w 74"/>
                <a:gd name="T1" fmla="*/ 19 h 108"/>
                <a:gd name="T2" fmla="*/ 74 w 74"/>
                <a:gd name="T3" fmla="*/ 31 h 108"/>
                <a:gd name="T4" fmla="*/ 74 w 74"/>
                <a:gd name="T5" fmla="*/ 42 h 108"/>
                <a:gd name="T6" fmla="*/ 73 w 74"/>
                <a:gd name="T7" fmla="*/ 54 h 108"/>
                <a:gd name="T8" fmla="*/ 70 w 74"/>
                <a:gd name="T9" fmla="*/ 64 h 108"/>
                <a:gd name="T10" fmla="*/ 65 w 74"/>
                <a:gd name="T11" fmla="*/ 75 h 108"/>
                <a:gd name="T12" fmla="*/ 59 w 74"/>
                <a:gd name="T13" fmla="*/ 85 h 108"/>
                <a:gd name="T14" fmla="*/ 53 w 74"/>
                <a:gd name="T15" fmla="*/ 93 h 108"/>
                <a:gd name="T16" fmla="*/ 43 w 74"/>
                <a:gd name="T17" fmla="*/ 101 h 108"/>
                <a:gd name="T18" fmla="*/ 40 w 74"/>
                <a:gd name="T19" fmla="*/ 103 h 108"/>
                <a:gd name="T20" fmla="*/ 34 w 74"/>
                <a:gd name="T21" fmla="*/ 106 h 108"/>
                <a:gd name="T22" fmla="*/ 28 w 74"/>
                <a:gd name="T23" fmla="*/ 107 h 108"/>
                <a:gd name="T24" fmla="*/ 24 w 74"/>
                <a:gd name="T25" fmla="*/ 108 h 108"/>
                <a:gd name="T26" fmla="*/ 16 w 74"/>
                <a:gd name="T27" fmla="*/ 106 h 108"/>
                <a:gd name="T28" fmla="*/ 10 w 74"/>
                <a:gd name="T29" fmla="*/ 101 h 108"/>
                <a:gd name="T30" fmla="*/ 4 w 74"/>
                <a:gd name="T31" fmla="*/ 95 h 108"/>
                <a:gd name="T32" fmla="*/ 1 w 74"/>
                <a:gd name="T33" fmla="*/ 87 h 108"/>
                <a:gd name="T34" fmla="*/ 0 w 74"/>
                <a:gd name="T35" fmla="*/ 77 h 108"/>
                <a:gd name="T36" fmla="*/ 0 w 74"/>
                <a:gd name="T37" fmla="*/ 67 h 108"/>
                <a:gd name="T38" fmla="*/ 2 w 74"/>
                <a:gd name="T39" fmla="*/ 56 h 108"/>
                <a:gd name="T40" fmla="*/ 5 w 74"/>
                <a:gd name="T41" fmla="*/ 46 h 108"/>
                <a:gd name="T42" fmla="*/ 10 w 74"/>
                <a:gd name="T43" fmla="*/ 37 h 108"/>
                <a:gd name="T44" fmla="*/ 16 w 74"/>
                <a:gd name="T45" fmla="*/ 26 h 108"/>
                <a:gd name="T46" fmla="*/ 23 w 74"/>
                <a:gd name="T47" fmla="*/ 18 h 108"/>
                <a:gd name="T48" fmla="*/ 29 w 74"/>
                <a:gd name="T49" fmla="*/ 10 h 108"/>
                <a:gd name="T50" fmla="*/ 35 w 74"/>
                <a:gd name="T51" fmla="*/ 7 h 108"/>
                <a:gd name="T52" fmla="*/ 40 w 74"/>
                <a:gd name="T53" fmla="*/ 3 h 108"/>
                <a:gd name="T54" fmla="*/ 44 w 74"/>
                <a:gd name="T55" fmla="*/ 1 h 108"/>
                <a:gd name="T56" fmla="*/ 51 w 74"/>
                <a:gd name="T57" fmla="*/ 0 h 108"/>
                <a:gd name="T58" fmla="*/ 58 w 74"/>
                <a:gd name="T59" fmla="*/ 2 h 108"/>
                <a:gd name="T60" fmla="*/ 64 w 74"/>
                <a:gd name="T61" fmla="*/ 7 h 108"/>
                <a:gd name="T62" fmla="*/ 69 w 74"/>
                <a:gd name="T63" fmla="*/ 12 h 108"/>
                <a:gd name="T64" fmla="*/ 73 w 74"/>
                <a:gd name="T65" fmla="*/ 19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08"/>
                <a:gd name="T101" fmla="*/ 74 w 74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08">
                  <a:moveTo>
                    <a:pt x="73" y="19"/>
                  </a:moveTo>
                  <a:lnTo>
                    <a:pt x="74" y="31"/>
                  </a:lnTo>
                  <a:lnTo>
                    <a:pt x="74" y="42"/>
                  </a:lnTo>
                  <a:lnTo>
                    <a:pt x="73" y="54"/>
                  </a:lnTo>
                  <a:lnTo>
                    <a:pt x="70" y="64"/>
                  </a:lnTo>
                  <a:lnTo>
                    <a:pt x="65" y="75"/>
                  </a:lnTo>
                  <a:lnTo>
                    <a:pt x="59" y="85"/>
                  </a:lnTo>
                  <a:lnTo>
                    <a:pt x="53" y="93"/>
                  </a:lnTo>
                  <a:lnTo>
                    <a:pt x="43" y="101"/>
                  </a:lnTo>
                  <a:lnTo>
                    <a:pt x="40" y="103"/>
                  </a:lnTo>
                  <a:lnTo>
                    <a:pt x="34" y="106"/>
                  </a:lnTo>
                  <a:lnTo>
                    <a:pt x="28" y="107"/>
                  </a:lnTo>
                  <a:lnTo>
                    <a:pt x="24" y="108"/>
                  </a:lnTo>
                  <a:lnTo>
                    <a:pt x="16" y="106"/>
                  </a:lnTo>
                  <a:lnTo>
                    <a:pt x="10" y="101"/>
                  </a:lnTo>
                  <a:lnTo>
                    <a:pt x="4" y="95"/>
                  </a:lnTo>
                  <a:lnTo>
                    <a:pt x="1" y="87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6"/>
                  </a:lnTo>
                  <a:lnTo>
                    <a:pt x="5" y="46"/>
                  </a:lnTo>
                  <a:lnTo>
                    <a:pt x="10" y="37"/>
                  </a:lnTo>
                  <a:lnTo>
                    <a:pt x="16" y="26"/>
                  </a:lnTo>
                  <a:lnTo>
                    <a:pt x="23" y="18"/>
                  </a:lnTo>
                  <a:lnTo>
                    <a:pt x="29" y="10"/>
                  </a:lnTo>
                  <a:lnTo>
                    <a:pt x="35" y="7"/>
                  </a:lnTo>
                  <a:lnTo>
                    <a:pt x="40" y="3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4" y="7"/>
                  </a:lnTo>
                  <a:lnTo>
                    <a:pt x="69" y="12"/>
                  </a:lnTo>
                  <a:lnTo>
                    <a:pt x="7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Freeform 62"/>
            <p:cNvSpPr>
              <a:spLocks/>
            </p:cNvSpPr>
            <p:nvPr/>
          </p:nvSpPr>
          <p:spPr bwMode="auto">
            <a:xfrm>
              <a:off x="5044" y="1013"/>
              <a:ext cx="37" cy="53"/>
            </a:xfrm>
            <a:custGeom>
              <a:avLst/>
              <a:gdLst>
                <a:gd name="T0" fmla="*/ 74 w 75"/>
                <a:gd name="T1" fmla="*/ 19 h 107"/>
                <a:gd name="T2" fmla="*/ 75 w 75"/>
                <a:gd name="T3" fmla="*/ 31 h 107"/>
                <a:gd name="T4" fmla="*/ 74 w 75"/>
                <a:gd name="T5" fmla="*/ 44 h 107"/>
                <a:gd name="T6" fmla="*/ 71 w 75"/>
                <a:gd name="T7" fmla="*/ 55 h 107"/>
                <a:gd name="T8" fmla="*/ 67 w 75"/>
                <a:gd name="T9" fmla="*/ 67 h 107"/>
                <a:gd name="T10" fmla="*/ 62 w 75"/>
                <a:gd name="T11" fmla="*/ 77 h 107"/>
                <a:gd name="T12" fmla="*/ 55 w 75"/>
                <a:gd name="T13" fmla="*/ 87 h 107"/>
                <a:gd name="T14" fmla="*/ 46 w 75"/>
                <a:gd name="T15" fmla="*/ 97 h 107"/>
                <a:gd name="T16" fmla="*/ 36 w 75"/>
                <a:gd name="T17" fmla="*/ 105 h 107"/>
                <a:gd name="T18" fmla="*/ 20 w 75"/>
                <a:gd name="T19" fmla="*/ 107 h 107"/>
                <a:gd name="T20" fmla="*/ 14 w 75"/>
                <a:gd name="T21" fmla="*/ 105 h 107"/>
                <a:gd name="T22" fmla="*/ 9 w 75"/>
                <a:gd name="T23" fmla="*/ 100 h 107"/>
                <a:gd name="T24" fmla="*/ 5 w 75"/>
                <a:gd name="T25" fmla="*/ 93 h 107"/>
                <a:gd name="T26" fmla="*/ 1 w 75"/>
                <a:gd name="T27" fmla="*/ 86 h 107"/>
                <a:gd name="T28" fmla="*/ 0 w 75"/>
                <a:gd name="T29" fmla="*/ 74 h 107"/>
                <a:gd name="T30" fmla="*/ 1 w 75"/>
                <a:gd name="T31" fmla="*/ 61 h 107"/>
                <a:gd name="T32" fmla="*/ 3 w 75"/>
                <a:gd name="T33" fmla="*/ 50 h 107"/>
                <a:gd name="T34" fmla="*/ 8 w 75"/>
                <a:gd name="T35" fmla="*/ 39 h 107"/>
                <a:gd name="T36" fmla="*/ 13 w 75"/>
                <a:gd name="T37" fmla="*/ 29 h 107"/>
                <a:gd name="T38" fmla="*/ 20 w 75"/>
                <a:gd name="T39" fmla="*/ 19 h 107"/>
                <a:gd name="T40" fmla="*/ 29 w 75"/>
                <a:gd name="T41" fmla="*/ 11 h 107"/>
                <a:gd name="T42" fmla="*/ 38 w 75"/>
                <a:gd name="T43" fmla="*/ 3 h 107"/>
                <a:gd name="T44" fmla="*/ 44 w 75"/>
                <a:gd name="T45" fmla="*/ 1 h 107"/>
                <a:gd name="T46" fmla="*/ 50 w 75"/>
                <a:gd name="T47" fmla="*/ 0 h 107"/>
                <a:gd name="T48" fmla="*/ 55 w 75"/>
                <a:gd name="T49" fmla="*/ 0 h 107"/>
                <a:gd name="T50" fmla="*/ 60 w 75"/>
                <a:gd name="T51" fmla="*/ 2 h 107"/>
                <a:gd name="T52" fmla="*/ 65 w 75"/>
                <a:gd name="T53" fmla="*/ 4 h 107"/>
                <a:gd name="T54" fmla="*/ 69 w 75"/>
                <a:gd name="T55" fmla="*/ 9 h 107"/>
                <a:gd name="T56" fmla="*/ 71 w 75"/>
                <a:gd name="T57" fmla="*/ 14 h 107"/>
                <a:gd name="T58" fmla="*/ 74 w 75"/>
                <a:gd name="T59" fmla="*/ 19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5"/>
                <a:gd name="T91" fmla="*/ 0 h 107"/>
                <a:gd name="T92" fmla="*/ 75 w 75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5" h="107">
                  <a:moveTo>
                    <a:pt x="74" y="19"/>
                  </a:moveTo>
                  <a:lnTo>
                    <a:pt x="75" y="31"/>
                  </a:lnTo>
                  <a:lnTo>
                    <a:pt x="74" y="44"/>
                  </a:lnTo>
                  <a:lnTo>
                    <a:pt x="71" y="55"/>
                  </a:lnTo>
                  <a:lnTo>
                    <a:pt x="67" y="67"/>
                  </a:lnTo>
                  <a:lnTo>
                    <a:pt x="62" y="77"/>
                  </a:lnTo>
                  <a:lnTo>
                    <a:pt x="55" y="87"/>
                  </a:lnTo>
                  <a:lnTo>
                    <a:pt x="46" y="97"/>
                  </a:lnTo>
                  <a:lnTo>
                    <a:pt x="36" y="105"/>
                  </a:lnTo>
                  <a:lnTo>
                    <a:pt x="20" y="107"/>
                  </a:lnTo>
                  <a:lnTo>
                    <a:pt x="14" y="105"/>
                  </a:lnTo>
                  <a:lnTo>
                    <a:pt x="9" y="100"/>
                  </a:lnTo>
                  <a:lnTo>
                    <a:pt x="5" y="93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1" y="61"/>
                  </a:lnTo>
                  <a:lnTo>
                    <a:pt x="3" y="50"/>
                  </a:lnTo>
                  <a:lnTo>
                    <a:pt x="8" y="39"/>
                  </a:lnTo>
                  <a:lnTo>
                    <a:pt x="13" y="29"/>
                  </a:lnTo>
                  <a:lnTo>
                    <a:pt x="20" y="19"/>
                  </a:lnTo>
                  <a:lnTo>
                    <a:pt x="29" y="11"/>
                  </a:lnTo>
                  <a:lnTo>
                    <a:pt x="38" y="3"/>
                  </a:lnTo>
                  <a:lnTo>
                    <a:pt x="44" y="1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9" y="9"/>
                  </a:lnTo>
                  <a:lnTo>
                    <a:pt x="71" y="14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Freeform 63"/>
            <p:cNvSpPr>
              <a:spLocks/>
            </p:cNvSpPr>
            <p:nvPr/>
          </p:nvSpPr>
          <p:spPr bwMode="auto">
            <a:xfrm>
              <a:off x="4909" y="1016"/>
              <a:ext cx="56" cy="67"/>
            </a:xfrm>
            <a:custGeom>
              <a:avLst/>
              <a:gdLst>
                <a:gd name="T0" fmla="*/ 102 w 111"/>
                <a:gd name="T1" fmla="*/ 50 h 134"/>
                <a:gd name="T2" fmla="*/ 108 w 111"/>
                <a:gd name="T3" fmla="*/ 69 h 134"/>
                <a:gd name="T4" fmla="*/ 111 w 111"/>
                <a:gd name="T5" fmla="*/ 87 h 134"/>
                <a:gd name="T6" fmla="*/ 110 w 111"/>
                <a:gd name="T7" fmla="*/ 107 h 134"/>
                <a:gd name="T8" fmla="*/ 102 w 111"/>
                <a:gd name="T9" fmla="*/ 124 h 134"/>
                <a:gd name="T10" fmla="*/ 98 w 111"/>
                <a:gd name="T11" fmla="*/ 127 h 134"/>
                <a:gd name="T12" fmla="*/ 92 w 111"/>
                <a:gd name="T13" fmla="*/ 130 h 134"/>
                <a:gd name="T14" fmla="*/ 86 w 111"/>
                <a:gd name="T15" fmla="*/ 132 h 134"/>
                <a:gd name="T16" fmla="*/ 81 w 111"/>
                <a:gd name="T17" fmla="*/ 133 h 134"/>
                <a:gd name="T18" fmla="*/ 76 w 111"/>
                <a:gd name="T19" fmla="*/ 134 h 134"/>
                <a:gd name="T20" fmla="*/ 70 w 111"/>
                <a:gd name="T21" fmla="*/ 134 h 134"/>
                <a:gd name="T22" fmla="*/ 64 w 111"/>
                <a:gd name="T23" fmla="*/ 133 h 134"/>
                <a:gd name="T24" fmla="*/ 60 w 111"/>
                <a:gd name="T25" fmla="*/ 131 h 134"/>
                <a:gd name="T26" fmla="*/ 55 w 111"/>
                <a:gd name="T27" fmla="*/ 132 h 134"/>
                <a:gd name="T28" fmla="*/ 53 w 111"/>
                <a:gd name="T29" fmla="*/ 130 h 134"/>
                <a:gd name="T30" fmla="*/ 51 w 111"/>
                <a:gd name="T31" fmla="*/ 127 h 134"/>
                <a:gd name="T32" fmla="*/ 49 w 111"/>
                <a:gd name="T33" fmla="*/ 127 h 134"/>
                <a:gd name="T34" fmla="*/ 42 w 111"/>
                <a:gd name="T35" fmla="*/ 123 h 134"/>
                <a:gd name="T36" fmla="*/ 36 w 111"/>
                <a:gd name="T37" fmla="*/ 117 h 134"/>
                <a:gd name="T38" fmla="*/ 31 w 111"/>
                <a:gd name="T39" fmla="*/ 112 h 134"/>
                <a:gd name="T40" fmla="*/ 26 w 111"/>
                <a:gd name="T41" fmla="*/ 107 h 134"/>
                <a:gd name="T42" fmla="*/ 20 w 111"/>
                <a:gd name="T43" fmla="*/ 100 h 134"/>
                <a:gd name="T44" fmla="*/ 17 w 111"/>
                <a:gd name="T45" fmla="*/ 94 h 134"/>
                <a:gd name="T46" fmla="*/ 12 w 111"/>
                <a:gd name="T47" fmla="*/ 87 h 134"/>
                <a:gd name="T48" fmla="*/ 9 w 111"/>
                <a:gd name="T49" fmla="*/ 79 h 134"/>
                <a:gd name="T50" fmla="*/ 4 w 111"/>
                <a:gd name="T51" fmla="*/ 69 h 134"/>
                <a:gd name="T52" fmla="*/ 1 w 111"/>
                <a:gd name="T53" fmla="*/ 57 h 134"/>
                <a:gd name="T54" fmla="*/ 0 w 111"/>
                <a:gd name="T55" fmla="*/ 44 h 134"/>
                <a:gd name="T56" fmla="*/ 0 w 111"/>
                <a:gd name="T57" fmla="*/ 32 h 134"/>
                <a:gd name="T58" fmla="*/ 3 w 111"/>
                <a:gd name="T59" fmla="*/ 24 h 134"/>
                <a:gd name="T60" fmla="*/ 8 w 111"/>
                <a:gd name="T61" fmla="*/ 15 h 134"/>
                <a:gd name="T62" fmla="*/ 13 w 111"/>
                <a:gd name="T63" fmla="*/ 6 h 134"/>
                <a:gd name="T64" fmla="*/ 22 w 111"/>
                <a:gd name="T65" fmla="*/ 1 h 134"/>
                <a:gd name="T66" fmla="*/ 34 w 111"/>
                <a:gd name="T67" fmla="*/ 0 h 134"/>
                <a:gd name="T68" fmla="*/ 47 w 111"/>
                <a:gd name="T69" fmla="*/ 2 h 134"/>
                <a:gd name="T70" fmla="*/ 57 w 111"/>
                <a:gd name="T71" fmla="*/ 5 h 134"/>
                <a:gd name="T72" fmla="*/ 68 w 111"/>
                <a:gd name="T73" fmla="*/ 12 h 134"/>
                <a:gd name="T74" fmla="*/ 78 w 111"/>
                <a:gd name="T75" fmla="*/ 20 h 134"/>
                <a:gd name="T76" fmla="*/ 86 w 111"/>
                <a:gd name="T77" fmla="*/ 31 h 134"/>
                <a:gd name="T78" fmla="*/ 94 w 111"/>
                <a:gd name="T79" fmla="*/ 40 h 134"/>
                <a:gd name="T80" fmla="*/ 102 w 111"/>
                <a:gd name="T81" fmla="*/ 50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1"/>
                <a:gd name="T124" fmla="*/ 0 h 134"/>
                <a:gd name="T125" fmla="*/ 111 w 111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1" h="134">
                  <a:moveTo>
                    <a:pt x="102" y="50"/>
                  </a:moveTo>
                  <a:lnTo>
                    <a:pt x="108" y="69"/>
                  </a:lnTo>
                  <a:lnTo>
                    <a:pt x="111" y="87"/>
                  </a:lnTo>
                  <a:lnTo>
                    <a:pt x="110" y="107"/>
                  </a:lnTo>
                  <a:lnTo>
                    <a:pt x="102" y="124"/>
                  </a:lnTo>
                  <a:lnTo>
                    <a:pt x="98" y="127"/>
                  </a:lnTo>
                  <a:lnTo>
                    <a:pt x="92" y="130"/>
                  </a:lnTo>
                  <a:lnTo>
                    <a:pt x="86" y="132"/>
                  </a:lnTo>
                  <a:lnTo>
                    <a:pt x="81" y="133"/>
                  </a:lnTo>
                  <a:lnTo>
                    <a:pt x="76" y="134"/>
                  </a:lnTo>
                  <a:lnTo>
                    <a:pt x="70" y="134"/>
                  </a:lnTo>
                  <a:lnTo>
                    <a:pt x="64" y="133"/>
                  </a:lnTo>
                  <a:lnTo>
                    <a:pt x="60" y="131"/>
                  </a:lnTo>
                  <a:lnTo>
                    <a:pt x="55" y="132"/>
                  </a:lnTo>
                  <a:lnTo>
                    <a:pt x="53" y="130"/>
                  </a:lnTo>
                  <a:lnTo>
                    <a:pt x="51" y="127"/>
                  </a:lnTo>
                  <a:lnTo>
                    <a:pt x="49" y="127"/>
                  </a:lnTo>
                  <a:lnTo>
                    <a:pt x="42" y="123"/>
                  </a:lnTo>
                  <a:lnTo>
                    <a:pt x="36" y="117"/>
                  </a:lnTo>
                  <a:lnTo>
                    <a:pt x="31" y="112"/>
                  </a:lnTo>
                  <a:lnTo>
                    <a:pt x="26" y="107"/>
                  </a:lnTo>
                  <a:lnTo>
                    <a:pt x="20" y="100"/>
                  </a:lnTo>
                  <a:lnTo>
                    <a:pt x="17" y="94"/>
                  </a:lnTo>
                  <a:lnTo>
                    <a:pt x="12" y="87"/>
                  </a:lnTo>
                  <a:lnTo>
                    <a:pt x="9" y="79"/>
                  </a:lnTo>
                  <a:lnTo>
                    <a:pt x="4" y="69"/>
                  </a:lnTo>
                  <a:lnTo>
                    <a:pt x="1" y="57"/>
                  </a:lnTo>
                  <a:lnTo>
                    <a:pt x="0" y="44"/>
                  </a:lnTo>
                  <a:lnTo>
                    <a:pt x="0" y="32"/>
                  </a:lnTo>
                  <a:lnTo>
                    <a:pt x="3" y="24"/>
                  </a:lnTo>
                  <a:lnTo>
                    <a:pt x="8" y="15"/>
                  </a:lnTo>
                  <a:lnTo>
                    <a:pt x="13" y="6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7" y="2"/>
                  </a:lnTo>
                  <a:lnTo>
                    <a:pt x="57" y="5"/>
                  </a:lnTo>
                  <a:lnTo>
                    <a:pt x="68" y="12"/>
                  </a:lnTo>
                  <a:lnTo>
                    <a:pt x="78" y="20"/>
                  </a:lnTo>
                  <a:lnTo>
                    <a:pt x="86" y="31"/>
                  </a:lnTo>
                  <a:lnTo>
                    <a:pt x="94" y="40"/>
                  </a:lnTo>
                  <a:lnTo>
                    <a:pt x="10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Freeform 64"/>
            <p:cNvSpPr>
              <a:spLocks/>
            </p:cNvSpPr>
            <p:nvPr/>
          </p:nvSpPr>
          <p:spPr bwMode="auto">
            <a:xfrm>
              <a:off x="4914" y="1023"/>
              <a:ext cx="47" cy="53"/>
            </a:xfrm>
            <a:custGeom>
              <a:avLst/>
              <a:gdLst>
                <a:gd name="T0" fmla="*/ 76 w 93"/>
                <a:gd name="T1" fmla="*/ 27 h 105"/>
                <a:gd name="T2" fmla="*/ 84 w 93"/>
                <a:gd name="T3" fmla="*/ 42 h 105"/>
                <a:gd name="T4" fmla="*/ 91 w 93"/>
                <a:gd name="T5" fmla="*/ 58 h 105"/>
                <a:gd name="T6" fmla="*/ 93 w 93"/>
                <a:gd name="T7" fmla="*/ 76 h 105"/>
                <a:gd name="T8" fmla="*/ 91 w 93"/>
                <a:gd name="T9" fmla="*/ 93 h 105"/>
                <a:gd name="T10" fmla="*/ 85 w 93"/>
                <a:gd name="T11" fmla="*/ 100 h 105"/>
                <a:gd name="T12" fmla="*/ 78 w 93"/>
                <a:gd name="T13" fmla="*/ 104 h 105"/>
                <a:gd name="T14" fmla="*/ 69 w 93"/>
                <a:gd name="T15" fmla="*/ 105 h 105"/>
                <a:gd name="T16" fmla="*/ 61 w 93"/>
                <a:gd name="T17" fmla="*/ 105 h 105"/>
                <a:gd name="T18" fmla="*/ 48 w 93"/>
                <a:gd name="T19" fmla="*/ 101 h 105"/>
                <a:gd name="T20" fmla="*/ 37 w 93"/>
                <a:gd name="T21" fmla="*/ 94 h 105"/>
                <a:gd name="T22" fmla="*/ 27 w 93"/>
                <a:gd name="T23" fmla="*/ 86 h 105"/>
                <a:gd name="T24" fmla="*/ 19 w 93"/>
                <a:gd name="T25" fmla="*/ 76 h 105"/>
                <a:gd name="T26" fmla="*/ 13 w 93"/>
                <a:gd name="T27" fmla="*/ 65 h 105"/>
                <a:gd name="T28" fmla="*/ 7 w 93"/>
                <a:gd name="T29" fmla="*/ 53 h 105"/>
                <a:gd name="T30" fmla="*/ 2 w 93"/>
                <a:gd name="T31" fmla="*/ 40 h 105"/>
                <a:gd name="T32" fmla="*/ 0 w 93"/>
                <a:gd name="T33" fmla="*/ 27 h 105"/>
                <a:gd name="T34" fmla="*/ 1 w 93"/>
                <a:gd name="T35" fmla="*/ 19 h 105"/>
                <a:gd name="T36" fmla="*/ 2 w 93"/>
                <a:gd name="T37" fmla="*/ 12 h 105"/>
                <a:gd name="T38" fmla="*/ 6 w 93"/>
                <a:gd name="T39" fmla="*/ 5 h 105"/>
                <a:gd name="T40" fmla="*/ 13 w 93"/>
                <a:gd name="T41" fmla="*/ 1 h 105"/>
                <a:gd name="T42" fmla="*/ 22 w 93"/>
                <a:gd name="T43" fmla="*/ 0 h 105"/>
                <a:gd name="T44" fmla="*/ 31 w 93"/>
                <a:gd name="T45" fmla="*/ 0 h 105"/>
                <a:gd name="T46" fmla="*/ 40 w 93"/>
                <a:gd name="T47" fmla="*/ 2 h 105"/>
                <a:gd name="T48" fmla="*/ 48 w 93"/>
                <a:gd name="T49" fmla="*/ 5 h 105"/>
                <a:gd name="T50" fmla="*/ 56 w 93"/>
                <a:gd name="T51" fmla="*/ 9 h 105"/>
                <a:gd name="T52" fmla="*/ 63 w 93"/>
                <a:gd name="T53" fmla="*/ 15 h 105"/>
                <a:gd name="T54" fmla="*/ 70 w 93"/>
                <a:gd name="T55" fmla="*/ 20 h 105"/>
                <a:gd name="T56" fmla="*/ 76 w 93"/>
                <a:gd name="T57" fmla="*/ 27 h 1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3"/>
                <a:gd name="T88" fmla="*/ 0 h 105"/>
                <a:gd name="T89" fmla="*/ 93 w 93"/>
                <a:gd name="T90" fmla="*/ 105 h 10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3" h="105">
                  <a:moveTo>
                    <a:pt x="76" y="27"/>
                  </a:moveTo>
                  <a:lnTo>
                    <a:pt x="84" y="42"/>
                  </a:lnTo>
                  <a:lnTo>
                    <a:pt x="91" y="58"/>
                  </a:lnTo>
                  <a:lnTo>
                    <a:pt x="93" y="76"/>
                  </a:lnTo>
                  <a:lnTo>
                    <a:pt x="91" y="93"/>
                  </a:lnTo>
                  <a:lnTo>
                    <a:pt x="85" y="100"/>
                  </a:lnTo>
                  <a:lnTo>
                    <a:pt x="78" y="104"/>
                  </a:lnTo>
                  <a:lnTo>
                    <a:pt x="69" y="105"/>
                  </a:lnTo>
                  <a:lnTo>
                    <a:pt x="61" y="105"/>
                  </a:lnTo>
                  <a:lnTo>
                    <a:pt x="48" y="101"/>
                  </a:lnTo>
                  <a:lnTo>
                    <a:pt x="37" y="94"/>
                  </a:lnTo>
                  <a:lnTo>
                    <a:pt x="27" y="86"/>
                  </a:lnTo>
                  <a:lnTo>
                    <a:pt x="19" y="76"/>
                  </a:lnTo>
                  <a:lnTo>
                    <a:pt x="13" y="65"/>
                  </a:lnTo>
                  <a:lnTo>
                    <a:pt x="7" y="53"/>
                  </a:lnTo>
                  <a:lnTo>
                    <a:pt x="2" y="40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2" y="12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8" y="5"/>
                  </a:lnTo>
                  <a:lnTo>
                    <a:pt x="56" y="9"/>
                  </a:lnTo>
                  <a:lnTo>
                    <a:pt x="63" y="15"/>
                  </a:lnTo>
                  <a:lnTo>
                    <a:pt x="70" y="20"/>
                  </a:lnTo>
                  <a:lnTo>
                    <a:pt x="7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Freeform 65"/>
            <p:cNvSpPr>
              <a:spLocks/>
            </p:cNvSpPr>
            <p:nvPr/>
          </p:nvSpPr>
          <p:spPr bwMode="auto">
            <a:xfrm>
              <a:off x="4826" y="1028"/>
              <a:ext cx="56" cy="68"/>
            </a:xfrm>
            <a:custGeom>
              <a:avLst/>
              <a:gdLst>
                <a:gd name="T0" fmla="*/ 53 w 112"/>
                <a:gd name="T1" fmla="*/ 3 h 136"/>
                <a:gd name="T2" fmla="*/ 64 w 112"/>
                <a:gd name="T3" fmla="*/ 9 h 136"/>
                <a:gd name="T4" fmla="*/ 74 w 112"/>
                <a:gd name="T5" fmla="*/ 17 h 136"/>
                <a:gd name="T6" fmla="*/ 85 w 112"/>
                <a:gd name="T7" fmla="*/ 26 h 136"/>
                <a:gd name="T8" fmla="*/ 93 w 112"/>
                <a:gd name="T9" fmla="*/ 37 h 136"/>
                <a:gd name="T10" fmla="*/ 101 w 112"/>
                <a:gd name="T11" fmla="*/ 48 h 136"/>
                <a:gd name="T12" fmla="*/ 107 w 112"/>
                <a:gd name="T13" fmla="*/ 61 h 136"/>
                <a:gd name="T14" fmla="*/ 110 w 112"/>
                <a:gd name="T15" fmla="*/ 75 h 136"/>
                <a:gd name="T16" fmla="*/ 112 w 112"/>
                <a:gd name="T17" fmla="*/ 88 h 136"/>
                <a:gd name="T18" fmla="*/ 112 w 112"/>
                <a:gd name="T19" fmla="*/ 101 h 136"/>
                <a:gd name="T20" fmla="*/ 109 w 112"/>
                <a:gd name="T21" fmla="*/ 113 h 136"/>
                <a:gd name="T22" fmla="*/ 102 w 112"/>
                <a:gd name="T23" fmla="*/ 123 h 136"/>
                <a:gd name="T24" fmla="*/ 94 w 112"/>
                <a:gd name="T25" fmla="*/ 131 h 136"/>
                <a:gd name="T26" fmla="*/ 86 w 112"/>
                <a:gd name="T27" fmla="*/ 133 h 136"/>
                <a:gd name="T28" fmla="*/ 86 w 112"/>
                <a:gd name="T29" fmla="*/ 133 h 136"/>
                <a:gd name="T30" fmla="*/ 80 w 112"/>
                <a:gd name="T31" fmla="*/ 136 h 136"/>
                <a:gd name="T32" fmla="*/ 73 w 112"/>
                <a:gd name="T33" fmla="*/ 136 h 136"/>
                <a:gd name="T34" fmla="*/ 66 w 112"/>
                <a:gd name="T35" fmla="*/ 135 h 136"/>
                <a:gd name="T36" fmla="*/ 60 w 112"/>
                <a:gd name="T37" fmla="*/ 132 h 136"/>
                <a:gd name="T38" fmla="*/ 54 w 112"/>
                <a:gd name="T39" fmla="*/ 129 h 136"/>
                <a:gd name="T40" fmla="*/ 47 w 112"/>
                <a:gd name="T41" fmla="*/ 125 h 136"/>
                <a:gd name="T42" fmla="*/ 41 w 112"/>
                <a:gd name="T43" fmla="*/ 121 h 136"/>
                <a:gd name="T44" fmla="*/ 35 w 112"/>
                <a:gd name="T45" fmla="*/ 117 h 136"/>
                <a:gd name="T46" fmla="*/ 34 w 112"/>
                <a:gd name="T47" fmla="*/ 117 h 136"/>
                <a:gd name="T48" fmla="*/ 34 w 112"/>
                <a:gd name="T49" fmla="*/ 117 h 136"/>
                <a:gd name="T50" fmla="*/ 33 w 112"/>
                <a:gd name="T51" fmla="*/ 117 h 136"/>
                <a:gd name="T52" fmla="*/ 33 w 112"/>
                <a:gd name="T53" fmla="*/ 117 h 136"/>
                <a:gd name="T54" fmla="*/ 31 w 112"/>
                <a:gd name="T55" fmla="*/ 111 h 136"/>
                <a:gd name="T56" fmla="*/ 27 w 112"/>
                <a:gd name="T57" fmla="*/ 108 h 136"/>
                <a:gd name="T58" fmla="*/ 23 w 112"/>
                <a:gd name="T59" fmla="*/ 105 h 136"/>
                <a:gd name="T60" fmla="*/ 18 w 112"/>
                <a:gd name="T61" fmla="*/ 100 h 136"/>
                <a:gd name="T62" fmla="*/ 8 w 112"/>
                <a:gd name="T63" fmla="*/ 79 h 136"/>
                <a:gd name="T64" fmla="*/ 1 w 112"/>
                <a:gd name="T65" fmla="*/ 55 h 136"/>
                <a:gd name="T66" fmla="*/ 0 w 112"/>
                <a:gd name="T67" fmla="*/ 31 h 136"/>
                <a:gd name="T68" fmla="*/ 10 w 112"/>
                <a:gd name="T69" fmla="*/ 8 h 136"/>
                <a:gd name="T70" fmla="*/ 13 w 112"/>
                <a:gd name="T71" fmla="*/ 6 h 136"/>
                <a:gd name="T72" fmla="*/ 17 w 112"/>
                <a:gd name="T73" fmla="*/ 4 h 136"/>
                <a:gd name="T74" fmla="*/ 22 w 112"/>
                <a:gd name="T75" fmla="*/ 2 h 136"/>
                <a:gd name="T76" fmla="*/ 26 w 112"/>
                <a:gd name="T77" fmla="*/ 1 h 136"/>
                <a:gd name="T78" fmla="*/ 31 w 112"/>
                <a:gd name="T79" fmla="*/ 0 h 136"/>
                <a:gd name="T80" fmla="*/ 35 w 112"/>
                <a:gd name="T81" fmla="*/ 0 h 136"/>
                <a:gd name="T82" fmla="*/ 40 w 112"/>
                <a:gd name="T83" fmla="*/ 1 h 136"/>
                <a:gd name="T84" fmla="*/ 45 w 112"/>
                <a:gd name="T85" fmla="*/ 2 h 136"/>
                <a:gd name="T86" fmla="*/ 53 w 112"/>
                <a:gd name="T87" fmla="*/ 3 h 1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136"/>
                <a:gd name="T134" fmla="*/ 112 w 112"/>
                <a:gd name="T135" fmla="*/ 136 h 1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136">
                  <a:moveTo>
                    <a:pt x="53" y="3"/>
                  </a:moveTo>
                  <a:lnTo>
                    <a:pt x="64" y="9"/>
                  </a:lnTo>
                  <a:lnTo>
                    <a:pt x="74" y="17"/>
                  </a:lnTo>
                  <a:lnTo>
                    <a:pt x="85" y="26"/>
                  </a:lnTo>
                  <a:lnTo>
                    <a:pt x="93" y="37"/>
                  </a:lnTo>
                  <a:lnTo>
                    <a:pt x="101" y="48"/>
                  </a:lnTo>
                  <a:lnTo>
                    <a:pt x="107" y="61"/>
                  </a:lnTo>
                  <a:lnTo>
                    <a:pt x="110" y="75"/>
                  </a:lnTo>
                  <a:lnTo>
                    <a:pt x="112" y="88"/>
                  </a:lnTo>
                  <a:lnTo>
                    <a:pt x="112" y="101"/>
                  </a:lnTo>
                  <a:lnTo>
                    <a:pt x="109" y="113"/>
                  </a:lnTo>
                  <a:lnTo>
                    <a:pt x="102" y="123"/>
                  </a:lnTo>
                  <a:lnTo>
                    <a:pt x="94" y="131"/>
                  </a:lnTo>
                  <a:lnTo>
                    <a:pt x="86" y="133"/>
                  </a:lnTo>
                  <a:lnTo>
                    <a:pt x="80" y="136"/>
                  </a:lnTo>
                  <a:lnTo>
                    <a:pt x="73" y="136"/>
                  </a:lnTo>
                  <a:lnTo>
                    <a:pt x="66" y="135"/>
                  </a:lnTo>
                  <a:lnTo>
                    <a:pt x="60" y="132"/>
                  </a:lnTo>
                  <a:lnTo>
                    <a:pt x="54" y="129"/>
                  </a:lnTo>
                  <a:lnTo>
                    <a:pt x="47" y="125"/>
                  </a:lnTo>
                  <a:lnTo>
                    <a:pt x="41" y="121"/>
                  </a:lnTo>
                  <a:lnTo>
                    <a:pt x="35" y="117"/>
                  </a:lnTo>
                  <a:lnTo>
                    <a:pt x="34" y="117"/>
                  </a:lnTo>
                  <a:lnTo>
                    <a:pt x="33" y="117"/>
                  </a:lnTo>
                  <a:lnTo>
                    <a:pt x="31" y="111"/>
                  </a:lnTo>
                  <a:lnTo>
                    <a:pt x="27" y="108"/>
                  </a:lnTo>
                  <a:lnTo>
                    <a:pt x="23" y="105"/>
                  </a:lnTo>
                  <a:lnTo>
                    <a:pt x="18" y="100"/>
                  </a:lnTo>
                  <a:lnTo>
                    <a:pt x="8" y="79"/>
                  </a:lnTo>
                  <a:lnTo>
                    <a:pt x="1" y="55"/>
                  </a:lnTo>
                  <a:lnTo>
                    <a:pt x="0" y="31"/>
                  </a:lnTo>
                  <a:lnTo>
                    <a:pt x="10" y="8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2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5" y="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Freeform 66"/>
            <p:cNvSpPr>
              <a:spLocks/>
            </p:cNvSpPr>
            <p:nvPr/>
          </p:nvSpPr>
          <p:spPr bwMode="auto">
            <a:xfrm>
              <a:off x="4830" y="1034"/>
              <a:ext cx="46" cy="54"/>
            </a:xfrm>
            <a:custGeom>
              <a:avLst/>
              <a:gdLst>
                <a:gd name="T0" fmla="*/ 65 w 92"/>
                <a:gd name="T1" fmla="*/ 20 h 110"/>
                <a:gd name="T2" fmla="*/ 79 w 92"/>
                <a:gd name="T3" fmla="*/ 37 h 110"/>
                <a:gd name="T4" fmla="*/ 89 w 92"/>
                <a:gd name="T5" fmla="*/ 58 h 110"/>
                <a:gd name="T6" fmla="*/ 92 w 92"/>
                <a:gd name="T7" fmla="*/ 80 h 110"/>
                <a:gd name="T8" fmla="*/ 87 w 92"/>
                <a:gd name="T9" fmla="*/ 102 h 110"/>
                <a:gd name="T10" fmla="*/ 84 w 92"/>
                <a:gd name="T11" fmla="*/ 104 h 110"/>
                <a:gd name="T12" fmla="*/ 80 w 92"/>
                <a:gd name="T13" fmla="*/ 105 h 110"/>
                <a:gd name="T14" fmla="*/ 77 w 92"/>
                <a:gd name="T15" fmla="*/ 106 h 110"/>
                <a:gd name="T16" fmla="*/ 75 w 92"/>
                <a:gd name="T17" fmla="*/ 109 h 110"/>
                <a:gd name="T18" fmla="*/ 69 w 92"/>
                <a:gd name="T19" fmla="*/ 110 h 110"/>
                <a:gd name="T20" fmla="*/ 63 w 92"/>
                <a:gd name="T21" fmla="*/ 110 h 110"/>
                <a:gd name="T22" fmla="*/ 57 w 92"/>
                <a:gd name="T23" fmla="*/ 110 h 110"/>
                <a:gd name="T24" fmla="*/ 52 w 92"/>
                <a:gd name="T25" fmla="*/ 107 h 110"/>
                <a:gd name="T26" fmla="*/ 46 w 92"/>
                <a:gd name="T27" fmla="*/ 105 h 110"/>
                <a:gd name="T28" fmla="*/ 40 w 92"/>
                <a:gd name="T29" fmla="*/ 102 h 110"/>
                <a:gd name="T30" fmla="*/ 34 w 92"/>
                <a:gd name="T31" fmla="*/ 98 h 110"/>
                <a:gd name="T32" fmla="*/ 30 w 92"/>
                <a:gd name="T33" fmla="*/ 94 h 110"/>
                <a:gd name="T34" fmla="*/ 18 w 92"/>
                <a:gd name="T35" fmla="*/ 80 h 110"/>
                <a:gd name="T36" fmla="*/ 10 w 92"/>
                <a:gd name="T37" fmla="*/ 65 h 110"/>
                <a:gd name="T38" fmla="*/ 4 w 92"/>
                <a:gd name="T39" fmla="*/ 49 h 110"/>
                <a:gd name="T40" fmla="*/ 0 w 92"/>
                <a:gd name="T41" fmla="*/ 31 h 110"/>
                <a:gd name="T42" fmla="*/ 1 w 92"/>
                <a:gd name="T43" fmla="*/ 24 h 110"/>
                <a:gd name="T44" fmla="*/ 3 w 92"/>
                <a:gd name="T45" fmla="*/ 18 h 110"/>
                <a:gd name="T46" fmla="*/ 6 w 92"/>
                <a:gd name="T47" fmla="*/ 11 h 110"/>
                <a:gd name="T48" fmla="*/ 9 w 92"/>
                <a:gd name="T49" fmla="*/ 5 h 110"/>
                <a:gd name="T50" fmla="*/ 14 w 92"/>
                <a:gd name="T51" fmla="*/ 1 h 110"/>
                <a:gd name="T52" fmla="*/ 19 w 92"/>
                <a:gd name="T53" fmla="*/ 0 h 110"/>
                <a:gd name="T54" fmla="*/ 25 w 92"/>
                <a:gd name="T55" fmla="*/ 0 h 110"/>
                <a:gd name="T56" fmla="*/ 30 w 92"/>
                <a:gd name="T57" fmla="*/ 0 h 110"/>
                <a:gd name="T58" fmla="*/ 36 w 92"/>
                <a:gd name="T59" fmla="*/ 3 h 110"/>
                <a:gd name="T60" fmla="*/ 41 w 92"/>
                <a:gd name="T61" fmla="*/ 5 h 110"/>
                <a:gd name="T62" fmla="*/ 46 w 92"/>
                <a:gd name="T63" fmla="*/ 7 h 110"/>
                <a:gd name="T64" fmla="*/ 51 w 92"/>
                <a:gd name="T65" fmla="*/ 9 h 110"/>
                <a:gd name="T66" fmla="*/ 54 w 92"/>
                <a:gd name="T67" fmla="*/ 13 h 110"/>
                <a:gd name="T68" fmla="*/ 59 w 92"/>
                <a:gd name="T69" fmla="*/ 15 h 110"/>
                <a:gd name="T70" fmla="*/ 62 w 92"/>
                <a:gd name="T71" fmla="*/ 18 h 110"/>
                <a:gd name="T72" fmla="*/ 65 w 92"/>
                <a:gd name="T73" fmla="*/ 20 h 1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110"/>
                <a:gd name="T113" fmla="*/ 92 w 92"/>
                <a:gd name="T114" fmla="*/ 110 h 11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110">
                  <a:moveTo>
                    <a:pt x="65" y="20"/>
                  </a:moveTo>
                  <a:lnTo>
                    <a:pt x="79" y="37"/>
                  </a:lnTo>
                  <a:lnTo>
                    <a:pt x="89" y="58"/>
                  </a:lnTo>
                  <a:lnTo>
                    <a:pt x="92" y="80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0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9" y="110"/>
                  </a:lnTo>
                  <a:lnTo>
                    <a:pt x="63" y="110"/>
                  </a:lnTo>
                  <a:lnTo>
                    <a:pt x="57" y="110"/>
                  </a:lnTo>
                  <a:lnTo>
                    <a:pt x="52" y="107"/>
                  </a:lnTo>
                  <a:lnTo>
                    <a:pt x="46" y="105"/>
                  </a:lnTo>
                  <a:lnTo>
                    <a:pt x="40" y="102"/>
                  </a:lnTo>
                  <a:lnTo>
                    <a:pt x="34" y="98"/>
                  </a:lnTo>
                  <a:lnTo>
                    <a:pt x="30" y="94"/>
                  </a:lnTo>
                  <a:lnTo>
                    <a:pt x="18" y="80"/>
                  </a:lnTo>
                  <a:lnTo>
                    <a:pt x="10" y="65"/>
                  </a:lnTo>
                  <a:lnTo>
                    <a:pt x="4" y="49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6" y="11"/>
                  </a:lnTo>
                  <a:lnTo>
                    <a:pt x="9" y="5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3"/>
                  </a:lnTo>
                  <a:lnTo>
                    <a:pt x="41" y="5"/>
                  </a:lnTo>
                  <a:lnTo>
                    <a:pt x="46" y="7"/>
                  </a:lnTo>
                  <a:lnTo>
                    <a:pt x="51" y="9"/>
                  </a:lnTo>
                  <a:lnTo>
                    <a:pt x="54" y="13"/>
                  </a:lnTo>
                  <a:lnTo>
                    <a:pt x="59" y="15"/>
                  </a:lnTo>
                  <a:lnTo>
                    <a:pt x="62" y="18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Freeform 67"/>
            <p:cNvSpPr>
              <a:spLocks/>
            </p:cNvSpPr>
            <p:nvPr/>
          </p:nvSpPr>
          <p:spPr bwMode="auto">
            <a:xfrm>
              <a:off x="5038" y="1089"/>
              <a:ext cx="41" cy="55"/>
            </a:xfrm>
            <a:custGeom>
              <a:avLst/>
              <a:gdLst>
                <a:gd name="T0" fmla="*/ 80 w 80"/>
                <a:gd name="T1" fmla="*/ 24 h 108"/>
                <a:gd name="T2" fmla="*/ 79 w 80"/>
                <a:gd name="T3" fmla="*/ 37 h 108"/>
                <a:gd name="T4" fmla="*/ 77 w 80"/>
                <a:gd name="T5" fmla="*/ 48 h 108"/>
                <a:gd name="T6" fmla="*/ 73 w 80"/>
                <a:gd name="T7" fmla="*/ 61 h 108"/>
                <a:gd name="T8" fmla="*/ 69 w 80"/>
                <a:gd name="T9" fmla="*/ 71 h 108"/>
                <a:gd name="T10" fmla="*/ 62 w 80"/>
                <a:gd name="T11" fmla="*/ 82 h 108"/>
                <a:gd name="T12" fmla="*/ 55 w 80"/>
                <a:gd name="T13" fmla="*/ 91 h 108"/>
                <a:gd name="T14" fmla="*/ 46 w 80"/>
                <a:gd name="T15" fmla="*/ 100 h 108"/>
                <a:gd name="T16" fmla="*/ 36 w 80"/>
                <a:gd name="T17" fmla="*/ 107 h 108"/>
                <a:gd name="T18" fmla="*/ 31 w 80"/>
                <a:gd name="T19" fmla="*/ 108 h 108"/>
                <a:gd name="T20" fmla="*/ 24 w 80"/>
                <a:gd name="T21" fmla="*/ 108 h 108"/>
                <a:gd name="T22" fmla="*/ 17 w 80"/>
                <a:gd name="T23" fmla="*/ 108 h 108"/>
                <a:gd name="T24" fmla="*/ 11 w 80"/>
                <a:gd name="T25" fmla="*/ 105 h 108"/>
                <a:gd name="T26" fmla="*/ 7 w 80"/>
                <a:gd name="T27" fmla="*/ 100 h 108"/>
                <a:gd name="T28" fmla="*/ 4 w 80"/>
                <a:gd name="T29" fmla="*/ 93 h 108"/>
                <a:gd name="T30" fmla="*/ 2 w 80"/>
                <a:gd name="T31" fmla="*/ 86 h 108"/>
                <a:gd name="T32" fmla="*/ 0 w 80"/>
                <a:gd name="T33" fmla="*/ 79 h 108"/>
                <a:gd name="T34" fmla="*/ 1 w 80"/>
                <a:gd name="T35" fmla="*/ 68 h 108"/>
                <a:gd name="T36" fmla="*/ 3 w 80"/>
                <a:gd name="T37" fmla="*/ 56 h 108"/>
                <a:gd name="T38" fmla="*/ 7 w 80"/>
                <a:gd name="T39" fmla="*/ 45 h 108"/>
                <a:gd name="T40" fmla="*/ 12 w 80"/>
                <a:gd name="T41" fmla="*/ 35 h 108"/>
                <a:gd name="T42" fmla="*/ 18 w 80"/>
                <a:gd name="T43" fmla="*/ 25 h 108"/>
                <a:gd name="T44" fmla="*/ 26 w 80"/>
                <a:gd name="T45" fmla="*/ 16 h 108"/>
                <a:gd name="T46" fmla="*/ 35 w 80"/>
                <a:gd name="T47" fmla="*/ 8 h 108"/>
                <a:gd name="T48" fmla="*/ 46 w 80"/>
                <a:gd name="T49" fmla="*/ 2 h 108"/>
                <a:gd name="T50" fmla="*/ 51 w 80"/>
                <a:gd name="T51" fmla="*/ 0 h 108"/>
                <a:gd name="T52" fmla="*/ 57 w 80"/>
                <a:gd name="T53" fmla="*/ 0 h 108"/>
                <a:gd name="T54" fmla="*/ 63 w 80"/>
                <a:gd name="T55" fmla="*/ 1 h 108"/>
                <a:gd name="T56" fmla="*/ 69 w 80"/>
                <a:gd name="T57" fmla="*/ 5 h 108"/>
                <a:gd name="T58" fmla="*/ 73 w 80"/>
                <a:gd name="T59" fmla="*/ 8 h 108"/>
                <a:gd name="T60" fmla="*/ 77 w 80"/>
                <a:gd name="T61" fmla="*/ 13 h 108"/>
                <a:gd name="T62" fmla="*/ 79 w 80"/>
                <a:gd name="T63" fmla="*/ 18 h 108"/>
                <a:gd name="T64" fmla="*/ 80 w 80"/>
                <a:gd name="T65" fmla="*/ 24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108"/>
                <a:gd name="T101" fmla="*/ 80 w 80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108">
                  <a:moveTo>
                    <a:pt x="80" y="24"/>
                  </a:moveTo>
                  <a:lnTo>
                    <a:pt x="79" y="37"/>
                  </a:lnTo>
                  <a:lnTo>
                    <a:pt x="77" y="48"/>
                  </a:lnTo>
                  <a:lnTo>
                    <a:pt x="73" y="61"/>
                  </a:lnTo>
                  <a:lnTo>
                    <a:pt x="69" y="71"/>
                  </a:lnTo>
                  <a:lnTo>
                    <a:pt x="62" y="82"/>
                  </a:lnTo>
                  <a:lnTo>
                    <a:pt x="55" y="91"/>
                  </a:lnTo>
                  <a:lnTo>
                    <a:pt x="46" y="100"/>
                  </a:lnTo>
                  <a:lnTo>
                    <a:pt x="36" y="107"/>
                  </a:lnTo>
                  <a:lnTo>
                    <a:pt x="31" y="108"/>
                  </a:lnTo>
                  <a:lnTo>
                    <a:pt x="24" y="108"/>
                  </a:lnTo>
                  <a:lnTo>
                    <a:pt x="17" y="108"/>
                  </a:lnTo>
                  <a:lnTo>
                    <a:pt x="11" y="105"/>
                  </a:lnTo>
                  <a:lnTo>
                    <a:pt x="7" y="100"/>
                  </a:lnTo>
                  <a:lnTo>
                    <a:pt x="4" y="93"/>
                  </a:lnTo>
                  <a:lnTo>
                    <a:pt x="2" y="86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7" y="45"/>
                  </a:lnTo>
                  <a:lnTo>
                    <a:pt x="12" y="35"/>
                  </a:lnTo>
                  <a:lnTo>
                    <a:pt x="18" y="25"/>
                  </a:lnTo>
                  <a:lnTo>
                    <a:pt x="26" y="16"/>
                  </a:lnTo>
                  <a:lnTo>
                    <a:pt x="35" y="8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5"/>
                  </a:lnTo>
                  <a:lnTo>
                    <a:pt x="73" y="8"/>
                  </a:lnTo>
                  <a:lnTo>
                    <a:pt x="77" y="13"/>
                  </a:lnTo>
                  <a:lnTo>
                    <a:pt x="79" y="1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Freeform 68"/>
            <p:cNvSpPr>
              <a:spLocks/>
            </p:cNvSpPr>
            <p:nvPr/>
          </p:nvSpPr>
          <p:spPr bwMode="auto">
            <a:xfrm>
              <a:off x="5053" y="1018"/>
              <a:ext cx="23" cy="42"/>
            </a:xfrm>
            <a:custGeom>
              <a:avLst/>
              <a:gdLst>
                <a:gd name="T0" fmla="*/ 43 w 46"/>
                <a:gd name="T1" fmla="*/ 8 h 84"/>
                <a:gd name="T2" fmla="*/ 40 w 46"/>
                <a:gd name="T3" fmla="*/ 5 h 84"/>
                <a:gd name="T4" fmla="*/ 36 w 46"/>
                <a:gd name="T5" fmla="*/ 1 h 84"/>
                <a:gd name="T6" fmla="*/ 31 w 46"/>
                <a:gd name="T7" fmla="*/ 0 h 84"/>
                <a:gd name="T8" fmla="*/ 26 w 46"/>
                <a:gd name="T9" fmla="*/ 0 h 84"/>
                <a:gd name="T10" fmla="*/ 23 w 46"/>
                <a:gd name="T11" fmla="*/ 2 h 84"/>
                <a:gd name="T12" fmla="*/ 19 w 46"/>
                <a:gd name="T13" fmla="*/ 5 h 84"/>
                <a:gd name="T14" fmla="*/ 16 w 46"/>
                <a:gd name="T15" fmla="*/ 7 h 84"/>
                <a:gd name="T16" fmla="*/ 13 w 46"/>
                <a:gd name="T17" fmla="*/ 9 h 84"/>
                <a:gd name="T18" fmla="*/ 17 w 46"/>
                <a:gd name="T19" fmla="*/ 16 h 84"/>
                <a:gd name="T20" fmla="*/ 19 w 46"/>
                <a:gd name="T21" fmla="*/ 23 h 84"/>
                <a:gd name="T22" fmla="*/ 20 w 46"/>
                <a:gd name="T23" fmla="*/ 30 h 84"/>
                <a:gd name="T24" fmla="*/ 21 w 46"/>
                <a:gd name="T25" fmla="*/ 38 h 84"/>
                <a:gd name="T26" fmla="*/ 20 w 46"/>
                <a:gd name="T27" fmla="*/ 52 h 84"/>
                <a:gd name="T28" fmla="*/ 16 w 46"/>
                <a:gd name="T29" fmla="*/ 66 h 84"/>
                <a:gd name="T30" fmla="*/ 9 w 46"/>
                <a:gd name="T31" fmla="*/ 76 h 84"/>
                <a:gd name="T32" fmla="*/ 0 w 46"/>
                <a:gd name="T33" fmla="*/ 83 h 84"/>
                <a:gd name="T34" fmla="*/ 0 w 46"/>
                <a:gd name="T35" fmla="*/ 84 h 84"/>
                <a:gd name="T36" fmla="*/ 2 w 46"/>
                <a:gd name="T37" fmla="*/ 84 h 84"/>
                <a:gd name="T38" fmla="*/ 3 w 46"/>
                <a:gd name="T39" fmla="*/ 84 h 84"/>
                <a:gd name="T40" fmla="*/ 6 w 46"/>
                <a:gd name="T41" fmla="*/ 84 h 84"/>
                <a:gd name="T42" fmla="*/ 12 w 46"/>
                <a:gd name="T43" fmla="*/ 83 h 84"/>
                <a:gd name="T44" fmla="*/ 18 w 46"/>
                <a:gd name="T45" fmla="*/ 80 h 84"/>
                <a:gd name="T46" fmla="*/ 24 w 46"/>
                <a:gd name="T47" fmla="*/ 75 h 84"/>
                <a:gd name="T48" fmla="*/ 28 w 46"/>
                <a:gd name="T49" fmla="*/ 70 h 84"/>
                <a:gd name="T50" fmla="*/ 36 w 46"/>
                <a:gd name="T51" fmla="*/ 55 h 84"/>
                <a:gd name="T52" fmla="*/ 43 w 46"/>
                <a:gd name="T53" fmla="*/ 40 h 84"/>
                <a:gd name="T54" fmla="*/ 46 w 46"/>
                <a:gd name="T55" fmla="*/ 24 h 84"/>
                <a:gd name="T56" fmla="*/ 43 w 46"/>
                <a:gd name="T57" fmla="*/ 8 h 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"/>
                <a:gd name="T88" fmla="*/ 0 h 84"/>
                <a:gd name="T89" fmla="*/ 46 w 46"/>
                <a:gd name="T90" fmla="*/ 84 h 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" h="84">
                  <a:moveTo>
                    <a:pt x="43" y="8"/>
                  </a:moveTo>
                  <a:lnTo>
                    <a:pt x="40" y="5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3" y="2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17" y="16"/>
                  </a:lnTo>
                  <a:lnTo>
                    <a:pt x="19" y="23"/>
                  </a:lnTo>
                  <a:lnTo>
                    <a:pt x="20" y="30"/>
                  </a:lnTo>
                  <a:lnTo>
                    <a:pt x="21" y="38"/>
                  </a:lnTo>
                  <a:lnTo>
                    <a:pt x="20" y="52"/>
                  </a:lnTo>
                  <a:lnTo>
                    <a:pt x="16" y="66"/>
                  </a:lnTo>
                  <a:lnTo>
                    <a:pt x="9" y="76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6" y="84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4" y="75"/>
                  </a:lnTo>
                  <a:lnTo>
                    <a:pt x="28" y="70"/>
                  </a:lnTo>
                  <a:lnTo>
                    <a:pt x="36" y="55"/>
                  </a:lnTo>
                  <a:lnTo>
                    <a:pt x="43" y="40"/>
                  </a:lnTo>
                  <a:lnTo>
                    <a:pt x="46" y="24"/>
                  </a:lnTo>
                  <a:lnTo>
                    <a:pt x="4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Freeform 69"/>
            <p:cNvSpPr>
              <a:spLocks/>
            </p:cNvSpPr>
            <p:nvPr/>
          </p:nvSpPr>
          <p:spPr bwMode="auto">
            <a:xfrm>
              <a:off x="5126" y="1004"/>
              <a:ext cx="21" cy="42"/>
            </a:xfrm>
            <a:custGeom>
              <a:avLst/>
              <a:gdLst>
                <a:gd name="T0" fmla="*/ 42 w 42"/>
                <a:gd name="T1" fmla="*/ 26 h 84"/>
                <a:gd name="T2" fmla="*/ 41 w 42"/>
                <a:gd name="T3" fmla="*/ 15 h 84"/>
                <a:gd name="T4" fmla="*/ 37 w 42"/>
                <a:gd name="T5" fmla="*/ 5 h 84"/>
                <a:gd name="T6" fmla="*/ 29 w 42"/>
                <a:gd name="T7" fmla="*/ 0 h 84"/>
                <a:gd name="T8" fmla="*/ 18 w 42"/>
                <a:gd name="T9" fmla="*/ 5 h 84"/>
                <a:gd name="T10" fmla="*/ 16 w 42"/>
                <a:gd name="T11" fmla="*/ 6 h 84"/>
                <a:gd name="T12" fmla="*/ 14 w 42"/>
                <a:gd name="T13" fmla="*/ 7 h 84"/>
                <a:gd name="T14" fmla="*/ 11 w 42"/>
                <a:gd name="T15" fmla="*/ 8 h 84"/>
                <a:gd name="T16" fmla="*/ 9 w 42"/>
                <a:gd name="T17" fmla="*/ 10 h 84"/>
                <a:gd name="T18" fmla="*/ 14 w 42"/>
                <a:gd name="T19" fmla="*/ 17 h 84"/>
                <a:gd name="T20" fmla="*/ 16 w 42"/>
                <a:gd name="T21" fmla="*/ 25 h 84"/>
                <a:gd name="T22" fmla="*/ 18 w 42"/>
                <a:gd name="T23" fmla="*/ 34 h 84"/>
                <a:gd name="T24" fmla="*/ 19 w 42"/>
                <a:gd name="T25" fmla="*/ 43 h 84"/>
                <a:gd name="T26" fmla="*/ 18 w 42"/>
                <a:gd name="T27" fmla="*/ 56 h 84"/>
                <a:gd name="T28" fmla="*/ 14 w 42"/>
                <a:gd name="T29" fmla="*/ 67 h 84"/>
                <a:gd name="T30" fmla="*/ 8 w 42"/>
                <a:gd name="T31" fmla="*/ 78 h 84"/>
                <a:gd name="T32" fmla="*/ 0 w 42"/>
                <a:gd name="T33" fmla="*/ 84 h 84"/>
                <a:gd name="T34" fmla="*/ 8 w 42"/>
                <a:gd name="T35" fmla="*/ 80 h 84"/>
                <a:gd name="T36" fmla="*/ 16 w 42"/>
                <a:gd name="T37" fmla="*/ 75 h 84"/>
                <a:gd name="T38" fmla="*/ 23 w 42"/>
                <a:gd name="T39" fmla="*/ 68 h 84"/>
                <a:gd name="T40" fmla="*/ 30 w 42"/>
                <a:gd name="T41" fmla="*/ 61 h 84"/>
                <a:gd name="T42" fmla="*/ 34 w 42"/>
                <a:gd name="T43" fmla="*/ 53 h 84"/>
                <a:gd name="T44" fmla="*/ 39 w 42"/>
                <a:gd name="T45" fmla="*/ 45 h 84"/>
                <a:gd name="T46" fmla="*/ 41 w 42"/>
                <a:gd name="T47" fmla="*/ 36 h 84"/>
                <a:gd name="T48" fmla="*/ 42 w 42"/>
                <a:gd name="T49" fmla="*/ 26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84"/>
                <a:gd name="T77" fmla="*/ 42 w 42"/>
                <a:gd name="T78" fmla="*/ 84 h 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84">
                  <a:moveTo>
                    <a:pt x="42" y="26"/>
                  </a:moveTo>
                  <a:lnTo>
                    <a:pt x="41" y="15"/>
                  </a:lnTo>
                  <a:lnTo>
                    <a:pt x="37" y="5"/>
                  </a:lnTo>
                  <a:lnTo>
                    <a:pt x="29" y="0"/>
                  </a:lnTo>
                  <a:lnTo>
                    <a:pt x="18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4" y="17"/>
                  </a:lnTo>
                  <a:lnTo>
                    <a:pt x="16" y="25"/>
                  </a:lnTo>
                  <a:lnTo>
                    <a:pt x="18" y="34"/>
                  </a:lnTo>
                  <a:lnTo>
                    <a:pt x="19" y="43"/>
                  </a:lnTo>
                  <a:lnTo>
                    <a:pt x="18" y="56"/>
                  </a:lnTo>
                  <a:lnTo>
                    <a:pt x="14" y="67"/>
                  </a:lnTo>
                  <a:lnTo>
                    <a:pt x="8" y="78"/>
                  </a:lnTo>
                  <a:lnTo>
                    <a:pt x="0" y="84"/>
                  </a:lnTo>
                  <a:lnTo>
                    <a:pt x="8" y="80"/>
                  </a:lnTo>
                  <a:lnTo>
                    <a:pt x="16" y="75"/>
                  </a:lnTo>
                  <a:lnTo>
                    <a:pt x="23" y="68"/>
                  </a:lnTo>
                  <a:lnTo>
                    <a:pt x="30" y="61"/>
                  </a:lnTo>
                  <a:lnTo>
                    <a:pt x="34" y="53"/>
                  </a:lnTo>
                  <a:lnTo>
                    <a:pt x="39" y="45"/>
                  </a:lnTo>
                  <a:lnTo>
                    <a:pt x="41" y="36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Freeform 70"/>
            <p:cNvSpPr>
              <a:spLocks/>
            </p:cNvSpPr>
            <p:nvPr/>
          </p:nvSpPr>
          <p:spPr bwMode="auto">
            <a:xfrm>
              <a:off x="5048" y="1095"/>
              <a:ext cx="25" cy="43"/>
            </a:xfrm>
            <a:custGeom>
              <a:avLst/>
              <a:gdLst>
                <a:gd name="T0" fmla="*/ 14 w 52"/>
                <a:gd name="T1" fmla="*/ 87 h 87"/>
                <a:gd name="T2" fmla="*/ 23 w 52"/>
                <a:gd name="T3" fmla="*/ 81 h 87"/>
                <a:gd name="T4" fmla="*/ 31 w 52"/>
                <a:gd name="T5" fmla="*/ 73 h 87"/>
                <a:gd name="T6" fmla="*/ 38 w 52"/>
                <a:gd name="T7" fmla="*/ 65 h 87"/>
                <a:gd name="T8" fmla="*/ 43 w 52"/>
                <a:gd name="T9" fmla="*/ 57 h 87"/>
                <a:gd name="T10" fmla="*/ 47 w 52"/>
                <a:gd name="T11" fmla="*/ 46 h 87"/>
                <a:gd name="T12" fmla="*/ 50 w 52"/>
                <a:gd name="T13" fmla="*/ 36 h 87"/>
                <a:gd name="T14" fmla="*/ 52 w 52"/>
                <a:gd name="T15" fmla="*/ 26 h 87"/>
                <a:gd name="T16" fmla="*/ 52 w 52"/>
                <a:gd name="T17" fmla="*/ 14 h 87"/>
                <a:gd name="T18" fmla="*/ 48 w 52"/>
                <a:gd name="T19" fmla="*/ 11 h 87"/>
                <a:gd name="T20" fmla="*/ 46 w 52"/>
                <a:gd name="T21" fmla="*/ 6 h 87"/>
                <a:gd name="T22" fmla="*/ 43 w 52"/>
                <a:gd name="T23" fmla="*/ 3 h 87"/>
                <a:gd name="T24" fmla="*/ 38 w 52"/>
                <a:gd name="T25" fmla="*/ 0 h 87"/>
                <a:gd name="T26" fmla="*/ 33 w 52"/>
                <a:gd name="T27" fmla="*/ 2 h 87"/>
                <a:gd name="T28" fmla="*/ 29 w 52"/>
                <a:gd name="T29" fmla="*/ 3 h 87"/>
                <a:gd name="T30" fmla="*/ 24 w 52"/>
                <a:gd name="T31" fmla="*/ 5 h 87"/>
                <a:gd name="T32" fmla="*/ 21 w 52"/>
                <a:gd name="T33" fmla="*/ 8 h 87"/>
                <a:gd name="T34" fmla="*/ 24 w 52"/>
                <a:gd name="T35" fmla="*/ 15 h 87"/>
                <a:gd name="T36" fmla="*/ 27 w 52"/>
                <a:gd name="T37" fmla="*/ 22 h 87"/>
                <a:gd name="T38" fmla="*/ 28 w 52"/>
                <a:gd name="T39" fmla="*/ 30 h 87"/>
                <a:gd name="T40" fmla="*/ 28 w 52"/>
                <a:gd name="T41" fmla="*/ 38 h 87"/>
                <a:gd name="T42" fmla="*/ 25 w 52"/>
                <a:gd name="T43" fmla="*/ 54 h 87"/>
                <a:gd name="T44" fmla="*/ 20 w 52"/>
                <a:gd name="T45" fmla="*/ 68 h 87"/>
                <a:gd name="T46" fmla="*/ 12 w 52"/>
                <a:gd name="T47" fmla="*/ 79 h 87"/>
                <a:gd name="T48" fmla="*/ 0 w 52"/>
                <a:gd name="T49" fmla="*/ 84 h 87"/>
                <a:gd name="T50" fmla="*/ 4 w 52"/>
                <a:gd name="T51" fmla="*/ 86 h 87"/>
                <a:gd name="T52" fmla="*/ 7 w 52"/>
                <a:gd name="T53" fmla="*/ 87 h 87"/>
                <a:gd name="T54" fmla="*/ 10 w 52"/>
                <a:gd name="T55" fmla="*/ 87 h 87"/>
                <a:gd name="T56" fmla="*/ 14 w 52"/>
                <a:gd name="T57" fmla="*/ 87 h 8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"/>
                <a:gd name="T88" fmla="*/ 0 h 87"/>
                <a:gd name="T89" fmla="*/ 52 w 52"/>
                <a:gd name="T90" fmla="*/ 87 h 8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" h="87">
                  <a:moveTo>
                    <a:pt x="14" y="87"/>
                  </a:moveTo>
                  <a:lnTo>
                    <a:pt x="23" y="81"/>
                  </a:lnTo>
                  <a:lnTo>
                    <a:pt x="31" y="73"/>
                  </a:lnTo>
                  <a:lnTo>
                    <a:pt x="38" y="65"/>
                  </a:lnTo>
                  <a:lnTo>
                    <a:pt x="43" y="57"/>
                  </a:lnTo>
                  <a:lnTo>
                    <a:pt x="47" y="46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14"/>
                  </a:lnTo>
                  <a:lnTo>
                    <a:pt x="48" y="11"/>
                  </a:lnTo>
                  <a:lnTo>
                    <a:pt x="46" y="6"/>
                  </a:lnTo>
                  <a:lnTo>
                    <a:pt x="43" y="3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29" y="3"/>
                  </a:lnTo>
                  <a:lnTo>
                    <a:pt x="24" y="5"/>
                  </a:lnTo>
                  <a:lnTo>
                    <a:pt x="21" y="8"/>
                  </a:lnTo>
                  <a:lnTo>
                    <a:pt x="24" y="15"/>
                  </a:lnTo>
                  <a:lnTo>
                    <a:pt x="27" y="22"/>
                  </a:lnTo>
                  <a:lnTo>
                    <a:pt x="28" y="30"/>
                  </a:lnTo>
                  <a:lnTo>
                    <a:pt x="28" y="38"/>
                  </a:lnTo>
                  <a:lnTo>
                    <a:pt x="25" y="54"/>
                  </a:lnTo>
                  <a:lnTo>
                    <a:pt x="20" y="68"/>
                  </a:lnTo>
                  <a:lnTo>
                    <a:pt x="12" y="79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Freeform 71"/>
            <p:cNvSpPr>
              <a:spLocks/>
            </p:cNvSpPr>
            <p:nvPr/>
          </p:nvSpPr>
          <p:spPr bwMode="auto">
            <a:xfrm>
              <a:off x="5138" y="927"/>
              <a:ext cx="17" cy="35"/>
            </a:xfrm>
            <a:custGeom>
              <a:avLst/>
              <a:gdLst>
                <a:gd name="T0" fmla="*/ 0 w 33"/>
                <a:gd name="T1" fmla="*/ 5 h 70"/>
                <a:gd name="T2" fmla="*/ 7 w 33"/>
                <a:gd name="T3" fmla="*/ 13 h 70"/>
                <a:gd name="T4" fmla="*/ 11 w 33"/>
                <a:gd name="T5" fmla="*/ 22 h 70"/>
                <a:gd name="T6" fmla="*/ 15 w 33"/>
                <a:gd name="T7" fmla="*/ 33 h 70"/>
                <a:gd name="T8" fmla="*/ 16 w 33"/>
                <a:gd name="T9" fmla="*/ 45 h 70"/>
                <a:gd name="T10" fmla="*/ 16 w 33"/>
                <a:gd name="T11" fmla="*/ 52 h 70"/>
                <a:gd name="T12" fmla="*/ 15 w 33"/>
                <a:gd name="T13" fmla="*/ 59 h 70"/>
                <a:gd name="T14" fmla="*/ 14 w 33"/>
                <a:gd name="T15" fmla="*/ 65 h 70"/>
                <a:gd name="T16" fmla="*/ 11 w 33"/>
                <a:gd name="T17" fmla="*/ 70 h 70"/>
                <a:gd name="T18" fmla="*/ 13 w 33"/>
                <a:gd name="T19" fmla="*/ 70 h 70"/>
                <a:gd name="T20" fmla="*/ 13 w 33"/>
                <a:gd name="T21" fmla="*/ 70 h 70"/>
                <a:gd name="T22" fmla="*/ 13 w 33"/>
                <a:gd name="T23" fmla="*/ 70 h 70"/>
                <a:gd name="T24" fmla="*/ 13 w 33"/>
                <a:gd name="T25" fmla="*/ 70 h 70"/>
                <a:gd name="T26" fmla="*/ 24 w 33"/>
                <a:gd name="T27" fmla="*/ 55 h 70"/>
                <a:gd name="T28" fmla="*/ 31 w 33"/>
                <a:gd name="T29" fmla="*/ 39 h 70"/>
                <a:gd name="T30" fmla="*/ 33 w 33"/>
                <a:gd name="T31" fmla="*/ 22 h 70"/>
                <a:gd name="T32" fmla="*/ 31 w 33"/>
                <a:gd name="T33" fmla="*/ 5 h 70"/>
                <a:gd name="T34" fmla="*/ 30 w 33"/>
                <a:gd name="T35" fmla="*/ 4 h 70"/>
                <a:gd name="T36" fmla="*/ 30 w 33"/>
                <a:gd name="T37" fmla="*/ 2 h 70"/>
                <a:gd name="T38" fmla="*/ 30 w 33"/>
                <a:gd name="T39" fmla="*/ 1 h 70"/>
                <a:gd name="T40" fmla="*/ 30 w 33"/>
                <a:gd name="T41" fmla="*/ 0 h 70"/>
                <a:gd name="T42" fmla="*/ 5 w 33"/>
                <a:gd name="T43" fmla="*/ 0 h 70"/>
                <a:gd name="T44" fmla="*/ 3 w 33"/>
                <a:gd name="T45" fmla="*/ 1 h 70"/>
                <a:gd name="T46" fmla="*/ 2 w 33"/>
                <a:gd name="T47" fmla="*/ 2 h 70"/>
                <a:gd name="T48" fmla="*/ 1 w 33"/>
                <a:gd name="T49" fmla="*/ 4 h 70"/>
                <a:gd name="T50" fmla="*/ 0 w 33"/>
                <a:gd name="T51" fmla="*/ 5 h 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"/>
                <a:gd name="T79" fmla="*/ 0 h 70"/>
                <a:gd name="T80" fmla="*/ 33 w 33"/>
                <a:gd name="T81" fmla="*/ 70 h 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" h="70">
                  <a:moveTo>
                    <a:pt x="0" y="5"/>
                  </a:moveTo>
                  <a:lnTo>
                    <a:pt x="7" y="13"/>
                  </a:lnTo>
                  <a:lnTo>
                    <a:pt x="11" y="22"/>
                  </a:lnTo>
                  <a:lnTo>
                    <a:pt x="15" y="33"/>
                  </a:lnTo>
                  <a:lnTo>
                    <a:pt x="16" y="45"/>
                  </a:lnTo>
                  <a:lnTo>
                    <a:pt x="16" y="52"/>
                  </a:lnTo>
                  <a:lnTo>
                    <a:pt x="15" y="59"/>
                  </a:lnTo>
                  <a:lnTo>
                    <a:pt x="14" y="65"/>
                  </a:lnTo>
                  <a:lnTo>
                    <a:pt x="11" y="70"/>
                  </a:lnTo>
                  <a:lnTo>
                    <a:pt x="13" y="70"/>
                  </a:lnTo>
                  <a:lnTo>
                    <a:pt x="24" y="55"/>
                  </a:lnTo>
                  <a:lnTo>
                    <a:pt x="31" y="39"/>
                  </a:lnTo>
                  <a:lnTo>
                    <a:pt x="33" y="22"/>
                  </a:lnTo>
                  <a:lnTo>
                    <a:pt x="31" y="5"/>
                  </a:lnTo>
                  <a:lnTo>
                    <a:pt x="30" y="4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Freeform 72"/>
            <p:cNvSpPr>
              <a:spLocks/>
            </p:cNvSpPr>
            <p:nvPr/>
          </p:nvSpPr>
          <p:spPr bwMode="auto">
            <a:xfrm>
              <a:off x="5049" y="1023"/>
              <a:ext cx="15" cy="37"/>
            </a:xfrm>
            <a:custGeom>
              <a:avLst/>
              <a:gdLst>
                <a:gd name="T0" fmla="*/ 31 w 31"/>
                <a:gd name="T1" fmla="*/ 29 h 74"/>
                <a:gd name="T2" fmla="*/ 30 w 31"/>
                <a:gd name="T3" fmla="*/ 21 h 74"/>
                <a:gd name="T4" fmla="*/ 29 w 31"/>
                <a:gd name="T5" fmla="*/ 14 h 74"/>
                <a:gd name="T6" fmla="*/ 27 w 31"/>
                <a:gd name="T7" fmla="*/ 7 h 74"/>
                <a:gd name="T8" fmla="*/ 23 w 31"/>
                <a:gd name="T9" fmla="*/ 0 h 74"/>
                <a:gd name="T10" fmla="*/ 13 w 31"/>
                <a:gd name="T11" fmla="*/ 13 h 74"/>
                <a:gd name="T12" fmla="*/ 5 w 31"/>
                <a:gd name="T13" fmla="*/ 27 h 74"/>
                <a:gd name="T14" fmla="*/ 0 w 31"/>
                <a:gd name="T15" fmla="*/ 42 h 74"/>
                <a:gd name="T16" fmla="*/ 0 w 31"/>
                <a:gd name="T17" fmla="*/ 59 h 74"/>
                <a:gd name="T18" fmla="*/ 3 w 31"/>
                <a:gd name="T19" fmla="*/ 60 h 74"/>
                <a:gd name="T20" fmla="*/ 4 w 31"/>
                <a:gd name="T21" fmla="*/ 60 h 74"/>
                <a:gd name="T22" fmla="*/ 5 w 31"/>
                <a:gd name="T23" fmla="*/ 61 h 74"/>
                <a:gd name="T24" fmla="*/ 4 w 31"/>
                <a:gd name="T25" fmla="*/ 63 h 74"/>
                <a:gd name="T26" fmla="*/ 5 w 31"/>
                <a:gd name="T27" fmla="*/ 66 h 74"/>
                <a:gd name="T28" fmla="*/ 7 w 31"/>
                <a:gd name="T29" fmla="*/ 69 h 74"/>
                <a:gd name="T30" fmla="*/ 8 w 31"/>
                <a:gd name="T31" fmla="*/ 72 h 74"/>
                <a:gd name="T32" fmla="*/ 10 w 31"/>
                <a:gd name="T33" fmla="*/ 74 h 74"/>
                <a:gd name="T34" fmla="*/ 19 w 31"/>
                <a:gd name="T35" fmla="*/ 67 h 74"/>
                <a:gd name="T36" fmla="*/ 26 w 31"/>
                <a:gd name="T37" fmla="*/ 57 h 74"/>
                <a:gd name="T38" fmla="*/ 30 w 31"/>
                <a:gd name="T39" fmla="*/ 43 h 74"/>
                <a:gd name="T40" fmla="*/ 31 w 31"/>
                <a:gd name="T41" fmla="*/ 29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74"/>
                <a:gd name="T65" fmla="*/ 31 w 31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74">
                  <a:moveTo>
                    <a:pt x="31" y="29"/>
                  </a:moveTo>
                  <a:lnTo>
                    <a:pt x="30" y="21"/>
                  </a:lnTo>
                  <a:lnTo>
                    <a:pt x="29" y="14"/>
                  </a:lnTo>
                  <a:lnTo>
                    <a:pt x="27" y="7"/>
                  </a:lnTo>
                  <a:lnTo>
                    <a:pt x="23" y="0"/>
                  </a:lnTo>
                  <a:lnTo>
                    <a:pt x="13" y="13"/>
                  </a:lnTo>
                  <a:lnTo>
                    <a:pt x="5" y="27"/>
                  </a:lnTo>
                  <a:lnTo>
                    <a:pt x="0" y="42"/>
                  </a:lnTo>
                  <a:lnTo>
                    <a:pt x="0" y="59"/>
                  </a:lnTo>
                  <a:lnTo>
                    <a:pt x="3" y="60"/>
                  </a:lnTo>
                  <a:lnTo>
                    <a:pt x="4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8" y="72"/>
                  </a:lnTo>
                  <a:lnTo>
                    <a:pt x="10" y="74"/>
                  </a:lnTo>
                  <a:lnTo>
                    <a:pt x="19" y="67"/>
                  </a:lnTo>
                  <a:lnTo>
                    <a:pt x="26" y="57"/>
                  </a:lnTo>
                  <a:lnTo>
                    <a:pt x="30" y="43"/>
                  </a:lnTo>
                  <a:lnTo>
                    <a:pt x="31" y="2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Freeform 73"/>
            <p:cNvSpPr>
              <a:spLocks/>
            </p:cNvSpPr>
            <p:nvPr/>
          </p:nvSpPr>
          <p:spPr bwMode="auto">
            <a:xfrm>
              <a:off x="5128" y="929"/>
              <a:ext cx="18" cy="38"/>
            </a:xfrm>
            <a:custGeom>
              <a:avLst/>
              <a:gdLst>
                <a:gd name="T0" fmla="*/ 21 w 37"/>
                <a:gd name="T1" fmla="*/ 0 h 76"/>
                <a:gd name="T2" fmla="*/ 20 w 37"/>
                <a:gd name="T3" fmla="*/ 1 h 76"/>
                <a:gd name="T4" fmla="*/ 19 w 37"/>
                <a:gd name="T5" fmla="*/ 3 h 76"/>
                <a:gd name="T6" fmla="*/ 16 w 37"/>
                <a:gd name="T7" fmla="*/ 4 h 76"/>
                <a:gd name="T8" fmla="*/ 15 w 37"/>
                <a:gd name="T9" fmla="*/ 7 h 76"/>
                <a:gd name="T10" fmla="*/ 6 w 37"/>
                <a:gd name="T11" fmla="*/ 22 h 76"/>
                <a:gd name="T12" fmla="*/ 0 w 37"/>
                <a:gd name="T13" fmla="*/ 39 h 76"/>
                <a:gd name="T14" fmla="*/ 0 w 37"/>
                <a:gd name="T15" fmla="*/ 56 h 76"/>
                <a:gd name="T16" fmla="*/ 6 w 37"/>
                <a:gd name="T17" fmla="*/ 73 h 76"/>
                <a:gd name="T18" fmla="*/ 12 w 37"/>
                <a:gd name="T19" fmla="*/ 76 h 76"/>
                <a:gd name="T20" fmla="*/ 17 w 37"/>
                <a:gd name="T21" fmla="*/ 76 h 76"/>
                <a:gd name="T22" fmla="*/ 23 w 37"/>
                <a:gd name="T23" fmla="*/ 73 h 76"/>
                <a:gd name="T24" fmla="*/ 28 w 37"/>
                <a:gd name="T25" fmla="*/ 70 h 76"/>
                <a:gd name="T26" fmla="*/ 29 w 37"/>
                <a:gd name="T27" fmla="*/ 68 h 76"/>
                <a:gd name="T28" fmla="*/ 30 w 37"/>
                <a:gd name="T29" fmla="*/ 66 h 76"/>
                <a:gd name="T30" fmla="*/ 30 w 37"/>
                <a:gd name="T31" fmla="*/ 65 h 76"/>
                <a:gd name="T32" fmla="*/ 32 w 37"/>
                <a:gd name="T33" fmla="*/ 65 h 76"/>
                <a:gd name="T34" fmla="*/ 35 w 37"/>
                <a:gd name="T35" fmla="*/ 60 h 76"/>
                <a:gd name="T36" fmla="*/ 36 w 37"/>
                <a:gd name="T37" fmla="*/ 54 h 76"/>
                <a:gd name="T38" fmla="*/ 37 w 37"/>
                <a:gd name="T39" fmla="*/ 47 h 76"/>
                <a:gd name="T40" fmla="*/ 37 w 37"/>
                <a:gd name="T41" fmla="*/ 40 h 76"/>
                <a:gd name="T42" fmla="*/ 36 w 37"/>
                <a:gd name="T43" fmla="*/ 28 h 76"/>
                <a:gd name="T44" fmla="*/ 32 w 37"/>
                <a:gd name="T45" fmla="*/ 17 h 76"/>
                <a:gd name="T46" fmla="*/ 28 w 37"/>
                <a:gd name="T47" fmla="*/ 8 h 76"/>
                <a:gd name="T48" fmla="*/ 21 w 37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"/>
                <a:gd name="T76" fmla="*/ 0 h 76"/>
                <a:gd name="T77" fmla="*/ 37 w 37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" h="76">
                  <a:moveTo>
                    <a:pt x="21" y="0"/>
                  </a:moveTo>
                  <a:lnTo>
                    <a:pt x="20" y="1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5" y="7"/>
                  </a:lnTo>
                  <a:lnTo>
                    <a:pt x="6" y="22"/>
                  </a:lnTo>
                  <a:lnTo>
                    <a:pt x="0" y="39"/>
                  </a:lnTo>
                  <a:lnTo>
                    <a:pt x="0" y="56"/>
                  </a:lnTo>
                  <a:lnTo>
                    <a:pt x="6" y="73"/>
                  </a:lnTo>
                  <a:lnTo>
                    <a:pt x="12" y="76"/>
                  </a:lnTo>
                  <a:lnTo>
                    <a:pt x="17" y="76"/>
                  </a:lnTo>
                  <a:lnTo>
                    <a:pt x="23" y="73"/>
                  </a:lnTo>
                  <a:lnTo>
                    <a:pt x="28" y="70"/>
                  </a:lnTo>
                  <a:lnTo>
                    <a:pt x="29" y="68"/>
                  </a:lnTo>
                  <a:lnTo>
                    <a:pt x="30" y="66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5" y="60"/>
                  </a:lnTo>
                  <a:lnTo>
                    <a:pt x="36" y="54"/>
                  </a:lnTo>
                  <a:lnTo>
                    <a:pt x="37" y="47"/>
                  </a:lnTo>
                  <a:lnTo>
                    <a:pt x="37" y="40"/>
                  </a:lnTo>
                  <a:lnTo>
                    <a:pt x="36" y="28"/>
                  </a:lnTo>
                  <a:lnTo>
                    <a:pt x="32" y="17"/>
                  </a:lnTo>
                  <a:lnTo>
                    <a:pt x="28" y="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Freeform 74"/>
            <p:cNvSpPr>
              <a:spLocks/>
            </p:cNvSpPr>
            <p:nvPr/>
          </p:nvSpPr>
          <p:spPr bwMode="auto">
            <a:xfrm>
              <a:off x="5119" y="1008"/>
              <a:ext cx="17" cy="38"/>
            </a:xfrm>
            <a:custGeom>
              <a:avLst/>
              <a:gdLst>
                <a:gd name="T0" fmla="*/ 33 w 33"/>
                <a:gd name="T1" fmla="*/ 33 h 74"/>
                <a:gd name="T2" fmla="*/ 32 w 33"/>
                <a:gd name="T3" fmla="*/ 24 h 74"/>
                <a:gd name="T4" fmla="*/ 30 w 33"/>
                <a:gd name="T5" fmla="*/ 15 h 74"/>
                <a:gd name="T6" fmla="*/ 28 w 33"/>
                <a:gd name="T7" fmla="*/ 7 h 74"/>
                <a:gd name="T8" fmla="*/ 23 w 33"/>
                <a:gd name="T9" fmla="*/ 0 h 74"/>
                <a:gd name="T10" fmla="*/ 16 w 33"/>
                <a:gd name="T11" fmla="*/ 7 h 74"/>
                <a:gd name="T12" fmla="*/ 10 w 33"/>
                <a:gd name="T13" fmla="*/ 16 h 74"/>
                <a:gd name="T14" fmla="*/ 6 w 33"/>
                <a:gd name="T15" fmla="*/ 25 h 74"/>
                <a:gd name="T16" fmla="*/ 1 w 33"/>
                <a:gd name="T17" fmla="*/ 34 h 74"/>
                <a:gd name="T18" fmla="*/ 0 w 33"/>
                <a:gd name="T19" fmla="*/ 46 h 74"/>
                <a:gd name="T20" fmla="*/ 0 w 33"/>
                <a:gd name="T21" fmla="*/ 56 h 74"/>
                <a:gd name="T22" fmla="*/ 3 w 33"/>
                <a:gd name="T23" fmla="*/ 66 h 74"/>
                <a:gd name="T24" fmla="*/ 11 w 33"/>
                <a:gd name="T25" fmla="*/ 74 h 74"/>
                <a:gd name="T26" fmla="*/ 13 w 33"/>
                <a:gd name="T27" fmla="*/ 74 h 74"/>
                <a:gd name="T28" fmla="*/ 13 w 33"/>
                <a:gd name="T29" fmla="*/ 74 h 74"/>
                <a:gd name="T30" fmla="*/ 13 w 33"/>
                <a:gd name="T31" fmla="*/ 74 h 74"/>
                <a:gd name="T32" fmla="*/ 14 w 33"/>
                <a:gd name="T33" fmla="*/ 74 h 74"/>
                <a:gd name="T34" fmla="*/ 22 w 33"/>
                <a:gd name="T35" fmla="*/ 68 h 74"/>
                <a:gd name="T36" fmla="*/ 28 w 33"/>
                <a:gd name="T37" fmla="*/ 57 h 74"/>
                <a:gd name="T38" fmla="*/ 32 w 33"/>
                <a:gd name="T39" fmla="*/ 46 h 74"/>
                <a:gd name="T40" fmla="*/ 33 w 33"/>
                <a:gd name="T41" fmla="*/ 33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"/>
                <a:gd name="T64" fmla="*/ 0 h 74"/>
                <a:gd name="T65" fmla="*/ 33 w 33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" h="74">
                  <a:moveTo>
                    <a:pt x="33" y="33"/>
                  </a:moveTo>
                  <a:lnTo>
                    <a:pt x="32" y="24"/>
                  </a:lnTo>
                  <a:lnTo>
                    <a:pt x="30" y="15"/>
                  </a:lnTo>
                  <a:lnTo>
                    <a:pt x="28" y="7"/>
                  </a:lnTo>
                  <a:lnTo>
                    <a:pt x="23" y="0"/>
                  </a:lnTo>
                  <a:lnTo>
                    <a:pt x="16" y="7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1" y="34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3" y="66"/>
                  </a:lnTo>
                  <a:lnTo>
                    <a:pt x="11" y="74"/>
                  </a:lnTo>
                  <a:lnTo>
                    <a:pt x="13" y="74"/>
                  </a:lnTo>
                  <a:lnTo>
                    <a:pt x="14" y="74"/>
                  </a:lnTo>
                  <a:lnTo>
                    <a:pt x="22" y="68"/>
                  </a:lnTo>
                  <a:lnTo>
                    <a:pt x="28" y="57"/>
                  </a:lnTo>
                  <a:lnTo>
                    <a:pt x="32" y="46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Freeform 75"/>
            <p:cNvSpPr>
              <a:spLocks/>
            </p:cNvSpPr>
            <p:nvPr/>
          </p:nvSpPr>
          <p:spPr bwMode="auto">
            <a:xfrm>
              <a:off x="5045" y="1099"/>
              <a:ext cx="16" cy="38"/>
            </a:xfrm>
            <a:custGeom>
              <a:avLst/>
              <a:gdLst>
                <a:gd name="T0" fmla="*/ 34 w 34"/>
                <a:gd name="T1" fmla="*/ 30 h 76"/>
                <a:gd name="T2" fmla="*/ 34 w 34"/>
                <a:gd name="T3" fmla="*/ 22 h 76"/>
                <a:gd name="T4" fmla="*/ 33 w 34"/>
                <a:gd name="T5" fmla="*/ 14 h 76"/>
                <a:gd name="T6" fmla="*/ 30 w 34"/>
                <a:gd name="T7" fmla="*/ 7 h 76"/>
                <a:gd name="T8" fmla="*/ 27 w 34"/>
                <a:gd name="T9" fmla="*/ 0 h 76"/>
                <a:gd name="T10" fmla="*/ 23 w 34"/>
                <a:gd name="T11" fmla="*/ 3 h 76"/>
                <a:gd name="T12" fmla="*/ 20 w 34"/>
                <a:gd name="T13" fmla="*/ 5 h 76"/>
                <a:gd name="T14" fmla="*/ 18 w 34"/>
                <a:gd name="T15" fmla="*/ 8 h 76"/>
                <a:gd name="T16" fmla="*/ 15 w 34"/>
                <a:gd name="T17" fmla="*/ 13 h 76"/>
                <a:gd name="T18" fmla="*/ 7 w 34"/>
                <a:gd name="T19" fmla="*/ 27 h 76"/>
                <a:gd name="T20" fmla="*/ 1 w 34"/>
                <a:gd name="T21" fmla="*/ 42 h 76"/>
                <a:gd name="T22" fmla="*/ 0 w 34"/>
                <a:gd name="T23" fmla="*/ 58 h 76"/>
                <a:gd name="T24" fmla="*/ 4 w 34"/>
                <a:gd name="T25" fmla="*/ 73 h 76"/>
                <a:gd name="T26" fmla="*/ 5 w 34"/>
                <a:gd name="T27" fmla="*/ 74 h 76"/>
                <a:gd name="T28" fmla="*/ 5 w 34"/>
                <a:gd name="T29" fmla="*/ 75 h 76"/>
                <a:gd name="T30" fmla="*/ 5 w 34"/>
                <a:gd name="T31" fmla="*/ 76 h 76"/>
                <a:gd name="T32" fmla="*/ 6 w 34"/>
                <a:gd name="T33" fmla="*/ 76 h 76"/>
                <a:gd name="T34" fmla="*/ 18 w 34"/>
                <a:gd name="T35" fmla="*/ 71 h 76"/>
                <a:gd name="T36" fmla="*/ 26 w 34"/>
                <a:gd name="T37" fmla="*/ 60 h 76"/>
                <a:gd name="T38" fmla="*/ 31 w 34"/>
                <a:gd name="T39" fmla="*/ 46 h 76"/>
                <a:gd name="T40" fmla="*/ 34 w 34"/>
                <a:gd name="T41" fmla="*/ 30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"/>
                <a:gd name="T64" fmla="*/ 0 h 76"/>
                <a:gd name="T65" fmla="*/ 34 w 34"/>
                <a:gd name="T66" fmla="*/ 76 h 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" h="76">
                  <a:moveTo>
                    <a:pt x="34" y="30"/>
                  </a:moveTo>
                  <a:lnTo>
                    <a:pt x="34" y="22"/>
                  </a:lnTo>
                  <a:lnTo>
                    <a:pt x="33" y="14"/>
                  </a:lnTo>
                  <a:lnTo>
                    <a:pt x="30" y="7"/>
                  </a:lnTo>
                  <a:lnTo>
                    <a:pt x="27" y="0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8" y="8"/>
                  </a:lnTo>
                  <a:lnTo>
                    <a:pt x="15" y="13"/>
                  </a:lnTo>
                  <a:lnTo>
                    <a:pt x="7" y="27"/>
                  </a:lnTo>
                  <a:lnTo>
                    <a:pt x="1" y="42"/>
                  </a:lnTo>
                  <a:lnTo>
                    <a:pt x="0" y="58"/>
                  </a:lnTo>
                  <a:lnTo>
                    <a:pt x="4" y="73"/>
                  </a:lnTo>
                  <a:lnTo>
                    <a:pt x="5" y="74"/>
                  </a:lnTo>
                  <a:lnTo>
                    <a:pt x="5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18" y="71"/>
                  </a:lnTo>
                  <a:lnTo>
                    <a:pt x="26" y="60"/>
                  </a:lnTo>
                  <a:lnTo>
                    <a:pt x="31" y="46"/>
                  </a:lnTo>
                  <a:lnTo>
                    <a:pt x="34" y="3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09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br>
              <a:rPr lang="en-US" dirty="0" smtClean="0"/>
            </a:br>
            <a:r>
              <a:rPr lang="en-US" dirty="0" smtClean="0"/>
              <a:t>Constructing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848600" cy="4495800"/>
          </a:xfrm>
        </p:spPr>
        <p:txBody>
          <a:bodyPr/>
          <a:lstStyle/>
          <a:p>
            <a:r>
              <a:rPr lang="en-US" sz="2400" dirty="0"/>
              <a:t>One </a:t>
            </a:r>
            <a:r>
              <a:rPr lang="en-US" sz="2400" dirty="0" smtClean="0"/>
              <a:t>common computation </a:t>
            </a:r>
            <a:r>
              <a:rPr lang="en-US" sz="2400" dirty="0"/>
              <a:t>in </a:t>
            </a:r>
            <a:r>
              <a:rPr lang="en-US" sz="2400" dirty="0" smtClean="0"/>
              <a:t>data visualization and analysis is computing a </a:t>
            </a:r>
            <a:r>
              <a:rPr lang="en-US" sz="2400" b="1" dirty="0" smtClean="0"/>
              <a:t>histogram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For example, </a:t>
            </a:r>
            <a:r>
              <a:rPr lang="en-US" sz="2400" dirty="0"/>
              <a:t>n students </a:t>
            </a:r>
            <a:r>
              <a:rPr lang="en-US" sz="2400" dirty="0" smtClean="0"/>
              <a:t>might be </a:t>
            </a:r>
            <a:r>
              <a:rPr lang="en-US" sz="2400" dirty="0"/>
              <a:t>assigned integer scores in some range, such </a:t>
            </a:r>
            <a:r>
              <a:rPr lang="en-US" sz="2400" dirty="0" smtClean="0"/>
              <a:t>as 0 </a:t>
            </a:r>
            <a:r>
              <a:rPr lang="en-US" sz="2400" dirty="0"/>
              <a:t>to 100, and are then </a:t>
            </a:r>
            <a:r>
              <a:rPr lang="en-US" sz="2400" dirty="0" smtClean="0"/>
              <a:t>placed into ranges or “buckets” </a:t>
            </a:r>
            <a:r>
              <a:rPr lang="en-US" sz="2400" dirty="0"/>
              <a:t>based on these scores</a:t>
            </a:r>
            <a:r>
              <a:rPr lang="en-US" sz="24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Bucket-Sort and Radix-Sort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ACAD5-84E8-F84D-8E67-97B45554449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505200"/>
            <a:ext cx="3582494" cy="2590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57400" y="6017567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 histogram of scores from a recent Algorithms course taught by </a:t>
            </a:r>
            <a:r>
              <a:rPr lang="en-US" sz="1000" dirty="0" smtClean="0"/>
              <a:t>one of </a:t>
            </a:r>
            <a:r>
              <a:rPr lang="en-US" sz="1000" dirty="0"/>
              <a:t>the </a:t>
            </a:r>
            <a:r>
              <a:rPr lang="en-US" sz="1000" dirty="0" smtClean="0"/>
              <a:t>authors (with extra credit included).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77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An Algorithm for </a:t>
            </a:r>
            <a:br>
              <a:rPr lang="en-US" dirty="0" smtClean="0"/>
            </a:br>
            <a:r>
              <a:rPr lang="en-US" dirty="0" smtClean="0"/>
              <a:t>Constructing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r>
              <a:rPr lang="en-US" sz="2000" dirty="0"/>
              <a:t>When we think about the algorithmic issues in </a:t>
            </a:r>
            <a:r>
              <a:rPr lang="en-US" sz="2000" dirty="0" smtClean="0"/>
              <a:t>constructing a histogram of n scores, it </a:t>
            </a:r>
            <a:r>
              <a:rPr lang="en-US" sz="2000" dirty="0"/>
              <a:t>is easy to see that this is a type of sorting problem. </a:t>
            </a:r>
            <a:endParaRPr lang="en-US" sz="2000" dirty="0" smtClean="0"/>
          </a:p>
          <a:p>
            <a:r>
              <a:rPr lang="en-US" sz="2000" dirty="0" smtClean="0"/>
              <a:t>But </a:t>
            </a:r>
            <a:r>
              <a:rPr lang="en-US" sz="2000" dirty="0"/>
              <a:t>it is not the most </a:t>
            </a:r>
            <a:r>
              <a:rPr lang="en-US" sz="2000" dirty="0" smtClean="0"/>
              <a:t>general kind </a:t>
            </a:r>
            <a:r>
              <a:rPr lang="en-US" sz="2000" dirty="0"/>
              <a:t>of sorting problem, since the keys </a:t>
            </a:r>
            <a:r>
              <a:rPr lang="en-US" sz="2000" dirty="0" smtClean="0"/>
              <a:t>being used to </a:t>
            </a:r>
            <a:r>
              <a:rPr lang="en-US" sz="2000" dirty="0"/>
              <a:t>sort </a:t>
            </a:r>
            <a:r>
              <a:rPr lang="en-US" sz="2000" dirty="0" smtClean="0"/>
              <a:t>are simply integers </a:t>
            </a:r>
            <a:r>
              <a:rPr lang="en-US" sz="2000" dirty="0"/>
              <a:t>in a given range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So a natural question to ask is whether we can sort these values faster than with a general comparison-based sorting algorithm.</a:t>
            </a:r>
          </a:p>
          <a:p>
            <a:r>
              <a:rPr lang="en-US" sz="2000" dirty="0" smtClean="0"/>
              <a:t>The answer is “yes.” In fact, we can sort them in O(n)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Bucket-Sort and Radix-Sort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ACAD5-84E8-F84D-8E67-97B45554449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65" y="4191000"/>
            <a:ext cx="2634187" cy="190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57400" y="6017567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 histogram of scores from a recent Algorithms course taught by </a:t>
            </a:r>
            <a:r>
              <a:rPr lang="en-US" sz="1000" dirty="0" smtClean="0"/>
              <a:t>one of </a:t>
            </a:r>
            <a:r>
              <a:rPr lang="en-US" sz="1000" dirty="0"/>
              <a:t>the </a:t>
            </a:r>
            <a:r>
              <a:rPr lang="en-US" sz="1000" dirty="0" smtClean="0"/>
              <a:t>authors (with extra credit included).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31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90BEB3-21CC-AD4F-87BE-4EFDB6F5836B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Bucket-Sort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411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be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be a sequence of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(key, element) items with keys in the range </a:t>
            </a:r>
            <a:r>
              <a:rPr lang="en-US" sz="2000">
                <a:latin typeface="Times New Roman" charset="0"/>
              </a:rPr>
              <a:t>[0,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- </a:t>
            </a:r>
            <a:r>
              <a:rPr lang="en-US" sz="200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Bucket-sort uses the keys as indices into an auxiliary array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 of sequences (buckets)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Phase 1</a:t>
            </a:r>
            <a:r>
              <a:rPr lang="en-US" sz="1800">
                <a:latin typeface="Tahoma" charset="0"/>
              </a:rPr>
              <a:t>: Empty sequence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by moving each entry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into its bucket </a:t>
            </a: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Phase 2</a:t>
            </a:r>
            <a:r>
              <a:rPr lang="en-US" sz="1800">
                <a:latin typeface="Tahoma" charset="0"/>
              </a:rPr>
              <a:t>: For 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  <a:sym typeface="Symbol" charset="0"/>
              </a:rPr>
              <a:t>=</a:t>
            </a:r>
            <a:r>
              <a:rPr lang="en-US" sz="1800">
                <a:latin typeface="Times New Roman" charset="0"/>
              </a:rPr>
              <a:t> 0, </a:t>
            </a:r>
            <a:r>
              <a:rPr lang="en-US" sz="1800" b="1">
                <a:latin typeface="Times New Roman" charset="0"/>
              </a:rPr>
              <a:t>…</a:t>
            </a:r>
            <a:r>
              <a:rPr lang="en-US" sz="1800" i="1">
                <a:latin typeface="Times New Roman" charset="0"/>
              </a:rPr>
              <a:t>,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latin typeface="Times New Roman" charset="0"/>
              </a:rPr>
              <a:t>N </a:t>
            </a:r>
            <a:r>
              <a:rPr lang="en-US" sz="1800">
                <a:latin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, move the entries of bucket </a:t>
            </a: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] </a:t>
            </a:r>
            <a:r>
              <a:rPr lang="en-US" sz="1800">
                <a:latin typeface="Tahoma" charset="0"/>
              </a:rPr>
              <a:t>to the end of  sequence </a:t>
            </a:r>
            <a:r>
              <a:rPr lang="en-US" sz="1800" b="1" i="1">
                <a:latin typeface="Times New Roman" charset="0"/>
              </a:rPr>
              <a:t>S</a:t>
            </a:r>
            <a:endParaRPr lang="en-US" sz="1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Analysis: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Phase 1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Phase 2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Symbol" charset="0"/>
              </a:rPr>
              <a:t>+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	Bucket-sort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+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800600" y="1676400"/>
            <a:ext cx="4114800" cy="4687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endParaRPr lang="en-US" sz="2800" b="1" baseline="30000"/>
          </a:p>
          <a:p>
            <a:pPr algn="l"/>
            <a:r>
              <a:rPr lang="en-US" sz="2800" b="1" baseline="30000"/>
              <a:t>Algorithm </a:t>
            </a:r>
            <a:r>
              <a:rPr lang="en-US" sz="2800" baseline="30000"/>
              <a:t>bucketSort(S):</a:t>
            </a:r>
          </a:p>
          <a:p>
            <a:pPr algn="l"/>
            <a:r>
              <a:rPr lang="en-US" sz="2800" b="1" i="1" baseline="30000"/>
              <a:t>Input: </a:t>
            </a:r>
            <a:r>
              <a:rPr lang="en-US" sz="2800" baseline="30000"/>
              <a:t>Sequence S of entries with integer keys in the range [0, N − 1] </a:t>
            </a:r>
            <a:r>
              <a:rPr lang="en-US" sz="2800" b="1" i="1" baseline="30000"/>
              <a:t>Output: </a:t>
            </a:r>
            <a:r>
              <a:rPr lang="en-US" sz="2800" baseline="30000"/>
              <a:t>Sequence S sorted in nondecreasing order of the keys</a:t>
            </a:r>
          </a:p>
          <a:p>
            <a:pPr algn="l"/>
            <a:r>
              <a:rPr lang="en-US" sz="2800" baseline="30000"/>
              <a:t>let B be an array of N sequences, each of which is initially empty </a:t>
            </a:r>
          </a:p>
          <a:p>
            <a:pPr algn="l"/>
            <a:r>
              <a:rPr lang="en-US" sz="2800" b="1" baseline="30000"/>
              <a:t>for </a:t>
            </a:r>
            <a:r>
              <a:rPr lang="en-US" sz="2800" baseline="30000"/>
              <a:t>each entry e in S </a:t>
            </a:r>
            <a:r>
              <a:rPr lang="en-US" sz="2800" b="1" baseline="30000"/>
              <a:t>do</a:t>
            </a:r>
          </a:p>
          <a:p>
            <a:pPr algn="l"/>
            <a:r>
              <a:rPr lang="en-US" sz="2800" baseline="30000"/>
              <a:t>  k = the key of e</a:t>
            </a:r>
          </a:p>
          <a:p>
            <a:pPr algn="l"/>
            <a:r>
              <a:rPr lang="en-US" sz="2800" baseline="30000"/>
              <a:t>  remove e from S</a:t>
            </a:r>
          </a:p>
          <a:p>
            <a:pPr algn="l"/>
            <a:r>
              <a:rPr lang="en-US" sz="2800" baseline="30000"/>
              <a:t>  insert e at the end of bucket B[k] </a:t>
            </a:r>
          </a:p>
          <a:p>
            <a:pPr algn="l"/>
            <a:r>
              <a:rPr lang="en-US" sz="2800" b="1" baseline="30000"/>
              <a:t>for </a:t>
            </a:r>
            <a:r>
              <a:rPr lang="en-US" sz="2800" baseline="30000"/>
              <a:t>i = 0 to N−1 </a:t>
            </a:r>
            <a:r>
              <a:rPr lang="en-US" sz="2800" b="1" baseline="30000"/>
              <a:t>do</a:t>
            </a:r>
          </a:p>
          <a:p>
            <a:pPr algn="l"/>
            <a:r>
              <a:rPr lang="en-US" sz="2800" b="1" baseline="30000"/>
              <a:t>  for </a:t>
            </a:r>
            <a:r>
              <a:rPr lang="en-US" sz="2800" baseline="30000"/>
              <a:t>each entry e in B[i] </a:t>
            </a:r>
            <a:r>
              <a:rPr lang="en-US" sz="2800" b="1" baseline="30000"/>
              <a:t>do</a:t>
            </a:r>
          </a:p>
          <a:p>
            <a:pPr algn="l"/>
            <a:r>
              <a:rPr lang="en-US" sz="2800" baseline="30000"/>
              <a:t>      remove e from B[i]</a:t>
            </a:r>
          </a:p>
          <a:p>
            <a:pPr algn="l"/>
            <a:r>
              <a:rPr lang="en-US" sz="2800" baseline="30000"/>
              <a:t>      insert e at the end of S</a:t>
            </a:r>
            <a:endParaRPr lang="en-US" sz="2800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7086600" y="152400"/>
          <a:ext cx="1676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Clip" r:id="rId3" imgW="4036337" imgH="3468986" progId="MS_ClipArt_Gallery.5">
                  <p:embed/>
                </p:oleObj>
              </mc:Choice>
              <mc:Fallback>
                <p:oleObj name="Clip" r:id="rId3" imgW="4036337" imgH="3468986" progId="MS_ClipArt_Gallery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2400"/>
                        <a:ext cx="16764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7DDEA9-157B-5440-ACBC-D7FA7203BFAF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57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Key range </a:t>
            </a:r>
            <a:r>
              <a:rPr lang="en-US" sz="2400">
                <a:latin typeface="Times New Roman" charset="0"/>
              </a:rPr>
              <a:t>[0, 9]</a:t>
            </a:r>
            <a:endParaRPr lang="en-US" sz="2400">
              <a:latin typeface="Symbol" charset="0"/>
            </a:endParaRPr>
          </a:p>
        </p:txBody>
      </p:sp>
      <p:grpSp>
        <p:nvGrpSpPr>
          <p:cNvPr id="18437" name="Group 61"/>
          <p:cNvGrpSpPr>
            <a:grpSpLocks/>
          </p:cNvGrpSpPr>
          <p:nvPr/>
        </p:nvGrpSpPr>
        <p:grpSpPr bwMode="auto">
          <a:xfrm>
            <a:off x="1163638" y="2209800"/>
            <a:ext cx="6781800" cy="457200"/>
            <a:chOff x="744" y="1392"/>
            <a:chExt cx="4272" cy="288"/>
          </a:xfrm>
        </p:grpSpPr>
        <p:cxnSp>
          <p:nvCxnSpPr>
            <p:cNvPr id="18479" name="AutoShape 11"/>
            <p:cNvCxnSpPr>
              <a:cxnSpLocks noChangeShapeType="1"/>
              <a:stCxn id="18480" idx="3"/>
              <a:endCxn id="18485" idx="1"/>
            </p:cNvCxnSpPr>
            <p:nvPr/>
          </p:nvCxnSpPr>
          <p:spPr bwMode="auto">
            <a:xfrm>
              <a:off x="1182" y="1536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0" name="AutoShape 4"/>
            <p:cNvSpPr>
              <a:spLocks noChangeArrowheads="1"/>
            </p:cNvSpPr>
            <p:nvPr/>
          </p:nvSpPr>
          <p:spPr bwMode="auto">
            <a:xfrm>
              <a:off x="74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18481" name="AutoShape 5"/>
            <p:cNvSpPr>
              <a:spLocks noChangeArrowheads="1"/>
            </p:cNvSpPr>
            <p:nvPr/>
          </p:nvSpPr>
          <p:spPr bwMode="auto">
            <a:xfrm>
              <a:off x="1512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8482" name="AutoShape 6"/>
            <p:cNvSpPr>
              <a:spLocks noChangeArrowheads="1"/>
            </p:cNvSpPr>
            <p:nvPr/>
          </p:nvSpPr>
          <p:spPr bwMode="auto">
            <a:xfrm>
              <a:off x="2280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483" name="AutoShape 7"/>
            <p:cNvSpPr>
              <a:spLocks noChangeArrowheads="1"/>
            </p:cNvSpPr>
            <p:nvPr/>
          </p:nvSpPr>
          <p:spPr bwMode="auto">
            <a:xfrm>
              <a:off x="3048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8484" name="AutoShape 8"/>
            <p:cNvSpPr>
              <a:spLocks noChangeArrowheads="1"/>
            </p:cNvSpPr>
            <p:nvPr/>
          </p:nvSpPr>
          <p:spPr bwMode="auto">
            <a:xfrm>
              <a:off x="3816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85" name="AutoShape 9"/>
            <p:cNvSpPr>
              <a:spLocks noChangeArrowheads="1"/>
            </p:cNvSpPr>
            <p:nvPr/>
          </p:nvSpPr>
          <p:spPr bwMode="auto">
            <a:xfrm>
              <a:off x="458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</p:grpSp>
      <p:grpSp>
        <p:nvGrpSpPr>
          <p:cNvPr id="18438" name="Group 63"/>
          <p:cNvGrpSpPr>
            <a:grpSpLocks/>
          </p:cNvGrpSpPr>
          <p:nvPr/>
        </p:nvGrpSpPr>
        <p:grpSpPr bwMode="auto">
          <a:xfrm>
            <a:off x="1163638" y="5715000"/>
            <a:ext cx="6781800" cy="457200"/>
            <a:chOff x="744" y="3600"/>
            <a:chExt cx="4272" cy="288"/>
          </a:xfrm>
        </p:grpSpPr>
        <p:cxnSp>
          <p:nvCxnSpPr>
            <p:cNvPr id="18472" name="AutoShape 48"/>
            <p:cNvCxnSpPr>
              <a:cxnSpLocks noChangeShapeType="1"/>
              <a:stCxn id="18473" idx="3"/>
              <a:endCxn id="18478" idx="1"/>
            </p:cNvCxnSpPr>
            <p:nvPr/>
          </p:nvCxnSpPr>
          <p:spPr bwMode="auto">
            <a:xfrm>
              <a:off x="1182" y="3744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3" name="AutoShape 49"/>
            <p:cNvSpPr>
              <a:spLocks noChangeArrowheads="1"/>
            </p:cNvSpPr>
            <p:nvPr/>
          </p:nvSpPr>
          <p:spPr bwMode="auto">
            <a:xfrm>
              <a:off x="74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8474" name="AutoShape 50"/>
            <p:cNvSpPr>
              <a:spLocks noChangeArrowheads="1"/>
            </p:cNvSpPr>
            <p:nvPr/>
          </p:nvSpPr>
          <p:spPr bwMode="auto">
            <a:xfrm>
              <a:off x="1512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475" name="AutoShape 51"/>
            <p:cNvSpPr>
              <a:spLocks noChangeArrowheads="1"/>
            </p:cNvSpPr>
            <p:nvPr/>
          </p:nvSpPr>
          <p:spPr bwMode="auto">
            <a:xfrm>
              <a:off x="2280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76" name="AutoShape 52"/>
            <p:cNvSpPr>
              <a:spLocks noChangeArrowheads="1"/>
            </p:cNvSpPr>
            <p:nvPr/>
          </p:nvSpPr>
          <p:spPr bwMode="auto">
            <a:xfrm>
              <a:off x="3048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18477" name="AutoShape 53"/>
            <p:cNvSpPr>
              <a:spLocks noChangeArrowheads="1"/>
            </p:cNvSpPr>
            <p:nvPr/>
          </p:nvSpPr>
          <p:spPr bwMode="auto">
            <a:xfrm>
              <a:off x="3816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8478" name="AutoShape 54"/>
            <p:cNvSpPr>
              <a:spLocks noChangeArrowheads="1"/>
            </p:cNvSpPr>
            <p:nvPr/>
          </p:nvSpPr>
          <p:spPr bwMode="auto">
            <a:xfrm>
              <a:off x="458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</p:grpSp>
      <p:sp>
        <p:nvSpPr>
          <p:cNvPr id="18439" name="AutoShape 55"/>
          <p:cNvSpPr>
            <a:spLocks noChangeArrowheads="1"/>
          </p:cNvSpPr>
          <p:nvPr/>
        </p:nvSpPr>
        <p:spPr bwMode="auto">
          <a:xfrm>
            <a:off x="4364038" y="279717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/>
          <a:p>
            <a:r>
              <a:rPr lang="en-US">
                <a:solidFill>
                  <a:schemeClr val="tx2"/>
                </a:solidFill>
              </a:rPr>
              <a:t>Phase 1</a:t>
            </a:r>
          </a:p>
        </p:txBody>
      </p:sp>
      <p:sp>
        <p:nvSpPr>
          <p:cNvPr id="18440" name="AutoShape 56"/>
          <p:cNvSpPr>
            <a:spLocks noChangeArrowheads="1"/>
          </p:cNvSpPr>
          <p:nvPr/>
        </p:nvSpPr>
        <p:spPr bwMode="auto">
          <a:xfrm>
            <a:off x="4364038" y="5105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/>
          <a:p>
            <a:r>
              <a:rPr lang="en-US">
                <a:solidFill>
                  <a:schemeClr val="tx2"/>
                </a:solidFill>
              </a:rPr>
              <a:t>Phase 2</a:t>
            </a:r>
          </a:p>
        </p:txBody>
      </p:sp>
      <p:grpSp>
        <p:nvGrpSpPr>
          <p:cNvPr id="18441" name="Group 64"/>
          <p:cNvGrpSpPr>
            <a:grpSpLocks/>
          </p:cNvGrpSpPr>
          <p:nvPr/>
        </p:nvGrpSpPr>
        <p:grpSpPr bwMode="auto">
          <a:xfrm>
            <a:off x="649288" y="3476625"/>
            <a:ext cx="7808912" cy="1247775"/>
            <a:chOff x="409" y="2190"/>
            <a:chExt cx="4919" cy="786"/>
          </a:xfrm>
        </p:grpSpPr>
        <p:cxnSp>
          <p:nvCxnSpPr>
            <p:cNvPr id="18443" name="AutoShape 35"/>
            <p:cNvCxnSpPr>
              <a:cxnSpLocks noChangeShapeType="1"/>
              <a:stCxn id="18456" idx="3"/>
              <a:endCxn id="18460" idx="1"/>
            </p:cNvCxnSpPr>
            <p:nvPr/>
          </p:nvCxnSpPr>
          <p:spPr bwMode="auto">
            <a:xfrm>
              <a:off x="4134" y="2334"/>
              <a:ext cx="7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79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0</a:t>
              </a:r>
            </a:p>
          </p:txBody>
        </p:sp>
        <p:sp>
          <p:nvSpPr>
            <p:cNvPr id="18445" name="Rectangle 19"/>
            <p:cNvSpPr>
              <a:spLocks noChangeArrowheads="1"/>
            </p:cNvSpPr>
            <p:nvPr/>
          </p:nvSpPr>
          <p:spPr bwMode="auto">
            <a:xfrm>
              <a:off x="108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8446" name="Rectangle 20"/>
            <p:cNvSpPr>
              <a:spLocks noChangeArrowheads="1"/>
            </p:cNvSpPr>
            <p:nvPr/>
          </p:nvSpPr>
          <p:spPr bwMode="auto">
            <a:xfrm>
              <a:off x="136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8447" name="Rectangle 21"/>
            <p:cNvSpPr>
              <a:spLocks noChangeArrowheads="1"/>
            </p:cNvSpPr>
            <p:nvPr/>
          </p:nvSpPr>
          <p:spPr bwMode="auto">
            <a:xfrm>
              <a:off x="165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18448" name="Rectangle 22"/>
            <p:cNvSpPr>
              <a:spLocks noChangeArrowheads="1"/>
            </p:cNvSpPr>
            <p:nvPr/>
          </p:nvSpPr>
          <p:spPr bwMode="auto">
            <a:xfrm>
              <a:off x="194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8449" name="Rectangle 23"/>
            <p:cNvSpPr>
              <a:spLocks noChangeArrowheads="1"/>
            </p:cNvSpPr>
            <p:nvPr/>
          </p:nvSpPr>
          <p:spPr bwMode="auto">
            <a:xfrm>
              <a:off x="223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5</a:t>
              </a:r>
            </a:p>
          </p:txBody>
        </p:sp>
        <p:sp>
          <p:nvSpPr>
            <p:cNvPr id="18450" name="Rectangle 24"/>
            <p:cNvSpPr>
              <a:spLocks noChangeArrowheads="1"/>
            </p:cNvSpPr>
            <p:nvPr/>
          </p:nvSpPr>
          <p:spPr bwMode="auto">
            <a:xfrm>
              <a:off x="252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6</a:t>
              </a:r>
            </a:p>
          </p:txBody>
        </p:sp>
        <p:sp>
          <p:nvSpPr>
            <p:cNvPr id="18451" name="Rectangle 25"/>
            <p:cNvSpPr>
              <a:spLocks noChangeArrowheads="1"/>
            </p:cNvSpPr>
            <p:nvPr/>
          </p:nvSpPr>
          <p:spPr bwMode="auto">
            <a:xfrm>
              <a:off x="280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18452" name="Rectangle 26"/>
            <p:cNvSpPr>
              <a:spLocks noChangeArrowheads="1"/>
            </p:cNvSpPr>
            <p:nvPr/>
          </p:nvSpPr>
          <p:spPr bwMode="auto">
            <a:xfrm>
              <a:off x="309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18453" name="Rectangle 27"/>
            <p:cNvSpPr>
              <a:spLocks noChangeArrowheads="1"/>
            </p:cNvSpPr>
            <p:nvPr/>
          </p:nvSpPr>
          <p:spPr bwMode="auto">
            <a:xfrm>
              <a:off x="338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18454" name="Text Box 28"/>
            <p:cNvSpPr txBox="1">
              <a:spLocks noChangeArrowheads="1"/>
            </p:cNvSpPr>
            <p:nvPr/>
          </p:nvSpPr>
          <p:spPr bwMode="auto">
            <a:xfrm>
              <a:off x="480" y="268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55" name="AutoShape 29"/>
            <p:cNvSpPr>
              <a:spLocks noChangeArrowheads="1"/>
            </p:cNvSpPr>
            <p:nvPr/>
          </p:nvSpPr>
          <p:spPr bwMode="auto">
            <a:xfrm>
              <a:off x="8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8456" name="AutoShape 30"/>
            <p:cNvSpPr>
              <a:spLocks noChangeArrowheads="1"/>
            </p:cNvSpPr>
            <p:nvPr/>
          </p:nvSpPr>
          <p:spPr bwMode="auto">
            <a:xfrm>
              <a:off x="36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18457" name="AutoShape 31"/>
            <p:cNvSpPr>
              <a:spLocks noChangeArrowheads="1"/>
            </p:cNvSpPr>
            <p:nvPr/>
          </p:nvSpPr>
          <p:spPr bwMode="auto">
            <a:xfrm>
              <a:off x="42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8458" name="AutoShape 32"/>
            <p:cNvSpPr>
              <a:spLocks noChangeArrowheads="1"/>
            </p:cNvSpPr>
            <p:nvPr/>
          </p:nvSpPr>
          <p:spPr bwMode="auto">
            <a:xfrm>
              <a:off x="2640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59" name="AutoShape 33"/>
            <p:cNvSpPr>
              <a:spLocks noChangeArrowheads="1"/>
            </p:cNvSpPr>
            <p:nvPr/>
          </p:nvSpPr>
          <p:spPr bwMode="auto">
            <a:xfrm>
              <a:off x="20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460" name="AutoShape 34"/>
            <p:cNvSpPr>
              <a:spLocks noChangeArrowheads="1"/>
            </p:cNvSpPr>
            <p:nvPr/>
          </p:nvSpPr>
          <p:spPr bwMode="auto">
            <a:xfrm>
              <a:off x="48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  <p:cxnSp>
          <p:nvCxnSpPr>
            <p:cNvPr id="18461" name="AutoShape 36"/>
            <p:cNvCxnSpPr>
              <a:cxnSpLocks noChangeShapeType="1"/>
              <a:stCxn id="18459" idx="3"/>
              <a:endCxn id="18458" idx="1"/>
            </p:cNvCxnSpPr>
            <p:nvPr/>
          </p:nvCxnSpPr>
          <p:spPr bwMode="auto">
            <a:xfrm>
              <a:off x="2454" y="2334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2" name="Text Box 38"/>
            <p:cNvSpPr txBox="1">
              <a:spLocks noChangeArrowheads="1"/>
            </p:cNvSpPr>
            <p:nvPr/>
          </p:nvSpPr>
          <p:spPr bwMode="auto">
            <a:xfrm>
              <a:off x="811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3" name="Text Box 40"/>
            <p:cNvSpPr txBox="1">
              <a:spLocks noChangeArrowheads="1"/>
            </p:cNvSpPr>
            <p:nvPr/>
          </p:nvSpPr>
          <p:spPr bwMode="auto">
            <a:xfrm>
              <a:off x="1389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4" name="Text Box 42"/>
            <p:cNvSpPr txBox="1">
              <a:spLocks noChangeArrowheads="1"/>
            </p:cNvSpPr>
            <p:nvPr/>
          </p:nvSpPr>
          <p:spPr bwMode="auto">
            <a:xfrm>
              <a:off x="1968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5" name="Text Box 43"/>
            <p:cNvSpPr txBox="1">
              <a:spLocks noChangeArrowheads="1"/>
            </p:cNvSpPr>
            <p:nvPr/>
          </p:nvSpPr>
          <p:spPr bwMode="auto">
            <a:xfrm>
              <a:off x="225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6" name="Text Box 44"/>
            <p:cNvSpPr txBox="1">
              <a:spLocks noChangeArrowheads="1"/>
            </p:cNvSpPr>
            <p:nvPr/>
          </p:nvSpPr>
          <p:spPr bwMode="auto">
            <a:xfrm>
              <a:off x="254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7" name="Text Box 46"/>
            <p:cNvSpPr txBox="1">
              <a:spLocks noChangeArrowheads="1"/>
            </p:cNvSpPr>
            <p:nvPr/>
          </p:nvSpPr>
          <p:spPr bwMode="auto">
            <a:xfrm>
              <a:off x="312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8" name="Text Box 47"/>
            <p:cNvSpPr txBox="1">
              <a:spLocks noChangeArrowheads="1"/>
            </p:cNvSpPr>
            <p:nvPr/>
          </p:nvSpPr>
          <p:spPr bwMode="auto">
            <a:xfrm>
              <a:off x="341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9" name="Freeform 58"/>
            <p:cNvSpPr>
              <a:spLocks/>
            </p:cNvSpPr>
            <p:nvPr/>
          </p:nvSpPr>
          <p:spPr bwMode="auto">
            <a:xfrm>
              <a:off x="409" y="2304"/>
              <a:ext cx="815" cy="522"/>
            </a:xfrm>
            <a:custGeom>
              <a:avLst/>
              <a:gdLst>
                <a:gd name="T0" fmla="*/ 815 w 815"/>
                <a:gd name="T1" fmla="*/ 522 h 522"/>
                <a:gd name="T2" fmla="*/ 653 w 815"/>
                <a:gd name="T3" fmla="*/ 288 h 522"/>
                <a:gd name="T4" fmla="*/ 41 w 815"/>
                <a:gd name="T5" fmla="*/ 144 h 522"/>
                <a:gd name="T6" fmla="*/ 407 w 815"/>
                <a:gd name="T7" fmla="*/ 0 h 5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5"/>
                <a:gd name="T13" fmla="*/ 0 h 522"/>
                <a:gd name="T14" fmla="*/ 815 w 815"/>
                <a:gd name="T15" fmla="*/ 522 h 5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5" h="522">
                  <a:moveTo>
                    <a:pt x="815" y="522"/>
                  </a:moveTo>
                  <a:cubicBezTo>
                    <a:pt x="788" y="484"/>
                    <a:pt x="782" y="351"/>
                    <a:pt x="653" y="288"/>
                  </a:cubicBezTo>
                  <a:cubicBezTo>
                    <a:pt x="524" y="225"/>
                    <a:pt x="82" y="192"/>
                    <a:pt x="41" y="144"/>
                  </a:cubicBezTo>
                  <a:cubicBezTo>
                    <a:pt x="0" y="96"/>
                    <a:pt x="331" y="30"/>
                    <a:pt x="407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Freeform 59"/>
            <p:cNvSpPr>
              <a:spLocks/>
            </p:cNvSpPr>
            <p:nvPr/>
          </p:nvSpPr>
          <p:spPr bwMode="auto">
            <a:xfrm>
              <a:off x="1711" y="2322"/>
              <a:ext cx="299" cy="498"/>
            </a:xfrm>
            <a:custGeom>
              <a:avLst/>
              <a:gdLst>
                <a:gd name="T0" fmla="*/ 89 w 299"/>
                <a:gd name="T1" fmla="*/ 498 h 498"/>
                <a:gd name="T2" fmla="*/ 35 w 299"/>
                <a:gd name="T3" fmla="*/ 108 h 498"/>
                <a:gd name="T4" fmla="*/ 299 w 299"/>
                <a:gd name="T5" fmla="*/ 0 h 498"/>
                <a:gd name="T6" fmla="*/ 0 60000 65536"/>
                <a:gd name="T7" fmla="*/ 0 60000 65536"/>
                <a:gd name="T8" fmla="*/ 0 60000 65536"/>
                <a:gd name="T9" fmla="*/ 0 w 299"/>
                <a:gd name="T10" fmla="*/ 0 h 498"/>
                <a:gd name="T11" fmla="*/ 299 w 299"/>
                <a:gd name="T12" fmla="*/ 498 h 4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498">
                  <a:moveTo>
                    <a:pt x="89" y="498"/>
                  </a:moveTo>
                  <a:cubicBezTo>
                    <a:pt x="80" y="433"/>
                    <a:pt x="0" y="191"/>
                    <a:pt x="35" y="108"/>
                  </a:cubicBezTo>
                  <a:cubicBezTo>
                    <a:pt x="70" y="25"/>
                    <a:pt x="244" y="22"/>
                    <a:pt x="299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Freeform 60"/>
            <p:cNvSpPr>
              <a:spLocks/>
            </p:cNvSpPr>
            <p:nvPr/>
          </p:nvSpPr>
          <p:spPr bwMode="auto">
            <a:xfrm>
              <a:off x="2958" y="2340"/>
              <a:ext cx="732" cy="486"/>
            </a:xfrm>
            <a:custGeom>
              <a:avLst/>
              <a:gdLst>
                <a:gd name="T0" fmla="*/ 0 w 732"/>
                <a:gd name="T1" fmla="*/ 486 h 486"/>
                <a:gd name="T2" fmla="*/ 78 w 732"/>
                <a:gd name="T3" fmla="*/ 264 h 486"/>
                <a:gd name="T4" fmla="*/ 348 w 732"/>
                <a:gd name="T5" fmla="*/ 96 h 486"/>
                <a:gd name="T6" fmla="*/ 732 w 732"/>
                <a:gd name="T7" fmla="*/ 0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2"/>
                <a:gd name="T13" fmla="*/ 0 h 486"/>
                <a:gd name="T14" fmla="*/ 732 w 732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2" h="486">
                  <a:moveTo>
                    <a:pt x="0" y="486"/>
                  </a:moveTo>
                  <a:cubicBezTo>
                    <a:pt x="12" y="449"/>
                    <a:pt x="20" y="329"/>
                    <a:pt x="78" y="264"/>
                  </a:cubicBezTo>
                  <a:cubicBezTo>
                    <a:pt x="136" y="199"/>
                    <a:pt x="239" y="140"/>
                    <a:pt x="348" y="96"/>
                  </a:cubicBezTo>
                  <a:cubicBezTo>
                    <a:pt x="457" y="52"/>
                    <a:pt x="652" y="20"/>
                    <a:pt x="73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442" name="Object 65"/>
          <p:cNvGraphicFramePr>
            <a:graphicFrameLocks noChangeAspect="1"/>
          </p:cNvGraphicFramePr>
          <p:nvPr/>
        </p:nvGraphicFramePr>
        <p:xfrm>
          <a:off x="6577013" y="130175"/>
          <a:ext cx="210978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Clip" r:id="rId3" imgW="4679385" imgH="3937452" progId="MS_ClipArt_Gallery.2">
                  <p:embed/>
                </p:oleObj>
              </mc:Choice>
              <mc:Fallback>
                <p:oleObj name="Clip" r:id="rId3" imgW="4679385" imgH="3937452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130175"/>
                        <a:ext cx="2109787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B6BD53-69DE-9A4D-A8D0-ABA793A711EC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 and Extensions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5814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Key-type Property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keys are used as indices into an array and cannot be arbitrary objects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No external comparator</a:t>
            </a:r>
          </a:p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Stable</a:t>
            </a:r>
            <a:r>
              <a:rPr lang="en-US" sz="2400">
                <a:latin typeface="Tahoma" charset="0"/>
              </a:rPr>
              <a:t> Sort Property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relative order of any two items with the same key is preserved after the execution of the algorithm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sp>
        <p:nvSpPr>
          <p:cNvPr id="1946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676400"/>
            <a:ext cx="441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Extensions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Integer keys in the range </a:t>
            </a:r>
            <a:r>
              <a:rPr lang="en-US" sz="2000">
                <a:latin typeface="Times New Roman" charset="0"/>
              </a:rPr>
              <a:t>[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]</a:t>
            </a:r>
            <a:endParaRPr lang="en-US" sz="2000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Put entry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into bucket</a:t>
            </a:r>
            <a:br>
              <a:rPr lang="en-US" sz="1800">
                <a:latin typeface="Tahoma" charset="0"/>
              </a:rPr>
            </a:b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k </a:t>
            </a:r>
            <a:r>
              <a:rPr lang="en-US" sz="1800">
                <a:latin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a</a:t>
            </a:r>
            <a:r>
              <a:rPr lang="en-US" sz="1800">
                <a:latin typeface="Times New Roman" charset="0"/>
              </a:rPr>
              <a:t>]</a:t>
            </a:r>
            <a:r>
              <a:rPr lang="en-US" sz="180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String keys from a set </a:t>
            </a:r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ahoma" charset="0"/>
              </a:rPr>
              <a:t> of possible strings, where </a:t>
            </a:r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ahoma" charset="0"/>
              </a:rPr>
              <a:t> has constant size (e.g., names of the 50 U.S. states)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Sort 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Tahoma" charset="0"/>
              </a:rPr>
              <a:t> and compute the rank 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of each string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ahoma" charset="0"/>
              </a:rPr>
              <a:t> of 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Tahoma" charset="0"/>
              </a:rPr>
              <a:t> in the sorted sequence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Put entry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into bucket </a:t>
            </a:r>
            <a:br>
              <a:rPr lang="en-US" sz="1800">
                <a:latin typeface="Tahoma" charset="0"/>
              </a:rPr>
            </a:b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)]</a:t>
            </a:r>
            <a:endParaRPr lang="en-US" sz="1800">
              <a:latin typeface="Tahoma" charset="0"/>
            </a:endParaRP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7608888" y="152400"/>
          <a:ext cx="1230312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Clip" r:id="rId3" imgW="1614535" imgH="2331267" progId="MS_ClipArt_Gallery.5">
                  <p:embed/>
                </p:oleObj>
              </mc:Choice>
              <mc:Fallback>
                <p:oleObj name="Clip" r:id="rId3" imgW="1614535" imgH="2331267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152400"/>
                        <a:ext cx="1230312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F67747-F4C5-4D4E-B91E-0158DD5D78D2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Lexicographic Order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</a:t>
            </a:r>
            <a:r>
              <a:rPr lang="en-US" sz="2400" b="1" i="1">
                <a:latin typeface="Times New Roman" charset="0"/>
              </a:rPr>
              <a:t>d-</a:t>
            </a:r>
            <a:r>
              <a:rPr lang="en-US" sz="2400">
                <a:latin typeface="Tahoma" charset="0"/>
              </a:rPr>
              <a:t>tuple is a sequence of </a:t>
            </a:r>
            <a:r>
              <a:rPr lang="en-US" sz="2400" b="1" i="1">
                <a:latin typeface="Times New Roman" charset="0"/>
              </a:rPr>
              <a:t>d</a:t>
            </a:r>
            <a:r>
              <a:rPr lang="en-US" sz="2400">
                <a:latin typeface="Tahoma" charset="0"/>
              </a:rPr>
              <a:t> keys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aseline="-25000">
                <a:latin typeface="Times New Roman" charset="0"/>
              </a:rPr>
              <a:t>1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aseline="-25000">
                <a:latin typeface="Times New Roman" charset="0"/>
              </a:rPr>
              <a:t>2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…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="1" i="1" baseline="-25000">
                <a:latin typeface="Times New Roman" charset="0"/>
              </a:rPr>
              <a:t>d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, where key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="1" i="1" baseline="-25000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 is said to be the </a:t>
            </a:r>
            <a:r>
              <a:rPr lang="en-US" sz="2400" b="1" i="1">
                <a:latin typeface="Times New Roman" charset="0"/>
              </a:rPr>
              <a:t>i-</a:t>
            </a:r>
            <a:r>
              <a:rPr lang="en-US" sz="2400">
                <a:latin typeface="Tahoma" charset="0"/>
              </a:rPr>
              <a:t>th dimension of the tuple</a:t>
            </a:r>
            <a:endParaRPr lang="en-US" sz="2400">
              <a:latin typeface="Times New Roman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Example: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Cartesian coordinates of a point in space are a 3-tuple</a:t>
            </a:r>
          </a:p>
          <a:p>
            <a:pPr eaLnBrk="1" hangingPunct="1"/>
            <a:r>
              <a:rPr lang="en-US" sz="2400">
                <a:latin typeface="Tahoma" charset="0"/>
              </a:rPr>
              <a:t>The lexicographic order of two </a:t>
            </a:r>
            <a:r>
              <a:rPr lang="en-US" sz="2400" b="1" i="1">
                <a:latin typeface="Times New Roman" charset="0"/>
              </a:rPr>
              <a:t>d-</a:t>
            </a:r>
            <a:r>
              <a:rPr lang="en-US" sz="2400">
                <a:latin typeface="Tahoma" charset="0"/>
              </a:rPr>
              <a:t>tuples is recursively defined as follows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  <a:sym typeface="Symbol" charset="0"/>
              </a:rPr>
              <a:t>&lt;</a:t>
            </a:r>
            <a:r>
              <a:rPr lang="en-US" sz="2000">
                <a:latin typeface="Times New Roman" charset="0"/>
              </a:rPr>
              <a:t> (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</a:t>
            </a:r>
            <a:br>
              <a:rPr lang="en-US" sz="2000">
                <a:latin typeface="Times New Roman" charset="0"/>
              </a:rPr>
            </a:br>
            <a:r>
              <a:rPr lang="en-US" sz="2400">
                <a:solidFill>
                  <a:schemeClr val="tx2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/>
            </a:r>
            <a:b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</a:b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000">
                <a:latin typeface="Symbol" charset="0"/>
                <a:sym typeface="Symbol" charset="0"/>
              </a:rPr>
              <a:t>&lt;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1  </a:t>
            </a:r>
            <a:r>
              <a:rPr lang="en-US" sz="2400">
                <a:solidFill>
                  <a:schemeClr val="tx2"/>
                </a:solidFill>
                <a:latin typeface="Tahoma" charset="0"/>
                <a:sym typeface="Symbol" charset="0"/>
              </a:rPr>
              <a:t></a:t>
            </a:r>
            <a:r>
              <a:rPr lang="en-US" sz="2000">
                <a:solidFill>
                  <a:schemeClr val="tx2"/>
                </a:solidFill>
                <a:latin typeface="Tahoma" charset="0"/>
                <a:sym typeface="Symbol" charset="0"/>
              </a:rPr>
              <a:t> </a:t>
            </a:r>
            <a:r>
              <a:rPr lang="en-US" sz="2000">
                <a:latin typeface="Tahoma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aseline="-25000">
                <a:latin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=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400">
                <a:solidFill>
                  <a:schemeClr val="tx2"/>
                </a:solidFill>
                <a:latin typeface="Tahoma" charset="0"/>
                <a:sym typeface="Symbol" charset="0"/>
              </a:rPr>
              <a:t></a:t>
            </a:r>
            <a:r>
              <a:rPr lang="en-US" sz="2000">
                <a:latin typeface="Tahoma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  <a:sym typeface="Symbol" charset="0"/>
              </a:rPr>
              <a:t>&lt;</a:t>
            </a:r>
            <a:r>
              <a:rPr lang="en-US" sz="2000">
                <a:latin typeface="Times New Roman" charset="0"/>
              </a:rPr>
              <a:t> (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400">
                <a:latin typeface="Tahoma" charset="0"/>
              </a:rPr>
              <a:t>I.e., the tuples are compared by the first dimension, then by the second dimension, etc.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7010400" y="223838"/>
          <a:ext cx="175260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Clip" r:id="rId3" imgW="3974471" imgH="3468986" progId="MS_ClipArt_Gallery.5">
                  <p:embed/>
                </p:oleObj>
              </mc:Choice>
              <mc:Fallback>
                <p:oleObj name="Clip" r:id="rId3" imgW="3974471" imgH="3468986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3838"/>
                        <a:ext cx="1752600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85744E1-9FA3-8B4F-8C01-11126074893D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Lexicographic-Sort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 b="1" i="1" baseline="-25000">
                <a:latin typeface="Times New Roman" charset="0"/>
              </a:rPr>
              <a:t>i</a:t>
            </a:r>
            <a:r>
              <a:rPr lang="en-US" sz="2000">
                <a:latin typeface="Tahoma" charset="0"/>
              </a:rPr>
              <a:t> be the comparator that compares two tuples by their </a:t>
            </a:r>
            <a:r>
              <a:rPr lang="en-US" sz="2000" b="1" i="1">
                <a:latin typeface="Times New Roman" charset="0"/>
              </a:rPr>
              <a:t>i-</a:t>
            </a:r>
            <a:r>
              <a:rPr lang="en-US" sz="2000">
                <a:latin typeface="Tahoma" charset="0"/>
              </a:rPr>
              <a:t>th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stableSort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be a stable sorting algorithm that uses comparator </a:t>
            </a:r>
            <a:r>
              <a:rPr lang="en-US" sz="2000" b="1" i="1">
                <a:latin typeface="Times New Roman" charset="0"/>
              </a:rPr>
              <a:t>C</a:t>
            </a: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Lexicographic-sort sorts a sequence of </a:t>
            </a:r>
            <a:r>
              <a:rPr lang="en-US" sz="2000" b="1" i="1">
                <a:latin typeface="Times New Roman" charset="0"/>
              </a:rPr>
              <a:t>d-</a:t>
            </a:r>
            <a:r>
              <a:rPr lang="en-US" sz="2000">
                <a:latin typeface="Tahoma" charset="0"/>
              </a:rPr>
              <a:t>tuples in lexicographic order by executing</a:t>
            </a:r>
            <a:r>
              <a:rPr lang="en-US" sz="2000" b="1" i="1">
                <a:latin typeface="Times New Roman" charset="0"/>
              </a:rPr>
              <a:t> d </a:t>
            </a:r>
            <a:r>
              <a:rPr lang="en-US" sz="2000">
                <a:latin typeface="Tahoma" charset="0"/>
              </a:rPr>
              <a:t>times algorithm </a:t>
            </a:r>
            <a:r>
              <a:rPr lang="en-US" sz="2000" b="1" i="1">
                <a:latin typeface="Times New Roman" charset="0"/>
              </a:rPr>
              <a:t>stableSort</a:t>
            </a:r>
            <a:r>
              <a:rPr lang="en-US" sz="2000">
                <a:latin typeface="Tahoma" charset="0"/>
              </a:rPr>
              <a:t>, one per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Lexicographic-sort runs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dT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))</a:t>
            </a:r>
            <a:r>
              <a:rPr lang="en-US" sz="2000">
                <a:latin typeface="Tahoma" charset="0"/>
              </a:rPr>
              <a:t> time, where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is the running time of </a:t>
            </a:r>
            <a:r>
              <a:rPr lang="en-US" sz="2000" b="1" i="1">
                <a:latin typeface="Times New Roman" charset="0"/>
              </a:rPr>
              <a:t>stableSort 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648200" y="1590675"/>
            <a:ext cx="3962400" cy="226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lexicographicSort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of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-tuples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 in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lexicographic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20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downto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stableSort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648200" y="4029075"/>
            <a:ext cx="411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Example: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(7,4,6) (5,1,5) (2,4,6) (2, 1, 4) (3, 2, 4)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(2, 1,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>
                <a:latin typeface="Times New Roman" charset="0"/>
              </a:rPr>
              <a:t>) (3, 2,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>
                <a:latin typeface="Times New Roman" charset="0"/>
              </a:rPr>
              <a:t>) (5,1,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5</a:t>
            </a:r>
            <a:r>
              <a:rPr lang="en-US" sz="2000">
                <a:latin typeface="Times New Roman" charset="0"/>
              </a:rPr>
              <a:t>) (7,4,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6</a:t>
            </a:r>
            <a:r>
              <a:rPr lang="en-US" sz="2000">
                <a:latin typeface="Times New Roman" charset="0"/>
              </a:rPr>
              <a:t>) (2,4,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6</a:t>
            </a:r>
            <a:r>
              <a:rPr lang="en-US" sz="2000">
                <a:latin typeface="Times New Roman" charset="0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(2,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 4) (5,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,5) (3,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4) (7,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>
                <a:latin typeface="Times New Roman" charset="0"/>
              </a:rPr>
              <a:t>,6) (2,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>
                <a:latin typeface="Times New Roman" charset="0"/>
              </a:rPr>
              <a:t>,6)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1, 4) 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,4,6) 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3</a:t>
            </a:r>
            <a:r>
              <a:rPr lang="en-US" sz="2000">
                <a:latin typeface="Times New Roman" charset="0"/>
              </a:rPr>
              <a:t>, 2, 4) 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5</a:t>
            </a:r>
            <a:r>
              <a:rPr lang="en-US" sz="2000">
                <a:latin typeface="Times New Roman" charset="0"/>
              </a:rPr>
              <a:t>,1,5) 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7</a:t>
            </a:r>
            <a:r>
              <a:rPr lang="en-US" sz="2000">
                <a:latin typeface="Times New Roman" charset="0"/>
              </a:rPr>
              <a:t>,4,6)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1939D9-F276-294B-8FAF-38F185617B5D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Radix-Sort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276600" cy="4800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Radix-sort is a specialization of lexicographic-sort that uses bucket-sort as the stable sorting algorithm in each </a:t>
            </a:r>
            <a:r>
              <a:rPr lang="en-US" sz="2000" dirty="0" smtClean="0">
                <a:latin typeface="Tahoma" charset="0"/>
              </a:rPr>
              <a:t>dimension.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Radix-sort is applicable to tuples where the keys in each dimension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are integers in the range </a:t>
            </a:r>
            <a:r>
              <a:rPr lang="en-US" sz="2000" dirty="0">
                <a:latin typeface="Times New Roman" charset="0"/>
              </a:rPr>
              <a:t>[0</a:t>
            </a:r>
            <a:r>
              <a:rPr lang="en-US" sz="2000" b="1" i="1" dirty="0">
                <a:latin typeface="Times New Roman" charset="0"/>
              </a:rPr>
              <a:t>, 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1]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Radix-sort runs in time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(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 smtClean="0">
                <a:latin typeface="Times New Roman" charset="0"/>
              </a:rPr>
              <a:t>)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If </a:t>
            </a:r>
            <a:r>
              <a:rPr lang="en-US" sz="2000" b="1" i="1" dirty="0" smtClean="0">
                <a:latin typeface="Times New Roman" charset="0"/>
              </a:rPr>
              <a:t>d </a:t>
            </a:r>
            <a:r>
              <a:rPr lang="en-US" sz="2000" dirty="0" smtClean="0">
                <a:latin typeface="Tahoma" charset="0"/>
              </a:rPr>
              <a:t>is constant and </a:t>
            </a:r>
            <a:r>
              <a:rPr lang="en-US" sz="2000" b="1" i="1" dirty="0" smtClean="0">
                <a:latin typeface="Times New Roman" charset="0"/>
              </a:rPr>
              <a:t>N </a:t>
            </a:r>
            <a:r>
              <a:rPr lang="en-US" sz="2000" dirty="0" smtClean="0">
                <a:latin typeface="Tahoma" charset="0"/>
              </a:rPr>
              <a:t>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 smtClean="0">
                <a:latin typeface="Tahoma" charset="0"/>
              </a:rPr>
              <a:t>, then this is </a:t>
            </a:r>
            <a:r>
              <a:rPr lang="en-US" sz="2000" b="1" i="1" dirty="0" smtClean="0">
                <a:latin typeface="Times New Roman" charset="0"/>
              </a:rPr>
              <a:t>O</a:t>
            </a:r>
            <a:r>
              <a:rPr lang="en-US" sz="2000" dirty="0" smtClean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dirty="0" smtClean="0">
                <a:latin typeface="Times New Roman" charset="0"/>
              </a:rPr>
              <a:t>).</a:t>
            </a:r>
            <a:endParaRPr lang="en-US" sz="2000" dirty="0">
              <a:latin typeface="Times New Roman" charset="0"/>
            </a:endParaRPr>
          </a:p>
          <a:p>
            <a:pPr eaLnBrk="1" hangingPunct="1"/>
            <a:endParaRPr lang="en-US" sz="2000" dirty="0" smtClean="0">
              <a:latin typeface="Times New Roman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495800" y="3124200"/>
            <a:ext cx="4114800" cy="281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radixSort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S, N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of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-tuples such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that (0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0)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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 and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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-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-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1)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for each tuple 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 in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 in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lexicographic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downto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bucketSort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aphicFrame>
        <p:nvGraphicFramePr>
          <p:cNvPr id="22534" name="Object 7"/>
          <p:cNvGraphicFramePr>
            <a:graphicFrameLocks noChangeAspect="1"/>
          </p:cNvGraphicFramePr>
          <p:nvPr/>
        </p:nvGraphicFramePr>
        <p:xfrm>
          <a:off x="6199188" y="304800"/>
          <a:ext cx="2411412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Clip" r:id="rId3" imgW="4663440" imgH="4663440" progId="MS_ClipArt_Gallery.5">
                  <p:embed/>
                </p:oleObj>
              </mc:Choice>
              <mc:Fallback>
                <p:oleObj name="Clip" r:id="rId3" imgW="4663440" imgH="4663440" progId="MS_ClipArt_Gallery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304800"/>
                        <a:ext cx="2411412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6227</TotalTime>
  <Words>1606</Words>
  <Application>Microsoft Office PowerPoint</Application>
  <PresentationFormat>On-screen Show (4:3)</PresentationFormat>
  <Paragraphs>238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Symbol</vt:lpstr>
      <vt:lpstr>Tahoma</vt:lpstr>
      <vt:lpstr>Times New Roman</vt:lpstr>
      <vt:lpstr>Wingdings</vt:lpstr>
      <vt:lpstr>Blueprint</vt:lpstr>
      <vt:lpstr>Clip</vt:lpstr>
      <vt:lpstr>Bucket-Sort and Radix-Sort</vt:lpstr>
      <vt:lpstr>Application:  Constructing Histograms</vt:lpstr>
      <vt:lpstr>Application: An Algorithm for  Constructing Histograms</vt:lpstr>
      <vt:lpstr>Bucket-Sort</vt:lpstr>
      <vt:lpstr>Example</vt:lpstr>
      <vt:lpstr>Properties and Extensions</vt:lpstr>
      <vt:lpstr>Lexicographic Order</vt:lpstr>
      <vt:lpstr>Lexicographic-Sort</vt:lpstr>
      <vt:lpstr>Radix-Sort</vt:lpstr>
      <vt:lpstr>Selection</vt:lpstr>
      <vt:lpstr>Application: Finding Medians</vt:lpstr>
      <vt:lpstr>The Selection Problem</vt:lpstr>
      <vt:lpstr>Quick-Select</vt:lpstr>
      <vt:lpstr>Pseudo-code</vt:lpstr>
      <vt:lpstr>Quick-Select Visualization</vt:lpstr>
      <vt:lpstr>Expected Running Time</vt:lpstr>
      <vt:lpstr>Expected Running Time, Part 2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1142</cp:revision>
  <cp:lastPrinted>2014-03-30T01:33:21Z</cp:lastPrinted>
  <dcterms:created xsi:type="dcterms:W3CDTF">2002-01-21T02:22:10Z</dcterms:created>
  <dcterms:modified xsi:type="dcterms:W3CDTF">2016-10-03T15:08:22Z</dcterms:modified>
</cp:coreProperties>
</file>