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8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3" r:id="rId11"/>
    <p:sldId id="462" r:id="rId12"/>
    <p:sldId id="464" r:id="rId13"/>
    <p:sldId id="465" r:id="rId14"/>
    <p:sldId id="484" r:id="rId15"/>
    <p:sldId id="445" r:id="rId16"/>
    <p:sldId id="466" r:id="rId17"/>
    <p:sldId id="467" r:id="rId18"/>
    <p:sldId id="468" r:id="rId19"/>
    <p:sldId id="446" r:id="rId20"/>
    <p:sldId id="469" r:id="rId21"/>
    <p:sldId id="470" r:id="rId22"/>
    <p:sldId id="471" r:id="rId23"/>
    <p:sldId id="485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000000"/>
    <a:srgbClr val="3333FF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12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6.xml"/><Relationship Id="rId7" Type="http://schemas.openxmlformats.org/officeDocument/2006/relationships/slide" Target="slides/slide2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1.xml"/><Relationship Id="rId5" Type="http://schemas.openxmlformats.org/officeDocument/2006/relationships/slide" Target="slides/slide13.xml"/><Relationship Id="rId10" Type="http://schemas.openxmlformats.org/officeDocument/2006/relationships/slide" Target="slides/slide34.xml"/><Relationship Id="rId4" Type="http://schemas.openxmlformats.org/officeDocument/2006/relationships/slide" Target="slides/slide7.xml"/><Relationship Id="rId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CA88C9D-A884-BB41-A6F5-9A30AC51B728}" type="datetime8">
              <a:rPr lang="en-US"/>
              <a:pPr/>
              <a:t>11/5/2018 9:36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1293D8F-295C-B345-AB23-969CD48B0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29982D0-5A52-5A4E-8AE8-019B37697A7B}" type="datetime8">
              <a:rPr lang="en-US"/>
              <a:pPr/>
              <a:t>11/5/2018 9:36 AM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F07C396-A41D-5945-B10A-86E19D0CE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051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Graphs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C2E319-F96E-2C47-99A1-C7C0337FDED2}" type="datetime8">
              <a:rPr lang="en-US" sz="1300"/>
              <a:pPr eaLnBrk="1" hangingPunct="1"/>
              <a:t>11/5/2018 9:36 AM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9CEAED-0899-2642-B240-023FFABD28B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83EBC2-D5BA-4945-84C6-A0C062065D4D}" type="datetime8">
              <a:rPr lang="en-US"/>
              <a:pPr/>
              <a:t>11/5/2018 9:36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6D179-003E-AE41-87BE-30837F0E6CF6}" type="slidenum">
              <a:rPr lang="en-US"/>
              <a:pPr/>
              <a:t>21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2B9F7-B76C-F240-9B1B-1DED3A9361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E6284-2635-3744-BE83-61BA70106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974E6-5CA2-C344-8711-1BEBC0BA00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406A6-25E0-8C4B-B380-DFF2642629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062F8-69D4-404A-8A35-967978464F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D5B45-EF0A-8640-AD53-D584D96316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CFB0A-D813-6B48-87F2-FB4523173C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B402A-42FF-5E41-AA9D-0D3BCFA84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1A547-75C1-334B-89B6-63376C8B3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1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E2C66-9B6C-BB4F-ABAD-543D33A76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82F3C-F154-084D-90E2-323382B564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8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308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 pitchFamily="34" charset="0"/>
                <a:ea typeface="+mn-ea"/>
              </a:endParaRPr>
            </a:p>
          </p:txBody>
        </p:sp>
        <p:grpSp>
          <p:nvGrpSpPr>
            <p:cNvPr id="3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dirty="0" smtClean="0"/>
              <a:t>© 2015 Goodrich and </a:t>
            </a:r>
            <a:r>
              <a:rPr lang="en-US" dirty="0" err="1" smtClean="0"/>
              <a:t>Tamassia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NP-Completeness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F9F07D-D1F5-D645-A875-550F5C0301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BF9D9B-1CC4-6143-BD78-F4754ACCF41C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NP-Completeness</a:t>
            </a:r>
          </a:p>
        </p:txBody>
      </p:sp>
      <p:sp>
        <p:nvSpPr>
          <p:cNvPr id="5125" name="Freeform 582"/>
          <p:cNvSpPr>
            <a:spLocks/>
          </p:cNvSpPr>
          <p:nvPr/>
        </p:nvSpPr>
        <p:spPr bwMode="auto">
          <a:xfrm>
            <a:off x="3952875" y="4157663"/>
            <a:ext cx="1014413" cy="874712"/>
          </a:xfrm>
          <a:custGeom>
            <a:avLst/>
            <a:gdLst>
              <a:gd name="T0" fmla="*/ 1277 w 1277"/>
              <a:gd name="T1" fmla="*/ 1102 h 1102"/>
              <a:gd name="T2" fmla="*/ 639 w 1277"/>
              <a:gd name="T3" fmla="*/ 0 h 1102"/>
              <a:gd name="T4" fmla="*/ 0 w 1277"/>
              <a:gd name="T5" fmla="*/ 1102 h 1102"/>
              <a:gd name="T6" fmla="*/ 1277 w 1277"/>
              <a:gd name="T7" fmla="*/ 1102 h 1102"/>
              <a:gd name="T8" fmla="*/ 0 60000 65536"/>
              <a:gd name="T9" fmla="*/ 0 60000 65536"/>
              <a:gd name="T10" fmla="*/ 0 60000 65536"/>
              <a:gd name="T11" fmla="*/ 0 60000 65536"/>
              <a:gd name="T12" fmla="*/ 0 w 1277"/>
              <a:gd name="T13" fmla="*/ 0 h 1102"/>
              <a:gd name="T14" fmla="*/ 1277 w 1277"/>
              <a:gd name="T15" fmla="*/ 1102 h 1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" h="1102">
                <a:moveTo>
                  <a:pt x="1277" y="1102"/>
                </a:moveTo>
                <a:lnTo>
                  <a:pt x="639" y="0"/>
                </a:lnTo>
                <a:lnTo>
                  <a:pt x="0" y="1102"/>
                </a:lnTo>
                <a:lnTo>
                  <a:pt x="1277" y="1102"/>
                </a:lnTo>
                <a:close/>
              </a:path>
            </a:pathLst>
          </a:custGeom>
          <a:solidFill>
            <a:srgbClr val="3333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Freeform 583"/>
          <p:cNvSpPr>
            <a:spLocks/>
          </p:cNvSpPr>
          <p:nvPr/>
        </p:nvSpPr>
        <p:spPr bwMode="auto">
          <a:xfrm>
            <a:off x="6451600" y="4157663"/>
            <a:ext cx="1012825" cy="874712"/>
          </a:xfrm>
          <a:custGeom>
            <a:avLst/>
            <a:gdLst>
              <a:gd name="T0" fmla="*/ 1276 w 1276"/>
              <a:gd name="T1" fmla="*/ 1102 h 1102"/>
              <a:gd name="T2" fmla="*/ 638 w 1276"/>
              <a:gd name="T3" fmla="*/ 0 h 1102"/>
              <a:gd name="T4" fmla="*/ 0 w 1276"/>
              <a:gd name="T5" fmla="*/ 1102 h 1102"/>
              <a:gd name="T6" fmla="*/ 1276 w 1276"/>
              <a:gd name="T7" fmla="*/ 1102 h 1102"/>
              <a:gd name="T8" fmla="*/ 0 60000 65536"/>
              <a:gd name="T9" fmla="*/ 0 60000 65536"/>
              <a:gd name="T10" fmla="*/ 0 60000 65536"/>
              <a:gd name="T11" fmla="*/ 0 60000 65536"/>
              <a:gd name="T12" fmla="*/ 0 w 1276"/>
              <a:gd name="T13" fmla="*/ 0 h 1102"/>
              <a:gd name="T14" fmla="*/ 1276 w 1276"/>
              <a:gd name="T15" fmla="*/ 1102 h 1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6" h="1102">
                <a:moveTo>
                  <a:pt x="1276" y="1102"/>
                </a:moveTo>
                <a:lnTo>
                  <a:pt x="638" y="0"/>
                </a:lnTo>
                <a:lnTo>
                  <a:pt x="0" y="1102"/>
                </a:lnTo>
                <a:lnTo>
                  <a:pt x="1276" y="1102"/>
                </a:lnTo>
                <a:close/>
              </a:path>
            </a:pathLst>
          </a:custGeom>
          <a:solidFill>
            <a:schemeClr val="tx2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584"/>
          <p:cNvSpPr>
            <a:spLocks/>
          </p:cNvSpPr>
          <p:nvPr/>
        </p:nvSpPr>
        <p:spPr bwMode="auto">
          <a:xfrm>
            <a:off x="5202238" y="4157663"/>
            <a:ext cx="1014412" cy="874712"/>
          </a:xfrm>
          <a:custGeom>
            <a:avLst/>
            <a:gdLst>
              <a:gd name="T0" fmla="*/ 1277 w 1277"/>
              <a:gd name="T1" fmla="*/ 1102 h 1102"/>
              <a:gd name="T2" fmla="*/ 638 w 1277"/>
              <a:gd name="T3" fmla="*/ 0 h 1102"/>
              <a:gd name="T4" fmla="*/ 0 w 1277"/>
              <a:gd name="T5" fmla="*/ 1102 h 1102"/>
              <a:gd name="T6" fmla="*/ 1277 w 1277"/>
              <a:gd name="T7" fmla="*/ 1102 h 1102"/>
              <a:gd name="T8" fmla="*/ 0 60000 65536"/>
              <a:gd name="T9" fmla="*/ 0 60000 65536"/>
              <a:gd name="T10" fmla="*/ 0 60000 65536"/>
              <a:gd name="T11" fmla="*/ 0 60000 65536"/>
              <a:gd name="T12" fmla="*/ 0 w 1277"/>
              <a:gd name="T13" fmla="*/ 0 h 1102"/>
              <a:gd name="T14" fmla="*/ 1277 w 1277"/>
              <a:gd name="T15" fmla="*/ 1102 h 1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" h="1102">
                <a:moveTo>
                  <a:pt x="1277" y="1102"/>
                </a:moveTo>
                <a:lnTo>
                  <a:pt x="638" y="0"/>
                </a:lnTo>
                <a:lnTo>
                  <a:pt x="0" y="1102"/>
                </a:lnTo>
                <a:lnTo>
                  <a:pt x="1277" y="1102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585"/>
          <p:cNvSpPr>
            <a:spLocks noChangeShapeType="1"/>
          </p:cNvSpPr>
          <p:nvPr/>
        </p:nvSpPr>
        <p:spPr bwMode="auto">
          <a:xfrm>
            <a:off x="3959225" y="3530600"/>
            <a:ext cx="5000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586"/>
          <p:cNvSpPr>
            <a:spLocks noChangeShapeType="1"/>
          </p:cNvSpPr>
          <p:nvPr/>
        </p:nvSpPr>
        <p:spPr bwMode="auto">
          <a:xfrm>
            <a:off x="4960938" y="3530600"/>
            <a:ext cx="5000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587"/>
          <p:cNvSpPr>
            <a:spLocks noChangeShapeType="1"/>
          </p:cNvSpPr>
          <p:nvPr/>
        </p:nvSpPr>
        <p:spPr bwMode="auto">
          <a:xfrm>
            <a:off x="5962650" y="3530600"/>
            <a:ext cx="503238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588"/>
          <p:cNvSpPr>
            <a:spLocks noChangeShapeType="1"/>
          </p:cNvSpPr>
          <p:nvPr/>
        </p:nvSpPr>
        <p:spPr bwMode="auto">
          <a:xfrm>
            <a:off x="6965950" y="3530600"/>
            <a:ext cx="5016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Freeform 589"/>
          <p:cNvSpPr>
            <a:spLocks/>
          </p:cNvSpPr>
          <p:nvPr/>
        </p:nvSpPr>
        <p:spPr bwMode="auto">
          <a:xfrm>
            <a:off x="4429125" y="4125913"/>
            <a:ext cx="61913" cy="61912"/>
          </a:xfrm>
          <a:custGeom>
            <a:avLst/>
            <a:gdLst>
              <a:gd name="T0" fmla="*/ 0 w 79"/>
              <a:gd name="T1" fmla="*/ 40 h 79"/>
              <a:gd name="T2" fmla="*/ 2 w 79"/>
              <a:gd name="T3" fmla="*/ 27 h 79"/>
              <a:gd name="T4" fmla="*/ 7 w 79"/>
              <a:gd name="T5" fmla="*/ 17 h 79"/>
              <a:gd name="T6" fmla="*/ 17 w 79"/>
              <a:gd name="T7" fmla="*/ 8 h 79"/>
              <a:gd name="T8" fmla="*/ 27 w 79"/>
              <a:gd name="T9" fmla="*/ 2 h 79"/>
              <a:gd name="T10" fmla="*/ 40 w 79"/>
              <a:gd name="T11" fmla="*/ 0 h 79"/>
              <a:gd name="T12" fmla="*/ 51 w 79"/>
              <a:gd name="T13" fmla="*/ 2 h 79"/>
              <a:gd name="T14" fmla="*/ 63 w 79"/>
              <a:gd name="T15" fmla="*/ 8 h 79"/>
              <a:gd name="T16" fmla="*/ 71 w 79"/>
              <a:gd name="T17" fmla="*/ 17 h 79"/>
              <a:gd name="T18" fmla="*/ 77 w 79"/>
              <a:gd name="T19" fmla="*/ 27 h 79"/>
              <a:gd name="T20" fmla="*/ 79 w 79"/>
              <a:gd name="T21" fmla="*/ 40 h 79"/>
              <a:gd name="T22" fmla="*/ 77 w 79"/>
              <a:gd name="T23" fmla="*/ 52 h 79"/>
              <a:gd name="T24" fmla="*/ 71 w 79"/>
              <a:gd name="T25" fmla="*/ 63 h 79"/>
              <a:gd name="T26" fmla="*/ 63 w 79"/>
              <a:gd name="T27" fmla="*/ 71 h 79"/>
              <a:gd name="T28" fmla="*/ 51 w 79"/>
              <a:gd name="T29" fmla="*/ 78 h 79"/>
              <a:gd name="T30" fmla="*/ 40 w 79"/>
              <a:gd name="T31" fmla="*/ 79 h 79"/>
              <a:gd name="T32" fmla="*/ 27 w 79"/>
              <a:gd name="T33" fmla="*/ 78 h 79"/>
              <a:gd name="T34" fmla="*/ 17 w 79"/>
              <a:gd name="T35" fmla="*/ 71 h 79"/>
              <a:gd name="T36" fmla="*/ 7 w 79"/>
              <a:gd name="T37" fmla="*/ 63 h 79"/>
              <a:gd name="T38" fmla="*/ 2 w 79"/>
              <a:gd name="T39" fmla="*/ 52 h 79"/>
              <a:gd name="T40" fmla="*/ 0 w 79"/>
              <a:gd name="T41" fmla="*/ 40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40"/>
                </a:moveTo>
                <a:lnTo>
                  <a:pt x="2" y="27"/>
                </a:lnTo>
                <a:lnTo>
                  <a:pt x="7" y="17"/>
                </a:lnTo>
                <a:lnTo>
                  <a:pt x="17" y="8"/>
                </a:lnTo>
                <a:lnTo>
                  <a:pt x="27" y="2"/>
                </a:lnTo>
                <a:lnTo>
                  <a:pt x="40" y="0"/>
                </a:lnTo>
                <a:lnTo>
                  <a:pt x="51" y="2"/>
                </a:lnTo>
                <a:lnTo>
                  <a:pt x="63" y="8"/>
                </a:lnTo>
                <a:lnTo>
                  <a:pt x="71" y="17"/>
                </a:lnTo>
                <a:lnTo>
                  <a:pt x="77" y="27"/>
                </a:lnTo>
                <a:lnTo>
                  <a:pt x="79" y="40"/>
                </a:lnTo>
                <a:lnTo>
                  <a:pt x="77" y="52"/>
                </a:lnTo>
                <a:lnTo>
                  <a:pt x="71" y="63"/>
                </a:lnTo>
                <a:lnTo>
                  <a:pt x="63" y="71"/>
                </a:lnTo>
                <a:lnTo>
                  <a:pt x="51" y="78"/>
                </a:lnTo>
                <a:lnTo>
                  <a:pt x="40" y="79"/>
                </a:lnTo>
                <a:lnTo>
                  <a:pt x="27" y="78"/>
                </a:lnTo>
                <a:lnTo>
                  <a:pt x="17" y="71"/>
                </a:lnTo>
                <a:lnTo>
                  <a:pt x="7" y="63"/>
                </a:lnTo>
                <a:lnTo>
                  <a:pt x="2" y="52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590"/>
          <p:cNvSpPr>
            <a:spLocks/>
          </p:cNvSpPr>
          <p:nvPr/>
        </p:nvSpPr>
        <p:spPr bwMode="auto">
          <a:xfrm>
            <a:off x="7435850" y="5002213"/>
            <a:ext cx="63500" cy="61912"/>
          </a:xfrm>
          <a:custGeom>
            <a:avLst/>
            <a:gdLst>
              <a:gd name="T0" fmla="*/ 0 w 79"/>
              <a:gd name="T1" fmla="*/ 39 h 79"/>
              <a:gd name="T2" fmla="*/ 3 w 79"/>
              <a:gd name="T3" fmla="*/ 26 h 79"/>
              <a:gd name="T4" fmla="*/ 8 w 79"/>
              <a:gd name="T5" fmla="*/ 16 h 79"/>
              <a:gd name="T6" fmla="*/ 16 w 79"/>
              <a:gd name="T7" fmla="*/ 7 h 79"/>
              <a:gd name="T8" fmla="*/ 28 w 79"/>
              <a:gd name="T9" fmla="*/ 1 h 79"/>
              <a:gd name="T10" fmla="*/ 39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39 w 79"/>
              <a:gd name="T31" fmla="*/ 79 h 79"/>
              <a:gd name="T32" fmla="*/ 28 w 79"/>
              <a:gd name="T33" fmla="*/ 77 h 79"/>
              <a:gd name="T34" fmla="*/ 16 w 79"/>
              <a:gd name="T35" fmla="*/ 70 h 79"/>
              <a:gd name="T36" fmla="*/ 8 w 79"/>
              <a:gd name="T37" fmla="*/ 62 h 79"/>
              <a:gd name="T38" fmla="*/ 3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3" y="26"/>
                </a:lnTo>
                <a:lnTo>
                  <a:pt x="8" y="16"/>
                </a:lnTo>
                <a:lnTo>
                  <a:pt x="16" y="7"/>
                </a:lnTo>
                <a:lnTo>
                  <a:pt x="28" y="1"/>
                </a:lnTo>
                <a:lnTo>
                  <a:pt x="39" y="0"/>
                </a:lnTo>
                <a:lnTo>
                  <a:pt x="52" y="1"/>
                </a:lnTo>
                <a:lnTo>
                  <a:pt x="63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3" y="70"/>
                </a:lnTo>
                <a:lnTo>
                  <a:pt x="52" y="77"/>
                </a:lnTo>
                <a:lnTo>
                  <a:pt x="39" y="79"/>
                </a:lnTo>
                <a:lnTo>
                  <a:pt x="28" y="77"/>
                </a:lnTo>
                <a:lnTo>
                  <a:pt x="16" y="70"/>
                </a:lnTo>
                <a:lnTo>
                  <a:pt x="8" y="62"/>
                </a:lnTo>
                <a:lnTo>
                  <a:pt x="3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591"/>
          <p:cNvSpPr>
            <a:spLocks/>
          </p:cNvSpPr>
          <p:nvPr/>
        </p:nvSpPr>
        <p:spPr bwMode="auto">
          <a:xfrm>
            <a:off x="6927850" y="4125913"/>
            <a:ext cx="61913" cy="61912"/>
          </a:xfrm>
          <a:custGeom>
            <a:avLst/>
            <a:gdLst>
              <a:gd name="T0" fmla="*/ 0 w 79"/>
              <a:gd name="T1" fmla="*/ 40 h 79"/>
              <a:gd name="T2" fmla="*/ 3 w 79"/>
              <a:gd name="T3" fmla="*/ 27 h 79"/>
              <a:gd name="T4" fmla="*/ 8 w 79"/>
              <a:gd name="T5" fmla="*/ 17 h 79"/>
              <a:gd name="T6" fmla="*/ 16 w 79"/>
              <a:gd name="T7" fmla="*/ 8 h 79"/>
              <a:gd name="T8" fmla="*/ 28 w 79"/>
              <a:gd name="T9" fmla="*/ 2 h 79"/>
              <a:gd name="T10" fmla="*/ 39 w 79"/>
              <a:gd name="T11" fmla="*/ 0 h 79"/>
              <a:gd name="T12" fmla="*/ 52 w 79"/>
              <a:gd name="T13" fmla="*/ 2 h 79"/>
              <a:gd name="T14" fmla="*/ 63 w 79"/>
              <a:gd name="T15" fmla="*/ 8 h 79"/>
              <a:gd name="T16" fmla="*/ 72 w 79"/>
              <a:gd name="T17" fmla="*/ 17 h 79"/>
              <a:gd name="T18" fmla="*/ 77 w 79"/>
              <a:gd name="T19" fmla="*/ 27 h 79"/>
              <a:gd name="T20" fmla="*/ 79 w 79"/>
              <a:gd name="T21" fmla="*/ 40 h 79"/>
              <a:gd name="T22" fmla="*/ 77 w 79"/>
              <a:gd name="T23" fmla="*/ 52 h 79"/>
              <a:gd name="T24" fmla="*/ 72 w 79"/>
              <a:gd name="T25" fmla="*/ 63 h 79"/>
              <a:gd name="T26" fmla="*/ 63 w 79"/>
              <a:gd name="T27" fmla="*/ 71 h 79"/>
              <a:gd name="T28" fmla="*/ 52 w 79"/>
              <a:gd name="T29" fmla="*/ 78 h 79"/>
              <a:gd name="T30" fmla="*/ 39 w 79"/>
              <a:gd name="T31" fmla="*/ 79 h 79"/>
              <a:gd name="T32" fmla="*/ 28 w 79"/>
              <a:gd name="T33" fmla="*/ 78 h 79"/>
              <a:gd name="T34" fmla="*/ 16 w 79"/>
              <a:gd name="T35" fmla="*/ 71 h 79"/>
              <a:gd name="T36" fmla="*/ 8 w 79"/>
              <a:gd name="T37" fmla="*/ 63 h 79"/>
              <a:gd name="T38" fmla="*/ 3 w 79"/>
              <a:gd name="T39" fmla="*/ 52 h 79"/>
              <a:gd name="T40" fmla="*/ 0 w 79"/>
              <a:gd name="T41" fmla="*/ 40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40"/>
                </a:moveTo>
                <a:lnTo>
                  <a:pt x="3" y="27"/>
                </a:lnTo>
                <a:lnTo>
                  <a:pt x="8" y="17"/>
                </a:lnTo>
                <a:lnTo>
                  <a:pt x="16" y="8"/>
                </a:lnTo>
                <a:lnTo>
                  <a:pt x="28" y="2"/>
                </a:lnTo>
                <a:lnTo>
                  <a:pt x="39" y="0"/>
                </a:lnTo>
                <a:lnTo>
                  <a:pt x="52" y="2"/>
                </a:lnTo>
                <a:lnTo>
                  <a:pt x="63" y="8"/>
                </a:lnTo>
                <a:lnTo>
                  <a:pt x="72" y="17"/>
                </a:lnTo>
                <a:lnTo>
                  <a:pt x="77" y="27"/>
                </a:lnTo>
                <a:lnTo>
                  <a:pt x="79" y="40"/>
                </a:lnTo>
                <a:lnTo>
                  <a:pt x="77" y="52"/>
                </a:lnTo>
                <a:lnTo>
                  <a:pt x="72" y="63"/>
                </a:lnTo>
                <a:lnTo>
                  <a:pt x="63" y="71"/>
                </a:lnTo>
                <a:lnTo>
                  <a:pt x="52" y="78"/>
                </a:lnTo>
                <a:lnTo>
                  <a:pt x="39" y="79"/>
                </a:lnTo>
                <a:lnTo>
                  <a:pt x="28" y="78"/>
                </a:lnTo>
                <a:lnTo>
                  <a:pt x="16" y="71"/>
                </a:lnTo>
                <a:lnTo>
                  <a:pt x="8" y="63"/>
                </a:lnTo>
                <a:lnTo>
                  <a:pt x="3" y="52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592"/>
          <p:cNvSpPr>
            <a:spLocks/>
          </p:cNvSpPr>
          <p:nvPr/>
        </p:nvSpPr>
        <p:spPr bwMode="auto">
          <a:xfrm>
            <a:off x="6434138" y="5002213"/>
            <a:ext cx="61912" cy="61912"/>
          </a:xfrm>
          <a:custGeom>
            <a:avLst/>
            <a:gdLst>
              <a:gd name="T0" fmla="*/ 0 w 79"/>
              <a:gd name="T1" fmla="*/ 39 h 79"/>
              <a:gd name="T2" fmla="*/ 2 w 79"/>
              <a:gd name="T3" fmla="*/ 26 h 79"/>
              <a:gd name="T4" fmla="*/ 8 w 79"/>
              <a:gd name="T5" fmla="*/ 16 h 79"/>
              <a:gd name="T6" fmla="*/ 16 w 79"/>
              <a:gd name="T7" fmla="*/ 7 h 79"/>
              <a:gd name="T8" fmla="*/ 28 w 79"/>
              <a:gd name="T9" fmla="*/ 1 h 79"/>
              <a:gd name="T10" fmla="*/ 39 w 79"/>
              <a:gd name="T11" fmla="*/ 0 h 79"/>
              <a:gd name="T12" fmla="*/ 52 w 79"/>
              <a:gd name="T13" fmla="*/ 1 h 79"/>
              <a:gd name="T14" fmla="*/ 62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2 w 79"/>
              <a:gd name="T27" fmla="*/ 70 h 79"/>
              <a:gd name="T28" fmla="*/ 52 w 79"/>
              <a:gd name="T29" fmla="*/ 77 h 79"/>
              <a:gd name="T30" fmla="*/ 39 w 79"/>
              <a:gd name="T31" fmla="*/ 79 h 79"/>
              <a:gd name="T32" fmla="*/ 28 w 79"/>
              <a:gd name="T33" fmla="*/ 77 h 79"/>
              <a:gd name="T34" fmla="*/ 16 w 79"/>
              <a:gd name="T35" fmla="*/ 70 h 79"/>
              <a:gd name="T36" fmla="*/ 8 w 79"/>
              <a:gd name="T37" fmla="*/ 62 h 79"/>
              <a:gd name="T38" fmla="*/ 2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2" y="26"/>
                </a:lnTo>
                <a:lnTo>
                  <a:pt x="8" y="16"/>
                </a:lnTo>
                <a:lnTo>
                  <a:pt x="16" y="7"/>
                </a:lnTo>
                <a:lnTo>
                  <a:pt x="28" y="1"/>
                </a:lnTo>
                <a:lnTo>
                  <a:pt x="39" y="0"/>
                </a:lnTo>
                <a:lnTo>
                  <a:pt x="52" y="1"/>
                </a:lnTo>
                <a:lnTo>
                  <a:pt x="62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2" y="70"/>
                </a:lnTo>
                <a:lnTo>
                  <a:pt x="52" y="77"/>
                </a:lnTo>
                <a:lnTo>
                  <a:pt x="39" y="79"/>
                </a:lnTo>
                <a:lnTo>
                  <a:pt x="28" y="77"/>
                </a:lnTo>
                <a:lnTo>
                  <a:pt x="16" y="70"/>
                </a:lnTo>
                <a:lnTo>
                  <a:pt x="8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593"/>
          <p:cNvSpPr>
            <a:spLocks/>
          </p:cNvSpPr>
          <p:nvPr/>
        </p:nvSpPr>
        <p:spPr bwMode="auto">
          <a:xfrm>
            <a:off x="6183313" y="5002213"/>
            <a:ext cx="63500" cy="61912"/>
          </a:xfrm>
          <a:custGeom>
            <a:avLst/>
            <a:gdLst>
              <a:gd name="T0" fmla="*/ 0 w 78"/>
              <a:gd name="T1" fmla="*/ 39 h 79"/>
              <a:gd name="T2" fmla="*/ 2 w 78"/>
              <a:gd name="T3" fmla="*/ 26 h 79"/>
              <a:gd name="T4" fmla="*/ 7 w 78"/>
              <a:gd name="T5" fmla="*/ 16 h 79"/>
              <a:gd name="T6" fmla="*/ 16 w 78"/>
              <a:gd name="T7" fmla="*/ 7 h 79"/>
              <a:gd name="T8" fmla="*/ 27 w 78"/>
              <a:gd name="T9" fmla="*/ 1 h 79"/>
              <a:gd name="T10" fmla="*/ 40 w 78"/>
              <a:gd name="T11" fmla="*/ 0 h 79"/>
              <a:gd name="T12" fmla="*/ 51 w 78"/>
              <a:gd name="T13" fmla="*/ 1 h 79"/>
              <a:gd name="T14" fmla="*/ 63 w 78"/>
              <a:gd name="T15" fmla="*/ 7 h 79"/>
              <a:gd name="T16" fmla="*/ 71 w 78"/>
              <a:gd name="T17" fmla="*/ 16 h 79"/>
              <a:gd name="T18" fmla="*/ 76 w 78"/>
              <a:gd name="T19" fmla="*/ 26 h 79"/>
              <a:gd name="T20" fmla="*/ 78 w 78"/>
              <a:gd name="T21" fmla="*/ 39 h 79"/>
              <a:gd name="T22" fmla="*/ 76 w 78"/>
              <a:gd name="T23" fmla="*/ 52 h 79"/>
              <a:gd name="T24" fmla="*/ 71 w 78"/>
              <a:gd name="T25" fmla="*/ 62 h 79"/>
              <a:gd name="T26" fmla="*/ 63 w 78"/>
              <a:gd name="T27" fmla="*/ 70 h 79"/>
              <a:gd name="T28" fmla="*/ 51 w 78"/>
              <a:gd name="T29" fmla="*/ 77 h 79"/>
              <a:gd name="T30" fmla="*/ 40 w 78"/>
              <a:gd name="T31" fmla="*/ 79 h 79"/>
              <a:gd name="T32" fmla="*/ 27 w 78"/>
              <a:gd name="T33" fmla="*/ 77 h 79"/>
              <a:gd name="T34" fmla="*/ 16 w 78"/>
              <a:gd name="T35" fmla="*/ 70 h 79"/>
              <a:gd name="T36" fmla="*/ 7 w 78"/>
              <a:gd name="T37" fmla="*/ 62 h 79"/>
              <a:gd name="T38" fmla="*/ 2 w 78"/>
              <a:gd name="T39" fmla="*/ 52 h 79"/>
              <a:gd name="T40" fmla="*/ 0 w 78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8"/>
              <a:gd name="T64" fmla="*/ 0 h 79"/>
              <a:gd name="T65" fmla="*/ 78 w 78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8" h="79">
                <a:moveTo>
                  <a:pt x="0" y="39"/>
                </a:moveTo>
                <a:lnTo>
                  <a:pt x="2" y="26"/>
                </a:lnTo>
                <a:lnTo>
                  <a:pt x="7" y="16"/>
                </a:lnTo>
                <a:lnTo>
                  <a:pt x="16" y="7"/>
                </a:lnTo>
                <a:lnTo>
                  <a:pt x="27" y="1"/>
                </a:lnTo>
                <a:lnTo>
                  <a:pt x="40" y="0"/>
                </a:lnTo>
                <a:lnTo>
                  <a:pt x="51" y="1"/>
                </a:lnTo>
                <a:lnTo>
                  <a:pt x="63" y="7"/>
                </a:lnTo>
                <a:lnTo>
                  <a:pt x="71" y="16"/>
                </a:lnTo>
                <a:lnTo>
                  <a:pt x="76" y="26"/>
                </a:lnTo>
                <a:lnTo>
                  <a:pt x="78" y="39"/>
                </a:lnTo>
                <a:lnTo>
                  <a:pt x="76" y="52"/>
                </a:lnTo>
                <a:lnTo>
                  <a:pt x="71" y="62"/>
                </a:lnTo>
                <a:lnTo>
                  <a:pt x="63" y="70"/>
                </a:lnTo>
                <a:lnTo>
                  <a:pt x="51" y="77"/>
                </a:lnTo>
                <a:lnTo>
                  <a:pt x="40" y="79"/>
                </a:lnTo>
                <a:lnTo>
                  <a:pt x="27" y="77"/>
                </a:lnTo>
                <a:lnTo>
                  <a:pt x="16" y="70"/>
                </a:lnTo>
                <a:lnTo>
                  <a:pt x="7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594"/>
          <p:cNvSpPr>
            <a:spLocks/>
          </p:cNvSpPr>
          <p:nvPr/>
        </p:nvSpPr>
        <p:spPr bwMode="auto">
          <a:xfrm>
            <a:off x="5181600" y="5002213"/>
            <a:ext cx="61913" cy="61912"/>
          </a:xfrm>
          <a:custGeom>
            <a:avLst/>
            <a:gdLst>
              <a:gd name="T0" fmla="*/ 0 w 79"/>
              <a:gd name="T1" fmla="*/ 39 h 79"/>
              <a:gd name="T2" fmla="*/ 2 w 79"/>
              <a:gd name="T3" fmla="*/ 26 h 79"/>
              <a:gd name="T4" fmla="*/ 8 w 79"/>
              <a:gd name="T5" fmla="*/ 16 h 79"/>
              <a:gd name="T6" fmla="*/ 17 w 79"/>
              <a:gd name="T7" fmla="*/ 7 h 79"/>
              <a:gd name="T8" fmla="*/ 28 w 79"/>
              <a:gd name="T9" fmla="*/ 1 h 79"/>
              <a:gd name="T10" fmla="*/ 40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40 w 79"/>
              <a:gd name="T31" fmla="*/ 79 h 79"/>
              <a:gd name="T32" fmla="*/ 28 w 79"/>
              <a:gd name="T33" fmla="*/ 77 h 79"/>
              <a:gd name="T34" fmla="*/ 17 w 79"/>
              <a:gd name="T35" fmla="*/ 70 h 79"/>
              <a:gd name="T36" fmla="*/ 8 w 79"/>
              <a:gd name="T37" fmla="*/ 62 h 79"/>
              <a:gd name="T38" fmla="*/ 2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2" y="26"/>
                </a:lnTo>
                <a:lnTo>
                  <a:pt x="8" y="16"/>
                </a:lnTo>
                <a:lnTo>
                  <a:pt x="17" y="7"/>
                </a:lnTo>
                <a:lnTo>
                  <a:pt x="28" y="1"/>
                </a:lnTo>
                <a:lnTo>
                  <a:pt x="40" y="0"/>
                </a:lnTo>
                <a:lnTo>
                  <a:pt x="52" y="1"/>
                </a:lnTo>
                <a:lnTo>
                  <a:pt x="63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3" y="70"/>
                </a:lnTo>
                <a:lnTo>
                  <a:pt x="52" y="77"/>
                </a:lnTo>
                <a:lnTo>
                  <a:pt x="40" y="79"/>
                </a:lnTo>
                <a:lnTo>
                  <a:pt x="28" y="77"/>
                </a:lnTo>
                <a:lnTo>
                  <a:pt x="17" y="70"/>
                </a:lnTo>
                <a:lnTo>
                  <a:pt x="8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595"/>
          <p:cNvSpPr>
            <a:spLocks/>
          </p:cNvSpPr>
          <p:nvPr/>
        </p:nvSpPr>
        <p:spPr bwMode="auto">
          <a:xfrm>
            <a:off x="4929188" y="5002213"/>
            <a:ext cx="63500" cy="61912"/>
          </a:xfrm>
          <a:custGeom>
            <a:avLst/>
            <a:gdLst>
              <a:gd name="T0" fmla="*/ 0 w 79"/>
              <a:gd name="T1" fmla="*/ 39 h 79"/>
              <a:gd name="T2" fmla="*/ 1 w 79"/>
              <a:gd name="T3" fmla="*/ 26 h 79"/>
              <a:gd name="T4" fmla="*/ 8 w 79"/>
              <a:gd name="T5" fmla="*/ 16 h 79"/>
              <a:gd name="T6" fmla="*/ 16 w 79"/>
              <a:gd name="T7" fmla="*/ 7 h 79"/>
              <a:gd name="T8" fmla="*/ 28 w 79"/>
              <a:gd name="T9" fmla="*/ 1 h 79"/>
              <a:gd name="T10" fmla="*/ 39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1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1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39 w 79"/>
              <a:gd name="T31" fmla="*/ 79 h 79"/>
              <a:gd name="T32" fmla="*/ 28 w 79"/>
              <a:gd name="T33" fmla="*/ 77 h 79"/>
              <a:gd name="T34" fmla="*/ 16 w 79"/>
              <a:gd name="T35" fmla="*/ 70 h 79"/>
              <a:gd name="T36" fmla="*/ 8 w 79"/>
              <a:gd name="T37" fmla="*/ 62 h 79"/>
              <a:gd name="T38" fmla="*/ 1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1" y="26"/>
                </a:lnTo>
                <a:lnTo>
                  <a:pt x="8" y="16"/>
                </a:lnTo>
                <a:lnTo>
                  <a:pt x="16" y="7"/>
                </a:lnTo>
                <a:lnTo>
                  <a:pt x="28" y="1"/>
                </a:lnTo>
                <a:lnTo>
                  <a:pt x="39" y="0"/>
                </a:lnTo>
                <a:lnTo>
                  <a:pt x="52" y="1"/>
                </a:lnTo>
                <a:lnTo>
                  <a:pt x="63" y="7"/>
                </a:lnTo>
                <a:lnTo>
                  <a:pt x="71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1" y="62"/>
                </a:lnTo>
                <a:lnTo>
                  <a:pt x="63" y="70"/>
                </a:lnTo>
                <a:lnTo>
                  <a:pt x="52" y="77"/>
                </a:lnTo>
                <a:lnTo>
                  <a:pt x="39" y="79"/>
                </a:lnTo>
                <a:lnTo>
                  <a:pt x="28" y="77"/>
                </a:lnTo>
                <a:lnTo>
                  <a:pt x="16" y="70"/>
                </a:lnTo>
                <a:lnTo>
                  <a:pt x="8" y="62"/>
                </a:lnTo>
                <a:lnTo>
                  <a:pt x="1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596"/>
          <p:cNvSpPr>
            <a:spLocks/>
          </p:cNvSpPr>
          <p:nvPr/>
        </p:nvSpPr>
        <p:spPr bwMode="auto">
          <a:xfrm>
            <a:off x="5678488" y="4125913"/>
            <a:ext cx="61912" cy="61912"/>
          </a:xfrm>
          <a:custGeom>
            <a:avLst/>
            <a:gdLst>
              <a:gd name="T0" fmla="*/ 0 w 79"/>
              <a:gd name="T1" fmla="*/ 40 h 79"/>
              <a:gd name="T2" fmla="*/ 2 w 79"/>
              <a:gd name="T3" fmla="*/ 27 h 79"/>
              <a:gd name="T4" fmla="*/ 7 w 79"/>
              <a:gd name="T5" fmla="*/ 17 h 79"/>
              <a:gd name="T6" fmla="*/ 15 w 79"/>
              <a:gd name="T7" fmla="*/ 8 h 79"/>
              <a:gd name="T8" fmla="*/ 27 w 79"/>
              <a:gd name="T9" fmla="*/ 2 h 79"/>
              <a:gd name="T10" fmla="*/ 39 w 79"/>
              <a:gd name="T11" fmla="*/ 0 h 79"/>
              <a:gd name="T12" fmla="*/ 51 w 79"/>
              <a:gd name="T13" fmla="*/ 2 h 79"/>
              <a:gd name="T14" fmla="*/ 62 w 79"/>
              <a:gd name="T15" fmla="*/ 8 h 79"/>
              <a:gd name="T16" fmla="*/ 71 w 79"/>
              <a:gd name="T17" fmla="*/ 17 h 79"/>
              <a:gd name="T18" fmla="*/ 76 w 79"/>
              <a:gd name="T19" fmla="*/ 27 h 79"/>
              <a:gd name="T20" fmla="*/ 79 w 79"/>
              <a:gd name="T21" fmla="*/ 40 h 79"/>
              <a:gd name="T22" fmla="*/ 76 w 79"/>
              <a:gd name="T23" fmla="*/ 52 h 79"/>
              <a:gd name="T24" fmla="*/ 71 w 79"/>
              <a:gd name="T25" fmla="*/ 63 h 79"/>
              <a:gd name="T26" fmla="*/ 62 w 79"/>
              <a:gd name="T27" fmla="*/ 71 h 79"/>
              <a:gd name="T28" fmla="*/ 51 w 79"/>
              <a:gd name="T29" fmla="*/ 78 h 79"/>
              <a:gd name="T30" fmla="*/ 39 w 79"/>
              <a:gd name="T31" fmla="*/ 79 h 79"/>
              <a:gd name="T32" fmla="*/ 27 w 79"/>
              <a:gd name="T33" fmla="*/ 78 h 79"/>
              <a:gd name="T34" fmla="*/ 15 w 79"/>
              <a:gd name="T35" fmla="*/ 71 h 79"/>
              <a:gd name="T36" fmla="*/ 7 w 79"/>
              <a:gd name="T37" fmla="*/ 63 h 79"/>
              <a:gd name="T38" fmla="*/ 2 w 79"/>
              <a:gd name="T39" fmla="*/ 52 h 79"/>
              <a:gd name="T40" fmla="*/ 0 w 79"/>
              <a:gd name="T41" fmla="*/ 40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40"/>
                </a:moveTo>
                <a:lnTo>
                  <a:pt x="2" y="27"/>
                </a:lnTo>
                <a:lnTo>
                  <a:pt x="7" y="17"/>
                </a:lnTo>
                <a:lnTo>
                  <a:pt x="15" y="8"/>
                </a:lnTo>
                <a:lnTo>
                  <a:pt x="27" y="2"/>
                </a:lnTo>
                <a:lnTo>
                  <a:pt x="39" y="0"/>
                </a:lnTo>
                <a:lnTo>
                  <a:pt x="51" y="2"/>
                </a:lnTo>
                <a:lnTo>
                  <a:pt x="62" y="8"/>
                </a:lnTo>
                <a:lnTo>
                  <a:pt x="71" y="17"/>
                </a:lnTo>
                <a:lnTo>
                  <a:pt x="76" y="27"/>
                </a:lnTo>
                <a:lnTo>
                  <a:pt x="79" y="40"/>
                </a:lnTo>
                <a:lnTo>
                  <a:pt x="76" y="52"/>
                </a:lnTo>
                <a:lnTo>
                  <a:pt x="71" y="63"/>
                </a:lnTo>
                <a:lnTo>
                  <a:pt x="62" y="71"/>
                </a:lnTo>
                <a:lnTo>
                  <a:pt x="51" y="78"/>
                </a:lnTo>
                <a:lnTo>
                  <a:pt x="39" y="79"/>
                </a:lnTo>
                <a:lnTo>
                  <a:pt x="27" y="78"/>
                </a:lnTo>
                <a:lnTo>
                  <a:pt x="15" y="71"/>
                </a:lnTo>
                <a:lnTo>
                  <a:pt x="7" y="63"/>
                </a:lnTo>
                <a:lnTo>
                  <a:pt x="2" y="52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597"/>
          <p:cNvSpPr>
            <a:spLocks/>
          </p:cNvSpPr>
          <p:nvPr/>
        </p:nvSpPr>
        <p:spPr bwMode="auto">
          <a:xfrm>
            <a:off x="7467600" y="3500438"/>
            <a:ext cx="61913" cy="61912"/>
          </a:xfrm>
          <a:custGeom>
            <a:avLst/>
            <a:gdLst>
              <a:gd name="T0" fmla="*/ 0 w 79"/>
              <a:gd name="T1" fmla="*/ 39 h 78"/>
              <a:gd name="T2" fmla="*/ 3 w 79"/>
              <a:gd name="T3" fmla="*/ 27 h 78"/>
              <a:gd name="T4" fmla="*/ 9 w 79"/>
              <a:gd name="T5" fmla="*/ 16 h 78"/>
              <a:gd name="T6" fmla="*/ 17 w 79"/>
              <a:gd name="T7" fmla="*/ 7 h 78"/>
              <a:gd name="T8" fmla="*/ 28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4 w 79"/>
              <a:gd name="T15" fmla="*/ 7 h 78"/>
              <a:gd name="T16" fmla="*/ 72 w 79"/>
              <a:gd name="T17" fmla="*/ 16 h 78"/>
              <a:gd name="T18" fmla="*/ 78 w 79"/>
              <a:gd name="T19" fmla="*/ 27 h 78"/>
              <a:gd name="T20" fmla="*/ 79 w 79"/>
              <a:gd name="T21" fmla="*/ 39 h 78"/>
              <a:gd name="T22" fmla="*/ 78 w 79"/>
              <a:gd name="T23" fmla="*/ 51 h 78"/>
              <a:gd name="T24" fmla="*/ 72 w 79"/>
              <a:gd name="T25" fmla="*/ 62 h 78"/>
              <a:gd name="T26" fmla="*/ 64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8 w 79"/>
              <a:gd name="T33" fmla="*/ 76 h 78"/>
              <a:gd name="T34" fmla="*/ 17 w 79"/>
              <a:gd name="T35" fmla="*/ 71 h 78"/>
              <a:gd name="T36" fmla="*/ 9 w 79"/>
              <a:gd name="T37" fmla="*/ 62 h 78"/>
              <a:gd name="T38" fmla="*/ 3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3" y="27"/>
                </a:lnTo>
                <a:lnTo>
                  <a:pt x="9" y="16"/>
                </a:lnTo>
                <a:lnTo>
                  <a:pt x="17" y="7"/>
                </a:lnTo>
                <a:lnTo>
                  <a:pt x="28" y="2"/>
                </a:lnTo>
                <a:lnTo>
                  <a:pt x="40" y="0"/>
                </a:lnTo>
                <a:lnTo>
                  <a:pt x="52" y="2"/>
                </a:lnTo>
                <a:lnTo>
                  <a:pt x="64" y="7"/>
                </a:lnTo>
                <a:lnTo>
                  <a:pt x="72" y="16"/>
                </a:lnTo>
                <a:lnTo>
                  <a:pt x="78" y="27"/>
                </a:lnTo>
                <a:lnTo>
                  <a:pt x="79" y="39"/>
                </a:lnTo>
                <a:lnTo>
                  <a:pt x="78" y="51"/>
                </a:lnTo>
                <a:lnTo>
                  <a:pt x="72" y="62"/>
                </a:lnTo>
                <a:lnTo>
                  <a:pt x="64" y="71"/>
                </a:lnTo>
                <a:lnTo>
                  <a:pt x="52" y="76"/>
                </a:lnTo>
                <a:lnTo>
                  <a:pt x="40" y="78"/>
                </a:lnTo>
                <a:lnTo>
                  <a:pt x="28" y="76"/>
                </a:lnTo>
                <a:lnTo>
                  <a:pt x="17" y="71"/>
                </a:lnTo>
                <a:lnTo>
                  <a:pt x="9" y="62"/>
                </a:lnTo>
                <a:lnTo>
                  <a:pt x="3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Freeform 598"/>
          <p:cNvSpPr>
            <a:spLocks/>
          </p:cNvSpPr>
          <p:nvPr/>
        </p:nvSpPr>
        <p:spPr bwMode="auto">
          <a:xfrm>
            <a:off x="6934200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6 w 79"/>
              <a:gd name="T7" fmla="*/ 7 h 78"/>
              <a:gd name="T8" fmla="*/ 27 w 79"/>
              <a:gd name="T9" fmla="*/ 2 h 78"/>
              <a:gd name="T10" fmla="*/ 39 w 79"/>
              <a:gd name="T11" fmla="*/ 0 h 78"/>
              <a:gd name="T12" fmla="*/ 51 w 79"/>
              <a:gd name="T13" fmla="*/ 2 h 78"/>
              <a:gd name="T14" fmla="*/ 62 w 79"/>
              <a:gd name="T15" fmla="*/ 7 h 78"/>
              <a:gd name="T16" fmla="*/ 71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1 w 79"/>
              <a:gd name="T25" fmla="*/ 62 h 78"/>
              <a:gd name="T26" fmla="*/ 62 w 79"/>
              <a:gd name="T27" fmla="*/ 71 h 78"/>
              <a:gd name="T28" fmla="*/ 51 w 79"/>
              <a:gd name="T29" fmla="*/ 76 h 78"/>
              <a:gd name="T30" fmla="*/ 39 w 79"/>
              <a:gd name="T31" fmla="*/ 78 h 78"/>
              <a:gd name="T32" fmla="*/ 27 w 79"/>
              <a:gd name="T33" fmla="*/ 76 h 78"/>
              <a:gd name="T34" fmla="*/ 16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6" y="7"/>
                </a:lnTo>
                <a:lnTo>
                  <a:pt x="27" y="2"/>
                </a:lnTo>
                <a:lnTo>
                  <a:pt x="39" y="0"/>
                </a:lnTo>
                <a:lnTo>
                  <a:pt x="51" y="2"/>
                </a:lnTo>
                <a:lnTo>
                  <a:pt x="62" y="7"/>
                </a:lnTo>
                <a:lnTo>
                  <a:pt x="71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1" y="62"/>
                </a:lnTo>
                <a:lnTo>
                  <a:pt x="62" y="71"/>
                </a:lnTo>
                <a:lnTo>
                  <a:pt x="51" y="76"/>
                </a:lnTo>
                <a:lnTo>
                  <a:pt x="39" y="78"/>
                </a:lnTo>
                <a:lnTo>
                  <a:pt x="27" y="76"/>
                </a:lnTo>
                <a:lnTo>
                  <a:pt x="16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Freeform 599"/>
          <p:cNvSpPr>
            <a:spLocks/>
          </p:cNvSpPr>
          <p:nvPr/>
        </p:nvSpPr>
        <p:spPr bwMode="auto">
          <a:xfrm>
            <a:off x="6434138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9 w 79"/>
              <a:gd name="T5" fmla="*/ 16 h 78"/>
              <a:gd name="T6" fmla="*/ 17 w 79"/>
              <a:gd name="T7" fmla="*/ 7 h 78"/>
              <a:gd name="T8" fmla="*/ 28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2 w 79"/>
              <a:gd name="T17" fmla="*/ 16 h 78"/>
              <a:gd name="T18" fmla="*/ 78 w 79"/>
              <a:gd name="T19" fmla="*/ 27 h 78"/>
              <a:gd name="T20" fmla="*/ 79 w 79"/>
              <a:gd name="T21" fmla="*/ 39 h 78"/>
              <a:gd name="T22" fmla="*/ 78 w 79"/>
              <a:gd name="T23" fmla="*/ 51 h 78"/>
              <a:gd name="T24" fmla="*/ 72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8 w 79"/>
              <a:gd name="T33" fmla="*/ 76 h 78"/>
              <a:gd name="T34" fmla="*/ 17 w 79"/>
              <a:gd name="T35" fmla="*/ 71 h 78"/>
              <a:gd name="T36" fmla="*/ 9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9" y="16"/>
                </a:lnTo>
                <a:lnTo>
                  <a:pt x="17" y="7"/>
                </a:lnTo>
                <a:lnTo>
                  <a:pt x="28" y="2"/>
                </a:lnTo>
                <a:lnTo>
                  <a:pt x="40" y="0"/>
                </a:lnTo>
                <a:lnTo>
                  <a:pt x="52" y="2"/>
                </a:lnTo>
                <a:lnTo>
                  <a:pt x="63" y="7"/>
                </a:lnTo>
                <a:lnTo>
                  <a:pt x="72" y="16"/>
                </a:lnTo>
                <a:lnTo>
                  <a:pt x="78" y="27"/>
                </a:lnTo>
                <a:lnTo>
                  <a:pt x="79" y="39"/>
                </a:lnTo>
                <a:lnTo>
                  <a:pt x="78" y="51"/>
                </a:lnTo>
                <a:lnTo>
                  <a:pt x="72" y="62"/>
                </a:lnTo>
                <a:lnTo>
                  <a:pt x="63" y="71"/>
                </a:lnTo>
                <a:lnTo>
                  <a:pt x="52" y="76"/>
                </a:lnTo>
                <a:lnTo>
                  <a:pt x="40" y="78"/>
                </a:lnTo>
                <a:lnTo>
                  <a:pt x="28" y="76"/>
                </a:lnTo>
                <a:lnTo>
                  <a:pt x="17" y="71"/>
                </a:lnTo>
                <a:lnTo>
                  <a:pt x="9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Freeform 600"/>
          <p:cNvSpPr>
            <a:spLocks/>
          </p:cNvSpPr>
          <p:nvPr/>
        </p:nvSpPr>
        <p:spPr bwMode="auto">
          <a:xfrm>
            <a:off x="5962650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6 w 79"/>
              <a:gd name="T7" fmla="*/ 7 h 78"/>
              <a:gd name="T8" fmla="*/ 27 w 79"/>
              <a:gd name="T9" fmla="*/ 2 h 78"/>
              <a:gd name="T10" fmla="*/ 40 w 79"/>
              <a:gd name="T11" fmla="*/ 0 h 78"/>
              <a:gd name="T12" fmla="*/ 51 w 79"/>
              <a:gd name="T13" fmla="*/ 2 h 78"/>
              <a:gd name="T14" fmla="*/ 63 w 79"/>
              <a:gd name="T15" fmla="*/ 7 h 78"/>
              <a:gd name="T16" fmla="*/ 71 w 79"/>
              <a:gd name="T17" fmla="*/ 16 h 78"/>
              <a:gd name="T18" fmla="*/ 76 w 79"/>
              <a:gd name="T19" fmla="*/ 27 h 78"/>
              <a:gd name="T20" fmla="*/ 79 w 79"/>
              <a:gd name="T21" fmla="*/ 39 h 78"/>
              <a:gd name="T22" fmla="*/ 76 w 79"/>
              <a:gd name="T23" fmla="*/ 51 h 78"/>
              <a:gd name="T24" fmla="*/ 71 w 79"/>
              <a:gd name="T25" fmla="*/ 62 h 78"/>
              <a:gd name="T26" fmla="*/ 63 w 79"/>
              <a:gd name="T27" fmla="*/ 71 h 78"/>
              <a:gd name="T28" fmla="*/ 51 w 79"/>
              <a:gd name="T29" fmla="*/ 76 h 78"/>
              <a:gd name="T30" fmla="*/ 40 w 79"/>
              <a:gd name="T31" fmla="*/ 78 h 78"/>
              <a:gd name="T32" fmla="*/ 27 w 79"/>
              <a:gd name="T33" fmla="*/ 76 h 78"/>
              <a:gd name="T34" fmla="*/ 16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6" y="7"/>
                </a:lnTo>
                <a:lnTo>
                  <a:pt x="27" y="2"/>
                </a:lnTo>
                <a:lnTo>
                  <a:pt x="40" y="0"/>
                </a:lnTo>
                <a:lnTo>
                  <a:pt x="51" y="2"/>
                </a:lnTo>
                <a:lnTo>
                  <a:pt x="63" y="7"/>
                </a:lnTo>
                <a:lnTo>
                  <a:pt x="71" y="16"/>
                </a:lnTo>
                <a:lnTo>
                  <a:pt x="76" y="27"/>
                </a:lnTo>
                <a:lnTo>
                  <a:pt x="79" y="39"/>
                </a:lnTo>
                <a:lnTo>
                  <a:pt x="76" y="51"/>
                </a:lnTo>
                <a:lnTo>
                  <a:pt x="71" y="62"/>
                </a:lnTo>
                <a:lnTo>
                  <a:pt x="63" y="71"/>
                </a:lnTo>
                <a:lnTo>
                  <a:pt x="51" y="76"/>
                </a:lnTo>
                <a:lnTo>
                  <a:pt x="40" y="78"/>
                </a:lnTo>
                <a:lnTo>
                  <a:pt x="27" y="76"/>
                </a:lnTo>
                <a:lnTo>
                  <a:pt x="16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Freeform 601"/>
          <p:cNvSpPr>
            <a:spLocks/>
          </p:cNvSpPr>
          <p:nvPr/>
        </p:nvSpPr>
        <p:spPr bwMode="auto">
          <a:xfrm>
            <a:off x="5399088" y="3500438"/>
            <a:ext cx="61912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7 w 79"/>
              <a:gd name="T7" fmla="*/ 7 h 78"/>
              <a:gd name="T8" fmla="*/ 27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2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2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7 w 79"/>
              <a:gd name="T33" fmla="*/ 76 h 78"/>
              <a:gd name="T34" fmla="*/ 17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7" y="7"/>
                </a:lnTo>
                <a:lnTo>
                  <a:pt x="27" y="2"/>
                </a:lnTo>
                <a:lnTo>
                  <a:pt x="40" y="0"/>
                </a:lnTo>
                <a:lnTo>
                  <a:pt x="52" y="2"/>
                </a:lnTo>
                <a:lnTo>
                  <a:pt x="63" y="7"/>
                </a:lnTo>
                <a:lnTo>
                  <a:pt x="72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2" y="62"/>
                </a:lnTo>
                <a:lnTo>
                  <a:pt x="63" y="71"/>
                </a:lnTo>
                <a:lnTo>
                  <a:pt x="52" y="76"/>
                </a:lnTo>
                <a:lnTo>
                  <a:pt x="40" y="78"/>
                </a:lnTo>
                <a:lnTo>
                  <a:pt x="27" y="76"/>
                </a:lnTo>
                <a:lnTo>
                  <a:pt x="17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Freeform 602"/>
          <p:cNvSpPr>
            <a:spLocks/>
          </p:cNvSpPr>
          <p:nvPr/>
        </p:nvSpPr>
        <p:spPr bwMode="auto">
          <a:xfrm>
            <a:off x="4929188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1 w 79"/>
              <a:gd name="T3" fmla="*/ 27 h 78"/>
              <a:gd name="T4" fmla="*/ 8 w 79"/>
              <a:gd name="T5" fmla="*/ 16 h 78"/>
              <a:gd name="T6" fmla="*/ 16 w 79"/>
              <a:gd name="T7" fmla="*/ 7 h 78"/>
              <a:gd name="T8" fmla="*/ 28 w 79"/>
              <a:gd name="T9" fmla="*/ 2 h 78"/>
              <a:gd name="T10" fmla="*/ 39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1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1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39 w 79"/>
              <a:gd name="T31" fmla="*/ 78 h 78"/>
              <a:gd name="T32" fmla="*/ 28 w 79"/>
              <a:gd name="T33" fmla="*/ 76 h 78"/>
              <a:gd name="T34" fmla="*/ 16 w 79"/>
              <a:gd name="T35" fmla="*/ 71 h 78"/>
              <a:gd name="T36" fmla="*/ 8 w 79"/>
              <a:gd name="T37" fmla="*/ 62 h 78"/>
              <a:gd name="T38" fmla="*/ 1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1" y="27"/>
                </a:lnTo>
                <a:lnTo>
                  <a:pt x="8" y="16"/>
                </a:lnTo>
                <a:lnTo>
                  <a:pt x="16" y="7"/>
                </a:lnTo>
                <a:lnTo>
                  <a:pt x="28" y="2"/>
                </a:lnTo>
                <a:lnTo>
                  <a:pt x="39" y="0"/>
                </a:lnTo>
                <a:lnTo>
                  <a:pt x="52" y="2"/>
                </a:lnTo>
                <a:lnTo>
                  <a:pt x="63" y="7"/>
                </a:lnTo>
                <a:lnTo>
                  <a:pt x="71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1" y="62"/>
                </a:lnTo>
                <a:lnTo>
                  <a:pt x="63" y="71"/>
                </a:lnTo>
                <a:lnTo>
                  <a:pt x="52" y="76"/>
                </a:lnTo>
                <a:lnTo>
                  <a:pt x="39" y="78"/>
                </a:lnTo>
                <a:lnTo>
                  <a:pt x="28" y="76"/>
                </a:lnTo>
                <a:lnTo>
                  <a:pt x="16" y="71"/>
                </a:lnTo>
                <a:lnTo>
                  <a:pt x="8" y="62"/>
                </a:lnTo>
                <a:lnTo>
                  <a:pt x="1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6" name="Freeform 603"/>
          <p:cNvSpPr>
            <a:spLocks/>
          </p:cNvSpPr>
          <p:nvPr/>
        </p:nvSpPr>
        <p:spPr bwMode="auto">
          <a:xfrm>
            <a:off x="4459288" y="3500438"/>
            <a:ext cx="61912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7 w 79"/>
              <a:gd name="T5" fmla="*/ 16 h 78"/>
              <a:gd name="T6" fmla="*/ 17 w 79"/>
              <a:gd name="T7" fmla="*/ 7 h 78"/>
              <a:gd name="T8" fmla="*/ 27 w 79"/>
              <a:gd name="T9" fmla="*/ 2 h 78"/>
              <a:gd name="T10" fmla="*/ 40 w 79"/>
              <a:gd name="T11" fmla="*/ 0 h 78"/>
              <a:gd name="T12" fmla="*/ 51 w 79"/>
              <a:gd name="T13" fmla="*/ 2 h 78"/>
              <a:gd name="T14" fmla="*/ 63 w 79"/>
              <a:gd name="T15" fmla="*/ 7 h 78"/>
              <a:gd name="T16" fmla="*/ 71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1 w 79"/>
              <a:gd name="T25" fmla="*/ 62 h 78"/>
              <a:gd name="T26" fmla="*/ 63 w 79"/>
              <a:gd name="T27" fmla="*/ 71 h 78"/>
              <a:gd name="T28" fmla="*/ 51 w 79"/>
              <a:gd name="T29" fmla="*/ 76 h 78"/>
              <a:gd name="T30" fmla="*/ 40 w 79"/>
              <a:gd name="T31" fmla="*/ 78 h 78"/>
              <a:gd name="T32" fmla="*/ 27 w 79"/>
              <a:gd name="T33" fmla="*/ 76 h 78"/>
              <a:gd name="T34" fmla="*/ 17 w 79"/>
              <a:gd name="T35" fmla="*/ 71 h 78"/>
              <a:gd name="T36" fmla="*/ 7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7" y="16"/>
                </a:lnTo>
                <a:lnTo>
                  <a:pt x="17" y="7"/>
                </a:lnTo>
                <a:lnTo>
                  <a:pt x="27" y="2"/>
                </a:lnTo>
                <a:lnTo>
                  <a:pt x="40" y="0"/>
                </a:lnTo>
                <a:lnTo>
                  <a:pt x="51" y="2"/>
                </a:lnTo>
                <a:lnTo>
                  <a:pt x="63" y="7"/>
                </a:lnTo>
                <a:lnTo>
                  <a:pt x="71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1" y="62"/>
                </a:lnTo>
                <a:lnTo>
                  <a:pt x="63" y="71"/>
                </a:lnTo>
                <a:lnTo>
                  <a:pt x="51" y="76"/>
                </a:lnTo>
                <a:lnTo>
                  <a:pt x="40" y="78"/>
                </a:lnTo>
                <a:lnTo>
                  <a:pt x="27" y="76"/>
                </a:lnTo>
                <a:lnTo>
                  <a:pt x="17" y="71"/>
                </a:lnTo>
                <a:lnTo>
                  <a:pt x="7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Freeform 604"/>
          <p:cNvSpPr>
            <a:spLocks/>
          </p:cNvSpPr>
          <p:nvPr/>
        </p:nvSpPr>
        <p:spPr bwMode="auto">
          <a:xfrm>
            <a:off x="3927475" y="3500438"/>
            <a:ext cx="63500" cy="61912"/>
          </a:xfrm>
          <a:custGeom>
            <a:avLst/>
            <a:gdLst>
              <a:gd name="T0" fmla="*/ 0 w 79"/>
              <a:gd name="T1" fmla="*/ 39 h 78"/>
              <a:gd name="T2" fmla="*/ 2 w 79"/>
              <a:gd name="T3" fmla="*/ 27 h 78"/>
              <a:gd name="T4" fmla="*/ 8 w 79"/>
              <a:gd name="T5" fmla="*/ 16 h 78"/>
              <a:gd name="T6" fmla="*/ 17 w 79"/>
              <a:gd name="T7" fmla="*/ 7 h 78"/>
              <a:gd name="T8" fmla="*/ 28 w 79"/>
              <a:gd name="T9" fmla="*/ 2 h 78"/>
              <a:gd name="T10" fmla="*/ 40 w 79"/>
              <a:gd name="T11" fmla="*/ 0 h 78"/>
              <a:gd name="T12" fmla="*/ 52 w 79"/>
              <a:gd name="T13" fmla="*/ 2 h 78"/>
              <a:gd name="T14" fmla="*/ 63 w 79"/>
              <a:gd name="T15" fmla="*/ 7 h 78"/>
              <a:gd name="T16" fmla="*/ 72 w 79"/>
              <a:gd name="T17" fmla="*/ 16 h 78"/>
              <a:gd name="T18" fmla="*/ 77 w 79"/>
              <a:gd name="T19" fmla="*/ 27 h 78"/>
              <a:gd name="T20" fmla="*/ 79 w 79"/>
              <a:gd name="T21" fmla="*/ 39 h 78"/>
              <a:gd name="T22" fmla="*/ 77 w 79"/>
              <a:gd name="T23" fmla="*/ 51 h 78"/>
              <a:gd name="T24" fmla="*/ 72 w 79"/>
              <a:gd name="T25" fmla="*/ 62 h 78"/>
              <a:gd name="T26" fmla="*/ 63 w 79"/>
              <a:gd name="T27" fmla="*/ 71 h 78"/>
              <a:gd name="T28" fmla="*/ 52 w 79"/>
              <a:gd name="T29" fmla="*/ 76 h 78"/>
              <a:gd name="T30" fmla="*/ 40 w 79"/>
              <a:gd name="T31" fmla="*/ 78 h 78"/>
              <a:gd name="T32" fmla="*/ 28 w 79"/>
              <a:gd name="T33" fmla="*/ 76 h 78"/>
              <a:gd name="T34" fmla="*/ 17 w 79"/>
              <a:gd name="T35" fmla="*/ 71 h 78"/>
              <a:gd name="T36" fmla="*/ 8 w 79"/>
              <a:gd name="T37" fmla="*/ 62 h 78"/>
              <a:gd name="T38" fmla="*/ 2 w 79"/>
              <a:gd name="T39" fmla="*/ 51 h 78"/>
              <a:gd name="T40" fmla="*/ 0 w 79"/>
              <a:gd name="T41" fmla="*/ 39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8"/>
              <a:gd name="T65" fmla="*/ 79 w 79"/>
              <a:gd name="T66" fmla="*/ 78 h 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8">
                <a:moveTo>
                  <a:pt x="0" y="39"/>
                </a:moveTo>
                <a:lnTo>
                  <a:pt x="2" y="27"/>
                </a:lnTo>
                <a:lnTo>
                  <a:pt x="8" y="16"/>
                </a:lnTo>
                <a:lnTo>
                  <a:pt x="17" y="7"/>
                </a:lnTo>
                <a:lnTo>
                  <a:pt x="28" y="2"/>
                </a:lnTo>
                <a:lnTo>
                  <a:pt x="40" y="0"/>
                </a:lnTo>
                <a:lnTo>
                  <a:pt x="52" y="2"/>
                </a:lnTo>
                <a:lnTo>
                  <a:pt x="63" y="7"/>
                </a:lnTo>
                <a:lnTo>
                  <a:pt x="72" y="16"/>
                </a:lnTo>
                <a:lnTo>
                  <a:pt x="77" y="27"/>
                </a:lnTo>
                <a:lnTo>
                  <a:pt x="79" y="39"/>
                </a:lnTo>
                <a:lnTo>
                  <a:pt x="77" y="51"/>
                </a:lnTo>
                <a:lnTo>
                  <a:pt x="72" y="62"/>
                </a:lnTo>
                <a:lnTo>
                  <a:pt x="63" y="71"/>
                </a:lnTo>
                <a:lnTo>
                  <a:pt x="52" y="76"/>
                </a:lnTo>
                <a:lnTo>
                  <a:pt x="40" y="78"/>
                </a:lnTo>
                <a:lnTo>
                  <a:pt x="28" y="76"/>
                </a:lnTo>
                <a:lnTo>
                  <a:pt x="17" y="71"/>
                </a:lnTo>
                <a:lnTo>
                  <a:pt x="8" y="62"/>
                </a:lnTo>
                <a:lnTo>
                  <a:pt x="2" y="51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Freeform 605"/>
          <p:cNvSpPr>
            <a:spLocks/>
          </p:cNvSpPr>
          <p:nvPr/>
        </p:nvSpPr>
        <p:spPr bwMode="auto">
          <a:xfrm>
            <a:off x="3927475" y="5002213"/>
            <a:ext cx="63500" cy="61912"/>
          </a:xfrm>
          <a:custGeom>
            <a:avLst/>
            <a:gdLst>
              <a:gd name="T0" fmla="*/ 0 w 79"/>
              <a:gd name="T1" fmla="*/ 39 h 79"/>
              <a:gd name="T2" fmla="*/ 2 w 79"/>
              <a:gd name="T3" fmla="*/ 26 h 79"/>
              <a:gd name="T4" fmla="*/ 8 w 79"/>
              <a:gd name="T5" fmla="*/ 16 h 79"/>
              <a:gd name="T6" fmla="*/ 17 w 79"/>
              <a:gd name="T7" fmla="*/ 7 h 79"/>
              <a:gd name="T8" fmla="*/ 28 w 79"/>
              <a:gd name="T9" fmla="*/ 1 h 79"/>
              <a:gd name="T10" fmla="*/ 40 w 79"/>
              <a:gd name="T11" fmla="*/ 0 h 79"/>
              <a:gd name="T12" fmla="*/ 52 w 79"/>
              <a:gd name="T13" fmla="*/ 1 h 79"/>
              <a:gd name="T14" fmla="*/ 63 w 79"/>
              <a:gd name="T15" fmla="*/ 7 h 79"/>
              <a:gd name="T16" fmla="*/ 72 w 79"/>
              <a:gd name="T17" fmla="*/ 16 h 79"/>
              <a:gd name="T18" fmla="*/ 77 w 79"/>
              <a:gd name="T19" fmla="*/ 26 h 79"/>
              <a:gd name="T20" fmla="*/ 79 w 79"/>
              <a:gd name="T21" fmla="*/ 39 h 79"/>
              <a:gd name="T22" fmla="*/ 77 w 79"/>
              <a:gd name="T23" fmla="*/ 52 h 79"/>
              <a:gd name="T24" fmla="*/ 72 w 79"/>
              <a:gd name="T25" fmla="*/ 62 h 79"/>
              <a:gd name="T26" fmla="*/ 63 w 79"/>
              <a:gd name="T27" fmla="*/ 70 h 79"/>
              <a:gd name="T28" fmla="*/ 52 w 79"/>
              <a:gd name="T29" fmla="*/ 77 h 79"/>
              <a:gd name="T30" fmla="*/ 40 w 79"/>
              <a:gd name="T31" fmla="*/ 79 h 79"/>
              <a:gd name="T32" fmla="*/ 28 w 79"/>
              <a:gd name="T33" fmla="*/ 77 h 79"/>
              <a:gd name="T34" fmla="*/ 17 w 79"/>
              <a:gd name="T35" fmla="*/ 70 h 79"/>
              <a:gd name="T36" fmla="*/ 8 w 79"/>
              <a:gd name="T37" fmla="*/ 62 h 79"/>
              <a:gd name="T38" fmla="*/ 2 w 79"/>
              <a:gd name="T39" fmla="*/ 52 h 79"/>
              <a:gd name="T40" fmla="*/ 0 w 79"/>
              <a:gd name="T41" fmla="*/ 39 h 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9"/>
              <a:gd name="T64" fmla="*/ 0 h 79"/>
              <a:gd name="T65" fmla="*/ 79 w 79"/>
              <a:gd name="T66" fmla="*/ 79 h 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9" h="79">
                <a:moveTo>
                  <a:pt x="0" y="39"/>
                </a:moveTo>
                <a:lnTo>
                  <a:pt x="2" y="26"/>
                </a:lnTo>
                <a:lnTo>
                  <a:pt x="8" y="16"/>
                </a:lnTo>
                <a:lnTo>
                  <a:pt x="17" y="7"/>
                </a:lnTo>
                <a:lnTo>
                  <a:pt x="28" y="1"/>
                </a:lnTo>
                <a:lnTo>
                  <a:pt x="40" y="0"/>
                </a:lnTo>
                <a:lnTo>
                  <a:pt x="52" y="1"/>
                </a:lnTo>
                <a:lnTo>
                  <a:pt x="63" y="7"/>
                </a:lnTo>
                <a:lnTo>
                  <a:pt x="72" y="16"/>
                </a:lnTo>
                <a:lnTo>
                  <a:pt x="77" y="26"/>
                </a:lnTo>
                <a:lnTo>
                  <a:pt x="79" y="39"/>
                </a:lnTo>
                <a:lnTo>
                  <a:pt x="77" y="52"/>
                </a:lnTo>
                <a:lnTo>
                  <a:pt x="72" y="62"/>
                </a:lnTo>
                <a:lnTo>
                  <a:pt x="63" y="70"/>
                </a:lnTo>
                <a:lnTo>
                  <a:pt x="52" y="77"/>
                </a:lnTo>
                <a:lnTo>
                  <a:pt x="40" y="79"/>
                </a:lnTo>
                <a:lnTo>
                  <a:pt x="28" y="77"/>
                </a:lnTo>
                <a:lnTo>
                  <a:pt x="17" y="70"/>
                </a:lnTo>
                <a:lnTo>
                  <a:pt x="8" y="62"/>
                </a:lnTo>
                <a:lnTo>
                  <a:pt x="2" y="52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9" name="Rectangle 606"/>
          <p:cNvSpPr>
            <a:spLocks noChangeArrowheads="1"/>
          </p:cNvSpPr>
          <p:nvPr/>
        </p:nvSpPr>
        <p:spPr bwMode="auto">
          <a:xfrm>
            <a:off x="3921125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0" name="Rectangle 607"/>
          <p:cNvSpPr>
            <a:spLocks noChangeArrowheads="1"/>
          </p:cNvSpPr>
          <p:nvPr/>
        </p:nvSpPr>
        <p:spPr bwMode="auto">
          <a:xfrm>
            <a:off x="3963988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/>
          </a:p>
        </p:txBody>
      </p:sp>
      <p:sp>
        <p:nvSpPr>
          <p:cNvPr id="5151" name="Rectangle 608"/>
          <p:cNvSpPr>
            <a:spLocks noChangeArrowheads="1"/>
          </p:cNvSpPr>
          <p:nvPr/>
        </p:nvSpPr>
        <p:spPr bwMode="auto">
          <a:xfrm>
            <a:off x="59753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2" name="Rectangle 609"/>
          <p:cNvSpPr>
            <a:spLocks noChangeArrowheads="1"/>
          </p:cNvSpPr>
          <p:nvPr/>
        </p:nvSpPr>
        <p:spPr bwMode="auto">
          <a:xfrm>
            <a:off x="601980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/>
          </a:p>
        </p:txBody>
      </p:sp>
      <p:sp>
        <p:nvSpPr>
          <p:cNvPr id="5153" name="Rectangle 610"/>
          <p:cNvSpPr>
            <a:spLocks noChangeArrowheads="1"/>
          </p:cNvSpPr>
          <p:nvPr/>
        </p:nvSpPr>
        <p:spPr bwMode="auto">
          <a:xfrm>
            <a:off x="4922838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4" name="Rectangle 611"/>
          <p:cNvSpPr>
            <a:spLocks noChangeArrowheads="1"/>
          </p:cNvSpPr>
          <p:nvPr/>
        </p:nvSpPr>
        <p:spPr bwMode="auto">
          <a:xfrm>
            <a:off x="496570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/>
          </a:p>
        </p:txBody>
      </p:sp>
      <p:sp>
        <p:nvSpPr>
          <p:cNvPr id="5155" name="Rectangle 612"/>
          <p:cNvSpPr>
            <a:spLocks noChangeArrowheads="1"/>
          </p:cNvSpPr>
          <p:nvPr/>
        </p:nvSpPr>
        <p:spPr bwMode="auto">
          <a:xfrm>
            <a:off x="44640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6" name="Rectangle 613"/>
          <p:cNvSpPr>
            <a:spLocks noChangeArrowheads="1"/>
          </p:cNvSpPr>
          <p:nvPr/>
        </p:nvSpPr>
        <p:spPr bwMode="auto">
          <a:xfrm>
            <a:off x="4506913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/>
          </a:p>
        </p:txBody>
      </p:sp>
      <p:sp>
        <p:nvSpPr>
          <p:cNvPr id="5157" name="Line 614"/>
          <p:cNvSpPr>
            <a:spLocks noChangeShapeType="1"/>
          </p:cNvSpPr>
          <p:nvPr/>
        </p:nvSpPr>
        <p:spPr bwMode="auto">
          <a:xfrm>
            <a:off x="4460875" y="3400425"/>
            <a:ext cx="46038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Rectangle 615"/>
          <p:cNvSpPr>
            <a:spLocks noChangeArrowheads="1"/>
          </p:cNvSpPr>
          <p:nvPr/>
        </p:nvSpPr>
        <p:spPr bwMode="auto">
          <a:xfrm>
            <a:off x="74612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59" name="Rectangle 616"/>
          <p:cNvSpPr>
            <a:spLocks noChangeArrowheads="1"/>
          </p:cNvSpPr>
          <p:nvPr/>
        </p:nvSpPr>
        <p:spPr bwMode="auto">
          <a:xfrm>
            <a:off x="7504113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/>
          </a:p>
        </p:txBody>
      </p:sp>
      <p:sp>
        <p:nvSpPr>
          <p:cNvPr id="5160" name="Line 617"/>
          <p:cNvSpPr>
            <a:spLocks noChangeShapeType="1"/>
          </p:cNvSpPr>
          <p:nvPr/>
        </p:nvSpPr>
        <p:spPr bwMode="auto">
          <a:xfrm>
            <a:off x="7456488" y="3400425"/>
            <a:ext cx="476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Rectangle 618"/>
          <p:cNvSpPr>
            <a:spLocks noChangeArrowheads="1"/>
          </p:cNvSpPr>
          <p:nvPr/>
        </p:nvSpPr>
        <p:spPr bwMode="auto">
          <a:xfrm>
            <a:off x="6456363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62" name="Rectangle 619"/>
          <p:cNvSpPr>
            <a:spLocks noChangeArrowheads="1"/>
          </p:cNvSpPr>
          <p:nvPr/>
        </p:nvSpPr>
        <p:spPr bwMode="auto">
          <a:xfrm>
            <a:off x="6500813" y="3425825"/>
            <a:ext cx="6826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/>
          </a:p>
        </p:txBody>
      </p:sp>
      <p:sp>
        <p:nvSpPr>
          <p:cNvPr id="5163" name="Line 620"/>
          <p:cNvSpPr>
            <a:spLocks noChangeShapeType="1"/>
          </p:cNvSpPr>
          <p:nvPr/>
        </p:nvSpPr>
        <p:spPr bwMode="auto">
          <a:xfrm>
            <a:off x="6453188" y="3400425"/>
            <a:ext cx="476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Rectangle 621"/>
          <p:cNvSpPr>
            <a:spLocks noChangeArrowheads="1"/>
          </p:cNvSpPr>
          <p:nvPr/>
        </p:nvSpPr>
        <p:spPr bwMode="auto">
          <a:xfrm>
            <a:off x="542290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65" name="Rectangle 622"/>
          <p:cNvSpPr>
            <a:spLocks noChangeArrowheads="1"/>
          </p:cNvSpPr>
          <p:nvPr/>
        </p:nvSpPr>
        <p:spPr bwMode="auto">
          <a:xfrm>
            <a:off x="546735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/>
          </a:p>
        </p:txBody>
      </p:sp>
      <p:sp>
        <p:nvSpPr>
          <p:cNvPr id="5166" name="Line 623"/>
          <p:cNvSpPr>
            <a:spLocks noChangeShapeType="1"/>
          </p:cNvSpPr>
          <p:nvPr/>
        </p:nvSpPr>
        <p:spPr bwMode="auto">
          <a:xfrm>
            <a:off x="5419725" y="3400425"/>
            <a:ext cx="476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Rectangle 624"/>
          <p:cNvSpPr>
            <a:spLocks noChangeArrowheads="1"/>
          </p:cNvSpPr>
          <p:nvPr/>
        </p:nvSpPr>
        <p:spPr bwMode="auto">
          <a:xfrm>
            <a:off x="6927850" y="3365500"/>
            <a:ext cx="85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5168" name="Rectangle 625"/>
          <p:cNvSpPr>
            <a:spLocks noChangeArrowheads="1"/>
          </p:cNvSpPr>
          <p:nvPr/>
        </p:nvSpPr>
        <p:spPr bwMode="auto">
          <a:xfrm>
            <a:off x="6972300" y="3425825"/>
            <a:ext cx="682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5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/>
          </a:p>
        </p:txBody>
      </p:sp>
      <p:sp>
        <p:nvSpPr>
          <p:cNvPr id="5169" name="Rectangle 626"/>
          <p:cNvSpPr>
            <a:spLocks noChangeArrowheads="1"/>
          </p:cNvSpPr>
          <p:nvPr/>
        </p:nvSpPr>
        <p:spPr bwMode="auto">
          <a:xfrm>
            <a:off x="3910013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11</a:t>
            </a:r>
            <a:endParaRPr lang="en-US"/>
          </a:p>
        </p:txBody>
      </p:sp>
      <p:sp>
        <p:nvSpPr>
          <p:cNvPr id="5170" name="Rectangle 627"/>
          <p:cNvSpPr>
            <a:spLocks noChangeArrowheads="1"/>
          </p:cNvSpPr>
          <p:nvPr/>
        </p:nvSpPr>
        <p:spPr bwMode="auto">
          <a:xfrm>
            <a:off x="4406900" y="4005263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12</a:t>
            </a:r>
            <a:endParaRPr lang="en-US"/>
          </a:p>
        </p:txBody>
      </p:sp>
      <p:sp>
        <p:nvSpPr>
          <p:cNvPr id="5171" name="Rectangle 628"/>
          <p:cNvSpPr>
            <a:spLocks noChangeArrowheads="1"/>
          </p:cNvSpPr>
          <p:nvPr/>
        </p:nvSpPr>
        <p:spPr bwMode="auto">
          <a:xfrm>
            <a:off x="4910138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13</a:t>
            </a:r>
            <a:endParaRPr lang="en-US"/>
          </a:p>
        </p:txBody>
      </p:sp>
      <p:sp>
        <p:nvSpPr>
          <p:cNvPr id="5172" name="Rectangle 629"/>
          <p:cNvSpPr>
            <a:spLocks noChangeArrowheads="1"/>
          </p:cNvSpPr>
          <p:nvPr/>
        </p:nvSpPr>
        <p:spPr bwMode="auto">
          <a:xfrm>
            <a:off x="5164138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21</a:t>
            </a:r>
            <a:endParaRPr lang="en-US"/>
          </a:p>
        </p:txBody>
      </p:sp>
      <p:sp>
        <p:nvSpPr>
          <p:cNvPr id="5173" name="Rectangle 630"/>
          <p:cNvSpPr>
            <a:spLocks noChangeArrowheads="1"/>
          </p:cNvSpPr>
          <p:nvPr/>
        </p:nvSpPr>
        <p:spPr bwMode="auto">
          <a:xfrm>
            <a:off x="5667375" y="4005263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22</a:t>
            </a:r>
            <a:endParaRPr lang="en-US"/>
          </a:p>
        </p:txBody>
      </p:sp>
      <p:sp>
        <p:nvSpPr>
          <p:cNvPr id="5174" name="Rectangle 631"/>
          <p:cNvSpPr>
            <a:spLocks noChangeArrowheads="1"/>
          </p:cNvSpPr>
          <p:nvPr/>
        </p:nvSpPr>
        <p:spPr bwMode="auto">
          <a:xfrm>
            <a:off x="6165850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23</a:t>
            </a:r>
            <a:endParaRPr lang="en-US"/>
          </a:p>
        </p:txBody>
      </p:sp>
      <p:sp>
        <p:nvSpPr>
          <p:cNvPr id="5175" name="Rectangle 632"/>
          <p:cNvSpPr>
            <a:spLocks noChangeArrowheads="1"/>
          </p:cNvSpPr>
          <p:nvPr/>
        </p:nvSpPr>
        <p:spPr bwMode="auto">
          <a:xfrm>
            <a:off x="6419850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31</a:t>
            </a:r>
            <a:endParaRPr lang="en-US"/>
          </a:p>
        </p:txBody>
      </p:sp>
      <p:sp>
        <p:nvSpPr>
          <p:cNvPr id="5176" name="Rectangle 633"/>
          <p:cNvSpPr>
            <a:spLocks noChangeArrowheads="1"/>
          </p:cNvSpPr>
          <p:nvPr/>
        </p:nvSpPr>
        <p:spPr bwMode="auto">
          <a:xfrm>
            <a:off x="6916738" y="4005263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32</a:t>
            </a:r>
            <a:endParaRPr lang="en-US"/>
          </a:p>
        </p:txBody>
      </p:sp>
      <p:sp>
        <p:nvSpPr>
          <p:cNvPr id="5177" name="Rectangle 634"/>
          <p:cNvSpPr>
            <a:spLocks noChangeArrowheads="1"/>
          </p:cNvSpPr>
          <p:nvPr/>
        </p:nvSpPr>
        <p:spPr bwMode="auto">
          <a:xfrm>
            <a:off x="7418388" y="5083175"/>
            <a:ext cx="14287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charset="0"/>
              </a:rPr>
              <a:t>33</a:t>
            </a:r>
            <a:endParaRPr lang="en-US"/>
          </a:p>
        </p:txBody>
      </p:sp>
      <p:sp>
        <p:nvSpPr>
          <p:cNvPr id="5178" name="Line 635"/>
          <p:cNvSpPr>
            <a:spLocks noChangeShapeType="1"/>
          </p:cNvSpPr>
          <p:nvPr/>
        </p:nvSpPr>
        <p:spPr bwMode="auto">
          <a:xfrm flipV="1">
            <a:off x="3959225" y="3530600"/>
            <a:ext cx="1588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Line 636"/>
          <p:cNvSpPr>
            <a:spLocks noChangeShapeType="1"/>
          </p:cNvSpPr>
          <p:nvPr/>
        </p:nvSpPr>
        <p:spPr bwMode="auto">
          <a:xfrm flipV="1">
            <a:off x="4460875" y="3530600"/>
            <a:ext cx="500063" cy="627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Line 637"/>
          <p:cNvSpPr>
            <a:spLocks noChangeShapeType="1"/>
          </p:cNvSpPr>
          <p:nvPr/>
        </p:nvSpPr>
        <p:spPr bwMode="auto">
          <a:xfrm flipV="1">
            <a:off x="4960938" y="3530600"/>
            <a:ext cx="1033462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1" name="Line 638"/>
          <p:cNvSpPr>
            <a:spLocks noChangeShapeType="1"/>
          </p:cNvSpPr>
          <p:nvPr/>
        </p:nvSpPr>
        <p:spPr bwMode="auto">
          <a:xfrm flipH="1" flipV="1">
            <a:off x="4491038" y="3530600"/>
            <a:ext cx="722312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Line 639"/>
          <p:cNvSpPr>
            <a:spLocks noChangeShapeType="1"/>
          </p:cNvSpPr>
          <p:nvPr/>
        </p:nvSpPr>
        <p:spPr bwMode="auto">
          <a:xfrm flipH="1" flipV="1">
            <a:off x="4960938" y="3530600"/>
            <a:ext cx="747712" cy="627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Line 640"/>
          <p:cNvSpPr>
            <a:spLocks noChangeShapeType="1"/>
          </p:cNvSpPr>
          <p:nvPr/>
        </p:nvSpPr>
        <p:spPr bwMode="auto">
          <a:xfrm flipV="1">
            <a:off x="6215063" y="3530600"/>
            <a:ext cx="250825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Line 641"/>
          <p:cNvSpPr>
            <a:spLocks noChangeShapeType="1"/>
          </p:cNvSpPr>
          <p:nvPr/>
        </p:nvSpPr>
        <p:spPr bwMode="auto">
          <a:xfrm flipH="1" flipV="1">
            <a:off x="5430838" y="3530600"/>
            <a:ext cx="1033462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42"/>
          <p:cNvSpPr>
            <a:spLocks noChangeShapeType="1"/>
          </p:cNvSpPr>
          <p:nvPr/>
        </p:nvSpPr>
        <p:spPr bwMode="auto">
          <a:xfrm flipH="1" flipV="1">
            <a:off x="6465888" y="3530600"/>
            <a:ext cx="492125" cy="627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643"/>
          <p:cNvSpPr>
            <a:spLocks noChangeShapeType="1"/>
          </p:cNvSpPr>
          <p:nvPr/>
        </p:nvSpPr>
        <p:spPr bwMode="auto">
          <a:xfrm flipV="1">
            <a:off x="7470775" y="3530600"/>
            <a:ext cx="28575" cy="1501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6E942B-1E7A-2A40-8C38-539963822B2F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NP E</a:t>
            </a:r>
            <a:r>
              <a:rPr lang="en-US" dirty="0" smtClean="0">
                <a:latin typeface="Tahoma" charset="0"/>
              </a:rPr>
              <a:t>xample 1</a:t>
            </a:r>
            <a:endParaRPr lang="en-US" dirty="0">
              <a:latin typeface="Tahoma" charset="0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Problem: Decide if a graph has an MST of weight K</a:t>
            </a:r>
          </a:p>
          <a:p>
            <a:pPr marL="609600" indent="-609600" eaLnBrk="1" hangingPunct="1"/>
            <a:endParaRPr lang="en-US" sz="2400" dirty="0">
              <a:latin typeface="Tahoma" charset="0"/>
            </a:endParaRP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Algorithm: 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Non-deterministically choose a set T of n-1 edges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Test that T forms a spanning tree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Test that T has weight at most K</a:t>
            </a:r>
          </a:p>
          <a:p>
            <a:pPr marL="609600" indent="-609600" eaLnBrk="1" hangingPunct="1"/>
            <a:endParaRPr lang="en-US" sz="2400" dirty="0">
              <a:latin typeface="Tahoma" charset="0"/>
            </a:endParaRP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Analysis: </a:t>
            </a:r>
            <a:r>
              <a:rPr lang="en-US" sz="2400" dirty="0" smtClean="0">
                <a:latin typeface="Tahoma" charset="0"/>
              </a:rPr>
              <a:t>Choosing n-1 edges takes O(n). Testing T by DFS to see it has no cycle (all edges are discovery edges) takes O(</a:t>
            </a:r>
            <a:r>
              <a:rPr lang="en-US" sz="2400" dirty="0" err="1" smtClean="0">
                <a:latin typeface="Tahoma" charset="0"/>
              </a:rPr>
              <a:t>n+m</a:t>
            </a:r>
            <a:r>
              <a:rPr lang="en-US" sz="2400" dirty="0" smtClean="0">
                <a:latin typeface="Tahoma" charset="0"/>
              </a:rPr>
              <a:t>) =O(n+n-1)=O(n). So this </a:t>
            </a:r>
            <a:r>
              <a:rPr lang="en-US" sz="2400" dirty="0">
                <a:latin typeface="Tahoma" charset="0"/>
              </a:rPr>
              <a:t>algorithm runs in polynomial time.</a:t>
            </a:r>
          </a:p>
          <a:p>
            <a:pPr marL="609600" indent="-609600" eaLnBrk="1" hangingPunct="1"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  <p:pic>
        <p:nvPicPr>
          <p:cNvPr id="15366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C1A0EA-6481-2C45-AC6F-BBB9306AEAE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Complexity Class NP Alternate Definition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say that an algorithm B </a:t>
            </a:r>
            <a:r>
              <a:rPr lang="en-US" sz="2400" b="1" i="1" dirty="0">
                <a:solidFill>
                  <a:schemeClr val="tx2"/>
                </a:solidFill>
                <a:latin typeface="Tahoma" charset="0"/>
              </a:rPr>
              <a:t>verifies</a:t>
            </a:r>
            <a:r>
              <a:rPr lang="en-US" sz="2400" dirty="0">
                <a:latin typeface="Tahoma" charset="0"/>
              </a:rPr>
              <a:t> the acceptance of a language L if and only if, for any x in L, there exists a 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deterministic certificate </a:t>
            </a:r>
            <a:r>
              <a:rPr lang="en-US" sz="2400" dirty="0">
                <a:latin typeface="Tahoma" charset="0"/>
              </a:rPr>
              <a:t>y such that B outputs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yes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on input (</a:t>
            </a:r>
            <a:r>
              <a:rPr lang="en-US" sz="2400" dirty="0" err="1">
                <a:latin typeface="Tahoma" charset="0"/>
              </a:rPr>
              <a:t>x,y</a:t>
            </a:r>
            <a:r>
              <a:rPr lang="en-US" sz="2400" dirty="0" smtClean="0">
                <a:latin typeface="Tahoma" charset="0"/>
              </a:rPr>
              <a:t>).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We say B outputs “yes”, in polynomial time p(n), on input z=</a:t>
            </a:r>
            <a:r>
              <a:rPr lang="en-US" sz="2000" dirty="0" err="1" smtClean="0">
                <a:latin typeface="Tahoma" charset="0"/>
              </a:rPr>
              <a:t>x+y</a:t>
            </a:r>
            <a:r>
              <a:rPr lang="en-US" sz="2000" dirty="0" smtClean="0">
                <a:latin typeface="Tahoma" charset="0"/>
              </a:rPr>
              <a:t>, the concatenation of x and y. So |y| ≤ p(n)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is the complexity class consisting of all languages verified by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polynomial-time </a:t>
            </a:r>
            <a:r>
              <a:rPr lang="en-US" sz="2400" dirty="0">
                <a:latin typeface="Tahoma" charset="0"/>
              </a:rPr>
              <a:t>algorithms</a:t>
            </a:r>
            <a:r>
              <a:rPr lang="en-US" sz="2400" dirty="0" smtClean="0">
                <a:latin typeface="Tahoma" charset="0"/>
              </a:rPr>
              <a:t>.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We know: P is a subset of NP.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Major open question: P=NP?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Most researchers believe that P and NP are different.</a:t>
            </a:r>
          </a:p>
        </p:txBody>
      </p:sp>
      <p:pic>
        <p:nvPicPr>
          <p:cNvPr id="16390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0B68C9-020F-AA4A-87EF-2AE6C19FC997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NP </a:t>
            </a:r>
            <a:r>
              <a:rPr lang="en-US" dirty="0" smtClean="0">
                <a:latin typeface="Tahoma" charset="0"/>
              </a:rPr>
              <a:t>Example 2</a:t>
            </a:r>
            <a:endParaRPr lang="en-US" dirty="0">
              <a:latin typeface="Tahoma" charset="0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Problem: Decide if a graph has an MST of weight K</a:t>
            </a:r>
          </a:p>
          <a:p>
            <a:pPr marL="609600" indent="-609600" eaLnBrk="1" hangingPunct="1"/>
            <a:endParaRPr lang="en-US" sz="2400" dirty="0">
              <a:latin typeface="Tahoma" charset="0"/>
            </a:endParaRP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Verification Algorithm: 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Use as a certificate, y, a set T of n-1 edges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Test that T forms a spanning tree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Test that T has weight at most K</a:t>
            </a:r>
          </a:p>
          <a:p>
            <a:pPr marL="609600" indent="-609600" eaLnBrk="1" hangingPunct="1"/>
            <a:endParaRPr lang="en-US" sz="2400" dirty="0">
              <a:latin typeface="Tahoma" charset="0"/>
            </a:endParaRP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Analysis: Verification takes </a:t>
            </a:r>
            <a:r>
              <a:rPr lang="en-US" sz="2400" dirty="0" smtClean="0">
                <a:latin typeface="Tahoma" charset="0"/>
              </a:rPr>
              <a:t>O(n) </a:t>
            </a:r>
            <a:r>
              <a:rPr lang="en-US" sz="2400" dirty="0">
                <a:latin typeface="Tahoma" charset="0"/>
              </a:rPr>
              <a:t>time, so this algorithm runs in polynomial time.</a:t>
            </a:r>
          </a:p>
          <a:p>
            <a:pPr marL="609600" indent="-609600" eaLnBrk="1" hangingPunct="1"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  <p:pic>
        <p:nvPicPr>
          <p:cNvPr id="17414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AEC37B8-2DC5-4343-88DE-DFEF87B94CCB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Equivalence of the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Two Definitions</a:t>
            </a:r>
          </a:p>
        </p:txBody>
      </p:sp>
      <p:pic>
        <p:nvPicPr>
          <p:cNvPr id="18437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5240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 dirty="0"/>
              <a:t>Suppose A is a non-deterministic algorithm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Let y be a certificate consisting of all the outcomes of the choose steps that A uses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We can create a verification algorithm </a:t>
            </a:r>
            <a:r>
              <a:rPr lang="en-US" sz="1800" dirty="0" smtClean="0"/>
              <a:t>B that </a:t>
            </a:r>
            <a:r>
              <a:rPr lang="en-US" sz="1800" dirty="0"/>
              <a:t>uses y instead of A</a:t>
            </a:r>
            <a:r>
              <a:rPr lang="ja-JP" altLang="en-US" sz="1800" dirty="0"/>
              <a:t>’</a:t>
            </a:r>
            <a:r>
              <a:rPr lang="en-US" sz="1800" dirty="0"/>
              <a:t>s choose steps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If A accepts on x, then there is a certificate y that allows us to verify </a:t>
            </a:r>
            <a:r>
              <a:rPr lang="en-US" sz="1800" dirty="0" err="1" smtClean="0"/>
              <a:t>x+y</a:t>
            </a:r>
            <a:endParaRPr lang="en-US" sz="1800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If A runs in polynomial-time, so does this verification algorithm</a:t>
            </a: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2000" dirty="0"/>
              <a:t>Suppose B is a verification </a:t>
            </a:r>
            <a:r>
              <a:rPr lang="en-US" sz="2000" dirty="0" smtClean="0"/>
              <a:t>algorithm</a:t>
            </a:r>
          </a:p>
          <a:p>
            <a:pPr marL="800100" lvl="1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 smtClean="0"/>
              <a:t>Construct a nondeterministic Algorithm A that takes x and </a:t>
            </a:r>
            <a:endParaRPr lang="en-US" sz="1800" dirty="0"/>
          </a:p>
          <a:p>
            <a:pPr marL="1200150" lvl="2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c</a:t>
            </a:r>
            <a:r>
              <a:rPr lang="en-US" sz="1800" dirty="0" smtClean="0"/>
              <a:t>all the choose method to assign the value of each bit in y</a:t>
            </a:r>
            <a:r>
              <a:rPr lang="en-US" sz="1800" dirty="0"/>
              <a:t>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Run B on y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</a:pPr>
            <a:r>
              <a:rPr lang="en-US" sz="1800" dirty="0"/>
              <a:t>If B runs in polynomial-time, so does this non-deterministic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is in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800600"/>
          </a:xfrm>
        </p:spPr>
        <p:txBody>
          <a:bodyPr/>
          <a:lstStyle/>
          <a:p>
            <a:r>
              <a:rPr lang="en-US" sz="2000" dirty="0" smtClean="0"/>
              <a:t>TSP: Given a set of N cities and distances between any two cities, find a tour with minimum total cost.</a:t>
            </a:r>
          </a:p>
          <a:p>
            <a:r>
              <a:rPr lang="en-US" sz="2000" dirty="0" smtClean="0"/>
              <a:t>TSP Equivalent Decision Problem: Given an integer k, is there a cycle that visits each city exactly once, returning to the start city with total distance of at most k?</a:t>
            </a:r>
          </a:p>
          <a:p>
            <a:r>
              <a:rPr lang="en-US" sz="2000" dirty="0" smtClean="0"/>
              <a:t>Proof:</a:t>
            </a:r>
          </a:p>
          <a:p>
            <a:pPr lvl="1"/>
            <a:r>
              <a:rPr lang="en-US" sz="1600" dirty="0" smtClean="0"/>
              <a:t>We define a non-deterministic algorithm that accepts instances of TSP</a:t>
            </a:r>
          </a:p>
          <a:p>
            <a:pPr lvl="1"/>
            <a:r>
              <a:rPr lang="en-US" sz="1600" dirty="0" smtClean="0"/>
              <a:t>Number the cities 1 to N</a:t>
            </a:r>
          </a:p>
          <a:p>
            <a:pPr lvl="1"/>
            <a:r>
              <a:rPr lang="en-US" sz="1600" dirty="0" smtClean="0"/>
              <a:t>Call choose method to determine a sequence S of N+1 numbers from 1 to N</a:t>
            </a:r>
          </a:p>
          <a:p>
            <a:pPr lvl="1"/>
            <a:r>
              <a:rPr lang="en-US" sz="1600" dirty="0" smtClean="0"/>
              <a:t>Check that each number appears exactly once in S (e.g. by sorting S) except the first and last numbers in S.</a:t>
            </a:r>
          </a:p>
          <a:p>
            <a:pPr lvl="1"/>
            <a:r>
              <a:rPr lang="en-US" sz="1600" dirty="0" smtClean="0"/>
              <a:t>Check that the sequence S defines a cycle and its total distance is at most k.</a:t>
            </a:r>
          </a:p>
          <a:p>
            <a:pPr lvl="1"/>
            <a:r>
              <a:rPr lang="en-US" sz="1600" dirty="0" smtClean="0"/>
              <a:t>So if there is such tour S, then our algorithm outputs “yes” and it has found a tour.</a:t>
            </a:r>
          </a:p>
          <a:p>
            <a:pPr lvl="1"/>
            <a:r>
              <a:rPr lang="en-US" sz="1600" dirty="0" smtClean="0"/>
              <a:t>Since this algorithm runs in polynomial time, TSP is in NP. </a:t>
            </a:r>
          </a:p>
          <a:p>
            <a:r>
              <a:rPr lang="en-US" sz="1400" dirty="0" smtClean="0"/>
              <a:t>Note: You may assume G is complete graph or missing edges have infinite distance.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2015 Goodrich and </a:t>
            </a:r>
            <a:r>
              <a:rPr lang="en-US" dirty="0" err="1" smtClean="0"/>
              <a:t>Tamassia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NP-Completeness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6A6-25E0-8C4B-B380-DFF2642629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85D7FA5-9379-7244-902C-BC4787BFB1BE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Tahoma" charset="0"/>
              </a:rPr>
              <a:t>CIRCUIT-SAT </a:t>
            </a:r>
            <a:endParaRPr lang="en-US" sz="4000" dirty="0">
              <a:latin typeface="Tahoma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292225" y="3352800"/>
          <a:ext cx="70135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7013160" imgH="2761920" progId="Visio.Drawing.6">
                  <p:embed/>
                </p:oleObj>
              </mc:Choice>
              <mc:Fallback>
                <p:oleObj name="VISIO" r:id="rId3" imgW="7013160" imgH="27619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352800"/>
                        <a:ext cx="7013575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tx2"/>
                </a:solidFill>
              </a:rPr>
              <a:t>Boolean </a:t>
            </a:r>
            <a:r>
              <a:rPr lang="en-US" sz="2000" dirty="0" smtClean="0">
                <a:solidFill>
                  <a:schemeClr val="tx2"/>
                </a:solidFill>
              </a:rPr>
              <a:t>Circuit </a:t>
            </a:r>
            <a:r>
              <a:rPr lang="en-US" sz="2000" dirty="0"/>
              <a:t>is a </a:t>
            </a:r>
            <a:r>
              <a:rPr lang="en-US" sz="2000" dirty="0" smtClean="0"/>
              <a:t>directed graph, where each node (</a:t>
            </a:r>
            <a:r>
              <a:rPr lang="en-US" sz="2000" dirty="0" smtClean="0">
                <a:solidFill>
                  <a:schemeClr val="tx2"/>
                </a:solidFill>
              </a:rPr>
              <a:t>logic node</a:t>
            </a:r>
            <a:r>
              <a:rPr lang="en-US" sz="2000" dirty="0" smtClean="0"/>
              <a:t>) is a Boolean function AND</a:t>
            </a:r>
            <a:r>
              <a:rPr lang="en-US" sz="2000" dirty="0"/>
              <a:t>, OR, </a:t>
            </a:r>
            <a:r>
              <a:rPr lang="en-US" sz="2000" dirty="0" smtClean="0"/>
              <a:t>or NOT.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 dirty="0" smtClean="0">
                <a:solidFill>
                  <a:schemeClr val="tx2"/>
                </a:solidFill>
              </a:rPr>
              <a:t>CIRCUIT-SAT</a:t>
            </a:r>
            <a:r>
              <a:rPr lang="en-US" sz="2000" dirty="0" smtClean="0"/>
              <a:t> </a:t>
            </a:r>
            <a:r>
              <a:rPr lang="en-US" sz="2000" dirty="0"/>
              <a:t>problem is to determine if there is an </a:t>
            </a:r>
            <a:r>
              <a:rPr lang="en-US" sz="2000" dirty="0" smtClean="0"/>
              <a:t>assignment (called </a:t>
            </a:r>
            <a:r>
              <a:rPr lang="en-US" sz="2000" dirty="0" smtClean="0">
                <a:solidFill>
                  <a:schemeClr val="tx2"/>
                </a:solidFill>
              </a:rPr>
              <a:t>satisfying assignment</a:t>
            </a:r>
            <a:r>
              <a:rPr lang="en-US" sz="2000" dirty="0" smtClean="0"/>
              <a:t>) </a:t>
            </a:r>
            <a:r>
              <a:rPr lang="en-US" sz="2000" dirty="0"/>
              <a:t>of 0</a:t>
            </a:r>
            <a:r>
              <a:rPr lang="ja-JP" altLang="en-US" sz="2000" dirty="0"/>
              <a:t>’</a:t>
            </a:r>
            <a:r>
              <a:rPr lang="en-US" sz="2000" dirty="0"/>
              <a:t>s and 1</a:t>
            </a:r>
            <a:r>
              <a:rPr lang="ja-JP" altLang="en-US" sz="2000" dirty="0"/>
              <a:t>’</a:t>
            </a:r>
            <a:r>
              <a:rPr lang="en-US" sz="2000" dirty="0"/>
              <a:t>s to a circuit</a:t>
            </a:r>
            <a:r>
              <a:rPr lang="ja-JP" altLang="en-US" sz="2000" dirty="0"/>
              <a:t>’</a:t>
            </a:r>
            <a:r>
              <a:rPr lang="en-US" sz="2000" dirty="0"/>
              <a:t>s inputs so that the circuit outputs 1.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A3B8BD-F299-6749-9104-A742E9C99DFB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CIRCUIT-SAT is in NP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223746"/>
              </p:ext>
            </p:extLst>
          </p:nvPr>
        </p:nvGraphicFramePr>
        <p:xfrm>
          <a:off x="1292225" y="3867150"/>
          <a:ext cx="70135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3" imgW="7013160" imgH="2761920" progId="Visio.Drawing.6">
                  <p:embed/>
                </p:oleObj>
              </mc:Choice>
              <mc:Fallback>
                <p:oleObj name="VISIO" r:id="rId3" imgW="7013160" imgH="2761920" progId="Visio.Drawing.6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867150"/>
                        <a:ext cx="7013575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We need to construct nondeterministic algorithm for accepting CIRCUIT-SAT in polynomial time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Use choose method to “guess” a </a:t>
            </a:r>
            <a:r>
              <a:rPr lang="en-US" sz="1800" dirty="0">
                <a:latin typeface="+mj-lt"/>
              </a:rPr>
              <a:t>set of inputs and the </a:t>
            </a:r>
            <a:r>
              <a:rPr lang="en-US" sz="1800" dirty="0" smtClean="0">
                <a:latin typeface="+mj-lt"/>
              </a:rPr>
              <a:t>outputs </a:t>
            </a:r>
            <a:r>
              <a:rPr lang="en-US" sz="1800" dirty="0">
                <a:latin typeface="+mj-lt"/>
              </a:rPr>
              <a:t>of </a:t>
            </a:r>
            <a:r>
              <a:rPr lang="en-US" sz="1800" dirty="0" smtClean="0">
                <a:latin typeface="+mj-lt"/>
              </a:rPr>
              <a:t>each logic gate.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Then </a:t>
            </a:r>
            <a:r>
              <a:rPr lang="en-US" sz="1800" dirty="0">
                <a:latin typeface="+mj-lt"/>
              </a:rPr>
              <a:t>test each gate</a:t>
            </a:r>
            <a:r>
              <a:rPr lang="ja-JP" altLang="en-US" sz="1800" dirty="0">
                <a:latin typeface="+mj-lt"/>
              </a:rPr>
              <a:t>’</a:t>
            </a:r>
            <a:r>
              <a:rPr lang="en-US" sz="1800" dirty="0">
                <a:latin typeface="+mj-lt"/>
              </a:rPr>
              <a:t>s </a:t>
            </a:r>
            <a:r>
              <a:rPr lang="en-US" sz="1800" dirty="0" smtClean="0">
                <a:latin typeface="+mj-lt"/>
              </a:rPr>
              <a:t>I/O for correctness and final output.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If its is a satisfying assignment, output “yes”.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1800" dirty="0" smtClean="0">
                <a:latin typeface="+mj-lt"/>
              </a:rPr>
              <a:t>This algorithm runs in Polynomial time.</a:t>
            </a:r>
            <a:endParaRPr lang="en-US" sz="1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DD951C-C741-7947-B87B-F092E8BF321E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9460" name="Oval 9"/>
          <p:cNvSpPr>
            <a:spLocks noChangeArrowheads="1"/>
          </p:cNvSpPr>
          <p:nvPr/>
        </p:nvSpPr>
        <p:spPr bwMode="auto">
          <a:xfrm>
            <a:off x="6308725" y="5562600"/>
            <a:ext cx="33655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NP-Completeness</a:t>
            </a: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924800" cy="41148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 problem (language) L is </a:t>
            </a:r>
            <a:r>
              <a:rPr lang="en-US" sz="2800" b="1">
                <a:solidFill>
                  <a:schemeClr val="tx2"/>
                </a:solidFill>
                <a:latin typeface="Tahoma" charset="0"/>
              </a:rPr>
              <a:t>NP-hard</a:t>
            </a:r>
            <a:r>
              <a:rPr lang="en-US" sz="2800">
                <a:latin typeface="Tahoma" charset="0"/>
              </a:rPr>
              <a:t> if every problem in NP can be reduced to L in polynomial time.</a:t>
            </a:r>
          </a:p>
          <a:p>
            <a:pPr eaLnBrk="1" hangingPunct="1"/>
            <a:r>
              <a:rPr lang="en-US" sz="2800">
                <a:latin typeface="Tahoma" charset="0"/>
              </a:rPr>
              <a:t>That is, for each language M in NP, we can take an input x for M, </a:t>
            </a:r>
            <a:r>
              <a:rPr lang="en-US" sz="2800" b="1">
                <a:solidFill>
                  <a:schemeClr val="tx2"/>
                </a:solidFill>
                <a:latin typeface="Tahoma" charset="0"/>
              </a:rPr>
              <a:t>transform</a:t>
            </a:r>
            <a:r>
              <a:rPr lang="en-US" sz="2800">
                <a:latin typeface="Tahoma" charset="0"/>
              </a:rPr>
              <a:t> it in polynomial time to an input x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sz="2800">
                <a:latin typeface="Tahoma" charset="0"/>
              </a:rPr>
              <a:t> for L such that  x is in M if and only if x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sz="2800">
                <a:latin typeface="Tahoma" charset="0"/>
              </a:rPr>
              <a:t> is in L.</a:t>
            </a:r>
          </a:p>
          <a:p>
            <a:pPr eaLnBrk="1" hangingPunct="1"/>
            <a:r>
              <a:rPr lang="en-US" sz="2800">
                <a:latin typeface="Tahoma" charset="0"/>
              </a:rPr>
              <a:t>L is </a:t>
            </a:r>
            <a:r>
              <a:rPr lang="en-US" sz="2800" b="1">
                <a:solidFill>
                  <a:schemeClr val="tx2"/>
                </a:solidFill>
                <a:latin typeface="Tahoma" charset="0"/>
              </a:rPr>
              <a:t>NP-complete</a:t>
            </a:r>
            <a:r>
              <a:rPr lang="en-US" sz="2800">
                <a:latin typeface="Tahoma" charset="0"/>
              </a:rPr>
              <a:t> if it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sz="2800">
                <a:latin typeface="Tahoma" charset="0"/>
              </a:rPr>
              <a:t>s in NP and is NP-hard.</a:t>
            </a:r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1066800" y="5181600"/>
            <a:ext cx="3352800" cy="1143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NP</a:t>
            </a:r>
          </a:p>
        </p:txBody>
      </p:sp>
      <p:sp>
        <p:nvSpPr>
          <p:cNvPr id="19464" name="AutoShape 6"/>
          <p:cNvSpPr>
            <a:spLocks noChangeArrowheads="1"/>
          </p:cNvSpPr>
          <p:nvPr/>
        </p:nvSpPr>
        <p:spPr bwMode="auto">
          <a:xfrm>
            <a:off x="4572000" y="5410200"/>
            <a:ext cx="1524000" cy="9144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poly-time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6308725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E59639-FBF1-FD49-A875-41ACCDCEB176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0484" name="Oval 2"/>
          <p:cNvSpPr>
            <a:spLocks noChangeArrowheads="1"/>
          </p:cNvSpPr>
          <p:nvPr/>
        </p:nvSpPr>
        <p:spPr bwMode="auto">
          <a:xfrm>
            <a:off x="6308725" y="5562600"/>
            <a:ext cx="1920875" cy="7620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Cook-Levin Theorem</a:t>
            </a:r>
          </a:p>
        </p:txBody>
      </p:sp>
      <p:sp>
        <p:nvSpPr>
          <p:cNvPr id="2048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CIRCUIT-SAT is NP-complete.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 already showed it is in NP.</a:t>
            </a:r>
          </a:p>
          <a:p>
            <a:pPr eaLnBrk="1" hangingPunct="1"/>
            <a:r>
              <a:rPr lang="en-US" sz="2400">
                <a:latin typeface="Tahoma" charset="0"/>
              </a:rPr>
              <a:t>To prove it is NP-hard, we have to show that every language in NP can be reduced to it.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M be in NP, and let x be an input for M.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y be a certificate that allows us to verify membership in M in polynomial time, p(n), by some algorithm D.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S be a circuit of size at most O(p(n)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) that simulates a computer (details omitted…)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838200" y="4953000"/>
            <a:ext cx="3581400" cy="1600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NP</a:t>
            </a:r>
          </a:p>
        </p:txBody>
      </p:sp>
      <p:sp>
        <p:nvSpPr>
          <p:cNvPr id="20488" name="AutoShape 6"/>
          <p:cNvSpPr>
            <a:spLocks noChangeArrowheads="1"/>
          </p:cNvSpPr>
          <p:nvPr/>
        </p:nvSpPr>
        <p:spPr bwMode="auto">
          <a:xfrm>
            <a:off x="4572000" y="5410200"/>
            <a:ext cx="1524000" cy="9144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poly-time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6394450" y="5715000"/>
            <a:ext cx="168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CIRCUIT-SAT</a:t>
            </a:r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3581400" y="5562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3581400" y="554672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0A057D-C052-6B47-B68B-87795D548FB0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Cook-Levin Proof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4168775" y="5922963"/>
            <a:ext cx="3889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4168775" y="2049463"/>
            <a:ext cx="3889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138613" y="3398838"/>
            <a:ext cx="4333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&lt; p(n) 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512" name="Rectangle 15"/>
          <p:cNvSpPr>
            <a:spLocks noChangeArrowheads="1"/>
          </p:cNvSpPr>
          <p:nvPr/>
        </p:nvSpPr>
        <p:spPr bwMode="auto">
          <a:xfrm>
            <a:off x="4191000" y="3581400"/>
            <a:ext cx="2809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cells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513" name="Line 16"/>
          <p:cNvSpPr>
            <a:spLocks noChangeShapeType="1"/>
          </p:cNvSpPr>
          <p:nvPr/>
        </p:nvSpPr>
        <p:spPr bwMode="auto">
          <a:xfrm flipV="1">
            <a:off x="4310063" y="2097088"/>
            <a:ext cx="1587" cy="12430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7"/>
          <p:cNvSpPr>
            <a:spLocks/>
          </p:cNvSpPr>
          <p:nvPr/>
        </p:nvSpPr>
        <p:spPr bwMode="auto">
          <a:xfrm>
            <a:off x="4284663" y="2049463"/>
            <a:ext cx="50800" cy="53975"/>
          </a:xfrm>
          <a:custGeom>
            <a:avLst/>
            <a:gdLst>
              <a:gd name="T0" fmla="*/ 0 w 64"/>
              <a:gd name="T1" fmla="*/ 68 h 68"/>
              <a:gd name="T2" fmla="*/ 32 w 64"/>
              <a:gd name="T3" fmla="*/ 0 h 68"/>
              <a:gd name="T4" fmla="*/ 64 w 64"/>
              <a:gd name="T5" fmla="*/ 68 h 68"/>
              <a:gd name="T6" fmla="*/ 0 w 64"/>
              <a:gd name="T7" fmla="*/ 68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68"/>
                </a:moveTo>
                <a:lnTo>
                  <a:pt x="32" y="0"/>
                </a:lnTo>
                <a:lnTo>
                  <a:pt x="64" y="68"/>
                </a:lnTo>
                <a:lnTo>
                  <a:pt x="0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8"/>
          <p:cNvSpPr>
            <a:spLocks noChangeShapeType="1"/>
          </p:cNvSpPr>
          <p:nvPr/>
        </p:nvSpPr>
        <p:spPr bwMode="auto">
          <a:xfrm>
            <a:off x="4310063" y="3795713"/>
            <a:ext cx="1587" cy="2079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Freeform 19"/>
          <p:cNvSpPr>
            <a:spLocks/>
          </p:cNvSpPr>
          <p:nvPr/>
        </p:nvSpPr>
        <p:spPr bwMode="auto">
          <a:xfrm>
            <a:off x="4284663" y="5868988"/>
            <a:ext cx="50800" cy="53975"/>
          </a:xfrm>
          <a:custGeom>
            <a:avLst/>
            <a:gdLst>
              <a:gd name="T0" fmla="*/ 64 w 64"/>
              <a:gd name="T1" fmla="*/ 0 h 67"/>
              <a:gd name="T2" fmla="*/ 32 w 64"/>
              <a:gd name="T3" fmla="*/ 67 h 67"/>
              <a:gd name="T4" fmla="*/ 0 w 64"/>
              <a:gd name="T5" fmla="*/ 0 h 67"/>
              <a:gd name="T6" fmla="*/ 64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64" y="0"/>
                </a:moveTo>
                <a:lnTo>
                  <a:pt x="32" y="67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Rectangle 20"/>
          <p:cNvSpPr>
            <a:spLocks noChangeArrowheads="1"/>
          </p:cNvSpPr>
          <p:nvPr/>
        </p:nvSpPr>
        <p:spPr bwMode="auto">
          <a:xfrm>
            <a:off x="5160963" y="2347913"/>
            <a:ext cx="282575" cy="32766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1"/>
          <p:cNvSpPr>
            <a:spLocks noChangeShapeType="1"/>
          </p:cNvSpPr>
          <p:nvPr/>
        </p:nvSpPr>
        <p:spPr bwMode="auto">
          <a:xfrm flipV="1">
            <a:off x="5443538" y="55768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22"/>
          <p:cNvSpPr>
            <a:spLocks noChangeShapeType="1"/>
          </p:cNvSpPr>
          <p:nvPr/>
        </p:nvSpPr>
        <p:spPr bwMode="auto">
          <a:xfrm flipV="1">
            <a:off x="5443538" y="54991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23"/>
          <p:cNvSpPr>
            <a:spLocks noChangeShapeType="1"/>
          </p:cNvSpPr>
          <p:nvPr/>
        </p:nvSpPr>
        <p:spPr bwMode="auto">
          <a:xfrm flipV="1">
            <a:off x="5443538" y="54229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24"/>
          <p:cNvSpPr>
            <a:spLocks noChangeShapeType="1"/>
          </p:cNvSpPr>
          <p:nvPr/>
        </p:nvSpPr>
        <p:spPr bwMode="auto">
          <a:xfrm flipV="1">
            <a:off x="5443538" y="53451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25"/>
          <p:cNvSpPr>
            <a:spLocks noChangeShapeType="1"/>
          </p:cNvSpPr>
          <p:nvPr/>
        </p:nvSpPr>
        <p:spPr bwMode="auto">
          <a:xfrm flipV="1">
            <a:off x="5443538" y="52673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26"/>
          <p:cNvSpPr>
            <a:spLocks noChangeShapeType="1"/>
          </p:cNvSpPr>
          <p:nvPr/>
        </p:nvSpPr>
        <p:spPr bwMode="auto">
          <a:xfrm flipV="1">
            <a:off x="5443538" y="51895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7"/>
          <p:cNvSpPr>
            <a:spLocks noChangeShapeType="1"/>
          </p:cNvSpPr>
          <p:nvPr/>
        </p:nvSpPr>
        <p:spPr bwMode="auto">
          <a:xfrm flipV="1">
            <a:off x="5443538" y="51117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8"/>
          <p:cNvSpPr>
            <a:spLocks noChangeShapeType="1"/>
          </p:cNvSpPr>
          <p:nvPr/>
        </p:nvSpPr>
        <p:spPr bwMode="auto">
          <a:xfrm flipV="1">
            <a:off x="5443538" y="50355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9"/>
          <p:cNvSpPr>
            <a:spLocks noChangeShapeType="1"/>
          </p:cNvSpPr>
          <p:nvPr/>
        </p:nvSpPr>
        <p:spPr bwMode="auto">
          <a:xfrm flipV="1">
            <a:off x="5443538" y="49577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30"/>
          <p:cNvSpPr>
            <a:spLocks noChangeShapeType="1"/>
          </p:cNvSpPr>
          <p:nvPr/>
        </p:nvSpPr>
        <p:spPr bwMode="auto">
          <a:xfrm flipV="1">
            <a:off x="5443538" y="48799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31"/>
          <p:cNvSpPr>
            <a:spLocks noChangeShapeType="1"/>
          </p:cNvSpPr>
          <p:nvPr/>
        </p:nvSpPr>
        <p:spPr bwMode="auto">
          <a:xfrm flipV="1">
            <a:off x="5443538" y="48021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32"/>
          <p:cNvSpPr>
            <a:spLocks noChangeShapeType="1"/>
          </p:cNvSpPr>
          <p:nvPr/>
        </p:nvSpPr>
        <p:spPr bwMode="auto">
          <a:xfrm flipV="1">
            <a:off x="5443538" y="47259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33"/>
          <p:cNvSpPr>
            <a:spLocks noChangeShapeType="1"/>
          </p:cNvSpPr>
          <p:nvPr/>
        </p:nvSpPr>
        <p:spPr bwMode="auto">
          <a:xfrm flipV="1">
            <a:off x="5443538" y="46482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34"/>
          <p:cNvSpPr>
            <a:spLocks noChangeShapeType="1"/>
          </p:cNvSpPr>
          <p:nvPr/>
        </p:nvSpPr>
        <p:spPr bwMode="auto">
          <a:xfrm flipV="1">
            <a:off x="5443538" y="45704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35"/>
          <p:cNvSpPr>
            <a:spLocks noChangeShapeType="1"/>
          </p:cNvSpPr>
          <p:nvPr/>
        </p:nvSpPr>
        <p:spPr bwMode="auto">
          <a:xfrm flipV="1">
            <a:off x="5443538" y="44926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6"/>
          <p:cNvSpPr>
            <a:spLocks noChangeShapeType="1"/>
          </p:cNvSpPr>
          <p:nvPr/>
        </p:nvSpPr>
        <p:spPr bwMode="auto">
          <a:xfrm flipV="1">
            <a:off x="5443538" y="44148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7"/>
          <p:cNvSpPr>
            <a:spLocks noChangeShapeType="1"/>
          </p:cNvSpPr>
          <p:nvPr/>
        </p:nvSpPr>
        <p:spPr bwMode="auto">
          <a:xfrm flipV="1">
            <a:off x="5443538" y="43386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8"/>
          <p:cNvSpPr>
            <a:spLocks noChangeShapeType="1"/>
          </p:cNvSpPr>
          <p:nvPr/>
        </p:nvSpPr>
        <p:spPr bwMode="auto">
          <a:xfrm flipV="1">
            <a:off x="5443538" y="42608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9"/>
          <p:cNvSpPr>
            <a:spLocks noChangeShapeType="1"/>
          </p:cNvSpPr>
          <p:nvPr/>
        </p:nvSpPr>
        <p:spPr bwMode="auto">
          <a:xfrm flipV="1">
            <a:off x="5443538" y="41830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40"/>
          <p:cNvSpPr>
            <a:spLocks noChangeShapeType="1"/>
          </p:cNvSpPr>
          <p:nvPr/>
        </p:nvSpPr>
        <p:spPr bwMode="auto">
          <a:xfrm flipV="1">
            <a:off x="5443538" y="41052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41"/>
          <p:cNvSpPr>
            <a:spLocks noChangeShapeType="1"/>
          </p:cNvSpPr>
          <p:nvPr/>
        </p:nvSpPr>
        <p:spPr bwMode="auto">
          <a:xfrm flipV="1">
            <a:off x="5443538" y="40290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42"/>
          <p:cNvSpPr>
            <a:spLocks noChangeShapeType="1"/>
          </p:cNvSpPr>
          <p:nvPr/>
        </p:nvSpPr>
        <p:spPr bwMode="auto">
          <a:xfrm flipV="1">
            <a:off x="5443538" y="39512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43"/>
          <p:cNvSpPr>
            <a:spLocks noChangeShapeType="1"/>
          </p:cNvSpPr>
          <p:nvPr/>
        </p:nvSpPr>
        <p:spPr bwMode="auto">
          <a:xfrm flipV="1">
            <a:off x="5443538" y="38735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44"/>
          <p:cNvSpPr>
            <a:spLocks noChangeShapeType="1"/>
          </p:cNvSpPr>
          <p:nvPr/>
        </p:nvSpPr>
        <p:spPr bwMode="auto">
          <a:xfrm flipV="1">
            <a:off x="5443538" y="37957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45"/>
          <p:cNvSpPr>
            <a:spLocks noChangeShapeType="1"/>
          </p:cNvSpPr>
          <p:nvPr/>
        </p:nvSpPr>
        <p:spPr bwMode="auto">
          <a:xfrm flipV="1">
            <a:off x="5443538" y="37179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46"/>
          <p:cNvSpPr>
            <a:spLocks noChangeShapeType="1"/>
          </p:cNvSpPr>
          <p:nvPr/>
        </p:nvSpPr>
        <p:spPr bwMode="auto">
          <a:xfrm flipV="1">
            <a:off x="5443538" y="36417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47"/>
          <p:cNvSpPr>
            <a:spLocks noChangeShapeType="1"/>
          </p:cNvSpPr>
          <p:nvPr/>
        </p:nvSpPr>
        <p:spPr bwMode="auto">
          <a:xfrm flipV="1">
            <a:off x="5443538" y="35639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8"/>
          <p:cNvSpPr>
            <a:spLocks noChangeShapeType="1"/>
          </p:cNvSpPr>
          <p:nvPr/>
        </p:nvSpPr>
        <p:spPr bwMode="auto">
          <a:xfrm flipV="1">
            <a:off x="5443538" y="34861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9"/>
          <p:cNvSpPr>
            <a:spLocks noChangeShapeType="1"/>
          </p:cNvSpPr>
          <p:nvPr/>
        </p:nvSpPr>
        <p:spPr bwMode="auto">
          <a:xfrm flipV="1">
            <a:off x="5443538" y="34083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50"/>
          <p:cNvSpPr>
            <a:spLocks noChangeShapeType="1"/>
          </p:cNvSpPr>
          <p:nvPr/>
        </p:nvSpPr>
        <p:spPr bwMode="auto">
          <a:xfrm flipV="1">
            <a:off x="5443538" y="33321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Line 51"/>
          <p:cNvSpPr>
            <a:spLocks noChangeShapeType="1"/>
          </p:cNvSpPr>
          <p:nvPr/>
        </p:nvSpPr>
        <p:spPr bwMode="auto">
          <a:xfrm flipV="1">
            <a:off x="5443538" y="32543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9" name="Line 52"/>
          <p:cNvSpPr>
            <a:spLocks noChangeShapeType="1"/>
          </p:cNvSpPr>
          <p:nvPr/>
        </p:nvSpPr>
        <p:spPr bwMode="auto">
          <a:xfrm flipV="1">
            <a:off x="5443538" y="31765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0" name="Line 53"/>
          <p:cNvSpPr>
            <a:spLocks noChangeShapeType="1"/>
          </p:cNvSpPr>
          <p:nvPr/>
        </p:nvSpPr>
        <p:spPr bwMode="auto">
          <a:xfrm flipV="1">
            <a:off x="5443538" y="30988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1" name="Line 54"/>
          <p:cNvSpPr>
            <a:spLocks noChangeShapeType="1"/>
          </p:cNvSpPr>
          <p:nvPr/>
        </p:nvSpPr>
        <p:spPr bwMode="auto">
          <a:xfrm flipV="1">
            <a:off x="5443538" y="30210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2" name="Line 55"/>
          <p:cNvSpPr>
            <a:spLocks noChangeShapeType="1"/>
          </p:cNvSpPr>
          <p:nvPr/>
        </p:nvSpPr>
        <p:spPr bwMode="auto">
          <a:xfrm flipV="1">
            <a:off x="5443538" y="29448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3" name="Line 56"/>
          <p:cNvSpPr>
            <a:spLocks noChangeShapeType="1"/>
          </p:cNvSpPr>
          <p:nvPr/>
        </p:nvSpPr>
        <p:spPr bwMode="auto">
          <a:xfrm flipV="1">
            <a:off x="5443538" y="28670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4" name="Line 57"/>
          <p:cNvSpPr>
            <a:spLocks noChangeShapeType="1"/>
          </p:cNvSpPr>
          <p:nvPr/>
        </p:nvSpPr>
        <p:spPr bwMode="auto">
          <a:xfrm flipV="1">
            <a:off x="5443538" y="27892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Line 58"/>
          <p:cNvSpPr>
            <a:spLocks noChangeShapeType="1"/>
          </p:cNvSpPr>
          <p:nvPr/>
        </p:nvSpPr>
        <p:spPr bwMode="auto">
          <a:xfrm flipV="1">
            <a:off x="5443538" y="27114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6" name="Line 59"/>
          <p:cNvSpPr>
            <a:spLocks noChangeShapeType="1"/>
          </p:cNvSpPr>
          <p:nvPr/>
        </p:nvSpPr>
        <p:spPr bwMode="auto">
          <a:xfrm flipV="1">
            <a:off x="5443538" y="2633663"/>
            <a:ext cx="1587" cy="492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60"/>
          <p:cNvSpPr>
            <a:spLocks noChangeShapeType="1"/>
          </p:cNvSpPr>
          <p:nvPr/>
        </p:nvSpPr>
        <p:spPr bwMode="auto">
          <a:xfrm flipV="1">
            <a:off x="5443538" y="25574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61"/>
          <p:cNvSpPr>
            <a:spLocks noChangeShapeType="1"/>
          </p:cNvSpPr>
          <p:nvPr/>
        </p:nvSpPr>
        <p:spPr bwMode="auto">
          <a:xfrm flipV="1">
            <a:off x="5443538" y="24796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62"/>
          <p:cNvSpPr>
            <a:spLocks noChangeShapeType="1"/>
          </p:cNvSpPr>
          <p:nvPr/>
        </p:nvSpPr>
        <p:spPr bwMode="auto">
          <a:xfrm flipV="1">
            <a:off x="5443538" y="24018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Freeform 63"/>
          <p:cNvSpPr>
            <a:spLocks/>
          </p:cNvSpPr>
          <p:nvPr/>
        </p:nvSpPr>
        <p:spPr bwMode="auto">
          <a:xfrm>
            <a:off x="5422900" y="2347913"/>
            <a:ext cx="20638" cy="23812"/>
          </a:xfrm>
          <a:custGeom>
            <a:avLst/>
            <a:gdLst>
              <a:gd name="T0" fmla="*/ 23 w 23"/>
              <a:gd name="T1" fmla="*/ 25 h 25"/>
              <a:gd name="T2" fmla="*/ 23 w 23"/>
              <a:gd name="T3" fmla="*/ 0 h 25"/>
              <a:gd name="T4" fmla="*/ 0 w 23"/>
              <a:gd name="T5" fmla="*/ 0 h 25"/>
              <a:gd name="T6" fmla="*/ 0 60000 65536"/>
              <a:gd name="T7" fmla="*/ 0 60000 65536"/>
              <a:gd name="T8" fmla="*/ 0 60000 65536"/>
              <a:gd name="T9" fmla="*/ 0 w 23"/>
              <a:gd name="T10" fmla="*/ 0 h 25"/>
              <a:gd name="T11" fmla="*/ 23 w 23"/>
              <a:gd name="T12" fmla="*/ 25 h 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" h="25">
                <a:moveTo>
                  <a:pt x="23" y="25"/>
                </a:moveTo>
                <a:lnTo>
                  <a:pt x="23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64"/>
          <p:cNvSpPr>
            <a:spLocks noChangeShapeType="1"/>
          </p:cNvSpPr>
          <p:nvPr/>
        </p:nvSpPr>
        <p:spPr bwMode="auto">
          <a:xfrm flipH="1">
            <a:off x="5348288" y="23479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65"/>
          <p:cNvSpPr>
            <a:spLocks noChangeShapeType="1"/>
          </p:cNvSpPr>
          <p:nvPr/>
        </p:nvSpPr>
        <p:spPr bwMode="auto">
          <a:xfrm flipH="1">
            <a:off x="5275263" y="23479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Line 66"/>
          <p:cNvSpPr>
            <a:spLocks noChangeShapeType="1"/>
          </p:cNvSpPr>
          <p:nvPr/>
        </p:nvSpPr>
        <p:spPr bwMode="auto">
          <a:xfrm flipH="1">
            <a:off x="5200650" y="2347913"/>
            <a:ext cx="46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Freeform 67"/>
          <p:cNvSpPr>
            <a:spLocks/>
          </p:cNvSpPr>
          <p:nvPr/>
        </p:nvSpPr>
        <p:spPr bwMode="auto">
          <a:xfrm>
            <a:off x="5160963" y="2347913"/>
            <a:ext cx="12700" cy="34925"/>
          </a:xfrm>
          <a:custGeom>
            <a:avLst/>
            <a:gdLst>
              <a:gd name="T0" fmla="*/ 13 w 13"/>
              <a:gd name="T1" fmla="*/ 0 h 35"/>
              <a:gd name="T2" fmla="*/ 0 w 13"/>
              <a:gd name="T3" fmla="*/ 0 h 35"/>
              <a:gd name="T4" fmla="*/ 0 w 13"/>
              <a:gd name="T5" fmla="*/ 35 h 35"/>
              <a:gd name="T6" fmla="*/ 0 60000 65536"/>
              <a:gd name="T7" fmla="*/ 0 60000 65536"/>
              <a:gd name="T8" fmla="*/ 0 60000 65536"/>
              <a:gd name="T9" fmla="*/ 0 w 13"/>
              <a:gd name="T10" fmla="*/ 0 h 35"/>
              <a:gd name="T11" fmla="*/ 13 w 13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5">
                <a:moveTo>
                  <a:pt x="13" y="0"/>
                </a:moveTo>
                <a:lnTo>
                  <a:pt x="0" y="0"/>
                </a:lnTo>
                <a:lnTo>
                  <a:pt x="0" y="35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Line 68"/>
          <p:cNvSpPr>
            <a:spLocks noChangeShapeType="1"/>
          </p:cNvSpPr>
          <p:nvPr/>
        </p:nvSpPr>
        <p:spPr bwMode="auto">
          <a:xfrm>
            <a:off x="5160963" y="24114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Line 69"/>
          <p:cNvSpPr>
            <a:spLocks noChangeShapeType="1"/>
          </p:cNvSpPr>
          <p:nvPr/>
        </p:nvSpPr>
        <p:spPr bwMode="auto">
          <a:xfrm>
            <a:off x="5160963" y="24892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7" name="Line 70"/>
          <p:cNvSpPr>
            <a:spLocks noChangeShapeType="1"/>
          </p:cNvSpPr>
          <p:nvPr/>
        </p:nvSpPr>
        <p:spPr bwMode="auto">
          <a:xfrm>
            <a:off x="5160963" y="25669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Line 71"/>
          <p:cNvSpPr>
            <a:spLocks noChangeShapeType="1"/>
          </p:cNvSpPr>
          <p:nvPr/>
        </p:nvSpPr>
        <p:spPr bwMode="auto">
          <a:xfrm>
            <a:off x="5160963" y="26447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Line 72"/>
          <p:cNvSpPr>
            <a:spLocks noChangeShapeType="1"/>
          </p:cNvSpPr>
          <p:nvPr/>
        </p:nvSpPr>
        <p:spPr bwMode="auto">
          <a:xfrm>
            <a:off x="5160963" y="27225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0" name="Line 73"/>
          <p:cNvSpPr>
            <a:spLocks noChangeShapeType="1"/>
          </p:cNvSpPr>
          <p:nvPr/>
        </p:nvSpPr>
        <p:spPr bwMode="auto">
          <a:xfrm>
            <a:off x="5160963" y="27987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1" name="Line 74"/>
          <p:cNvSpPr>
            <a:spLocks noChangeShapeType="1"/>
          </p:cNvSpPr>
          <p:nvPr/>
        </p:nvSpPr>
        <p:spPr bwMode="auto">
          <a:xfrm>
            <a:off x="5160963" y="28765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2" name="Line 75"/>
          <p:cNvSpPr>
            <a:spLocks noChangeShapeType="1"/>
          </p:cNvSpPr>
          <p:nvPr/>
        </p:nvSpPr>
        <p:spPr bwMode="auto">
          <a:xfrm>
            <a:off x="5160963" y="29543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3" name="Line 76"/>
          <p:cNvSpPr>
            <a:spLocks noChangeShapeType="1"/>
          </p:cNvSpPr>
          <p:nvPr/>
        </p:nvSpPr>
        <p:spPr bwMode="auto">
          <a:xfrm>
            <a:off x="5160963" y="30321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4" name="Line 77"/>
          <p:cNvSpPr>
            <a:spLocks noChangeShapeType="1"/>
          </p:cNvSpPr>
          <p:nvPr/>
        </p:nvSpPr>
        <p:spPr bwMode="auto">
          <a:xfrm>
            <a:off x="5160963" y="31083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Line 78"/>
          <p:cNvSpPr>
            <a:spLocks noChangeShapeType="1"/>
          </p:cNvSpPr>
          <p:nvPr/>
        </p:nvSpPr>
        <p:spPr bwMode="auto">
          <a:xfrm>
            <a:off x="5160963" y="31861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79"/>
          <p:cNvSpPr>
            <a:spLocks noChangeShapeType="1"/>
          </p:cNvSpPr>
          <p:nvPr/>
        </p:nvSpPr>
        <p:spPr bwMode="auto">
          <a:xfrm>
            <a:off x="5160963" y="32639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Line 80"/>
          <p:cNvSpPr>
            <a:spLocks noChangeShapeType="1"/>
          </p:cNvSpPr>
          <p:nvPr/>
        </p:nvSpPr>
        <p:spPr bwMode="auto">
          <a:xfrm>
            <a:off x="5160963" y="33416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8" name="Line 81"/>
          <p:cNvSpPr>
            <a:spLocks noChangeShapeType="1"/>
          </p:cNvSpPr>
          <p:nvPr/>
        </p:nvSpPr>
        <p:spPr bwMode="auto">
          <a:xfrm>
            <a:off x="5160963" y="34194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Line 82"/>
          <p:cNvSpPr>
            <a:spLocks noChangeShapeType="1"/>
          </p:cNvSpPr>
          <p:nvPr/>
        </p:nvSpPr>
        <p:spPr bwMode="auto">
          <a:xfrm>
            <a:off x="5160963" y="34956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Line 83"/>
          <p:cNvSpPr>
            <a:spLocks noChangeShapeType="1"/>
          </p:cNvSpPr>
          <p:nvPr/>
        </p:nvSpPr>
        <p:spPr bwMode="auto">
          <a:xfrm>
            <a:off x="5160963" y="35734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84"/>
          <p:cNvSpPr>
            <a:spLocks noChangeShapeType="1"/>
          </p:cNvSpPr>
          <p:nvPr/>
        </p:nvSpPr>
        <p:spPr bwMode="auto">
          <a:xfrm>
            <a:off x="5160963" y="36512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Line 85"/>
          <p:cNvSpPr>
            <a:spLocks noChangeShapeType="1"/>
          </p:cNvSpPr>
          <p:nvPr/>
        </p:nvSpPr>
        <p:spPr bwMode="auto">
          <a:xfrm>
            <a:off x="5160963" y="37290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Line 86"/>
          <p:cNvSpPr>
            <a:spLocks noChangeShapeType="1"/>
          </p:cNvSpPr>
          <p:nvPr/>
        </p:nvSpPr>
        <p:spPr bwMode="auto">
          <a:xfrm>
            <a:off x="5160963" y="38052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Line 87"/>
          <p:cNvSpPr>
            <a:spLocks noChangeShapeType="1"/>
          </p:cNvSpPr>
          <p:nvPr/>
        </p:nvSpPr>
        <p:spPr bwMode="auto">
          <a:xfrm>
            <a:off x="5160963" y="38830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Line 88"/>
          <p:cNvSpPr>
            <a:spLocks noChangeShapeType="1"/>
          </p:cNvSpPr>
          <p:nvPr/>
        </p:nvSpPr>
        <p:spPr bwMode="auto">
          <a:xfrm>
            <a:off x="5160963" y="39608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Line 89"/>
          <p:cNvSpPr>
            <a:spLocks noChangeShapeType="1"/>
          </p:cNvSpPr>
          <p:nvPr/>
        </p:nvSpPr>
        <p:spPr bwMode="auto">
          <a:xfrm>
            <a:off x="5160963" y="40386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Line 90"/>
          <p:cNvSpPr>
            <a:spLocks noChangeShapeType="1"/>
          </p:cNvSpPr>
          <p:nvPr/>
        </p:nvSpPr>
        <p:spPr bwMode="auto">
          <a:xfrm>
            <a:off x="5160963" y="41163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Line 91"/>
          <p:cNvSpPr>
            <a:spLocks noChangeShapeType="1"/>
          </p:cNvSpPr>
          <p:nvPr/>
        </p:nvSpPr>
        <p:spPr bwMode="auto">
          <a:xfrm>
            <a:off x="5160963" y="41925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9" name="Line 92"/>
          <p:cNvSpPr>
            <a:spLocks noChangeShapeType="1"/>
          </p:cNvSpPr>
          <p:nvPr/>
        </p:nvSpPr>
        <p:spPr bwMode="auto">
          <a:xfrm>
            <a:off x="5160963" y="42703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0" name="Line 93"/>
          <p:cNvSpPr>
            <a:spLocks noChangeShapeType="1"/>
          </p:cNvSpPr>
          <p:nvPr/>
        </p:nvSpPr>
        <p:spPr bwMode="auto">
          <a:xfrm>
            <a:off x="5160963" y="43481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1" name="Line 94"/>
          <p:cNvSpPr>
            <a:spLocks noChangeShapeType="1"/>
          </p:cNvSpPr>
          <p:nvPr/>
        </p:nvSpPr>
        <p:spPr bwMode="auto">
          <a:xfrm>
            <a:off x="5160963" y="44259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2" name="Line 95"/>
          <p:cNvSpPr>
            <a:spLocks noChangeShapeType="1"/>
          </p:cNvSpPr>
          <p:nvPr/>
        </p:nvSpPr>
        <p:spPr bwMode="auto">
          <a:xfrm>
            <a:off x="5160963" y="45021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3" name="Line 96"/>
          <p:cNvSpPr>
            <a:spLocks noChangeShapeType="1"/>
          </p:cNvSpPr>
          <p:nvPr/>
        </p:nvSpPr>
        <p:spPr bwMode="auto">
          <a:xfrm>
            <a:off x="5160963" y="45799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4" name="Line 97"/>
          <p:cNvSpPr>
            <a:spLocks noChangeShapeType="1"/>
          </p:cNvSpPr>
          <p:nvPr/>
        </p:nvSpPr>
        <p:spPr bwMode="auto">
          <a:xfrm>
            <a:off x="5160963" y="46577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5" name="Line 98"/>
          <p:cNvSpPr>
            <a:spLocks noChangeShapeType="1"/>
          </p:cNvSpPr>
          <p:nvPr/>
        </p:nvSpPr>
        <p:spPr bwMode="auto">
          <a:xfrm>
            <a:off x="5160963" y="47355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6" name="Line 99"/>
          <p:cNvSpPr>
            <a:spLocks noChangeShapeType="1"/>
          </p:cNvSpPr>
          <p:nvPr/>
        </p:nvSpPr>
        <p:spPr bwMode="auto">
          <a:xfrm>
            <a:off x="5160963" y="48133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7" name="Line 100"/>
          <p:cNvSpPr>
            <a:spLocks noChangeShapeType="1"/>
          </p:cNvSpPr>
          <p:nvPr/>
        </p:nvSpPr>
        <p:spPr bwMode="auto">
          <a:xfrm>
            <a:off x="5160963" y="488950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8" name="Line 101"/>
          <p:cNvSpPr>
            <a:spLocks noChangeShapeType="1"/>
          </p:cNvSpPr>
          <p:nvPr/>
        </p:nvSpPr>
        <p:spPr bwMode="auto">
          <a:xfrm>
            <a:off x="5160963" y="496728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9" name="Line 102"/>
          <p:cNvSpPr>
            <a:spLocks noChangeShapeType="1"/>
          </p:cNvSpPr>
          <p:nvPr/>
        </p:nvSpPr>
        <p:spPr bwMode="auto">
          <a:xfrm>
            <a:off x="5160963" y="504507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0" name="Line 103"/>
          <p:cNvSpPr>
            <a:spLocks noChangeShapeType="1"/>
          </p:cNvSpPr>
          <p:nvPr/>
        </p:nvSpPr>
        <p:spPr bwMode="auto">
          <a:xfrm>
            <a:off x="5160963" y="51228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1" name="Line 104"/>
          <p:cNvSpPr>
            <a:spLocks noChangeShapeType="1"/>
          </p:cNvSpPr>
          <p:nvPr/>
        </p:nvSpPr>
        <p:spPr bwMode="auto">
          <a:xfrm>
            <a:off x="5160963" y="519906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2" name="Line 105"/>
          <p:cNvSpPr>
            <a:spLocks noChangeShapeType="1"/>
          </p:cNvSpPr>
          <p:nvPr/>
        </p:nvSpPr>
        <p:spPr bwMode="auto">
          <a:xfrm>
            <a:off x="5160963" y="5276850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3" name="Line 106"/>
          <p:cNvSpPr>
            <a:spLocks noChangeShapeType="1"/>
          </p:cNvSpPr>
          <p:nvPr/>
        </p:nvSpPr>
        <p:spPr bwMode="auto">
          <a:xfrm>
            <a:off x="5160963" y="5354638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4" name="Line 107"/>
          <p:cNvSpPr>
            <a:spLocks noChangeShapeType="1"/>
          </p:cNvSpPr>
          <p:nvPr/>
        </p:nvSpPr>
        <p:spPr bwMode="auto">
          <a:xfrm>
            <a:off x="5160963" y="5432425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5" name="Line 108"/>
          <p:cNvSpPr>
            <a:spLocks noChangeShapeType="1"/>
          </p:cNvSpPr>
          <p:nvPr/>
        </p:nvSpPr>
        <p:spPr bwMode="auto">
          <a:xfrm>
            <a:off x="5160963" y="5510213"/>
            <a:ext cx="1587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6" name="Freeform 109"/>
          <p:cNvSpPr>
            <a:spLocks/>
          </p:cNvSpPr>
          <p:nvPr/>
        </p:nvSpPr>
        <p:spPr bwMode="auto">
          <a:xfrm>
            <a:off x="5160963" y="5586413"/>
            <a:ext cx="9525" cy="38100"/>
          </a:xfrm>
          <a:custGeom>
            <a:avLst/>
            <a:gdLst>
              <a:gd name="T0" fmla="*/ 0 w 10"/>
              <a:gd name="T1" fmla="*/ 0 h 38"/>
              <a:gd name="T2" fmla="*/ 0 w 10"/>
              <a:gd name="T3" fmla="*/ 38 h 38"/>
              <a:gd name="T4" fmla="*/ 10 w 10"/>
              <a:gd name="T5" fmla="*/ 38 h 38"/>
              <a:gd name="T6" fmla="*/ 0 60000 65536"/>
              <a:gd name="T7" fmla="*/ 0 60000 65536"/>
              <a:gd name="T8" fmla="*/ 0 60000 65536"/>
              <a:gd name="T9" fmla="*/ 0 w 10"/>
              <a:gd name="T10" fmla="*/ 0 h 38"/>
              <a:gd name="T11" fmla="*/ 10 w 10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38">
                <a:moveTo>
                  <a:pt x="0" y="0"/>
                </a:moveTo>
                <a:lnTo>
                  <a:pt x="0" y="38"/>
                </a:lnTo>
                <a:lnTo>
                  <a:pt x="10" y="3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" name="Line 110"/>
          <p:cNvSpPr>
            <a:spLocks noChangeShapeType="1"/>
          </p:cNvSpPr>
          <p:nvPr/>
        </p:nvSpPr>
        <p:spPr bwMode="auto">
          <a:xfrm>
            <a:off x="5199063" y="56245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" name="Line 111"/>
          <p:cNvSpPr>
            <a:spLocks noChangeShapeType="1"/>
          </p:cNvSpPr>
          <p:nvPr/>
        </p:nvSpPr>
        <p:spPr bwMode="auto">
          <a:xfrm>
            <a:off x="5272088" y="56245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9" name="Line 112"/>
          <p:cNvSpPr>
            <a:spLocks noChangeShapeType="1"/>
          </p:cNvSpPr>
          <p:nvPr/>
        </p:nvSpPr>
        <p:spPr bwMode="auto">
          <a:xfrm>
            <a:off x="5346700" y="56245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0" name="Line 113"/>
          <p:cNvSpPr>
            <a:spLocks noChangeShapeType="1"/>
          </p:cNvSpPr>
          <p:nvPr/>
        </p:nvSpPr>
        <p:spPr bwMode="auto">
          <a:xfrm>
            <a:off x="5419725" y="5624513"/>
            <a:ext cx="2381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1" name="Rectangle 114"/>
          <p:cNvSpPr>
            <a:spLocks noChangeArrowheads="1"/>
          </p:cNvSpPr>
          <p:nvPr/>
        </p:nvSpPr>
        <p:spPr bwMode="auto">
          <a:xfrm rot="-60000">
            <a:off x="5287963" y="38735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2" name="Rectangle 115"/>
          <p:cNvSpPr>
            <a:spLocks noChangeArrowheads="1"/>
          </p:cNvSpPr>
          <p:nvPr/>
        </p:nvSpPr>
        <p:spPr bwMode="auto">
          <a:xfrm>
            <a:off x="4594225" y="5029200"/>
            <a:ext cx="141288" cy="89376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3" name="Rectangle 116"/>
          <p:cNvSpPr>
            <a:spLocks noChangeArrowheads="1"/>
          </p:cNvSpPr>
          <p:nvPr/>
        </p:nvSpPr>
        <p:spPr bwMode="auto">
          <a:xfrm>
            <a:off x="4652963" y="54070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4" name="Rectangle 117"/>
          <p:cNvSpPr>
            <a:spLocks noChangeArrowheads="1"/>
          </p:cNvSpPr>
          <p:nvPr/>
        </p:nvSpPr>
        <p:spPr bwMode="auto">
          <a:xfrm>
            <a:off x="4594225" y="2049463"/>
            <a:ext cx="141288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5" name="Rectangle 118"/>
          <p:cNvSpPr>
            <a:spLocks noChangeArrowheads="1"/>
          </p:cNvSpPr>
          <p:nvPr/>
        </p:nvSpPr>
        <p:spPr bwMode="auto">
          <a:xfrm>
            <a:off x="4637088" y="24272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6" name="Rectangle 119"/>
          <p:cNvSpPr>
            <a:spLocks noChangeArrowheads="1"/>
          </p:cNvSpPr>
          <p:nvPr/>
        </p:nvSpPr>
        <p:spPr bwMode="auto">
          <a:xfrm>
            <a:off x="4594225" y="2943225"/>
            <a:ext cx="141288" cy="119221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7" name="Rectangle 120"/>
          <p:cNvSpPr>
            <a:spLocks noChangeArrowheads="1"/>
          </p:cNvSpPr>
          <p:nvPr/>
        </p:nvSpPr>
        <p:spPr bwMode="auto">
          <a:xfrm>
            <a:off x="4618038" y="34718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W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18" name="Rectangle 121"/>
          <p:cNvSpPr>
            <a:spLocks noChangeArrowheads="1"/>
          </p:cNvSpPr>
          <p:nvPr/>
        </p:nvSpPr>
        <p:spPr bwMode="auto">
          <a:xfrm>
            <a:off x="4594225" y="4135438"/>
            <a:ext cx="141288" cy="893762"/>
          </a:xfrm>
          <a:prstGeom prst="rect">
            <a:avLst/>
          </a:prstGeom>
          <a:solidFill>
            <a:srgbClr val="C0C0C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9" name="Rectangle 122"/>
          <p:cNvSpPr>
            <a:spLocks noChangeArrowheads="1"/>
          </p:cNvSpPr>
          <p:nvPr/>
        </p:nvSpPr>
        <p:spPr bwMode="auto">
          <a:xfrm>
            <a:off x="4652963" y="45132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0" name="Rectangle 123"/>
          <p:cNvSpPr>
            <a:spLocks noChangeArrowheads="1"/>
          </p:cNvSpPr>
          <p:nvPr/>
        </p:nvSpPr>
        <p:spPr bwMode="auto">
          <a:xfrm>
            <a:off x="5868988" y="5029200"/>
            <a:ext cx="142875" cy="89376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1" name="Rectangle 124"/>
          <p:cNvSpPr>
            <a:spLocks noChangeArrowheads="1"/>
          </p:cNvSpPr>
          <p:nvPr/>
        </p:nvSpPr>
        <p:spPr bwMode="auto">
          <a:xfrm>
            <a:off x="5929313" y="54070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2" name="Rectangle 125"/>
          <p:cNvSpPr>
            <a:spLocks noChangeArrowheads="1"/>
          </p:cNvSpPr>
          <p:nvPr/>
        </p:nvSpPr>
        <p:spPr bwMode="auto">
          <a:xfrm>
            <a:off x="5868988" y="2049463"/>
            <a:ext cx="142875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3" name="Rectangle 126"/>
          <p:cNvSpPr>
            <a:spLocks noChangeArrowheads="1"/>
          </p:cNvSpPr>
          <p:nvPr/>
        </p:nvSpPr>
        <p:spPr bwMode="auto">
          <a:xfrm>
            <a:off x="5913438" y="24272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4" name="Rectangle 127"/>
          <p:cNvSpPr>
            <a:spLocks noChangeArrowheads="1"/>
          </p:cNvSpPr>
          <p:nvPr/>
        </p:nvSpPr>
        <p:spPr bwMode="auto">
          <a:xfrm>
            <a:off x="5868988" y="2943225"/>
            <a:ext cx="142875" cy="119221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5" name="Rectangle 128"/>
          <p:cNvSpPr>
            <a:spLocks noChangeArrowheads="1"/>
          </p:cNvSpPr>
          <p:nvPr/>
        </p:nvSpPr>
        <p:spPr bwMode="auto">
          <a:xfrm>
            <a:off x="5892800" y="34718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W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6" name="Rectangle 129"/>
          <p:cNvSpPr>
            <a:spLocks noChangeArrowheads="1"/>
          </p:cNvSpPr>
          <p:nvPr/>
        </p:nvSpPr>
        <p:spPr bwMode="auto">
          <a:xfrm>
            <a:off x="5868988" y="4135438"/>
            <a:ext cx="142875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7" name="Rectangle 130"/>
          <p:cNvSpPr>
            <a:spLocks noChangeArrowheads="1"/>
          </p:cNvSpPr>
          <p:nvPr/>
        </p:nvSpPr>
        <p:spPr bwMode="auto">
          <a:xfrm>
            <a:off x="5929313" y="45132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628" name="Line 131"/>
          <p:cNvSpPr>
            <a:spLocks noChangeShapeType="1"/>
          </p:cNvSpPr>
          <p:nvPr/>
        </p:nvSpPr>
        <p:spPr bwMode="auto">
          <a:xfrm flipH="1" flipV="1">
            <a:off x="5443538" y="5475288"/>
            <a:ext cx="393700" cy="276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9" name="Freeform 132"/>
          <p:cNvSpPr>
            <a:spLocks/>
          </p:cNvSpPr>
          <p:nvPr/>
        </p:nvSpPr>
        <p:spPr bwMode="auto">
          <a:xfrm>
            <a:off x="5813425" y="5721350"/>
            <a:ext cx="55563" cy="52388"/>
          </a:xfrm>
          <a:custGeom>
            <a:avLst/>
            <a:gdLst>
              <a:gd name="T0" fmla="*/ 72 w 72"/>
              <a:gd name="T1" fmla="*/ 65 h 65"/>
              <a:gd name="T2" fmla="*/ 36 w 72"/>
              <a:gd name="T3" fmla="*/ 0 h 65"/>
              <a:gd name="T4" fmla="*/ 36 w 72"/>
              <a:gd name="T5" fmla="*/ 4 h 65"/>
              <a:gd name="T6" fmla="*/ 35 w 72"/>
              <a:gd name="T7" fmla="*/ 7 h 65"/>
              <a:gd name="T8" fmla="*/ 34 w 72"/>
              <a:gd name="T9" fmla="*/ 11 h 65"/>
              <a:gd name="T10" fmla="*/ 32 w 72"/>
              <a:gd name="T11" fmla="*/ 15 h 65"/>
              <a:gd name="T12" fmla="*/ 31 w 72"/>
              <a:gd name="T13" fmla="*/ 19 h 65"/>
              <a:gd name="T14" fmla="*/ 29 w 72"/>
              <a:gd name="T15" fmla="*/ 22 h 65"/>
              <a:gd name="T16" fmla="*/ 28 w 72"/>
              <a:gd name="T17" fmla="*/ 26 h 65"/>
              <a:gd name="T18" fmla="*/ 25 w 72"/>
              <a:gd name="T19" fmla="*/ 30 h 65"/>
              <a:gd name="T20" fmla="*/ 23 w 72"/>
              <a:gd name="T21" fmla="*/ 34 h 65"/>
              <a:gd name="T22" fmla="*/ 20 w 72"/>
              <a:gd name="T23" fmla="*/ 37 h 65"/>
              <a:gd name="T24" fmla="*/ 18 w 72"/>
              <a:gd name="T25" fmla="*/ 40 h 65"/>
              <a:gd name="T26" fmla="*/ 16 w 72"/>
              <a:gd name="T27" fmla="*/ 42 h 65"/>
              <a:gd name="T28" fmla="*/ 13 w 72"/>
              <a:gd name="T29" fmla="*/ 46 h 65"/>
              <a:gd name="T30" fmla="*/ 10 w 72"/>
              <a:gd name="T31" fmla="*/ 49 h 65"/>
              <a:gd name="T32" fmla="*/ 7 w 72"/>
              <a:gd name="T33" fmla="*/ 51 h 65"/>
              <a:gd name="T34" fmla="*/ 4 w 72"/>
              <a:gd name="T35" fmla="*/ 54 h 65"/>
              <a:gd name="T36" fmla="*/ 0 w 72"/>
              <a:gd name="T37" fmla="*/ 55 h 65"/>
              <a:gd name="T38" fmla="*/ 72 w 72"/>
              <a:gd name="T39" fmla="*/ 65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65"/>
                </a:moveTo>
                <a:lnTo>
                  <a:pt x="36" y="0"/>
                </a:lnTo>
                <a:lnTo>
                  <a:pt x="36" y="4"/>
                </a:lnTo>
                <a:lnTo>
                  <a:pt x="35" y="7"/>
                </a:lnTo>
                <a:lnTo>
                  <a:pt x="34" y="11"/>
                </a:lnTo>
                <a:lnTo>
                  <a:pt x="32" y="15"/>
                </a:lnTo>
                <a:lnTo>
                  <a:pt x="31" y="19"/>
                </a:lnTo>
                <a:lnTo>
                  <a:pt x="29" y="22"/>
                </a:lnTo>
                <a:lnTo>
                  <a:pt x="28" y="26"/>
                </a:lnTo>
                <a:lnTo>
                  <a:pt x="25" y="30"/>
                </a:lnTo>
                <a:lnTo>
                  <a:pt x="23" y="34"/>
                </a:lnTo>
                <a:lnTo>
                  <a:pt x="20" y="37"/>
                </a:lnTo>
                <a:lnTo>
                  <a:pt x="18" y="40"/>
                </a:lnTo>
                <a:lnTo>
                  <a:pt x="16" y="42"/>
                </a:lnTo>
                <a:lnTo>
                  <a:pt x="13" y="46"/>
                </a:lnTo>
                <a:lnTo>
                  <a:pt x="10" y="49"/>
                </a:lnTo>
                <a:lnTo>
                  <a:pt x="7" y="51"/>
                </a:lnTo>
                <a:lnTo>
                  <a:pt x="4" y="54"/>
                </a:lnTo>
                <a:lnTo>
                  <a:pt x="0" y="55"/>
                </a:lnTo>
                <a:lnTo>
                  <a:pt x="72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0" name="Line 133"/>
          <p:cNvSpPr>
            <a:spLocks noChangeShapeType="1"/>
          </p:cNvSpPr>
          <p:nvPr/>
        </p:nvSpPr>
        <p:spPr bwMode="auto">
          <a:xfrm flipH="1" flipV="1">
            <a:off x="5443538" y="5400675"/>
            <a:ext cx="390525" cy="206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1" name="Freeform 134"/>
          <p:cNvSpPr>
            <a:spLocks/>
          </p:cNvSpPr>
          <p:nvPr/>
        </p:nvSpPr>
        <p:spPr bwMode="auto">
          <a:xfrm>
            <a:off x="5813425" y="5576888"/>
            <a:ext cx="55563" cy="47625"/>
          </a:xfrm>
          <a:custGeom>
            <a:avLst/>
            <a:gdLst>
              <a:gd name="T0" fmla="*/ 72 w 72"/>
              <a:gd name="T1" fmla="*/ 60 h 60"/>
              <a:gd name="T2" fmla="*/ 29 w 72"/>
              <a:gd name="T3" fmla="*/ 0 h 60"/>
              <a:gd name="T4" fmla="*/ 29 w 72"/>
              <a:gd name="T5" fmla="*/ 4 h 60"/>
              <a:gd name="T6" fmla="*/ 28 w 72"/>
              <a:gd name="T7" fmla="*/ 8 h 60"/>
              <a:gd name="T8" fmla="*/ 28 w 72"/>
              <a:gd name="T9" fmla="*/ 11 h 60"/>
              <a:gd name="T10" fmla="*/ 26 w 72"/>
              <a:gd name="T11" fmla="*/ 16 h 60"/>
              <a:gd name="T12" fmla="*/ 26 w 72"/>
              <a:gd name="T13" fmla="*/ 20 h 60"/>
              <a:gd name="T14" fmla="*/ 25 w 72"/>
              <a:gd name="T15" fmla="*/ 24 h 60"/>
              <a:gd name="T16" fmla="*/ 23 w 72"/>
              <a:gd name="T17" fmla="*/ 28 h 60"/>
              <a:gd name="T18" fmla="*/ 22 w 72"/>
              <a:gd name="T19" fmla="*/ 31 h 60"/>
              <a:gd name="T20" fmla="*/ 20 w 72"/>
              <a:gd name="T21" fmla="*/ 35 h 60"/>
              <a:gd name="T22" fmla="*/ 18 w 72"/>
              <a:gd name="T23" fmla="*/ 39 h 60"/>
              <a:gd name="T24" fmla="*/ 16 w 72"/>
              <a:gd name="T25" fmla="*/ 43 h 60"/>
              <a:gd name="T26" fmla="*/ 13 w 72"/>
              <a:gd name="T27" fmla="*/ 45 h 60"/>
              <a:gd name="T28" fmla="*/ 11 w 72"/>
              <a:gd name="T29" fmla="*/ 49 h 60"/>
              <a:gd name="T30" fmla="*/ 9 w 72"/>
              <a:gd name="T31" fmla="*/ 51 h 60"/>
              <a:gd name="T32" fmla="*/ 6 w 72"/>
              <a:gd name="T33" fmla="*/ 55 h 60"/>
              <a:gd name="T34" fmla="*/ 3 w 72"/>
              <a:gd name="T35" fmla="*/ 58 h 60"/>
              <a:gd name="T36" fmla="*/ 0 w 72"/>
              <a:gd name="T37" fmla="*/ 60 h 60"/>
              <a:gd name="T38" fmla="*/ 72 w 72"/>
              <a:gd name="T39" fmla="*/ 6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0"/>
              <a:gd name="T62" fmla="*/ 72 w 72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0">
                <a:moveTo>
                  <a:pt x="72" y="60"/>
                </a:moveTo>
                <a:lnTo>
                  <a:pt x="29" y="0"/>
                </a:lnTo>
                <a:lnTo>
                  <a:pt x="29" y="4"/>
                </a:lnTo>
                <a:lnTo>
                  <a:pt x="28" y="8"/>
                </a:lnTo>
                <a:lnTo>
                  <a:pt x="28" y="11"/>
                </a:lnTo>
                <a:lnTo>
                  <a:pt x="26" y="16"/>
                </a:lnTo>
                <a:lnTo>
                  <a:pt x="26" y="20"/>
                </a:lnTo>
                <a:lnTo>
                  <a:pt x="25" y="24"/>
                </a:lnTo>
                <a:lnTo>
                  <a:pt x="23" y="28"/>
                </a:lnTo>
                <a:lnTo>
                  <a:pt x="22" y="31"/>
                </a:lnTo>
                <a:lnTo>
                  <a:pt x="20" y="35"/>
                </a:lnTo>
                <a:lnTo>
                  <a:pt x="18" y="39"/>
                </a:lnTo>
                <a:lnTo>
                  <a:pt x="16" y="43"/>
                </a:lnTo>
                <a:lnTo>
                  <a:pt x="13" y="45"/>
                </a:lnTo>
                <a:lnTo>
                  <a:pt x="11" y="49"/>
                </a:lnTo>
                <a:lnTo>
                  <a:pt x="9" y="51"/>
                </a:lnTo>
                <a:lnTo>
                  <a:pt x="6" y="55"/>
                </a:lnTo>
                <a:lnTo>
                  <a:pt x="3" y="58"/>
                </a:lnTo>
                <a:lnTo>
                  <a:pt x="0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2" name="Line 135"/>
          <p:cNvSpPr>
            <a:spLocks noChangeShapeType="1"/>
          </p:cNvSpPr>
          <p:nvPr/>
        </p:nvSpPr>
        <p:spPr bwMode="auto">
          <a:xfrm flipH="1" flipV="1">
            <a:off x="5443538" y="5327650"/>
            <a:ext cx="388937" cy="134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3" name="Freeform 136"/>
          <p:cNvSpPr>
            <a:spLocks/>
          </p:cNvSpPr>
          <p:nvPr/>
        </p:nvSpPr>
        <p:spPr bwMode="auto">
          <a:xfrm>
            <a:off x="5813425" y="5432425"/>
            <a:ext cx="55563" cy="50800"/>
          </a:xfrm>
          <a:custGeom>
            <a:avLst/>
            <a:gdLst>
              <a:gd name="T0" fmla="*/ 72 w 72"/>
              <a:gd name="T1" fmla="*/ 54 h 64"/>
              <a:gd name="T2" fmla="*/ 20 w 72"/>
              <a:gd name="T3" fmla="*/ 0 h 64"/>
              <a:gd name="T4" fmla="*/ 22 w 72"/>
              <a:gd name="T5" fmla="*/ 4 h 64"/>
              <a:gd name="T6" fmla="*/ 22 w 72"/>
              <a:gd name="T7" fmla="*/ 9 h 64"/>
              <a:gd name="T8" fmla="*/ 22 w 72"/>
              <a:gd name="T9" fmla="*/ 12 h 64"/>
              <a:gd name="T10" fmla="*/ 22 w 72"/>
              <a:gd name="T11" fmla="*/ 16 h 64"/>
              <a:gd name="T12" fmla="*/ 20 w 72"/>
              <a:gd name="T13" fmla="*/ 21 h 64"/>
              <a:gd name="T14" fmla="*/ 20 w 72"/>
              <a:gd name="T15" fmla="*/ 25 h 64"/>
              <a:gd name="T16" fmla="*/ 19 w 72"/>
              <a:gd name="T17" fmla="*/ 29 h 64"/>
              <a:gd name="T18" fmla="*/ 18 w 72"/>
              <a:gd name="T19" fmla="*/ 32 h 64"/>
              <a:gd name="T20" fmla="*/ 17 w 72"/>
              <a:gd name="T21" fmla="*/ 36 h 64"/>
              <a:gd name="T22" fmla="*/ 16 w 72"/>
              <a:gd name="T23" fmla="*/ 40 h 64"/>
              <a:gd name="T24" fmla="*/ 15 w 72"/>
              <a:gd name="T25" fmla="*/ 44 h 64"/>
              <a:gd name="T26" fmla="*/ 12 w 72"/>
              <a:gd name="T27" fmla="*/ 47 h 64"/>
              <a:gd name="T28" fmla="*/ 10 w 72"/>
              <a:gd name="T29" fmla="*/ 51 h 64"/>
              <a:gd name="T30" fmla="*/ 9 w 72"/>
              <a:gd name="T31" fmla="*/ 55 h 64"/>
              <a:gd name="T32" fmla="*/ 6 w 72"/>
              <a:gd name="T33" fmla="*/ 59 h 64"/>
              <a:gd name="T34" fmla="*/ 4 w 72"/>
              <a:gd name="T35" fmla="*/ 61 h 64"/>
              <a:gd name="T36" fmla="*/ 0 w 72"/>
              <a:gd name="T37" fmla="*/ 64 h 64"/>
              <a:gd name="T38" fmla="*/ 72 w 72"/>
              <a:gd name="T39" fmla="*/ 54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4"/>
              <a:gd name="T62" fmla="*/ 72 w 72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4">
                <a:moveTo>
                  <a:pt x="72" y="54"/>
                </a:moveTo>
                <a:lnTo>
                  <a:pt x="20" y="0"/>
                </a:lnTo>
                <a:lnTo>
                  <a:pt x="22" y="4"/>
                </a:lnTo>
                <a:lnTo>
                  <a:pt x="22" y="9"/>
                </a:lnTo>
                <a:lnTo>
                  <a:pt x="22" y="12"/>
                </a:lnTo>
                <a:lnTo>
                  <a:pt x="22" y="16"/>
                </a:lnTo>
                <a:lnTo>
                  <a:pt x="20" y="21"/>
                </a:lnTo>
                <a:lnTo>
                  <a:pt x="20" y="25"/>
                </a:lnTo>
                <a:lnTo>
                  <a:pt x="19" y="29"/>
                </a:lnTo>
                <a:lnTo>
                  <a:pt x="18" y="32"/>
                </a:lnTo>
                <a:lnTo>
                  <a:pt x="17" y="36"/>
                </a:lnTo>
                <a:lnTo>
                  <a:pt x="16" y="40"/>
                </a:lnTo>
                <a:lnTo>
                  <a:pt x="15" y="44"/>
                </a:lnTo>
                <a:lnTo>
                  <a:pt x="12" y="47"/>
                </a:lnTo>
                <a:lnTo>
                  <a:pt x="10" y="51"/>
                </a:lnTo>
                <a:lnTo>
                  <a:pt x="9" y="55"/>
                </a:lnTo>
                <a:lnTo>
                  <a:pt x="6" y="59"/>
                </a:lnTo>
                <a:lnTo>
                  <a:pt x="4" y="61"/>
                </a:lnTo>
                <a:lnTo>
                  <a:pt x="0" y="64"/>
                </a:lnTo>
                <a:lnTo>
                  <a:pt x="72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4" name="Line 137"/>
          <p:cNvSpPr>
            <a:spLocks noChangeShapeType="1"/>
          </p:cNvSpPr>
          <p:nvPr/>
        </p:nvSpPr>
        <p:spPr bwMode="auto">
          <a:xfrm flipH="1" flipV="1">
            <a:off x="5443538" y="5253038"/>
            <a:ext cx="388937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5" name="Freeform 138"/>
          <p:cNvSpPr>
            <a:spLocks/>
          </p:cNvSpPr>
          <p:nvPr/>
        </p:nvSpPr>
        <p:spPr bwMode="auto">
          <a:xfrm>
            <a:off x="5815013" y="5291138"/>
            <a:ext cx="53975" cy="53975"/>
          </a:xfrm>
          <a:custGeom>
            <a:avLst/>
            <a:gdLst>
              <a:gd name="T0" fmla="*/ 69 w 69"/>
              <a:gd name="T1" fmla="*/ 45 h 68"/>
              <a:gd name="T2" fmla="*/ 10 w 69"/>
              <a:gd name="T3" fmla="*/ 0 h 68"/>
              <a:gd name="T4" fmla="*/ 12 w 69"/>
              <a:gd name="T5" fmla="*/ 5 h 68"/>
              <a:gd name="T6" fmla="*/ 13 w 69"/>
              <a:gd name="T7" fmla="*/ 9 h 68"/>
              <a:gd name="T8" fmla="*/ 13 w 69"/>
              <a:gd name="T9" fmla="*/ 12 h 68"/>
              <a:gd name="T10" fmla="*/ 14 w 69"/>
              <a:gd name="T11" fmla="*/ 16 h 68"/>
              <a:gd name="T12" fmla="*/ 14 w 69"/>
              <a:gd name="T13" fmla="*/ 21 h 68"/>
              <a:gd name="T14" fmla="*/ 14 w 69"/>
              <a:gd name="T15" fmla="*/ 25 h 68"/>
              <a:gd name="T16" fmla="*/ 14 w 69"/>
              <a:gd name="T17" fmla="*/ 29 h 68"/>
              <a:gd name="T18" fmla="*/ 13 w 69"/>
              <a:gd name="T19" fmla="*/ 32 h 68"/>
              <a:gd name="T20" fmla="*/ 13 w 69"/>
              <a:gd name="T21" fmla="*/ 37 h 68"/>
              <a:gd name="T22" fmla="*/ 12 w 69"/>
              <a:gd name="T23" fmla="*/ 41 h 68"/>
              <a:gd name="T24" fmla="*/ 10 w 69"/>
              <a:gd name="T25" fmla="*/ 45 h 68"/>
              <a:gd name="T26" fmla="*/ 9 w 69"/>
              <a:gd name="T27" fmla="*/ 49 h 68"/>
              <a:gd name="T28" fmla="*/ 8 w 69"/>
              <a:gd name="T29" fmla="*/ 53 h 68"/>
              <a:gd name="T30" fmla="*/ 6 w 69"/>
              <a:gd name="T31" fmla="*/ 56 h 68"/>
              <a:gd name="T32" fmla="*/ 4 w 69"/>
              <a:gd name="T33" fmla="*/ 60 h 68"/>
              <a:gd name="T34" fmla="*/ 2 w 69"/>
              <a:gd name="T35" fmla="*/ 64 h 68"/>
              <a:gd name="T36" fmla="*/ 0 w 69"/>
              <a:gd name="T37" fmla="*/ 68 h 68"/>
              <a:gd name="T38" fmla="*/ 69 w 69"/>
              <a:gd name="T39" fmla="*/ 45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8"/>
              <a:gd name="T62" fmla="*/ 69 w 69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8">
                <a:moveTo>
                  <a:pt x="69" y="45"/>
                </a:moveTo>
                <a:lnTo>
                  <a:pt x="10" y="0"/>
                </a:lnTo>
                <a:lnTo>
                  <a:pt x="12" y="5"/>
                </a:lnTo>
                <a:lnTo>
                  <a:pt x="13" y="9"/>
                </a:lnTo>
                <a:lnTo>
                  <a:pt x="13" y="12"/>
                </a:lnTo>
                <a:lnTo>
                  <a:pt x="14" y="16"/>
                </a:lnTo>
                <a:lnTo>
                  <a:pt x="14" y="21"/>
                </a:lnTo>
                <a:lnTo>
                  <a:pt x="14" y="25"/>
                </a:lnTo>
                <a:lnTo>
                  <a:pt x="14" y="29"/>
                </a:lnTo>
                <a:lnTo>
                  <a:pt x="13" y="32"/>
                </a:lnTo>
                <a:lnTo>
                  <a:pt x="13" y="37"/>
                </a:lnTo>
                <a:lnTo>
                  <a:pt x="12" y="41"/>
                </a:lnTo>
                <a:lnTo>
                  <a:pt x="10" y="45"/>
                </a:lnTo>
                <a:lnTo>
                  <a:pt x="9" y="49"/>
                </a:lnTo>
                <a:lnTo>
                  <a:pt x="8" y="53"/>
                </a:lnTo>
                <a:lnTo>
                  <a:pt x="6" y="56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6" name="Line 139"/>
          <p:cNvSpPr>
            <a:spLocks noChangeShapeType="1"/>
          </p:cNvSpPr>
          <p:nvPr/>
        </p:nvSpPr>
        <p:spPr bwMode="auto">
          <a:xfrm flipH="1" flipV="1">
            <a:off x="5443538" y="5140325"/>
            <a:ext cx="387350" cy="33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7" name="Freeform 140"/>
          <p:cNvSpPr>
            <a:spLocks/>
          </p:cNvSpPr>
          <p:nvPr/>
        </p:nvSpPr>
        <p:spPr bwMode="auto">
          <a:xfrm>
            <a:off x="5816600" y="5146675"/>
            <a:ext cx="52388" cy="52388"/>
          </a:xfrm>
          <a:custGeom>
            <a:avLst/>
            <a:gdLst>
              <a:gd name="T0" fmla="*/ 67 w 67"/>
              <a:gd name="T1" fmla="*/ 40 h 68"/>
              <a:gd name="T2" fmla="*/ 5 w 67"/>
              <a:gd name="T3" fmla="*/ 0 h 68"/>
              <a:gd name="T4" fmla="*/ 7 w 67"/>
              <a:gd name="T5" fmla="*/ 5 h 68"/>
              <a:gd name="T6" fmla="*/ 8 w 67"/>
              <a:gd name="T7" fmla="*/ 9 h 68"/>
              <a:gd name="T8" fmla="*/ 8 w 67"/>
              <a:gd name="T9" fmla="*/ 13 h 68"/>
              <a:gd name="T10" fmla="*/ 10 w 67"/>
              <a:gd name="T11" fmla="*/ 17 h 68"/>
              <a:gd name="T12" fmla="*/ 10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0 w 67"/>
              <a:gd name="T21" fmla="*/ 38 h 68"/>
              <a:gd name="T22" fmla="*/ 10 w 67"/>
              <a:gd name="T23" fmla="*/ 42 h 68"/>
              <a:gd name="T24" fmla="*/ 8 w 67"/>
              <a:gd name="T25" fmla="*/ 45 h 68"/>
              <a:gd name="T26" fmla="*/ 8 w 67"/>
              <a:gd name="T27" fmla="*/ 49 h 68"/>
              <a:gd name="T28" fmla="*/ 7 w 67"/>
              <a:gd name="T29" fmla="*/ 53 h 68"/>
              <a:gd name="T30" fmla="*/ 5 w 67"/>
              <a:gd name="T31" fmla="*/ 57 h 68"/>
              <a:gd name="T32" fmla="*/ 4 w 67"/>
              <a:gd name="T33" fmla="*/ 60 h 68"/>
              <a:gd name="T34" fmla="*/ 2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5" y="0"/>
                </a:lnTo>
                <a:lnTo>
                  <a:pt x="7" y="5"/>
                </a:lnTo>
                <a:lnTo>
                  <a:pt x="8" y="9"/>
                </a:lnTo>
                <a:lnTo>
                  <a:pt x="8" y="13"/>
                </a:lnTo>
                <a:lnTo>
                  <a:pt x="10" y="17"/>
                </a:lnTo>
                <a:lnTo>
                  <a:pt x="10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0" y="38"/>
                </a:lnTo>
                <a:lnTo>
                  <a:pt x="10" y="42"/>
                </a:lnTo>
                <a:lnTo>
                  <a:pt x="8" y="45"/>
                </a:lnTo>
                <a:lnTo>
                  <a:pt x="8" y="49"/>
                </a:lnTo>
                <a:lnTo>
                  <a:pt x="7" y="53"/>
                </a:lnTo>
                <a:lnTo>
                  <a:pt x="5" y="57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8" name="Line 141"/>
          <p:cNvSpPr>
            <a:spLocks noChangeShapeType="1"/>
          </p:cNvSpPr>
          <p:nvPr/>
        </p:nvSpPr>
        <p:spPr bwMode="auto">
          <a:xfrm flipH="1" flipV="1">
            <a:off x="5443538" y="4841875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9" name="Freeform 142"/>
          <p:cNvSpPr>
            <a:spLocks/>
          </p:cNvSpPr>
          <p:nvPr/>
        </p:nvSpPr>
        <p:spPr bwMode="auto">
          <a:xfrm>
            <a:off x="5816600" y="4848225"/>
            <a:ext cx="52388" cy="53975"/>
          </a:xfrm>
          <a:custGeom>
            <a:avLst/>
            <a:gdLst>
              <a:gd name="T0" fmla="*/ 67 w 67"/>
              <a:gd name="T1" fmla="*/ 40 h 68"/>
              <a:gd name="T2" fmla="*/ 5 w 67"/>
              <a:gd name="T3" fmla="*/ 0 h 68"/>
              <a:gd name="T4" fmla="*/ 7 w 67"/>
              <a:gd name="T5" fmla="*/ 5 h 68"/>
              <a:gd name="T6" fmla="*/ 8 w 67"/>
              <a:gd name="T7" fmla="*/ 9 h 68"/>
              <a:gd name="T8" fmla="*/ 8 w 67"/>
              <a:gd name="T9" fmla="*/ 13 h 68"/>
              <a:gd name="T10" fmla="*/ 10 w 67"/>
              <a:gd name="T11" fmla="*/ 16 h 68"/>
              <a:gd name="T12" fmla="*/ 10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0 w 67"/>
              <a:gd name="T21" fmla="*/ 36 h 68"/>
              <a:gd name="T22" fmla="*/ 10 w 67"/>
              <a:gd name="T23" fmla="*/ 41 h 68"/>
              <a:gd name="T24" fmla="*/ 8 w 67"/>
              <a:gd name="T25" fmla="*/ 45 h 68"/>
              <a:gd name="T26" fmla="*/ 8 w 67"/>
              <a:gd name="T27" fmla="*/ 49 h 68"/>
              <a:gd name="T28" fmla="*/ 7 w 67"/>
              <a:gd name="T29" fmla="*/ 53 h 68"/>
              <a:gd name="T30" fmla="*/ 5 w 67"/>
              <a:gd name="T31" fmla="*/ 56 h 68"/>
              <a:gd name="T32" fmla="*/ 4 w 67"/>
              <a:gd name="T33" fmla="*/ 60 h 68"/>
              <a:gd name="T34" fmla="*/ 2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5" y="0"/>
                </a:lnTo>
                <a:lnTo>
                  <a:pt x="7" y="5"/>
                </a:lnTo>
                <a:lnTo>
                  <a:pt x="8" y="9"/>
                </a:lnTo>
                <a:lnTo>
                  <a:pt x="8" y="13"/>
                </a:lnTo>
                <a:lnTo>
                  <a:pt x="10" y="16"/>
                </a:lnTo>
                <a:lnTo>
                  <a:pt x="10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0" y="36"/>
                </a:lnTo>
                <a:lnTo>
                  <a:pt x="10" y="41"/>
                </a:lnTo>
                <a:lnTo>
                  <a:pt x="8" y="45"/>
                </a:lnTo>
                <a:lnTo>
                  <a:pt x="8" y="49"/>
                </a:lnTo>
                <a:lnTo>
                  <a:pt x="7" y="53"/>
                </a:lnTo>
                <a:lnTo>
                  <a:pt x="5" y="56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0" name="Line 143"/>
          <p:cNvSpPr>
            <a:spLocks noChangeShapeType="1"/>
          </p:cNvSpPr>
          <p:nvPr/>
        </p:nvSpPr>
        <p:spPr bwMode="auto">
          <a:xfrm flipH="1">
            <a:off x="5443538" y="4730750"/>
            <a:ext cx="387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1" name="Freeform 144"/>
          <p:cNvSpPr>
            <a:spLocks/>
          </p:cNvSpPr>
          <p:nvPr/>
        </p:nvSpPr>
        <p:spPr bwMode="auto">
          <a:xfrm>
            <a:off x="5818188" y="4703763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0 h 67"/>
              <a:gd name="T4" fmla="*/ 2 w 65"/>
              <a:gd name="T5" fmla="*/ 4 h 67"/>
              <a:gd name="T6" fmla="*/ 4 w 65"/>
              <a:gd name="T7" fmla="*/ 7 h 67"/>
              <a:gd name="T8" fmla="*/ 5 w 65"/>
              <a:gd name="T9" fmla="*/ 11 h 67"/>
              <a:gd name="T10" fmla="*/ 6 w 65"/>
              <a:gd name="T11" fmla="*/ 15 h 67"/>
              <a:gd name="T12" fmla="*/ 6 w 65"/>
              <a:gd name="T13" fmla="*/ 19 h 67"/>
              <a:gd name="T14" fmla="*/ 8 w 65"/>
              <a:gd name="T15" fmla="*/ 24 h 67"/>
              <a:gd name="T16" fmla="*/ 8 w 65"/>
              <a:gd name="T17" fmla="*/ 27 h 67"/>
              <a:gd name="T18" fmla="*/ 8 w 65"/>
              <a:gd name="T19" fmla="*/ 31 h 67"/>
              <a:gd name="T20" fmla="*/ 8 w 65"/>
              <a:gd name="T21" fmla="*/ 35 h 67"/>
              <a:gd name="T22" fmla="*/ 8 w 65"/>
              <a:gd name="T23" fmla="*/ 40 h 67"/>
              <a:gd name="T24" fmla="*/ 8 w 65"/>
              <a:gd name="T25" fmla="*/ 44 h 67"/>
              <a:gd name="T26" fmla="*/ 6 w 65"/>
              <a:gd name="T27" fmla="*/ 47 h 67"/>
              <a:gd name="T28" fmla="*/ 6 w 65"/>
              <a:gd name="T29" fmla="*/ 51 h 67"/>
              <a:gd name="T30" fmla="*/ 5 w 65"/>
              <a:gd name="T31" fmla="*/ 56 h 67"/>
              <a:gd name="T32" fmla="*/ 4 w 65"/>
              <a:gd name="T33" fmla="*/ 60 h 67"/>
              <a:gd name="T34" fmla="*/ 2 w 65"/>
              <a:gd name="T35" fmla="*/ 64 h 67"/>
              <a:gd name="T36" fmla="*/ 0 w 65"/>
              <a:gd name="T37" fmla="*/ 67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0"/>
                </a:lnTo>
                <a:lnTo>
                  <a:pt x="2" y="4"/>
                </a:lnTo>
                <a:lnTo>
                  <a:pt x="4" y="7"/>
                </a:lnTo>
                <a:lnTo>
                  <a:pt x="5" y="11"/>
                </a:lnTo>
                <a:lnTo>
                  <a:pt x="6" y="15"/>
                </a:lnTo>
                <a:lnTo>
                  <a:pt x="6" y="19"/>
                </a:lnTo>
                <a:lnTo>
                  <a:pt x="8" y="24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8" y="44"/>
                </a:lnTo>
                <a:lnTo>
                  <a:pt x="6" y="47"/>
                </a:lnTo>
                <a:lnTo>
                  <a:pt x="6" y="51"/>
                </a:lnTo>
                <a:lnTo>
                  <a:pt x="5" y="56"/>
                </a:lnTo>
                <a:lnTo>
                  <a:pt x="4" y="60"/>
                </a:lnTo>
                <a:lnTo>
                  <a:pt x="2" y="64"/>
                </a:lnTo>
                <a:lnTo>
                  <a:pt x="0" y="67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2" name="Line 145"/>
          <p:cNvSpPr>
            <a:spLocks noChangeShapeType="1"/>
          </p:cNvSpPr>
          <p:nvPr/>
        </p:nvSpPr>
        <p:spPr bwMode="auto">
          <a:xfrm flipH="1">
            <a:off x="5443538" y="4584700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3" name="Freeform 146"/>
          <p:cNvSpPr>
            <a:spLocks/>
          </p:cNvSpPr>
          <p:nvPr/>
        </p:nvSpPr>
        <p:spPr bwMode="auto">
          <a:xfrm>
            <a:off x="5816600" y="4559300"/>
            <a:ext cx="52388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2 w 67"/>
              <a:gd name="T5" fmla="*/ 4 h 68"/>
              <a:gd name="T6" fmla="*/ 4 w 67"/>
              <a:gd name="T7" fmla="*/ 8 h 68"/>
              <a:gd name="T8" fmla="*/ 5 w 67"/>
              <a:gd name="T9" fmla="*/ 11 h 68"/>
              <a:gd name="T10" fmla="*/ 7 w 67"/>
              <a:gd name="T11" fmla="*/ 15 h 68"/>
              <a:gd name="T12" fmla="*/ 8 w 67"/>
              <a:gd name="T13" fmla="*/ 19 h 68"/>
              <a:gd name="T14" fmla="*/ 8 w 67"/>
              <a:gd name="T15" fmla="*/ 24 h 68"/>
              <a:gd name="T16" fmla="*/ 10 w 67"/>
              <a:gd name="T17" fmla="*/ 28 h 68"/>
              <a:gd name="T18" fmla="*/ 10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0 w 67"/>
              <a:gd name="T27" fmla="*/ 48 h 68"/>
              <a:gd name="T28" fmla="*/ 10 w 67"/>
              <a:gd name="T29" fmla="*/ 51 h 68"/>
              <a:gd name="T30" fmla="*/ 8 w 67"/>
              <a:gd name="T31" fmla="*/ 56 h 68"/>
              <a:gd name="T32" fmla="*/ 8 w 67"/>
              <a:gd name="T33" fmla="*/ 60 h 68"/>
              <a:gd name="T34" fmla="*/ 7 w 67"/>
              <a:gd name="T35" fmla="*/ 64 h 68"/>
              <a:gd name="T36" fmla="*/ 5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5" y="11"/>
                </a:lnTo>
                <a:lnTo>
                  <a:pt x="7" y="15"/>
                </a:lnTo>
                <a:lnTo>
                  <a:pt x="8" y="19"/>
                </a:lnTo>
                <a:lnTo>
                  <a:pt x="8" y="24"/>
                </a:lnTo>
                <a:lnTo>
                  <a:pt x="10" y="28"/>
                </a:lnTo>
                <a:lnTo>
                  <a:pt x="10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0" y="48"/>
                </a:lnTo>
                <a:lnTo>
                  <a:pt x="10" y="51"/>
                </a:lnTo>
                <a:lnTo>
                  <a:pt x="8" y="56"/>
                </a:lnTo>
                <a:lnTo>
                  <a:pt x="8" y="60"/>
                </a:lnTo>
                <a:lnTo>
                  <a:pt x="7" y="64"/>
                </a:lnTo>
                <a:lnTo>
                  <a:pt x="5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4" name="Line 147"/>
          <p:cNvSpPr>
            <a:spLocks noChangeShapeType="1"/>
          </p:cNvSpPr>
          <p:nvPr/>
        </p:nvSpPr>
        <p:spPr bwMode="auto">
          <a:xfrm flipH="1">
            <a:off x="5443538" y="4438650"/>
            <a:ext cx="388937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5" name="Freeform 148"/>
          <p:cNvSpPr>
            <a:spLocks/>
          </p:cNvSpPr>
          <p:nvPr/>
        </p:nvSpPr>
        <p:spPr bwMode="auto">
          <a:xfrm>
            <a:off x="5815013" y="4414838"/>
            <a:ext cx="53975" cy="53975"/>
          </a:xfrm>
          <a:custGeom>
            <a:avLst/>
            <a:gdLst>
              <a:gd name="T0" fmla="*/ 69 w 69"/>
              <a:gd name="T1" fmla="*/ 22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7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7 h 66"/>
              <a:gd name="T14" fmla="*/ 10 w 69"/>
              <a:gd name="T15" fmla="*/ 22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7 h 66"/>
              <a:gd name="T24" fmla="*/ 14 w 69"/>
              <a:gd name="T25" fmla="*/ 42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5 h 66"/>
              <a:gd name="T32" fmla="*/ 13 w 69"/>
              <a:gd name="T33" fmla="*/ 59 h 66"/>
              <a:gd name="T34" fmla="*/ 12 w 69"/>
              <a:gd name="T35" fmla="*/ 62 h 66"/>
              <a:gd name="T36" fmla="*/ 10 w 69"/>
              <a:gd name="T37" fmla="*/ 66 h 66"/>
              <a:gd name="T38" fmla="*/ 69 w 69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2"/>
                </a:moveTo>
                <a:lnTo>
                  <a:pt x="0" y="0"/>
                </a:lnTo>
                <a:lnTo>
                  <a:pt x="2" y="4"/>
                </a:lnTo>
                <a:lnTo>
                  <a:pt x="4" y="7"/>
                </a:lnTo>
                <a:lnTo>
                  <a:pt x="6" y="10"/>
                </a:lnTo>
                <a:lnTo>
                  <a:pt x="8" y="14"/>
                </a:lnTo>
                <a:lnTo>
                  <a:pt x="9" y="17"/>
                </a:lnTo>
                <a:lnTo>
                  <a:pt x="10" y="22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7"/>
                </a:lnTo>
                <a:lnTo>
                  <a:pt x="14" y="42"/>
                </a:lnTo>
                <a:lnTo>
                  <a:pt x="14" y="46"/>
                </a:lnTo>
                <a:lnTo>
                  <a:pt x="14" y="50"/>
                </a:lnTo>
                <a:lnTo>
                  <a:pt x="13" y="55"/>
                </a:lnTo>
                <a:lnTo>
                  <a:pt x="13" y="59"/>
                </a:lnTo>
                <a:lnTo>
                  <a:pt x="12" y="62"/>
                </a:lnTo>
                <a:lnTo>
                  <a:pt x="10" y="66"/>
                </a:lnTo>
                <a:lnTo>
                  <a:pt x="6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6" name="Line 149"/>
          <p:cNvSpPr>
            <a:spLocks noChangeShapeType="1"/>
          </p:cNvSpPr>
          <p:nvPr/>
        </p:nvSpPr>
        <p:spPr bwMode="auto">
          <a:xfrm flipH="1">
            <a:off x="5443538" y="4294188"/>
            <a:ext cx="388937" cy="101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7" name="Freeform 150"/>
          <p:cNvSpPr>
            <a:spLocks/>
          </p:cNvSpPr>
          <p:nvPr/>
        </p:nvSpPr>
        <p:spPr bwMode="auto">
          <a:xfrm>
            <a:off x="5813425" y="4271963"/>
            <a:ext cx="55563" cy="50800"/>
          </a:xfrm>
          <a:custGeom>
            <a:avLst/>
            <a:gdLst>
              <a:gd name="T0" fmla="*/ 71 w 71"/>
              <a:gd name="T1" fmla="*/ 17 h 66"/>
              <a:gd name="T2" fmla="*/ 0 w 71"/>
              <a:gd name="T3" fmla="*/ 0 h 66"/>
              <a:gd name="T4" fmla="*/ 3 w 71"/>
              <a:gd name="T5" fmla="*/ 3 h 66"/>
              <a:gd name="T6" fmla="*/ 5 w 71"/>
              <a:gd name="T7" fmla="*/ 7 h 66"/>
              <a:gd name="T8" fmla="*/ 8 w 71"/>
              <a:gd name="T9" fmla="*/ 10 h 66"/>
              <a:gd name="T10" fmla="*/ 9 w 71"/>
              <a:gd name="T11" fmla="*/ 13 h 66"/>
              <a:gd name="T12" fmla="*/ 11 w 71"/>
              <a:gd name="T13" fmla="*/ 17 h 66"/>
              <a:gd name="T14" fmla="*/ 12 w 71"/>
              <a:gd name="T15" fmla="*/ 20 h 66"/>
              <a:gd name="T16" fmla="*/ 14 w 71"/>
              <a:gd name="T17" fmla="*/ 25 h 66"/>
              <a:gd name="T18" fmla="*/ 15 w 71"/>
              <a:gd name="T19" fmla="*/ 29 h 66"/>
              <a:gd name="T20" fmla="*/ 16 w 71"/>
              <a:gd name="T21" fmla="*/ 33 h 66"/>
              <a:gd name="T22" fmla="*/ 17 w 71"/>
              <a:gd name="T23" fmla="*/ 37 h 66"/>
              <a:gd name="T24" fmla="*/ 17 w 71"/>
              <a:gd name="T25" fmla="*/ 40 h 66"/>
              <a:gd name="T26" fmla="*/ 18 w 71"/>
              <a:gd name="T27" fmla="*/ 45 h 66"/>
              <a:gd name="T28" fmla="*/ 18 w 71"/>
              <a:gd name="T29" fmla="*/ 49 h 66"/>
              <a:gd name="T30" fmla="*/ 18 w 71"/>
              <a:gd name="T31" fmla="*/ 53 h 66"/>
              <a:gd name="T32" fmla="*/ 17 w 71"/>
              <a:gd name="T33" fmla="*/ 58 h 66"/>
              <a:gd name="T34" fmla="*/ 17 w 71"/>
              <a:gd name="T35" fmla="*/ 62 h 66"/>
              <a:gd name="T36" fmla="*/ 16 w 71"/>
              <a:gd name="T37" fmla="*/ 66 h 66"/>
              <a:gd name="T38" fmla="*/ 71 w 71"/>
              <a:gd name="T39" fmla="*/ 17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6"/>
              <a:gd name="T62" fmla="*/ 71 w 71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6">
                <a:moveTo>
                  <a:pt x="71" y="17"/>
                </a:moveTo>
                <a:lnTo>
                  <a:pt x="0" y="0"/>
                </a:lnTo>
                <a:lnTo>
                  <a:pt x="3" y="3"/>
                </a:lnTo>
                <a:lnTo>
                  <a:pt x="5" y="7"/>
                </a:lnTo>
                <a:lnTo>
                  <a:pt x="8" y="10"/>
                </a:lnTo>
                <a:lnTo>
                  <a:pt x="9" y="13"/>
                </a:lnTo>
                <a:lnTo>
                  <a:pt x="11" y="17"/>
                </a:lnTo>
                <a:lnTo>
                  <a:pt x="12" y="20"/>
                </a:lnTo>
                <a:lnTo>
                  <a:pt x="14" y="25"/>
                </a:lnTo>
                <a:lnTo>
                  <a:pt x="15" y="29"/>
                </a:lnTo>
                <a:lnTo>
                  <a:pt x="16" y="33"/>
                </a:lnTo>
                <a:lnTo>
                  <a:pt x="17" y="37"/>
                </a:lnTo>
                <a:lnTo>
                  <a:pt x="17" y="40"/>
                </a:lnTo>
                <a:lnTo>
                  <a:pt x="18" y="45"/>
                </a:lnTo>
                <a:lnTo>
                  <a:pt x="18" y="49"/>
                </a:lnTo>
                <a:lnTo>
                  <a:pt x="18" y="53"/>
                </a:lnTo>
                <a:lnTo>
                  <a:pt x="17" y="58"/>
                </a:lnTo>
                <a:lnTo>
                  <a:pt x="17" y="62"/>
                </a:lnTo>
                <a:lnTo>
                  <a:pt x="16" y="66"/>
                </a:lnTo>
                <a:lnTo>
                  <a:pt x="7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8" name="Line 151"/>
          <p:cNvSpPr>
            <a:spLocks noChangeShapeType="1"/>
          </p:cNvSpPr>
          <p:nvPr/>
        </p:nvSpPr>
        <p:spPr bwMode="auto">
          <a:xfrm flipH="1">
            <a:off x="5443538" y="3986213"/>
            <a:ext cx="3873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9" name="Freeform 152"/>
          <p:cNvSpPr>
            <a:spLocks/>
          </p:cNvSpPr>
          <p:nvPr/>
        </p:nvSpPr>
        <p:spPr bwMode="auto">
          <a:xfrm>
            <a:off x="5818188" y="3959225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0 h 67"/>
              <a:gd name="T4" fmla="*/ 2 w 65"/>
              <a:gd name="T5" fmla="*/ 3 h 67"/>
              <a:gd name="T6" fmla="*/ 4 w 65"/>
              <a:gd name="T7" fmla="*/ 7 h 67"/>
              <a:gd name="T8" fmla="*/ 5 w 65"/>
              <a:gd name="T9" fmla="*/ 11 h 67"/>
              <a:gd name="T10" fmla="*/ 6 w 65"/>
              <a:gd name="T11" fmla="*/ 15 h 67"/>
              <a:gd name="T12" fmla="*/ 6 w 65"/>
              <a:gd name="T13" fmla="*/ 18 h 67"/>
              <a:gd name="T14" fmla="*/ 8 w 65"/>
              <a:gd name="T15" fmla="*/ 22 h 67"/>
              <a:gd name="T16" fmla="*/ 8 w 65"/>
              <a:gd name="T17" fmla="*/ 27 h 67"/>
              <a:gd name="T18" fmla="*/ 8 w 65"/>
              <a:gd name="T19" fmla="*/ 31 h 67"/>
              <a:gd name="T20" fmla="*/ 8 w 65"/>
              <a:gd name="T21" fmla="*/ 35 h 67"/>
              <a:gd name="T22" fmla="*/ 8 w 65"/>
              <a:gd name="T23" fmla="*/ 40 h 67"/>
              <a:gd name="T24" fmla="*/ 8 w 65"/>
              <a:gd name="T25" fmla="*/ 44 h 67"/>
              <a:gd name="T26" fmla="*/ 6 w 65"/>
              <a:gd name="T27" fmla="*/ 47 h 67"/>
              <a:gd name="T28" fmla="*/ 6 w 65"/>
              <a:gd name="T29" fmla="*/ 51 h 67"/>
              <a:gd name="T30" fmla="*/ 5 w 65"/>
              <a:gd name="T31" fmla="*/ 56 h 67"/>
              <a:gd name="T32" fmla="*/ 4 w 65"/>
              <a:gd name="T33" fmla="*/ 60 h 67"/>
              <a:gd name="T34" fmla="*/ 2 w 65"/>
              <a:gd name="T35" fmla="*/ 64 h 67"/>
              <a:gd name="T36" fmla="*/ 0 w 65"/>
              <a:gd name="T37" fmla="*/ 67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0"/>
                </a:lnTo>
                <a:lnTo>
                  <a:pt x="2" y="3"/>
                </a:lnTo>
                <a:lnTo>
                  <a:pt x="4" y="7"/>
                </a:lnTo>
                <a:lnTo>
                  <a:pt x="5" y="11"/>
                </a:lnTo>
                <a:lnTo>
                  <a:pt x="6" y="15"/>
                </a:lnTo>
                <a:lnTo>
                  <a:pt x="6" y="18"/>
                </a:lnTo>
                <a:lnTo>
                  <a:pt x="8" y="22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8" y="44"/>
                </a:lnTo>
                <a:lnTo>
                  <a:pt x="6" y="47"/>
                </a:lnTo>
                <a:lnTo>
                  <a:pt x="6" y="51"/>
                </a:lnTo>
                <a:lnTo>
                  <a:pt x="5" y="56"/>
                </a:lnTo>
                <a:lnTo>
                  <a:pt x="4" y="60"/>
                </a:lnTo>
                <a:lnTo>
                  <a:pt x="2" y="64"/>
                </a:lnTo>
                <a:lnTo>
                  <a:pt x="0" y="67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0" name="Line 153"/>
          <p:cNvSpPr>
            <a:spLocks noChangeShapeType="1"/>
          </p:cNvSpPr>
          <p:nvPr/>
        </p:nvSpPr>
        <p:spPr bwMode="auto">
          <a:xfrm flipH="1">
            <a:off x="5443538" y="3840163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1" name="Freeform 154"/>
          <p:cNvSpPr>
            <a:spLocks/>
          </p:cNvSpPr>
          <p:nvPr/>
        </p:nvSpPr>
        <p:spPr bwMode="auto">
          <a:xfrm>
            <a:off x="5816600" y="3814763"/>
            <a:ext cx="52388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2 w 67"/>
              <a:gd name="T5" fmla="*/ 4 h 68"/>
              <a:gd name="T6" fmla="*/ 4 w 67"/>
              <a:gd name="T7" fmla="*/ 8 h 68"/>
              <a:gd name="T8" fmla="*/ 5 w 67"/>
              <a:gd name="T9" fmla="*/ 11 h 68"/>
              <a:gd name="T10" fmla="*/ 7 w 67"/>
              <a:gd name="T11" fmla="*/ 15 h 68"/>
              <a:gd name="T12" fmla="*/ 8 w 67"/>
              <a:gd name="T13" fmla="*/ 19 h 68"/>
              <a:gd name="T14" fmla="*/ 8 w 67"/>
              <a:gd name="T15" fmla="*/ 23 h 68"/>
              <a:gd name="T16" fmla="*/ 10 w 67"/>
              <a:gd name="T17" fmla="*/ 28 h 68"/>
              <a:gd name="T18" fmla="*/ 10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0 w 67"/>
              <a:gd name="T27" fmla="*/ 48 h 68"/>
              <a:gd name="T28" fmla="*/ 10 w 67"/>
              <a:gd name="T29" fmla="*/ 51 h 68"/>
              <a:gd name="T30" fmla="*/ 8 w 67"/>
              <a:gd name="T31" fmla="*/ 56 h 68"/>
              <a:gd name="T32" fmla="*/ 8 w 67"/>
              <a:gd name="T33" fmla="*/ 60 h 68"/>
              <a:gd name="T34" fmla="*/ 7 w 67"/>
              <a:gd name="T35" fmla="*/ 64 h 68"/>
              <a:gd name="T36" fmla="*/ 5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5" y="11"/>
                </a:lnTo>
                <a:lnTo>
                  <a:pt x="7" y="15"/>
                </a:lnTo>
                <a:lnTo>
                  <a:pt x="8" y="19"/>
                </a:lnTo>
                <a:lnTo>
                  <a:pt x="8" y="23"/>
                </a:lnTo>
                <a:lnTo>
                  <a:pt x="10" y="28"/>
                </a:lnTo>
                <a:lnTo>
                  <a:pt x="10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0" y="48"/>
                </a:lnTo>
                <a:lnTo>
                  <a:pt x="10" y="51"/>
                </a:lnTo>
                <a:lnTo>
                  <a:pt x="8" y="56"/>
                </a:lnTo>
                <a:lnTo>
                  <a:pt x="8" y="60"/>
                </a:lnTo>
                <a:lnTo>
                  <a:pt x="7" y="64"/>
                </a:lnTo>
                <a:lnTo>
                  <a:pt x="5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2" name="Line 155"/>
          <p:cNvSpPr>
            <a:spLocks noChangeShapeType="1"/>
          </p:cNvSpPr>
          <p:nvPr/>
        </p:nvSpPr>
        <p:spPr bwMode="auto">
          <a:xfrm flipH="1">
            <a:off x="5443538" y="3694113"/>
            <a:ext cx="388937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3" name="Freeform 156"/>
          <p:cNvSpPr>
            <a:spLocks/>
          </p:cNvSpPr>
          <p:nvPr/>
        </p:nvSpPr>
        <p:spPr bwMode="auto">
          <a:xfrm>
            <a:off x="5815013" y="3670300"/>
            <a:ext cx="53975" cy="53975"/>
          </a:xfrm>
          <a:custGeom>
            <a:avLst/>
            <a:gdLst>
              <a:gd name="T0" fmla="*/ 69 w 69"/>
              <a:gd name="T1" fmla="*/ 22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6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7 h 66"/>
              <a:gd name="T14" fmla="*/ 10 w 69"/>
              <a:gd name="T15" fmla="*/ 21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7 h 66"/>
              <a:gd name="T24" fmla="*/ 14 w 69"/>
              <a:gd name="T25" fmla="*/ 42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4 h 66"/>
              <a:gd name="T32" fmla="*/ 13 w 69"/>
              <a:gd name="T33" fmla="*/ 59 h 66"/>
              <a:gd name="T34" fmla="*/ 12 w 69"/>
              <a:gd name="T35" fmla="*/ 62 h 66"/>
              <a:gd name="T36" fmla="*/ 10 w 69"/>
              <a:gd name="T37" fmla="*/ 66 h 66"/>
              <a:gd name="T38" fmla="*/ 69 w 69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2"/>
                </a:moveTo>
                <a:lnTo>
                  <a:pt x="0" y="0"/>
                </a:lnTo>
                <a:lnTo>
                  <a:pt x="2" y="4"/>
                </a:lnTo>
                <a:lnTo>
                  <a:pt x="4" y="6"/>
                </a:lnTo>
                <a:lnTo>
                  <a:pt x="6" y="10"/>
                </a:lnTo>
                <a:lnTo>
                  <a:pt x="8" y="14"/>
                </a:lnTo>
                <a:lnTo>
                  <a:pt x="9" y="17"/>
                </a:lnTo>
                <a:lnTo>
                  <a:pt x="10" y="21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7"/>
                </a:lnTo>
                <a:lnTo>
                  <a:pt x="14" y="42"/>
                </a:lnTo>
                <a:lnTo>
                  <a:pt x="14" y="46"/>
                </a:lnTo>
                <a:lnTo>
                  <a:pt x="14" y="50"/>
                </a:lnTo>
                <a:lnTo>
                  <a:pt x="13" y="54"/>
                </a:lnTo>
                <a:lnTo>
                  <a:pt x="13" y="59"/>
                </a:lnTo>
                <a:lnTo>
                  <a:pt x="12" y="62"/>
                </a:lnTo>
                <a:lnTo>
                  <a:pt x="10" y="66"/>
                </a:lnTo>
                <a:lnTo>
                  <a:pt x="6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4" name="Line 157"/>
          <p:cNvSpPr>
            <a:spLocks noChangeShapeType="1"/>
          </p:cNvSpPr>
          <p:nvPr/>
        </p:nvSpPr>
        <p:spPr bwMode="auto">
          <a:xfrm flipH="1">
            <a:off x="5443538" y="3546475"/>
            <a:ext cx="388937" cy="68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5" name="Freeform 158"/>
          <p:cNvSpPr>
            <a:spLocks/>
          </p:cNvSpPr>
          <p:nvPr/>
        </p:nvSpPr>
        <p:spPr bwMode="auto">
          <a:xfrm>
            <a:off x="5815013" y="3522663"/>
            <a:ext cx="53975" cy="52387"/>
          </a:xfrm>
          <a:custGeom>
            <a:avLst/>
            <a:gdLst>
              <a:gd name="T0" fmla="*/ 69 w 69"/>
              <a:gd name="T1" fmla="*/ 23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6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8 h 66"/>
              <a:gd name="T14" fmla="*/ 10 w 69"/>
              <a:gd name="T15" fmla="*/ 21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8 h 66"/>
              <a:gd name="T24" fmla="*/ 14 w 69"/>
              <a:gd name="T25" fmla="*/ 43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4 h 66"/>
              <a:gd name="T32" fmla="*/ 13 w 69"/>
              <a:gd name="T33" fmla="*/ 59 h 66"/>
              <a:gd name="T34" fmla="*/ 12 w 69"/>
              <a:gd name="T35" fmla="*/ 63 h 66"/>
              <a:gd name="T36" fmla="*/ 10 w 69"/>
              <a:gd name="T37" fmla="*/ 66 h 66"/>
              <a:gd name="T38" fmla="*/ 69 w 69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3"/>
                </a:moveTo>
                <a:lnTo>
                  <a:pt x="0" y="0"/>
                </a:lnTo>
                <a:lnTo>
                  <a:pt x="2" y="4"/>
                </a:lnTo>
                <a:lnTo>
                  <a:pt x="4" y="6"/>
                </a:lnTo>
                <a:lnTo>
                  <a:pt x="6" y="10"/>
                </a:lnTo>
                <a:lnTo>
                  <a:pt x="8" y="14"/>
                </a:lnTo>
                <a:lnTo>
                  <a:pt x="9" y="18"/>
                </a:lnTo>
                <a:lnTo>
                  <a:pt x="10" y="21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8"/>
                </a:lnTo>
                <a:lnTo>
                  <a:pt x="14" y="43"/>
                </a:lnTo>
                <a:lnTo>
                  <a:pt x="14" y="46"/>
                </a:lnTo>
                <a:lnTo>
                  <a:pt x="14" y="50"/>
                </a:lnTo>
                <a:lnTo>
                  <a:pt x="13" y="54"/>
                </a:lnTo>
                <a:lnTo>
                  <a:pt x="13" y="59"/>
                </a:lnTo>
                <a:lnTo>
                  <a:pt x="12" y="63"/>
                </a:lnTo>
                <a:lnTo>
                  <a:pt x="10" y="66"/>
                </a:lnTo>
                <a:lnTo>
                  <a:pt x="6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6" name="Line 159"/>
          <p:cNvSpPr>
            <a:spLocks noChangeShapeType="1"/>
          </p:cNvSpPr>
          <p:nvPr/>
        </p:nvSpPr>
        <p:spPr bwMode="auto">
          <a:xfrm flipH="1">
            <a:off x="5443538" y="3398838"/>
            <a:ext cx="388937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7" name="Freeform 160"/>
          <p:cNvSpPr>
            <a:spLocks/>
          </p:cNvSpPr>
          <p:nvPr/>
        </p:nvSpPr>
        <p:spPr bwMode="auto">
          <a:xfrm>
            <a:off x="5815013" y="3375025"/>
            <a:ext cx="53975" cy="52388"/>
          </a:xfrm>
          <a:custGeom>
            <a:avLst/>
            <a:gdLst>
              <a:gd name="T0" fmla="*/ 69 w 69"/>
              <a:gd name="T1" fmla="*/ 23 h 66"/>
              <a:gd name="T2" fmla="*/ 0 w 69"/>
              <a:gd name="T3" fmla="*/ 0 h 66"/>
              <a:gd name="T4" fmla="*/ 2 w 69"/>
              <a:gd name="T5" fmla="*/ 4 h 66"/>
              <a:gd name="T6" fmla="*/ 4 w 69"/>
              <a:gd name="T7" fmla="*/ 6 h 66"/>
              <a:gd name="T8" fmla="*/ 6 w 69"/>
              <a:gd name="T9" fmla="*/ 10 h 66"/>
              <a:gd name="T10" fmla="*/ 8 w 69"/>
              <a:gd name="T11" fmla="*/ 14 h 66"/>
              <a:gd name="T12" fmla="*/ 9 w 69"/>
              <a:gd name="T13" fmla="*/ 18 h 66"/>
              <a:gd name="T14" fmla="*/ 10 w 69"/>
              <a:gd name="T15" fmla="*/ 21 h 66"/>
              <a:gd name="T16" fmla="*/ 12 w 69"/>
              <a:gd name="T17" fmla="*/ 26 h 66"/>
              <a:gd name="T18" fmla="*/ 13 w 69"/>
              <a:gd name="T19" fmla="*/ 30 h 66"/>
              <a:gd name="T20" fmla="*/ 13 w 69"/>
              <a:gd name="T21" fmla="*/ 34 h 66"/>
              <a:gd name="T22" fmla="*/ 14 w 69"/>
              <a:gd name="T23" fmla="*/ 38 h 66"/>
              <a:gd name="T24" fmla="*/ 14 w 69"/>
              <a:gd name="T25" fmla="*/ 43 h 66"/>
              <a:gd name="T26" fmla="*/ 14 w 69"/>
              <a:gd name="T27" fmla="*/ 46 h 66"/>
              <a:gd name="T28" fmla="*/ 14 w 69"/>
              <a:gd name="T29" fmla="*/ 50 h 66"/>
              <a:gd name="T30" fmla="*/ 13 w 69"/>
              <a:gd name="T31" fmla="*/ 55 h 66"/>
              <a:gd name="T32" fmla="*/ 13 w 69"/>
              <a:gd name="T33" fmla="*/ 59 h 66"/>
              <a:gd name="T34" fmla="*/ 12 w 69"/>
              <a:gd name="T35" fmla="*/ 63 h 66"/>
              <a:gd name="T36" fmla="*/ 10 w 69"/>
              <a:gd name="T37" fmla="*/ 66 h 66"/>
              <a:gd name="T38" fmla="*/ 69 w 69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3"/>
                </a:moveTo>
                <a:lnTo>
                  <a:pt x="0" y="0"/>
                </a:lnTo>
                <a:lnTo>
                  <a:pt x="2" y="4"/>
                </a:lnTo>
                <a:lnTo>
                  <a:pt x="4" y="6"/>
                </a:lnTo>
                <a:lnTo>
                  <a:pt x="6" y="10"/>
                </a:lnTo>
                <a:lnTo>
                  <a:pt x="8" y="14"/>
                </a:lnTo>
                <a:lnTo>
                  <a:pt x="9" y="18"/>
                </a:lnTo>
                <a:lnTo>
                  <a:pt x="10" y="21"/>
                </a:lnTo>
                <a:lnTo>
                  <a:pt x="12" y="26"/>
                </a:lnTo>
                <a:lnTo>
                  <a:pt x="13" y="30"/>
                </a:lnTo>
                <a:lnTo>
                  <a:pt x="13" y="34"/>
                </a:lnTo>
                <a:lnTo>
                  <a:pt x="14" y="38"/>
                </a:lnTo>
                <a:lnTo>
                  <a:pt x="14" y="43"/>
                </a:lnTo>
                <a:lnTo>
                  <a:pt x="14" y="46"/>
                </a:lnTo>
                <a:lnTo>
                  <a:pt x="14" y="50"/>
                </a:lnTo>
                <a:lnTo>
                  <a:pt x="13" y="55"/>
                </a:lnTo>
                <a:lnTo>
                  <a:pt x="13" y="59"/>
                </a:lnTo>
                <a:lnTo>
                  <a:pt x="12" y="63"/>
                </a:lnTo>
                <a:lnTo>
                  <a:pt x="10" y="66"/>
                </a:lnTo>
                <a:lnTo>
                  <a:pt x="6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8" name="Line 161"/>
          <p:cNvSpPr>
            <a:spLocks noChangeShapeType="1"/>
          </p:cNvSpPr>
          <p:nvPr/>
        </p:nvSpPr>
        <p:spPr bwMode="auto">
          <a:xfrm flipH="1">
            <a:off x="5443538" y="3254375"/>
            <a:ext cx="388937" cy="136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9" name="Freeform 162"/>
          <p:cNvSpPr>
            <a:spLocks/>
          </p:cNvSpPr>
          <p:nvPr/>
        </p:nvSpPr>
        <p:spPr bwMode="auto">
          <a:xfrm>
            <a:off x="5813425" y="3233738"/>
            <a:ext cx="55563" cy="49212"/>
          </a:xfrm>
          <a:custGeom>
            <a:avLst/>
            <a:gdLst>
              <a:gd name="T0" fmla="*/ 72 w 72"/>
              <a:gd name="T1" fmla="*/ 11 h 64"/>
              <a:gd name="T2" fmla="*/ 0 w 72"/>
              <a:gd name="T3" fmla="*/ 0 h 64"/>
              <a:gd name="T4" fmla="*/ 4 w 72"/>
              <a:gd name="T5" fmla="*/ 3 h 64"/>
              <a:gd name="T6" fmla="*/ 6 w 72"/>
              <a:gd name="T7" fmla="*/ 6 h 64"/>
              <a:gd name="T8" fmla="*/ 9 w 72"/>
              <a:gd name="T9" fmla="*/ 10 h 64"/>
              <a:gd name="T10" fmla="*/ 10 w 72"/>
              <a:gd name="T11" fmla="*/ 13 h 64"/>
              <a:gd name="T12" fmla="*/ 12 w 72"/>
              <a:gd name="T13" fmla="*/ 16 h 64"/>
              <a:gd name="T14" fmla="*/ 15 w 72"/>
              <a:gd name="T15" fmla="*/ 20 h 64"/>
              <a:gd name="T16" fmla="*/ 16 w 72"/>
              <a:gd name="T17" fmla="*/ 24 h 64"/>
              <a:gd name="T18" fmla="*/ 17 w 72"/>
              <a:gd name="T19" fmla="*/ 28 h 64"/>
              <a:gd name="T20" fmla="*/ 18 w 72"/>
              <a:gd name="T21" fmla="*/ 31 h 64"/>
              <a:gd name="T22" fmla="*/ 19 w 72"/>
              <a:gd name="T23" fmla="*/ 35 h 64"/>
              <a:gd name="T24" fmla="*/ 20 w 72"/>
              <a:gd name="T25" fmla="*/ 40 h 64"/>
              <a:gd name="T26" fmla="*/ 20 w 72"/>
              <a:gd name="T27" fmla="*/ 44 h 64"/>
              <a:gd name="T28" fmla="*/ 22 w 72"/>
              <a:gd name="T29" fmla="*/ 48 h 64"/>
              <a:gd name="T30" fmla="*/ 22 w 72"/>
              <a:gd name="T31" fmla="*/ 51 h 64"/>
              <a:gd name="T32" fmla="*/ 22 w 72"/>
              <a:gd name="T33" fmla="*/ 56 h 64"/>
              <a:gd name="T34" fmla="*/ 22 w 72"/>
              <a:gd name="T35" fmla="*/ 60 h 64"/>
              <a:gd name="T36" fmla="*/ 20 w 72"/>
              <a:gd name="T37" fmla="*/ 64 h 64"/>
              <a:gd name="T38" fmla="*/ 72 w 72"/>
              <a:gd name="T39" fmla="*/ 11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4"/>
              <a:gd name="T62" fmla="*/ 72 w 72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4">
                <a:moveTo>
                  <a:pt x="72" y="11"/>
                </a:moveTo>
                <a:lnTo>
                  <a:pt x="0" y="0"/>
                </a:lnTo>
                <a:lnTo>
                  <a:pt x="4" y="3"/>
                </a:lnTo>
                <a:lnTo>
                  <a:pt x="6" y="6"/>
                </a:lnTo>
                <a:lnTo>
                  <a:pt x="9" y="10"/>
                </a:lnTo>
                <a:lnTo>
                  <a:pt x="10" y="13"/>
                </a:lnTo>
                <a:lnTo>
                  <a:pt x="12" y="16"/>
                </a:lnTo>
                <a:lnTo>
                  <a:pt x="15" y="20"/>
                </a:lnTo>
                <a:lnTo>
                  <a:pt x="16" y="24"/>
                </a:lnTo>
                <a:lnTo>
                  <a:pt x="17" y="28"/>
                </a:lnTo>
                <a:lnTo>
                  <a:pt x="18" y="31"/>
                </a:lnTo>
                <a:lnTo>
                  <a:pt x="19" y="35"/>
                </a:lnTo>
                <a:lnTo>
                  <a:pt x="20" y="40"/>
                </a:lnTo>
                <a:lnTo>
                  <a:pt x="20" y="44"/>
                </a:lnTo>
                <a:lnTo>
                  <a:pt x="22" y="48"/>
                </a:lnTo>
                <a:lnTo>
                  <a:pt x="22" y="51"/>
                </a:lnTo>
                <a:lnTo>
                  <a:pt x="22" y="56"/>
                </a:lnTo>
                <a:lnTo>
                  <a:pt x="22" y="60"/>
                </a:lnTo>
                <a:lnTo>
                  <a:pt x="20" y="64"/>
                </a:lnTo>
                <a:lnTo>
                  <a:pt x="7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0" name="Line 163"/>
          <p:cNvSpPr>
            <a:spLocks noChangeShapeType="1"/>
          </p:cNvSpPr>
          <p:nvPr/>
        </p:nvSpPr>
        <p:spPr bwMode="auto">
          <a:xfrm flipH="1">
            <a:off x="5443538" y="3111500"/>
            <a:ext cx="390525" cy="2047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1" name="Freeform 164"/>
          <p:cNvSpPr>
            <a:spLocks/>
          </p:cNvSpPr>
          <p:nvPr/>
        </p:nvSpPr>
        <p:spPr bwMode="auto">
          <a:xfrm>
            <a:off x="5813425" y="3092450"/>
            <a:ext cx="55563" cy="47625"/>
          </a:xfrm>
          <a:custGeom>
            <a:avLst/>
            <a:gdLst>
              <a:gd name="T0" fmla="*/ 72 w 72"/>
              <a:gd name="T1" fmla="*/ 0 h 60"/>
              <a:gd name="T2" fmla="*/ 0 w 72"/>
              <a:gd name="T3" fmla="*/ 0 h 60"/>
              <a:gd name="T4" fmla="*/ 3 w 72"/>
              <a:gd name="T5" fmla="*/ 2 h 60"/>
              <a:gd name="T6" fmla="*/ 6 w 72"/>
              <a:gd name="T7" fmla="*/ 5 h 60"/>
              <a:gd name="T8" fmla="*/ 9 w 72"/>
              <a:gd name="T9" fmla="*/ 7 h 60"/>
              <a:gd name="T10" fmla="*/ 11 w 72"/>
              <a:gd name="T11" fmla="*/ 10 h 60"/>
              <a:gd name="T12" fmla="*/ 13 w 72"/>
              <a:gd name="T13" fmla="*/ 14 h 60"/>
              <a:gd name="T14" fmla="*/ 16 w 72"/>
              <a:gd name="T15" fmla="*/ 17 h 60"/>
              <a:gd name="T16" fmla="*/ 18 w 72"/>
              <a:gd name="T17" fmla="*/ 20 h 60"/>
              <a:gd name="T18" fmla="*/ 20 w 72"/>
              <a:gd name="T19" fmla="*/ 24 h 60"/>
              <a:gd name="T20" fmla="*/ 22 w 72"/>
              <a:gd name="T21" fmla="*/ 27 h 60"/>
              <a:gd name="T22" fmla="*/ 23 w 72"/>
              <a:gd name="T23" fmla="*/ 31 h 60"/>
              <a:gd name="T24" fmla="*/ 25 w 72"/>
              <a:gd name="T25" fmla="*/ 35 h 60"/>
              <a:gd name="T26" fmla="*/ 26 w 72"/>
              <a:gd name="T27" fmla="*/ 40 h 60"/>
              <a:gd name="T28" fmla="*/ 26 w 72"/>
              <a:gd name="T29" fmla="*/ 44 h 60"/>
              <a:gd name="T30" fmla="*/ 28 w 72"/>
              <a:gd name="T31" fmla="*/ 47 h 60"/>
              <a:gd name="T32" fmla="*/ 28 w 72"/>
              <a:gd name="T33" fmla="*/ 51 h 60"/>
              <a:gd name="T34" fmla="*/ 29 w 72"/>
              <a:gd name="T35" fmla="*/ 56 h 60"/>
              <a:gd name="T36" fmla="*/ 29 w 72"/>
              <a:gd name="T37" fmla="*/ 60 h 60"/>
              <a:gd name="T38" fmla="*/ 72 w 72"/>
              <a:gd name="T39" fmla="*/ 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0"/>
              <a:gd name="T62" fmla="*/ 72 w 72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0">
                <a:moveTo>
                  <a:pt x="72" y="0"/>
                </a:moveTo>
                <a:lnTo>
                  <a:pt x="0" y="0"/>
                </a:lnTo>
                <a:lnTo>
                  <a:pt x="3" y="2"/>
                </a:lnTo>
                <a:lnTo>
                  <a:pt x="6" y="5"/>
                </a:lnTo>
                <a:lnTo>
                  <a:pt x="9" y="7"/>
                </a:lnTo>
                <a:lnTo>
                  <a:pt x="11" y="10"/>
                </a:lnTo>
                <a:lnTo>
                  <a:pt x="13" y="14"/>
                </a:lnTo>
                <a:lnTo>
                  <a:pt x="16" y="17"/>
                </a:lnTo>
                <a:lnTo>
                  <a:pt x="18" y="20"/>
                </a:lnTo>
                <a:lnTo>
                  <a:pt x="20" y="24"/>
                </a:lnTo>
                <a:lnTo>
                  <a:pt x="22" y="27"/>
                </a:lnTo>
                <a:lnTo>
                  <a:pt x="23" y="31"/>
                </a:lnTo>
                <a:lnTo>
                  <a:pt x="25" y="35"/>
                </a:lnTo>
                <a:lnTo>
                  <a:pt x="26" y="40"/>
                </a:lnTo>
                <a:lnTo>
                  <a:pt x="26" y="44"/>
                </a:lnTo>
                <a:lnTo>
                  <a:pt x="28" y="47"/>
                </a:lnTo>
                <a:lnTo>
                  <a:pt x="28" y="51"/>
                </a:lnTo>
                <a:lnTo>
                  <a:pt x="29" y="56"/>
                </a:lnTo>
                <a:lnTo>
                  <a:pt x="29" y="60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2" name="Line 165"/>
          <p:cNvSpPr>
            <a:spLocks noChangeShapeType="1"/>
          </p:cNvSpPr>
          <p:nvPr/>
        </p:nvSpPr>
        <p:spPr bwMode="auto">
          <a:xfrm flipH="1">
            <a:off x="5443538" y="281781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3" name="Freeform 166"/>
          <p:cNvSpPr>
            <a:spLocks/>
          </p:cNvSpPr>
          <p:nvPr/>
        </p:nvSpPr>
        <p:spPr bwMode="auto">
          <a:xfrm>
            <a:off x="5813425" y="2794000"/>
            <a:ext cx="55563" cy="52388"/>
          </a:xfrm>
          <a:custGeom>
            <a:avLst/>
            <a:gdLst>
              <a:gd name="T0" fmla="*/ 72 w 72"/>
              <a:gd name="T1" fmla="*/ 0 h 67"/>
              <a:gd name="T2" fmla="*/ 0 w 72"/>
              <a:gd name="T3" fmla="*/ 10 h 67"/>
              <a:gd name="T4" fmla="*/ 4 w 72"/>
              <a:gd name="T5" fmla="*/ 13 h 67"/>
              <a:gd name="T6" fmla="*/ 7 w 72"/>
              <a:gd name="T7" fmla="*/ 15 h 67"/>
              <a:gd name="T8" fmla="*/ 10 w 72"/>
              <a:gd name="T9" fmla="*/ 18 h 67"/>
              <a:gd name="T10" fmla="*/ 13 w 72"/>
              <a:gd name="T11" fmla="*/ 20 h 67"/>
              <a:gd name="T12" fmla="*/ 16 w 72"/>
              <a:gd name="T13" fmla="*/ 23 h 67"/>
              <a:gd name="T14" fmla="*/ 18 w 72"/>
              <a:gd name="T15" fmla="*/ 25 h 67"/>
              <a:gd name="T16" fmla="*/ 20 w 72"/>
              <a:gd name="T17" fmla="*/ 29 h 67"/>
              <a:gd name="T18" fmla="*/ 23 w 72"/>
              <a:gd name="T19" fmla="*/ 33 h 67"/>
              <a:gd name="T20" fmla="*/ 25 w 72"/>
              <a:gd name="T21" fmla="*/ 35 h 67"/>
              <a:gd name="T22" fmla="*/ 28 w 72"/>
              <a:gd name="T23" fmla="*/ 39 h 67"/>
              <a:gd name="T24" fmla="*/ 29 w 72"/>
              <a:gd name="T25" fmla="*/ 43 h 67"/>
              <a:gd name="T26" fmla="*/ 31 w 72"/>
              <a:gd name="T27" fmla="*/ 47 h 67"/>
              <a:gd name="T28" fmla="*/ 32 w 72"/>
              <a:gd name="T29" fmla="*/ 50 h 67"/>
              <a:gd name="T30" fmla="*/ 34 w 72"/>
              <a:gd name="T31" fmla="*/ 54 h 67"/>
              <a:gd name="T32" fmla="*/ 35 w 72"/>
              <a:gd name="T33" fmla="*/ 58 h 67"/>
              <a:gd name="T34" fmla="*/ 36 w 72"/>
              <a:gd name="T35" fmla="*/ 63 h 67"/>
              <a:gd name="T36" fmla="*/ 36 w 72"/>
              <a:gd name="T37" fmla="*/ 67 h 67"/>
              <a:gd name="T38" fmla="*/ 72 w 72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7"/>
              <a:gd name="T62" fmla="*/ 72 w 72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7">
                <a:moveTo>
                  <a:pt x="72" y="0"/>
                </a:moveTo>
                <a:lnTo>
                  <a:pt x="0" y="10"/>
                </a:lnTo>
                <a:lnTo>
                  <a:pt x="4" y="13"/>
                </a:lnTo>
                <a:lnTo>
                  <a:pt x="7" y="15"/>
                </a:lnTo>
                <a:lnTo>
                  <a:pt x="10" y="18"/>
                </a:lnTo>
                <a:lnTo>
                  <a:pt x="13" y="20"/>
                </a:lnTo>
                <a:lnTo>
                  <a:pt x="16" y="23"/>
                </a:lnTo>
                <a:lnTo>
                  <a:pt x="18" y="25"/>
                </a:lnTo>
                <a:lnTo>
                  <a:pt x="20" y="29"/>
                </a:lnTo>
                <a:lnTo>
                  <a:pt x="23" y="33"/>
                </a:lnTo>
                <a:lnTo>
                  <a:pt x="25" y="35"/>
                </a:lnTo>
                <a:lnTo>
                  <a:pt x="28" y="39"/>
                </a:lnTo>
                <a:lnTo>
                  <a:pt x="29" y="43"/>
                </a:lnTo>
                <a:lnTo>
                  <a:pt x="31" y="47"/>
                </a:lnTo>
                <a:lnTo>
                  <a:pt x="32" y="50"/>
                </a:lnTo>
                <a:lnTo>
                  <a:pt x="34" y="54"/>
                </a:lnTo>
                <a:lnTo>
                  <a:pt x="35" y="58"/>
                </a:lnTo>
                <a:lnTo>
                  <a:pt x="36" y="63"/>
                </a:lnTo>
                <a:lnTo>
                  <a:pt x="36" y="67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4" name="Line 167"/>
          <p:cNvSpPr>
            <a:spLocks noChangeShapeType="1"/>
          </p:cNvSpPr>
          <p:nvPr/>
        </p:nvSpPr>
        <p:spPr bwMode="auto">
          <a:xfrm flipH="1">
            <a:off x="5443538" y="2668588"/>
            <a:ext cx="395287" cy="293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5" name="Freeform 168"/>
          <p:cNvSpPr>
            <a:spLocks/>
          </p:cNvSpPr>
          <p:nvPr/>
        </p:nvSpPr>
        <p:spPr bwMode="auto">
          <a:xfrm>
            <a:off x="5813425" y="2644775"/>
            <a:ext cx="55563" cy="53975"/>
          </a:xfrm>
          <a:custGeom>
            <a:avLst/>
            <a:gdLst>
              <a:gd name="T0" fmla="*/ 72 w 72"/>
              <a:gd name="T1" fmla="*/ 0 h 67"/>
              <a:gd name="T2" fmla="*/ 0 w 72"/>
              <a:gd name="T3" fmla="*/ 12 h 67"/>
              <a:gd name="T4" fmla="*/ 4 w 72"/>
              <a:gd name="T5" fmla="*/ 14 h 67"/>
              <a:gd name="T6" fmla="*/ 7 w 72"/>
              <a:gd name="T7" fmla="*/ 16 h 67"/>
              <a:gd name="T8" fmla="*/ 11 w 72"/>
              <a:gd name="T9" fmla="*/ 19 h 67"/>
              <a:gd name="T10" fmla="*/ 13 w 72"/>
              <a:gd name="T11" fmla="*/ 21 h 67"/>
              <a:gd name="T12" fmla="*/ 17 w 72"/>
              <a:gd name="T13" fmla="*/ 24 h 67"/>
              <a:gd name="T14" fmla="*/ 19 w 72"/>
              <a:gd name="T15" fmla="*/ 27 h 67"/>
              <a:gd name="T16" fmla="*/ 22 w 72"/>
              <a:gd name="T17" fmla="*/ 30 h 67"/>
              <a:gd name="T18" fmla="*/ 24 w 72"/>
              <a:gd name="T19" fmla="*/ 34 h 67"/>
              <a:gd name="T20" fmla="*/ 26 w 72"/>
              <a:gd name="T21" fmla="*/ 36 h 67"/>
              <a:gd name="T22" fmla="*/ 29 w 72"/>
              <a:gd name="T23" fmla="*/ 40 h 67"/>
              <a:gd name="T24" fmla="*/ 30 w 72"/>
              <a:gd name="T25" fmla="*/ 44 h 67"/>
              <a:gd name="T26" fmla="*/ 32 w 72"/>
              <a:gd name="T27" fmla="*/ 47 h 67"/>
              <a:gd name="T28" fmla="*/ 34 w 72"/>
              <a:gd name="T29" fmla="*/ 51 h 67"/>
              <a:gd name="T30" fmla="*/ 35 w 72"/>
              <a:gd name="T31" fmla="*/ 55 h 67"/>
              <a:gd name="T32" fmla="*/ 36 w 72"/>
              <a:gd name="T33" fmla="*/ 59 h 67"/>
              <a:gd name="T34" fmla="*/ 37 w 72"/>
              <a:gd name="T35" fmla="*/ 62 h 67"/>
              <a:gd name="T36" fmla="*/ 38 w 72"/>
              <a:gd name="T37" fmla="*/ 67 h 67"/>
              <a:gd name="T38" fmla="*/ 72 w 72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7"/>
              <a:gd name="T62" fmla="*/ 72 w 72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7">
                <a:moveTo>
                  <a:pt x="72" y="0"/>
                </a:moveTo>
                <a:lnTo>
                  <a:pt x="0" y="12"/>
                </a:lnTo>
                <a:lnTo>
                  <a:pt x="4" y="14"/>
                </a:lnTo>
                <a:lnTo>
                  <a:pt x="7" y="16"/>
                </a:lnTo>
                <a:lnTo>
                  <a:pt x="11" y="19"/>
                </a:lnTo>
                <a:lnTo>
                  <a:pt x="13" y="21"/>
                </a:lnTo>
                <a:lnTo>
                  <a:pt x="17" y="24"/>
                </a:lnTo>
                <a:lnTo>
                  <a:pt x="19" y="27"/>
                </a:lnTo>
                <a:lnTo>
                  <a:pt x="22" y="30"/>
                </a:lnTo>
                <a:lnTo>
                  <a:pt x="24" y="34"/>
                </a:lnTo>
                <a:lnTo>
                  <a:pt x="26" y="36"/>
                </a:lnTo>
                <a:lnTo>
                  <a:pt x="29" y="40"/>
                </a:lnTo>
                <a:lnTo>
                  <a:pt x="30" y="44"/>
                </a:lnTo>
                <a:lnTo>
                  <a:pt x="32" y="47"/>
                </a:lnTo>
                <a:lnTo>
                  <a:pt x="34" y="51"/>
                </a:lnTo>
                <a:lnTo>
                  <a:pt x="35" y="55"/>
                </a:lnTo>
                <a:lnTo>
                  <a:pt x="36" y="59"/>
                </a:lnTo>
                <a:lnTo>
                  <a:pt x="37" y="62"/>
                </a:lnTo>
                <a:lnTo>
                  <a:pt x="38" y="67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6" name="Line 169"/>
          <p:cNvSpPr>
            <a:spLocks noChangeShapeType="1"/>
          </p:cNvSpPr>
          <p:nvPr/>
        </p:nvSpPr>
        <p:spPr bwMode="auto">
          <a:xfrm flipH="1">
            <a:off x="5443538" y="251936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7" name="Freeform 170"/>
          <p:cNvSpPr>
            <a:spLocks/>
          </p:cNvSpPr>
          <p:nvPr/>
        </p:nvSpPr>
        <p:spPr bwMode="auto">
          <a:xfrm>
            <a:off x="5813425" y="2497138"/>
            <a:ext cx="55563" cy="52387"/>
          </a:xfrm>
          <a:custGeom>
            <a:avLst/>
            <a:gdLst>
              <a:gd name="T0" fmla="*/ 72 w 72"/>
              <a:gd name="T1" fmla="*/ 0 h 66"/>
              <a:gd name="T2" fmla="*/ 0 w 72"/>
              <a:gd name="T3" fmla="*/ 10 h 66"/>
              <a:gd name="T4" fmla="*/ 4 w 72"/>
              <a:gd name="T5" fmla="*/ 13 h 66"/>
              <a:gd name="T6" fmla="*/ 7 w 72"/>
              <a:gd name="T7" fmla="*/ 14 h 66"/>
              <a:gd name="T8" fmla="*/ 10 w 72"/>
              <a:gd name="T9" fmla="*/ 16 h 66"/>
              <a:gd name="T10" fmla="*/ 13 w 72"/>
              <a:gd name="T11" fmla="*/ 20 h 66"/>
              <a:gd name="T12" fmla="*/ 16 w 72"/>
              <a:gd name="T13" fmla="*/ 23 h 66"/>
              <a:gd name="T14" fmla="*/ 18 w 72"/>
              <a:gd name="T15" fmla="*/ 25 h 66"/>
              <a:gd name="T16" fmla="*/ 20 w 72"/>
              <a:gd name="T17" fmla="*/ 29 h 66"/>
              <a:gd name="T18" fmla="*/ 23 w 72"/>
              <a:gd name="T19" fmla="*/ 31 h 66"/>
              <a:gd name="T20" fmla="*/ 25 w 72"/>
              <a:gd name="T21" fmla="*/ 35 h 66"/>
              <a:gd name="T22" fmla="*/ 28 w 72"/>
              <a:gd name="T23" fmla="*/ 39 h 66"/>
              <a:gd name="T24" fmla="*/ 29 w 72"/>
              <a:gd name="T25" fmla="*/ 43 h 66"/>
              <a:gd name="T26" fmla="*/ 31 w 72"/>
              <a:gd name="T27" fmla="*/ 46 h 66"/>
              <a:gd name="T28" fmla="*/ 32 w 72"/>
              <a:gd name="T29" fmla="*/ 50 h 66"/>
              <a:gd name="T30" fmla="*/ 34 w 72"/>
              <a:gd name="T31" fmla="*/ 54 h 66"/>
              <a:gd name="T32" fmla="*/ 35 w 72"/>
              <a:gd name="T33" fmla="*/ 58 h 66"/>
              <a:gd name="T34" fmla="*/ 36 w 72"/>
              <a:gd name="T35" fmla="*/ 63 h 66"/>
              <a:gd name="T36" fmla="*/ 36 w 72"/>
              <a:gd name="T37" fmla="*/ 66 h 66"/>
              <a:gd name="T38" fmla="*/ 72 w 72"/>
              <a:gd name="T39" fmla="*/ 0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6"/>
              <a:gd name="T62" fmla="*/ 72 w 72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6">
                <a:moveTo>
                  <a:pt x="72" y="0"/>
                </a:moveTo>
                <a:lnTo>
                  <a:pt x="0" y="10"/>
                </a:lnTo>
                <a:lnTo>
                  <a:pt x="4" y="13"/>
                </a:lnTo>
                <a:lnTo>
                  <a:pt x="7" y="14"/>
                </a:lnTo>
                <a:lnTo>
                  <a:pt x="10" y="16"/>
                </a:lnTo>
                <a:lnTo>
                  <a:pt x="13" y="20"/>
                </a:lnTo>
                <a:lnTo>
                  <a:pt x="16" y="23"/>
                </a:lnTo>
                <a:lnTo>
                  <a:pt x="18" y="25"/>
                </a:lnTo>
                <a:lnTo>
                  <a:pt x="20" y="29"/>
                </a:lnTo>
                <a:lnTo>
                  <a:pt x="23" y="31"/>
                </a:lnTo>
                <a:lnTo>
                  <a:pt x="25" y="35"/>
                </a:lnTo>
                <a:lnTo>
                  <a:pt x="28" y="39"/>
                </a:lnTo>
                <a:lnTo>
                  <a:pt x="29" y="43"/>
                </a:lnTo>
                <a:lnTo>
                  <a:pt x="31" y="46"/>
                </a:lnTo>
                <a:lnTo>
                  <a:pt x="32" y="50"/>
                </a:lnTo>
                <a:lnTo>
                  <a:pt x="34" y="54"/>
                </a:lnTo>
                <a:lnTo>
                  <a:pt x="35" y="58"/>
                </a:lnTo>
                <a:lnTo>
                  <a:pt x="36" y="63"/>
                </a:lnTo>
                <a:lnTo>
                  <a:pt x="36" y="66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8" name="Line 171"/>
          <p:cNvSpPr>
            <a:spLocks noChangeShapeType="1"/>
          </p:cNvSpPr>
          <p:nvPr/>
        </p:nvSpPr>
        <p:spPr bwMode="auto">
          <a:xfrm flipH="1">
            <a:off x="5443538" y="2371725"/>
            <a:ext cx="393700" cy="273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9" name="Freeform 172"/>
          <p:cNvSpPr>
            <a:spLocks/>
          </p:cNvSpPr>
          <p:nvPr/>
        </p:nvSpPr>
        <p:spPr bwMode="auto">
          <a:xfrm>
            <a:off x="5813425" y="2351088"/>
            <a:ext cx="55563" cy="50800"/>
          </a:xfrm>
          <a:custGeom>
            <a:avLst/>
            <a:gdLst>
              <a:gd name="T0" fmla="*/ 72 w 72"/>
              <a:gd name="T1" fmla="*/ 0 h 65"/>
              <a:gd name="T2" fmla="*/ 0 w 72"/>
              <a:gd name="T3" fmla="*/ 9 h 65"/>
              <a:gd name="T4" fmla="*/ 4 w 72"/>
              <a:gd name="T5" fmla="*/ 12 h 65"/>
              <a:gd name="T6" fmla="*/ 7 w 72"/>
              <a:gd name="T7" fmla="*/ 14 h 65"/>
              <a:gd name="T8" fmla="*/ 10 w 72"/>
              <a:gd name="T9" fmla="*/ 17 h 65"/>
              <a:gd name="T10" fmla="*/ 13 w 72"/>
              <a:gd name="T11" fmla="*/ 19 h 65"/>
              <a:gd name="T12" fmla="*/ 16 w 72"/>
              <a:gd name="T13" fmla="*/ 22 h 65"/>
              <a:gd name="T14" fmla="*/ 18 w 72"/>
              <a:gd name="T15" fmla="*/ 24 h 65"/>
              <a:gd name="T16" fmla="*/ 20 w 72"/>
              <a:gd name="T17" fmla="*/ 28 h 65"/>
              <a:gd name="T18" fmla="*/ 23 w 72"/>
              <a:gd name="T19" fmla="*/ 32 h 65"/>
              <a:gd name="T20" fmla="*/ 25 w 72"/>
              <a:gd name="T21" fmla="*/ 34 h 65"/>
              <a:gd name="T22" fmla="*/ 28 w 72"/>
              <a:gd name="T23" fmla="*/ 38 h 65"/>
              <a:gd name="T24" fmla="*/ 29 w 72"/>
              <a:gd name="T25" fmla="*/ 42 h 65"/>
              <a:gd name="T26" fmla="*/ 31 w 72"/>
              <a:gd name="T27" fmla="*/ 45 h 65"/>
              <a:gd name="T28" fmla="*/ 32 w 72"/>
              <a:gd name="T29" fmla="*/ 49 h 65"/>
              <a:gd name="T30" fmla="*/ 34 w 72"/>
              <a:gd name="T31" fmla="*/ 53 h 65"/>
              <a:gd name="T32" fmla="*/ 35 w 72"/>
              <a:gd name="T33" fmla="*/ 58 h 65"/>
              <a:gd name="T34" fmla="*/ 35 w 72"/>
              <a:gd name="T35" fmla="*/ 62 h 65"/>
              <a:gd name="T36" fmla="*/ 36 w 72"/>
              <a:gd name="T37" fmla="*/ 65 h 65"/>
              <a:gd name="T38" fmla="*/ 72 w 72"/>
              <a:gd name="T39" fmla="*/ 0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0"/>
                </a:moveTo>
                <a:lnTo>
                  <a:pt x="0" y="9"/>
                </a:lnTo>
                <a:lnTo>
                  <a:pt x="4" y="12"/>
                </a:lnTo>
                <a:lnTo>
                  <a:pt x="7" y="14"/>
                </a:lnTo>
                <a:lnTo>
                  <a:pt x="10" y="17"/>
                </a:lnTo>
                <a:lnTo>
                  <a:pt x="13" y="19"/>
                </a:lnTo>
                <a:lnTo>
                  <a:pt x="16" y="22"/>
                </a:lnTo>
                <a:lnTo>
                  <a:pt x="18" y="24"/>
                </a:lnTo>
                <a:lnTo>
                  <a:pt x="20" y="28"/>
                </a:lnTo>
                <a:lnTo>
                  <a:pt x="23" y="32"/>
                </a:lnTo>
                <a:lnTo>
                  <a:pt x="25" y="34"/>
                </a:lnTo>
                <a:lnTo>
                  <a:pt x="28" y="38"/>
                </a:lnTo>
                <a:lnTo>
                  <a:pt x="29" y="42"/>
                </a:lnTo>
                <a:lnTo>
                  <a:pt x="31" y="45"/>
                </a:lnTo>
                <a:lnTo>
                  <a:pt x="32" y="49"/>
                </a:lnTo>
                <a:lnTo>
                  <a:pt x="34" y="53"/>
                </a:lnTo>
                <a:lnTo>
                  <a:pt x="35" y="58"/>
                </a:lnTo>
                <a:lnTo>
                  <a:pt x="35" y="62"/>
                </a:lnTo>
                <a:lnTo>
                  <a:pt x="36" y="65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0" name="Line 173"/>
          <p:cNvSpPr>
            <a:spLocks noChangeShapeType="1"/>
          </p:cNvSpPr>
          <p:nvPr/>
        </p:nvSpPr>
        <p:spPr bwMode="auto">
          <a:xfrm flipH="1">
            <a:off x="5443538" y="2185988"/>
            <a:ext cx="3952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1" name="Freeform 174"/>
          <p:cNvSpPr>
            <a:spLocks/>
          </p:cNvSpPr>
          <p:nvPr/>
        </p:nvSpPr>
        <p:spPr bwMode="auto">
          <a:xfrm>
            <a:off x="5813425" y="2162175"/>
            <a:ext cx="55563" cy="53975"/>
          </a:xfrm>
          <a:custGeom>
            <a:avLst/>
            <a:gdLst>
              <a:gd name="T0" fmla="*/ 71 w 71"/>
              <a:gd name="T1" fmla="*/ 0 h 67"/>
              <a:gd name="T2" fmla="*/ 0 w 71"/>
              <a:gd name="T3" fmla="*/ 13 h 67"/>
              <a:gd name="T4" fmla="*/ 4 w 71"/>
              <a:gd name="T5" fmla="*/ 15 h 67"/>
              <a:gd name="T6" fmla="*/ 6 w 71"/>
              <a:gd name="T7" fmla="*/ 17 h 67"/>
              <a:gd name="T8" fmla="*/ 10 w 71"/>
              <a:gd name="T9" fmla="*/ 20 h 67"/>
              <a:gd name="T10" fmla="*/ 14 w 71"/>
              <a:gd name="T11" fmla="*/ 22 h 67"/>
              <a:gd name="T12" fmla="*/ 16 w 71"/>
              <a:gd name="T13" fmla="*/ 25 h 67"/>
              <a:gd name="T14" fmla="*/ 19 w 71"/>
              <a:gd name="T15" fmla="*/ 27 h 67"/>
              <a:gd name="T16" fmla="*/ 22 w 71"/>
              <a:gd name="T17" fmla="*/ 31 h 67"/>
              <a:gd name="T18" fmla="*/ 24 w 71"/>
              <a:gd name="T19" fmla="*/ 33 h 67"/>
              <a:gd name="T20" fmla="*/ 27 w 71"/>
              <a:gd name="T21" fmla="*/ 37 h 67"/>
              <a:gd name="T22" fmla="*/ 29 w 71"/>
              <a:gd name="T23" fmla="*/ 40 h 67"/>
              <a:gd name="T24" fmla="*/ 30 w 71"/>
              <a:gd name="T25" fmla="*/ 43 h 67"/>
              <a:gd name="T26" fmla="*/ 33 w 71"/>
              <a:gd name="T27" fmla="*/ 47 h 67"/>
              <a:gd name="T28" fmla="*/ 34 w 71"/>
              <a:gd name="T29" fmla="*/ 51 h 67"/>
              <a:gd name="T30" fmla="*/ 35 w 71"/>
              <a:gd name="T31" fmla="*/ 55 h 67"/>
              <a:gd name="T32" fmla="*/ 36 w 71"/>
              <a:gd name="T33" fmla="*/ 58 h 67"/>
              <a:gd name="T34" fmla="*/ 37 w 71"/>
              <a:gd name="T35" fmla="*/ 63 h 67"/>
              <a:gd name="T36" fmla="*/ 39 w 71"/>
              <a:gd name="T37" fmla="*/ 67 h 67"/>
              <a:gd name="T38" fmla="*/ 71 w 71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7"/>
              <a:gd name="T62" fmla="*/ 71 w 71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7">
                <a:moveTo>
                  <a:pt x="71" y="0"/>
                </a:moveTo>
                <a:lnTo>
                  <a:pt x="0" y="13"/>
                </a:lnTo>
                <a:lnTo>
                  <a:pt x="4" y="15"/>
                </a:lnTo>
                <a:lnTo>
                  <a:pt x="6" y="17"/>
                </a:lnTo>
                <a:lnTo>
                  <a:pt x="10" y="20"/>
                </a:lnTo>
                <a:lnTo>
                  <a:pt x="14" y="22"/>
                </a:lnTo>
                <a:lnTo>
                  <a:pt x="16" y="25"/>
                </a:lnTo>
                <a:lnTo>
                  <a:pt x="19" y="27"/>
                </a:lnTo>
                <a:lnTo>
                  <a:pt x="22" y="31"/>
                </a:lnTo>
                <a:lnTo>
                  <a:pt x="24" y="33"/>
                </a:lnTo>
                <a:lnTo>
                  <a:pt x="27" y="37"/>
                </a:lnTo>
                <a:lnTo>
                  <a:pt x="29" y="40"/>
                </a:lnTo>
                <a:lnTo>
                  <a:pt x="30" y="43"/>
                </a:lnTo>
                <a:lnTo>
                  <a:pt x="33" y="47"/>
                </a:lnTo>
                <a:lnTo>
                  <a:pt x="34" y="51"/>
                </a:lnTo>
                <a:lnTo>
                  <a:pt x="35" y="55"/>
                </a:lnTo>
                <a:lnTo>
                  <a:pt x="36" y="58"/>
                </a:lnTo>
                <a:lnTo>
                  <a:pt x="37" y="63"/>
                </a:lnTo>
                <a:lnTo>
                  <a:pt x="39" y="67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2" name="Line 175"/>
          <p:cNvSpPr>
            <a:spLocks noChangeShapeType="1"/>
          </p:cNvSpPr>
          <p:nvPr/>
        </p:nvSpPr>
        <p:spPr bwMode="auto">
          <a:xfrm flipV="1">
            <a:off x="4735513" y="5499100"/>
            <a:ext cx="393700" cy="2746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3" name="Freeform 176"/>
          <p:cNvSpPr>
            <a:spLocks/>
          </p:cNvSpPr>
          <p:nvPr/>
        </p:nvSpPr>
        <p:spPr bwMode="auto">
          <a:xfrm>
            <a:off x="5103813" y="5475288"/>
            <a:ext cx="57150" cy="52387"/>
          </a:xfrm>
          <a:custGeom>
            <a:avLst/>
            <a:gdLst>
              <a:gd name="T0" fmla="*/ 72 w 72"/>
              <a:gd name="T1" fmla="*/ 0 h 65"/>
              <a:gd name="T2" fmla="*/ 36 w 72"/>
              <a:gd name="T3" fmla="*/ 65 h 65"/>
              <a:gd name="T4" fmla="*/ 35 w 72"/>
              <a:gd name="T5" fmla="*/ 61 h 65"/>
              <a:gd name="T6" fmla="*/ 35 w 72"/>
              <a:gd name="T7" fmla="*/ 57 h 65"/>
              <a:gd name="T8" fmla="*/ 34 w 72"/>
              <a:gd name="T9" fmla="*/ 53 h 65"/>
              <a:gd name="T10" fmla="*/ 32 w 72"/>
              <a:gd name="T11" fmla="*/ 50 h 65"/>
              <a:gd name="T12" fmla="*/ 31 w 72"/>
              <a:gd name="T13" fmla="*/ 45 h 65"/>
              <a:gd name="T14" fmla="*/ 29 w 72"/>
              <a:gd name="T15" fmla="*/ 41 h 65"/>
              <a:gd name="T16" fmla="*/ 28 w 72"/>
              <a:gd name="T17" fmla="*/ 38 h 65"/>
              <a:gd name="T18" fmla="*/ 25 w 72"/>
              <a:gd name="T19" fmla="*/ 35 h 65"/>
              <a:gd name="T20" fmla="*/ 23 w 72"/>
              <a:gd name="T21" fmla="*/ 31 h 65"/>
              <a:gd name="T22" fmla="*/ 21 w 72"/>
              <a:gd name="T23" fmla="*/ 27 h 65"/>
              <a:gd name="T24" fmla="*/ 18 w 72"/>
              <a:gd name="T25" fmla="*/ 25 h 65"/>
              <a:gd name="T26" fmla="*/ 16 w 72"/>
              <a:gd name="T27" fmla="*/ 21 h 65"/>
              <a:gd name="T28" fmla="*/ 13 w 72"/>
              <a:gd name="T29" fmla="*/ 18 h 65"/>
              <a:gd name="T30" fmla="*/ 10 w 72"/>
              <a:gd name="T31" fmla="*/ 16 h 65"/>
              <a:gd name="T32" fmla="*/ 7 w 72"/>
              <a:gd name="T33" fmla="*/ 13 h 65"/>
              <a:gd name="T34" fmla="*/ 4 w 72"/>
              <a:gd name="T35" fmla="*/ 11 h 65"/>
              <a:gd name="T36" fmla="*/ 0 w 72"/>
              <a:gd name="T37" fmla="*/ 8 h 65"/>
              <a:gd name="T38" fmla="*/ 72 w 72"/>
              <a:gd name="T39" fmla="*/ 0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0"/>
                </a:moveTo>
                <a:lnTo>
                  <a:pt x="36" y="65"/>
                </a:lnTo>
                <a:lnTo>
                  <a:pt x="35" y="61"/>
                </a:lnTo>
                <a:lnTo>
                  <a:pt x="35" y="57"/>
                </a:lnTo>
                <a:lnTo>
                  <a:pt x="34" y="53"/>
                </a:lnTo>
                <a:lnTo>
                  <a:pt x="32" y="50"/>
                </a:lnTo>
                <a:lnTo>
                  <a:pt x="31" y="45"/>
                </a:lnTo>
                <a:lnTo>
                  <a:pt x="29" y="41"/>
                </a:lnTo>
                <a:lnTo>
                  <a:pt x="28" y="38"/>
                </a:lnTo>
                <a:lnTo>
                  <a:pt x="25" y="35"/>
                </a:lnTo>
                <a:lnTo>
                  <a:pt x="23" y="31"/>
                </a:lnTo>
                <a:lnTo>
                  <a:pt x="21" y="27"/>
                </a:lnTo>
                <a:lnTo>
                  <a:pt x="18" y="25"/>
                </a:lnTo>
                <a:lnTo>
                  <a:pt x="16" y="21"/>
                </a:lnTo>
                <a:lnTo>
                  <a:pt x="13" y="18"/>
                </a:lnTo>
                <a:lnTo>
                  <a:pt x="10" y="16"/>
                </a:lnTo>
                <a:lnTo>
                  <a:pt x="7" y="13"/>
                </a:lnTo>
                <a:lnTo>
                  <a:pt x="4" y="11"/>
                </a:lnTo>
                <a:lnTo>
                  <a:pt x="0" y="8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4" name="Line 177"/>
          <p:cNvSpPr>
            <a:spLocks noChangeShapeType="1"/>
          </p:cNvSpPr>
          <p:nvPr/>
        </p:nvSpPr>
        <p:spPr bwMode="auto">
          <a:xfrm flipV="1">
            <a:off x="4735513" y="5419725"/>
            <a:ext cx="390525" cy="2047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5" name="Freeform 178"/>
          <p:cNvSpPr>
            <a:spLocks/>
          </p:cNvSpPr>
          <p:nvPr/>
        </p:nvSpPr>
        <p:spPr bwMode="auto">
          <a:xfrm>
            <a:off x="5103813" y="5400675"/>
            <a:ext cx="57150" cy="47625"/>
          </a:xfrm>
          <a:custGeom>
            <a:avLst/>
            <a:gdLst>
              <a:gd name="T0" fmla="*/ 72 w 72"/>
              <a:gd name="T1" fmla="*/ 0 h 60"/>
              <a:gd name="T2" fmla="*/ 29 w 72"/>
              <a:gd name="T3" fmla="*/ 60 h 60"/>
              <a:gd name="T4" fmla="*/ 29 w 72"/>
              <a:gd name="T5" fmla="*/ 56 h 60"/>
              <a:gd name="T6" fmla="*/ 28 w 72"/>
              <a:gd name="T7" fmla="*/ 52 h 60"/>
              <a:gd name="T8" fmla="*/ 28 w 72"/>
              <a:gd name="T9" fmla="*/ 47 h 60"/>
              <a:gd name="T10" fmla="*/ 27 w 72"/>
              <a:gd name="T11" fmla="*/ 44 h 60"/>
              <a:gd name="T12" fmla="*/ 25 w 72"/>
              <a:gd name="T13" fmla="*/ 40 h 60"/>
              <a:gd name="T14" fmla="*/ 24 w 72"/>
              <a:gd name="T15" fmla="*/ 36 h 60"/>
              <a:gd name="T16" fmla="*/ 23 w 72"/>
              <a:gd name="T17" fmla="*/ 32 h 60"/>
              <a:gd name="T18" fmla="*/ 22 w 72"/>
              <a:gd name="T19" fmla="*/ 29 h 60"/>
              <a:gd name="T20" fmla="*/ 21 w 72"/>
              <a:gd name="T21" fmla="*/ 25 h 60"/>
              <a:gd name="T22" fmla="*/ 18 w 72"/>
              <a:gd name="T23" fmla="*/ 21 h 60"/>
              <a:gd name="T24" fmla="*/ 16 w 72"/>
              <a:gd name="T25" fmla="*/ 17 h 60"/>
              <a:gd name="T26" fmla="*/ 13 w 72"/>
              <a:gd name="T27" fmla="*/ 14 h 60"/>
              <a:gd name="T28" fmla="*/ 11 w 72"/>
              <a:gd name="T29" fmla="*/ 11 h 60"/>
              <a:gd name="T30" fmla="*/ 9 w 72"/>
              <a:gd name="T31" fmla="*/ 7 h 60"/>
              <a:gd name="T32" fmla="*/ 6 w 72"/>
              <a:gd name="T33" fmla="*/ 5 h 60"/>
              <a:gd name="T34" fmla="*/ 3 w 72"/>
              <a:gd name="T35" fmla="*/ 2 h 60"/>
              <a:gd name="T36" fmla="*/ 0 w 72"/>
              <a:gd name="T37" fmla="*/ 0 h 60"/>
              <a:gd name="T38" fmla="*/ 72 w 72"/>
              <a:gd name="T39" fmla="*/ 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0"/>
              <a:gd name="T62" fmla="*/ 72 w 72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0">
                <a:moveTo>
                  <a:pt x="72" y="0"/>
                </a:moveTo>
                <a:lnTo>
                  <a:pt x="29" y="60"/>
                </a:lnTo>
                <a:lnTo>
                  <a:pt x="29" y="56"/>
                </a:lnTo>
                <a:lnTo>
                  <a:pt x="28" y="52"/>
                </a:lnTo>
                <a:lnTo>
                  <a:pt x="28" y="47"/>
                </a:lnTo>
                <a:lnTo>
                  <a:pt x="27" y="44"/>
                </a:lnTo>
                <a:lnTo>
                  <a:pt x="25" y="40"/>
                </a:lnTo>
                <a:lnTo>
                  <a:pt x="24" y="36"/>
                </a:lnTo>
                <a:lnTo>
                  <a:pt x="23" y="32"/>
                </a:lnTo>
                <a:lnTo>
                  <a:pt x="22" y="29"/>
                </a:lnTo>
                <a:lnTo>
                  <a:pt x="21" y="25"/>
                </a:lnTo>
                <a:lnTo>
                  <a:pt x="18" y="21"/>
                </a:lnTo>
                <a:lnTo>
                  <a:pt x="16" y="17"/>
                </a:lnTo>
                <a:lnTo>
                  <a:pt x="13" y="14"/>
                </a:lnTo>
                <a:lnTo>
                  <a:pt x="11" y="11"/>
                </a:lnTo>
                <a:lnTo>
                  <a:pt x="9" y="7"/>
                </a:lnTo>
                <a:lnTo>
                  <a:pt x="6" y="5"/>
                </a:lnTo>
                <a:lnTo>
                  <a:pt x="3" y="2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6" name="Line 179"/>
          <p:cNvSpPr>
            <a:spLocks noChangeShapeType="1"/>
          </p:cNvSpPr>
          <p:nvPr/>
        </p:nvSpPr>
        <p:spPr bwMode="auto">
          <a:xfrm flipV="1">
            <a:off x="4735513" y="5340350"/>
            <a:ext cx="388937" cy="134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7" name="Freeform 180"/>
          <p:cNvSpPr>
            <a:spLocks/>
          </p:cNvSpPr>
          <p:nvPr/>
        </p:nvSpPr>
        <p:spPr bwMode="auto">
          <a:xfrm>
            <a:off x="5103813" y="5318125"/>
            <a:ext cx="57150" cy="50800"/>
          </a:xfrm>
          <a:custGeom>
            <a:avLst/>
            <a:gdLst>
              <a:gd name="T0" fmla="*/ 72 w 72"/>
              <a:gd name="T1" fmla="*/ 11 h 65"/>
              <a:gd name="T2" fmla="*/ 21 w 72"/>
              <a:gd name="T3" fmla="*/ 65 h 65"/>
              <a:gd name="T4" fmla="*/ 22 w 72"/>
              <a:gd name="T5" fmla="*/ 60 h 65"/>
              <a:gd name="T6" fmla="*/ 22 w 72"/>
              <a:gd name="T7" fmla="*/ 56 h 65"/>
              <a:gd name="T8" fmla="*/ 22 w 72"/>
              <a:gd name="T9" fmla="*/ 52 h 65"/>
              <a:gd name="T10" fmla="*/ 22 w 72"/>
              <a:gd name="T11" fmla="*/ 47 h 65"/>
              <a:gd name="T12" fmla="*/ 21 w 72"/>
              <a:gd name="T13" fmla="*/ 44 h 65"/>
              <a:gd name="T14" fmla="*/ 21 w 72"/>
              <a:gd name="T15" fmla="*/ 40 h 65"/>
              <a:gd name="T16" fmla="*/ 19 w 72"/>
              <a:gd name="T17" fmla="*/ 36 h 65"/>
              <a:gd name="T18" fmla="*/ 18 w 72"/>
              <a:gd name="T19" fmla="*/ 32 h 65"/>
              <a:gd name="T20" fmla="*/ 17 w 72"/>
              <a:gd name="T21" fmla="*/ 27 h 65"/>
              <a:gd name="T22" fmla="*/ 16 w 72"/>
              <a:gd name="T23" fmla="*/ 24 h 65"/>
              <a:gd name="T24" fmla="*/ 15 w 72"/>
              <a:gd name="T25" fmla="*/ 20 h 65"/>
              <a:gd name="T26" fmla="*/ 12 w 72"/>
              <a:gd name="T27" fmla="*/ 16 h 65"/>
              <a:gd name="T28" fmla="*/ 10 w 72"/>
              <a:gd name="T29" fmla="*/ 14 h 65"/>
              <a:gd name="T30" fmla="*/ 9 w 72"/>
              <a:gd name="T31" fmla="*/ 10 h 65"/>
              <a:gd name="T32" fmla="*/ 6 w 72"/>
              <a:gd name="T33" fmla="*/ 6 h 65"/>
              <a:gd name="T34" fmla="*/ 3 w 72"/>
              <a:gd name="T35" fmla="*/ 3 h 65"/>
              <a:gd name="T36" fmla="*/ 0 w 72"/>
              <a:gd name="T37" fmla="*/ 0 h 65"/>
              <a:gd name="T38" fmla="*/ 72 w 72"/>
              <a:gd name="T39" fmla="*/ 11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5"/>
              <a:gd name="T62" fmla="*/ 72 w 72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5">
                <a:moveTo>
                  <a:pt x="72" y="11"/>
                </a:moveTo>
                <a:lnTo>
                  <a:pt x="21" y="65"/>
                </a:lnTo>
                <a:lnTo>
                  <a:pt x="22" y="60"/>
                </a:lnTo>
                <a:lnTo>
                  <a:pt x="22" y="56"/>
                </a:lnTo>
                <a:lnTo>
                  <a:pt x="22" y="52"/>
                </a:lnTo>
                <a:lnTo>
                  <a:pt x="22" y="47"/>
                </a:lnTo>
                <a:lnTo>
                  <a:pt x="21" y="44"/>
                </a:lnTo>
                <a:lnTo>
                  <a:pt x="21" y="40"/>
                </a:lnTo>
                <a:lnTo>
                  <a:pt x="19" y="36"/>
                </a:lnTo>
                <a:lnTo>
                  <a:pt x="18" y="32"/>
                </a:lnTo>
                <a:lnTo>
                  <a:pt x="17" y="27"/>
                </a:lnTo>
                <a:lnTo>
                  <a:pt x="16" y="24"/>
                </a:lnTo>
                <a:lnTo>
                  <a:pt x="15" y="20"/>
                </a:lnTo>
                <a:lnTo>
                  <a:pt x="12" y="16"/>
                </a:lnTo>
                <a:lnTo>
                  <a:pt x="10" y="14"/>
                </a:lnTo>
                <a:lnTo>
                  <a:pt x="9" y="10"/>
                </a:lnTo>
                <a:lnTo>
                  <a:pt x="6" y="6"/>
                </a:lnTo>
                <a:lnTo>
                  <a:pt x="3" y="3"/>
                </a:lnTo>
                <a:lnTo>
                  <a:pt x="0" y="0"/>
                </a:lnTo>
                <a:lnTo>
                  <a:pt x="7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8" name="Line 181"/>
          <p:cNvSpPr>
            <a:spLocks noChangeShapeType="1"/>
          </p:cNvSpPr>
          <p:nvPr/>
        </p:nvSpPr>
        <p:spPr bwMode="auto">
          <a:xfrm flipV="1">
            <a:off x="4735513" y="5259388"/>
            <a:ext cx="387350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9" name="Freeform 182"/>
          <p:cNvSpPr>
            <a:spLocks/>
          </p:cNvSpPr>
          <p:nvPr/>
        </p:nvSpPr>
        <p:spPr bwMode="auto">
          <a:xfrm>
            <a:off x="5105400" y="5233988"/>
            <a:ext cx="55563" cy="52387"/>
          </a:xfrm>
          <a:custGeom>
            <a:avLst/>
            <a:gdLst>
              <a:gd name="T0" fmla="*/ 69 w 69"/>
              <a:gd name="T1" fmla="*/ 22 h 66"/>
              <a:gd name="T2" fmla="*/ 10 w 69"/>
              <a:gd name="T3" fmla="*/ 66 h 66"/>
              <a:gd name="T4" fmla="*/ 12 w 69"/>
              <a:gd name="T5" fmla="*/ 62 h 66"/>
              <a:gd name="T6" fmla="*/ 13 w 69"/>
              <a:gd name="T7" fmla="*/ 58 h 66"/>
              <a:gd name="T8" fmla="*/ 13 w 69"/>
              <a:gd name="T9" fmla="*/ 55 h 66"/>
              <a:gd name="T10" fmla="*/ 14 w 69"/>
              <a:gd name="T11" fmla="*/ 50 h 66"/>
              <a:gd name="T12" fmla="*/ 14 w 69"/>
              <a:gd name="T13" fmla="*/ 46 h 66"/>
              <a:gd name="T14" fmla="*/ 14 w 69"/>
              <a:gd name="T15" fmla="*/ 42 h 66"/>
              <a:gd name="T16" fmla="*/ 14 w 69"/>
              <a:gd name="T17" fmla="*/ 38 h 66"/>
              <a:gd name="T18" fmla="*/ 13 w 69"/>
              <a:gd name="T19" fmla="*/ 33 h 66"/>
              <a:gd name="T20" fmla="*/ 13 w 69"/>
              <a:gd name="T21" fmla="*/ 30 h 66"/>
              <a:gd name="T22" fmla="*/ 12 w 69"/>
              <a:gd name="T23" fmla="*/ 26 h 66"/>
              <a:gd name="T24" fmla="*/ 10 w 69"/>
              <a:gd name="T25" fmla="*/ 22 h 66"/>
              <a:gd name="T26" fmla="*/ 9 w 69"/>
              <a:gd name="T27" fmla="*/ 18 h 66"/>
              <a:gd name="T28" fmla="*/ 8 w 69"/>
              <a:gd name="T29" fmla="*/ 15 h 66"/>
              <a:gd name="T30" fmla="*/ 6 w 69"/>
              <a:gd name="T31" fmla="*/ 11 h 66"/>
              <a:gd name="T32" fmla="*/ 4 w 69"/>
              <a:gd name="T33" fmla="*/ 7 h 66"/>
              <a:gd name="T34" fmla="*/ 2 w 69"/>
              <a:gd name="T35" fmla="*/ 3 h 66"/>
              <a:gd name="T36" fmla="*/ 0 w 69"/>
              <a:gd name="T37" fmla="*/ 0 h 66"/>
              <a:gd name="T38" fmla="*/ 69 w 69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22"/>
                </a:moveTo>
                <a:lnTo>
                  <a:pt x="10" y="66"/>
                </a:lnTo>
                <a:lnTo>
                  <a:pt x="12" y="62"/>
                </a:lnTo>
                <a:lnTo>
                  <a:pt x="13" y="58"/>
                </a:lnTo>
                <a:lnTo>
                  <a:pt x="13" y="55"/>
                </a:lnTo>
                <a:lnTo>
                  <a:pt x="14" y="50"/>
                </a:lnTo>
                <a:lnTo>
                  <a:pt x="14" y="46"/>
                </a:lnTo>
                <a:lnTo>
                  <a:pt x="14" y="42"/>
                </a:lnTo>
                <a:lnTo>
                  <a:pt x="14" y="38"/>
                </a:lnTo>
                <a:lnTo>
                  <a:pt x="13" y="33"/>
                </a:lnTo>
                <a:lnTo>
                  <a:pt x="13" y="30"/>
                </a:lnTo>
                <a:lnTo>
                  <a:pt x="12" y="26"/>
                </a:lnTo>
                <a:lnTo>
                  <a:pt x="10" y="22"/>
                </a:lnTo>
                <a:lnTo>
                  <a:pt x="9" y="18"/>
                </a:lnTo>
                <a:lnTo>
                  <a:pt x="8" y="15"/>
                </a:lnTo>
                <a:lnTo>
                  <a:pt x="6" y="11"/>
                </a:lnTo>
                <a:lnTo>
                  <a:pt x="4" y="7"/>
                </a:lnTo>
                <a:lnTo>
                  <a:pt x="2" y="3"/>
                </a:lnTo>
                <a:lnTo>
                  <a:pt x="0" y="0"/>
                </a:lnTo>
                <a:lnTo>
                  <a:pt x="6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0" name="Line 183"/>
          <p:cNvSpPr>
            <a:spLocks noChangeShapeType="1"/>
          </p:cNvSpPr>
          <p:nvPr/>
        </p:nvSpPr>
        <p:spPr bwMode="auto">
          <a:xfrm flipV="1">
            <a:off x="4735513" y="5143500"/>
            <a:ext cx="385762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1" name="Freeform 184"/>
          <p:cNvSpPr>
            <a:spLocks/>
          </p:cNvSpPr>
          <p:nvPr/>
        </p:nvSpPr>
        <p:spPr bwMode="auto">
          <a:xfrm>
            <a:off x="5108575" y="5118100"/>
            <a:ext cx="52388" cy="53975"/>
          </a:xfrm>
          <a:custGeom>
            <a:avLst/>
            <a:gdLst>
              <a:gd name="T0" fmla="*/ 67 w 67"/>
              <a:gd name="T1" fmla="*/ 28 h 68"/>
              <a:gd name="T2" fmla="*/ 5 w 67"/>
              <a:gd name="T3" fmla="*/ 68 h 68"/>
              <a:gd name="T4" fmla="*/ 6 w 67"/>
              <a:gd name="T5" fmla="*/ 64 h 68"/>
              <a:gd name="T6" fmla="*/ 7 w 67"/>
              <a:gd name="T7" fmla="*/ 60 h 68"/>
              <a:gd name="T8" fmla="*/ 8 w 67"/>
              <a:gd name="T9" fmla="*/ 55 h 68"/>
              <a:gd name="T10" fmla="*/ 10 w 67"/>
              <a:gd name="T11" fmla="*/ 52 h 68"/>
              <a:gd name="T12" fmla="*/ 10 w 67"/>
              <a:gd name="T13" fmla="*/ 48 h 68"/>
              <a:gd name="T14" fmla="*/ 11 w 67"/>
              <a:gd name="T15" fmla="*/ 44 h 68"/>
              <a:gd name="T16" fmla="*/ 11 w 67"/>
              <a:gd name="T17" fmla="*/ 39 h 68"/>
              <a:gd name="T18" fmla="*/ 11 w 67"/>
              <a:gd name="T19" fmla="*/ 35 h 68"/>
              <a:gd name="T20" fmla="*/ 10 w 67"/>
              <a:gd name="T21" fmla="*/ 32 h 68"/>
              <a:gd name="T22" fmla="*/ 10 w 67"/>
              <a:gd name="T23" fmla="*/ 27 h 68"/>
              <a:gd name="T24" fmla="*/ 8 w 67"/>
              <a:gd name="T25" fmla="*/ 23 h 68"/>
              <a:gd name="T26" fmla="*/ 7 w 67"/>
              <a:gd name="T27" fmla="*/ 19 h 68"/>
              <a:gd name="T28" fmla="*/ 6 w 67"/>
              <a:gd name="T29" fmla="*/ 15 h 68"/>
              <a:gd name="T30" fmla="*/ 5 w 67"/>
              <a:gd name="T31" fmla="*/ 12 h 68"/>
              <a:gd name="T32" fmla="*/ 4 w 67"/>
              <a:gd name="T33" fmla="*/ 8 h 68"/>
              <a:gd name="T34" fmla="*/ 1 w 67"/>
              <a:gd name="T35" fmla="*/ 4 h 68"/>
              <a:gd name="T36" fmla="*/ 0 w 67"/>
              <a:gd name="T37" fmla="*/ 0 h 68"/>
              <a:gd name="T38" fmla="*/ 67 w 67"/>
              <a:gd name="T39" fmla="*/ 28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8"/>
                </a:moveTo>
                <a:lnTo>
                  <a:pt x="5" y="68"/>
                </a:lnTo>
                <a:lnTo>
                  <a:pt x="6" y="64"/>
                </a:lnTo>
                <a:lnTo>
                  <a:pt x="7" y="60"/>
                </a:lnTo>
                <a:lnTo>
                  <a:pt x="8" y="55"/>
                </a:lnTo>
                <a:lnTo>
                  <a:pt x="10" y="52"/>
                </a:lnTo>
                <a:lnTo>
                  <a:pt x="10" y="48"/>
                </a:lnTo>
                <a:lnTo>
                  <a:pt x="11" y="44"/>
                </a:lnTo>
                <a:lnTo>
                  <a:pt x="11" y="39"/>
                </a:lnTo>
                <a:lnTo>
                  <a:pt x="11" y="35"/>
                </a:lnTo>
                <a:lnTo>
                  <a:pt x="10" y="32"/>
                </a:lnTo>
                <a:lnTo>
                  <a:pt x="10" y="27"/>
                </a:lnTo>
                <a:lnTo>
                  <a:pt x="8" y="23"/>
                </a:lnTo>
                <a:lnTo>
                  <a:pt x="7" y="19"/>
                </a:lnTo>
                <a:lnTo>
                  <a:pt x="6" y="15"/>
                </a:lnTo>
                <a:lnTo>
                  <a:pt x="5" y="12"/>
                </a:lnTo>
                <a:lnTo>
                  <a:pt x="4" y="8"/>
                </a:lnTo>
                <a:lnTo>
                  <a:pt x="1" y="4"/>
                </a:lnTo>
                <a:lnTo>
                  <a:pt x="0" y="0"/>
                </a:lnTo>
                <a:lnTo>
                  <a:pt x="6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2" name="Line 185"/>
          <p:cNvSpPr>
            <a:spLocks noChangeShapeType="1"/>
          </p:cNvSpPr>
          <p:nvPr/>
        </p:nvSpPr>
        <p:spPr bwMode="auto">
          <a:xfrm flipV="1">
            <a:off x="4735513" y="4846638"/>
            <a:ext cx="385762" cy="33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3" name="Freeform 186"/>
          <p:cNvSpPr>
            <a:spLocks/>
          </p:cNvSpPr>
          <p:nvPr/>
        </p:nvSpPr>
        <p:spPr bwMode="auto">
          <a:xfrm>
            <a:off x="5108575" y="4821238"/>
            <a:ext cx="52388" cy="52387"/>
          </a:xfrm>
          <a:custGeom>
            <a:avLst/>
            <a:gdLst>
              <a:gd name="T0" fmla="*/ 67 w 67"/>
              <a:gd name="T1" fmla="*/ 28 h 68"/>
              <a:gd name="T2" fmla="*/ 5 w 67"/>
              <a:gd name="T3" fmla="*/ 68 h 68"/>
              <a:gd name="T4" fmla="*/ 6 w 67"/>
              <a:gd name="T5" fmla="*/ 64 h 68"/>
              <a:gd name="T6" fmla="*/ 7 w 67"/>
              <a:gd name="T7" fmla="*/ 59 h 68"/>
              <a:gd name="T8" fmla="*/ 8 w 67"/>
              <a:gd name="T9" fmla="*/ 55 h 68"/>
              <a:gd name="T10" fmla="*/ 10 w 67"/>
              <a:gd name="T11" fmla="*/ 51 h 68"/>
              <a:gd name="T12" fmla="*/ 10 w 67"/>
              <a:gd name="T13" fmla="*/ 48 h 68"/>
              <a:gd name="T14" fmla="*/ 11 w 67"/>
              <a:gd name="T15" fmla="*/ 43 h 68"/>
              <a:gd name="T16" fmla="*/ 11 w 67"/>
              <a:gd name="T17" fmla="*/ 39 h 68"/>
              <a:gd name="T18" fmla="*/ 11 w 67"/>
              <a:gd name="T19" fmla="*/ 35 h 68"/>
              <a:gd name="T20" fmla="*/ 10 w 67"/>
              <a:gd name="T21" fmla="*/ 31 h 68"/>
              <a:gd name="T22" fmla="*/ 10 w 67"/>
              <a:gd name="T23" fmla="*/ 26 h 68"/>
              <a:gd name="T24" fmla="*/ 8 w 67"/>
              <a:gd name="T25" fmla="*/ 23 h 68"/>
              <a:gd name="T26" fmla="*/ 7 w 67"/>
              <a:gd name="T27" fmla="*/ 19 h 68"/>
              <a:gd name="T28" fmla="*/ 6 w 67"/>
              <a:gd name="T29" fmla="*/ 15 h 68"/>
              <a:gd name="T30" fmla="*/ 5 w 67"/>
              <a:gd name="T31" fmla="*/ 11 h 68"/>
              <a:gd name="T32" fmla="*/ 4 w 67"/>
              <a:gd name="T33" fmla="*/ 8 h 68"/>
              <a:gd name="T34" fmla="*/ 1 w 67"/>
              <a:gd name="T35" fmla="*/ 4 h 68"/>
              <a:gd name="T36" fmla="*/ 0 w 67"/>
              <a:gd name="T37" fmla="*/ 0 h 68"/>
              <a:gd name="T38" fmla="*/ 67 w 67"/>
              <a:gd name="T39" fmla="*/ 28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8"/>
                </a:moveTo>
                <a:lnTo>
                  <a:pt x="5" y="68"/>
                </a:lnTo>
                <a:lnTo>
                  <a:pt x="6" y="64"/>
                </a:lnTo>
                <a:lnTo>
                  <a:pt x="7" y="59"/>
                </a:lnTo>
                <a:lnTo>
                  <a:pt x="8" y="55"/>
                </a:lnTo>
                <a:lnTo>
                  <a:pt x="10" y="51"/>
                </a:lnTo>
                <a:lnTo>
                  <a:pt x="10" y="48"/>
                </a:lnTo>
                <a:lnTo>
                  <a:pt x="11" y="43"/>
                </a:lnTo>
                <a:lnTo>
                  <a:pt x="11" y="39"/>
                </a:lnTo>
                <a:lnTo>
                  <a:pt x="11" y="35"/>
                </a:lnTo>
                <a:lnTo>
                  <a:pt x="10" y="31"/>
                </a:lnTo>
                <a:lnTo>
                  <a:pt x="10" y="26"/>
                </a:lnTo>
                <a:lnTo>
                  <a:pt x="8" y="23"/>
                </a:lnTo>
                <a:lnTo>
                  <a:pt x="7" y="19"/>
                </a:lnTo>
                <a:lnTo>
                  <a:pt x="6" y="15"/>
                </a:lnTo>
                <a:lnTo>
                  <a:pt x="5" y="11"/>
                </a:lnTo>
                <a:lnTo>
                  <a:pt x="4" y="8"/>
                </a:lnTo>
                <a:lnTo>
                  <a:pt x="1" y="4"/>
                </a:lnTo>
                <a:lnTo>
                  <a:pt x="0" y="0"/>
                </a:lnTo>
                <a:lnTo>
                  <a:pt x="6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4" name="Line 187"/>
          <p:cNvSpPr>
            <a:spLocks noChangeShapeType="1"/>
          </p:cNvSpPr>
          <p:nvPr/>
        </p:nvSpPr>
        <p:spPr bwMode="auto">
          <a:xfrm>
            <a:off x="4735513" y="4730750"/>
            <a:ext cx="3857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5" name="Freeform 188"/>
          <p:cNvSpPr>
            <a:spLocks/>
          </p:cNvSpPr>
          <p:nvPr/>
        </p:nvSpPr>
        <p:spPr bwMode="auto">
          <a:xfrm>
            <a:off x="5110163" y="4703763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67 h 67"/>
              <a:gd name="T4" fmla="*/ 2 w 65"/>
              <a:gd name="T5" fmla="*/ 64 h 67"/>
              <a:gd name="T6" fmla="*/ 4 w 65"/>
              <a:gd name="T7" fmla="*/ 60 h 67"/>
              <a:gd name="T8" fmla="*/ 5 w 65"/>
              <a:gd name="T9" fmla="*/ 56 h 67"/>
              <a:gd name="T10" fmla="*/ 5 w 65"/>
              <a:gd name="T11" fmla="*/ 51 h 67"/>
              <a:gd name="T12" fmla="*/ 6 w 65"/>
              <a:gd name="T13" fmla="*/ 47 h 67"/>
              <a:gd name="T14" fmla="*/ 8 w 65"/>
              <a:gd name="T15" fmla="*/ 44 h 67"/>
              <a:gd name="T16" fmla="*/ 8 w 65"/>
              <a:gd name="T17" fmla="*/ 40 h 67"/>
              <a:gd name="T18" fmla="*/ 8 w 65"/>
              <a:gd name="T19" fmla="*/ 35 h 67"/>
              <a:gd name="T20" fmla="*/ 8 w 65"/>
              <a:gd name="T21" fmla="*/ 31 h 67"/>
              <a:gd name="T22" fmla="*/ 8 w 65"/>
              <a:gd name="T23" fmla="*/ 27 h 67"/>
              <a:gd name="T24" fmla="*/ 8 w 65"/>
              <a:gd name="T25" fmla="*/ 24 h 67"/>
              <a:gd name="T26" fmla="*/ 6 w 65"/>
              <a:gd name="T27" fmla="*/ 19 h 67"/>
              <a:gd name="T28" fmla="*/ 5 w 65"/>
              <a:gd name="T29" fmla="*/ 15 h 67"/>
              <a:gd name="T30" fmla="*/ 5 w 65"/>
              <a:gd name="T31" fmla="*/ 11 h 67"/>
              <a:gd name="T32" fmla="*/ 4 w 65"/>
              <a:gd name="T33" fmla="*/ 7 h 67"/>
              <a:gd name="T34" fmla="*/ 2 w 65"/>
              <a:gd name="T35" fmla="*/ 4 h 67"/>
              <a:gd name="T36" fmla="*/ 0 w 65"/>
              <a:gd name="T37" fmla="*/ 0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5" y="56"/>
                </a:lnTo>
                <a:lnTo>
                  <a:pt x="5" y="51"/>
                </a:lnTo>
                <a:lnTo>
                  <a:pt x="6" y="47"/>
                </a:lnTo>
                <a:lnTo>
                  <a:pt x="8" y="44"/>
                </a:lnTo>
                <a:lnTo>
                  <a:pt x="8" y="40"/>
                </a:lnTo>
                <a:lnTo>
                  <a:pt x="8" y="35"/>
                </a:lnTo>
                <a:lnTo>
                  <a:pt x="8" y="31"/>
                </a:lnTo>
                <a:lnTo>
                  <a:pt x="8" y="27"/>
                </a:lnTo>
                <a:lnTo>
                  <a:pt x="8" y="24"/>
                </a:lnTo>
                <a:lnTo>
                  <a:pt x="6" y="19"/>
                </a:lnTo>
                <a:lnTo>
                  <a:pt x="5" y="15"/>
                </a:lnTo>
                <a:lnTo>
                  <a:pt x="5" y="11"/>
                </a:lnTo>
                <a:lnTo>
                  <a:pt x="4" y="7"/>
                </a:lnTo>
                <a:lnTo>
                  <a:pt x="2" y="4"/>
                </a:lnTo>
                <a:lnTo>
                  <a:pt x="0" y="0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6" name="Line 189"/>
          <p:cNvSpPr>
            <a:spLocks noChangeShapeType="1"/>
          </p:cNvSpPr>
          <p:nvPr/>
        </p:nvSpPr>
        <p:spPr bwMode="auto">
          <a:xfrm>
            <a:off x="4735513" y="4581525"/>
            <a:ext cx="385762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7" name="Freeform 190"/>
          <p:cNvSpPr>
            <a:spLocks/>
          </p:cNvSpPr>
          <p:nvPr/>
        </p:nvSpPr>
        <p:spPr bwMode="auto">
          <a:xfrm>
            <a:off x="5108575" y="4587875"/>
            <a:ext cx="52388" cy="53975"/>
          </a:xfrm>
          <a:custGeom>
            <a:avLst/>
            <a:gdLst>
              <a:gd name="T0" fmla="*/ 67 w 67"/>
              <a:gd name="T1" fmla="*/ 39 h 68"/>
              <a:gd name="T2" fmla="*/ 0 w 67"/>
              <a:gd name="T3" fmla="*/ 68 h 68"/>
              <a:gd name="T4" fmla="*/ 1 w 67"/>
              <a:gd name="T5" fmla="*/ 64 h 68"/>
              <a:gd name="T6" fmla="*/ 4 w 67"/>
              <a:gd name="T7" fmla="*/ 60 h 68"/>
              <a:gd name="T8" fmla="*/ 5 w 67"/>
              <a:gd name="T9" fmla="*/ 57 h 68"/>
              <a:gd name="T10" fmla="*/ 6 w 67"/>
              <a:gd name="T11" fmla="*/ 53 h 68"/>
              <a:gd name="T12" fmla="*/ 7 w 67"/>
              <a:gd name="T13" fmla="*/ 49 h 68"/>
              <a:gd name="T14" fmla="*/ 8 w 67"/>
              <a:gd name="T15" fmla="*/ 44 h 68"/>
              <a:gd name="T16" fmla="*/ 10 w 67"/>
              <a:gd name="T17" fmla="*/ 40 h 68"/>
              <a:gd name="T18" fmla="*/ 10 w 67"/>
              <a:gd name="T19" fmla="*/ 37 h 68"/>
              <a:gd name="T20" fmla="*/ 11 w 67"/>
              <a:gd name="T21" fmla="*/ 33 h 68"/>
              <a:gd name="T22" fmla="*/ 11 w 67"/>
              <a:gd name="T23" fmla="*/ 28 h 68"/>
              <a:gd name="T24" fmla="*/ 11 w 67"/>
              <a:gd name="T25" fmla="*/ 24 h 68"/>
              <a:gd name="T26" fmla="*/ 10 w 67"/>
              <a:gd name="T27" fmla="*/ 20 h 68"/>
              <a:gd name="T28" fmla="*/ 10 w 67"/>
              <a:gd name="T29" fmla="*/ 17 h 68"/>
              <a:gd name="T30" fmla="*/ 8 w 67"/>
              <a:gd name="T31" fmla="*/ 12 h 68"/>
              <a:gd name="T32" fmla="*/ 7 w 67"/>
              <a:gd name="T33" fmla="*/ 8 h 68"/>
              <a:gd name="T34" fmla="*/ 6 w 67"/>
              <a:gd name="T35" fmla="*/ 4 h 68"/>
              <a:gd name="T36" fmla="*/ 5 w 67"/>
              <a:gd name="T37" fmla="*/ 0 h 68"/>
              <a:gd name="T38" fmla="*/ 67 w 67"/>
              <a:gd name="T39" fmla="*/ 3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39"/>
                </a:moveTo>
                <a:lnTo>
                  <a:pt x="0" y="68"/>
                </a:lnTo>
                <a:lnTo>
                  <a:pt x="1" y="64"/>
                </a:lnTo>
                <a:lnTo>
                  <a:pt x="4" y="60"/>
                </a:lnTo>
                <a:lnTo>
                  <a:pt x="5" y="57"/>
                </a:lnTo>
                <a:lnTo>
                  <a:pt x="6" y="53"/>
                </a:lnTo>
                <a:lnTo>
                  <a:pt x="7" y="49"/>
                </a:lnTo>
                <a:lnTo>
                  <a:pt x="8" y="44"/>
                </a:lnTo>
                <a:lnTo>
                  <a:pt x="10" y="40"/>
                </a:lnTo>
                <a:lnTo>
                  <a:pt x="10" y="37"/>
                </a:lnTo>
                <a:lnTo>
                  <a:pt x="11" y="33"/>
                </a:lnTo>
                <a:lnTo>
                  <a:pt x="11" y="28"/>
                </a:lnTo>
                <a:lnTo>
                  <a:pt x="11" y="24"/>
                </a:lnTo>
                <a:lnTo>
                  <a:pt x="10" y="20"/>
                </a:lnTo>
                <a:lnTo>
                  <a:pt x="10" y="17"/>
                </a:lnTo>
                <a:lnTo>
                  <a:pt x="8" y="12"/>
                </a:lnTo>
                <a:lnTo>
                  <a:pt x="7" y="8"/>
                </a:lnTo>
                <a:lnTo>
                  <a:pt x="6" y="4"/>
                </a:lnTo>
                <a:lnTo>
                  <a:pt x="5" y="0"/>
                </a:lnTo>
                <a:lnTo>
                  <a:pt x="67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8" name="Line 191"/>
          <p:cNvSpPr>
            <a:spLocks noChangeShapeType="1"/>
          </p:cNvSpPr>
          <p:nvPr/>
        </p:nvSpPr>
        <p:spPr bwMode="auto">
          <a:xfrm>
            <a:off x="4735513" y="443388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9" name="Freeform 192"/>
          <p:cNvSpPr>
            <a:spLocks/>
          </p:cNvSpPr>
          <p:nvPr/>
        </p:nvSpPr>
        <p:spPr bwMode="auto">
          <a:xfrm>
            <a:off x="5105400" y="4471988"/>
            <a:ext cx="55563" cy="53975"/>
          </a:xfrm>
          <a:custGeom>
            <a:avLst/>
            <a:gdLst>
              <a:gd name="T0" fmla="*/ 69 w 69"/>
              <a:gd name="T1" fmla="*/ 45 h 68"/>
              <a:gd name="T2" fmla="*/ 0 w 69"/>
              <a:gd name="T3" fmla="*/ 68 h 68"/>
              <a:gd name="T4" fmla="*/ 2 w 69"/>
              <a:gd name="T5" fmla="*/ 64 h 68"/>
              <a:gd name="T6" fmla="*/ 4 w 69"/>
              <a:gd name="T7" fmla="*/ 60 h 68"/>
              <a:gd name="T8" fmla="*/ 6 w 69"/>
              <a:gd name="T9" fmla="*/ 56 h 68"/>
              <a:gd name="T10" fmla="*/ 8 w 69"/>
              <a:gd name="T11" fmla="*/ 53 h 68"/>
              <a:gd name="T12" fmla="*/ 9 w 69"/>
              <a:gd name="T13" fmla="*/ 49 h 68"/>
              <a:gd name="T14" fmla="*/ 10 w 69"/>
              <a:gd name="T15" fmla="*/ 45 h 68"/>
              <a:gd name="T16" fmla="*/ 12 w 69"/>
              <a:gd name="T17" fmla="*/ 41 h 68"/>
              <a:gd name="T18" fmla="*/ 13 w 69"/>
              <a:gd name="T19" fmla="*/ 38 h 68"/>
              <a:gd name="T20" fmla="*/ 13 w 69"/>
              <a:gd name="T21" fmla="*/ 33 h 68"/>
              <a:gd name="T22" fmla="*/ 14 w 69"/>
              <a:gd name="T23" fmla="*/ 29 h 68"/>
              <a:gd name="T24" fmla="*/ 14 w 69"/>
              <a:gd name="T25" fmla="*/ 25 h 68"/>
              <a:gd name="T26" fmla="*/ 14 w 69"/>
              <a:gd name="T27" fmla="*/ 20 h 68"/>
              <a:gd name="T28" fmla="*/ 14 w 69"/>
              <a:gd name="T29" fmla="*/ 16 h 68"/>
              <a:gd name="T30" fmla="*/ 13 w 69"/>
              <a:gd name="T31" fmla="*/ 13 h 68"/>
              <a:gd name="T32" fmla="*/ 13 w 69"/>
              <a:gd name="T33" fmla="*/ 9 h 68"/>
              <a:gd name="T34" fmla="*/ 12 w 69"/>
              <a:gd name="T35" fmla="*/ 4 h 68"/>
              <a:gd name="T36" fmla="*/ 10 w 69"/>
              <a:gd name="T37" fmla="*/ 0 h 68"/>
              <a:gd name="T38" fmla="*/ 69 w 69"/>
              <a:gd name="T39" fmla="*/ 45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8"/>
              <a:gd name="T62" fmla="*/ 69 w 69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8">
                <a:moveTo>
                  <a:pt x="69" y="45"/>
                </a:moveTo>
                <a:lnTo>
                  <a:pt x="0" y="68"/>
                </a:lnTo>
                <a:lnTo>
                  <a:pt x="2" y="64"/>
                </a:lnTo>
                <a:lnTo>
                  <a:pt x="4" y="60"/>
                </a:lnTo>
                <a:lnTo>
                  <a:pt x="6" y="56"/>
                </a:lnTo>
                <a:lnTo>
                  <a:pt x="8" y="53"/>
                </a:lnTo>
                <a:lnTo>
                  <a:pt x="9" y="49"/>
                </a:lnTo>
                <a:lnTo>
                  <a:pt x="10" y="45"/>
                </a:lnTo>
                <a:lnTo>
                  <a:pt x="12" y="41"/>
                </a:lnTo>
                <a:lnTo>
                  <a:pt x="13" y="38"/>
                </a:lnTo>
                <a:lnTo>
                  <a:pt x="13" y="33"/>
                </a:lnTo>
                <a:lnTo>
                  <a:pt x="14" y="29"/>
                </a:lnTo>
                <a:lnTo>
                  <a:pt x="14" y="25"/>
                </a:lnTo>
                <a:lnTo>
                  <a:pt x="14" y="20"/>
                </a:lnTo>
                <a:lnTo>
                  <a:pt x="14" y="16"/>
                </a:lnTo>
                <a:lnTo>
                  <a:pt x="13" y="13"/>
                </a:lnTo>
                <a:lnTo>
                  <a:pt x="13" y="9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0" name="Line 193"/>
          <p:cNvSpPr>
            <a:spLocks noChangeShapeType="1"/>
          </p:cNvSpPr>
          <p:nvPr/>
        </p:nvSpPr>
        <p:spPr bwMode="auto">
          <a:xfrm>
            <a:off x="4735513" y="4284663"/>
            <a:ext cx="387350" cy="101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1" name="Freeform 194"/>
          <p:cNvSpPr>
            <a:spLocks/>
          </p:cNvSpPr>
          <p:nvPr/>
        </p:nvSpPr>
        <p:spPr bwMode="auto">
          <a:xfrm>
            <a:off x="5105400" y="4357688"/>
            <a:ext cx="55563" cy="50800"/>
          </a:xfrm>
          <a:custGeom>
            <a:avLst/>
            <a:gdLst>
              <a:gd name="T0" fmla="*/ 70 w 70"/>
              <a:gd name="T1" fmla="*/ 49 h 65"/>
              <a:gd name="T2" fmla="*/ 0 w 70"/>
              <a:gd name="T3" fmla="*/ 65 h 65"/>
              <a:gd name="T4" fmla="*/ 2 w 70"/>
              <a:gd name="T5" fmla="*/ 63 h 65"/>
              <a:gd name="T6" fmla="*/ 4 w 70"/>
              <a:gd name="T7" fmla="*/ 59 h 65"/>
              <a:gd name="T8" fmla="*/ 7 w 70"/>
              <a:gd name="T9" fmla="*/ 55 h 65"/>
              <a:gd name="T10" fmla="*/ 8 w 70"/>
              <a:gd name="T11" fmla="*/ 51 h 65"/>
              <a:gd name="T12" fmla="*/ 10 w 70"/>
              <a:gd name="T13" fmla="*/ 49 h 65"/>
              <a:gd name="T14" fmla="*/ 11 w 70"/>
              <a:gd name="T15" fmla="*/ 45 h 65"/>
              <a:gd name="T16" fmla="*/ 13 w 70"/>
              <a:gd name="T17" fmla="*/ 40 h 65"/>
              <a:gd name="T18" fmla="*/ 14 w 70"/>
              <a:gd name="T19" fmla="*/ 36 h 65"/>
              <a:gd name="T20" fmla="*/ 15 w 70"/>
              <a:gd name="T21" fmla="*/ 33 h 65"/>
              <a:gd name="T22" fmla="*/ 16 w 70"/>
              <a:gd name="T23" fmla="*/ 29 h 65"/>
              <a:gd name="T24" fmla="*/ 16 w 70"/>
              <a:gd name="T25" fmla="*/ 25 h 65"/>
              <a:gd name="T26" fmla="*/ 16 w 70"/>
              <a:gd name="T27" fmla="*/ 20 h 65"/>
              <a:gd name="T28" fmla="*/ 16 w 70"/>
              <a:gd name="T29" fmla="*/ 16 h 65"/>
              <a:gd name="T30" fmla="*/ 16 w 70"/>
              <a:gd name="T31" fmla="*/ 13 h 65"/>
              <a:gd name="T32" fmla="*/ 16 w 70"/>
              <a:gd name="T33" fmla="*/ 8 h 65"/>
              <a:gd name="T34" fmla="*/ 16 w 70"/>
              <a:gd name="T35" fmla="*/ 4 h 65"/>
              <a:gd name="T36" fmla="*/ 15 w 70"/>
              <a:gd name="T37" fmla="*/ 0 h 65"/>
              <a:gd name="T38" fmla="*/ 70 w 70"/>
              <a:gd name="T39" fmla="*/ 49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5"/>
              <a:gd name="T62" fmla="*/ 70 w 70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5">
                <a:moveTo>
                  <a:pt x="70" y="49"/>
                </a:moveTo>
                <a:lnTo>
                  <a:pt x="0" y="65"/>
                </a:lnTo>
                <a:lnTo>
                  <a:pt x="2" y="63"/>
                </a:lnTo>
                <a:lnTo>
                  <a:pt x="4" y="59"/>
                </a:lnTo>
                <a:lnTo>
                  <a:pt x="7" y="55"/>
                </a:lnTo>
                <a:lnTo>
                  <a:pt x="8" y="51"/>
                </a:lnTo>
                <a:lnTo>
                  <a:pt x="10" y="49"/>
                </a:lnTo>
                <a:lnTo>
                  <a:pt x="11" y="45"/>
                </a:lnTo>
                <a:lnTo>
                  <a:pt x="13" y="40"/>
                </a:lnTo>
                <a:lnTo>
                  <a:pt x="14" y="36"/>
                </a:lnTo>
                <a:lnTo>
                  <a:pt x="15" y="33"/>
                </a:lnTo>
                <a:lnTo>
                  <a:pt x="16" y="29"/>
                </a:lnTo>
                <a:lnTo>
                  <a:pt x="16" y="25"/>
                </a:lnTo>
                <a:lnTo>
                  <a:pt x="16" y="20"/>
                </a:lnTo>
                <a:lnTo>
                  <a:pt x="16" y="16"/>
                </a:lnTo>
                <a:lnTo>
                  <a:pt x="16" y="13"/>
                </a:lnTo>
                <a:lnTo>
                  <a:pt x="16" y="8"/>
                </a:lnTo>
                <a:lnTo>
                  <a:pt x="16" y="4"/>
                </a:lnTo>
                <a:lnTo>
                  <a:pt x="15" y="0"/>
                </a:lnTo>
                <a:lnTo>
                  <a:pt x="70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2" name="Line 195"/>
          <p:cNvSpPr>
            <a:spLocks noChangeShapeType="1"/>
          </p:cNvSpPr>
          <p:nvPr/>
        </p:nvSpPr>
        <p:spPr bwMode="auto">
          <a:xfrm>
            <a:off x="4735513" y="3986213"/>
            <a:ext cx="3857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3" name="Freeform 196"/>
          <p:cNvSpPr>
            <a:spLocks/>
          </p:cNvSpPr>
          <p:nvPr/>
        </p:nvSpPr>
        <p:spPr bwMode="auto">
          <a:xfrm>
            <a:off x="5110163" y="3959225"/>
            <a:ext cx="50800" cy="53975"/>
          </a:xfrm>
          <a:custGeom>
            <a:avLst/>
            <a:gdLst>
              <a:gd name="T0" fmla="*/ 65 w 65"/>
              <a:gd name="T1" fmla="*/ 34 h 67"/>
              <a:gd name="T2" fmla="*/ 0 w 65"/>
              <a:gd name="T3" fmla="*/ 67 h 67"/>
              <a:gd name="T4" fmla="*/ 2 w 65"/>
              <a:gd name="T5" fmla="*/ 64 h 67"/>
              <a:gd name="T6" fmla="*/ 4 w 65"/>
              <a:gd name="T7" fmla="*/ 60 h 67"/>
              <a:gd name="T8" fmla="*/ 5 w 65"/>
              <a:gd name="T9" fmla="*/ 56 h 67"/>
              <a:gd name="T10" fmla="*/ 5 w 65"/>
              <a:gd name="T11" fmla="*/ 51 h 67"/>
              <a:gd name="T12" fmla="*/ 6 w 65"/>
              <a:gd name="T13" fmla="*/ 47 h 67"/>
              <a:gd name="T14" fmla="*/ 8 w 65"/>
              <a:gd name="T15" fmla="*/ 44 h 67"/>
              <a:gd name="T16" fmla="*/ 8 w 65"/>
              <a:gd name="T17" fmla="*/ 40 h 67"/>
              <a:gd name="T18" fmla="*/ 8 w 65"/>
              <a:gd name="T19" fmla="*/ 35 h 67"/>
              <a:gd name="T20" fmla="*/ 8 w 65"/>
              <a:gd name="T21" fmla="*/ 31 h 67"/>
              <a:gd name="T22" fmla="*/ 8 w 65"/>
              <a:gd name="T23" fmla="*/ 27 h 67"/>
              <a:gd name="T24" fmla="*/ 8 w 65"/>
              <a:gd name="T25" fmla="*/ 22 h 67"/>
              <a:gd name="T26" fmla="*/ 6 w 65"/>
              <a:gd name="T27" fmla="*/ 18 h 67"/>
              <a:gd name="T28" fmla="*/ 5 w 65"/>
              <a:gd name="T29" fmla="*/ 15 h 67"/>
              <a:gd name="T30" fmla="*/ 5 w 65"/>
              <a:gd name="T31" fmla="*/ 11 h 67"/>
              <a:gd name="T32" fmla="*/ 4 w 65"/>
              <a:gd name="T33" fmla="*/ 7 h 67"/>
              <a:gd name="T34" fmla="*/ 2 w 65"/>
              <a:gd name="T35" fmla="*/ 3 h 67"/>
              <a:gd name="T36" fmla="*/ 0 w 65"/>
              <a:gd name="T37" fmla="*/ 0 h 67"/>
              <a:gd name="T38" fmla="*/ 65 w 65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5"/>
              <a:gd name="T61" fmla="*/ 0 h 67"/>
              <a:gd name="T62" fmla="*/ 65 w 65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5" h="67">
                <a:moveTo>
                  <a:pt x="65" y="34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5" y="56"/>
                </a:lnTo>
                <a:lnTo>
                  <a:pt x="5" y="51"/>
                </a:lnTo>
                <a:lnTo>
                  <a:pt x="6" y="47"/>
                </a:lnTo>
                <a:lnTo>
                  <a:pt x="8" y="44"/>
                </a:lnTo>
                <a:lnTo>
                  <a:pt x="8" y="40"/>
                </a:lnTo>
                <a:lnTo>
                  <a:pt x="8" y="35"/>
                </a:lnTo>
                <a:lnTo>
                  <a:pt x="8" y="31"/>
                </a:lnTo>
                <a:lnTo>
                  <a:pt x="8" y="27"/>
                </a:lnTo>
                <a:lnTo>
                  <a:pt x="8" y="22"/>
                </a:lnTo>
                <a:lnTo>
                  <a:pt x="6" y="18"/>
                </a:lnTo>
                <a:lnTo>
                  <a:pt x="5" y="15"/>
                </a:lnTo>
                <a:lnTo>
                  <a:pt x="5" y="11"/>
                </a:lnTo>
                <a:lnTo>
                  <a:pt x="4" y="7"/>
                </a:lnTo>
                <a:lnTo>
                  <a:pt x="2" y="3"/>
                </a:lnTo>
                <a:lnTo>
                  <a:pt x="0" y="0"/>
                </a:lnTo>
                <a:lnTo>
                  <a:pt x="6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4" name="Line 197"/>
          <p:cNvSpPr>
            <a:spLocks noChangeShapeType="1"/>
          </p:cNvSpPr>
          <p:nvPr/>
        </p:nvSpPr>
        <p:spPr bwMode="auto">
          <a:xfrm>
            <a:off x="4735513" y="3836988"/>
            <a:ext cx="385762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5" name="Freeform 198"/>
          <p:cNvSpPr>
            <a:spLocks/>
          </p:cNvSpPr>
          <p:nvPr/>
        </p:nvSpPr>
        <p:spPr bwMode="auto">
          <a:xfrm>
            <a:off x="5108575" y="3843338"/>
            <a:ext cx="52388" cy="53975"/>
          </a:xfrm>
          <a:custGeom>
            <a:avLst/>
            <a:gdLst>
              <a:gd name="T0" fmla="*/ 67 w 67"/>
              <a:gd name="T1" fmla="*/ 39 h 68"/>
              <a:gd name="T2" fmla="*/ 0 w 67"/>
              <a:gd name="T3" fmla="*/ 68 h 68"/>
              <a:gd name="T4" fmla="*/ 1 w 67"/>
              <a:gd name="T5" fmla="*/ 64 h 68"/>
              <a:gd name="T6" fmla="*/ 4 w 67"/>
              <a:gd name="T7" fmla="*/ 60 h 68"/>
              <a:gd name="T8" fmla="*/ 5 w 67"/>
              <a:gd name="T9" fmla="*/ 57 h 68"/>
              <a:gd name="T10" fmla="*/ 6 w 67"/>
              <a:gd name="T11" fmla="*/ 53 h 68"/>
              <a:gd name="T12" fmla="*/ 7 w 67"/>
              <a:gd name="T13" fmla="*/ 49 h 68"/>
              <a:gd name="T14" fmla="*/ 8 w 67"/>
              <a:gd name="T15" fmla="*/ 44 h 68"/>
              <a:gd name="T16" fmla="*/ 10 w 67"/>
              <a:gd name="T17" fmla="*/ 40 h 68"/>
              <a:gd name="T18" fmla="*/ 10 w 67"/>
              <a:gd name="T19" fmla="*/ 37 h 68"/>
              <a:gd name="T20" fmla="*/ 11 w 67"/>
              <a:gd name="T21" fmla="*/ 33 h 68"/>
              <a:gd name="T22" fmla="*/ 11 w 67"/>
              <a:gd name="T23" fmla="*/ 28 h 68"/>
              <a:gd name="T24" fmla="*/ 11 w 67"/>
              <a:gd name="T25" fmla="*/ 24 h 68"/>
              <a:gd name="T26" fmla="*/ 10 w 67"/>
              <a:gd name="T27" fmla="*/ 20 h 68"/>
              <a:gd name="T28" fmla="*/ 10 w 67"/>
              <a:gd name="T29" fmla="*/ 15 h 68"/>
              <a:gd name="T30" fmla="*/ 8 w 67"/>
              <a:gd name="T31" fmla="*/ 12 h 68"/>
              <a:gd name="T32" fmla="*/ 7 w 67"/>
              <a:gd name="T33" fmla="*/ 8 h 68"/>
              <a:gd name="T34" fmla="*/ 6 w 67"/>
              <a:gd name="T35" fmla="*/ 4 h 68"/>
              <a:gd name="T36" fmla="*/ 5 w 67"/>
              <a:gd name="T37" fmla="*/ 0 h 68"/>
              <a:gd name="T38" fmla="*/ 67 w 67"/>
              <a:gd name="T39" fmla="*/ 3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39"/>
                </a:moveTo>
                <a:lnTo>
                  <a:pt x="0" y="68"/>
                </a:lnTo>
                <a:lnTo>
                  <a:pt x="1" y="64"/>
                </a:lnTo>
                <a:lnTo>
                  <a:pt x="4" y="60"/>
                </a:lnTo>
                <a:lnTo>
                  <a:pt x="5" y="57"/>
                </a:lnTo>
                <a:lnTo>
                  <a:pt x="6" y="53"/>
                </a:lnTo>
                <a:lnTo>
                  <a:pt x="7" y="49"/>
                </a:lnTo>
                <a:lnTo>
                  <a:pt x="8" y="44"/>
                </a:lnTo>
                <a:lnTo>
                  <a:pt x="10" y="40"/>
                </a:lnTo>
                <a:lnTo>
                  <a:pt x="10" y="37"/>
                </a:lnTo>
                <a:lnTo>
                  <a:pt x="11" y="33"/>
                </a:lnTo>
                <a:lnTo>
                  <a:pt x="11" y="28"/>
                </a:lnTo>
                <a:lnTo>
                  <a:pt x="11" y="24"/>
                </a:lnTo>
                <a:lnTo>
                  <a:pt x="10" y="20"/>
                </a:lnTo>
                <a:lnTo>
                  <a:pt x="10" y="15"/>
                </a:lnTo>
                <a:lnTo>
                  <a:pt x="8" y="12"/>
                </a:lnTo>
                <a:lnTo>
                  <a:pt x="7" y="8"/>
                </a:lnTo>
                <a:lnTo>
                  <a:pt x="6" y="4"/>
                </a:lnTo>
                <a:lnTo>
                  <a:pt x="5" y="0"/>
                </a:lnTo>
                <a:lnTo>
                  <a:pt x="67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6" name="Line 199"/>
          <p:cNvSpPr>
            <a:spLocks noChangeShapeType="1"/>
          </p:cNvSpPr>
          <p:nvPr/>
        </p:nvSpPr>
        <p:spPr bwMode="auto">
          <a:xfrm>
            <a:off x="4735513" y="3689350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7" name="Freeform 200"/>
          <p:cNvSpPr>
            <a:spLocks/>
          </p:cNvSpPr>
          <p:nvPr/>
        </p:nvSpPr>
        <p:spPr bwMode="auto">
          <a:xfrm>
            <a:off x="5105400" y="3727450"/>
            <a:ext cx="55563" cy="52388"/>
          </a:xfrm>
          <a:custGeom>
            <a:avLst/>
            <a:gdLst>
              <a:gd name="T0" fmla="*/ 69 w 69"/>
              <a:gd name="T1" fmla="*/ 45 h 66"/>
              <a:gd name="T2" fmla="*/ 0 w 69"/>
              <a:gd name="T3" fmla="*/ 66 h 66"/>
              <a:gd name="T4" fmla="*/ 2 w 69"/>
              <a:gd name="T5" fmla="*/ 64 h 66"/>
              <a:gd name="T6" fmla="*/ 4 w 69"/>
              <a:gd name="T7" fmla="*/ 60 h 66"/>
              <a:gd name="T8" fmla="*/ 6 w 69"/>
              <a:gd name="T9" fmla="*/ 56 h 66"/>
              <a:gd name="T10" fmla="*/ 8 w 69"/>
              <a:gd name="T11" fmla="*/ 53 h 66"/>
              <a:gd name="T12" fmla="*/ 9 w 69"/>
              <a:gd name="T13" fmla="*/ 49 h 66"/>
              <a:gd name="T14" fmla="*/ 10 w 69"/>
              <a:gd name="T15" fmla="*/ 45 h 66"/>
              <a:gd name="T16" fmla="*/ 12 w 69"/>
              <a:gd name="T17" fmla="*/ 41 h 66"/>
              <a:gd name="T18" fmla="*/ 13 w 69"/>
              <a:gd name="T19" fmla="*/ 36 h 66"/>
              <a:gd name="T20" fmla="*/ 13 w 69"/>
              <a:gd name="T21" fmla="*/ 33 h 66"/>
              <a:gd name="T22" fmla="*/ 14 w 69"/>
              <a:gd name="T23" fmla="*/ 29 h 66"/>
              <a:gd name="T24" fmla="*/ 14 w 69"/>
              <a:gd name="T25" fmla="*/ 25 h 66"/>
              <a:gd name="T26" fmla="*/ 14 w 69"/>
              <a:gd name="T27" fmla="*/ 20 h 66"/>
              <a:gd name="T28" fmla="*/ 14 w 69"/>
              <a:gd name="T29" fmla="*/ 16 h 66"/>
              <a:gd name="T30" fmla="*/ 13 w 69"/>
              <a:gd name="T31" fmla="*/ 13 h 66"/>
              <a:gd name="T32" fmla="*/ 13 w 69"/>
              <a:gd name="T33" fmla="*/ 8 h 66"/>
              <a:gd name="T34" fmla="*/ 12 w 69"/>
              <a:gd name="T35" fmla="*/ 4 h 66"/>
              <a:gd name="T36" fmla="*/ 10 w 69"/>
              <a:gd name="T37" fmla="*/ 0 h 66"/>
              <a:gd name="T38" fmla="*/ 69 w 69"/>
              <a:gd name="T39" fmla="*/ 45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6"/>
              <a:gd name="T62" fmla="*/ 69 w 69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6">
                <a:moveTo>
                  <a:pt x="69" y="45"/>
                </a:moveTo>
                <a:lnTo>
                  <a:pt x="0" y="66"/>
                </a:lnTo>
                <a:lnTo>
                  <a:pt x="2" y="64"/>
                </a:lnTo>
                <a:lnTo>
                  <a:pt x="4" y="60"/>
                </a:lnTo>
                <a:lnTo>
                  <a:pt x="6" y="56"/>
                </a:lnTo>
                <a:lnTo>
                  <a:pt x="8" y="53"/>
                </a:lnTo>
                <a:lnTo>
                  <a:pt x="9" y="49"/>
                </a:lnTo>
                <a:lnTo>
                  <a:pt x="10" y="45"/>
                </a:lnTo>
                <a:lnTo>
                  <a:pt x="12" y="41"/>
                </a:lnTo>
                <a:lnTo>
                  <a:pt x="13" y="36"/>
                </a:lnTo>
                <a:lnTo>
                  <a:pt x="13" y="33"/>
                </a:lnTo>
                <a:lnTo>
                  <a:pt x="14" y="29"/>
                </a:lnTo>
                <a:lnTo>
                  <a:pt x="14" y="25"/>
                </a:lnTo>
                <a:lnTo>
                  <a:pt x="14" y="20"/>
                </a:lnTo>
                <a:lnTo>
                  <a:pt x="14" y="16"/>
                </a:lnTo>
                <a:lnTo>
                  <a:pt x="13" y="13"/>
                </a:lnTo>
                <a:lnTo>
                  <a:pt x="13" y="8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8" name="Line 201"/>
          <p:cNvSpPr>
            <a:spLocks noChangeShapeType="1"/>
          </p:cNvSpPr>
          <p:nvPr/>
        </p:nvSpPr>
        <p:spPr bwMode="auto">
          <a:xfrm>
            <a:off x="4735513" y="3540125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9" name="Freeform 202"/>
          <p:cNvSpPr>
            <a:spLocks/>
          </p:cNvSpPr>
          <p:nvPr/>
        </p:nvSpPr>
        <p:spPr bwMode="auto">
          <a:xfrm>
            <a:off x="5105400" y="3578225"/>
            <a:ext cx="55563" cy="52388"/>
          </a:xfrm>
          <a:custGeom>
            <a:avLst/>
            <a:gdLst>
              <a:gd name="T0" fmla="*/ 69 w 69"/>
              <a:gd name="T1" fmla="*/ 45 h 67"/>
              <a:gd name="T2" fmla="*/ 0 w 69"/>
              <a:gd name="T3" fmla="*/ 67 h 67"/>
              <a:gd name="T4" fmla="*/ 2 w 69"/>
              <a:gd name="T5" fmla="*/ 64 h 67"/>
              <a:gd name="T6" fmla="*/ 4 w 69"/>
              <a:gd name="T7" fmla="*/ 60 h 67"/>
              <a:gd name="T8" fmla="*/ 6 w 69"/>
              <a:gd name="T9" fmla="*/ 57 h 67"/>
              <a:gd name="T10" fmla="*/ 8 w 69"/>
              <a:gd name="T11" fmla="*/ 53 h 67"/>
              <a:gd name="T12" fmla="*/ 9 w 69"/>
              <a:gd name="T13" fmla="*/ 49 h 67"/>
              <a:gd name="T14" fmla="*/ 10 w 69"/>
              <a:gd name="T15" fmla="*/ 45 h 67"/>
              <a:gd name="T16" fmla="*/ 12 w 69"/>
              <a:gd name="T17" fmla="*/ 42 h 67"/>
              <a:gd name="T18" fmla="*/ 13 w 69"/>
              <a:gd name="T19" fmla="*/ 37 h 67"/>
              <a:gd name="T20" fmla="*/ 13 w 69"/>
              <a:gd name="T21" fmla="*/ 33 h 67"/>
              <a:gd name="T22" fmla="*/ 14 w 69"/>
              <a:gd name="T23" fmla="*/ 29 h 67"/>
              <a:gd name="T24" fmla="*/ 14 w 69"/>
              <a:gd name="T25" fmla="*/ 25 h 67"/>
              <a:gd name="T26" fmla="*/ 14 w 69"/>
              <a:gd name="T27" fmla="*/ 20 h 67"/>
              <a:gd name="T28" fmla="*/ 14 w 69"/>
              <a:gd name="T29" fmla="*/ 17 h 67"/>
              <a:gd name="T30" fmla="*/ 13 w 69"/>
              <a:gd name="T31" fmla="*/ 13 h 67"/>
              <a:gd name="T32" fmla="*/ 13 w 69"/>
              <a:gd name="T33" fmla="*/ 8 h 67"/>
              <a:gd name="T34" fmla="*/ 12 w 69"/>
              <a:gd name="T35" fmla="*/ 4 h 67"/>
              <a:gd name="T36" fmla="*/ 10 w 69"/>
              <a:gd name="T37" fmla="*/ 0 h 67"/>
              <a:gd name="T38" fmla="*/ 69 w 69"/>
              <a:gd name="T39" fmla="*/ 45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7"/>
              <a:gd name="T62" fmla="*/ 69 w 69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7">
                <a:moveTo>
                  <a:pt x="69" y="45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6" y="57"/>
                </a:lnTo>
                <a:lnTo>
                  <a:pt x="8" y="53"/>
                </a:lnTo>
                <a:lnTo>
                  <a:pt x="9" y="49"/>
                </a:lnTo>
                <a:lnTo>
                  <a:pt x="10" y="45"/>
                </a:lnTo>
                <a:lnTo>
                  <a:pt x="12" y="42"/>
                </a:lnTo>
                <a:lnTo>
                  <a:pt x="13" y="37"/>
                </a:lnTo>
                <a:lnTo>
                  <a:pt x="13" y="33"/>
                </a:lnTo>
                <a:lnTo>
                  <a:pt x="14" y="29"/>
                </a:lnTo>
                <a:lnTo>
                  <a:pt x="14" y="25"/>
                </a:lnTo>
                <a:lnTo>
                  <a:pt x="14" y="20"/>
                </a:lnTo>
                <a:lnTo>
                  <a:pt x="14" y="17"/>
                </a:lnTo>
                <a:lnTo>
                  <a:pt x="13" y="13"/>
                </a:lnTo>
                <a:lnTo>
                  <a:pt x="13" y="8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0" name="Line 203"/>
          <p:cNvSpPr>
            <a:spLocks noChangeShapeType="1"/>
          </p:cNvSpPr>
          <p:nvPr/>
        </p:nvSpPr>
        <p:spPr bwMode="auto">
          <a:xfrm>
            <a:off x="4735513" y="339248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1" name="Freeform 204"/>
          <p:cNvSpPr>
            <a:spLocks/>
          </p:cNvSpPr>
          <p:nvPr/>
        </p:nvSpPr>
        <p:spPr bwMode="auto">
          <a:xfrm>
            <a:off x="5105400" y="3429000"/>
            <a:ext cx="55563" cy="53975"/>
          </a:xfrm>
          <a:custGeom>
            <a:avLst/>
            <a:gdLst>
              <a:gd name="T0" fmla="*/ 69 w 69"/>
              <a:gd name="T1" fmla="*/ 45 h 67"/>
              <a:gd name="T2" fmla="*/ 0 w 69"/>
              <a:gd name="T3" fmla="*/ 67 h 67"/>
              <a:gd name="T4" fmla="*/ 2 w 69"/>
              <a:gd name="T5" fmla="*/ 64 h 67"/>
              <a:gd name="T6" fmla="*/ 4 w 69"/>
              <a:gd name="T7" fmla="*/ 60 h 67"/>
              <a:gd name="T8" fmla="*/ 6 w 69"/>
              <a:gd name="T9" fmla="*/ 56 h 67"/>
              <a:gd name="T10" fmla="*/ 8 w 69"/>
              <a:gd name="T11" fmla="*/ 52 h 67"/>
              <a:gd name="T12" fmla="*/ 9 w 69"/>
              <a:gd name="T13" fmla="*/ 49 h 67"/>
              <a:gd name="T14" fmla="*/ 10 w 69"/>
              <a:gd name="T15" fmla="*/ 45 h 67"/>
              <a:gd name="T16" fmla="*/ 12 w 69"/>
              <a:gd name="T17" fmla="*/ 41 h 67"/>
              <a:gd name="T18" fmla="*/ 13 w 69"/>
              <a:gd name="T19" fmla="*/ 37 h 67"/>
              <a:gd name="T20" fmla="*/ 13 w 69"/>
              <a:gd name="T21" fmla="*/ 32 h 67"/>
              <a:gd name="T22" fmla="*/ 13 w 69"/>
              <a:gd name="T23" fmla="*/ 29 h 67"/>
              <a:gd name="T24" fmla="*/ 14 w 69"/>
              <a:gd name="T25" fmla="*/ 25 h 67"/>
              <a:gd name="T26" fmla="*/ 14 w 69"/>
              <a:gd name="T27" fmla="*/ 20 h 67"/>
              <a:gd name="T28" fmla="*/ 13 w 69"/>
              <a:gd name="T29" fmla="*/ 16 h 67"/>
              <a:gd name="T30" fmla="*/ 13 w 69"/>
              <a:gd name="T31" fmla="*/ 12 h 67"/>
              <a:gd name="T32" fmla="*/ 13 w 69"/>
              <a:gd name="T33" fmla="*/ 9 h 67"/>
              <a:gd name="T34" fmla="*/ 12 w 69"/>
              <a:gd name="T35" fmla="*/ 4 h 67"/>
              <a:gd name="T36" fmla="*/ 10 w 69"/>
              <a:gd name="T37" fmla="*/ 0 h 67"/>
              <a:gd name="T38" fmla="*/ 69 w 69"/>
              <a:gd name="T39" fmla="*/ 45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9"/>
              <a:gd name="T61" fmla="*/ 0 h 67"/>
              <a:gd name="T62" fmla="*/ 69 w 69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9" h="67">
                <a:moveTo>
                  <a:pt x="69" y="45"/>
                </a:moveTo>
                <a:lnTo>
                  <a:pt x="0" y="67"/>
                </a:lnTo>
                <a:lnTo>
                  <a:pt x="2" y="64"/>
                </a:lnTo>
                <a:lnTo>
                  <a:pt x="4" y="60"/>
                </a:lnTo>
                <a:lnTo>
                  <a:pt x="6" y="56"/>
                </a:lnTo>
                <a:lnTo>
                  <a:pt x="8" y="52"/>
                </a:lnTo>
                <a:lnTo>
                  <a:pt x="9" y="49"/>
                </a:lnTo>
                <a:lnTo>
                  <a:pt x="10" y="45"/>
                </a:lnTo>
                <a:lnTo>
                  <a:pt x="12" y="41"/>
                </a:lnTo>
                <a:lnTo>
                  <a:pt x="13" y="37"/>
                </a:lnTo>
                <a:lnTo>
                  <a:pt x="13" y="32"/>
                </a:lnTo>
                <a:lnTo>
                  <a:pt x="13" y="29"/>
                </a:lnTo>
                <a:lnTo>
                  <a:pt x="14" y="25"/>
                </a:lnTo>
                <a:lnTo>
                  <a:pt x="14" y="20"/>
                </a:lnTo>
                <a:lnTo>
                  <a:pt x="13" y="16"/>
                </a:lnTo>
                <a:lnTo>
                  <a:pt x="13" y="12"/>
                </a:lnTo>
                <a:lnTo>
                  <a:pt x="13" y="9"/>
                </a:lnTo>
                <a:lnTo>
                  <a:pt x="12" y="4"/>
                </a:lnTo>
                <a:lnTo>
                  <a:pt x="10" y="0"/>
                </a:lnTo>
                <a:lnTo>
                  <a:pt x="69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2" name="Line 205"/>
          <p:cNvSpPr>
            <a:spLocks noChangeShapeType="1"/>
          </p:cNvSpPr>
          <p:nvPr/>
        </p:nvSpPr>
        <p:spPr bwMode="auto">
          <a:xfrm>
            <a:off x="4735513" y="3241675"/>
            <a:ext cx="388937" cy="136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3" name="Freeform 206"/>
          <p:cNvSpPr>
            <a:spLocks/>
          </p:cNvSpPr>
          <p:nvPr/>
        </p:nvSpPr>
        <p:spPr bwMode="auto">
          <a:xfrm>
            <a:off x="5103813" y="3348038"/>
            <a:ext cx="57150" cy="50800"/>
          </a:xfrm>
          <a:custGeom>
            <a:avLst/>
            <a:gdLst>
              <a:gd name="T0" fmla="*/ 72 w 72"/>
              <a:gd name="T1" fmla="*/ 54 h 64"/>
              <a:gd name="T2" fmla="*/ 0 w 72"/>
              <a:gd name="T3" fmla="*/ 64 h 64"/>
              <a:gd name="T4" fmla="*/ 3 w 72"/>
              <a:gd name="T5" fmla="*/ 62 h 64"/>
              <a:gd name="T6" fmla="*/ 6 w 72"/>
              <a:gd name="T7" fmla="*/ 58 h 64"/>
              <a:gd name="T8" fmla="*/ 9 w 72"/>
              <a:gd name="T9" fmla="*/ 55 h 64"/>
              <a:gd name="T10" fmla="*/ 10 w 72"/>
              <a:gd name="T11" fmla="*/ 52 h 64"/>
              <a:gd name="T12" fmla="*/ 12 w 72"/>
              <a:gd name="T13" fmla="*/ 48 h 64"/>
              <a:gd name="T14" fmla="*/ 15 w 72"/>
              <a:gd name="T15" fmla="*/ 44 h 64"/>
              <a:gd name="T16" fmla="*/ 16 w 72"/>
              <a:gd name="T17" fmla="*/ 40 h 64"/>
              <a:gd name="T18" fmla="*/ 17 w 72"/>
              <a:gd name="T19" fmla="*/ 37 h 64"/>
              <a:gd name="T20" fmla="*/ 18 w 72"/>
              <a:gd name="T21" fmla="*/ 33 h 64"/>
              <a:gd name="T22" fmla="*/ 19 w 72"/>
              <a:gd name="T23" fmla="*/ 29 h 64"/>
              <a:gd name="T24" fmla="*/ 21 w 72"/>
              <a:gd name="T25" fmla="*/ 25 h 64"/>
              <a:gd name="T26" fmla="*/ 21 w 72"/>
              <a:gd name="T27" fmla="*/ 20 h 64"/>
              <a:gd name="T28" fmla="*/ 22 w 72"/>
              <a:gd name="T29" fmla="*/ 17 h 64"/>
              <a:gd name="T30" fmla="*/ 22 w 72"/>
              <a:gd name="T31" fmla="*/ 13 h 64"/>
              <a:gd name="T32" fmla="*/ 22 w 72"/>
              <a:gd name="T33" fmla="*/ 8 h 64"/>
              <a:gd name="T34" fmla="*/ 22 w 72"/>
              <a:gd name="T35" fmla="*/ 4 h 64"/>
              <a:gd name="T36" fmla="*/ 21 w 72"/>
              <a:gd name="T37" fmla="*/ 0 h 64"/>
              <a:gd name="T38" fmla="*/ 72 w 72"/>
              <a:gd name="T39" fmla="*/ 54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2"/>
              <a:gd name="T61" fmla="*/ 0 h 64"/>
              <a:gd name="T62" fmla="*/ 72 w 72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2" h="64">
                <a:moveTo>
                  <a:pt x="72" y="54"/>
                </a:moveTo>
                <a:lnTo>
                  <a:pt x="0" y="64"/>
                </a:lnTo>
                <a:lnTo>
                  <a:pt x="3" y="62"/>
                </a:lnTo>
                <a:lnTo>
                  <a:pt x="6" y="58"/>
                </a:lnTo>
                <a:lnTo>
                  <a:pt x="9" y="55"/>
                </a:lnTo>
                <a:lnTo>
                  <a:pt x="10" y="52"/>
                </a:lnTo>
                <a:lnTo>
                  <a:pt x="12" y="48"/>
                </a:lnTo>
                <a:lnTo>
                  <a:pt x="15" y="44"/>
                </a:lnTo>
                <a:lnTo>
                  <a:pt x="16" y="40"/>
                </a:lnTo>
                <a:lnTo>
                  <a:pt x="17" y="37"/>
                </a:lnTo>
                <a:lnTo>
                  <a:pt x="18" y="33"/>
                </a:lnTo>
                <a:lnTo>
                  <a:pt x="19" y="29"/>
                </a:lnTo>
                <a:lnTo>
                  <a:pt x="21" y="25"/>
                </a:lnTo>
                <a:lnTo>
                  <a:pt x="21" y="20"/>
                </a:lnTo>
                <a:lnTo>
                  <a:pt x="22" y="17"/>
                </a:lnTo>
                <a:lnTo>
                  <a:pt x="22" y="13"/>
                </a:lnTo>
                <a:lnTo>
                  <a:pt x="22" y="8"/>
                </a:lnTo>
                <a:lnTo>
                  <a:pt x="22" y="4"/>
                </a:lnTo>
                <a:lnTo>
                  <a:pt x="21" y="0"/>
                </a:lnTo>
                <a:lnTo>
                  <a:pt x="72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704" name="Group 408"/>
          <p:cNvGrpSpPr>
            <a:grpSpLocks/>
          </p:cNvGrpSpPr>
          <p:nvPr/>
        </p:nvGrpSpPr>
        <p:grpSpPr bwMode="auto">
          <a:xfrm>
            <a:off x="4735513" y="2162175"/>
            <a:ext cx="2978150" cy="3611563"/>
            <a:chOff x="2983" y="1362"/>
            <a:chExt cx="1876" cy="2275"/>
          </a:xfrm>
        </p:grpSpPr>
        <p:sp>
          <p:nvSpPr>
            <p:cNvPr id="21850" name="Line 208"/>
            <p:cNvSpPr>
              <a:spLocks noChangeShapeType="1"/>
            </p:cNvSpPr>
            <p:nvPr/>
          </p:nvSpPr>
          <p:spPr bwMode="auto">
            <a:xfrm>
              <a:off x="2983" y="1948"/>
              <a:ext cx="246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1" name="Freeform 209"/>
            <p:cNvSpPr>
              <a:spLocks/>
            </p:cNvSpPr>
            <p:nvPr/>
          </p:nvSpPr>
          <p:spPr bwMode="auto">
            <a:xfrm>
              <a:off x="3215" y="2058"/>
              <a:ext cx="36" cy="31"/>
            </a:xfrm>
            <a:custGeom>
              <a:avLst/>
              <a:gdLst>
                <a:gd name="T0" fmla="*/ 72 w 72"/>
                <a:gd name="T1" fmla="*/ 61 h 61"/>
                <a:gd name="T2" fmla="*/ 0 w 72"/>
                <a:gd name="T3" fmla="*/ 61 h 61"/>
                <a:gd name="T4" fmla="*/ 3 w 72"/>
                <a:gd name="T5" fmla="*/ 57 h 61"/>
                <a:gd name="T6" fmla="*/ 6 w 72"/>
                <a:gd name="T7" fmla="*/ 55 h 61"/>
                <a:gd name="T8" fmla="*/ 9 w 72"/>
                <a:gd name="T9" fmla="*/ 52 h 61"/>
                <a:gd name="T10" fmla="*/ 11 w 72"/>
                <a:gd name="T11" fmla="*/ 50 h 61"/>
                <a:gd name="T12" fmla="*/ 13 w 72"/>
                <a:gd name="T13" fmla="*/ 46 h 61"/>
                <a:gd name="T14" fmla="*/ 16 w 72"/>
                <a:gd name="T15" fmla="*/ 42 h 61"/>
                <a:gd name="T16" fmla="*/ 18 w 72"/>
                <a:gd name="T17" fmla="*/ 40 h 61"/>
                <a:gd name="T18" fmla="*/ 21 w 72"/>
                <a:gd name="T19" fmla="*/ 36 h 61"/>
                <a:gd name="T20" fmla="*/ 22 w 72"/>
                <a:gd name="T21" fmla="*/ 32 h 61"/>
                <a:gd name="T22" fmla="*/ 23 w 72"/>
                <a:gd name="T23" fmla="*/ 29 h 61"/>
                <a:gd name="T24" fmla="*/ 24 w 72"/>
                <a:gd name="T25" fmla="*/ 25 h 61"/>
                <a:gd name="T26" fmla="*/ 25 w 72"/>
                <a:gd name="T27" fmla="*/ 21 h 61"/>
                <a:gd name="T28" fmla="*/ 27 w 72"/>
                <a:gd name="T29" fmla="*/ 16 h 61"/>
                <a:gd name="T30" fmla="*/ 28 w 72"/>
                <a:gd name="T31" fmla="*/ 12 h 61"/>
                <a:gd name="T32" fmla="*/ 28 w 72"/>
                <a:gd name="T33" fmla="*/ 9 h 61"/>
                <a:gd name="T34" fmla="*/ 29 w 72"/>
                <a:gd name="T35" fmla="*/ 5 h 61"/>
                <a:gd name="T36" fmla="*/ 29 w 72"/>
                <a:gd name="T37" fmla="*/ 0 h 61"/>
                <a:gd name="T38" fmla="*/ 72 w 72"/>
                <a:gd name="T39" fmla="*/ 61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1"/>
                <a:gd name="T62" fmla="*/ 72 w 72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1">
                  <a:moveTo>
                    <a:pt x="72" y="61"/>
                  </a:moveTo>
                  <a:lnTo>
                    <a:pt x="0" y="61"/>
                  </a:lnTo>
                  <a:lnTo>
                    <a:pt x="3" y="57"/>
                  </a:lnTo>
                  <a:lnTo>
                    <a:pt x="6" y="55"/>
                  </a:lnTo>
                  <a:lnTo>
                    <a:pt x="9" y="52"/>
                  </a:lnTo>
                  <a:lnTo>
                    <a:pt x="11" y="50"/>
                  </a:lnTo>
                  <a:lnTo>
                    <a:pt x="13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1" y="36"/>
                  </a:lnTo>
                  <a:lnTo>
                    <a:pt x="22" y="32"/>
                  </a:lnTo>
                  <a:lnTo>
                    <a:pt x="23" y="29"/>
                  </a:lnTo>
                  <a:lnTo>
                    <a:pt x="24" y="25"/>
                  </a:lnTo>
                  <a:lnTo>
                    <a:pt x="25" y="21"/>
                  </a:lnTo>
                  <a:lnTo>
                    <a:pt x="27" y="16"/>
                  </a:lnTo>
                  <a:lnTo>
                    <a:pt x="28" y="12"/>
                  </a:lnTo>
                  <a:lnTo>
                    <a:pt x="28" y="9"/>
                  </a:lnTo>
                  <a:lnTo>
                    <a:pt x="29" y="5"/>
                  </a:lnTo>
                  <a:lnTo>
                    <a:pt x="29" y="0"/>
                  </a:lnTo>
                  <a:lnTo>
                    <a:pt x="7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2" name="Line 210"/>
            <p:cNvSpPr>
              <a:spLocks noChangeShapeType="1"/>
            </p:cNvSpPr>
            <p:nvPr/>
          </p:nvSpPr>
          <p:spPr bwMode="auto">
            <a:xfrm>
              <a:off x="2983" y="1760"/>
              <a:ext cx="248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3" name="Freeform 211"/>
            <p:cNvSpPr>
              <a:spLocks/>
            </p:cNvSpPr>
            <p:nvPr/>
          </p:nvSpPr>
          <p:spPr bwMode="auto">
            <a:xfrm>
              <a:off x="3215" y="1915"/>
              <a:ext cx="36" cy="33"/>
            </a:xfrm>
            <a:custGeom>
              <a:avLst/>
              <a:gdLst>
                <a:gd name="T0" fmla="*/ 72 w 72"/>
                <a:gd name="T1" fmla="*/ 66 h 66"/>
                <a:gd name="T2" fmla="*/ 0 w 72"/>
                <a:gd name="T3" fmla="*/ 56 h 66"/>
                <a:gd name="T4" fmla="*/ 4 w 72"/>
                <a:gd name="T5" fmla="*/ 53 h 66"/>
                <a:gd name="T6" fmla="*/ 7 w 72"/>
                <a:gd name="T7" fmla="*/ 51 h 66"/>
                <a:gd name="T8" fmla="*/ 10 w 72"/>
                <a:gd name="T9" fmla="*/ 48 h 66"/>
                <a:gd name="T10" fmla="*/ 13 w 72"/>
                <a:gd name="T11" fmla="*/ 46 h 66"/>
                <a:gd name="T12" fmla="*/ 16 w 72"/>
                <a:gd name="T13" fmla="*/ 43 h 66"/>
                <a:gd name="T14" fmla="*/ 18 w 72"/>
                <a:gd name="T15" fmla="*/ 41 h 66"/>
                <a:gd name="T16" fmla="*/ 21 w 72"/>
                <a:gd name="T17" fmla="*/ 37 h 66"/>
                <a:gd name="T18" fmla="*/ 23 w 72"/>
                <a:gd name="T19" fmla="*/ 33 h 66"/>
                <a:gd name="T20" fmla="*/ 25 w 72"/>
                <a:gd name="T21" fmla="*/ 31 h 66"/>
                <a:gd name="T22" fmla="*/ 28 w 72"/>
                <a:gd name="T23" fmla="*/ 27 h 66"/>
                <a:gd name="T24" fmla="*/ 29 w 72"/>
                <a:gd name="T25" fmla="*/ 23 h 66"/>
                <a:gd name="T26" fmla="*/ 31 w 72"/>
                <a:gd name="T27" fmla="*/ 20 h 66"/>
                <a:gd name="T28" fmla="*/ 32 w 72"/>
                <a:gd name="T29" fmla="*/ 16 h 66"/>
                <a:gd name="T30" fmla="*/ 34 w 72"/>
                <a:gd name="T31" fmla="*/ 12 h 66"/>
                <a:gd name="T32" fmla="*/ 35 w 72"/>
                <a:gd name="T33" fmla="*/ 8 h 66"/>
                <a:gd name="T34" fmla="*/ 35 w 72"/>
                <a:gd name="T35" fmla="*/ 3 h 66"/>
                <a:gd name="T36" fmla="*/ 36 w 72"/>
                <a:gd name="T37" fmla="*/ 0 h 66"/>
                <a:gd name="T38" fmla="*/ 72 w 72"/>
                <a:gd name="T39" fmla="*/ 66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6"/>
                <a:gd name="T62" fmla="*/ 72 w 72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6">
                  <a:moveTo>
                    <a:pt x="72" y="66"/>
                  </a:moveTo>
                  <a:lnTo>
                    <a:pt x="0" y="56"/>
                  </a:lnTo>
                  <a:lnTo>
                    <a:pt x="4" y="53"/>
                  </a:lnTo>
                  <a:lnTo>
                    <a:pt x="7" y="51"/>
                  </a:lnTo>
                  <a:lnTo>
                    <a:pt x="10" y="48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18" y="41"/>
                  </a:lnTo>
                  <a:lnTo>
                    <a:pt x="21" y="37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8" y="27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5" y="8"/>
                  </a:lnTo>
                  <a:lnTo>
                    <a:pt x="35" y="3"/>
                  </a:lnTo>
                  <a:lnTo>
                    <a:pt x="36" y="0"/>
                  </a:lnTo>
                  <a:lnTo>
                    <a:pt x="7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4" name="Line 212"/>
            <p:cNvSpPr>
              <a:spLocks noChangeShapeType="1"/>
            </p:cNvSpPr>
            <p:nvPr/>
          </p:nvSpPr>
          <p:spPr bwMode="auto">
            <a:xfrm>
              <a:off x="2983" y="1666"/>
              <a:ext cx="248" cy="1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5" name="Freeform 213"/>
            <p:cNvSpPr>
              <a:spLocks/>
            </p:cNvSpPr>
            <p:nvPr/>
          </p:nvSpPr>
          <p:spPr bwMode="auto">
            <a:xfrm>
              <a:off x="3215" y="1833"/>
              <a:ext cx="36" cy="33"/>
            </a:xfrm>
            <a:custGeom>
              <a:avLst/>
              <a:gdLst>
                <a:gd name="T0" fmla="*/ 72 w 72"/>
                <a:gd name="T1" fmla="*/ 67 h 67"/>
                <a:gd name="T2" fmla="*/ 0 w 72"/>
                <a:gd name="T3" fmla="*/ 55 h 67"/>
                <a:gd name="T4" fmla="*/ 4 w 72"/>
                <a:gd name="T5" fmla="*/ 53 h 67"/>
                <a:gd name="T6" fmla="*/ 7 w 72"/>
                <a:gd name="T7" fmla="*/ 52 h 67"/>
                <a:gd name="T8" fmla="*/ 11 w 72"/>
                <a:gd name="T9" fmla="*/ 49 h 67"/>
                <a:gd name="T10" fmla="*/ 13 w 72"/>
                <a:gd name="T11" fmla="*/ 47 h 67"/>
                <a:gd name="T12" fmla="*/ 17 w 72"/>
                <a:gd name="T13" fmla="*/ 43 h 67"/>
                <a:gd name="T14" fmla="*/ 19 w 72"/>
                <a:gd name="T15" fmla="*/ 40 h 67"/>
                <a:gd name="T16" fmla="*/ 22 w 72"/>
                <a:gd name="T17" fmla="*/ 38 h 67"/>
                <a:gd name="T18" fmla="*/ 24 w 72"/>
                <a:gd name="T19" fmla="*/ 34 h 67"/>
                <a:gd name="T20" fmla="*/ 27 w 72"/>
                <a:gd name="T21" fmla="*/ 30 h 67"/>
                <a:gd name="T22" fmla="*/ 29 w 72"/>
                <a:gd name="T23" fmla="*/ 28 h 67"/>
                <a:gd name="T24" fmla="*/ 30 w 72"/>
                <a:gd name="T25" fmla="*/ 24 h 67"/>
                <a:gd name="T26" fmla="*/ 32 w 72"/>
                <a:gd name="T27" fmla="*/ 20 h 67"/>
                <a:gd name="T28" fmla="*/ 34 w 72"/>
                <a:gd name="T29" fmla="*/ 17 h 67"/>
                <a:gd name="T30" fmla="*/ 35 w 72"/>
                <a:gd name="T31" fmla="*/ 13 h 67"/>
                <a:gd name="T32" fmla="*/ 36 w 72"/>
                <a:gd name="T33" fmla="*/ 8 h 67"/>
                <a:gd name="T34" fmla="*/ 37 w 72"/>
                <a:gd name="T35" fmla="*/ 4 h 67"/>
                <a:gd name="T36" fmla="*/ 37 w 72"/>
                <a:gd name="T37" fmla="*/ 0 h 67"/>
                <a:gd name="T38" fmla="*/ 72 w 72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7"/>
                <a:gd name="T62" fmla="*/ 72 w 72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7">
                  <a:moveTo>
                    <a:pt x="72" y="67"/>
                  </a:moveTo>
                  <a:lnTo>
                    <a:pt x="0" y="55"/>
                  </a:lnTo>
                  <a:lnTo>
                    <a:pt x="4" y="53"/>
                  </a:lnTo>
                  <a:lnTo>
                    <a:pt x="7" y="52"/>
                  </a:lnTo>
                  <a:lnTo>
                    <a:pt x="11" y="49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19" y="40"/>
                  </a:lnTo>
                  <a:lnTo>
                    <a:pt x="22" y="38"/>
                  </a:lnTo>
                  <a:lnTo>
                    <a:pt x="24" y="34"/>
                  </a:lnTo>
                  <a:lnTo>
                    <a:pt x="27" y="30"/>
                  </a:lnTo>
                  <a:lnTo>
                    <a:pt x="29" y="28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7"/>
                  </a:lnTo>
                  <a:lnTo>
                    <a:pt x="35" y="13"/>
                  </a:lnTo>
                  <a:lnTo>
                    <a:pt x="36" y="8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72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6" name="Line 214"/>
            <p:cNvSpPr>
              <a:spLocks noChangeShapeType="1"/>
            </p:cNvSpPr>
            <p:nvPr/>
          </p:nvSpPr>
          <p:spPr bwMode="auto">
            <a:xfrm>
              <a:off x="2983" y="1573"/>
              <a:ext cx="248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7" name="Freeform 215"/>
            <p:cNvSpPr>
              <a:spLocks/>
            </p:cNvSpPr>
            <p:nvPr/>
          </p:nvSpPr>
          <p:spPr bwMode="auto">
            <a:xfrm>
              <a:off x="3215" y="1728"/>
              <a:ext cx="36" cy="32"/>
            </a:xfrm>
            <a:custGeom>
              <a:avLst/>
              <a:gdLst>
                <a:gd name="T0" fmla="*/ 72 w 72"/>
                <a:gd name="T1" fmla="*/ 65 h 65"/>
                <a:gd name="T2" fmla="*/ 0 w 72"/>
                <a:gd name="T3" fmla="*/ 57 h 65"/>
                <a:gd name="T4" fmla="*/ 4 w 72"/>
                <a:gd name="T5" fmla="*/ 54 h 65"/>
                <a:gd name="T6" fmla="*/ 7 w 72"/>
                <a:gd name="T7" fmla="*/ 52 h 65"/>
                <a:gd name="T8" fmla="*/ 10 w 72"/>
                <a:gd name="T9" fmla="*/ 49 h 65"/>
                <a:gd name="T10" fmla="*/ 13 w 72"/>
                <a:gd name="T11" fmla="*/ 47 h 65"/>
                <a:gd name="T12" fmla="*/ 16 w 72"/>
                <a:gd name="T13" fmla="*/ 44 h 65"/>
                <a:gd name="T14" fmla="*/ 18 w 72"/>
                <a:gd name="T15" fmla="*/ 42 h 65"/>
                <a:gd name="T16" fmla="*/ 21 w 72"/>
                <a:gd name="T17" fmla="*/ 38 h 65"/>
                <a:gd name="T18" fmla="*/ 23 w 72"/>
                <a:gd name="T19" fmla="*/ 34 h 65"/>
                <a:gd name="T20" fmla="*/ 25 w 72"/>
                <a:gd name="T21" fmla="*/ 32 h 65"/>
                <a:gd name="T22" fmla="*/ 28 w 72"/>
                <a:gd name="T23" fmla="*/ 28 h 65"/>
                <a:gd name="T24" fmla="*/ 29 w 72"/>
                <a:gd name="T25" fmla="*/ 24 h 65"/>
                <a:gd name="T26" fmla="*/ 31 w 72"/>
                <a:gd name="T27" fmla="*/ 20 h 65"/>
                <a:gd name="T28" fmla="*/ 32 w 72"/>
                <a:gd name="T29" fmla="*/ 17 h 65"/>
                <a:gd name="T30" fmla="*/ 34 w 72"/>
                <a:gd name="T31" fmla="*/ 13 h 65"/>
                <a:gd name="T32" fmla="*/ 35 w 72"/>
                <a:gd name="T33" fmla="*/ 9 h 65"/>
                <a:gd name="T34" fmla="*/ 35 w 72"/>
                <a:gd name="T35" fmla="*/ 4 h 65"/>
                <a:gd name="T36" fmla="*/ 36 w 72"/>
                <a:gd name="T37" fmla="*/ 0 h 65"/>
                <a:gd name="T38" fmla="*/ 72 w 72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5"/>
                <a:gd name="T62" fmla="*/ 72 w 72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5">
                  <a:moveTo>
                    <a:pt x="72" y="65"/>
                  </a:moveTo>
                  <a:lnTo>
                    <a:pt x="0" y="57"/>
                  </a:lnTo>
                  <a:lnTo>
                    <a:pt x="4" y="54"/>
                  </a:lnTo>
                  <a:lnTo>
                    <a:pt x="7" y="52"/>
                  </a:lnTo>
                  <a:lnTo>
                    <a:pt x="10" y="49"/>
                  </a:lnTo>
                  <a:lnTo>
                    <a:pt x="13" y="47"/>
                  </a:lnTo>
                  <a:lnTo>
                    <a:pt x="16" y="44"/>
                  </a:lnTo>
                  <a:lnTo>
                    <a:pt x="18" y="42"/>
                  </a:lnTo>
                  <a:lnTo>
                    <a:pt x="21" y="38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8" y="28"/>
                  </a:lnTo>
                  <a:lnTo>
                    <a:pt x="29" y="24"/>
                  </a:lnTo>
                  <a:lnTo>
                    <a:pt x="31" y="20"/>
                  </a:lnTo>
                  <a:lnTo>
                    <a:pt x="32" y="17"/>
                  </a:lnTo>
                  <a:lnTo>
                    <a:pt x="34" y="13"/>
                  </a:lnTo>
                  <a:lnTo>
                    <a:pt x="35" y="9"/>
                  </a:lnTo>
                  <a:lnTo>
                    <a:pt x="35" y="4"/>
                  </a:lnTo>
                  <a:lnTo>
                    <a:pt x="36" y="0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8" name="Line 216"/>
            <p:cNvSpPr>
              <a:spLocks noChangeShapeType="1"/>
            </p:cNvSpPr>
            <p:nvPr/>
          </p:nvSpPr>
          <p:spPr bwMode="auto">
            <a:xfrm>
              <a:off x="2983" y="1481"/>
              <a:ext cx="248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9" name="Freeform 217"/>
            <p:cNvSpPr>
              <a:spLocks/>
            </p:cNvSpPr>
            <p:nvPr/>
          </p:nvSpPr>
          <p:spPr bwMode="auto">
            <a:xfrm>
              <a:off x="3215" y="1634"/>
              <a:ext cx="36" cy="32"/>
            </a:xfrm>
            <a:custGeom>
              <a:avLst/>
              <a:gdLst>
                <a:gd name="T0" fmla="*/ 72 w 72"/>
                <a:gd name="T1" fmla="*/ 65 h 65"/>
                <a:gd name="T2" fmla="*/ 0 w 72"/>
                <a:gd name="T3" fmla="*/ 56 h 65"/>
                <a:gd name="T4" fmla="*/ 4 w 72"/>
                <a:gd name="T5" fmla="*/ 53 h 65"/>
                <a:gd name="T6" fmla="*/ 6 w 72"/>
                <a:gd name="T7" fmla="*/ 52 h 65"/>
                <a:gd name="T8" fmla="*/ 10 w 72"/>
                <a:gd name="T9" fmla="*/ 50 h 65"/>
                <a:gd name="T10" fmla="*/ 13 w 72"/>
                <a:gd name="T11" fmla="*/ 46 h 65"/>
                <a:gd name="T12" fmla="*/ 16 w 72"/>
                <a:gd name="T13" fmla="*/ 43 h 65"/>
                <a:gd name="T14" fmla="*/ 18 w 72"/>
                <a:gd name="T15" fmla="*/ 41 h 65"/>
                <a:gd name="T16" fmla="*/ 21 w 72"/>
                <a:gd name="T17" fmla="*/ 37 h 65"/>
                <a:gd name="T18" fmla="*/ 23 w 72"/>
                <a:gd name="T19" fmla="*/ 35 h 65"/>
                <a:gd name="T20" fmla="*/ 25 w 72"/>
                <a:gd name="T21" fmla="*/ 31 h 65"/>
                <a:gd name="T22" fmla="*/ 28 w 72"/>
                <a:gd name="T23" fmla="*/ 27 h 65"/>
                <a:gd name="T24" fmla="*/ 29 w 72"/>
                <a:gd name="T25" fmla="*/ 23 h 65"/>
                <a:gd name="T26" fmla="*/ 31 w 72"/>
                <a:gd name="T27" fmla="*/ 20 h 65"/>
                <a:gd name="T28" fmla="*/ 32 w 72"/>
                <a:gd name="T29" fmla="*/ 16 h 65"/>
                <a:gd name="T30" fmla="*/ 34 w 72"/>
                <a:gd name="T31" fmla="*/ 12 h 65"/>
                <a:gd name="T32" fmla="*/ 35 w 72"/>
                <a:gd name="T33" fmla="*/ 8 h 65"/>
                <a:gd name="T34" fmla="*/ 35 w 72"/>
                <a:gd name="T35" fmla="*/ 3 h 65"/>
                <a:gd name="T36" fmla="*/ 36 w 72"/>
                <a:gd name="T37" fmla="*/ 0 h 65"/>
                <a:gd name="T38" fmla="*/ 72 w 72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5"/>
                <a:gd name="T62" fmla="*/ 72 w 72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5">
                  <a:moveTo>
                    <a:pt x="72" y="65"/>
                  </a:moveTo>
                  <a:lnTo>
                    <a:pt x="0" y="56"/>
                  </a:lnTo>
                  <a:lnTo>
                    <a:pt x="4" y="53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18" y="41"/>
                  </a:lnTo>
                  <a:lnTo>
                    <a:pt x="21" y="37"/>
                  </a:lnTo>
                  <a:lnTo>
                    <a:pt x="23" y="35"/>
                  </a:lnTo>
                  <a:lnTo>
                    <a:pt x="25" y="31"/>
                  </a:lnTo>
                  <a:lnTo>
                    <a:pt x="28" y="27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5" y="8"/>
                  </a:lnTo>
                  <a:lnTo>
                    <a:pt x="35" y="3"/>
                  </a:lnTo>
                  <a:lnTo>
                    <a:pt x="36" y="0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0" name="Line 218"/>
            <p:cNvSpPr>
              <a:spLocks noChangeShapeType="1"/>
            </p:cNvSpPr>
            <p:nvPr/>
          </p:nvSpPr>
          <p:spPr bwMode="auto">
            <a:xfrm>
              <a:off x="2983" y="1362"/>
              <a:ext cx="248" cy="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1" name="Freeform 219"/>
            <p:cNvSpPr>
              <a:spLocks/>
            </p:cNvSpPr>
            <p:nvPr/>
          </p:nvSpPr>
          <p:spPr bwMode="auto">
            <a:xfrm>
              <a:off x="3215" y="1539"/>
              <a:ext cx="36" cy="34"/>
            </a:xfrm>
            <a:custGeom>
              <a:avLst/>
              <a:gdLst>
                <a:gd name="T0" fmla="*/ 72 w 72"/>
                <a:gd name="T1" fmla="*/ 67 h 67"/>
                <a:gd name="T2" fmla="*/ 0 w 72"/>
                <a:gd name="T3" fmla="*/ 55 h 67"/>
                <a:gd name="T4" fmla="*/ 4 w 72"/>
                <a:gd name="T5" fmla="*/ 52 h 67"/>
                <a:gd name="T6" fmla="*/ 7 w 72"/>
                <a:gd name="T7" fmla="*/ 50 h 67"/>
                <a:gd name="T8" fmla="*/ 11 w 72"/>
                <a:gd name="T9" fmla="*/ 47 h 67"/>
                <a:gd name="T10" fmla="*/ 15 w 72"/>
                <a:gd name="T11" fmla="*/ 45 h 67"/>
                <a:gd name="T12" fmla="*/ 17 w 72"/>
                <a:gd name="T13" fmla="*/ 42 h 67"/>
                <a:gd name="T14" fmla="*/ 19 w 72"/>
                <a:gd name="T15" fmla="*/ 40 h 67"/>
                <a:gd name="T16" fmla="*/ 23 w 72"/>
                <a:gd name="T17" fmla="*/ 37 h 67"/>
                <a:gd name="T18" fmla="*/ 25 w 72"/>
                <a:gd name="T19" fmla="*/ 33 h 67"/>
                <a:gd name="T20" fmla="*/ 28 w 72"/>
                <a:gd name="T21" fmla="*/ 30 h 67"/>
                <a:gd name="T22" fmla="*/ 30 w 72"/>
                <a:gd name="T23" fmla="*/ 27 h 67"/>
                <a:gd name="T24" fmla="*/ 31 w 72"/>
                <a:gd name="T25" fmla="*/ 23 h 67"/>
                <a:gd name="T26" fmla="*/ 34 w 72"/>
                <a:gd name="T27" fmla="*/ 20 h 67"/>
                <a:gd name="T28" fmla="*/ 35 w 72"/>
                <a:gd name="T29" fmla="*/ 16 h 67"/>
                <a:gd name="T30" fmla="*/ 36 w 72"/>
                <a:gd name="T31" fmla="*/ 12 h 67"/>
                <a:gd name="T32" fmla="*/ 37 w 72"/>
                <a:gd name="T33" fmla="*/ 8 h 67"/>
                <a:gd name="T34" fmla="*/ 38 w 72"/>
                <a:gd name="T35" fmla="*/ 5 h 67"/>
                <a:gd name="T36" fmla="*/ 40 w 72"/>
                <a:gd name="T37" fmla="*/ 0 h 67"/>
                <a:gd name="T38" fmla="*/ 72 w 72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"/>
                <a:gd name="T61" fmla="*/ 0 h 67"/>
                <a:gd name="T62" fmla="*/ 72 w 72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" h="67">
                  <a:moveTo>
                    <a:pt x="72" y="67"/>
                  </a:moveTo>
                  <a:lnTo>
                    <a:pt x="0" y="55"/>
                  </a:lnTo>
                  <a:lnTo>
                    <a:pt x="4" y="52"/>
                  </a:lnTo>
                  <a:lnTo>
                    <a:pt x="7" y="50"/>
                  </a:lnTo>
                  <a:lnTo>
                    <a:pt x="11" y="47"/>
                  </a:lnTo>
                  <a:lnTo>
                    <a:pt x="15" y="45"/>
                  </a:lnTo>
                  <a:lnTo>
                    <a:pt x="17" y="42"/>
                  </a:lnTo>
                  <a:lnTo>
                    <a:pt x="19" y="40"/>
                  </a:lnTo>
                  <a:lnTo>
                    <a:pt x="23" y="37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30" y="27"/>
                  </a:lnTo>
                  <a:lnTo>
                    <a:pt x="31" y="23"/>
                  </a:lnTo>
                  <a:lnTo>
                    <a:pt x="34" y="20"/>
                  </a:lnTo>
                  <a:lnTo>
                    <a:pt x="35" y="16"/>
                  </a:lnTo>
                  <a:lnTo>
                    <a:pt x="36" y="12"/>
                  </a:lnTo>
                  <a:lnTo>
                    <a:pt x="37" y="8"/>
                  </a:lnTo>
                  <a:lnTo>
                    <a:pt x="38" y="5"/>
                  </a:lnTo>
                  <a:lnTo>
                    <a:pt x="40" y="0"/>
                  </a:lnTo>
                  <a:lnTo>
                    <a:pt x="72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2" name="Line 220"/>
            <p:cNvSpPr>
              <a:spLocks noChangeShapeType="1"/>
            </p:cNvSpPr>
            <p:nvPr/>
          </p:nvSpPr>
          <p:spPr bwMode="auto">
            <a:xfrm flipV="1">
              <a:off x="3787" y="3464"/>
              <a:ext cx="247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3" name="Freeform 221"/>
            <p:cNvSpPr>
              <a:spLocks/>
            </p:cNvSpPr>
            <p:nvPr/>
          </p:nvSpPr>
          <p:spPr bwMode="auto">
            <a:xfrm>
              <a:off x="4019" y="3449"/>
              <a:ext cx="36" cy="33"/>
            </a:xfrm>
            <a:custGeom>
              <a:avLst/>
              <a:gdLst>
                <a:gd name="T0" fmla="*/ 71 w 71"/>
                <a:gd name="T1" fmla="*/ 0 h 65"/>
                <a:gd name="T2" fmla="*/ 35 w 71"/>
                <a:gd name="T3" fmla="*/ 65 h 65"/>
                <a:gd name="T4" fmla="*/ 35 w 71"/>
                <a:gd name="T5" fmla="*/ 61 h 65"/>
                <a:gd name="T6" fmla="*/ 34 w 71"/>
                <a:gd name="T7" fmla="*/ 57 h 65"/>
                <a:gd name="T8" fmla="*/ 33 w 71"/>
                <a:gd name="T9" fmla="*/ 53 h 65"/>
                <a:gd name="T10" fmla="*/ 32 w 71"/>
                <a:gd name="T11" fmla="*/ 50 h 65"/>
                <a:gd name="T12" fmla="*/ 31 w 71"/>
                <a:gd name="T13" fmla="*/ 45 h 65"/>
                <a:gd name="T14" fmla="*/ 29 w 71"/>
                <a:gd name="T15" fmla="*/ 41 h 65"/>
                <a:gd name="T16" fmla="*/ 27 w 71"/>
                <a:gd name="T17" fmla="*/ 38 h 65"/>
                <a:gd name="T18" fmla="*/ 25 w 71"/>
                <a:gd name="T19" fmla="*/ 35 h 65"/>
                <a:gd name="T20" fmla="*/ 23 w 71"/>
                <a:gd name="T21" fmla="*/ 31 h 65"/>
                <a:gd name="T22" fmla="*/ 21 w 71"/>
                <a:gd name="T23" fmla="*/ 27 h 65"/>
                <a:gd name="T24" fmla="*/ 17 w 71"/>
                <a:gd name="T25" fmla="*/ 25 h 65"/>
                <a:gd name="T26" fmla="*/ 15 w 71"/>
                <a:gd name="T27" fmla="*/ 21 h 65"/>
                <a:gd name="T28" fmla="*/ 13 w 71"/>
                <a:gd name="T29" fmla="*/ 18 h 65"/>
                <a:gd name="T30" fmla="*/ 9 w 71"/>
                <a:gd name="T31" fmla="*/ 16 h 65"/>
                <a:gd name="T32" fmla="*/ 7 w 71"/>
                <a:gd name="T33" fmla="*/ 13 h 65"/>
                <a:gd name="T34" fmla="*/ 3 w 71"/>
                <a:gd name="T35" fmla="*/ 11 h 65"/>
                <a:gd name="T36" fmla="*/ 0 w 71"/>
                <a:gd name="T37" fmla="*/ 8 h 65"/>
                <a:gd name="T38" fmla="*/ 71 w 71"/>
                <a:gd name="T39" fmla="*/ 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0"/>
                  </a:moveTo>
                  <a:lnTo>
                    <a:pt x="35" y="65"/>
                  </a:lnTo>
                  <a:lnTo>
                    <a:pt x="35" y="61"/>
                  </a:lnTo>
                  <a:lnTo>
                    <a:pt x="34" y="57"/>
                  </a:lnTo>
                  <a:lnTo>
                    <a:pt x="33" y="53"/>
                  </a:lnTo>
                  <a:lnTo>
                    <a:pt x="32" y="50"/>
                  </a:lnTo>
                  <a:lnTo>
                    <a:pt x="31" y="45"/>
                  </a:lnTo>
                  <a:lnTo>
                    <a:pt x="29" y="41"/>
                  </a:lnTo>
                  <a:lnTo>
                    <a:pt x="27" y="38"/>
                  </a:lnTo>
                  <a:lnTo>
                    <a:pt x="25" y="35"/>
                  </a:lnTo>
                  <a:lnTo>
                    <a:pt x="23" y="31"/>
                  </a:lnTo>
                  <a:lnTo>
                    <a:pt x="21" y="27"/>
                  </a:lnTo>
                  <a:lnTo>
                    <a:pt x="17" y="25"/>
                  </a:lnTo>
                  <a:lnTo>
                    <a:pt x="15" y="21"/>
                  </a:lnTo>
                  <a:lnTo>
                    <a:pt x="13" y="18"/>
                  </a:lnTo>
                  <a:lnTo>
                    <a:pt x="9" y="16"/>
                  </a:lnTo>
                  <a:lnTo>
                    <a:pt x="7" y="13"/>
                  </a:lnTo>
                  <a:lnTo>
                    <a:pt x="3" y="11"/>
                  </a:lnTo>
                  <a:lnTo>
                    <a:pt x="0" y="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4" name="Line 222"/>
            <p:cNvSpPr>
              <a:spLocks noChangeShapeType="1"/>
            </p:cNvSpPr>
            <p:nvPr/>
          </p:nvSpPr>
          <p:spPr bwMode="auto">
            <a:xfrm flipV="1">
              <a:off x="3787" y="3414"/>
              <a:ext cx="246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5" name="Freeform 223"/>
            <p:cNvSpPr>
              <a:spLocks/>
            </p:cNvSpPr>
            <p:nvPr/>
          </p:nvSpPr>
          <p:spPr bwMode="auto">
            <a:xfrm>
              <a:off x="4019" y="3402"/>
              <a:ext cx="36" cy="30"/>
            </a:xfrm>
            <a:custGeom>
              <a:avLst/>
              <a:gdLst>
                <a:gd name="T0" fmla="*/ 71 w 71"/>
                <a:gd name="T1" fmla="*/ 0 h 60"/>
                <a:gd name="T2" fmla="*/ 28 w 71"/>
                <a:gd name="T3" fmla="*/ 60 h 60"/>
                <a:gd name="T4" fmla="*/ 28 w 71"/>
                <a:gd name="T5" fmla="*/ 56 h 60"/>
                <a:gd name="T6" fmla="*/ 28 w 71"/>
                <a:gd name="T7" fmla="*/ 52 h 60"/>
                <a:gd name="T8" fmla="*/ 27 w 71"/>
                <a:gd name="T9" fmla="*/ 47 h 60"/>
                <a:gd name="T10" fmla="*/ 26 w 71"/>
                <a:gd name="T11" fmla="*/ 44 h 60"/>
                <a:gd name="T12" fmla="*/ 26 w 71"/>
                <a:gd name="T13" fmla="*/ 40 h 60"/>
                <a:gd name="T14" fmla="*/ 25 w 71"/>
                <a:gd name="T15" fmla="*/ 36 h 60"/>
                <a:gd name="T16" fmla="*/ 23 w 71"/>
                <a:gd name="T17" fmla="*/ 32 h 60"/>
                <a:gd name="T18" fmla="*/ 21 w 71"/>
                <a:gd name="T19" fmla="*/ 29 h 60"/>
                <a:gd name="T20" fmla="*/ 20 w 71"/>
                <a:gd name="T21" fmla="*/ 25 h 60"/>
                <a:gd name="T22" fmla="*/ 17 w 71"/>
                <a:gd name="T23" fmla="*/ 21 h 60"/>
                <a:gd name="T24" fmla="*/ 15 w 71"/>
                <a:gd name="T25" fmla="*/ 17 h 60"/>
                <a:gd name="T26" fmla="*/ 13 w 71"/>
                <a:gd name="T27" fmla="*/ 14 h 60"/>
                <a:gd name="T28" fmla="*/ 10 w 71"/>
                <a:gd name="T29" fmla="*/ 11 h 60"/>
                <a:gd name="T30" fmla="*/ 8 w 71"/>
                <a:gd name="T31" fmla="*/ 7 h 60"/>
                <a:gd name="T32" fmla="*/ 6 w 71"/>
                <a:gd name="T33" fmla="*/ 5 h 60"/>
                <a:gd name="T34" fmla="*/ 2 w 71"/>
                <a:gd name="T35" fmla="*/ 2 h 60"/>
                <a:gd name="T36" fmla="*/ 0 w 71"/>
                <a:gd name="T37" fmla="*/ 0 h 60"/>
                <a:gd name="T38" fmla="*/ 71 w 71"/>
                <a:gd name="T39" fmla="*/ 0 h 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0"/>
                <a:gd name="T62" fmla="*/ 71 w 71"/>
                <a:gd name="T63" fmla="*/ 60 h 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0">
                  <a:moveTo>
                    <a:pt x="71" y="0"/>
                  </a:moveTo>
                  <a:lnTo>
                    <a:pt x="28" y="60"/>
                  </a:lnTo>
                  <a:lnTo>
                    <a:pt x="28" y="56"/>
                  </a:lnTo>
                  <a:lnTo>
                    <a:pt x="28" y="52"/>
                  </a:lnTo>
                  <a:lnTo>
                    <a:pt x="27" y="47"/>
                  </a:lnTo>
                  <a:lnTo>
                    <a:pt x="26" y="44"/>
                  </a:lnTo>
                  <a:lnTo>
                    <a:pt x="26" y="40"/>
                  </a:lnTo>
                  <a:lnTo>
                    <a:pt x="25" y="36"/>
                  </a:lnTo>
                  <a:lnTo>
                    <a:pt x="23" y="32"/>
                  </a:lnTo>
                  <a:lnTo>
                    <a:pt x="21" y="29"/>
                  </a:lnTo>
                  <a:lnTo>
                    <a:pt x="20" y="25"/>
                  </a:lnTo>
                  <a:lnTo>
                    <a:pt x="17" y="21"/>
                  </a:lnTo>
                  <a:lnTo>
                    <a:pt x="15" y="17"/>
                  </a:lnTo>
                  <a:lnTo>
                    <a:pt x="13" y="14"/>
                  </a:lnTo>
                  <a:lnTo>
                    <a:pt x="10" y="11"/>
                  </a:lnTo>
                  <a:lnTo>
                    <a:pt x="8" y="7"/>
                  </a:lnTo>
                  <a:lnTo>
                    <a:pt x="6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6" name="Line 224"/>
            <p:cNvSpPr>
              <a:spLocks noChangeShapeType="1"/>
            </p:cNvSpPr>
            <p:nvPr/>
          </p:nvSpPr>
          <p:spPr bwMode="auto">
            <a:xfrm flipV="1">
              <a:off x="3787" y="3364"/>
              <a:ext cx="244" cy="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7" name="Freeform 225"/>
            <p:cNvSpPr>
              <a:spLocks/>
            </p:cNvSpPr>
            <p:nvPr/>
          </p:nvSpPr>
          <p:spPr bwMode="auto">
            <a:xfrm>
              <a:off x="4019" y="3350"/>
              <a:ext cx="36" cy="32"/>
            </a:xfrm>
            <a:custGeom>
              <a:avLst/>
              <a:gdLst>
                <a:gd name="T0" fmla="*/ 71 w 71"/>
                <a:gd name="T1" fmla="*/ 11 h 65"/>
                <a:gd name="T2" fmla="*/ 20 w 71"/>
                <a:gd name="T3" fmla="*/ 65 h 65"/>
                <a:gd name="T4" fmla="*/ 21 w 71"/>
                <a:gd name="T5" fmla="*/ 60 h 65"/>
                <a:gd name="T6" fmla="*/ 21 w 71"/>
                <a:gd name="T7" fmla="*/ 56 h 65"/>
                <a:gd name="T8" fmla="*/ 21 w 71"/>
                <a:gd name="T9" fmla="*/ 52 h 65"/>
                <a:gd name="T10" fmla="*/ 21 w 71"/>
                <a:gd name="T11" fmla="*/ 47 h 65"/>
                <a:gd name="T12" fmla="*/ 21 w 71"/>
                <a:gd name="T13" fmla="*/ 44 h 65"/>
                <a:gd name="T14" fmla="*/ 20 w 71"/>
                <a:gd name="T15" fmla="*/ 40 h 65"/>
                <a:gd name="T16" fmla="*/ 19 w 71"/>
                <a:gd name="T17" fmla="*/ 36 h 65"/>
                <a:gd name="T18" fmla="*/ 17 w 71"/>
                <a:gd name="T19" fmla="*/ 32 h 65"/>
                <a:gd name="T20" fmla="*/ 16 w 71"/>
                <a:gd name="T21" fmla="*/ 27 h 65"/>
                <a:gd name="T22" fmla="*/ 15 w 71"/>
                <a:gd name="T23" fmla="*/ 24 h 65"/>
                <a:gd name="T24" fmla="*/ 14 w 71"/>
                <a:gd name="T25" fmla="*/ 20 h 65"/>
                <a:gd name="T26" fmla="*/ 11 w 71"/>
                <a:gd name="T27" fmla="*/ 16 h 65"/>
                <a:gd name="T28" fmla="*/ 10 w 71"/>
                <a:gd name="T29" fmla="*/ 14 h 65"/>
                <a:gd name="T30" fmla="*/ 8 w 71"/>
                <a:gd name="T31" fmla="*/ 10 h 65"/>
                <a:gd name="T32" fmla="*/ 6 w 71"/>
                <a:gd name="T33" fmla="*/ 6 h 65"/>
                <a:gd name="T34" fmla="*/ 3 w 71"/>
                <a:gd name="T35" fmla="*/ 3 h 65"/>
                <a:gd name="T36" fmla="*/ 0 w 71"/>
                <a:gd name="T37" fmla="*/ 0 h 65"/>
                <a:gd name="T38" fmla="*/ 71 w 71"/>
                <a:gd name="T39" fmla="*/ 11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11"/>
                  </a:moveTo>
                  <a:lnTo>
                    <a:pt x="20" y="65"/>
                  </a:lnTo>
                  <a:lnTo>
                    <a:pt x="21" y="60"/>
                  </a:lnTo>
                  <a:lnTo>
                    <a:pt x="21" y="56"/>
                  </a:lnTo>
                  <a:lnTo>
                    <a:pt x="21" y="52"/>
                  </a:lnTo>
                  <a:lnTo>
                    <a:pt x="21" y="47"/>
                  </a:lnTo>
                  <a:lnTo>
                    <a:pt x="21" y="44"/>
                  </a:lnTo>
                  <a:lnTo>
                    <a:pt x="20" y="40"/>
                  </a:lnTo>
                  <a:lnTo>
                    <a:pt x="19" y="36"/>
                  </a:lnTo>
                  <a:lnTo>
                    <a:pt x="17" y="32"/>
                  </a:lnTo>
                  <a:lnTo>
                    <a:pt x="16" y="27"/>
                  </a:lnTo>
                  <a:lnTo>
                    <a:pt x="15" y="24"/>
                  </a:lnTo>
                  <a:lnTo>
                    <a:pt x="14" y="20"/>
                  </a:lnTo>
                  <a:lnTo>
                    <a:pt x="11" y="16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6" y="6"/>
                  </a:lnTo>
                  <a:lnTo>
                    <a:pt x="3" y="3"/>
                  </a:lnTo>
                  <a:lnTo>
                    <a:pt x="0" y="0"/>
                  </a:lnTo>
                  <a:lnTo>
                    <a:pt x="7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8" name="Line 226"/>
            <p:cNvSpPr>
              <a:spLocks noChangeShapeType="1"/>
            </p:cNvSpPr>
            <p:nvPr/>
          </p:nvSpPr>
          <p:spPr bwMode="auto">
            <a:xfrm flipV="1">
              <a:off x="3787" y="3313"/>
              <a:ext cx="244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69" name="Freeform 227"/>
            <p:cNvSpPr>
              <a:spLocks/>
            </p:cNvSpPr>
            <p:nvPr/>
          </p:nvSpPr>
          <p:spPr bwMode="auto">
            <a:xfrm>
              <a:off x="4020" y="3297"/>
              <a:ext cx="35" cy="33"/>
            </a:xfrm>
            <a:custGeom>
              <a:avLst/>
              <a:gdLst>
                <a:gd name="T0" fmla="*/ 69 w 69"/>
                <a:gd name="T1" fmla="*/ 22 h 66"/>
                <a:gd name="T2" fmla="*/ 11 w 69"/>
                <a:gd name="T3" fmla="*/ 66 h 66"/>
                <a:gd name="T4" fmla="*/ 12 w 69"/>
                <a:gd name="T5" fmla="*/ 62 h 66"/>
                <a:gd name="T6" fmla="*/ 13 w 69"/>
                <a:gd name="T7" fmla="*/ 58 h 66"/>
                <a:gd name="T8" fmla="*/ 13 w 69"/>
                <a:gd name="T9" fmla="*/ 55 h 66"/>
                <a:gd name="T10" fmla="*/ 14 w 69"/>
                <a:gd name="T11" fmla="*/ 50 h 66"/>
                <a:gd name="T12" fmla="*/ 14 w 69"/>
                <a:gd name="T13" fmla="*/ 46 h 66"/>
                <a:gd name="T14" fmla="*/ 14 w 69"/>
                <a:gd name="T15" fmla="*/ 42 h 66"/>
                <a:gd name="T16" fmla="*/ 14 w 69"/>
                <a:gd name="T17" fmla="*/ 38 h 66"/>
                <a:gd name="T18" fmla="*/ 13 w 69"/>
                <a:gd name="T19" fmla="*/ 33 h 66"/>
                <a:gd name="T20" fmla="*/ 13 w 69"/>
                <a:gd name="T21" fmla="*/ 30 h 66"/>
                <a:gd name="T22" fmla="*/ 12 w 69"/>
                <a:gd name="T23" fmla="*/ 26 h 66"/>
                <a:gd name="T24" fmla="*/ 11 w 69"/>
                <a:gd name="T25" fmla="*/ 22 h 66"/>
                <a:gd name="T26" fmla="*/ 9 w 69"/>
                <a:gd name="T27" fmla="*/ 18 h 66"/>
                <a:gd name="T28" fmla="*/ 8 w 69"/>
                <a:gd name="T29" fmla="*/ 15 h 66"/>
                <a:gd name="T30" fmla="*/ 7 w 69"/>
                <a:gd name="T31" fmla="*/ 11 h 66"/>
                <a:gd name="T32" fmla="*/ 5 w 69"/>
                <a:gd name="T33" fmla="*/ 7 h 66"/>
                <a:gd name="T34" fmla="*/ 2 w 69"/>
                <a:gd name="T35" fmla="*/ 3 h 66"/>
                <a:gd name="T36" fmla="*/ 0 w 69"/>
                <a:gd name="T37" fmla="*/ 0 h 66"/>
                <a:gd name="T38" fmla="*/ 69 w 69"/>
                <a:gd name="T39" fmla="*/ 22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6"/>
                <a:gd name="T62" fmla="*/ 69 w 69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6">
                  <a:moveTo>
                    <a:pt x="69" y="22"/>
                  </a:moveTo>
                  <a:lnTo>
                    <a:pt x="11" y="66"/>
                  </a:lnTo>
                  <a:lnTo>
                    <a:pt x="12" y="62"/>
                  </a:lnTo>
                  <a:lnTo>
                    <a:pt x="13" y="58"/>
                  </a:lnTo>
                  <a:lnTo>
                    <a:pt x="13" y="55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4" y="42"/>
                  </a:lnTo>
                  <a:lnTo>
                    <a:pt x="14" y="38"/>
                  </a:lnTo>
                  <a:lnTo>
                    <a:pt x="13" y="33"/>
                  </a:lnTo>
                  <a:lnTo>
                    <a:pt x="13" y="30"/>
                  </a:lnTo>
                  <a:lnTo>
                    <a:pt x="12" y="26"/>
                  </a:lnTo>
                  <a:lnTo>
                    <a:pt x="11" y="22"/>
                  </a:lnTo>
                  <a:lnTo>
                    <a:pt x="9" y="18"/>
                  </a:lnTo>
                  <a:lnTo>
                    <a:pt x="8" y="15"/>
                  </a:lnTo>
                  <a:lnTo>
                    <a:pt x="7" y="11"/>
                  </a:lnTo>
                  <a:lnTo>
                    <a:pt x="5" y="7"/>
                  </a:lnTo>
                  <a:lnTo>
                    <a:pt x="2" y="3"/>
                  </a:lnTo>
                  <a:lnTo>
                    <a:pt x="0" y="0"/>
                  </a:lnTo>
                  <a:lnTo>
                    <a:pt x="69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0" name="Line 228"/>
            <p:cNvSpPr>
              <a:spLocks noChangeShapeType="1"/>
            </p:cNvSpPr>
            <p:nvPr/>
          </p:nvSpPr>
          <p:spPr bwMode="auto">
            <a:xfrm flipV="1">
              <a:off x="3787" y="3240"/>
              <a:ext cx="243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1" name="Freeform 229"/>
            <p:cNvSpPr>
              <a:spLocks/>
            </p:cNvSpPr>
            <p:nvPr/>
          </p:nvSpPr>
          <p:spPr bwMode="auto">
            <a:xfrm>
              <a:off x="4021" y="3224"/>
              <a:ext cx="34" cy="34"/>
            </a:xfrm>
            <a:custGeom>
              <a:avLst/>
              <a:gdLst>
                <a:gd name="T0" fmla="*/ 67 w 67"/>
                <a:gd name="T1" fmla="*/ 28 h 68"/>
                <a:gd name="T2" fmla="*/ 6 w 67"/>
                <a:gd name="T3" fmla="*/ 68 h 68"/>
                <a:gd name="T4" fmla="*/ 7 w 67"/>
                <a:gd name="T5" fmla="*/ 64 h 68"/>
                <a:gd name="T6" fmla="*/ 9 w 67"/>
                <a:gd name="T7" fmla="*/ 60 h 68"/>
                <a:gd name="T8" fmla="*/ 9 w 67"/>
                <a:gd name="T9" fmla="*/ 55 h 68"/>
                <a:gd name="T10" fmla="*/ 10 w 67"/>
                <a:gd name="T11" fmla="*/ 52 h 68"/>
                <a:gd name="T12" fmla="*/ 11 w 67"/>
                <a:gd name="T13" fmla="*/ 48 h 68"/>
                <a:gd name="T14" fmla="*/ 11 w 67"/>
                <a:gd name="T15" fmla="*/ 44 h 68"/>
                <a:gd name="T16" fmla="*/ 11 w 67"/>
                <a:gd name="T17" fmla="*/ 39 h 68"/>
                <a:gd name="T18" fmla="*/ 11 w 67"/>
                <a:gd name="T19" fmla="*/ 35 h 68"/>
                <a:gd name="T20" fmla="*/ 11 w 67"/>
                <a:gd name="T21" fmla="*/ 32 h 68"/>
                <a:gd name="T22" fmla="*/ 10 w 67"/>
                <a:gd name="T23" fmla="*/ 27 h 68"/>
                <a:gd name="T24" fmla="*/ 9 w 67"/>
                <a:gd name="T25" fmla="*/ 23 h 68"/>
                <a:gd name="T26" fmla="*/ 9 w 67"/>
                <a:gd name="T27" fmla="*/ 19 h 68"/>
                <a:gd name="T28" fmla="*/ 7 w 67"/>
                <a:gd name="T29" fmla="*/ 15 h 68"/>
                <a:gd name="T30" fmla="*/ 5 w 67"/>
                <a:gd name="T31" fmla="*/ 12 h 68"/>
                <a:gd name="T32" fmla="*/ 4 w 67"/>
                <a:gd name="T33" fmla="*/ 8 h 68"/>
                <a:gd name="T34" fmla="*/ 3 w 67"/>
                <a:gd name="T35" fmla="*/ 4 h 68"/>
                <a:gd name="T36" fmla="*/ 0 w 67"/>
                <a:gd name="T37" fmla="*/ 0 h 68"/>
                <a:gd name="T38" fmla="*/ 67 w 67"/>
                <a:gd name="T39" fmla="*/ 28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28"/>
                  </a:moveTo>
                  <a:lnTo>
                    <a:pt x="6" y="68"/>
                  </a:lnTo>
                  <a:lnTo>
                    <a:pt x="7" y="64"/>
                  </a:lnTo>
                  <a:lnTo>
                    <a:pt x="9" y="60"/>
                  </a:lnTo>
                  <a:lnTo>
                    <a:pt x="9" y="55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4"/>
                  </a:lnTo>
                  <a:lnTo>
                    <a:pt x="11" y="39"/>
                  </a:lnTo>
                  <a:lnTo>
                    <a:pt x="11" y="35"/>
                  </a:lnTo>
                  <a:lnTo>
                    <a:pt x="11" y="32"/>
                  </a:lnTo>
                  <a:lnTo>
                    <a:pt x="10" y="27"/>
                  </a:lnTo>
                  <a:lnTo>
                    <a:pt x="9" y="23"/>
                  </a:lnTo>
                  <a:lnTo>
                    <a:pt x="9" y="19"/>
                  </a:lnTo>
                  <a:lnTo>
                    <a:pt x="7" y="15"/>
                  </a:lnTo>
                  <a:lnTo>
                    <a:pt x="5" y="12"/>
                  </a:lnTo>
                  <a:lnTo>
                    <a:pt x="4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2" name="Line 230"/>
            <p:cNvSpPr>
              <a:spLocks noChangeShapeType="1"/>
            </p:cNvSpPr>
            <p:nvPr/>
          </p:nvSpPr>
          <p:spPr bwMode="auto">
            <a:xfrm flipV="1">
              <a:off x="3787" y="3053"/>
              <a:ext cx="243" cy="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3" name="Freeform 231"/>
            <p:cNvSpPr>
              <a:spLocks/>
            </p:cNvSpPr>
            <p:nvPr/>
          </p:nvSpPr>
          <p:spPr bwMode="auto">
            <a:xfrm>
              <a:off x="4021" y="3037"/>
              <a:ext cx="34" cy="33"/>
            </a:xfrm>
            <a:custGeom>
              <a:avLst/>
              <a:gdLst>
                <a:gd name="T0" fmla="*/ 67 w 67"/>
                <a:gd name="T1" fmla="*/ 28 h 68"/>
                <a:gd name="T2" fmla="*/ 6 w 67"/>
                <a:gd name="T3" fmla="*/ 68 h 68"/>
                <a:gd name="T4" fmla="*/ 7 w 67"/>
                <a:gd name="T5" fmla="*/ 64 h 68"/>
                <a:gd name="T6" fmla="*/ 9 w 67"/>
                <a:gd name="T7" fmla="*/ 59 h 68"/>
                <a:gd name="T8" fmla="*/ 9 w 67"/>
                <a:gd name="T9" fmla="*/ 55 h 68"/>
                <a:gd name="T10" fmla="*/ 10 w 67"/>
                <a:gd name="T11" fmla="*/ 51 h 68"/>
                <a:gd name="T12" fmla="*/ 11 w 67"/>
                <a:gd name="T13" fmla="*/ 48 h 68"/>
                <a:gd name="T14" fmla="*/ 11 w 67"/>
                <a:gd name="T15" fmla="*/ 43 h 68"/>
                <a:gd name="T16" fmla="*/ 11 w 67"/>
                <a:gd name="T17" fmla="*/ 39 h 68"/>
                <a:gd name="T18" fmla="*/ 11 w 67"/>
                <a:gd name="T19" fmla="*/ 35 h 68"/>
                <a:gd name="T20" fmla="*/ 11 w 67"/>
                <a:gd name="T21" fmla="*/ 31 h 68"/>
                <a:gd name="T22" fmla="*/ 10 w 67"/>
                <a:gd name="T23" fmla="*/ 26 h 68"/>
                <a:gd name="T24" fmla="*/ 9 w 67"/>
                <a:gd name="T25" fmla="*/ 23 h 68"/>
                <a:gd name="T26" fmla="*/ 9 w 67"/>
                <a:gd name="T27" fmla="*/ 19 h 68"/>
                <a:gd name="T28" fmla="*/ 7 w 67"/>
                <a:gd name="T29" fmla="*/ 15 h 68"/>
                <a:gd name="T30" fmla="*/ 5 w 67"/>
                <a:gd name="T31" fmla="*/ 11 h 68"/>
                <a:gd name="T32" fmla="*/ 4 w 67"/>
                <a:gd name="T33" fmla="*/ 8 h 68"/>
                <a:gd name="T34" fmla="*/ 3 w 67"/>
                <a:gd name="T35" fmla="*/ 4 h 68"/>
                <a:gd name="T36" fmla="*/ 0 w 67"/>
                <a:gd name="T37" fmla="*/ 0 h 68"/>
                <a:gd name="T38" fmla="*/ 67 w 67"/>
                <a:gd name="T39" fmla="*/ 28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28"/>
                  </a:moveTo>
                  <a:lnTo>
                    <a:pt x="6" y="68"/>
                  </a:lnTo>
                  <a:lnTo>
                    <a:pt x="7" y="64"/>
                  </a:lnTo>
                  <a:lnTo>
                    <a:pt x="9" y="59"/>
                  </a:lnTo>
                  <a:lnTo>
                    <a:pt x="9" y="55"/>
                  </a:lnTo>
                  <a:lnTo>
                    <a:pt x="10" y="51"/>
                  </a:lnTo>
                  <a:lnTo>
                    <a:pt x="11" y="48"/>
                  </a:lnTo>
                  <a:lnTo>
                    <a:pt x="11" y="43"/>
                  </a:lnTo>
                  <a:lnTo>
                    <a:pt x="11" y="39"/>
                  </a:lnTo>
                  <a:lnTo>
                    <a:pt x="11" y="35"/>
                  </a:lnTo>
                  <a:lnTo>
                    <a:pt x="11" y="31"/>
                  </a:lnTo>
                  <a:lnTo>
                    <a:pt x="10" y="26"/>
                  </a:lnTo>
                  <a:lnTo>
                    <a:pt x="9" y="23"/>
                  </a:lnTo>
                  <a:lnTo>
                    <a:pt x="9" y="19"/>
                  </a:lnTo>
                  <a:lnTo>
                    <a:pt x="7" y="15"/>
                  </a:lnTo>
                  <a:lnTo>
                    <a:pt x="5" y="11"/>
                  </a:lnTo>
                  <a:lnTo>
                    <a:pt x="4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4" name="Line 232"/>
            <p:cNvSpPr>
              <a:spLocks noChangeShapeType="1"/>
            </p:cNvSpPr>
            <p:nvPr/>
          </p:nvSpPr>
          <p:spPr bwMode="auto">
            <a:xfrm>
              <a:off x="3787" y="2980"/>
              <a:ext cx="24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5" name="Freeform 233"/>
            <p:cNvSpPr>
              <a:spLocks/>
            </p:cNvSpPr>
            <p:nvPr/>
          </p:nvSpPr>
          <p:spPr bwMode="auto">
            <a:xfrm>
              <a:off x="4022" y="2963"/>
              <a:ext cx="33" cy="34"/>
            </a:xfrm>
            <a:custGeom>
              <a:avLst/>
              <a:gdLst>
                <a:gd name="T0" fmla="*/ 64 w 64"/>
                <a:gd name="T1" fmla="*/ 34 h 67"/>
                <a:gd name="T2" fmla="*/ 0 w 64"/>
                <a:gd name="T3" fmla="*/ 67 h 67"/>
                <a:gd name="T4" fmla="*/ 2 w 64"/>
                <a:gd name="T5" fmla="*/ 64 h 67"/>
                <a:gd name="T6" fmla="*/ 3 w 64"/>
                <a:gd name="T7" fmla="*/ 60 h 67"/>
                <a:gd name="T8" fmla="*/ 4 w 64"/>
                <a:gd name="T9" fmla="*/ 56 h 67"/>
                <a:gd name="T10" fmla="*/ 6 w 64"/>
                <a:gd name="T11" fmla="*/ 51 h 67"/>
                <a:gd name="T12" fmla="*/ 6 w 64"/>
                <a:gd name="T13" fmla="*/ 47 h 67"/>
                <a:gd name="T14" fmla="*/ 7 w 64"/>
                <a:gd name="T15" fmla="*/ 44 h 67"/>
                <a:gd name="T16" fmla="*/ 7 w 64"/>
                <a:gd name="T17" fmla="*/ 40 h 67"/>
                <a:gd name="T18" fmla="*/ 7 w 64"/>
                <a:gd name="T19" fmla="*/ 35 h 67"/>
                <a:gd name="T20" fmla="*/ 7 w 64"/>
                <a:gd name="T21" fmla="*/ 31 h 67"/>
                <a:gd name="T22" fmla="*/ 7 w 64"/>
                <a:gd name="T23" fmla="*/ 27 h 67"/>
                <a:gd name="T24" fmla="*/ 7 w 64"/>
                <a:gd name="T25" fmla="*/ 24 h 67"/>
                <a:gd name="T26" fmla="*/ 6 w 64"/>
                <a:gd name="T27" fmla="*/ 19 h 67"/>
                <a:gd name="T28" fmla="*/ 6 w 64"/>
                <a:gd name="T29" fmla="*/ 15 h 67"/>
                <a:gd name="T30" fmla="*/ 4 w 64"/>
                <a:gd name="T31" fmla="*/ 11 h 67"/>
                <a:gd name="T32" fmla="*/ 3 w 64"/>
                <a:gd name="T33" fmla="*/ 7 h 67"/>
                <a:gd name="T34" fmla="*/ 2 w 64"/>
                <a:gd name="T35" fmla="*/ 4 h 67"/>
                <a:gd name="T36" fmla="*/ 0 w 64"/>
                <a:gd name="T37" fmla="*/ 0 h 67"/>
                <a:gd name="T38" fmla="*/ 64 w 64"/>
                <a:gd name="T39" fmla="*/ 34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"/>
                <a:gd name="T61" fmla="*/ 0 h 67"/>
                <a:gd name="T62" fmla="*/ 64 w 64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" h="67">
                  <a:moveTo>
                    <a:pt x="64" y="34"/>
                  </a:moveTo>
                  <a:lnTo>
                    <a:pt x="0" y="67"/>
                  </a:lnTo>
                  <a:lnTo>
                    <a:pt x="2" y="64"/>
                  </a:lnTo>
                  <a:lnTo>
                    <a:pt x="3" y="60"/>
                  </a:lnTo>
                  <a:lnTo>
                    <a:pt x="4" y="56"/>
                  </a:lnTo>
                  <a:lnTo>
                    <a:pt x="6" y="51"/>
                  </a:lnTo>
                  <a:lnTo>
                    <a:pt x="6" y="47"/>
                  </a:lnTo>
                  <a:lnTo>
                    <a:pt x="7" y="44"/>
                  </a:lnTo>
                  <a:lnTo>
                    <a:pt x="7" y="40"/>
                  </a:lnTo>
                  <a:lnTo>
                    <a:pt x="7" y="35"/>
                  </a:lnTo>
                  <a:lnTo>
                    <a:pt x="7" y="31"/>
                  </a:lnTo>
                  <a:lnTo>
                    <a:pt x="7" y="27"/>
                  </a:lnTo>
                  <a:lnTo>
                    <a:pt x="7" y="24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4" y="11"/>
                  </a:lnTo>
                  <a:lnTo>
                    <a:pt x="3" y="7"/>
                  </a:lnTo>
                  <a:lnTo>
                    <a:pt x="2" y="4"/>
                  </a:lnTo>
                  <a:lnTo>
                    <a:pt x="0" y="0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6" name="Line 234"/>
            <p:cNvSpPr>
              <a:spLocks noChangeShapeType="1"/>
            </p:cNvSpPr>
            <p:nvPr/>
          </p:nvSpPr>
          <p:spPr bwMode="auto">
            <a:xfrm>
              <a:off x="3787" y="2886"/>
              <a:ext cx="243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7" name="Freeform 235"/>
            <p:cNvSpPr>
              <a:spLocks/>
            </p:cNvSpPr>
            <p:nvPr/>
          </p:nvSpPr>
          <p:spPr bwMode="auto">
            <a:xfrm>
              <a:off x="4021" y="2890"/>
              <a:ext cx="34" cy="34"/>
            </a:xfrm>
            <a:custGeom>
              <a:avLst/>
              <a:gdLst>
                <a:gd name="T0" fmla="*/ 67 w 67"/>
                <a:gd name="T1" fmla="*/ 39 h 68"/>
                <a:gd name="T2" fmla="*/ 0 w 67"/>
                <a:gd name="T3" fmla="*/ 68 h 68"/>
                <a:gd name="T4" fmla="*/ 3 w 67"/>
                <a:gd name="T5" fmla="*/ 64 h 68"/>
                <a:gd name="T6" fmla="*/ 4 w 67"/>
                <a:gd name="T7" fmla="*/ 60 h 68"/>
                <a:gd name="T8" fmla="*/ 5 w 67"/>
                <a:gd name="T9" fmla="*/ 57 h 68"/>
                <a:gd name="T10" fmla="*/ 7 w 67"/>
                <a:gd name="T11" fmla="*/ 53 h 68"/>
                <a:gd name="T12" fmla="*/ 9 w 67"/>
                <a:gd name="T13" fmla="*/ 49 h 68"/>
                <a:gd name="T14" fmla="*/ 9 w 67"/>
                <a:gd name="T15" fmla="*/ 44 h 68"/>
                <a:gd name="T16" fmla="*/ 10 w 67"/>
                <a:gd name="T17" fmla="*/ 40 h 68"/>
                <a:gd name="T18" fmla="*/ 11 w 67"/>
                <a:gd name="T19" fmla="*/ 37 h 68"/>
                <a:gd name="T20" fmla="*/ 11 w 67"/>
                <a:gd name="T21" fmla="*/ 33 h 68"/>
                <a:gd name="T22" fmla="*/ 11 w 67"/>
                <a:gd name="T23" fmla="*/ 28 h 68"/>
                <a:gd name="T24" fmla="*/ 11 w 67"/>
                <a:gd name="T25" fmla="*/ 24 h 68"/>
                <a:gd name="T26" fmla="*/ 11 w 67"/>
                <a:gd name="T27" fmla="*/ 20 h 68"/>
                <a:gd name="T28" fmla="*/ 10 w 67"/>
                <a:gd name="T29" fmla="*/ 17 h 68"/>
                <a:gd name="T30" fmla="*/ 9 w 67"/>
                <a:gd name="T31" fmla="*/ 12 h 68"/>
                <a:gd name="T32" fmla="*/ 9 w 67"/>
                <a:gd name="T33" fmla="*/ 8 h 68"/>
                <a:gd name="T34" fmla="*/ 7 w 67"/>
                <a:gd name="T35" fmla="*/ 4 h 68"/>
                <a:gd name="T36" fmla="*/ 6 w 67"/>
                <a:gd name="T37" fmla="*/ 0 h 68"/>
                <a:gd name="T38" fmla="*/ 67 w 67"/>
                <a:gd name="T39" fmla="*/ 39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39"/>
                  </a:moveTo>
                  <a:lnTo>
                    <a:pt x="0" y="68"/>
                  </a:lnTo>
                  <a:lnTo>
                    <a:pt x="3" y="64"/>
                  </a:lnTo>
                  <a:lnTo>
                    <a:pt x="4" y="60"/>
                  </a:lnTo>
                  <a:lnTo>
                    <a:pt x="5" y="57"/>
                  </a:lnTo>
                  <a:lnTo>
                    <a:pt x="7" y="53"/>
                  </a:lnTo>
                  <a:lnTo>
                    <a:pt x="9" y="49"/>
                  </a:lnTo>
                  <a:lnTo>
                    <a:pt x="9" y="44"/>
                  </a:lnTo>
                  <a:lnTo>
                    <a:pt x="10" y="4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28"/>
                  </a:lnTo>
                  <a:lnTo>
                    <a:pt x="11" y="24"/>
                  </a:lnTo>
                  <a:lnTo>
                    <a:pt x="11" y="20"/>
                  </a:lnTo>
                  <a:lnTo>
                    <a:pt x="10" y="17"/>
                  </a:lnTo>
                  <a:lnTo>
                    <a:pt x="9" y="12"/>
                  </a:lnTo>
                  <a:lnTo>
                    <a:pt x="9" y="8"/>
                  </a:lnTo>
                  <a:lnTo>
                    <a:pt x="7" y="4"/>
                  </a:lnTo>
                  <a:lnTo>
                    <a:pt x="6" y="0"/>
                  </a:lnTo>
                  <a:lnTo>
                    <a:pt x="67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8" name="Line 236"/>
            <p:cNvSpPr>
              <a:spLocks noChangeShapeType="1"/>
            </p:cNvSpPr>
            <p:nvPr/>
          </p:nvSpPr>
          <p:spPr bwMode="auto">
            <a:xfrm>
              <a:off x="3787" y="2793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79" name="Freeform 237"/>
            <p:cNvSpPr>
              <a:spLocks/>
            </p:cNvSpPr>
            <p:nvPr/>
          </p:nvSpPr>
          <p:spPr bwMode="auto">
            <a:xfrm>
              <a:off x="4020" y="2817"/>
              <a:ext cx="35" cy="34"/>
            </a:xfrm>
            <a:custGeom>
              <a:avLst/>
              <a:gdLst>
                <a:gd name="T0" fmla="*/ 69 w 69"/>
                <a:gd name="T1" fmla="*/ 45 h 68"/>
                <a:gd name="T2" fmla="*/ 0 w 69"/>
                <a:gd name="T3" fmla="*/ 68 h 68"/>
                <a:gd name="T4" fmla="*/ 2 w 69"/>
                <a:gd name="T5" fmla="*/ 64 h 68"/>
                <a:gd name="T6" fmla="*/ 5 w 69"/>
                <a:gd name="T7" fmla="*/ 60 h 68"/>
                <a:gd name="T8" fmla="*/ 7 w 69"/>
                <a:gd name="T9" fmla="*/ 56 h 68"/>
                <a:gd name="T10" fmla="*/ 8 w 69"/>
                <a:gd name="T11" fmla="*/ 53 h 68"/>
                <a:gd name="T12" fmla="*/ 9 w 69"/>
                <a:gd name="T13" fmla="*/ 49 h 68"/>
                <a:gd name="T14" fmla="*/ 11 w 69"/>
                <a:gd name="T15" fmla="*/ 45 h 68"/>
                <a:gd name="T16" fmla="*/ 12 w 69"/>
                <a:gd name="T17" fmla="*/ 41 h 68"/>
                <a:gd name="T18" fmla="*/ 13 w 69"/>
                <a:gd name="T19" fmla="*/ 38 h 68"/>
                <a:gd name="T20" fmla="*/ 13 w 69"/>
                <a:gd name="T21" fmla="*/ 33 h 68"/>
                <a:gd name="T22" fmla="*/ 14 w 69"/>
                <a:gd name="T23" fmla="*/ 29 h 68"/>
                <a:gd name="T24" fmla="*/ 14 w 69"/>
                <a:gd name="T25" fmla="*/ 25 h 68"/>
                <a:gd name="T26" fmla="*/ 14 w 69"/>
                <a:gd name="T27" fmla="*/ 20 h 68"/>
                <a:gd name="T28" fmla="*/ 14 w 69"/>
                <a:gd name="T29" fmla="*/ 16 h 68"/>
                <a:gd name="T30" fmla="*/ 13 w 69"/>
                <a:gd name="T31" fmla="*/ 13 h 68"/>
                <a:gd name="T32" fmla="*/ 13 w 69"/>
                <a:gd name="T33" fmla="*/ 9 h 68"/>
                <a:gd name="T34" fmla="*/ 12 w 69"/>
                <a:gd name="T35" fmla="*/ 4 h 68"/>
                <a:gd name="T36" fmla="*/ 11 w 69"/>
                <a:gd name="T37" fmla="*/ 0 h 68"/>
                <a:gd name="T38" fmla="*/ 69 w 69"/>
                <a:gd name="T39" fmla="*/ 45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8"/>
                <a:gd name="T62" fmla="*/ 69 w 69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8">
                  <a:moveTo>
                    <a:pt x="69" y="45"/>
                  </a:moveTo>
                  <a:lnTo>
                    <a:pt x="0" y="68"/>
                  </a:lnTo>
                  <a:lnTo>
                    <a:pt x="2" y="64"/>
                  </a:lnTo>
                  <a:lnTo>
                    <a:pt x="5" y="60"/>
                  </a:lnTo>
                  <a:lnTo>
                    <a:pt x="7" y="56"/>
                  </a:lnTo>
                  <a:lnTo>
                    <a:pt x="8" y="53"/>
                  </a:lnTo>
                  <a:lnTo>
                    <a:pt x="9" y="49"/>
                  </a:lnTo>
                  <a:lnTo>
                    <a:pt x="11" y="45"/>
                  </a:lnTo>
                  <a:lnTo>
                    <a:pt x="12" y="41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3" y="13"/>
                  </a:lnTo>
                  <a:lnTo>
                    <a:pt x="13" y="9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0" name="Line 238"/>
            <p:cNvSpPr>
              <a:spLocks noChangeShapeType="1"/>
            </p:cNvSpPr>
            <p:nvPr/>
          </p:nvSpPr>
          <p:spPr bwMode="auto">
            <a:xfrm>
              <a:off x="3787" y="2699"/>
              <a:ext cx="244" cy="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1" name="Freeform 239"/>
            <p:cNvSpPr>
              <a:spLocks/>
            </p:cNvSpPr>
            <p:nvPr/>
          </p:nvSpPr>
          <p:spPr bwMode="auto">
            <a:xfrm>
              <a:off x="4019" y="2745"/>
              <a:ext cx="36" cy="32"/>
            </a:xfrm>
            <a:custGeom>
              <a:avLst/>
              <a:gdLst>
                <a:gd name="T0" fmla="*/ 70 w 70"/>
                <a:gd name="T1" fmla="*/ 49 h 65"/>
                <a:gd name="T2" fmla="*/ 0 w 70"/>
                <a:gd name="T3" fmla="*/ 65 h 65"/>
                <a:gd name="T4" fmla="*/ 2 w 70"/>
                <a:gd name="T5" fmla="*/ 63 h 65"/>
                <a:gd name="T6" fmla="*/ 5 w 70"/>
                <a:gd name="T7" fmla="*/ 59 h 65"/>
                <a:gd name="T8" fmla="*/ 7 w 70"/>
                <a:gd name="T9" fmla="*/ 55 h 65"/>
                <a:gd name="T10" fmla="*/ 9 w 70"/>
                <a:gd name="T11" fmla="*/ 51 h 65"/>
                <a:gd name="T12" fmla="*/ 10 w 70"/>
                <a:gd name="T13" fmla="*/ 49 h 65"/>
                <a:gd name="T14" fmla="*/ 12 w 70"/>
                <a:gd name="T15" fmla="*/ 45 h 65"/>
                <a:gd name="T16" fmla="*/ 14 w 70"/>
                <a:gd name="T17" fmla="*/ 40 h 65"/>
                <a:gd name="T18" fmla="*/ 14 w 70"/>
                <a:gd name="T19" fmla="*/ 36 h 65"/>
                <a:gd name="T20" fmla="*/ 15 w 70"/>
                <a:gd name="T21" fmla="*/ 33 h 65"/>
                <a:gd name="T22" fmla="*/ 16 w 70"/>
                <a:gd name="T23" fmla="*/ 29 h 65"/>
                <a:gd name="T24" fmla="*/ 16 w 70"/>
                <a:gd name="T25" fmla="*/ 25 h 65"/>
                <a:gd name="T26" fmla="*/ 18 w 70"/>
                <a:gd name="T27" fmla="*/ 20 h 65"/>
                <a:gd name="T28" fmla="*/ 18 w 70"/>
                <a:gd name="T29" fmla="*/ 16 h 65"/>
                <a:gd name="T30" fmla="*/ 18 w 70"/>
                <a:gd name="T31" fmla="*/ 13 h 65"/>
                <a:gd name="T32" fmla="*/ 16 w 70"/>
                <a:gd name="T33" fmla="*/ 8 h 65"/>
                <a:gd name="T34" fmla="*/ 16 w 70"/>
                <a:gd name="T35" fmla="*/ 4 h 65"/>
                <a:gd name="T36" fmla="*/ 15 w 70"/>
                <a:gd name="T37" fmla="*/ 0 h 65"/>
                <a:gd name="T38" fmla="*/ 70 w 70"/>
                <a:gd name="T39" fmla="*/ 49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0"/>
                <a:gd name="T61" fmla="*/ 0 h 65"/>
                <a:gd name="T62" fmla="*/ 70 w 70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0" h="65">
                  <a:moveTo>
                    <a:pt x="70" y="49"/>
                  </a:moveTo>
                  <a:lnTo>
                    <a:pt x="0" y="65"/>
                  </a:lnTo>
                  <a:lnTo>
                    <a:pt x="2" y="63"/>
                  </a:lnTo>
                  <a:lnTo>
                    <a:pt x="5" y="59"/>
                  </a:lnTo>
                  <a:lnTo>
                    <a:pt x="7" y="55"/>
                  </a:lnTo>
                  <a:lnTo>
                    <a:pt x="9" y="51"/>
                  </a:lnTo>
                  <a:lnTo>
                    <a:pt x="10" y="49"/>
                  </a:lnTo>
                  <a:lnTo>
                    <a:pt x="12" y="45"/>
                  </a:lnTo>
                  <a:lnTo>
                    <a:pt x="14" y="40"/>
                  </a:lnTo>
                  <a:lnTo>
                    <a:pt x="14" y="36"/>
                  </a:lnTo>
                  <a:lnTo>
                    <a:pt x="15" y="33"/>
                  </a:lnTo>
                  <a:lnTo>
                    <a:pt x="16" y="29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16"/>
                  </a:lnTo>
                  <a:lnTo>
                    <a:pt x="18" y="13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5" y="0"/>
                  </a:lnTo>
                  <a:lnTo>
                    <a:pt x="7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2" name="Line 240"/>
            <p:cNvSpPr>
              <a:spLocks noChangeShapeType="1"/>
            </p:cNvSpPr>
            <p:nvPr/>
          </p:nvSpPr>
          <p:spPr bwMode="auto">
            <a:xfrm flipV="1">
              <a:off x="3787" y="2508"/>
              <a:ext cx="246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3" name="Freeform 241"/>
            <p:cNvSpPr>
              <a:spLocks/>
            </p:cNvSpPr>
            <p:nvPr/>
          </p:nvSpPr>
          <p:spPr bwMode="auto">
            <a:xfrm>
              <a:off x="4025" y="2492"/>
              <a:ext cx="32" cy="34"/>
            </a:xfrm>
            <a:custGeom>
              <a:avLst/>
              <a:gdLst>
                <a:gd name="T0" fmla="*/ 64 w 64"/>
                <a:gd name="T1" fmla="*/ 32 h 67"/>
                <a:gd name="T2" fmla="*/ 0 w 64"/>
                <a:gd name="T3" fmla="*/ 67 h 67"/>
                <a:gd name="T4" fmla="*/ 1 w 64"/>
                <a:gd name="T5" fmla="*/ 64 h 67"/>
                <a:gd name="T6" fmla="*/ 3 w 64"/>
                <a:gd name="T7" fmla="*/ 59 h 67"/>
                <a:gd name="T8" fmla="*/ 4 w 64"/>
                <a:gd name="T9" fmla="*/ 55 h 67"/>
                <a:gd name="T10" fmla="*/ 6 w 64"/>
                <a:gd name="T11" fmla="*/ 51 h 67"/>
                <a:gd name="T12" fmla="*/ 6 w 64"/>
                <a:gd name="T13" fmla="*/ 47 h 67"/>
                <a:gd name="T14" fmla="*/ 7 w 64"/>
                <a:gd name="T15" fmla="*/ 44 h 67"/>
                <a:gd name="T16" fmla="*/ 7 w 64"/>
                <a:gd name="T17" fmla="*/ 39 h 67"/>
                <a:gd name="T18" fmla="*/ 7 w 64"/>
                <a:gd name="T19" fmla="*/ 35 h 67"/>
                <a:gd name="T20" fmla="*/ 7 w 64"/>
                <a:gd name="T21" fmla="*/ 31 h 67"/>
                <a:gd name="T22" fmla="*/ 7 w 64"/>
                <a:gd name="T23" fmla="*/ 27 h 67"/>
                <a:gd name="T24" fmla="*/ 7 w 64"/>
                <a:gd name="T25" fmla="*/ 22 h 67"/>
                <a:gd name="T26" fmla="*/ 6 w 64"/>
                <a:gd name="T27" fmla="*/ 18 h 67"/>
                <a:gd name="T28" fmla="*/ 4 w 64"/>
                <a:gd name="T29" fmla="*/ 15 h 67"/>
                <a:gd name="T30" fmla="*/ 3 w 64"/>
                <a:gd name="T31" fmla="*/ 11 h 67"/>
                <a:gd name="T32" fmla="*/ 2 w 64"/>
                <a:gd name="T33" fmla="*/ 7 h 67"/>
                <a:gd name="T34" fmla="*/ 1 w 64"/>
                <a:gd name="T35" fmla="*/ 2 h 67"/>
                <a:gd name="T36" fmla="*/ 0 w 64"/>
                <a:gd name="T37" fmla="*/ 0 h 67"/>
                <a:gd name="T38" fmla="*/ 64 w 64"/>
                <a:gd name="T39" fmla="*/ 32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"/>
                <a:gd name="T61" fmla="*/ 0 h 67"/>
                <a:gd name="T62" fmla="*/ 64 w 64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" h="67">
                  <a:moveTo>
                    <a:pt x="64" y="32"/>
                  </a:moveTo>
                  <a:lnTo>
                    <a:pt x="0" y="67"/>
                  </a:lnTo>
                  <a:lnTo>
                    <a:pt x="1" y="64"/>
                  </a:lnTo>
                  <a:lnTo>
                    <a:pt x="3" y="59"/>
                  </a:lnTo>
                  <a:lnTo>
                    <a:pt x="4" y="55"/>
                  </a:lnTo>
                  <a:lnTo>
                    <a:pt x="6" y="51"/>
                  </a:lnTo>
                  <a:lnTo>
                    <a:pt x="6" y="47"/>
                  </a:lnTo>
                  <a:lnTo>
                    <a:pt x="7" y="44"/>
                  </a:lnTo>
                  <a:lnTo>
                    <a:pt x="7" y="39"/>
                  </a:lnTo>
                  <a:lnTo>
                    <a:pt x="7" y="35"/>
                  </a:lnTo>
                  <a:lnTo>
                    <a:pt x="7" y="31"/>
                  </a:lnTo>
                  <a:lnTo>
                    <a:pt x="7" y="27"/>
                  </a:lnTo>
                  <a:lnTo>
                    <a:pt x="7" y="22"/>
                  </a:lnTo>
                  <a:lnTo>
                    <a:pt x="6" y="18"/>
                  </a:lnTo>
                  <a:lnTo>
                    <a:pt x="4" y="15"/>
                  </a:lnTo>
                  <a:lnTo>
                    <a:pt x="3" y="11"/>
                  </a:lnTo>
                  <a:lnTo>
                    <a:pt x="2" y="7"/>
                  </a:lnTo>
                  <a:lnTo>
                    <a:pt x="1" y="2"/>
                  </a:lnTo>
                  <a:lnTo>
                    <a:pt x="0" y="0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4" name="Line 242"/>
            <p:cNvSpPr>
              <a:spLocks noChangeShapeType="1"/>
            </p:cNvSpPr>
            <p:nvPr/>
          </p:nvSpPr>
          <p:spPr bwMode="auto">
            <a:xfrm>
              <a:off x="3787" y="2417"/>
              <a:ext cx="243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5" name="Freeform 243"/>
            <p:cNvSpPr>
              <a:spLocks/>
            </p:cNvSpPr>
            <p:nvPr/>
          </p:nvSpPr>
          <p:spPr bwMode="auto">
            <a:xfrm>
              <a:off x="4021" y="2421"/>
              <a:ext cx="34" cy="34"/>
            </a:xfrm>
            <a:custGeom>
              <a:avLst/>
              <a:gdLst>
                <a:gd name="T0" fmla="*/ 67 w 67"/>
                <a:gd name="T1" fmla="*/ 39 h 68"/>
                <a:gd name="T2" fmla="*/ 0 w 67"/>
                <a:gd name="T3" fmla="*/ 68 h 68"/>
                <a:gd name="T4" fmla="*/ 3 w 67"/>
                <a:gd name="T5" fmla="*/ 64 h 68"/>
                <a:gd name="T6" fmla="*/ 4 w 67"/>
                <a:gd name="T7" fmla="*/ 60 h 68"/>
                <a:gd name="T8" fmla="*/ 5 w 67"/>
                <a:gd name="T9" fmla="*/ 57 h 68"/>
                <a:gd name="T10" fmla="*/ 7 w 67"/>
                <a:gd name="T11" fmla="*/ 53 h 68"/>
                <a:gd name="T12" fmla="*/ 9 w 67"/>
                <a:gd name="T13" fmla="*/ 49 h 68"/>
                <a:gd name="T14" fmla="*/ 9 w 67"/>
                <a:gd name="T15" fmla="*/ 44 h 68"/>
                <a:gd name="T16" fmla="*/ 10 w 67"/>
                <a:gd name="T17" fmla="*/ 40 h 68"/>
                <a:gd name="T18" fmla="*/ 11 w 67"/>
                <a:gd name="T19" fmla="*/ 37 h 68"/>
                <a:gd name="T20" fmla="*/ 11 w 67"/>
                <a:gd name="T21" fmla="*/ 33 h 68"/>
                <a:gd name="T22" fmla="*/ 11 w 67"/>
                <a:gd name="T23" fmla="*/ 28 h 68"/>
                <a:gd name="T24" fmla="*/ 11 w 67"/>
                <a:gd name="T25" fmla="*/ 24 h 68"/>
                <a:gd name="T26" fmla="*/ 11 w 67"/>
                <a:gd name="T27" fmla="*/ 20 h 68"/>
                <a:gd name="T28" fmla="*/ 10 w 67"/>
                <a:gd name="T29" fmla="*/ 15 h 68"/>
                <a:gd name="T30" fmla="*/ 9 w 67"/>
                <a:gd name="T31" fmla="*/ 12 h 68"/>
                <a:gd name="T32" fmla="*/ 9 w 67"/>
                <a:gd name="T33" fmla="*/ 8 h 68"/>
                <a:gd name="T34" fmla="*/ 7 w 67"/>
                <a:gd name="T35" fmla="*/ 4 h 68"/>
                <a:gd name="T36" fmla="*/ 6 w 67"/>
                <a:gd name="T37" fmla="*/ 0 h 68"/>
                <a:gd name="T38" fmla="*/ 67 w 67"/>
                <a:gd name="T39" fmla="*/ 39 h 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68"/>
                <a:gd name="T62" fmla="*/ 67 w 67"/>
                <a:gd name="T63" fmla="*/ 68 h 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68">
                  <a:moveTo>
                    <a:pt x="67" y="39"/>
                  </a:moveTo>
                  <a:lnTo>
                    <a:pt x="0" y="68"/>
                  </a:lnTo>
                  <a:lnTo>
                    <a:pt x="3" y="64"/>
                  </a:lnTo>
                  <a:lnTo>
                    <a:pt x="4" y="60"/>
                  </a:lnTo>
                  <a:lnTo>
                    <a:pt x="5" y="57"/>
                  </a:lnTo>
                  <a:lnTo>
                    <a:pt x="7" y="53"/>
                  </a:lnTo>
                  <a:lnTo>
                    <a:pt x="9" y="49"/>
                  </a:lnTo>
                  <a:lnTo>
                    <a:pt x="9" y="44"/>
                  </a:lnTo>
                  <a:lnTo>
                    <a:pt x="10" y="4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28"/>
                  </a:lnTo>
                  <a:lnTo>
                    <a:pt x="11" y="24"/>
                  </a:lnTo>
                  <a:lnTo>
                    <a:pt x="11" y="20"/>
                  </a:lnTo>
                  <a:lnTo>
                    <a:pt x="10" y="15"/>
                  </a:lnTo>
                  <a:lnTo>
                    <a:pt x="9" y="12"/>
                  </a:lnTo>
                  <a:lnTo>
                    <a:pt x="9" y="8"/>
                  </a:lnTo>
                  <a:lnTo>
                    <a:pt x="7" y="4"/>
                  </a:lnTo>
                  <a:lnTo>
                    <a:pt x="6" y="0"/>
                  </a:lnTo>
                  <a:lnTo>
                    <a:pt x="67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6" name="Line 244"/>
            <p:cNvSpPr>
              <a:spLocks noChangeShapeType="1"/>
            </p:cNvSpPr>
            <p:nvPr/>
          </p:nvSpPr>
          <p:spPr bwMode="auto">
            <a:xfrm>
              <a:off x="3787" y="2324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7" name="Freeform 245"/>
            <p:cNvSpPr>
              <a:spLocks/>
            </p:cNvSpPr>
            <p:nvPr/>
          </p:nvSpPr>
          <p:spPr bwMode="auto">
            <a:xfrm>
              <a:off x="4020" y="2348"/>
              <a:ext cx="35" cy="33"/>
            </a:xfrm>
            <a:custGeom>
              <a:avLst/>
              <a:gdLst>
                <a:gd name="T0" fmla="*/ 69 w 69"/>
                <a:gd name="T1" fmla="*/ 45 h 66"/>
                <a:gd name="T2" fmla="*/ 0 w 69"/>
                <a:gd name="T3" fmla="*/ 66 h 66"/>
                <a:gd name="T4" fmla="*/ 2 w 69"/>
                <a:gd name="T5" fmla="*/ 64 h 66"/>
                <a:gd name="T6" fmla="*/ 5 w 69"/>
                <a:gd name="T7" fmla="*/ 60 h 66"/>
                <a:gd name="T8" fmla="*/ 7 w 69"/>
                <a:gd name="T9" fmla="*/ 56 h 66"/>
                <a:gd name="T10" fmla="*/ 8 w 69"/>
                <a:gd name="T11" fmla="*/ 53 h 66"/>
                <a:gd name="T12" fmla="*/ 9 w 69"/>
                <a:gd name="T13" fmla="*/ 49 h 66"/>
                <a:gd name="T14" fmla="*/ 11 w 69"/>
                <a:gd name="T15" fmla="*/ 45 h 66"/>
                <a:gd name="T16" fmla="*/ 12 w 69"/>
                <a:gd name="T17" fmla="*/ 41 h 66"/>
                <a:gd name="T18" fmla="*/ 13 w 69"/>
                <a:gd name="T19" fmla="*/ 36 h 66"/>
                <a:gd name="T20" fmla="*/ 13 w 69"/>
                <a:gd name="T21" fmla="*/ 33 h 66"/>
                <a:gd name="T22" fmla="*/ 14 w 69"/>
                <a:gd name="T23" fmla="*/ 29 h 66"/>
                <a:gd name="T24" fmla="*/ 14 w 69"/>
                <a:gd name="T25" fmla="*/ 25 h 66"/>
                <a:gd name="T26" fmla="*/ 14 w 69"/>
                <a:gd name="T27" fmla="*/ 20 h 66"/>
                <a:gd name="T28" fmla="*/ 14 w 69"/>
                <a:gd name="T29" fmla="*/ 16 h 66"/>
                <a:gd name="T30" fmla="*/ 13 w 69"/>
                <a:gd name="T31" fmla="*/ 13 h 66"/>
                <a:gd name="T32" fmla="*/ 13 w 69"/>
                <a:gd name="T33" fmla="*/ 8 h 66"/>
                <a:gd name="T34" fmla="*/ 12 w 69"/>
                <a:gd name="T35" fmla="*/ 4 h 66"/>
                <a:gd name="T36" fmla="*/ 11 w 69"/>
                <a:gd name="T37" fmla="*/ 0 h 66"/>
                <a:gd name="T38" fmla="*/ 69 w 69"/>
                <a:gd name="T39" fmla="*/ 45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6"/>
                <a:gd name="T62" fmla="*/ 69 w 69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6">
                  <a:moveTo>
                    <a:pt x="69" y="45"/>
                  </a:moveTo>
                  <a:lnTo>
                    <a:pt x="0" y="66"/>
                  </a:lnTo>
                  <a:lnTo>
                    <a:pt x="2" y="64"/>
                  </a:lnTo>
                  <a:lnTo>
                    <a:pt x="5" y="60"/>
                  </a:lnTo>
                  <a:lnTo>
                    <a:pt x="7" y="56"/>
                  </a:lnTo>
                  <a:lnTo>
                    <a:pt x="8" y="53"/>
                  </a:lnTo>
                  <a:lnTo>
                    <a:pt x="9" y="49"/>
                  </a:lnTo>
                  <a:lnTo>
                    <a:pt x="11" y="45"/>
                  </a:lnTo>
                  <a:lnTo>
                    <a:pt x="12" y="41"/>
                  </a:lnTo>
                  <a:lnTo>
                    <a:pt x="13" y="36"/>
                  </a:lnTo>
                  <a:lnTo>
                    <a:pt x="13" y="33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3" y="13"/>
                  </a:lnTo>
                  <a:lnTo>
                    <a:pt x="13" y="8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8" name="Line 246"/>
            <p:cNvSpPr>
              <a:spLocks noChangeShapeType="1"/>
            </p:cNvSpPr>
            <p:nvPr/>
          </p:nvSpPr>
          <p:spPr bwMode="auto">
            <a:xfrm>
              <a:off x="3787" y="2230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9" name="Freeform 247"/>
            <p:cNvSpPr>
              <a:spLocks/>
            </p:cNvSpPr>
            <p:nvPr/>
          </p:nvSpPr>
          <p:spPr bwMode="auto">
            <a:xfrm>
              <a:off x="4020" y="2254"/>
              <a:ext cx="35" cy="33"/>
            </a:xfrm>
            <a:custGeom>
              <a:avLst/>
              <a:gdLst>
                <a:gd name="T0" fmla="*/ 69 w 69"/>
                <a:gd name="T1" fmla="*/ 45 h 67"/>
                <a:gd name="T2" fmla="*/ 0 w 69"/>
                <a:gd name="T3" fmla="*/ 67 h 67"/>
                <a:gd name="T4" fmla="*/ 2 w 69"/>
                <a:gd name="T5" fmla="*/ 64 h 67"/>
                <a:gd name="T6" fmla="*/ 5 w 69"/>
                <a:gd name="T7" fmla="*/ 60 h 67"/>
                <a:gd name="T8" fmla="*/ 7 w 69"/>
                <a:gd name="T9" fmla="*/ 57 h 67"/>
                <a:gd name="T10" fmla="*/ 8 w 69"/>
                <a:gd name="T11" fmla="*/ 53 h 67"/>
                <a:gd name="T12" fmla="*/ 9 w 69"/>
                <a:gd name="T13" fmla="*/ 49 h 67"/>
                <a:gd name="T14" fmla="*/ 11 w 69"/>
                <a:gd name="T15" fmla="*/ 45 h 67"/>
                <a:gd name="T16" fmla="*/ 12 w 69"/>
                <a:gd name="T17" fmla="*/ 42 h 67"/>
                <a:gd name="T18" fmla="*/ 13 w 69"/>
                <a:gd name="T19" fmla="*/ 37 h 67"/>
                <a:gd name="T20" fmla="*/ 13 w 69"/>
                <a:gd name="T21" fmla="*/ 33 h 67"/>
                <a:gd name="T22" fmla="*/ 14 w 69"/>
                <a:gd name="T23" fmla="*/ 29 h 67"/>
                <a:gd name="T24" fmla="*/ 14 w 69"/>
                <a:gd name="T25" fmla="*/ 25 h 67"/>
                <a:gd name="T26" fmla="*/ 14 w 69"/>
                <a:gd name="T27" fmla="*/ 20 h 67"/>
                <a:gd name="T28" fmla="*/ 14 w 69"/>
                <a:gd name="T29" fmla="*/ 17 h 67"/>
                <a:gd name="T30" fmla="*/ 13 w 69"/>
                <a:gd name="T31" fmla="*/ 13 h 67"/>
                <a:gd name="T32" fmla="*/ 13 w 69"/>
                <a:gd name="T33" fmla="*/ 8 h 67"/>
                <a:gd name="T34" fmla="*/ 12 w 69"/>
                <a:gd name="T35" fmla="*/ 4 h 67"/>
                <a:gd name="T36" fmla="*/ 11 w 69"/>
                <a:gd name="T37" fmla="*/ 0 h 67"/>
                <a:gd name="T38" fmla="*/ 69 w 69"/>
                <a:gd name="T39" fmla="*/ 45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67"/>
                <a:gd name="T62" fmla="*/ 69 w 69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67">
                  <a:moveTo>
                    <a:pt x="69" y="45"/>
                  </a:moveTo>
                  <a:lnTo>
                    <a:pt x="0" y="67"/>
                  </a:lnTo>
                  <a:lnTo>
                    <a:pt x="2" y="64"/>
                  </a:lnTo>
                  <a:lnTo>
                    <a:pt x="5" y="60"/>
                  </a:lnTo>
                  <a:lnTo>
                    <a:pt x="7" y="57"/>
                  </a:lnTo>
                  <a:lnTo>
                    <a:pt x="8" y="53"/>
                  </a:lnTo>
                  <a:lnTo>
                    <a:pt x="9" y="49"/>
                  </a:lnTo>
                  <a:lnTo>
                    <a:pt x="11" y="45"/>
                  </a:lnTo>
                  <a:lnTo>
                    <a:pt x="12" y="42"/>
                  </a:lnTo>
                  <a:lnTo>
                    <a:pt x="13" y="37"/>
                  </a:lnTo>
                  <a:lnTo>
                    <a:pt x="13" y="33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3" y="13"/>
                  </a:lnTo>
                  <a:lnTo>
                    <a:pt x="13" y="8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0" name="Line 248"/>
            <p:cNvSpPr>
              <a:spLocks noChangeShapeType="1"/>
            </p:cNvSpPr>
            <p:nvPr/>
          </p:nvSpPr>
          <p:spPr bwMode="auto">
            <a:xfrm>
              <a:off x="3787" y="2137"/>
              <a:ext cx="244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1" name="Freeform 249"/>
            <p:cNvSpPr>
              <a:spLocks/>
            </p:cNvSpPr>
            <p:nvPr/>
          </p:nvSpPr>
          <p:spPr bwMode="auto">
            <a:xfrm>
              <a:off x="4021" y="2160"/>
              <a:ext cx="34" cy="34"/>
            </a:xfrm>
            <a:custGeom>
              <a:avLst/>
              <a:gdLst>
                <a:gd name="T0" fmla="*/ 68 w 68"/>
                <a:gd name="T1" fmla="*/ 45 h 67"/>
                <a:gd name="T2" fmla="*/ 0 w 68"/>
                <a:gd name="T3" fmla="*/ 67 h 67"/>
                <a:gd name="T4" fmla="*/ 1 w 68"/>
                <a:gd name="T5" fmla="*/ 64 h 67"/>
                <a:gd name="T6" fmla="*/ 4 w 68"/>
                <a:gd name="T7" fmla="*/ 60 h 67"/>
                <a:gd name="T8" fmla="*/ 6 w 68"/>
                <a:gd name="T9" fmla="*/ 56 h 67"/>
                <a:gd name="T10" fmla="*/ 7 w 68"/>
                <a:gd name="T11" fmla="*/ 52 h 67"/>
                <a:gd name="T12" fmla="*/ 8 w 68"/>
                <a:gd name="T13" fmla="*/ 49 h 67"/>
                <a:gd name="T14" fmla="*/ 10 w 68"/>
                <a:gd name="T15" fmla="*/ 45 h 67"/>
                <a:gd name="T16" fmla="*/ 11 w 68"/>
                <a:gd name="T17" fmla="*/ 41 h 67"/>
                <a:gd name="T18" fmla="*/ 12 w 68"/>
                <a:gd name="T19" fmla="*/ 37 h 67"/>
                <a:gd name="T20" fmla="*/ 12 w 68"/>
                <a:gd name="T21" fmla="*/ 32 h 67"/>
                <a:gd name="T22" fmla="*/ 13 w 68"/>
                <a:gd name="T23" fmla="*/ 29 h 67"/>
                <a:gd name="T24" fmla="*/ 13 w 68"/>
                <a:gd name="T25" fmla="*/ 25 h 67"/>
                <a:gd name="T26" fmla="*/ 13 w 68"/>
                <a:gd name="T27" fmla="*/ 20 h 67"/>
                <a:gd name="T28" fmla="*/ 13 w 68"/>
                <a:gd name="T29" fmla="*/ 16 h 67"/>
                <a:gd name="T30" fmla="*/ 12 w 68"/>
                <a:gd name="T31" fmla="*/ 12 h 67"/>
                <a:gd name="T32" fmla="*/ 12 w 68"/>
                <a:gd name="T33" fmla="*/ 9 h 67"/>
                <a:gd name="T34" fmla="*/ 11 w 68"/>
                <a:gd name="T35" fmla="*/ 4 h 67"/>
                <a:gd name="T36" fmla="*/ 10 w 68"/>
                <a:gd name="T37" fmla="*/ 0 h 67"/>
                <a:gd name="T38" fmla="*/ 68 w 68"/>
                <a:gd name="T39" fmla="*/ 45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67"/>
                <a:gd name="T62" fmla="*/ 68 w 68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67">
                  <a:moveTo>
                    <a:pt x="68" y="45"/>
                  </a:moveTo>
                  <a:lnTo>
                    <a:pt x="0" y="67"/>
                  </a:lnTo>
                  <a:lnTo>
                    <a:pt x="1" y="64"/>
                  </a:lnTo>
                  <a:lnTo>
                    <a:pt x="4" y="60"/>
                  </a:lnTo>
                  <a:lnTo>
                    <a:pt x="6" y="56"/>
                  </a:lnTo>
                  <a:lnTo>
                    <a:pt x="7" y="52"/>
                  </a:lnTo>
                  <a:lnTo>
                    <a:pt x="8" y="49"/>
                  </a:lnTo>
                  <a:lnTo>
                    <a:pt x="10" y="45"/>
                  </a:lnTo>
                  <a:lnTo>
                    <a:pt x="11" y="41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1" y="4"/>
                  </a:lnTo>
                  <a:lnTo>
                    <a:pt x="10" y="0"/>
                  </a:lnTo>
                  <a:lnTo>
                    <a:pt x="6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2" name="Line 250"/>
            <p:cNvSpPr>
              <a:spLocks noChangeShapeType="1"/>
            </p:cNvSpPr>
            <p:nvPr/>
          </p:nvSpPr>
          <p:spPr bwMode="auto">
            <a:xfrm>
              <a:off x="3787" y="2042"/>
              <a:ext cx="244" cy="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3" name="Freeform 251"/>
            <p:cNvSpPr>
              <a:spLocks/>
            </p:cNvSpPr>
            <p:nvPr/>
          </p:nvSpPr>
          <p:spPr bwMode="auto">
            <a:xfrm>
              <a:off x="4019" y="2109"/>
              <a:ext cx="36" cy="32"/>
            </a:xfrm>
            <a:custGeom>
              <a:avLst/>
              <a:gdLst>
                <a:gd name="T0" fmla="*/ 71 w 71"/>
                <a:gd name="T1" fmla="*/ 54 h 64"/>
                <a:gd name="T2" fmla="*/ 0 w 71"/>
                <a:gd name="T3" fmla="*/ 64 h 64"/>
                <a:gd name="T4" fmla="*/ 3 w 71"/>
                <a:gd name="T5" fmla="*/ 62 h 64"/>
                <a:gd name="T6" fmla="*/ 6 w 71"/>
                <a:gd name="T7" fmla="*/ 58 h 64"/>
                <a:gd name="T8" fmla="*/ 8 w 71"/>
                <a:gd name="T9" fmla="*/ 55 h 64"/>
                <a:gd name="T10" fmla="*/ 10 w 71"/>
                <a:gd name="T11" fmla="*/ 52 h 64"/>
                <a:gd name="T12" fmla="*/ 11 w 71"/>
                <a:gd name="T13" fmla="*/ 48 h 64"/>
                <a:gd name="T14" fmla="*/ 14 w 71"/>
                <a:gd name="T15" fmla="*/ 44 h 64"/>
                <a:gd name="T16" fmla="*/ 15 w 71"/>
                <a:gd name="T17" fmla="*/ 40 h 64"/>
                <a:gd name="T18" fmla="*/ 16 w 71"/>
                <a:gd name="T19" fmla="*/ 37 h 64"/>
                <a:gd name="T20" fmla="*/ 17 w 71"/>
                <a:gd name="T21" fmla="*/ 33 h 64"/>
                <a:gd name="T22" fmla="*/ 19 w 71"/>
                <a:gd name="T23" fmla="*/ 29 h 64"/>
                <a:gd name="T24" fmla="*/ 20 w 71"/>
                <a:gd name="T25" fmla="*/ 25 h 64"/>
                <a:gd name="T26" fmla="*/ 21 w 71"/>
                <a:gd name="T27" fmla="*/ 20 h 64"/>
                <a:gd name="T28" fmla="*/ 21 w 71"/>
                <a:gd name="T29" fmla="*/ 17 h 64"/>
                <a:gd name="T30" fmla="*/ 21 w 71"/>
                <a:gd name="T31" fmla="*/ 13 h 64"/>
                <a:gd name="T32" fmla="*/ 21 w 71"/>
                <a:gd name="T33" fmla="*/ 8 h 64"/>
                <a:gd name="T34" fmla="*/ 21 w 71"/>
                <a:gd name="T35" fmla="*/ 4 h 64"/>
                <a:gd name="T36" fmla="*/ 20 w 71"/>
                <a:gd name="T37" fmla="*/ 0 h 64"/>
                <a:gd name="T38" fmla="*/ 71 w 71"/>
                <a:gd name="T39" fmla="*/ 54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4"/>
                <a:gd name="T62" fmla="*/ 71 w 71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4">
                  <a:moveTo>
                    <a:pt x="71" y="54"/>
                  </a:moveTo>
                  <a:lnTo>
                    <a:pt x="0" y="64"/>
                  </a:lnTo>
                  <a:lnTo>
                    <a:pt x="3" y="62"/>
                  </a:lnTo>
                  <a:lnTo>
                    <a:pt x="6" y="58"/>
                  </a:lnTo>
                  <a:lnTo>
                    <a:pt x="8" y="55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4" y="44"/>
                  </a:lnTo>
                  <a:lnTo>
                    <a:pt x="15" y="40"/>
                  </a:lnTo>
                  <a:lnTo>
                    <a:pt x="16" y="37"/>
                  </a:lnTo>
                  <a:lnTo>
                    <a:pt x="17" y="33"/>
                  </a:lnTo>
                  <a:lnTo>
                    <a:pt x="19" y="29"/>
                  </a:lnTo>
                  <a:lnTo>
                    <a:pt x="20" y="25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3"/>
                  </a:lnTo>
                  <a:lnTo>
                    <a:pt x="21" y="8"/>
                  </a:lnTo>
                  <a:lnTo>
                    <a:pt x="21" y="4"/>
                  </a:lnTo>
                  <a:lnTo>
                    <a:pt x="20" y="0"/>
                  </a:lnTo>
                  <a:lnTo>
                    <a:pt x="7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4" name="Line 252"/>
            <p:cNvSpPr>
              <a:spLocks noChangeShapeType="1"/>
            </p:cNvSpPr>
            <p:nvPr/>
          </p:nvSpPr>
          <p:spPr bwMode="auto">
            <a:xfrm>
              <a:off x="3787" y="1948"/>
              <a:ext cx="246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5" name="Freeform 253"/>
            <p:cNvSpPr>
              <a:spLocks/>
            </p:cNvSpPr>
            <p:nvPr/>
          </p:nvSpPr>
          <p:spPr bwMode="auto">
            <a:xfrm>
              <a:off x="4019" y="2058"/>
              <a:ext cx="36" cy="31"/>
            </a:xfrm>
            <a:custGeom>
              <a:avLst/>
              <a:gdLst>
                <a:gd name="T0" fmla="*/ 71 w 71"/>
                <a:gd name="T1" fmla="*/ 61 h 61"/>
                <a:gd name="T2" fmla="*/ 0 w 71"/>
                <a:gd name="T3" fmla="*/ 61 h 61"/>
                <a:gd name="T4" fmla="*/ 2 w 71"/>
                <a:gd name="T5" fmla="*/ 57 h 61"/>
                <a:gd name="T6" fmla="*/ 6 w 71"/>
                <a:gd name="T7" fmla="*/ 55 h 61"/>
                <a:gd name="T8" fmla="*/ 8 w 71"/>
                <a:gd name="T9" fmla="*/ 52 h 61"/>
                <a:gd name="T10" fmla="*/ 10 w 71"/>
                <a:gd name="T11" fmla="*/ 50 h 61"/>
                <a:gd name="T12" fmla="*/ 13 w 71"/>
                <a:gd name="T13" fmla="*/ 46 h 61"/>
                <a:gd name="T14" fmla="*/ 15 w 71"/>
                <a:gd name="T15" fmla="*/ 42 h 61"/>
                <a:gd name="T16" fmla="*/ 17 w 71"/>
                <a:gd name="T17" fmla="*/ 40 h 61"/>
                <a:gd name="T18" fmla="*/ 20 w 71"/>
                <a:gd name="T19" fmla="*/ 36 h 61"/>
                <a:gd name="T20" fmla="*/ 21 w 71"/>
                <a:gd name="T21" fmla="*/ 32 h 61"/>
                <a:gd name="T22" fmla="*/ 23 w 71"/>
                <a:gd name="T23" fmla="*/ 29 h 61"/>
                <a:gd name="T24" fmla="*/ 25 w 71"/>
                <a:gd name="T25" fmla="*/ 25 h 61"/>
                <a:gd name="T26" fmla="*/ 26 w 71"/>
                <a:gd name="T27" fmla="*/ 21 h 61"/>
                <a:gd name="T28" fmla="*/ 26 w 71"/>
                <a:gd name="T29" fmla="*/ 16 h 61"/>
                <a:gd name="T30" fmla="*/ 27 w 71"/>
                <a:gd name="T31" fmla="*/ 12 h 61"/>
                <a:gd name="T32" fmla="*/ 28 w 71"/>
                <a:gd name="T33" fmla="*/ 9 h 61"/>
                <a:gd name="T34" fmla="*/ 28 w 71"/>
                <a:gd name="T35" fmla="*/ 5 h 61"/>
                <a:gd name="T36" fmla="*/ 28 w 71"/>
                <a:gd name="T37" fmla="*/ 0 h 61"/>
                <a:gd name="T38" fmla="*/ 71 w 71"/>
                <a:gd name="T39" fmla="*/ 61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1"/>
                <a:gd name="T62" fmla="*/ 71 w 71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1">
                  <a:moveTo>
                    <a:pt x="71" y="61"/>
                  </a:moveTo>
                  <a:lnTo>
                    <a:pt x="0" y="61"/>
                  </a:lnTo>
                  <a:lnTo>
                    <a:pt x="2" y="57"/>
                  </a:lnTo>
                  <a:lnTo>
                    <a:pt x="6" y="55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3" y="46"/>
                  </a:lnTo>
                  <a:lnTo>
                    <a:pt x="15" y="42"/>
                  </a:lnTo>
                  <a:lnTo>
                    <a:pt x="17" y="40"/>
                  </a:lnTo>
                  <a:lnTo>
                    <a:pt x="20" y="36"/>
                  </a:lnTo>
                  <a:lnTo>
                    <a:pt x="21" y="32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6" y="21"/>
                  </a:lnTo>
                  <a:lnTo>
                    <a:pt x="26" y="16"/>
                  </a:lnTo>
                  <a:lnTo>
                    <a:pt x="27" y="12"/>
                  </a:lnTo>
                  <a:lnTo>
                    <a:pt x="28" y="9"/>
                  </a:lnTo>
                  <a:lnTo>
                    <a:pt x="28" y="5"/>
                  </a:lnTo>
                  <a:lnTo>
                    <a:pt x="28" y="0"/>
                  </a:lnTo>
                  <a:lnTo>
                    <a:pt x="71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6" name="Line 254"/>
            <p:cNvSpPr>
              <a:spLocks noChangeShapeType="1"/>
            </p:cNvSpPr>
            <p:nvPr/>
          </p:nvSpPr>
          <p:spPr bwMode="auto">
            <a:xfrm>
              <a:off x="3787" y="1760"/>
              <a:ext cx="247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7" name="Freeform 255"/>
            <p:cNvSpPr>
              <a:spLocks/>
            </p:cNvSpPr>
            <p:nvPr/>
          </p:nvSpPr>
          <p:spPr bwMode="auto">
            <a:xfrm>
              <a:off x="4019" y="1915"/>
              <a:ext cx="36" cy="33"/>
            </a:xfrm>
            <a:custGeom>
              <a:avLst/>
              <a:gdLst>
                <a:gd name="T0" fmla="*/ 71 w 71"/>
                <a:gd name="T1" fmla="*/ 66 h 66"/>
                <a:gd name="T2" fmla="*/ 0 w 71"/>
                <a:gd name="T3" fmla="*/ 56 h 66"/>
                <a:gd name="T4" fmla="*/ 3 w 71"/>
                <a:gd name="T5" fmla="*/ 53 h 66"/>
                <a:gd name="T6" fmla="*/ 7 w 71"/>
                <a:gd name="T7" fmla="*/ 51 h 66"/>
                <a:gd name="T8" fmla="*/ 9 w 71"/>
                <a:gd name="T9" fmla="*/ 48 h 66"/>
                <a:gd name="T10" fmla="*/ 13 w 71"/>
                <a:gd name="T11" fmla="*/ 46 h 66"/>
                <a:gd name="T12" fmla="*/ 15 w 71"/>
                <a:gd name="T13" fmla="*/ 43 h 66"/>
                <a:gd name="T14" fmla="*/ 17 w 71"/>
                <a:gd name="T15" fmla="*/ 41 h 66"/>
                <a:gd name="T16" fmla="*/ 21 w 71"/>
                <a:gd name="T17" fmla="*/ 37 h 66"/>
                <a:gd name="T18" fmla="*/ 23 w 71"/>
                <a:gd name="T19" fmla="*/ 33 h 66"/>
                <a:gd name="T20" fmla="*/ 25 w 71"/>
                <a:gd name="T21" fmla="*/ 31 h 66"/>
                <a:gd name="T22" fmla="*/ 27 w 71"/>
                <a:gd name="T23" fmla="*/ 27 h 66"/>
                <a:gd name="T24" fmla="*/ 29 w 71"/>
                <a:gd name="T25" fmla="*/ 23 h 66"/>
                <a:gd name="T26" fmla="*/ 31 w 71"/>
                <a:gd name="T27" fmla="*/ 20 h 66"/>
                <a:gd name="T28" fmla="*/ 32 w 71"/>
                <a:gd name="T29" fmla="*/ 16 h 66"/>
                <a:gd name="T30" fmla="*/ 33 w 71"/>
                <a:gd name="T31" fmla="*/ 12 h 66"/>
                <a:gd name="T32" fmla="*/ 34 w 71"/>
                <a:gd name="T33" fmla="*/ 8 h 66"/>
                <a:gd name="T34" fmla="*/ 35 w 71"/>
                <a:gd name="T35" fmla="*/ 3 h 66"/>
                <a:gd name="T36" fmla="*/ 35 w 71"/>
                <a:gd name="T37" fmla="*/ 0 h 66"/>
                <a:gd name="T38" fmla="*/ 71 w 71"/>
                <a:gd name="T39" fmla="*/ 66 h 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6"/>
                <a:gd name="T62" fmla="*/ 71 w 71"/>
                <a:gd name="T63" fmla="*/ 66 h 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6">
                  <a:moveTo>
                    <a:pt x="71" y="66"/>
                  </a:moveTo>
                  <a:lnTo>
                    <a:pt x="0" y="56"/>
                  </a:lnTo>
                  <a:lnTo>
                    <a:pt x="3" y="53"/>
                  </a:lnTo>
                  <a:lnTo>
                    <a:pt x="7" y="51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15" y="43"/>
                  </a:lnTo>
                  <a:lnTo>
                    <a:pt x="17" y="41"/>
                  </a:lnTo>
                  <a:lnTo>
                    <a:pt x="21" y="37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3" y="12"/>
                  </a:lnTo>
                  <a:lnTo>
                    <a:pt x="34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8" name="Line 256"/>
            <p:cNvSpPr>
              <a:spLocks noChangeShapeType="1"/>
            </p:cNvSpPr>
            <p:nvPr/>
          </p:nvSpPr>
          <p:spPr bwMode="auto">
            <a:xfrm>
              <a:off x="3787" y="1666"/>
              <a:ext cx="248" cy="1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9" name="Freeform 257"/>
            <p:cNvSpPr>
              <a:spLocks/>
            </p:cNvSpPr>
            <p:nvPr/>
          </p:nvSpPr>
          <p:spPr bwMode="auto">
            <a:xfrm>
              <a:off x="4019" y="1833"/>
              <a:ext cx="36" cy="33"/>
            </a:xfrm>
            <a:custGeom>
              <a:avLst/>
              <a:gdLst>
                <a:gd name="T0" fmla="*/ 71 w 71"/>
                <a:gd name="T1" fmla="*/ 67 h 67"/>
                <a:gd name="T2" fmla="*/ 0 w 71"/>
                <a:gd name="T3" fmla="*/ 55 h 67"/>
                <a:gd name="T4" fmla="*/ 3 w 71"/>
                <a:gd name="T5" fmla="*/ 53 h 67"/>
                <a:gd name="T6" fmla="*/ 7 w 71"/>
                <a:gd name="T7" fmla="*/ 52 h 67"/>
                <a:gd name="T8" fmla="*/ 10 w 71"/>
                <a:gd name="T9" fmla="*/ 49 h 67"/>
                <a:gd name="T10" fmla="*/ 13 w 71"/>
                <a:gd name="T11" fmla="*/ 47 h 67"/>
                <a:gd name="T12" fmla="*/ 16 w 71"/>
                <a:gd name="T13" fmla="*/ 43 h 67"/>
                <a:gd name="T14" fmla="*/ 19 w 71"/>
                <a:gd name="T15" fmla="*/ 40 h 67"/>
                <a:gd name="T16" fmla="*/ 21 w 71"/>
                <a:gd name="T17" fmla="*/ 38 h 67"/>
                <a:gd name="T18" fmla="*/ 23 w 71"/>
                <a:gd name="T19" fmla="*/ 34 h 67"/>
                <a:gd name="T20" fmla="*/ 26 w 71"/>
                <a:gd name="T21" fmla="*/ 30 h 67"/>
                <a:gd name="T22" fmla="*/ 28 w 71"/>
                <a:gd name="T23" fmla="*/ 28 h 67"/>
                <a:gd name="T24" fmla="*/ 31 w 71"/>
                <a:gd name="T25" fmla="*/ 24 h 67"/>
                <a:gd name="T26" fmla="*/ 32 w 71"/>
                <a:gd name="T27" fmla="*/ 20 h 67"/>
                <a:gd name="T28" fmla="*/ 33 w 71"/>
                <a:gd name="T29" fmla="*/ 17 h 67"/>
                <a:gd name="T30" fmla="*/ 34 w 71"/>
                <a:gd name="T31" fmla="*/ 13 h 67"/>
                <a:gd name="T32" fmla="*/ 35 w 71"/>
                <a:gd name="T33" fmla="*/ 8 h 67"/>
                <a:gd name="T34" fmla="*/ 36 w 71"/>
                <a:gd name="T35" fmla="*/ 4 h 67"/>
                <a:gd name="T36" fmla="*/ 38 w 71"/>
                <a:gd name="T37" fmla="*/ 0 h 67"/>
                <a:gd name="T38" fmla="*/ 71 w 71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7"/>
                <a:gd name="T62" fmla="*/ 71 w 71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7">
                  <a:moveTo>
                    <a:pt x="71" y="67"/>
                  </a:moveTo>
                  <a:lnTo>
                    <a:pt x="0" y="55"/>
                  </a:lnTo>
                  <a:lnTo>
                    <a:pt x="3" y="53"/>
                  </a:lnTo>
                  <a:lnTo>
                    <a:pt x="7" y="52"/>
                  </a:lnTo>
                  <a:lnTo>
                    <a:pt x="10" y="49"/>
                  </a:lnTo>
                  <a:lnTo>
                    <a:pt x="13" y="47"/>
                  </a:lnTo>
                  <a:lnTo>
                    <a:pt x="16" y="43"/>
                  </a:lnTo>
                  <a:lnTo>
                    <a:pt x="19" y="40"/>
                  </a:lnTo>
                  <a:lnTo>
                    <a:pt x="21" y="38"/>
                  </a:lnTo>
                  <a:lnTo>
                    <a:pt x="23" y="34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1" y="24"/>
                  </a:lnTo>
                  <a:lnTo>
                    <a:pt x="32" y="20"/>
                  </a:lnTo>
                  <a:lnTo>
                    <a:pt x="33" y="17"/>
                  </a:lnTo>
                  <a:lnTo>
                    <a:pt x="34" y="13"/>
                  </a:lnTo>
                  <a:lnTo>
                    <a:pt x="35" y="8"/>
                  </a:lnTo>
                  <a:lnTo>
                    <a:pt x="36" y="4"/>
                  </a:lnTo>
                  <a:lnTo>
                    <a:pt x="38" y="0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0" name="Line 258"/>
            <p:cNvSpPr>
              <a:spLocks noChangeShapeType="1"/>
            </p:cNvSpPr>
            <p:nvPr/>
          </p:nvSpPr>
          <p:spPr bwMode="auto">
            <a:xfrm>
              <a:off x="3787" y="1573"/>
              <a:ext cx="247" cy="17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1" name="Freeform 259"/>
            <p:cNvSpPr>
              <a:spLocks/>
            </p:cNvSpPr>
            <p:nvPr/>
          </p:nvSpPr>
          <p:spPr bwMode="auto">
            <a:xfrm>
              <a:off x="4019" y="1728"/>
              <a:ext cx="36" cy="32"/>
            </a:xfrm>
            <a:custGeom>
              <a:avLst/>
              <a:gdLst>
                <a:gd name="T0" fmla="*/ 71 w 71"/>
                <a:gd name="T1" fmla="*/ 65 h 65"/>
                <a:gd name="T2" fmla="*/ 0 w 71"/>
                <a:gd name="T3" fmla="*/ 57 h 65"/>
                <a:gd name="T4" fmla="*/ 3 w 71"/>
                <a:gd name="T5" fmla="*/ 54 h 65"/>
                <a:gd name="T6" fmla="*/ 7 w 71"/>
                <a:gd name="T7" fmla="*/ 52 h 65"/>
                <a:gd name="T8" fmla="*/ 9 w 71"/>
                <a:gd name="T9" fmla="*/ 49 h 65"/>
                <a:gd name="T10" fmla="*/ 13 w 71"/>
                <a:gd name="T11" fmla="*/ 47 h 65"/>
                <a:gd name="T12" fmla="*/ 15 w 71"/>
                <a:gd name="T13" fmla="*/ 44 h 65"/>
                <a:gd name="T14" fmla="*/ 17 w 71"/>
                <a:gd name="T15" fmla="*/ 42 h 65"/>
                <a:gd name="T16" fmla="*/ 21 w 71"/>
                <a:gd name="T17" fmla="*/ 38 h 65"/>
                <a:gd name="T18" fmla="*/ 23 w 71"/>
                <a:gd name="T19" fmla="*/ 34 h 65"/>
                <a:gd name="T20" fmla="*/ 25 w 71"/>
                <a:gd name="T21" fmla="*/ 32 h 65"/>
                <a:gd name="T22" fmla="*/ 27 w 71"/>
                <a:gd name="T23" fmla="*/ 28 h 65"/>
                <a:gd name="T24" fmla="*/ 29 w 71"/>
                <a:gd name="T25" fmla="*/ 24 h 65"/>
                <a:gd name="T26" fmla="*/ 31 w 71"/>
                <a:gd name="T27" fmla="*/ 20 h 65"/>
                <a:gd name="T28" fmla="*/ 32 w 71"/>
                <a:gd name="T29" fmla="*/ 17 h 65"/>
                <a:gd name="T30" fmla="*/ 33 w 71"/>
                <a:gd name="T31" fmla="*/ 13 h 65"/>
                <a:gd name="T32" fmla="*/ 34 w 71"/>
                <a:gd name="T33" fmla="*/ 9 h 65"/>
                <a:gd name="T34" fmla="*/ 35 w 71"/>
                <a:gd name="T35" fmla="*/ 4 h 65"/>
                <a:gd name="T36" fmla="*/ 35 w 71"/>
                <a:gd name="T37" fmla="*/ 0 h 65"/>
                <a:gd name="T38" fmla="*/ 71 w 71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65"/>
                  </a:moveTo>
                  <a:lnTo>
                    <a:pt x="0" y="57"/>
                  </a:lnTo>
                  <a:lnTo>
                    <a:pt x="3" y="54"/>
                  </a:lnTo>
                  <a:lnTo>
                    <a:pt x="7" y="52"/>
                  </a:lnTo>
                  <a:lnTo>
                    <a:pt x="9" y="49"/>
                  </a:lnTo>
                  <a:lnTo>
                    <a:pt x="13" y="47"/>
                  </a:lnTo>
                  <a:lnTo>
                    <a:pt x="15" y="44"/>
                  </a:lnTo>
                  <a:lnTo>
                    <a:pt x="17" y="42"/>
                  </a:lnTo>
                  <a:lnTo>
                    <a:pt x="21" y="38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7" y="28"/>
                  </a:lnTo>
                  <a:lnTo>
                    <a:pt x="29" y="24"/>
                  </a:lnTo>
                  <a:lnTo>
                    <a:pt x="31" y="20"/>
                  </a:lnTo>
                  <a:lnTo>
                    <a:pt x="32" y="17"/>
                  </a:lnTo>
                  <a:lnTo>
                    <a:pt x="33" y="13"/>
                  </a:lnTo>
                  <a:lnTo>
                    <a:pt x="34" y="9"/>
                  </a:lnTo>
                  <a:lnTo>
                    <a:pt x="35" y="4"/>
                  </a:lnTo>
                  <a:lnTo>
                    <a:pt x="35" y="0"/>
                  </a:lnTo>
                  <a:lnTo>
                    <a:pt x="7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2" name="Line 260"/>
            <p:cNvSpPr>
              <a:spLocks noChangeShapeType="1"/>
            </p:cNvSpPr>
            <p:nvPr/>
          </p:nvSpPr>
          <p:spPr bwMode="auto">
            <a:xfrm>
              <a:off x="3787" y="1481"/>
              <a:ext cx="247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3" name="Freeform 261"/>
            <p:cNvSpPr>
              <a:spLocks/>
            </p:cNvSpPr>
            <p:nvPr/>
          </p:nvSpPr>
          <p:spPr bwMode="auto">
            <a:xfrm>
              <a:off x="4019" y="1634"/>
              <a:ext cx="36" cy="32"/>
            </a:xfrm>
            <a:custGeom>
              <a:avLst/>
              <a:gdLst>
                <a:gd name="T0" fmla="*/ 71 w 71"/>
                <a:gd name="T1" fmla="*/ 65 h 65"/>
                <a:gd name="T2" fmla="*/ 0 w 71"/>
                <a:gd name="T3" fmla="*/ 56 h 65"/>
                <a:gd name="T4" fmla="*/ 3 w 71"/>
                <a:gd name="T5" fmla="*/ 53 h 65"/>
                <a:gd name="T6" fmla="*/ 7 w 71"/>
                <a:gd name="T7" fmla="*/ 52 h 65"/>
                <a:gd name="T8" fmla="*/ 9 w 71"/>
                <a:gd name="T9" fmla="*/ 50 h 65"/>
                <a:gd name="T10" fmla="*/ 13 w 71"/>
                <a:gd name="T11" fmla="*/ 46 h 65"/>
                <a:gd name="T12" fmla="*/ 15 w 71"/>
                <a:gd name="T13" fmla="*/ 43 h 65"/>
                <a:gd name="T14" fmla="*/ 17 w 71"/>
                <a:gd name="T15" fmla="*/ 41 h 65"/>
                <a:gd name="T16" fmla="*/ 21 w 71"/>
                <a:gd name="T17" fmla="*/ 37 h 65"/>
                <a:gd name="T18" fmla="*/ 22 w 71"/>
                <a:gd name="T19" fmla="*/ 35 h 65"/>
                <a:gd name="T20" fmla="*/ 25 w 71"/>
                <a:gd name="T21" fmla="*/ 31 h 65"/>
                <a:gd name="T22" fmla="*/ 27 w 71"/>
                <a:gd name="T23" fmla="*/ 27 h 65"/>
                <a:gd name="T24" fmla="*/ 28 w 71"/>
                <a:gd name="T25" fmla="*/ 23 h 65"/>
                <a:gd name="T26" fmla="*/ 31 w 71"/>
                <a:gd name="T27" fmla="*/ 20 h 65"/>
                <a:gd name="T28" fmla="*/ 32 w 71"/>
                <a:gd name="T29" fmla="*/ 16 h 65"/>
                <a:gd name="T30" fmla="*/ 33 w 71"/>
                <a:gd name="T31" fmla="*/ 12 h 65"/>
                <a:gd name="T32" fmla="*/ 34 w 71"/>
                <a:gd name="T33" fmla="*/ 8 h 65"/>
                <a:gd name="T34" fmla="*/ 34 w 71"/>
                <a:gd name="T35" fmla="*/ 3 h 65"/>
                <a:gd name="T36" fmla="*/ 35 w 71"/>
                <a:gd name="T37" fmla="*/ 0 h 65"/>
                <a:gd name="T38" fmla="*/ 71 w 71"/>
                <a:gd name="T39" fmla="*/ 65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65"/>
                <a:gd name="T62" fmla="*/ 71 w 71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65">
                  <a:moveTo>
                    <a:pt x="71" y="65"/>
                  </a:moveTo>
                  <a:lnTo>
                    <a:pt x="0" y="56"/>
                  </a:lnTo>
                  <a:lnTo>
                    <a:pt x="3" y="53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3" y="46"/>
                  </a:lnTo>
                  <a:lnTo>
                    <a:pt x="15" y="43"/>
                  </a:lnTo>
                  <a:lnTo>
                    <a:pt x="17" y="41"/>
                  </a:lnTo>
                  <a:lnTo>
                    <a:pt x="21" y="37"/>
                  </a:lnTo>
                  <a:lnTo>
                    <a:pt x="22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28" y="23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3" y="12"/>
                  </a:lnTo>
                  <a:lnTo>
                    <a:pt x="34" y="8"/>
                  </a:lnTo>
                  <a:lnTo>
                    <a:pt x="34" y="3"/>
                  </a:lnTo>
                  <a:lnTo>
                    <a:pt x="35" y="0"/>
                  </a:lnTo>
                  <a:lnTo>
                    <a:pt x="7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4" name="Line 262"/>
            <p:cNvSpPr>
              <a:spLocks noChangeShapeType="1"/>
            </p:cNvSpPr>
            <p:nvPr/>
          </p:nvSpPr>
          <p:spPr bwMode="auto">
            <a:xfrm>
              <a:off x="3787" y="1362"/>
              <a:ext cx="248" cy="1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5" name="Freeform 263"/>
            <p:cNvSpPr>
              <a:spLocks/>
            </p:cNvSpPr>
            <p:nvPr/>
          </p:nvSpPr>
          <p:spPr bwMode="auto">
            <a:xfrm>
              <a:off x="4019" y="1539"/>
              <a:ext cx="36" cy="34"/>
            </a:xfrm>
            <a:custGeom>
              <a:avLst/>
              <a:gdLst>
                <a:gd name="T0" fmla="*/ 70 w 70"/>
                <a:gd name="T1" fmla="*/ 67 h 67"/>
                <a:gd name="T2" fmla="*/ 0 w 70"/>
                <a:gd name="T3" fmla="*/ 55 h 67"/>
                <a:gd name="T4" fmla="*/ 3 w 70"/>
                <a:gd name="T5" fmla="*/ 52 h 67"/>
                <a:gd name="T6" fmla="*/ 6 w 70"/>
                <a:gd name="T7" fmla="*/ 50 h 67"/>
                <a:gd name="T8" fmla="*/ 9 w 70"/>
                <a:gd name="T9" fmla="*/ 47 h 67"/>
                <a:gd name="T10" fmla="*/ 13 w 70"/>
                <a:gd name="T11" fmla="*/ 45 h 67"/>
                <a:gd name="T12" fmla="*/ 15 w 70"/>
                <a:gd name="T13" fmla="*/ 42 h 67"/>
                <a:gd name="T14" fmla="*/ 19 w 70"/>
                <a:gd name="T15" fmla="*/ 40 h 67"/>
                <a:gd name="T16" fmla="*/ 21 w 70"/>
                <a:gd name="T17" fmla="*/ 37 h 67"/>
                <a:gd name="T18" fmla="*/ 24 w 70"/>
                <a:gd name="T19" fmla="*/ 33 h 67"/>
                <a:gd name="T20" fmla="*/ 26 w 70"/>
                <a:gd name="T21" fmla="*/ 30 h 67"/>
                <a:gd name="T22" fmla="*/ 28 w 70"/>
                <a:gd name="T23" fmla="*/ 27 h 67"/>
                <a:gd name="T24" fmla="*/ 30 w 70"/>
                <a:gd name="T25" fmla="*/ 23 h 67"/>
                <a:gd name="T26" fmla="*/ 32 w 70"/>
                <a:gd name="T27" fmla="*/ 20 h 67"/>
                <a:gd name="T28" fmla="*/ 33 w 70"/>
                <a:gd name="T29" fmla="*/ 16 h 67"/>
                <a:gd name="T30" fmla="*/ 35 w 70"/>
                <a:gd name="T31" fmla="*/ 12 h 67"/>
                <a:gd name="T32" fmla="*/ 37 w 70"/>
                <a:gd name="T33" fmla="*/ 8 h 67"/>
                <a:gd name="T34" fmla="*/ 37 w 70"/>
                <a:gd name="T35" fmla="*/ 5 h 67"/>
                <a:gd name="T36" fmla="*/ 38 w 70"/>
                <a:gd name="T37" fmla="*/ 0 h 67"/>
                <a:gd name="T38" fmla="*/ 70 w 70"/>
                <a:gd name="T39" fmla="*/ 67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0"/>
                <a:gd name="T61" fmla="*/ 0 h 67"/>
                <a:gd name="T62" fmla="*/ 70 w 70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0" h="67">
                  <a:moveTo>
                    <a:pt x="70" y="67"/>
                  </a:moveTo>
                  <a:lnTo>
                    <a:pt x="0" y="55"/>
                  </a:lnTo>
                  <a:lnTo>
                    <a:pt x="3" y="52"/>
                  </a:lnTo>
                  <a:lnTo>
                    <a:pt x="6" y="50"/>
                  </a:lnTo>
                  <a:lnTo>
                    <a:pt x="9" y="47"/>
                  </a:lnTo>
                  <a:lnTo>
                    <a:pt x="13" y="45"/>
                  </a:lnTo>
                  <a:lnTo>
                    <a:pt x="15" y="42"/>
                  </a:lnTo>
                  <a:lnTo>
                    <a:pt x="19" y="40"/>
                  </a:lnTo>
                  <a:lnTo>
                    <a:pt x="21" y="37"/>
                  </a:lnTo>
                  <a:lnTo>
                    <a:pt x="24" y="33"/>
                  </a:lnTo>
                  <a:lnTo>
                    <a:pt x="26" y="30"/>
                  </a:lnTo>
                  <a:lnTo>
                    <a:pt x="28" y="27"/>
                  </a:lnTo>
                  <a:lnTo>
                    <a:pt x="30" y="23"/>
                  </a:lnTo>
                  <a:lnTo>
                    <a:pt x="32" y="20"/>
                  </a:lnTo>
                  <a:lnTo>
                    <a:pt x="33" y="16"/>
                  </a:lnTo>
                  <a:lnTo>
                    <a:pt x="35" y="12"/>
                  </a:lnTo>
                  <a:lnTo>
                    <a:pt x="37" y="8"/>
                  </a:lnTo>
                  <a:lnTo>
                    <a:pt x="37" y="5"/>
                  </a:lnTo>
                  <a:lnTo>
                    <a:pt x="38" y="0"/>
                  </a:lnTo>
                  <a:lnTo>
                    <a:pt x="7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6" name="Rectangle 264"/>
            <p:cNvSpPr>
              <a:spLocks noChangeArrowheads="1"/>
            </p:cNvSpPr>
            <p:nvPr/>
          </p:nvSpPr>
          <p:spPr bwMode="auto">
            <a:xfrm>
              <a:off x="4057" y="1476"/>
              <a:ext cx="179" cy="20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7" name="Line 265"/>
            <p:cNvSpPr>
              <a:spLocks noChangeShapeType="1"/>
            </p:cNvSpPr>
            <p:nvPr/>
          </p:nvSpPr>
          <p:spPr bwMode="auto">
            <a:xfrm flipV="1">
              <a:off x="4236" y="351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8" name="Line 266"/>
            <p:cNvSpPr>
              <a:spLocks noChangeShapeType="1"/>
            </p:cNvSpPr>
            <p:nvPr/>
          </p:nvSpPr>
          <p:spPr bwMode="auto">
            <a:xfrm flipV="1">
              <a:off x="4236" y="346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9" name="Line 267"/>
            <p:cNvSpPr>
              <a:spLocks noChangeShapeType="1"/>
            </p:cNvSpPr>
            <p:nvPr/>
          </p:nvSpPr>
          <p:spPr bwMode="auto">
            <a:xfrm flipV="1">
              <a:off x="4236" y="341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0" name="Line 268"/>
            <p:cNvSpPr>
              <a:spLocks noChangeShapeType="1"/>
            </p:cNvSpPr>
            <p:nvPr/>
          </p:nvSpPr>
          <p:spPr bwMode="auto">
            <a:xfrm flipV="1">
              <a:off x="4236" y="336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1" name="Line 269"/>
            <p:cNvSpPr>
              <a:spLocks noChangeShapeType="1"/>
            </p:cNvSpPr>
            <p:nvPr/>
          </p:nvSpPr>
          <p:spPr bwMode="auto">
            <a:xfrm flipV="1">
              <a:off x="4236" y="331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2" name="Line 270"/>
            <p:cNvSpPr>
              <a:spLocks noChangeShapeType="1"/>
            </p:cNvSpPr>
            <p:nvPr/>
          </p:nvSpPr>
          <p:spPr bwMode="auto">
            <a:xfrm flipV="1">
              <a:off x="4236" y="326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3" name="Line 271"/>
            <p:cNvSpPr>
              <a:spLocks noChangeShapeType="1"/>
            </p:cNvSpPr>
            <p:nvPr/>
          </p:nvSpPr>
          <p:spPr bwMode="auto">
            <a:xfrm flipV="1">
              <a:off x="4236" y="321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4" name="Line 272"/>
            <p:cNvSpPr>
              <a:spLocks noChangeShapeType="1"/>
            </p:cNvSpPr>
            <p:nvPr/>
          </p:nvSpPr>
          <p:spPr bwMode="auto">
            <a:xfrm flipV="1">
              <a:off x="4236" y="316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5" name="Line 273"/>
            <p:cNvSpPr>
              <a:spLocks noChangeShapeType="1"/>
            </p:cNvSpPr>
            <p:nvPr/>
          </p:nvSpPr>
          <p:spPr bwMode="auto">
            <a:xfrm flipV="1">
              <a:off x="4236" y="312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6" name="Line 274"/>
            <p:cNvSpPr>
              <a:spLocks noChangeShapeType="1"/>
            </p:cNvSpPr>
            <p:nvPr/>
          </p:nvSpPr>
          <p:spPr bwMode="auto">
            <a:xfrm flipV="1">
              <a:off x="4236" y="307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7" name="Line 275"/>
            <p:cNvSpPr>
              <a:spLocks noChangeShapeType="1"/>
            </p:cNvSpPr>
            <p:nvPr/>
          </p:nvSpPr>
          <p:spPr bwMode="auto">
            <a:xfrm flipV="1">
              <a:off x="4236" y="302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8" name="Line 276"/>
            <p:cNvSpPr>
              <a:spLocks noChangeShapeType="1"/>
            </p:cNvSpPr>
            <p:nvPr/>
          </p:nvSpPr>
          <p:spPr bwMode="auto">
            <a:xfrm flipV="1">
              <a:off x="4236" y="297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9" name="Line 277"/>
            <p:cNvSpPr>
              <a:spLocks noChangeShapeType="1"/>
            </p:cNvSpPr>
            <p:nvPr/>
          </p:nvSpPr>
          <p:spPr bwMode="auto">
            <a:xfrm flipV="1">
              <a:off x="4236" y="292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0" name="Line 278"/>
            <p:cNvSpPr>
              <a:spLocks noChangeShapeType="1"/>
            </p:cNvSpPr>
            <p:nvPr/>
          </p:nvSpPr>
          <p:spPr bwMode="auto">
            <a:xfrm flipV="1">
              <a:off x="4236" y="287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1" name="Line 279"/>
            <p:cNvSpPr>
              <a:spLocks noChangeShapeType="1"/>
            </p:cNvSpPr>
            <p:nvPr/>
          </p:nvSpPr>
          <p:spPr bwMode="auto">
            <a:xfrm flipV="1">
              <a:off x="4236" y="282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2" name="Line 280"/>
            <p:cNvSpPr>
              <a:spLocks noChangeShapeType="1"/>
            </p:cNvSpPr>
            <p:nvPr/>
          </p:nvSpPr>
          <p:spPr bwMode="auto">
            <a:xfrm flipV="1">
              <a:off x="4236" y="277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3" name="Line 281"/>
            <p:cNvSpPr>
              <a:spLocks noChangeShapeType="1"/>
            </p:cNvSpPr>
            <p:nvPr/>
          </p:nvSpPr>
          <p:spPr bwMode="auto">
            <a:xfrm flipV="1">
              <a:off x="4236" y="273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4" name="Line 282"/>
            <p:cNvSpPr>
              <a:spLocks noChangeShapeType="1"/>
            </p:cNvSpPr>
            <p:nvPr/>
          </p:nvSpPr>
          <p:spPr bwMode="auto">
            <a:xfrm flipV="1">
              <a:off x="4236" y="268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5" name="Line 283"/>
            <p:cNvSpPr>
              <a:spLocks noChangeShapeType="1"/>
            </p:cNvSpPr>
            <p:nvPr/>
          </p:nvSpPr>
          <p:spPr bwMode="auto">
            <a:xfrm flipV="1">
              <a:off x="4236" y="263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6" name="Line 284"/>
            <p:cNvSpPr>
              <a:spLocks noChangeShapeType="1"/>
            </p:cNvSpPr>
            <p:nvPr/>
          </p:nvSpPr>
          <p:spPr bwMode="auto">
            <a:xfrm flipV="1">
              <a:off x="4236" y="258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7" name="Line 285"/>
            <p:cNvSpPr>
              <a:spLocks noChangeShapeType="1"/>
            </p:cNvSpPr>
            <p:nvPr/>
          </p:nvSpPr>
          <p:spPr bwMode="auto">
            <a:xfrm flipV="1">
              <a:off x="4236" y="253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8" name="Line 286"/>
            <p:cNvSpPr>
              <a:spLocks noChangeShapeType="1"/>
            </p:cNvSpPr>
            <p:nvPr/>
          </p:nvSpPr>
          <p:spPr bwMode="auto">
            <a:xfrm flipV="1">
              <a:off x="4236" y="248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9" name="Line 287"/>
            <p:cNvSpPr>
              <a:spLocks noChangeShapeType="1"/>
            </p:cNvSpPr>
            <p:nvPr/>
          </p:nvSpPr>
          <p:spPr bwMode="auto">
            <a:xfrm flipV="1">
              <a:off x="4236" y="243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0" name="Line 288"/>
            <p:cNvSpPr>
              <a:spLocks noChangeShapeType="1"/>
            </p:cNvSpPr>
            <p:nvPr/>
          </p:nvSpPr>
          <p:spPr bwMode="auto">
            <a:xfrm flipV="1">
              <a:off x="4236" y="238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1" name="Line 289"/>
            <p:cNvSpPr>
              <a:spLocks noChangeShapeType="1"/>
            </p:cNvSpPr>
            <p:nvPr/>
          </p:nvSpPr>
          <p:spPr bwMode="auto">
            <a:xfrm flipV="1">
              <a:off x="4236" y="233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2" name="Line 290"/>
            <p:cNvSpPr>
              <a:spLocks noChangeShapeType="1"/>
            </p:cNvSpPr>
            <p:nvPr/>
          </p:nvSpPr>
          <p:spPr bwMode="auto">
            <a:xfrm flipV="1">
              <a:off x="4236" y="2290"/>
              <a:ext cx="1" cy="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3" name="Line 291"/>
            <p:cNvSpPr>
              <a:spLocks noChangeShapeType="1"/>
            </p:cNvSpPr>
            <p:nvPr/>
          </p:nvSpPr>
          <p:spPr bwMode="auto">
            <a:xfrm flipV="1">
              <a:off x="4236" y="224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4" name="Line 292"/>
            <p:cNvSpPr>
              <a:spLocks noChangeShapeType="1"/>
            </p:cNvSpPr>
            <p:nvPr/>
          </p:nvSpPr>
          <p:spPr bwMode="auto">
            <a:xfrm flipV="1">
              <a:off x="4236" y="219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5" name="Line 293"/>
            <p:cNvSpPr>
              <a:spLocks noChangeShapeType="1"/>
            </p:cNvSpPr>
            <p:nvPr/>
          </p:nvSpPr>
          <p:spPr bwMode="auto">
            <a:xfrm flipV="1">
              <a:off x="4236" y="214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6" name="Line 294"/>
            <p:cNvSpPr>
              <a:spLocks noChangeShapeType="1"/>
            </p:cNvSpPr>
            <p:nvPr/>
          </p:nvSpPr>
          <p:spPr bwMode="auto">
            <a:xfrm flipV="1">
              <a:off x="4236" y="209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7" name="Line 295"/>
            <p:cNvSpPr>
              <a:spLocks noChangeShapeType="1"/>
            </p:cNvSpPr>
            <p:nvPr/>
          </p:nvSpPr>
          <p:spPr bwMode="auto">
            <a:xfrm flipV="1">
              <a:off x="4236" y="204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8" name="Line 296"/>
            <p:cNvSpPr>
              <a:spLocks noChangeShapeType="1"/>
            </p:cNvSpPr>
            <p:nvPr/>
          </p:nvSpPr>
          <p:spPr bwMode="auto">
            <a:xfrm flipV="1">
              <a:off x="4236" y="199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9" name="Line 297"/>
            <p:cNvSpPr>
              <a:spLocks noChangeShapeType="1"/>
            </p:cNvSpPr>
            <p:nvPr/>
          </p:nvSpPr>
          <p:spPr bwMode="auto">
            <a:xfrm flipV="1">
              <a:off x="4236" y="194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0" name="Line 298"/>
            <p:cNvSpPr>
              <a:spLocks noChangeShapeType="1"/>
            </p:cNvSpPr>
            <p:nvPr/>
          </p:nvSpPr>
          <p:spPr bwMode="auto">
            <a:xfrm flipV="1">
              <a:off x="4236" y="190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1" name="Line 299"/>
            <p:cNvSpPr>
              <a:spLocks noChangeShapeType="1"/>
            </p:cNvSpPr>
            <p:nvPr/>
          </p:nvSpPr>
          <p:spPr bwMode="auto">
            <a:xfrm flipV="1">
              <a:off x="4236" y="1851"/>
              <a:ext cx="1" cy="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2" name="Line 300"/>
            <p:cNvSpPr>
              <a:spLocks noChangeShapeType="1"/>
            </p:cNvSpPr>
            <p:nvPr/>
          </p:nvSpPr>
          <p:spPr bwMode="auto">
            <a:xfrm flipV="1">
              <a:off x="4236" y="180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3" name="Line 301"/>
            <p:cNvSpPr>
              <a:spLocks noChangeShapeType="1"/>
            </p:cNvSpPr>
            <p:nvPr/>
          </p:nvSpPr>
          <p:spPr bwMode="auto">
            <a:xfrm flipV="1">
              <a:off x="4236" y="175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4" name="Line 302"/>
            <p:cNvSpPr>
              <a:spLocks noChangeShapeType="1"/>
            </p:cNvSpPr>
            <p:nvPr/>
          </p:nvSpPr>
          <p:spPr bwMode="auto">
            <a:xfrm flipV="1">
              <a:off x="4236" y="170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5" name="Line 303"/>
            <p:cNvSpPr>
              <a:spLocks noChangeShapeType="1"/>
            </p:cNvSpPr>
            <p:nvPr/>
          </p:nvSpPr>
          <p:spPr bwMode="auto">
            <a:xfrm flipV="1">
              <a:off x="4236" y="165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6" name="Line 304"/>
            <p:cNvSpPr>
              <a:spLocks noChangeShapeType="1"/>
            </p:cNvSpPr>
            <p:nvPr/>
          </p:nvSpPr>
          <p:spPr bwMode="auto">
            <a:xfrm flipV="1">
              <a:off x="4236" y="160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7" name="Line 305"/>
            <p:cNvSpPr>
              <a:spLocks noChangeShapeType="1"/>
            </p:cNvSpPr>
            <p:nvPr/>
          </p:nvSpPr>
          <p:spPr bwMode="auto">
            <a:xfrm flipV="1">
              <a:off x="4236" y="155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8" name="Line 306"/>
            <p:cNvSpPr>
              <a:spLocks noChangeShapeType="1"/>
            </p:cNvSpPr>
            <p:nvPr/>
          </p:nvSpPr>
          <p:spPr bwMode="auto">
            <a:xfrm flipV="1">
              <a:off x="4236" y="151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9" name="Freeform 307"/>
            <p:cNvSpPr>
              <a:spLocks/>
            </p:cNvSpPr>
            <p:nvPr/>
          </p:nvSpPr>
          <p:spPr bwMode="auto">
            <a:xfrm>
              <a:off x="4222" y="1476"/>
              <a:ext cx="14" cy="15"/>
            </a:xfrm>
            <a:custGeom>
              <a:avLst/>
              <a:gdLst>
                <a:gd name="T0" fmla="*/ 24 w 24"/>
                <a:gd name="T1" fmla="*/ 24 h 24"/>
                <a:gd name="T2" fmla="*/ 24 w 24"/>
                <a:gd name="T3" fmla="*/ 0 h 24"/>
                <a:gd name="T4" fmla="*/ 0 w 24"/>
                <a:gd name="T5" fmla="*/ 0 h 24"/>
                <a:gd name="T6" fmla="*/ 0 60000 65536"/>
                <a:gd name="T7" fmla="*/ 0 60000 65536"/>
                <a:gd name="T8" fmla="*/ 0 60000 65536"/>
                <a:gd name="T9" fmla="*/ 0 w 24"/>
                <a:gd name="T10" fmla="*/ 0 h 24"/>
                <a:gd name="T11" fmla="*/ 24 w 24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24">
                  <a:moveTo>
                    <a:pt x="24" y="24"/>
                  </a:move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0" name="Line 308"/>
            <p:cNvSpPr>
              <a:spLocks noChangeShapeType="1"/>
            </p:cNvSpPr>
            <p:nvPr/>
          </p:nvSpPr>
          <p:spPr bwMode="auto">
            <a:xfrm flipH="1">
              <a:off x="4175" y="1476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1" name="Line 309"/>
            <p:cNvSpPr>
              <a:spLocks noChangeShapeType="1"/>
            </p:cNvSpPr>
            <p:nvPr/>
          </p:nvSpPr>
          <p:spPr bwMode="auto">
            <a:xfrm flipH="1">
              <a:off x="4129" y="1476"/>
              <a:ext cx="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2" name="Line 310"/>
            <p:cNvSpPr>
              <a:spLocks noChangeShapeType="1"/>
            </p:cNvSpPr>
            <p:nvPr/>
          </p:nvSpPr>
          <p:spPr bwMode="auto">
            <a:xfrm flipH="1">
              <a:off x="4082" y="1476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3" name="Freeform 311"/>
            <p:cNvSpPr>
              <a:spLocks/>
            </p:cNvSpPr>
            <p:nvPr/>
          </p:nvSpPr>
          <p:spPr bwMode="auto">
            <a:xfrm>
              <a:off x="4057" y="1476"/>
              <a:ext cx="8" cy="23"/>
            </a:xfrm>
            <a:custGeom>
              <a:avLst/>
              <a:gdLst>
                <a:gd name="T0" fmla="*/ 12 w 12"/>
                <a:gd name="T1" fmla="*/ 0 h 36"/>
                <a:gd name="T2" fmla="*/ 0 w 12"/>
                <a:gd name="T3" fmla="*/ 0 h 36"/>
                <a:gd name="T4" fmla="*/ 0 w 12"/>
                <a:gd name="T5" fmla="*/ 36 h 36"/>
                <a:gd name="T6" fmla="*/ 0 60000 65536"/>
                <a:gd name="T7" fmla="*/ 0 60000 65536"/>
                <a:gd name="T8" fmla="*/ 0 60000 65536"/>
                <a:gd name="T9" fmla="*/ 0 w 12"/>
                <a:gd name="T10" fmla="*/ 0 h 36"/>
                <a:gd name="T11" fmla="*/ 12 w 12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6">
                  <a:moveTo>
                    <a:pt x="12" y="0"/>
                  </a:moveTo>
                  <a:lnTo>
                    <a:pt x="0" y="0"/>
                  </a:lnTo>
                  <a:lnTo>
                    <a:pt x="0" y="3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4" name="Line 312"/>
            <p:cNvSpPr>
              <a:spLocks noChangeShapeType="1"/>
            </p:cNvSpPr>
            <p:nvPr/>
          </p:nvSpPr>
          <p:spPr bwMode="auto">
            <a:xfrm>
              <a:off x="4057" y="151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5" name="Line 313"/>
            <p:cNvSpPr>
              <a:spLocks noChangeShapeType="1"/>
            </p:cNvSpPr>
            <p:nvPr/>
          </p:nvSpPr>
          <p:spPr bwMode="auto">
            <a:xfrm>
              <a:off x="4057" y="156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6" name="Line 314"/>
            <p:cNvSpPr>
              <a:spLocks noChangeShapeType="1"/>
            </p:cNvSpPr>
            <p:nvPr/>
          </p:nvSpPr>
          <p:spPr bwMode="auto">
            <a:xfrm>
              <a:off x="4057" y="161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7" name="Line 315"/>
            <p:cNvSpPr>
              <a:spLocks noChangeShapeType="1"/>
            </p:cNvSpPr>
            <p:nvPr/>
          </p:nvSpPr>
          <p:spPr bwMode="auto">
            <a:xfrm>
              <a:off x="4057" y="166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8" name="Line 316"/>
            <p:cNvSpPr>
              <a:spLocks noChangeShapeType="1"/>
            </p:cNvSpPr>
            <p:nvPr/>
          </p:nvSpPr>
          <p:spPr bwMode="auto">
            <a:xfrm>
              <a:off x="4057" y="171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59" name="Line 317"/>
            <p:cNvSpPr>
              <a:spLocks noChangeShapeType="1"/>
            </p:cNvSpPr>
            <p:nvPr/>
          </p:nvSpPr>
          <p:spPr bwMode="auto">
            <a:xfrm>
              <a:off x="4057" y="176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0" name="Line 318"/>
            <p:cNvSpPr>
              <a:spLocks noChangeShapeType="1"/>
            </p:cNvSpPr>
            <p:nvPr/>
          </p:nvSpPr>
          <p:spPr bwMode="auto">
            <a:xfrm>
              <a:off x="4057" y="181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1" name="Line 319"/>
            <p:cNvSpPr>
              <a:spLocks noChangeShapeType="1"/>
            </p:cNvSpPr>
            <p:nvPr/>
          </p:nvSpPr>
          <p:spPr bwMode="auto">
            <a:xfrm>
              <a:off x="4057" y="185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2" name="Line 320"/>
            <p:cNvSpPr>
              <a:spLocks noChangeShapeType="1"/>
            </p:cNvSpPr>
            <p:nvPr/>
          </p:nvSpPr>
          <p:spPr bwMode="auto">
            <a:xfrm>
              <a:off x="4057" y="190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3" name="Line 321"/>
            <p:cNvSpPr>
              <a:spLocks noChangeShapeType="1"/>
            </p:cNvSpPr>
            <p:nvPr/>
          </p:nvSpPr>
          <p:spPr bwMode="auto">
            <a:xfrm>
              <a:off x="4057" y="195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4" name="Line 322"/>
            <p:cNvSpPr>
              <a:spLocks noChangeShapeType="1"/>
            </p:cNvSpPr>
            <p:nvPr/>
          </p:nvSpPr>
          <p:spPr bwMode="auto">
            <a:xfrm>
              <a:off x="4057" y="200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5" name="Line 323"/>
            <p:cNvSpPr>
              <a:spLocks noChangeShapeType="1"/>
            </p:cNvSpPr>
            <p:nvPr/>
          </p:nvSpPr>
          <p:spPr bwMode="auto">
            <a:xfrm>
              <a:off x="4057" y="205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6" name="Line 324"/>
            <p:cNvSpPr>
              <a:spLocks noChangeShapeType="1"/>
            </p:cNvSpPr>
            <p:nvPr/>
          </p:nvSpPr>
          <p:spPr bwMode="auto">
            <a:xfrm>
              <a:off x="4057" y="210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7" name="Line 325"/>
            <p:cNvSpPr>
              <a:spLocks noChangeShapeType="1"/>
            </p:cNvSpPr>
            <p:nvPr/>
          </p:nvSpPr>
          <p:spPr bwMode="auto">
            <a:xfrm>
              <a:off x="4057" y="215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8" name="Line 326"/>
            <p:cNvSpPr>
              <a:spLocks noChangeShapeType="1"/>
            </p:cNvSpPr>
            <p:nvPr/>
          </p:nvSpPr>
          <p:spPr bwMode="auto">
            <a:xfrm>
              <a:off x="4057" y="220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69" name="Line 327"/>
            <p:cNvSpPr>
              <a:spLocks noChangeShapeType="1"/>
            </p:cNvSpPr>
            <p:nvPr/>
          </p:nvSpPr>
          <p:spPr bwMode="auto">
            <a:xfrm>
              <a:off x="4057" y="224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0" name="Line 328"/>
            <p:cNvSpPr>
              <a:spLocks noChangeShapeType="1"/>
            </p:cNvSpPr>
            <p:nvPr/>
          </p:nvSpPr>
          <p:spPr bwMode="auto">
            <a:xfrm>
              <a:off x="4057" y="229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1" name="Line 329"/>
            <p:cNvSpPr>
              <a:spLocks noChangeShapeType="1"/>
            </p:cNvSpPr>
            <p:nvPr/>
          </p:nvSpPr>
          <p:spPr bwMode="auto">
            <a:xfrm>
              <a:off x="4057" y="234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2" name="Line 330"/>
            <p:cNvSpPr>
              <a:spLocks noChangeShapeType="1"/>
            </p:cNvSpPr>
            <p:nvPr/>
          </p:nvSpPr>
          <p:spPr bwMode="auto">
            <a:xfrm>
              <a:off x="4057" y="239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3" name="Line 331"/>
            <p:cNvSpPr>
              <a:spLocks noChangeShapeType="1"/>
            </p:cNvSpPr>
            <p:nvPr/>
          </p:nvSpPr>
          <p:spPr bwMode="auto">
            <a:xfrm>
              <a:off x="4057" y="244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4" name="Line 332"/>
            <p:cNvSpPr>
              <a:spLocks noChangeShapeType="1"/>
            </p:cNvSpPr>
            <p:nvPr/>
          </p:nvSpPr>
          <p:spPr bwMode="auto">
            <a:xfrm>
              <a:off x="4057" y="249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5" name="Line 333"/>
            <p:cNvSpPr>
              <a:spLocks noChangeShapeType="1"/>
            </p:cNvSpPr>
            <p:nvPr/>
          </p:nvSpPr>
          <p:spPr bwMode="auto">
            <a:xfrm>
              <a:off x="4057" y="254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6" name="Line 334"/>
            <p:cNvSpPr>
              <a:spLocks noChangeShapeType="1"/>
            </p:cNvSpPr>
            <p:nvPr/>
          </p:nvSpPr>
          <p:spPr bwMode="auto">
            <a:xfrm>
              <a:off x="4057" y="259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7" name="Line 335"/>
            <p:cNvSpPr>
              <a:spLocks noChangeShapeType="1"/>
            </p:cNvSpPr>
            <p:nvPr/>
          </p:nvSpPr>
          <p:spPr bwMode="auto">
            <a:xfrm>
              <a:off x="4057" y="263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8" name="Line 336"/>
            <p:cNvSpPr>
              <a:spLocks noChangeShapeType="1"/>
            </p:cNvSpPr>
            <p:nvPr/>
          </p:nvSpPr>
          <p:spPr bwMode="auto">
            <a:xfrm>
              <a:off x="4057" y="268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9" name="Line 337"/>
            <p:cNvSpPr>
              <a:spLocks noChangeShapeType="1"/>
            </p:cNvSpPr>
            <p:nvPr/>
          </p:nvSpPr>
          <p:spPr bwMode="auto">
            <a:xfrm>
              <a:off x="4057" y="273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0" name="Line 338"/>
            <p:cNvSpPr>
              <a:spLocks noChangeShapeType="1"/>
            </p:cNvSpPr>
            <p:nvPr/>
          </p:nvSpPr>
          <p:spPr bwMode="auto">
            <a:xfrm>
              <a:off x="4057" y="278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1" name="Line 339"/>
            <p:cNvSpPr>
              <a:spLocks noChangeShapeType="1"/>
            </p:cNvSpPr>
            <p:nvPr/>
          </p:nvSpPr>
          <p:spPr bwMode="auto">
            <a:xfrm>
              <a:off x="4057" y="283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2" name="Line 340"/>
            <p:cNvSpPr>
              <a:spLocks noChangeShapeType="1"/>
            </p:cNvSpPr>
            <p:nvPr/>
          </p:nvSpPr>
          <p:spPr bwMode="auto">
            <a:xfrm>
              <a:off x="4057" y="288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3" name="Line 341"/>
            <p:cNvSpPr>
              <a:spLocks noChangeShapeType="1"/>
            </p:cNvSpPr>
            <p:nvPr/>
          </p:nvSpPr>
          <p:spPr bwMode="auto">
            <a:xfrm>
              <a:off x="4057" y="293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4" name="Line 342"/>
            <p:cNvSpPr>
              <a:spLocks noChangeShapeType="1"/>
            </p:cNvSpPr>
            <p:nvPr/>
          </p:nvSpPr>
          <p:spPr bwMode="auto">
            <a:xfrm>
              <a:off x="4057" y="298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5" name="Line 343"/>
            <p:cNvSpPr>
              <a:spLocks noChangeShapeType="1"/>
            </p:cNvSpPr>
            <p:nvPr/>
          </p:nvSpPr>
          <p:spPr bwMode="auto">
            <a:xfrm>
              <a:off x="4057" y="303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6" name="Line 344"/>
            <p:cNvSpPr>
              <a:spLocks noChangeShapeType="1"/>
            </p:cNvSpPr>
            <p:nvPr/>
          </p:nvSpPr>
          <p:spPr bwMode="auto">
            <a:xfrm>
              <a:off x="4057" y="307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7" name="Line 345"/>
            <p:cNvSpPr>
              <a:spLocks noChangeShapeType="1"/>
            </p:cNvSpPr>
            <p:nvPr/>
          </p:nvSpPr>
          <p:spPr bwMode="auto">
            <a:xfrm>
              <a:off x="4057" y="312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8" name="Line 346"/>
            <p:cNvSpPr>
              <a:spLocks noChangeShapeType="1"/>
            </p:cNvSpPr>
            <p:nvPr/>
          </p:nvSpPr>
          <p:spPr bwMode="auto">
            <a:xfrm>
              <a:off x="4057" y="317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9" name="Line 347"/>
            <p:cNvSpPr>
              <a:spLocks noChangeShapeType="1"/>
            </p:cNvSpPr>
            <p:nvPr/>
          </p:nvSpPr>
          <p:spPr bwMode="auto">
            <a:xfrm>
              <a:off x="4057" y="322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0" name="Line 348"/>
            <p:cNvSpPr>
              <a:spLocks noChangeShapeType="1"/>
            </p:cNvSpPr>
            <p:nvPr/>
          </p:nvSpPr>
          <p:spPr bwMode="auto">
            <a:xfrm>
              <a:off x="4057" y="327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1" name="Line 349"/>
            <p:cNvSpPr>
              <a:spLocks noChangeShapeType="1"/>
            </p:cNvSpPr>
            <p:nvPr/>
          </p:nvSpPr>
          <p:spPr bwMode="auto">
            <a:xfrm>
              <a:off x="4057" y="332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2" name="Line 350"/>
            <p:cNvSpPr>
              <a:spLocks noChangeShapeType="1"/>
            </p:cNvSpPr>
            <p:nvPr/>
          </p:nvSpPr>
          <p:spPr bwMode="auto">
            <a:xfrm>
              <a:off x="4057" y="337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3" name="Line 351"/>
            <p:cNvSpPr>
              <a:spLocks noChangeShapeType="1"/>
            </p:cNvSpPr>
            <p:nvPr/>
          </p:nvSpPr>
          <p:spPr bwMode="auto">
            <a:xfrm>
              <a:off x="4057" y="342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4" name="Line 352"/>
            <p:cNvSpPr>
              <a:spLocks noChangeShapeType="1"/>
            </p:cNvSpPr>
            <p:nvPr/>
          </p:nvSpPr>
          <p:spPr bwMode="auto">
            <a:xfrm>
              <a:off x="4057" y="346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5" name="Freeform 353"/>
            <p:cNvSpPr>
              <a:spLocks/>
            </p:cNvSpPr>
            <p:nvPr/>
          </p:nvSpPr>
          <p:spPr bwMode="auto">
            <a:xfrm>
              <a:off x="4057" y="3517"/>
              <a:ext cx="8" cy="23"/>
            </a:xfrm>
            <a:custGeom>
              <a:avLst/>
              <a:gdLst>
                <a:gd name="T0" fmla="*/ 0 w 12"/>
                <a:gd name="T1" fmla="*/ 0 h 36"/>
                <a:gd name="T2" fmla="*/ 0 w 12"/>
                <a:gd name="T3" fmla="*/ 36 h 36"/>
                <a:gd name="T4" fmla="*/ 12 w 12"/>
                <a:gd name="T5" fmla="*/ 36 h 36"/>
                <a:gd name="T6" fmla="*/ 0 60000 65536"/>
                <a:gd name="T7" fmla="*/ 0 60000 65536"/>
                <a:gd name="T8" fmla="*/ 0 60000 65536"/>
                <a:gd name="T9" fmla="*/ 0 w 12"/>
                <a:gd name="T10" fmla="*/ 0 h 36"/>
                <a:gd name="T11" fmla="*/ 12 w 12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6">
                  <a:moveTo>
                    <a:pt x="0" y="0"/>
                  </a:moveTo>
                  <a:lnTo>
                    <a:pt x="0" y="36"/>
                  </a:lnTo>
                  <a:lnTo>
                    <a:pt x="12" y="3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6" name="Line 354"/>
            <p:cNvSpPr>
              <a:spLocks noChangeShapeType="1"/>
            </p:cNvSpPr>
            <p:nvPr/>
          </p:nvSpPr>
          <p:spPr bwMode="auto">
            <a:xfrm>
              <a:off x="4082" y="3540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7" name="Line 355"/>
            <p:cNvSpPr>
              <a:spLocks noChangeShapeType="1"/>
            </p:cNvSpPr>
            <p:nvPr/>
          </p:nvSpPr>
          <p:spPr bwMode="auto">
            <a:xfrm>
              <a:off x="4129" y="3540"/>
              <a:ext cx="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8" name="Line 356"/>
            <p:cNvSpPr>
              <a:spLocks noChangeShapeType="1"/>
            </p:cNvSpPr>
            <p:nvPr/>
          </p:nvSpPr>
          <p:spPr bwMode="auto">
            <a:xfrm>
              <a:off x="4175" y="3540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9" name="Line 357"/>
            <p:cNvSpPr>
              <a:spLocks noChangeShapeType="1"/>
            </p:cNvSpPr>
            <p:nvPr/>
          </p:nvSpPr>
          <p:spPr bwMode="auto">
            <a:xfrm>
              <a:off x="4222" y="3540"/>
              <a:ext cx="1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0" name="Rectangle 358"/>
            <p:cNvSpPr>
              <a:spLocks noChangeArrowheads="1"/>
            </p:cNvSpPr>
            <p:nvPr/>
          </p:nvSpPr>
          <p:spPr bwMode="auto">
            <a:xfrm>
              <a:off x="4138" y="245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 sz="1200" b="1">
                <a:latin typeface="Times New Roman" charset="0"/>
              </a:endParaRPr>
            </a:p>
          </p:txBody>
        </p:sp>
        <p:sp>
          <p:nvSpPr>
            <p:cNvPr id="22001" name="Freeform 359"/>
            <p:cNvSpPr>
              <a:spLocks/>
            </p:cNvSpPr>
            <p:nvPr/>
          </p:nvSpPr>
          <p:spPr bwMode="auto">
            <a:xfrm>
              <a:off x="4535" y="2484"/>
              <a:ext cx="22" cy="24"/>
            </a:xfrm>
            <a:custGeom>
              <a:avLst/>
              <a:gdLst>
                <a:gd name="T0" fmla="*/ 21 w 44"/>
                <a:gd name="T1" fmla="*/ 47 h 47"/>
                <a:gd name="T2" fmla="*/ 12 w 44"/>
                <a:gd name="T3" fmla="*/ 45 h 47"/>
                <a:gd name="T4" fmla="*/ 5 w 44"/>
                <a:gd name="T5" fmla="*/ 38 h 47"/>
                <a:gd name="T6" fmla="*/ 0 w 44"/>
                <a:gd name="T7" fmla="*/ 28 h 47"/>
                <a:gd name="T8" fmla="*/ 0 w 44"/>
                <a:gd name="T9" fmla="*/ 18 h 47"/>
                <a:gd name="T10" fmla="*/ 5 w 44"/>
                <a:gd name="T11" fmla="*/ 10 h 47"/>
                <a:gd name="T12" fmla="*/ 12 w 44"/>
                <a:gd name="T13" fmla="*/ 2 h 47"/>
                <a:gd name="T14" fmla="*/ 21 w 44"/>
                <a:gd name="T15" fmla="*/ 0 h 47"/>
                <a:gd name="T16" fmla="*/ 31 w 44"/>
                <a:gd name="T17" fmla="*/ 2 h 47"/>
                <a:gd name="T18" fmla="*/ 39 w 44"/>
                <a:gd name="T19" fmla="*/ 10 h 47"/>
                <a:gd name="T20" fmla="*/ 44 w 44"/>
                <a:gd name="T21" fmla="*/ 18 h 47"/>
                <a:gd name="T22" fmla="*/ 44 w 44"/>
                <a:gd name="T23" fmla="*/ 28 h 47"/>
                <a:gd name="T24" fmla="*/ 39 w 44"/>
                <a:gd name="T25" fmla="*/ 38 h 47"/>
                <a:gd name="T26" fmla="*/ 31 w 44"/>
                <a:gd name="T27" fmla="*/ 45 h 47"/>
                <a:gd name="T28" fmla="*/ 21 w 44"/>
                <a:gd name="T29" fmla="*/ 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47"/>
                <a:gd name="T47" fmla="*/ 44 w 44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47">
                  <a:moveTo>
                    <a:pt x="21" y="47"/>
                  </a:moveTo>
                  <a:lnTo>
                    <a:pt x="12" y="45"/>
                  </a:lnTo>
                  <a:lnTo>
                    <a:pt x="5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5" y="10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2"/>
                  </a:lnTo>
                  <a:lnTo>
                    <a:pt x="39" y="10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39" y="38"/>
                  </a:lnTo>
                  <a:lnTo>
                    <a:pt x="31" y="45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2" name="Freeform 360"/>
            <p:cNvSpPr>
              <a:spLocks/>
            </p:cNvSpPr>
            <p:nvPr/>
          </p:nvSpPr>
          <p:spPr bwMode="auto">
            <a:xfrm>
              <a:off x="4446" y="2484"/>
              <a:ext cx="22" cy="24"/>
            </a:xfrm>
            <a:custGeom>
              <a:avLst/>
              <a:gdLst>
                <a:gd name="T0" fmla="*/ 22 w 44"/>
                <a:gd name="T1" fmla="*/ 47 h 47"/>
                <a:gd name="T2" fmla="*/ 12 w 44"/>
                <a:gd name="T3" fmla="*/ 45 h 47"/>
                <a:gd name="T4" fmla="*/ 5 w 44"/>
                <a:gd name="T5" fmla="*/ 38 h 47"/>
                <a:gd name="T6" fmla="*/ 0 w 44"/>
                <a:gd name="T7" fmla="*/ 28 h 47"/>
                <a:gd name="T8" fmla="*/ 0 w 44"/>
                <a:gd name="T9" fmla="*/ 18 h 47"/>
                <a:gd name="T10" fmla="*/ 5 w 44"/>
                <a:gd name="T11" fmla="*/ 10 h 47"/>
                <a:gd name="T12" fmla="*/ 12 w 44"/>
                <a:gd name="T13" fmla="*/ 2 h 47"/>
                <a:gd name="T14" fmla="*/ 22 w 44"/>
                <a:gd name="T15" fmla="*/ 0 h 47"/>
                <a:gd name="T16" fmla="*/ 31 w 44"/>
                <a:gd name="T17" fmla="*/ 2 h 47"/>
                <a:gd name="T18" fmla="*/ 40 w 44"/>
                <a:gd name="T19" fmla="*/ 10 h 47"/>
                <a:gd name="T20" fmla="*/ 44 w 44"/>
                <a:gd name="T21" fmla="*/ 18 h 47"/>
                <a:gd name="T22" fmla="*/ 44 w 44"/>
                <a:gd name="T23" fmla="*/ 28 h 47"/>
                <a:gd name="T24" fmla="*/ 40 w 44"/>
                <a:gd name="T25" fmla="*/ 38 h 47"/>
                <a:gd name="T26" fmla="*/ 31 w 44"/>
                <a:gd name="T27" fmla="*/ 45 h 47"/>
                <a:gd name="T28" fmla="*/ 22 w 44"/>
                <a:gd name="T29" fmla="*/ 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47"/>
                <a:gd name="T47" fmla="*/ 44 w 44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47">
                  <a:moveTo>
                    <a:pt x="22" y="47"/>
                  </a:moveTo>
                  <a:lnTo>
                    <a:pt x="12" y="45"/>
                  </a:lnTo>
                  <a:lnTo>
                    <a:pt x="5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5" y="10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31" y="2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40" y="38"/>
                  </a:lnTo>
                  <a:lnTo>
                    <a:pt x="31" y="45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3" name="Freeform 361"/>
            <p:cNvSpPr>
              <a:spLocks/>
            </p:cNvSpPr>
            <p:nvPr/>
          </p:nvSpPr>
          <p:spPr bwMode="auto">
            <a:xfrm>
              <a:off x="4356" y="2484"/>
              <a:ext cx="22" cy="24"/>
            </a:xfrm>
            <a:custGeom>
              <a:avLst/>
              <a:gdLst>
                <a:gd name="T0" fmla="*/ 21 w 44"/>
                <a:gd name="T1" fmla="*/ 47 h 47"/>
                <a:gd name="T2" fmla="*/ 12 w 44"/>
                <a:gd name="T3" fmla="*/ 45 h 47"/>
                <a:gd name="T4" fmla="*/ 4 w 44"/>
                <a:gd name="T5" fmla="*/ 38 h 47"/>
                <a:gd name="T6" fmla="*/ 0 w 44"/>
                <a:gd name="T7" fmla="*/ 28 h 47"/>
                <a:gd name="T8" fmla="*/ 0 w 44"/>
                <a:gd name="T9" fmla="*/ 18 h 47"/>
                <a:gd name="T10" fmla="*/ 4 w 44"/>
                <a:gd name="T11" fmla="*/ 10 h 47"/>
                <a:gd name="T12" fmla="*/ 12 w 44"/>
                <a:gd name="T13" fmla="*/ 2 h 47"/>
                <a:gd name="T14" fmla="*/ 21 w 44"/>
                <a:gd name="T15" fmla="*/ 0 h 47"/>
                <a:gd name="T16" fmla="*/ 31 w 44"/>
                <a:gd name="T17" fmla="*/ 2 h 47"/>
                <a:gd name="T18" fmla="*/ 39 w 44"/>
                <a:gd name="T19" fmla="*/ 10 h 47"/>
                <a:gd name="T20" fmla="*/ 44 w 44"/>
                <a:gd name="T21" fmla="*/ 18 h 47"/>
                <a:gd name="T22" fmla="*/ 44 w 44"/>
                <a:gd name="T23" fmla="*/ 28 h 47"/>
                <a:gd name="T24" fmla="*/ 39 w 44"/>
                <a:gd name="T25" fmla="*/ 38 h 47"/>
                <a:gd name="T26" fmla="*/ 31 w 44"/>
                <a:gd name="T27" fmla="*/ 45 h 47"/>
                <a:gd name="T28" fmla="*/ 21 w 44"/>
                <a:gd name="T29" fmla="*/ 47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47"/>
                <a:gd name="T47" fmla="*/ 44 w 44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47">
                  <a:moveTo>
                    <a:pt x="21" y="47"/>
                  </a:moveTo>
                  <a:lnTo>
                    <a:pt x="12" y="45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2"/>
                  </a:lnTo>
                  <a:lnTo>
                    <a:pt x="39" y="10"/>
                  </a:lnTo>
                  <a:lnTo>
                    <a:pt x="44" y="18"/>
                  </a:lnTo>
                  <a:lnTo>
                    <a:pt x="44" y="28"/>
                  </a:lnTo>
                  <a:lnTo>
                    <a:pt x="39" y="38"/>
                  </a:lnTo>
                  <a:lnTo>
                    <a:pt x="31" y="45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4" name="Rectangle 362"/>
            <p:cNvSpPr>
              <a:spLocks noChangeArrowheads="1"/>
            </p:cNvSpPr>
            <p:nvPr/>
          </p:nvSpPr>
          <p:spPr bwMode="auto">
            <a:xfrm>
              <a:off x="4680" y="1479"/>
              <a:ext cx="178" cy="20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5" name="Line 363"/>
            <p:cNvSpPr>
              <a:spLocks noChangeShapeType="1"/>
            </p:cNvSpPr>
            <p:nvPr/>
          </p:nvSpPr>
          <p:spPr bwMode="auto">
            <a:xfrm flipV="1">
              <a:off x="4858" y="351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6" name="Line 364"/>
            <p:cNvSpPr>
              <a:spLocks noChangeShapeType="1"/>
            </p:cNvSpPr>
            <p:nvPr/>
          </p:nvSpPr>
          <p:spPr bwMode="auto">
            <a:xfrm flipV="1">
              <a:off x="4858" y="346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7" name="Line 365"/>
            <p:cNvSpPr>
              <a:spLocks noChangeShapeType="1"/>
            </p:cNvSpPr>
            <p:nvPr/>
          </p:nvSpPr>
          <p:spPr bwMode="auto">
            <a:xfrm flipV="1">
              <a:off x="4858" y="341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8" name="Line 366"/>
            <p:cNvSpPr>
              <a:spLocks noChangeShapeType="1"/>
            </p:cNvSpPr>
            <p:nvPr/>
          </p:nvSpPr>
          <p:spPr bwMode="auto">
            <a:xfrm flipV="1">
              <a:off x="4858" y="336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9" name="Line 367"/>
            <p:cNvSpPr>
              <a:spLocks noChangeShapeType="1"/>
            </p:cNvSpPr>
            <p:nvPr/>
          </p:nvSpPr>
          <p:spPr bwMode="auto">
            <a:xfrm flipV="1">
              <a:off x="4858" y="331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0" name="Line 368"/>
            <p:cNvSpPr>
              <a:spLocks noChangeShapeType="1"/>
            </p:cNvSpPr>
            <p:nvPr/>
          </p:nvSpPr>
          <p:spPr bwMode="auto">
            <a:xfrm flipV="1">
              <a:off x="4858" y="326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1" name="Line 369"/>
            <p:cNvSpPr>
              <a:spLocks noChangeShapeType="1"/>
            </p:cNvSpPr>
            <p:nvPr/>
          </p:nvSpPr>
          <p:spPr bwMode="auto">
            <a:xfrm flipV="1">
              <a:off x="4858" y="322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2" name="Line 370"/>
            <p:cNvSpPr>
              <a:spLocks noChangeShapeType="1"/>
            </p:cNvSpPr>
            <p:nvPr/>
          </p:nvSpPr>
          <p:spPr bwMode="auto">
            <a:xfrm flipV="1">
              <a:off x="4858" y="317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3" name="Line 371"/>
            <p:cNvSpPr>
              <a:spLocks noChangeShapeType="1"/>
            </p:cNvSpPr>
            <p:nvPr/>
          </p:nvSpPr>
          <p:spPr bwMode="auto">
            <a:xfrm flipV="1">
              <a:off x="4858" y="312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4" name="Line 372"/>
            <p:cNvSpPr>
              <a:spLocks noChangeShapeType="1"/>
            </p:cNvSpPr>
            <p:nvPr/>
          </p:nvSpPr>
          <p:spPr bwMode="auto">
            <a:xfrm flipV="1">
              <a:off x="4858" y="307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5" name="Line 373"/>
            <p:cNvSpPr>
              <a:spLocks noChangeShapeType="1"/>
            </p:cNvSpPr>
            <p:nvPr/>
          </p:nvSpPr>
          <p:spPr bwMode="auto">
            <a:xfrm flipV="1">
              <a:off x="4858" y="302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" name="Line 374"/>
            <p:cNvSpPr>
              <a:spLocks noChangeShapeType="1"/>
            </p:cNvSpPr>
            <p:nvPr/>
          </p:nvSpPr>
          <p:spPr bwMode="auto">
            <a:xfrm flipV="1">
              <a:off x="4858" y="297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" name="Line 375"/>
            <p:cNvSpPr>
              <a:spLocks noChangeShapeType="1"/>
            </p:cNvSpPr>
            <p:nvPr/>
          </p:nvSpPr>
          <p:spPr bwMode="auto">
            <a:xfrm flipV="1">
              <a:off x="4858" y="292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" name="Line 376"/>
            <p:cNvSpPr>
              <a:spLocks noChangeShapeType="1"/>
            </p:cNvSpPr>
            <p:nvPr/>
          </p:nvSpPr>
          <p:spPr bwMode="auto">
            <a:xfrm flipV="1">
              <a:off x="4858" y="287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" name="Line 377"/>
            <p:cNvSpPr>
              <a:spLocks noChangeShapeType="1"/>
            </p:cNvSpPr>
            <p:nvPr/>
          </p:nvSpPr>
          <p:spPr bwMode="auto">
            <a:xfrm flipV="1">
              <a:off x="4858" y="283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" name="Line 378"/>
            <p:cNvSpPr>
              <a:spLocks noChangeShapeType="1"/>
            </p:cNvSpPr>
            <p:nvPr/>
          </p:nvSpPr>
          <p:spPr bwMode="auto">
            <a:xfrm flipV="1">
              <a:off x="4858" y="278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" name="Line 379"/>
            <p:cNvSpPr>
              <a:spLocks noChangeShapeType="1"/>
            </p:cNvSpPr>
            <p:nvPr/>
          </p:nvSpPr>
          <p:spPr bwMode="auto">
            <a:xfrm flipV="1">
              <a:off x="4858" y="273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" name="Line 380"/>
            <p:cNvSpPr>
              <a:spLocks noChangeShapeType="1"/>
            </p:cNvSpPr>
            <p:nvPr/>
          </p:nvSpPr>
          <p:spPr bwMode="auto">
            <a:xfrm flipV="1">
              <a:off x="4858" y="268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" name="Line 381"/>
            <p:cNvSpPr>
              <a:spLocks noChangeShapeType="1"/>
            </p:cNvSpPr>
            <p:nvPr/>
          </p:nvSpPr>
          <p:spPr bwMode="auto">
            <a:xfrm flipV="1">
              <a:off x="4858" y="263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" name="Line 382"/>
            <p:cNvSpPr>
              <a:spLocks noChangeShapeType="1"/>
            </p:cNvSpPr>
            <p:nvPr/>
          </p:nvSpPr>
          <p:spPr bwMode="auto">
            <a:xfrm flipV="1">
              <a:off x="4858" y="258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5" name="Line 383"/>
            <p:cNvSpPr>
              <a:spLocks noChangeShapeType="1"/>
            </p:cNvSpPr>
            <p:nvPr/>
          </p:nvSpPr>
          <p:spPr bwMode="auto">
            <a:xfrm flipV="1">
              <a:off x="4858" y="253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6" name="Line 384"/>
            <p:cNvSpPr>
              <a:spLocks noChangeShapeType="1"/>
            </p:cNvSpPr>
            <p:nvPr/>
          </p:nvSpPr>
          <p:spPr bwMode="auto">
            <a:xfrm flipV="1">
              <a:off x="4858" y="248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7" name="Line 385"/>
            <p:cNvSpPr>
              <a:spLocks noChangeShapeType="1"/>
            </p:cNvSpPr>
            <p:nvPr/>
          </p:nvSpPr>
          <p:spPr bwMode="auto">
            <a:xfrm flipV="1">
              <a:off x="4858" y="244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" name="Line 386"/>
            <p:cNvSpPr>
              <a:spLocks noChangeShapeType="1"/>
            </p:cNvSpPr>
            <p:nvPr/>
          </p:nvSpPr>
          <p:spPr bwMode="auto">
            <a:xfrm flipV="1">
              <a:off x="4858" y="239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" name="Line 387"/>
            <p:cNvSpPr>
              <a:spLocks noChangeShapeType="1"/>
            </p:cNvSpPr>
            <p:nvPr/>
          </p:nvSpPr>
          <p:spPr bwMode="auto">
            <a:xfrm flipV="1">
              <a:off x="4858" y="234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" name="Line 388"/>
            <p:cNvSpPr>
              <a:spLocks noChangeShapeType="1"/>
            </p:cNvSpPr>
            <p:nvPr/>
          </p:nvSpPr>
          <p:spPr bwMode="auto">
            <a:xfrm flipV="1">
              <a:off x="4858" y="2294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" name="Line 389"/>
            <p:cNvSpPr>
              <a:spLocks noChangeShapeType="1"/>
            </p:cNvSpPr>
            <p:nvPr/>
          </p:nvSpPr>
          <p:spPr bwMode="auto">
            <a:xfrm flipV="1">
              <a:off x="4858" y="224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" name="Line 390"/>
            <p:cNvSpPr>
              <a:spLocks noChangeShapeType="1"/>
            </p:cNvSpPr>
            <p:nvPr/>
          </p:nvSpPr>
          <p:spPr bwMode="auto">
            <a:xfrm flipV="1">
              <a:off x="4858" y="219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" name="Line 391"/>
            <p:cNvSpPr>
              <a:spLocks noChangeShapeType="1"/>
            </p:cNvSpPr>
            <p:nvPr/>
          </p:nvSpPr>
          <p:spPr bwMode="auto">
            <a:xfrm flipV="1">
              <a:off x="4858" y="214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" name="Line 392"/>
            <p:cNvSpPr>
              <a:spLocks noChangeShapeType="1"/>
            </p:cNvSpPr>
            <p:nvPr/>
          </p:nvSpPr>
          <p:spPr bwMode="auto">
            <a:xfrm flipV="1">
              <a:off x="4858" y="2099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" name="Line 393"/>
            <p:cNvSpPr>
              <a:spLocks noChangeShapeType="1"/>
            </p:cNvSpPr>
            <p:nvPr/>
          </p:nvSpPr>
          <p:spPr bwMode="auto">
            <a:xfrm flipV="1">
              <a:off x="4858" y="2050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" name="Line 394"/>
            <p:cNvSpPr>
              <a:spLocks noChangeShapeType="1"/>
            </p:cNvSpPr>
            <p:nvPr/>
          </p:nvSpPr>
          <p:spPr bwMode="auto">
            <a:xfrm flipV="1">
              <a:off x="4858" y="200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" name="Line 395"/>
            <p:cNvSpPr>
              <a:spLocks noChangeShapeType="1"/>
            </p:cNvSpPr>
            <p:nvPr/>
          </p:nvSpPr>
          <p:spPr bwMode="auto">
            <a:xfrm flipV="1">
              <a:off x="4858" y="195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" name="Line 396"/>
            <p:cNvSpPr>
              <a:spLocks noChangeShapeType="1"/>
            </p:cNvSpPr>
            <p:nvPr/>
          </p:nvSpPr>
          <p:spPr bwMode="auto">
            <a:xfrm flipV="1">
              <a:off x="4858" y="190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" name="Line 397"/>
            <p:cNvSpPr>
              <a:spLocks noChangeShapeType="1"/>
            </p:cNvSpPr>
            <p:nvPr/>
          </p:nvSpPr>
          <p:spPr bwMode="auto">
            <a:xfrm flipV="1">
              <a:off x="4858" y="1855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" name="Line 398"/>
            <p:cNvSpPr>
              <a:spLocks noChangeShapeType="1"/>
            </p:cNvSpPr>
            <p:nvPr/>
          </p:nvSpPr>
          <p:spPr bwMode="auto">
            <a:xfrm flipV="1">
              <a:off x="4858" y="1806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" name="Line 399"/>
            <p:cNvSpPr>
              <a:spLocks noChangeShapeType="1"/>
            </p:cNvSpPr>
            <p:nvPr/>
          </p:nvSpPr>
          <p:spPr bwMode="auto">
            <a:xfrm flipV="1">
              <a:off x="4858" y="1757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" name="Line 400"/>
            <p:cNvSpPr>
              <a:spLocks noChangeShapeType="1"/>
            </p:cNvSpPr>
            <p:nvPr/>
          </p:nvSpPr>
          <p:spPr bwMode="auto">
            <a:xfrm flipV="1">
              <a:off x="4858" y="1708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" name="Line 401"/>
            <p:cNvSpPr>
              <a:spLocks noChangeShapeType="1"/>
            </p:cNvSpPr>
            <p:nvPr/>
          </p:nvSpPr>
          <p:spPr bwMode="auto">
            <a:xfrm flipV="1">
              <a:off x="4858" y="1659"/>
              <a:ext cx="1" cy="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" name="Line 402"/>
            <p:cNvSpPr>
              <a:spLocks noChangeShapeType="1"/>
            </p:cNvSpPr>
            <p:nvPr/>
          </p:nvSpPr>
          <p:spPr bwMode="auto">
            <a:xfrm flipV="1">
              <a:off x="4858" y="1611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" name="Line 403"/>
            <p:cNvSpPr>
              <a:spLocks noChangeShapeType="1"/>
            </p:cNvSpPr>
            <p:nvPr/>
          </p:nvSpPr>
          <p:spPr bwMode="auto">
            <a:xfrm flipV="1">
              <a:off x="4858" y="1562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" name="Line 404"/>
            <p:cNvSpPr>
              <a:spLocks noChangeShapeType="1"/>
            </p:cNvSpPr>
            <p:nvPr/>
          </p:nvSpPr>
          <p:spPr bwMode="auto">
            <a:xfrm flipV="1">
              <a:off x="4858" y="1513"/>
              <a:ext cx="1" cy="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" name="Freeform 405"/>
            <p:cNvSpPr>
              <a:spLocks/>
            </p:cNvSpPr>
            <p:nvPr/>
          </p:nvSpPr>
          <p:spPr bwMode="auto">
            <a:xfrm>
              <a:off x="4844" y="1479"/>
              <a:ext cx="14" cy="15"/>
            </a:xfrm>
            <a:custGeom>
              <a:avLst/>
              <a:gdLst>
                <a:gd name="T0" fmla="*/ 23 w 23"/>
                <a:gd name="T1" fmla="*/ 25 h 25"/>
                <a:gd name="T2" fmla="*/ 23 w 23"/>
                <a:gd name="T3" fmla="*/ 0 h 25"/>
                <a:gd name="T4" fmla="*/ 0 w 23"/>
                <a:gd name="T5" fmla="*/ 0 h 25"/>
                <a:gd name="T6" fmla="*/ 0 60000 65536"/>
                <a:gd name="T7" fmla="*/ 0 60000 65536"/>
                <a:gd name="T8" fmla="*/ 0 60000 65536"/>
                <a:gd name="T9" fmla="*/ 0 w 23"/>
                <a:gd name="T10" fmla="*/ 0 h 25"/>
                <a:gd name="T11" fmla="*/ 23 w 23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25">
                  <a:moveTo>
                    <a:pt x="23" y="25"/>
                  </a:move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" name="Line 406"/>
            <p:cNvSpPr>
              <a:spLocks noChangeShapeType="1"/>
            </p:cNvSpPr>
            <p:nvPr/>
          </p:nvSpPr>
          <p:spPr bwMode="auto">
            <a:xfrm flipH="1">
              <a:off x="4798" y="1479"/>
              <a:ext cx="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" name="Line 407"/>
            <p:cNvSpPr>
              <a:spLocks noChangeShapeType="1"/>
            </p:cNvSpPr>
            <p:nvPr/>
          </p:nvSpPr>
          <p:spPr bwMode="auto">
            <a:xfrm flipH="1">
              <a:off x="4752" y="1479"/>
              <a:ext cx="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705" name="Line 409"/>
          <p:cNvSpPr>
            <a:spLocks noChangeShapeType="1"/>
          </p:cNvSpPr>
          <p:nvPr/>
        </p:nvSpPr>
        <p:spPr bwMode="auto">
          <a:xfrm flipH="1">
            <a:off x="7469188" y="23479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6" name="Freeform 410"/>
          <p:cNvSpPr>
            <a:spLocks/>
          </p:cNvSpPr>
          <p:nvPr/>
        </p:nvSpPr>
        <p:spPr bwMode="auto">
          <a:xfrm>
            <a:off x="7429500" y="2347913"/>
            <a:ext cx="11113" cy="34925"/>
          </a:xfrm>
          <a:custGeom>
            <a:avLst/>
            <a:gdLst>
              <a:gd name="T0" fmla="*/ 13 w 13"/>
              <a:gd name="T1" fmla="*/ 0 h 35"/>
              <a:gd name="T2" fmla="*/ 0 w 13"/>
              <a:gd name="T3" fmla="*/ 0 h 35"/>
              <a:gd name="T4" fmla="*/ 0 w 13"/>
              <a:gd name="T5" fmla="*/ 35 h 35"/>
              <a:gd name="T6" fmla="*/ 0 60000 65536"/>
              <a:gd name="T7" fmla="*/ 0 60000 65536"/>
              <a:gd name="T8" fmla="*/ 0 60000 65536"/>
              <a:gd name="T9" fmla="*/ 0 w 13"/>
              <a:gd name="T10" fmla="*/ 0 h 35"/>
              <a:gd name="T11" fmla="*/ 13 w 13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5">
                <a:moveTo>
                  <a:pt x="13" y="0"/>
                </a:moveTo>
                <a:lnTo>
                  <a:pt x="0" y="0"/>
                </a:lnTo>
                <a:lnTo>
                  <a:pt x="0" y="35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7" name="Line 411"/>
          <p:cNvSpPr>
            <a:spLocks noChangeShapeType="1"/>
          </p:cNvSpPr>
          <p:nvPr/>
        </p:nvSpPr>
        <p:spPr bwMode="auto">
          <a:xfrm>
            <a:off x="7429500" y="24114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8" name="Line 412"/>
          <p:cNvSpPr>
            <a:spLocks noChangeShapeType="1"/>
          </p:cNvSpPr>
          <p:nvPr/>
        </p:nvSpPr>
        <p:spPr bwMode="auto">
          <a:xfrm>
            <a:off x="7429500" y="24892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" name="Line 413"/>
          <p:cNvSpPr>
            <a:spLocks noChangeShapeType="1"/>
          </p:cNvSpPr>
          <p:nvPr/>
        </p:nvSpPr>
        <p:spPr bwMode="auto">
          <a:xfrm>
            <a:off x="7429500" y="25669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" name="Line 414"/>
          <p:cNvSpPr>
            <a:spLocks noChangeShapeType="1"/>
          </p:cNvSpPr>
          <p:nvPr/>
        </p:nvSpPr>
        <p:spPr bwMode="auto">
          <a:xfrm>
            <a:off x="7429500" y="26447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" name="Line 415"/>
          <p:cNvSpPr>
            <a:spLocks noChangeShapeType="1"/>
          </p:cNvSpPr>
          <p:nvPr/>
        </p:nvSpPr>
        <p:spPr bwMode="auto">
          <a:xfrm>
            <a:off x="7429500" y="27225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" name="Line 416"/>
          <p:cNvSpPr>
            <a:spLocks noChangeShapeType="1"/>
          </p:cNvSpPr>
          <p:nvPr/>
        </p:nvSpPr>
        <p:spPr bwMode="auto">
          <a:xfrm>
            <a:off x="7429500" y="27987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3" name="Line 417"/>
          <p:cNvSpPr>
            <a:spLocks noChangeShapeType="1"/>
          </p:cNvSpPr>
          <p:nvPr/>
        </p:nvSpPr>
        <p:spPr bwMode="auto">
          <a:xfrm>
            <a:off x="7429500" y="28765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4" name="Line 418"/>
          <p:cNvSpPr>
            <a:spLocks noChangeShapeType="1"/>
          </p:cNvSpPr>
          <p:nvPr/>
        </p:nvSpPr>
        <p:spPr bwMode="auto">
          <a:xfrm>
            <a:off x="7429500" y="29543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5" name="Line 419"/>
          <p:cNvSpPr>
            <a:spLocks noChangeShapeType="1"/>
          </p:cNvSpPr>
          <p:nvPr/>
        </p:nvSpPr>
        <p:spPr bwMode="auto">
          <a:xfrm>
            <a:off x="7429500" y="30321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6" name="Line 420"/>
          <p:cNvSpPr>
            <a:spLocks noChangeShapeType="1"/>
          </p:cNvSpPr>
          <p:nvPr/>
        </p:nvSpPr>
        <p:spPr bwMode="auto">
          <a:xfrm>
            <a:off x="7429500" y="31083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7" name="Line 421"/>
          <p:cNvSpPr>
            <a:spLocks noChangeShapeType="1"/>
          </p:cNvSpPr>
          <p:nvPr/>
        </p:nvSpPr>
        <p:spPr bwMode="auto">
          <a:xfrm>
            <a:off x="7429500" y="31861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8" name="Line 422"/>
          <p:cNvSpPr>
            <a:spLocks noChangeShapeType="1"/>
          </p:cNvSpPr>
          <p:nvPr/>
        </p:nvSpPr>
        <p:spPr bwMode="auto">
          <a:xfrm>
            <a:off x="7429500" y="32639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9" name="Line 423"/>
          <p:cNvSpPr>
            <a:spLocks noChangeShapeType="1"/>
          </p:cNvSpPr>
          <p:nvPr/>
        </p:nvSpPr>
        <p:spPr bwMode="auto">
          <a:xfrm>
            <a:off x="7429500" y="33416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0" name="Line 424"/>
          <p:cNvSpPr>
            <a:spLocks noChangeShapeType="1"/>
          </p:cNvSpPr>
          <p:nvPr/>
        </p:nvSpPr>
        <p:spPr bwMode="auto">
          <a:xfrm>
            <a:off x="7429500" y="34194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1" name="Line 425"/>
          <p:cNvSpPr>
            <a:spLocks noChangeShapeType="1"/>
          </p:cNvSpPr>
          <p:nvPr/>
        </p:nvSpPr>
        <p:spPr bwMode="auto">
          <a:xfrm>
            <a:off x="7429500" y="34956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2" name="Line 426"/>
          <p:cNvSpPr>
            <a:spLocks noChangeShapeType="1"/>
          </p:cNvSpPr>
          <p:nvPr/>
        </p:nvSpPr>
        <p:spPr bwMode="auto">
          <a:xfrm>
            <a:off x="7429500" y="35734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3" name="Line 427"/>
          <p:cNvSpPr>
            <a:spLocks noChangeShapeType="1"/>
          </p:cNvSpPr>
          <p:nvPr/>
        </p:nvSpPr>
        <p:spPr bwMode="auto">
          <a:xfrm>
            <a:off x="7429500" y="36512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4" name="Line 428"/>
          <p:cNvSpPr>
            <a:spLocks noChangeShapeType="1"/>
          </p:cNvSpPr>
          <p:nvPr/>
        </p:nvSpPr>
        <p:spPr bwMode="auto">
          <a:xfrm>
            <a:off x="7429500" y="37290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5" name="Line 429"/>
          <p:cNvSpPr>
            <a:spLocks noChangeShapeType="1"/>
          </p:cNvSpPr>
          <p:nvPr/>
        </p:nvSpPr>
        <p:spPr bwMode="auto">
          <a:xfrm>
            <a:off x="7429500" y="38052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6" name="Line 430"/>
          <p:cNvSpPr>
            <a:spLocks noChangeShapeType="1"/>
          </p:cNvSpPr>
          <p:nvPr/>
        </p:nvSpPr>
        <p:spPr bwMode="auto">
          <a:xfrm>
            <a:off x="7429500" y="38830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7" name="Line 431"/>
          <p:cNvSpPr>
            <a:spLocks noChangeShapeType="1"/>
          </p:cNvSpPr>
          <p:nvPr/>
        </p:nvSpPr>
        <p:spPr bwMode="auto">
          <a:xfrm>
            <a:off x="7429500" y="39608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8" name="Line 432"/>
          <p:cNvSpPr>
            <a:spLocks noChangeShapeType="1"/>
          </p:cNvSpPr>
          <p:nvPr/>
        </p:nvSpPr>
        <p:spPr bwMode="auto">
          <a:xfrm>
            <a:off x="7429500" y="40386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9" name="Line 433"/>
          <p:cNvSpPr>
            <a:spLocks noChangeShapeType="1"/>
          </p:cNvSpPr>
          <p:nvPr/>
        </p:nvSpPr>
        <p:spPr bwMode="auto">
          <a:xfrm>
            <a:off x="7429500" y="41163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0" name="Line 434"/>
          <p:cNvSpPr>
            <a:spLocks noChangeShapeType="1"/>
          </p:cNvSpPr>
          <p:nvPr/>
        </p:nvSpPr>
        <p:spPr bwMode="auto">
          <a:xfrm>
            <a:off x="7429500" y="41925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1" name="Line 435"/>
          <p:cNvSpPr>
            <a:spLocks noChangeShapeType="1"/>
          </p:cNvSpPr>
          <p:nvPr/>
        </p:nvSpPr>
        <p:spPr bwMode="auto">
          <a:xfrm>
            <a:off x="7429500" y="42703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2" name="Line 436"/>
          <p:cNvSpPr>
            <a:spLocks noChangeShapeType="1"/>
          </p:cNvSpPr>
          <p:nvPr/>
        </p:nvSpPr>
        <p:spPr bwMode="auto">
          <a:xfrm>
            <a:off x="7429500" y="43481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3" name="Line 437"/>
          <p:cNvSpPr>
            <a:spLocks noChangeShapeType="1"/>
          </p:cNvSpPr>
          <p:nvPr/>
        </p:nvSpPr>
        <p:spPr bwMode="auto">
          <a:xfrm>
            <a:off x="7429500" y="44259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4" name="Line 438"/>
          <p:cNvSpPr>
            <a:spLocks noChangeShapeType="1"/>
          </p:cNvSpPr>
          <p:nvPr/>
        </p:nvSpPr>
        <p:spPr bwMode="auto">
          <a:xfrm>
            <a:off x="7429500" y="45021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5" name="Line 439"/>
          <p:cNvSpPr>
            <a:spLocks noChangeShapeType="1"/>
          </p:cNvSpPr>
          <p:nvPr/>
        </p:nvSpPr>
        <p:spPr bwMode="auto">
          <a:xfrm>
            <a:off x="7429500" y="45799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6" name="Line 440"/>
          <p:cNvSpPr>
            <a:spLocks noChangeShapeType="1"/>
          </p:cNvSpPr>
          <p:nvPr/>
        </p:nvSpPr>
        <p:spPr bwMode="auto">
          <a:xfrm>
            <a:off x="7429500" y="46577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7" name="Line 441"/>
          <p:cNvSpPr>
            <a:spLocks noChangeShapeType="1"/>
          </p:cNvSpPr>
          <p:nvPr/>
        </p:nvSpPr>
        <p:spPr bwMode="auto">
          <a:xfrm>
            <a:off x="7429500" y="47355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8" name="Line 442"/>
          <p:cNvSpPr>
            <a:spLocks noChangeShapeType="1"/>
          </p:cNvSpPr>
          <p:nvPr/>
        </p:nvSpPr>
        <p:spPr bwMode="auto">
          <a:xfrm>
            <a:off x="7429500" y="48133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9" name="Line 443"/>
          <p:cNvSpPr>
            <a:spLocks noChangeShapeType="1"/>
          </p:cNvSpPr>
          <p:nvPr/>
        </p:nvSpPr>
        <p:spPr bwMode="auto">
          <a:xfrm>
            <a:off x="7429500" y="488950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0" name="Line 444"/>
          <p:cNvSpPr>
            <a:spLocks noChangeShapeType="1"/>
          </p:cNvSpPr>
          <p:nvPr/>
        </p:nvSpPr>
        <p:spPr bwMode="auto">
          <a:xfrm>
            <a:off x="7429500" y="496728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1" name="Line 445"/>
          <p:cNvSpPr>
            <a:spLocks noChangeShapeType="1"/>
          </p:cNvSpPr>
          <p:nvPr/>
        </p:nvSpPr>
        <p:spPr bwMode="auto">
          <a:xfrm>
            <a:off x="7429500" y="504507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2" name="Line 446"/>
          <p:cNvSpPr>
            <a:spLocks noChangeShapeType="1"/>
          </p:cNvSpPr>
          <p:nvPr/>
        </p:nvSpPr>
        <p:spPr bwMode="auto">
          <a:xfrm>
            <a:off x="7429500" y="51228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3" name="Line 447"/>
          <p:cNvSpPr>
            <a:spLocks noChangeShapeType="1"/>
          </p:cNvSpPr>
          <p:nvPr/>
        </p:nvSpPr>
        <p:spPr bwMode="auto">
          <a:xfrm>
            <a:off x="7429500" y="519906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4" name="Line 448"/>
          <p:cNvSpPr>
            <a:spLocks noChangeShapeType="1"/>
          </p:cNvSpPr>
          <p:nvPr/>
        </p:nvSpPr>
        <p:spPr bwMode="auto">
          <a:xfrm>
            <a:off x="7429500" y="5276850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5" name="Line 449"/>
          <p:cNvSpPr>
            <a:spLocks noChangeShapeType="1"/>
          </p:cNvSpPr>
          <p:nvPr/>
        </p:nvSpPr>
        <p:spPr bwMode="auto">
          <a:xfrm>
            <a:off x="7429500" y="5354638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6" name="Line 450"/>
          <p:cNvSpPr>
            <a:spLocks noChangeShapeType="1"/>
          </p:cNvSpPr>
          <p:nvPr/>
        </p:nvSpPr>
        <p:spPr bwMode="auto">
          <a:xfrm>
            <a:off x="7429500" y="5432425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7" name="Line 451"/>
          <p:cNvSpPr>
            <a:spLocks noChangeShapeType="1"/>
          </p:cNvSpPr>
          <p:nvPr/>
        </p:nvSpPr>
        <p:spPr bwMode="auto">
          <a:xfrm>
            <a:off x="7429500" y="5510213"/>
            <a:ext cx="1588" cy="47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8" name="Freeform 452"/>
          <p:cNvSpPr>
            <a:spLocks/>
          </p:cNvSpPr>
          <p:nvPr/>
        </p:nvSpPr>
        <p:spPr bwMode="auto">
          <a:xfrm>
            <a:off x="7429500" y="5586413"/>
            <a:ext cx="9525" cy="38100"/>
          </a:xfrm>
          <a:custGeom>
            <a:avLst/>
            <a:gdLst>
              <a:gd name="T0" fmla="*/ 0 w 10"/>
              <a:gd name="T1" fmla="*/ 0 h 38"/>
              <a:gd name="T2" fmla="*/ 0 w 10"/>
              <a:gd name="T3" fmla="*/ 38 h 38"/>
              <a:gd name="T4" fmla="*/ 10 w 10"/>
              <a:gd name="T5" fmla="*/ 38 h 38"/>
              <a:gd name="T6" fmla="*/ 0 60000 65536"/>
              <a:gd name="T7" fmla="*/ 0 60000 65536"/>
              <a:gd name="T8" fmla="*/ 0 60000 65536"/>
              <a:gd name="T9" fmla="*/ 0 w 10"/>
              <a:gd name="T10" fmla="*/ 0 h 38"/>
              <a:gd name="T11" fmla="*/ 10 w 10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38">
                <a:moveTo>
                  <a:pt x="0" y="0"/>
                </a:moveTo>
                <a:lnTo>
                  <a:pt x="0" y="38"/>
                </a:lnTo>
                <a:lnTo>
                  <a:pt x="10" y="3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9" name="Line 453"/>
          <p:cNvSpPr>
            <a:spLocks noChangeShapeType="1"/>
          </p:cNvSpPr>
          <p:nvPr/>
        </p:nvSpPr>
        <p:spPr bwMode="auto">
          <a:xfrm>
            <a:off x="7466013" y="5624513"/>
            <a:ext cx="460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0" name="Line 454"/>
          <p:cNvSpPr>
            <a:spLocks noChangeShapeType="1"/>
          </p:cNvSpPr>
          <p:nvPr/>
        </p:nvSpPr>
        <p:spPr bwMode="auto">
          <a:xfrm>
            <a:off x="7540625" y="5624513"/>
            <a:ext cx="444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1" name="Line 455"/>
          <p:cNvSpPr>
            <a:spLocks noChangeShapeType="1"/>
          </p:cNvSpPr>
          <p:nvPr/>
        </p:nvSpPr>
        <p:spPr bwMode="auto">
          <a:xfrm>
            <a:off x="7613650" y="5624513"/>
            <a:ext cx="46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2" name="Line 456"/>
          <p:cNvSpPr>
            <a:spLocks noChangeShapeType="1"/>
          </p:cNvSpPr>
          <p:nvPr/>
        </p:nvSpPr>
        <p:spPr bwMode="auto">
          <a:xfrm>
            <a:off x="7688263" y="5624513"/>
            <a:ext cx="238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3" name="Rectangle 457"/>
          <p:cNvSpPr>
            <a:spLocks noChangeArrowheads="1"/>
          </p:cNvSpPr>
          <p:nvPr/>
        </p:nvSpPr>
        <p:spPr bwMode="auto">
          <a:xfrm>
            <a:off x="7558088" y="38973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54" name="Rectangle 458"/>
          <p:cNvSpPr>
            <a:spLocks noChangeArrowheads="1"/>
          </p:cNvSpPr>
          <p:nvPr/>
        </p:nvSpPr>
        <p:spPr bwMode="auto">
          <a:xfrm>
            <a:off x="8137525" y="5029200"/>
            <a:ext cx="141288" cy="89376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5" name="Rectangle 459"/>
          <p:cNvSpPr>
            <a:spLocks noChangeArrowheads="1"/>
          </p:cNvSpPr>
          <p:nvPr/>
        </p:nvSpPr>
        <p:spPr bwMode="auto">
          <a:xfrm>
            <a:off x="8196263" y="54070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56" name="Rectangle 460"/>
          <p:cNvSpPr>
            <a:spLocks noChangeArrowheads="1"/>
          </p:cNvSpPr>
          <p:nvPr/>
        </p:nvSpPr>
        <p:spPr bwMode="auto">
          <a:xfrm>
            <a:off x="8137525" y="2049463"/>
            <a:ext cx="141288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7" name="Rectangle 461"/>
          <p:cNvSpPr>
            <a:spLocks noChangeArrowheads="1"/>
          </p:cNvSpPr>
          <p:nvPr/>
        </p:nvSpPr>
        <p:spPr bwMode="auto">
          <a:xfrm>
            <a:off x="8181975" y="2427288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58" name="Rectangle 462"/>
          <p:cNvSpPr>
            <a:spLocks noChangeArrowheads="1"/>
          </p:cNvSpPr>
          <p:nvPr/>
        </p:nvSpPr>
        <p:spPr bwMode="auto">
          <a:xfrm>
            <a:off x="8137525" y="2943225"/>
            <a:ext cx="141288" cy="1192213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59" name="Rectangle 463"/>
          <p:cNvSpPr>
            <a:spLocks noChangeArrowheads="1"/>
          </p:cNvSpPr>
          <p:nvPr/>
        </p:nvSpPr>
        <p:spPr bwMode="auto">
          <a:xfrm>
            <a:off x="8161338" y="34718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W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60" name="Rectangle 464"/>
          <p:cNvSpPr>
            <a:spLocks noChangeArrowheads="1"/>
          </p:cNvSpPr>
          <p:nvPr/>
        </p:nvSpPr>
        <p:spPr bwMode="auto">
          <a:xfrm>
            <a:off x="8137525" y="4135438"/>
            <a:ext cx="141288" cy="893762"/>
          </a:xfrm>
          <a:prstGeom prst="rect">
            <a:avLst/>
          </a:prstGeom>
          <a:solidFill>
            <a:srgbClr val="E6E6E6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61" name="Rectangle 465"/>
          <p:cNvSpPr>
            <a:spLocks noChangeArrowheads="1"/>
          </p:cNvSpPr>
          <p:nvPr/>
        </p:nvSpPr>
        <p:spPr bwMode="auto">
          <a:xfrm>
            <a:off x="8196263" y="45132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762" name="Line 466"/>
          <p:cNvSpPr>
            <a:spLocks noChangeShapeType="1"/>
          </p:cNvSpPr>
          <p:nvPr/>
        </p:nvSpPr>
        <p:spPr bwMode="auto">
          <a:xfrm flipH="1" flipV="1">
            <a:off x="7712075" y="5475288"/>
            <a:ext cx="393700" cy="276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3" name="Freeform 467"/>
          <p:cNvSpPr>
            <a:spLocks/>
          </p:cNvSpPr>
          <p:nvPr/>
        </p:nvSpPr>
        <p:spPr bwMode="auto">
          <a:xfrm>
            <a:off x="8081963" y="5721350"/>
            <a:ext cx="55562" cy="52388"/>
          </a:xfrm>
          <a:custGeom>
            <a:avLst/>
            <a:gdLst>
              <a:gd name="T0" fmla="*/ 70 w 70"/>
              <a:gd name="T1" fmla="*/ 65 h 65"/>
              <a:gd name="T2" fmla="*/ 34 w 70"/>
              <a:gd name="T3" fmla="*/ 0 h 65"/>
              <a:gd name="T4" fmla="*/ 34 w 70"/>
              <a:gd name="T5" fmla="*/ 4 h 65"/>
              <a:gd name="T6" fmla="*/ 33 w 70"/>
              <a:gd name="T7" fmla="*/ 7 h 65"/>
              <a:gd name="T8" fmla="*/ 32 w 70"/>
              <a:gd name="T9" fmla="*/ 11 h 65"/>
              <a:gd name="T10" fmla="*/ 31 w 70"/>
              <a:gd name="T11" fmla="*/ 15 h 65"/>
              <a:gd name="T12" fmla="*/ 30 w 70"/>
              <a:gd name="T13" fmla="*/ 19 h 65"/>
              <a:gd name="T14" fmla="*/ 28 w 70"/>
              <a:gd name="T15" fmla="*/ 22 h 65"/>
              <a:gd name="T16" fmla="*/ 26 w 70"/>
              <a:gd name="T17" fmla="*/ 26 h 65"/>
              <a:gd name="T18" fmla="*/ 25 w 70"/>
              <a:gd name="T19" fmla="*/ 30 h 65"/>
              <a:gd name="T20" fmla="*/ 22 w 70"/>
              <a:gd name="T21" fmla="*/ 34 h 65"/>
              <a:gd name="T22" fmla="*/ 20 w 70"/>
              <a:gd name="T23" fmla="*/ 37 h 65"/>
              <a:gd name="T24" fmla="*/ 18 w 70"/>
              <a:gd name="T25" fmla="*/ 40 h 65"/>
              <a:gd name="T26" fmla="*/ 15 w 70"/>
              <a:gd name="T27" fmla="*/ 42 h 65"/>
              <a:gd name="T28" fmla="*/ 12 w 70"/>
              <a:gd name="T29" fmla="*/ 46 h 65"/>
              <a:gd name="T30" fmla="*/ 9 w 70"/>
              <a:gd name="T31" fmla="*/ 49 h 65"/>
              <a:gd name="T32" fmla="*/ 6 w 70"/>
              <a:gd name="T33" fmla="*/ 51 h 65"/>
              <a:gd name="T34" fmla="*/ 2 w 70"/>
              <a:gd name="T35" fmla="*/ 54 h 65"/>
              <a:gd name="T36" fmla="*/ 0 w 70"/>
              <a:gd name="T37" fmla="*/ 55 h 65"/>
              <a:gd name="T38" fmla="*/ 70 w 70"/>
              <a:gd name="T39" fmla="*/ 65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5"/>
              <a:gd name="T62" fmla="*/ 70 w 70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5">
                <a:moveTo>
                  <a:pt x="70" y="65"/>
                </a:moveTo>
                <a:lnTo>
                  <a:pt x="34" y="0"/>
                </a:lnTo>
                <a:lnTo>
                  <a:pt x="34" y="4"/>
                </a:lnTo>
                <a:lnTo>
                  <a:pt x="33" y="7"/>
                </a:lnTo>
                <a:lnTo>
                  <a:pt x="32" y="11"/>
                </a:lnTo>
                <a:lnTo>
                  <a:pt x="31" y="15"/>
                </a:lnTo>
                <a:lnTo>
                  <a:pt x="30" y="19"/>
                </a:lnTo>
                <a:lnTo>
                  <a:pt x="28" y="22"/>
                </a:lnTo>
                <a:lnTo>
                  <a:pt x="26" y="26"/>
                </a:lnTo>
                <a:lnTo>
                  <a:pt x="25" y="30"/>
                </a:lnTo>
                <a:lnTo>
                  <a:pt x="22" y="34"/>
                </a:lnTo>
                <a:lnTo>
                  <a:pt x="20" y="37"/>
                </a:lnTo>
                <a:lnTo>
                  <a:pt x="18" y="40"/>
                </a:lnTo>
                <a:lnTo>
                  <a:pt x="15" y="42"/>
                </a:lnTo>
                <a:lnTo>
                  <a:pt x="12" y="46"/>
                </a:lnTo>
                <a:lnTo>
                  <a:pt x="9" y="49"/>
                </a:lnTo>
                <a:lnTo>
                  <a:pt x="6" y="51"/>
                </a:lnTo>
                <a:lnTo>
                  <a:pt x="2" y="54"/>
                </a:lnTo>
                <a:lnTo>
                  <a:pt x="0" y="55"/>
                </a:lnTo>
                <a:lnTo>
                  <a:pt x="70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4" name="Line 468"/>
          <p:cNvSpPr>
            <a:spLocks noChangeShapeType="1"/>
          </p:cNvSpPr>
          <p:nvPr/>
        </p:nvSpPr>
        <p:spPr bwMode="auto">
          <a:xfrm flipH="1" flipV="1">
            <a:off x="7712075" y="5400675"/>
            <a:ext cx="392113" cy="206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5" name="Freeform 469"/>
          <p:cNvSpPr>
            <a:spLocks/>
          </p:cNvSpPr>
          <p:nvPr/>
        </p:nvSpPr>
        <p:spPr bwMode="auto">
          <a:xfrm>
            <a:off x="8080375" y="5576888"/>
            <a:ext cx="57150" cy="47625"/>
          </a:xfrm>
          <a:custGeom>
            <a:avLst/>
            <a:gdLst>
              <a:gd name="T0" fmla="*/ 71 w 71"/>
              <a:gd name="T1" fmla="*/ 60 h 60"/>
              <a:gd name="T2" fmla="*/ 28 w 71"/>
              <a:gd name="T3" fmla="*/ 0 h 60"/>
              <a:gd name="T4" fmla="*/ 28 w 71"/>
              <a:gd name="T5" fmla="*/ 4 h 60"/>
              <a:gd name="T6" fmla="*/ 28 w 71"/>
              <a:gd name="T7" fmla="*/ 8 h 60"/>
              <a:gd name="T8" fmla="*/ 27 w 71"/>
              <a:gd name="T9" fmla="*/ 11 h 60"/>
              <a:gd name="T10" fmla="*/ 27 w 71"/>
              <a:gd name="T11" fmla="*/ 16 h 60"/>
              <a:gd name="T12" fmla="*/ 26 w 71"/>
              <a:gd name="T13" fmla="*/ 20 h 60"/>
              <a:gd name="T14" fmla="*/ 25 w 71"/>
              <a:gd name="T15" fmla="*/ 24 h 60"/>
              <a:gd name="T16" fmla="*/ 23 w 71"/>
              <a:gd name="T17" fmla="*/ 28 h 60"/>
              <a:gd name="T18" fmla="*/ 22 w 71"/>
              <a:gd name="T19" fmla="*/ 31 h 60"/>
              <a:gd name="T20" fmla="*/ 20 w 71"/>
              <a:gd name="T21" fmla="*/ 35 h 60"/>
              <a:gd name="T22" fmla="*/ 17 w 71"/>
              <a:gd name="T23" fmla="*/ 39 h 60"/>
              <a:gd name="T24" fmla="*/ 16 w 71"/>
              <a:gd name="T25" fmla="*/ 43 h 60"/>
              <a:gd name="T26" fmla="*/ 14 w 71"/>
              <a:gd name="T27" fmla="*/ 45 h 60"/>
              <a:gd name="T28" fmla="*/ 12 w 71"/>
              <a:gd name="T29" fmla="*/ 49 h 60"/>
              <a:gd name="T30" fmla="*/ 8 w 71"/>
              <a:gd name="T31" fmla="*/ 51 h 60"/>
              <a:gd name="T32" fmla="*/ 6 w 71"/>
              <a:gd name="T33" fmla="*/ 55 h 60"/>
              <a:gd name="T34" fmla="*/ 3 w 71"/>
              <a:gd name="T35" fmla="*/ 58 h 60"/>
              <a:gd name="T36" fmla="*/ 0 w 71"/>
              <a:gd name="T37" fmla="*/ 60 h 60"/>
              <a:gd name="T38" fmla="*/ 71 w 71"/>
              <a:gd name="T39" fmla="*/ 6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0"/>
              <a:gd name="T62" fmla="*/ 71 w 71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0">
                <a:moveTo>
                  <a:pt x="71" y="60"/>
                </a:moveTo>
                <a:lnTo>
                  <a:pt x="28" y="0"/>
                </a:lnTo>
                <a:lnTo>
                  <a:pt x="28" y="4"/>
                </a:lnTo>
                <a:lnTo>
                  <a:pt x="28" y="8"/>
                </a:lnTo>
                <a:lnTo>
                  <a:pt x="27" y="11"/>
                </a:lnTo>
                <a:lnTo>
                  <a:pt x="27" y="16"/>
                </a:lnTo>
                <a:lnTo>
                  <a:pt x="26" y="20"/>
                </a:lnTo>
                <a:lnTo>
                  <a:pt x="25" y="24"/>
                </a:lnTo>
                <a:lnTo>
                  <a:pt x="23" y="28"/>
                </a:lnTo>
                <a:lnTo>
                  <a:pt x="22" y="31"/>
                </a:lnTo>
                <a:lnTo>
                  <a:pt x="20" y="35"/>
                </a:lnTo>
                <a:lnTo>
                  <a:pt x="17" y="39"/>
                </a:lnTo>
                <a:lnTo>
                  <a:pt x="16" y="43"/>
                </a:lnTo>
                <a:lnTo>
                  <a:pt x="14" y="45"/>
                </a:lnTo>
                <a:lnTo>
                  <a:pt x="12" y="49"/>
                </a:lnTo>
                <a:lnTo>
                  <a:pt x="8" y="51"/>
                </a:lnTo>
                <a:lnTo>
                  <a:pt x="6" y="55"/>
                </a:lnTo>
                <a:lnTo>
                  <a:pt x="3" y="58"/>
                </a:lnTo>
                <a:lnTo>
                  <a:pt x="0" y="60"/>
                </a:lnTo>
                <a:lnTo>
                  <a:pt x="71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6" name="Line 470"/>
          <p:cNvSpPr>
            <a:spLocks noChangeShapeType="1"/>
          </p:cNvSpPr>
          <p:nvPr/>
        </p:nvSpPr>
        <p:spPr bwMode="auto">
          <a:xfrm flipH="1" flipV="1">
            <a:off x="7712075" y="5327650"/>
            <a:ext cx="388938" cy="134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7" name="Freeform 471"/>
          <p:cNvSpPr>
            <a:spLocks/>
          </p:cNvSpPr>
          <p:nvPr/>
        </p:nvSpPr>
        <p:spPr bwMode="auto">
          <a:xfrm>
            <a:off x="8081963" y="5432425"/>
            <a:ext cx="55562" cy="50800"/>
          </a:xfrm>
          <a:custGeom>
            <a:avLst/>
            <a:gdLst>
              <a:gd name="T0" fmla="*/ 70 w 70"/>
              <a:gd name="T1" fmla="*/ 54 h 64"/>
              <a:gd name="T2" fmla="*/ 20 w 70"/>
              <a:gd name="T3" fmla="*/ 0 h 64"/>
              <a:gd name="T4" fmla="*/ 20 w 70"/>
              <a:gd name="T5" fmla="*/ 4 h 64"/>
              <a:gd name="T6" fmla="*/ 20 w 70"/>
              <a:gd name="T7" fmla="*/ 9 h 64"/>
              <a:gd name="T8" fmla="*/ 20 w 70"/>
              <a:gd name="T9" fmla="*/ 12 h 64"/>
              <a:gd name="T10" fmla="*/ 20 w 70"/>
              <a:gd name="T11" fmla="*/ 16 h 64"/>
              <a:gd name="T12" fmla="*/ 20 w 70"/>
              <a:gd name="T13" fmla="*/ 21 h 64"/>
              <a:gd name="T14" fmla="*/ 19 w 70"/>
              <a:gd name="T15" fmla="*/ 25 h 64"/>
              <a:gd name="T16" fmla="*/ 19 w 70"/>
              <a:gd name="T17" fmla="*/ 29 h 64"/>
              <a:gd name="T18" fmla="*/ 18 w 70"/>
              <a:gd name="T19" fmla="*/ 32 h 64"/>
              <a:gd name="T20" fmla="*/ 16 w 70"/>
              <a:gd name="T21" fmla="*/ 36 h 64"/>
              <a:gd name="T22" fmla="*/ 15 w 70"/>
              <a:gd name="T23" fmla="*/ 40 h 64"/>
              <a:gd name="T24" fmla="*/ 13 w 70"/>
              <a:gd name="T25" fmla="*/ 44 h 64"/>
              <a:gd name="T26" fmla="*/ 12 w 70"/>
              <a:gd name="T27" fmla="*/ 47 h 64"/>
              <a:gd name="T28" fmla="*/ 9 w 70"/>
              <a:gd name="T29" fmla="*/ 51 h 64"/>
              <a:gd name="T30" fmla="*/ 7 w 70"/>
              <a:gd name="T31" fmla="*/ 55 h 64"/>
              <a:gd name="T32" fmla="*/ 5 w 70"/>
              <a:gd name="T33" fmla="*/ 59 h 64"/>
              <a:gd name="T34" fmla="*/ 2 w 70"/>
              <a:gd name="T35" fmla="*/ 61 h 64"/>
              <a:gd name="T36" fmla="*/ 0 w 70"/>
              <a:gd name="T37" fmla="*/ 64 h 64"/>
              <a:gd name="T38" fmla="*/ 70 w 70"/>
              <a:gd name="T39" fmla="*/ 54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4"/>
              <a:gd name="T62" fmla="*/ 70 w 70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4">
                <a:moveTo>
                  <a:pt x="70" y="54"/>
                </a:moveTo>
                <a:lnTo>
                  <a:pt x="20" y="0"/>
                </a:lnTo>
                <a:lnTo>
                  <a:pt x="20" y="4"/>
                </a:lnTo>
                <a:lnTo>
                  <a:pt x="20" y="9"/>
                </a:lnTo>
                <a:lnTo>
                  <a:pt x="20" y="12"/>
                </a:lnTo>
                <a:lnTo>
                  <a:pt x="20" y="16"/>
                </a:lnTo>
                <a:lnTo>
                  <a:pt x="20" y="21"/>
                </a:lnTo>
                <a:lnTo>
                  <a:pt x="19" y="25"/>
                </a:lnTo>
                <a:lnTo>
                  <a:pt x="19" y="29"/>
                </a:lnTo>
                <a:lnTo>
                  <a:pt x="18" y="32"/>
                </a:lnTo>
                <a:lnTo>
                  <a:pt x="16" y="36"/>
                </a:lnTo>
                <a:lnTo>
                  <a:pt x="15" y="40"/>
                </a:lnTo>
                <a:lnTo>
                  <a:pt x="13" y="44"/>
                </a:lnTo>
                <a:lnTo>
                  <a:pt x="12" y="47"/>
                </a:lnTo>
                <a:lnTo>
                  <a:pt x="9" y="51"/>
                </a:lnTo>
                <a:lnTo>
                  <a:pt x="7" y="55"/>
                </a:lnTo>
                <a:lnTo>
                  <a:pt x="5" y="59"/>
                </a:lnTo>
                <a:lnTo>
                  <a:pt x="2" y="61"/>
                </a:lnTo>
                <a:lnTo>
                  <a:pt x="0" y="64"/>
                </a:lnTo>
                <a:lnTo>
                  <a:pt x="70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8" name="Line 472"/>
          <p:cNvSpPr>
            <a:spLocks noChangeShapeType="1"/>
          </p:cNvSpPr>
          <p:nvPr/>
        </p:nvSpPr>
        <p:spPr bwMode="auto">
          <a:xfrm flipH="1" flipV="1">
            <a:off x="7712075" y="525303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9" name="Freeform 473"/>
          <p:cNvSpPr>
            <a:spLocks/>
          </p:cNvSpPr>
          <p:nvPr/>
        </p:nvSpPr>
        <p:spPr bwMode="auto">
          <a:xfrm>
            <a:off x="8083550" y="5291138"/>
            <a:ext cx="53975" cy="53975"/>
          </a:xfrm>
          <a:custGeom>
            <a:avLst/>
            <a:gdLst>
              <a:gd name="T0" fmla="*/ 68 w 68"/>
              <a:gd name="T1" fmla="*/ 45 h 68"/>
              <a:gd name="T2" fmla="*/ 11 w 68"/>
              <a:gd name="T3" fmla="*/ 0 h 68"/>
              <a:gd name="T4" fmla="*/ 11 w 68"/>
              <a:gd name="T5" fmla="*/ 5 h 68"/>
              <a:gd name="T6" fmla="*/ 12 w 68"/>
              <a:gd name="T7" fmla="*/ 9 h 68"/>
              <a:gd name="T8" fmla="*/ 13 w 68"/>
              <a:gd name="T9" fmla="*/ 12 h 68"/>
              <a:gd name="T10" fmla="*/ 13 w 68"/>
              <a:gd name="T11" fmla="*/ 16 h 68"/>
              <a:gd name="T12" fmla="*/ 13 w 68"/>
              <a:gd name="T13" fmla="*/ 21 h 68"/>
              <a:gd name="T14" fmla="*/ 13 w 68"/>
              <a:gd name="T15" fmla="*/ 25 h 68"/>
              <a:gd name="T16" fmla="*/ 13 w 68"/>
              <a:gd name="T17" fmla="*/ 29 h 68"/>
              <a:gd name="T18" fmla="*/ 13 w 68"/>
              <a:gd name="T19" fmla="*/ 32 h 68"/>
              <a:gd name="T20" fmla="*/ 12 w 68"/>
              <a:gd name="T21" fmla="*/ 37 h 68"/>
              <a:gd name="T22" fmla="*/ 11 w 68"/>
              <a:gd name="T23" fmla="*/ 41 h 68"/>
              <a:gd name="T24" fmla="*/ 11 w 68"/>
              <a:gd name="T25" fmla="*/ 45 h 68"/>
              <a:gd name="T26" fmla="*/ 9 w 68"/>
              <a:gd name="T27" fmla="*/ 49 h 68"/>
              <a:gd name="T28" fmla="*/ 7 w 68"/>
              <a:gd name="T29" fmla="*/ 53 h 68"/>
              <a:gd name="T30" fmla="*/ 6 w 68"/>
              <a:gd name="T31" fmla="*/ 56 h 68"/>
              <a:gd name="T32" fmla="*/ 4 w 68"/>
              <a:gd name="T33" fmla="*/ 60 h 68"/>
              <a:gd name="T34" fmla="*/ 3 w 68"/>
              <a:gd name="T35" fmla="*/ 64 h 68"/>
              <a:gd name="T36" fmla="*/ 0 w 68"/>
              <a:gd name="T37" fmla="*/ 68 h 68"/>
              <a:gd name="T38" fmla="*/ 68 w 68"/>
              <a:gd name="T39" fmla="*/ 45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8"/>
              <a:gd name="T62" fmla="*/ 68 w 68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8">
                <a:moveTo>
                  <a:pt x="68" y="45"/>
                </a:moveTo>
                <a:lnTo>
                  <a:pt x="11" y="0"/>
                </a:lnTo>
                <a:lnTo>
                  <a:pt x="11" y="5"/>
                </a:lnTo>
                <a:lnTo>
                  <a:pt x="12" y="9"/>
                </a:lnTo>
                <a:lnTo>
                  <a:pt x="13" y="12"/>
                </a:lnTo>
                <a:lnTo>
                  <a:pt x="13" y="16"/>
                </a:lnTo>
                <a:lnTo>
                  <a:pt x="13" y="21"/>
                </a:lnTo>
                <a:lnTo>
                  <a:pt x="13" y="25"/>
                </a:lnTo>
                <a:lnTo>
                  <a:pt x="13" y="29"/>
                </a:lnTo>
                <a:lnTo>
                  <a:pt x="13" y="32"/>
                </a:lnTo>
                <a:lnTo>
                  <a:pt x="12" y="37"/>
                </a:lnTo>
                <a:lnTo>
                  <a:pt x="11" y="41"/>
                </a:lnTo>
                <a:lnTo>
                  <a:pt x="11" y="45"/>
                </a:lnTo>
                <a:lnTo>
                  <a:pt x="9" y="49"/>
                </a:lnTo>
                <a:lnTo>
                  <a:pt x="7" y="53"/>
                </a:lnTo>
                <a:lnTo>
                  <a:pt x="6" y="56"/>
                </a:lnTo>
                <a:lnTo>
                  <a:pt x="4" y="60"/>
                </a:lnTo>
                <a:lnTo>
                  <a:pt x="3" y="64"/>
                </a:lnTo>
                <a:lnTo>
                  <a:pt x="0" y="68"/>
                </a:lnTo>
                <a:lnTo>
                  <a:pt x="68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0" name="Line 474"/>
          <p:cNvSpPr>
            <a:spLocks noChangeShapeType="1"/>
          </p:cNvSpPr>
          <p:nvPr/>
        </p:nvSpPr>
        <p:spPr bwMode="auto">
          <a:xfrm flipH="1" flipV="1">
            <a:off x="7712075" y="5140325"/>
            <a:ext cx="387350" cy="33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1" name="Freeform 475"/>
          <p:cNvSpPr>
            <a:spLocks/>
          </p:cNvSpPr>
          <p:nvPr/>
        </p:nvSpPr>
        <p:spPr bwMode="auto">
          <a:xfrm>
            <a:off x="8085138" y="5146675"/>
            <a:ext cx="52387" cy="52388"/>
          </a:xfrm>
          <a:custGeom>
            <a:avLst/>
            <a:gdLst>
              <a:gd name="T0" fmla="*/ 67 w 67"/>
              <a:gd name="T1" fmla="*/ 40 h 68"/>
              <a:gd name="T2" fmla="*/ 6 w 67"/>
              <a:gd name="T3" fmla="*/ 0 h 68"/>
              <a:gd name="T4" fmla="*/ 8 w 67"/>
              <a:gd name="T5" fmla="*/ 5 h 68"/>
              <a:gd name="T6" fmla="*/ 9 w 67"/>
              <a:gd name="T7" fmla="*/ 9 h 68"/>
              <a:gd name="T8" fmla="*/ 10 w 67"/>
              <a:gd name="T9" fmla="*/ 13 h 68"/>
              <a:gd name="T10" fmla="*/ 10 w 67"/>
              <a:gd name="T11" fmla="*/ 17 h 68"/>
              <a:gd name="T12" fmla="*/ 11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1 w 67"/>
              <a:gd name="T21" fmla="*/ 38 h 68"/>
              <a:gd name="T22" fmla="*/ 10 w 67"/>
              <a:gd name="T23" fmla="*/ 42 h 68"/>
              <a:gd name="T24" fmla="*/ 10 w 67"/>
              <a:gd name="T25" fmla="*/ 45 h 68"/>
              <a:gd name="T26" fmla="*/ 9 w 67"/>
              <a:gd name="T27" fmla="*/ 49 h 68"/>
              <a:gd name="T28" fmla="*/ 8 w 67"/>
              <a:gd name="T29" fmla="*/ 53 h 68"/>
              <a:gd name="T30" fmla="*/ 6 w 67"/>
              <a:gd name="T31" fmla="*/ 57 h 68"/>
              <a:gd name="T32" fmla="*/ 4 w 67"/>
              <a:gd name="T33" fmla="*/ 60 h 68"/>
              <a:gd name="T34" fmla="*/ 3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6" y="0"/>
                </a:lnTo>
                <a:lnTo>
                  <a:pt x="8" y="5"/>
                </a:lnTo>
                <a:lnTo>
                  <a:pt x="9" y="9"/>
                </a:lnTo>
                <a:lnTo>
                  <a:pt x="10" y="13"/>
                </a:lnTo>
                <a:lnTo>
                  <a:pt x="10" y="17"/>
                </a:lnTo>
                <a:lnTo>
                  <a:pt x="11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1" y="38"/>
                </a:lnTo>
                <a:lnTo>
                  <a:pt x="10" y="42"/>
                </a:lnTo>
                <a:lnTo>
                  <a:pt x="10" y="45"/>
                </a:lnTo>
                <a:lnTo>
                  <a:pt x="9" y="49"/>
                </a:lnTo>
                <a:lnTo>
                  <a:pt x="8" y="53"/>
                </a:lnTo>
                <a:lnTo>
                  <a:pt x="6" y="57"/>
                </a:lnTo>
                <a:lnTo>
                  <a:pt x="4" y="60"/>
                </a:lnTo>
                <a:lnTo>
                  <a:pt x="3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2" name="Line 476"/>
          <p:cNvSpPr>
            <a:spLocks noChangeShapeType="1"/>
          </p:cNvSpPr>
          <p:nvPr/>
        </p:nvSpPr>
        <p:spPr bwMode="auto">
          <a:xfrm flipH="1" flipV="1">
            <a:off x="7712075" y="4841875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3" name="Freeform 477"/>
          <p:cNvSpPr>
            <a:spLocks/>
          </p:cNvSpPr>
          <p:nvPr/>
        </p:nvSpPr>
        <p:spPr bwMode="auto">
          <a:xfrm>
            <a:off x="8085138" y="4848225"/>
            <a:ext cx="52387" cy="53975"/>
          </a:xfrm>
          <a:custGeom>
            <a:avLst/>
            <a:gdLst>
              <a:gd name="T0" fmla="*/ 67 w 67"/>
              <a:gd name="T1" fmla="*/ 40 h 68"/>
              <a:gd name="T2" fmla="*/ 6 w 67"/>
              <a:gd name="T3" fmla="*/ 0 h 68"/>
              <a:gd name="T4" fmla="*/ 8 w 67"/>
              <a:gd name="T5" fmla="*/ 5 h 68"/>
              <a:gd name="T6" fmla="*/ 9 w 67"/>
              <a:gd name="T7" fmla="*/ 9 h 68"/>
              <a:gd name="T8" fmla="*/ 10 w 67"/>
              <a:gd name="T9" fmla="*/ 13 h 68"/>
              <a:gd name="T10" fmla="*/ 10 w 67"/>
              <a:gd name="T11" fmla="*/ 16 h 68"/>
              <a:gd name="T12" fmla="*/ 11 w 67"/>
              <a:gd name="T13" fmla="*/ 20 h 68"/>
              <a:gd name="T14" fmla="*/ 11 w 67"/>
              <a:gd name="T15" fmla="*/ 25 h 68"/>
              <a:gd name="T16" fmla="*/ 11 w 67"/>
              <a:gd name="T17" fmla="*/ 29 h 68"/>
              <a:gd name="T18" fmla="*/ 11 w 67"/>
              <a:gd name="T19" fmla="*/ 33 h 68"/>
              <a:gd name="T20" fmla="*/ 11 w 67"/>
              <a:gd name="T21" fmla="*/ 36 h 68"/>
              <a:gd name="T22" fmla="*/ 10 w 67"/>
              <a:gd name="T23" fmla="*/ 41 h 68"/>
              <a:gd name="T24" fmla="*/ 10 w 67"/>
              <a:gd name="T25" fmla="*/ 45 h 68"/>
              <a:gd name="T26" fmla="*/ 9 w 67"/>
              <a:gd name="T27" fmla="*/ 49 h 68"/>
              <a:gd name="T28" fmla="*/ 8 w 67"/>
              <a:gd name="T29" fmla="*/ 53 h 68"/>
              <a:gd name="T30" fmla="*/ 6 w 67"/>
              <a:gd name="T31" fmla="*/ 56 h 68"/>
              <a:gd name="T32" fmla="*/ 4 w 67"/>
              <a:gd name="T33" fmla="*/ 60 h 68"/>
              <a:gd name="T34" fmla="*/ 3 w 67"/>
              <a:gd name="T35" fmla="*/ 64 h 68"/>
              <a:gd name="T36" fmla="*/ 0 w 67"/>
              <a:gd name="T37" fmla="*/ 68 h 68"/>
              <a:gd name="T38" fmla="*/ 67 w 67"/>
              <a:gd name="T39" fmla="*/ 40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40"/>
                </a:moveTo>
                <a:lnTo>
                  <a:pt x="6" y="0"/>
                </a:lnTo>
                <a:lnTo>
                  <a:pt x="8" y="5"/>
                </a:lnTo>
                <a:lnTo>
                  <a:pt x="9" y="9"/>
                </a:lnTo>
                <a:lnTo>
                  <a:pt x="10" y="13"/>
                </a:lnTo>
                <a:lnTo>
                  <a:pt x="10" y="16"/>
                </a:lnTo>
                <a:lnTo>
                  <a:pt x="11" y="20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1" y="36"/>
                </a:lnTo>
                <a:lnTo>
                  <a:pt x="10" y="41"/>
                </a:lnTo>
                <a:lnTo>
                  <a:pt x="10" y="45"/>
                </a:lnTo>
                <a:lnTo>
                  <a:pt x="9" y="49"/>
                </a:lnTo>
                <a:lnTo>
                  <a:pt x="8" y="53"/>
                </a:lnTo>
                <a:lnTo>
                  <a:pt x="6" y="56"/>
                </a:lnTo>
                <a:lnTo>
                  <a:pt x="4" y="60"/>
                </a:lnTo>
                <a:lnTo>
                  <a:pt x="3" y="64"/>
                </a:lnTo>
                <a:lnTo>
                  <a:pt x="0" y="68"/>
                </a:lnTo>
                <a:lnTo>
                  <a:pt x="6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4" name="Line 478"/>
          <p:cNvSpPr>
            <a:spLocks noChangeShapeType="1"/>
          </p:cNvSpPr>
          <p:nvPr/>
        </p:nvSpPr>
        <p:spPr bwMode="auto">
          <a:xfrm flipH="1">
            <a:off x="7712075" y="4730750"/>
            <a:ext cx="387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5" name="Freeform 479"/>
          <p:cNvSpPr>
            <a:spLocks/>
          </p:cNvSpPr>
          <p:nvPr/>
        </p:nvSpPr>
        <p:spPr bwMode="auto">
          <a:xfrm>
            <a:off x="8086725" y="4703763"/>
            <a:ext cx="50800" cy="53975"/>
          </a:xfrm>
          <a:custGeom>
            <a:avLst/>
            <a:gdLst>
              <a:gd name="T0" fmla="*/ 64 w 64"/>
              <a:gd name="T1" fmla="*/ 34 h 67"/>
              <a:gd name="T2" fmla="*/ 0 w 64"/>
              <a:gd name="T3" fmla="*/ 0 h 67"/>
              <a:gd name="T4" fmla="*/ 2 w 64"/>
              <a:gd name="T5" fmla="*/ 4 h 67"/>
              <a:gd name="T6" fmla="*/ 3 w 64"/>
              <a:gd name="T7" fmla="*/ 7 h 67"/>
              <a:gd name="T8" fmla="*/ 5 w 64"/>
              <a:gd name="T9" fmla="*/ 11 h 67"/>
              <a:gd name="T10" fmla="*/ 6 w 64"/>
              <a:gd name="T11" fmla="*/ 15 h 67"/>
              <a:gd name="T12" fmla="*/ 7 w 64"/>
              <a:gd name="T13" fmla="*/ 19 h 67"/>
              <a:gd name="T14" fmla="*/ 7 w 64"/>
              <a:gd name="T15" fmla="*/ 24 h 67"/>
              <a:gd name="T16" fmla="*/ 8 w 64"/>
              <a:gd name="T17" fmla="*/ 27 h 67"/>
              <a:gd name="T18" fmla="*/ 8 w 64"/>
              <a:gd name="T19" fmla="*/ 31 h 67"/>
              <a:gd name="T20" fmla="*/ 8 w 64"/>
              <a:gd name="T21" fmla="*/ 35 h 67"/>
              <a:gd name="T22" fmla="*/ 8 w 64"/>
              <a:gd name="T23" fmla="*/ 40 h 67"/>
              <a:gd name="T24" fmla="*/ 7 w 64"/>
              <a:gd name="T25" fmla="*/ 44 h 67"/>
              <a:gd name="T26" fmla="*/ 7 w 64"/>
              <a:gd name="T27" fmla="*/ 47 h 67"/>
              <a:gd name="T28" fmla="*/ 6 w 64"/>
              <a:gd name="T29" fmla="*/ 51 h 67"/>
              <a:gd name="T30" fmla="*/ 5 w 64"/>
              <a:gd name="T31" fmla="*/ 56 h 67"/>
              <a:gd name="T32" fmla="*/ 3 w 64"/>
              <a:gd name="T33" fmla="*/ 60 h 67"/>
              <a:gd name="T34" fmla="*/ 2 w 64"/>
              <a:gd name="T35" fmla="*/ 64 h 67"/>
              <a:gd name="T36" fmla="*/ 0 w 64"/>
              <a:gd name="T37" fmla="*/ 67 h 67"/>
              <a:gd name="T38" fmla="*/ 64 w 64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"/>
              <a:gd name="T61" fmla="*/ 0 h 67"/>
              <a:gd name="T62" fmla="*/ 64 w 64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" h="67">
                <a:moveTo>
                  <a:pt x="64" y="34"/>
                </a:moveTo>
                <a:lnTo>
                  <a:pt x="0" y="0"/>
                </a:lnTo>
                <a:lnTo>
                  <a:pt x="2" y="4"/>
                </a:lnTo>
                <a:lnTo>
                  <a:pt x="3" y="7"/>
                </a:lnTo>
                <a:lnTo>
                  <a:pt x="5" y="11"/>
                </a:lnTo>
                <a:lnTo>
                  <a:pt x="6" y="15"/>
                </a:lnTo>
                <a:lnTo>
                  <a:pt x="7" y="19"/>
                </a:lnTo>
                <a:lnTo>
                  <a:pt x="7" y="24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7" y="44"/>
                </a:lnTo>
                <a:lnTo>
                  <a:pt x="7" y="47"/>
                </a:lnTo>
                <a:lnTo>
                  <a:pt x="6" y="51"/>
                </a:lnTo>
                <a:lnTo>
                  <a:pt x="5" y="56"/>
                </a:lnTo>
                <a:lnTo>
                  <a:pt x="3" y="60"/>
                </a:lnTo>
                <a:lnTo>
                  <a:pt x="2" y="64"/>
                </a:lnTo>
                <a:lnTo>
                  <a:pt x="0" y="67"/>
                </a:lnTo>
                <a:lnTo>
                  <a:pt x="64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6" name="Line 480"/>
          <p:cNvSpPr>
            <a:spLocks noChangeShapeType="1"/>
          </p:cNvSpPr>
          <p:nvPr/>
        </p:nvSpPr>
        <p:spPr bwMode="auto">
          <a:xfrm flipH="1">
            <a:off x="7712075" y="4584700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7" name="Freeform 481"/>
          <p:cNvSpPr>
            <a:spLocks/>
          </p:cNvSpPr>
          <p:nvPr/>
        </p:nvSpPr>
        <p:spPr bwMode="auto">
          <a:xfrm>
            <a:off x="8085138" y="4559300"/>
            <a:ext cx="52387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3 w 67"/>
              <a:gd name="T5" fmla="*/ 4 h 68"/>
              <a:gd name="T6" fmla="*/ 4 w 67"/>
              <a:gd name="T7" fmla="*/ 8 h 68"/>
              <a:gd name="T8" fmla="*/ 6 w 67"/>
              <a:gd name="T9" fmla="*/ 11 h 68"/>
              <a:gd name="T10" fmla="*/ 8 w 67"/>
              <a:gd name="T11" fmla="*/ 15 h 68"/>
              <a:gd name="T12" fmla="*/ 9 w 67"/>
              <a:gd name="T13" fmla="*/ 19 h 68"/>
              <a:gd name="T14" fmla="*/ 10 w 67"/>
              <a:gd name="T15" fmla="*/ 24 h 68"/>
              <a:gd name="T16" fmla="*/ 10 w 67"/>
              <a:gd name="T17" fmla="*/ 28 h 68"/>
              <a:gd name="T18" fmla="*/ 11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1 w 67"/>
              <a:gd name="T27" fmla="*/ 48 h 68"/>
              <a:gd name="T28" fmla="*/ 10 w 67"/>
              <a:gd name="T29" fmla="*/ 51 h 68"/>
              <a:gd name="T30" fmla="*/ 10 w 67"/>
              <a:gd name="T31" fmla="*/ 56 h 68"/>
              <a:gd name="T32" fmla="*/ 9 w 67"/>
              <a:gd name="T33" fmla="*/ 60 h 68"/>
              <a:gd name="T34" fmla="*/ 8 w 67"/>
              <a:gd name="T35" fmla="*/ 64 h 68"/>
              <a:gd name="T36" fmla="*/ 6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3" y="4"/>
                </a:lnTo>
                <a:lnTo>
                  <a:pt x="4" y="8"/>
                </a:lnTo>
                <a:lnTo>
                  <a:pt x="6" y="11"/>
                </a:lnTo>
                <a:lnTo>
                  <a:pt x="8" y="15"/>
                </a:lnTo>
                <a:lnTo>
                  <a:pt x="9" y="19"/>
                </a:lnTo>
                <a:lnTo>
                  <a:pt x="10" y="24"/>
                </a:lnTo>
                <a:lnTo>
                  <a:pt x="10" y="28"/>
                </a:lnTo>
                <a:lnTo>
                  <a:pt x="11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1" y="48"/>
                </a:lnTo>
                <a:lnTo>
                  <a:pt x="10" y="51"/>
                </a:lnTo>
                <a:lnTo>
                  <a:pt x="10" y="56"/>
                </a:lnTo>
                <a:lnTo>
                  <a:pt x="9" y="60"/>
                </a:lnTo>
                <a:lnTo>
                  <a:pt x="8" y="64"/>
                </a:lnTo>
                <a:lnTo>
                  <a:pt x="6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8" name="Line 482"/>
          <p:cNvSpPr>
            <a:spLocks noChangeShapeType="1"/>
          </p:cNvSpPr>
          <p:nvPr/>
        </p:nvSpPr>
        <p:spPr bwMode="auto">
          <a:xfrm flipH="1">
            <a:off x="7712075" y="4438650"/>
            <a:ext cx="387350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9" name="Freeform 483"/>
          <p:cNvSpPr>
            <a:spLocks/>
          </p:cNvSpPr>
          <p:nvPr/>
        </p:nvSpPr>
        <p:spPr bwMode="auto">
          <a:xfrm>
            <a:off x="8083550" y="4414838"/>
            <a:ext cx="53975" cy="53975"/>
          </a:xfrm>
          <a:custGeom>
            <a:avLst/>
            <a:gdLst>
              <a:gd name="T0" fmla="*/ 68 w 68"/>
              <a:gd name="T1" fmla="*/ 22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7 h 66"/>
              <a:gd name="T8" fmla="*/ 6 w 68"/>
              <a:gd name="T9" fmla="*/ 10 h 66"/>
              <a:gd name="T10" fmla="*/ 7 w 68"/>
              <a:gd name="T11" fmla="*/ 14 h 66"/>
              <a:gd name="T12" fmla="*/ 9 w 68"/>
              <a:gd name="T13" fmla="*/ 17 h 66"/>
              <a:gd name="T14" fmla="*/ 11 w 68"/>
              <a:gd name="T15" fmla="*/ 22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7 h 66"/>
              <a:gd name="T24" fmla="*/ 13 w 68"/>
              <a:gd name="T25" fmla="*/ 42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5 h 66"/>
              <a:gd name="T32" fmla="*/ 12 w 68"/>
              <a:gd name="T33" fmla="*/ 59 h 66"/>
              <a:gd name="T34" fmla="*/ 11 w 68"/>
              <a:gd name="T35" fmla="*/ 62 h 66"/>
              <a:gd name="T36" fmla="*/ 11 w 68"/>
              <a:gd name="T37" fmla="*/ 66 h 66"/>
              <a:gd name="T38" fmla="*/ 68 w 68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2"/>
                </a:moveTo>
                <a:lnTo>
                  <a:pt x="0" y="0"/>
                </a:lnTo>
                <a:lnTo>
                  <a:pt x="3" y="4"/>
                </a:lnTo>
                <a:lnTo>
                  <a:pt x="4" y="7"/>
                </a:lnTo>
                <a:lnTo>
                  <a:pt x="6" y="10"/>
                </a:lnTo>
                <a:lnTo>
                  <a:pt x="7" y="14"/>
                </a:lnTo>
                <a:lnTo>
                  <a:pt x="9" y="17"/>
                </a:lnTo>
                <a:lnTo>
                  <a:pt x="11" y="22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7"/>
                </a:lnTo>
                <a:lnTo>
                  <a:pt x="13" y="42"/>
                </a:lnTo>
                <a:lnTo>
                  <a:pt x="13" y="46"/>
                </a:lnTo>
                <a:lnTo>
                  <a:pt x="13" y="50"/>
                </a:lnTo>
                <a:lnTo>
                  <a:pt x="13" y="55"/>
                </a:lnTo>
                <a:lnTo>
                  <a:pt x="12" y="59"/>
                </a:lnTo>
                <a:lnTo>
                  <a:pt x="11" y="62"/>
                </a:lnTo>
                <a:lnTo>
                  <a:pt x="11" y="66"/>
                </a:lnTo>
                <a:lnTo>
                  <a:pt x="6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0" name="Line 484"/>
          <p:cNvSpPr>
            <a:spLocks noChangeShapeType="1"/>
          </p:cNvSpPr>
          <p:nvPr/>
        </p:nvSpPr>
        <p:spPr bwMode="auto">
          <a:xfrm flipH="1">
            <a:off x="7712075" y="4294188"/>
            <a:ext cx="388938" cy="101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1" name="Freeform 485"/>
          <p:cNvSpPr>
            <a:spLocks/>
          </p:cNvSpPr>
          <p:nvPr/>
        </p:nvSpPr>
        <p:spPr bwMode="auto">
          <a:xfrm>
            <a:off x="8081963" y="4271963"/>
            <a:ext cx="55562" cy="50800"/>
          </a:xfrm>
          <a:custGeom>
            <a:avLst/>
            <a:gdLst>
              <a:gd name="T0" fmla="*/ 70 w 70"/>
              <a:gd name="T1" fmla="*/ 17 h 66"/>
              <a:gd name="T2" fmla="*/ 0 w 70"/>
              <a:gd name="T3" fmla="*/ 0 h 66"/>
              <a:gd name="T4" fmla="*/ 3 w 70"/>
              <a:gd name="T5" fmla="*/ 3 h 66"/>
              <a:gd name="T6" fmla="*/ 6 w 70"/>
              <a:gd name="T7" fmla="*/ 7 h 66"/>
              <a:gd name="T8" fmla="*/ 7 w 70"/>
              <a:gd name="T9" fmla="*/ 10 h 66"/>
              <a:gd name="T10" fmla="*/ 9 w 70"/>
              <a:gd name="T11" fmla="*/ 13 h 66"/>
              <a:gd name="T12" fmla="*/ 11 w 70"/>
              <a:gd name="T13" fmla="*/ 17 h 66"/>
              <a:gd name="T14" fmla="*/ 13 w 70"/>
              <a:gd name="T15" fmla="*/ 20 h 66"/>
              <a:gd name="T16" fmla="*/ 14 w 70"/>
              <a:gd name="T17" fmla="*/ 25 h 66"/>
              <a:gd name="T18" fmla="*/ 15 w 70"/>
              <a:gd name="T19" fmla="*/ 29 h 66"/>
              <a:gd name="T20" fmla="*/ 16 w 70"/>
              <a:gd name="T21" fmla="*/ 33 h 66"/>
              <a:gd name="T22" fmla="*/ 16 w 70"/>
              <a:gd name="T23" fmla="*/ 37 h 66"/>
              <a:gd name="T24" fmla="*/ 18 w 70"/>
              <a:gd name="T25" fmla="*/ 40 h 66"/>
              <a:gd name="T26" fmla="*/ 18 w 70"/>
              <a:gd name="T27" fmla="*/ 45 h 66"/>
              <a:gd name="T28" fmla="*/ 18 w 70"/>
              <a:gd name="T29" fmla="*/ 49 h 66"/>
              <a:gd name="T30" fmla="*/ 18 w 70"/>
              <a:gd name="T31" fmla="*/ 53 h 66"/>
              <a:gd name="T32" fmla="*/ 18 w 70"/>
              <a:gd name="T33" fmla="*/ 58 h 66"/>
              <a:gd name="T34" fmla="*/ 16 w 70"/>
              <a:gd name="T35" fmla="*/ 62 h 66"/>
              <a:gd name="T36" fmla="*/ 16 w 70"/>
              <a:gd name="T37" fmla="*/ 66 h 66"/>
              <a:gd name="T38" fmla="*/ 70 w 70"/>
              <a:gd name="T39" fmla="*/ 17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6"/>
              <a:gd name="T62" fmla="*/ 70 w 70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6">
                <a:moveTo>
                  <a:pt x="70" y="17"/>
                </a:moveTo>
                <a:lnTo>
                  <a:pt x="0" y="0"/>
                </a:lnTo>
                <a:lnTo>
                  <a:pt x="3" y="3"/>
                </a:lnTo>
                <a:lnTo>
                  <a:pt x="6" y="7"/>
                </a:lnTo>
                <a:lnTo>
                  <a:pt x="7" y="10"/>
                </a:lnTo>
                <a:lnTo>
                  <a:pt x="9" y="13"/>
                </a:lnTo>
                <a:lnTo>
                  <a:pt x="11" y="17"/>
                </a:lnTo>
                <a:lnTo>
                  <a:pt x="13" y="20"/>
                </a:lnTo>
                <a:lnTo>
                  <a:pt x="14" y="25"/>
                </a:lnTo>
                <a:lnTo>
                  <a:pt x="15" y="29"/>
                </a:lnTo>
                <a:lnTo>
                  <a:pt x="16" y="33"/>
                </a:lnTo>
                <a:lnTo>
                  <a:pt x="16" y="37"/>
                </a:lnTo>
                <a:lnTo>
                  <a:pt x="18" y="40"/>
                </a:lnTo>
                <a:lnTo>
                  <a:pt x="18" y="45"/>
                </a:lnTo>
                <a:lnTo>
                  <a:pt x="18" y="49"/>
                </a:lnTo>
                <a:lnTo>
                  <a:pt x="18" y="53"/>
                </a:lnTo>
                <a:lnTo>
                  <a:pt x="18" y="58"/>
                </a:lnTo>
                <a:lnTo>
                  <a:pt x="16" y="62"/>
                </a:lnTo>
                <a:lnTo>
                  <a:pt x="16" y="66"/>
                </a:lnTo>
                <a:lnTo>
                  <a:pt x="7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2" name="Line 486"/>
          <p:cNvSpPr>
            <a:spLocks noChangeShapeType="1"/>
          </p:cNvSpPr>
          <p:nvPr/>
        </p:nvSpPr>
        <p:spPr bwMode="auto">
          <a:xfrm flipH="1">
            <a:off x="7712075" y="3986213"/>
            <a:ext cx="3873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3" name="Freeform 487"/>
          <p:cNvSpPr>
            <a:spLocks/>
          </p:cNvSpPr>
          <p:nvPr/>
        </p:nvSpPr>
        <p:spPr bwMode="auto">
          <a:xfrm>
            <a:off x="8086725" y="3959225"/>
            <a:ext cx="50800" cy="53975"/>
          </a:xfrm>
          <a:custGeom>
            <a:avLst/>
            <a:gdLst>
              <a:gd name="T0" fmla="*/ 64 w 64"/>
              <a:gd name="T1" fmla="*/ 34 h 67"/>
              <a:gd name="T2" fmla="*/ 0 w 64"/>
              <a:gd name="T3" fmla="*/ 0 h 67"/>
              <a:gd name="T4" fmla="*/ 2 w 64"/>
              <a:gd name="T5" fmla="*/ 3 h 67"/>
              <a:gd name="T6" fmla="*/ 3 w 64"/>
              <a:gd name="T7" fmla="*/ 7 h 67"/>
              <a:gd name="T8" fmla="*/ 5 w 64"/>
              <a:gd name="T9" fmla="*/ 11 h 67"/>
              <a:gd name="T10" fmla="*/ 6 w 64"/>
              <a:gd name="T11" fmla="*/ 15 h 67"/>
              <a:gd name="T12" fmla="*/ 7 w 64"/>
              <a:gd name="T13" fmla="*/ 18 h 67"/>
              <a:gd name="T14" fmla="*/ 7 w 64"/>
              <a:gd name="T15" fmla="*/ 22 h 67"/>
              <a:gd name="T16" fmla="*/ 8 w 64"/>
              <a:gd name="T17" fmla="*/ 27 h 67"/>
              <a:gd name="T18" fmla="*/ 8 w 64"/>
              <a:gd name="T19" fmla="*/ 31 h 67"/>
              <a:gd name="T20" fmla="*/ 8 w 64"/>
              <a:gd name="T21" fmla="*/ 35 h 67"/>
              <a:gd name="T22" fmla="*/ 8 w 64"/>
              <a:gd name="T23" fmla="*/ 40 h 67"/>
              <a:gd name="T24" fmla="*/ 7 w 64"/>
              <a:gd name="T25" fmla="*/ 44 h 67"/>
              <a:gd name="T26" fmla="*/ 7 w 64"/>
              <a:gd name="T27" fmla="*/ 47 h 67"/>
              <a:gd name="T28" fmla="*/ 6 w 64"/>
              <a:gd name="T29" fmla="*/ 51 h 67"/>
              <a:gd name="T30" fmla="*/ 5 w 64"/>
              <a:gd name="T31" fmla="*/ 56 h 67"/>
              <a:gd name="T32" fmla="*/ 3 w 64"/>
              <a:gd name="T33" fmla="*/ 60 h 67"/>
              <a:gd name="T34" fmla="*/ 2 w 64"/>
              <a:gd name="T35" fmla="*/ 64 h 67"/>
              <a:gd name="T36" fmla="*/ 0 w 64"/>
              <a:gd name="T37" fmla="*/ 67 h 67"/>
              <a:gd name="T38" fmla="*/ 64 w 64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"/>
              <a:gd name="T61" fmla="*/ 0 h 67"/>
              <a:gd name="T62" fmla="*/ 64 w 64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" h="67">
                <a:moveTo>
                  <a:pt x="64" y="34"/>
                </a:moveTo>
                <a:lnTo>
                  <a:pt x="0" y="0"/>
                </a:lnTo>
                <a:lnTo>
                  <a:pt x="2" y="3"/>
                </a:lnTo>
                <a:lnTo>
                  <a:pt x="3" y="7"/>
                </a:lnTo>
                <a:lnTo>
                  <a:pt x="5" y="11"/>
                </a:lnTo>
                <a:lnTo>
                  <a:pt x="6" y="15"/>
                </a:lnTo>
                <a:lnTo>
                  <a:pt x="7" y="18"/>
                </a:lnTo>
                <a:lnTo>
                  <a:pt x="7" y="22"/>
                </a:lnTo>
                <a:lnTo>
                  <a:pt x="8" y="27"/>
                </a:lnTo>
                <a:lnTo>
                  <a:pt x="8" y="31"/>
                </a:lnTo>
                <a:lnTo>
                  <a:pt x="8" y="35"/>
                </a:lnTo>
                <a:lnTo>
                  <a:pt x="8" y="40"/>
                </a:lnTo>
                <a:lnTo>
                  <a:pt x="7" y="44"/>
                </a:lnTo>
                <a:lnTo>
                  <a:pt x="7" y="47"/>
                </a:lnTo>
                <a:lnTo>
                  <a:pt x="6" y="51"/>
                </a:lnTo>
                <a:lnTo>
                  <a:pt x="5" y="56"/>
                </a:lnTo>
                <a:lnTo>
                  <a:pt x="3" y="60"/>
                </a:lnTo>
                <a:lnTo>
                  <a:pt x="2" y="64"/>
                </a:lnTo>
                <a:lnTo>
                  <a:pt x="0" y="67"/>
                </a:lnTo>
                <a:lnTo>
                  <a:pt x="64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4" name="Line 488"/>
          <p:cNvSpPr>
            <a:spLocks noChangeShapeType="1"/>
          </p:cNvSpPr>
          <p:nvPr/>
        </p:nvSpPr>
        <p:spPr bwMode="auto">
          <a:xfrm flipH="1">
            <a:off x="7712075" y="3840163"/>
            <a:ext cx="387350" cy="34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5" name="Freeform 489"/>
          <p:cNvSpPr>
            <a:spLocks/>
          </p:cNvSpPr>
          <p:nvPr/>
        </p:nvSpPr>
        <p:spPr bwMode="auto">
          <a:xfrm>
            <a:off x="8085138" y="3814763"/>
            <a:ext cx="52387" cy="53975"/>
          </a:xfrm>
          <a:custGeom>
            <a:avLst/>
            <a:gdLst>
              <a:gd name="T0" fmla="*/ 67 w 67"/>
              <a:gd name="T1" fmla="*/ 29 h 68"/>
              <a:gd name="T2" fmla="*/ 0 w 67"/>
              <a:gd name="T3" fmla="*/ 0 h 68"/>
              <a:gd name="T4" fmla="*/ 3 w 67"/>
              <a:gd name="T5" fmla="*/ 4 h 68"/>
              <a:gd name="T6" fmla="*/ 4 w 67"/>
              <a:gd name="T7" fmla="*/ 8 h 68"/>
              <a:gd name="T8" fmla="*/ 6 w 67"/>
              <a:gd name="T9" fmla="*/ 11 h 68"/>
              <a:gd name="T10" fmla="*/ 8 w 67"/>
              <a:gd name="T11" fmla="*/ 15 h 68"/>
              <a:gd name="T12" fmla="*/ 9 w 67"/>
              <a:gd name="T13" fmla="*/ 19 h 68"/>
              <a:gd name="T14" fmla="*/ 10 w 67"/>
              <a:gd name="T15" fmla="*/ 23 h 68"/>
              <a:gd name="T16" fmla="*/ 10 w 67"/>
              <a:gd name="T17" fmla="*/ 28 h 68"/>
              <a:gd name="T18" fmla="*/ 11 w 67"/>
              <a:gd name="T19" fmla="*/ 31 h 68"/>
              <a:gd name="T20" fmla="*/ 11 w 67"/>
              <a:gd name="T21" fmla="*/ 35 h 68"/>
              <a:gd name="T22" fmla="*/ 11 w 67"/>
              <a:gd name="T23" fmla="*/ 40 h 68"/>
              <a:gd name="T24" fmla="*/ 11 w 67"/>
              <a:gd name="T25" fmla="*/ 44 h 68"/>
              <a:gd name="T26" fmla="*/ 11 w 67"/>
              <a:gd name="T27" fmla="*/ 48 h 68"/>
              <a:gd name="T28" fmla="*/ 10 w 67"/>
              <a:gd name="T29" fmla="*/ 51 h 68"/>
              <a:gd name="T30" fmla="*/ 10 w 67"/>
              <a:gd name="T31" fmla="*/ 56 h 68"/>
              <a:gd name="T32" fmla="*/ 9 w 67"/>
              <a:gd name="T33" fmla="*/ 60 h 68"/>
              <a:gd name="T34" fmla="*/ 8 w 67"/>
              <a:gd name="T35" fmla="*/ 64 h 68"/>
              <a:gd name="T36" fmla="*/ 6 w 67"/>
              <a:gd name="T37" fmla="*/ 68 h 68"/>
              <a:gd name="T38" fmla="*/ 67 w 67"/>
              <a:gd name="T39" fmla="*/ 2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"/>
              <a:gd name="T61" fmla="*/ 0 h 68"/>
              <a:gd name="T62" fmla="*/ 67 w 67"/>
              <a:gd name="T63" fmla="*/ 68 h 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" h="68">
                <a:moveTo>
                  <a:pt x="67" y="29"/>
                </a:moveTo>
                <a:lnTo>
                  <a:pt x="0" y="0"/>
                </a:lnTo>
                <a:lnTo>
                  <a:pt x="3" y="4"/>
                </a:lnTo>
                <a:lnTo>
                  <a:pt x="4" y="8"/>
                </a:lnTo>
                <a:lnTo>
                  <a:pt x="6" y="11"/>
                </a:lnTo>
                <a:lnTo>
                  <a:pt x="8" y="15"/>
                </a:lnTo>
                <a:lnTo>
                  <a:pt x="9" y="19"/>
                </a:lnTo>
                <a:lnTo>
                  <a:pt x="10" y="23"/>
                </a:lnTo>
                <a:lnTo>
                  <a:pt x="10" y="28"/>
                </a:lnTo>
                <a:lnTo>
                  <a:pt x="11" y="31"/>
                </a:lnTo>
                <a:lnTo>
                  <a:pt x="11" y="35"/>
                </a:lnTo>
                <a:lnTo>
                  <a:pt x="11" y="40"/>
                </a:lnTo>
                <a:lnTo>
                  <a:pt x="11" y="44"/>
                </a:lnTo>
                <a:lnTo>
                  <a:pt x="11" y="48"/>
                </a:lnTo>
                <a:lnTo>
                  <a:pt x="10" y="51"/>
                </a:lnTo>
                <a:lnTo>
                  <a:pt x="10" y="56"/>
                </a:lnTo>
                <a:lnTo>
                  <a:pt x="9" y="60"/>
                </a:lnTo>
                <a:lnTo>
                  <a:pt x="8" y="64"/>
                </a:lnTo>
                <a:lnTo>
                  <a:pt x="6" y="68"/>
                </a:lnTo>
                <a:lnTo>
                  <a:pt x="6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6" name="Line 490"/>
          <p:cNvSpPr>
            <a:spLocks noChangeShapeType="1"/>
          </p:cNvSpPr>
          <p:nvPr/>
        </p:nvSpPr>
        <p:spPr bwMode="auto">
          <a:xfrm flipH="1">
            <a:off x="7712075" y="3694113"/>
            <a:ext cx="387350" cy="69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7" name="Freeform 491"/>
          <p:cNvSpPr>
            <a:spLocks/>
          </p:cNvSpPr>
          <p:nvPr/>
        </p:nvSpPr>
        <p:spPr bwMode="auto">
          <a:xfrm>
            <a:off x="8083550" y="3670300"/>
            <a:ext cx="53975" cy="53975"/>
          </a:xfrm>
          <a:custGeom>
            <a:avLst/>
            <a:gdLst>
              <a:gd name="T0" fmla="*/ 68 w 68"/>
              <a:gd name="T1" fmla="*/ 22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6 h 66"/>
              <a:gd name="T8" fmla="*/ 6 w 68"/>
              <a:gd name="T9" fmla="*/ 10 h 66"/>
              <a:gd name="T10" fmla="*/ 7 w 68"/>
              <a:gd name="T11" fmla="*/ 14 h 66"/>
              <a:gd name="T12" fmla="*/ 9 w 68"/>
              <a:gd name="T13" fmla="*/ 17 h 66"/>
              <a:gd name="T14" fmla="*/ 11 w 68"/>
              <a:gd name="T15" fmla="*/ 21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7 h 66"/>
              <a:gd name="T24" fmla="*/ 13 w 68"/>
              <a:gd name="T25" fmla="*/ 42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4 h 66"/>
              <a:gd name="T32" fmla="*/ 12 w 68"/>
              <a:gd name="T33" fmla="*/ 59 h 66"/>
              <a:gd name="T34" fmla="*/ 11 w 68"/>
              <a:gd name="T35" fmla="*/ 62 h 66"/>
              <a:gd name="T36" fmla="*/ 11 w 68"/>
              <a:gd name="T37" fmla="*/ 66 h 66"/>
              <a:gd name="T38" fmla="*/ 68 w 68"/>
              <a:gd name="T39" fmla="*/ 22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2"/>
                </a:moveTo>
                <a:lnTo>
                  <a:pt x="0" y="0"/>
                </a:lnTo>
                <a:lnTo>
                  <a:pt x="3" y="4"/>
                </a:lnTo>
                <a:lnTo>
                  <a:pt x="4" y="6"/>
                </a:lnTo>
                <a:lnTo>
                  <a:pt x="6" y="10"/>
                </a:lnTo>
                <a:lnTo>
                  <a:pt x="7" y="14"/>
                </a:lnTo>
                <a:lnTo>
                  <a:pt x="9" y="17"/>
                </a:lnTo>
                <a:lnTo>
                  <a:pt x="11" y="21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7"/>
                </a:lnTo>
                <a:lnTo>
                  <a:pt x="13" y="42"/>
                </a:lnTo>
                <a:lnTo>
                  <a:pt x="13" y="46"/>
                </a:lnTo>
                <a:lnTo>
                  <a:pt x="13" y="50"/>
                </a:lnTo>
                <a:lnTo>
                  <a:pt x="13" y="54"/>
                </a:lnTo>
                <a:lnTo>
                  <a:pt x="12" y="59"/>
                </a:lnTo>
                <a:lnTo>
                  <a:pt x="11" y="62"/>
                </a:lnTo>
                <a:lnTo>
                  <a:pt x="11" y="66"/>
                </a:lnTo>
                <a:lnTo>
                  <a:pt x="6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8" name="Line 492"/>
          <p:cNvSpPr>
            <a:spLocks noChangeShapeType="1"/>
          </p:cNvSpPr>
          <p:nvPr/>
        </p:nvSpPr>
        <p:spPr bwMode="auto">
          <a:xfrm flipH="1">
            <a:off x="7712075" y="3546475"/>
            <a:ext cx="387350" cy="68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9" name="Freeform 493"/>
          <p:cNvSpPr>
            <a:spLocks/>
          </p:cNvSpPr>
          <p:nvPr/>
        </p:nvSpPr>
        <p:spPr bwMode="auto">
          <a:xfrm>
            <a:off x="8083550" y="3522663"/>
            <a:ext cx="53975" cy="52387"/>
          </a:xfrm>
          <a:custGeom>
            <a:avLst/>
            <a:gdLst>
              <a:gd name="T0" fmla="*/ 68 w 68"/>
              <a:gd name="T1" fmla="*/ 23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6 h 66"/>
              <a:gd name="T8" fmla="*/ 6 w 68"/>
              <a:gd name="T9" fmla="*/ 10 h 66"/>
              <a:gd name="T10" fmla="*/ 7 w 68"/>
              <a:gd name="T11" fmla="*/ 14 h 66"/>
              <a:gd name="T12" fmla="*/ 9 w 68"/>
              <a:gd name="T13" fmla="*/ 18 h 66"/>
              <a:gd name="T14" fmla="*/ 11 w 68"/>
              <a:gd name="T15" fmla="*/ 21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8 h 66"/>
              <a:gd name="T24" fmla="*/ 13 w 68"/>
              <a:gd name="T25" fmla="*/ 43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4 h 66"/>
              <a:gd name="T32" fmla="*/ 12 w 68"/>
              <a:gd name="T33" fmla="*/ 59 h 66"/>
              <a:gd name="T34" fmla="*/ 11 w 68"/>
              <a:gd name="T35" fmla="*/ 63 h 66"/>
              <a:gd name="T36" fmla="*/ 11 w 68"/>
              <a:gd name="T37" fmla="*/ 66 h 66"/>
              <a:gd name="T38" fmla="*/ 68 w 68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3"/>
                </a:moveTo>
                <a:lnTo>
                  <a:pt x="0" y="0"/>
                </a:lnTo>
                <a:lnTo>
                  <a:pt x="3" y="4"/>
                </a:lnTo>
                <a:lnTo>
                  <a:pt x="4" y="6"/>
                </a:lnTo>
                <a:lnTo>
                  <a:pt x="6" y="10"/>
                </a:lnTo>
                <a:lnTo>
                  <a:pt x="7" y="14"/>
                </a:lnTo>
                <a:lnTo>
                  <a:pt x="9" y="18"/>
                </a:lnTo>
                <a:lnTo>
                  <a:pt x="11" y="21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8"/>
                </a:lnTo>
                <a:lnTo>
                  <a:pt x="13" y="43"/>
                </a:lnTo>
                <a:lnTo>
                  <a:pt x="13" y="46"/>
                </a:lnTo>
                <a:lnTo>
                  <a:pt x="13" y="50"/>
                </a:lnTo>
                <a:lnTo>
                  <a:pt x="13" y="54"/>
                </a:lnTo>
                <a:lnTo>
                  <a:pt x="12" y="59"/>
                </a:lnTo>
                <a:lnTo>
                  <a:pt x="11" y="63"/>
                </a:lnTo>
                <a:lnTo>
                  <a:pt x="11" y="66"/>
                </a:lnTo>
                <a:lnTo>
                  <a:pt x="68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0" name="Line 494"/>
          <p:cNvSpPr>
            <a:spLocks noChangeShapeType="1"/>
          </p:cNvSpPr>
          <p:nvPr/>
        </p:nvSpPr>
        <p:spPr bwMode="auto">
          <a:xfrm flipH="1">
            <a:off x="7712075" y="3398838"/>
            <a:ext cx="38735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1" name="Freeform 495"/>
          <p:cNvSpPr>
            <a:spLocks/>
          </p:cNvSpPr>
          <p:nvPr/>
        </p:nvSpPr>
        <p:spPr bwMode="auto">
          <a:xfrm>
            <a:off x="8083550" y="3375025"/>
            <a:ext cx="53975" cy="52388"/>
          </a:xfrm>
          <a:custGeom>
            <a:avLst/>
            <a:gdLst>
              <a:gd name="T0" fmla="*/ 68 w 68"/>
              <a:gd name="T1" fmla="*/ 23 h 66"/>
              <a:gd name="T2" fmla="*/ 0 w 68"/>
              <a:gd name="T3" fmla="*/ 0 h 66"/>
              <a:gd name="T4" fmla="*/ 3 w 68"/>
              <a:gd name="T5" fmla="*/ 4 h 66"/>
              <a:gd name="T6" fmla="*/ 4 w 68"/>
              <a:gd name="T7" fmla="*/ 6 h 66"/>
              <a:gd name="T8" fmla="*/ 6 w 68"/>
              <a:gd name="T9" fmla="*/ 10 h 66"/>
              <a:gd name="T10" fmla="*/ 7 w 68"/>
              <a:gd name="T11" fmla="*/ 14 h 66"/>
              <a:gd name="T12" fmla="*/ 10 w 68"/>
              <a:gd name="T13" fmla="*/ 18 h 66"/>
              <a:gd name="T14" fmla="*/ 11 w 68"/>
              <a:gd name="T15" fmla="*/ 21 h 66"/>
              <a:gd name="T16" fmla="*/ 11 w 68"/>
              <a:gd name="T17" fmla="*/ 26 h 66"/>
              <a:gd name="T18" fmla="*/ 12 w 68"/>
              <a:gd name="T19" fmla="*/ 30 h 66"/>
              <a:gd name="T20" fmla="*/ 13 w 68"/>
              <a:gd name="T21" fmla="*/ 34 h 66"/>
              <a:gd name="T22" fmla="*/ 13 w 68"/>
              <a:gd name="T23" fmla="*/ 38 h 66"/>
              <a:gd name="T24" fmla="*/ 13 w 68"/>
              <a:gd name="T25" fmla="*/ 43 h 66"/>
              <a:gd name="T26" fmla="*/ 13 w 68"/>
              <a:gd name="T27" fmla="*/ 46 h 66"/>
              <a:gd name="T28" fmla="*/ 13 w 68"/>
              <a:gd name="T29" fmla="*/ 50 h 66"/>
              <a:gd name="T30" fmla="*/ 13 w 68"/>
              <a:gd name="T31" fmla="*/ 55 h 66"/>
              <a:gd name="T32" fmla="*/ 12 w 68"/>
              <a:gd name="T33" fmla="*/ 59 h 66"/>
              <a:gd name="T34" fmla="*/ 11 w 68"/>
              <a:gd name="T35" fmla="*/ 63 h 66"/>
              <a:gd name="T36" fmla="*/ 10 w 68"/>
              <a:gd name="T37" fmla="*/ 66 h 66"/>
              <a:gd name="T38" fmla="*/ 68 w 68"/>
              <a:gd name="T39" fmla="*/ 23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"/>
              <a:gd name="T61" fmla="*/ 0 h 66"/>
              <a:gd name="T62" fmla="*/ 68 w 68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" h="66">
                <a:moveTo>
                  <a:pt x="68" y="23"/>
                </a:moveTo>
                <a:lnTo>
                  <a:pt x="0" y="0"/>
                </a:lnTo>
                <a:lnTo>
                  <a:pt x="3" y="4"/>
                </a:lnTo>
                <a:lnTo>
                  <a:pt x="4" y="6"/>
                </a:lnTo>
                <a:lnTo>
                  <a:pt x="6" y="10"/>
                </a:lnTo>
                <a:lnTo>
                  <a:pt x="7" y="14"/>
                </a:lnTo>
                <a:lnTo>
                  <a:pt x="10" y="18"/>
                </a:lnTo>
                <a:lnTo>
                  <a:pt x="11" y="21"/>
                </a:lnTo>
                <a:lnTo>
                  <a:pt x="11" y="26"/>
                </a:lnTo>
                <a:lnTo>
                  <a:pt x="12" y="30"/>
                </a:lnTo>
                <a:lnTo>
                  <a:pt x="13" y="34"/>
                </a:lnTo>
                <a:lnTo>
                  <a:pt x="13" y="38"/>
                </a:lnTo>
                <a:lnTo>
                  <a:pt x="13" y="43"/>
                </a:lnTo>
                <a:lnTo>
                  <a:pt x="13" y="46"/>
                </a:lnTo>
                <a:lnTo>
                  <a:pt x="13" y="50"/>
                </a:lnTo>
                <a:lnTo>
                  <a:pt x="13" y="55"/>
                </a:lnTo>
                <a:lnTo>
                  <a:pt x="12" y="59"/>
                </a:lnTo>
                <a:lnTo>
                  <a:pt x="11" y="63"/>
                </a:lnTo>
                <a:lnTo>
                  <a:pt x="10" y="66"/>
                </a:lnTo>
                <a:lnTo>
                  <a:pt x="68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2" name="Line 496"/>
          <p:cNvSpPr>
            <a:spLocks noChangeShapeType="1"/>
          </p:cNvSpPr>
          <p:nvPr/>
        </p:nvSpPr>
        <p:spPr bwMode="auto">
          <a:xfrm flipH="1">
            <a:off x="7712075" y="3254375"/>
            <a:ext cx="388938" cy="1365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3" name="Freeform 497"/>
          <p:cNvSpPr>
            <a:spLocks/>
          </p:cNvSpPr>
          <p:nvPr/>
        </p:nvSpPr>
        <p:spPr bwMode="auto">
          <a:xfrm>
            <a:off x="8081963" y="3233738"/>
            <a:ext cx="55562" cy="49212"/>
          </a:xfrm>
          <a:custGeom>
            <a:avLst/>
            <a:gdLst>
              <a:gd name="T0" fmla="*/ 70 w 70"/>
              <a:gd name="T1" fmla="*/ 11 h 64"/>
              <a:gd name="T2" fmla="*/ 0 w 70"/>
              <a:gd name="T3" fmla="*/ 0 h 64"/>
              <a:gd name="T4" fmla="*/ 2 w 70"/>
              <a:gd name="T5" fmla="*/ 3 h 64"/>
              <a:gd name="T6" fmla="*/ 5 w 70"/>
              <a:gd name="T7" fmla="*/ 6 h 64"/>
              <a:gd name="T8" fmla="*/ 7 w 70"/>
              <a:gd name="T9" fmla="*/ 10 h 64"/>
              <a:gd name="T10" fmla="*/ 9 w 70"/>
              <a:gd name="T11" fmla="*/ 13 h 64"/>
              <a:gd name="T12" fmla="*/ 12 w 70"/>
              <a:gd name="T13" fmla="*/ 16 h 64"/>
              <a:gd name="T14" fmla="*/ 13 w 70"/>
              <a:gd name="T15" fmla="*/ 20 h 64"/>
              <a:gd name="T16" fmla="*/ 15 w 70"/>
              <a:gd name="T17" fmla="*/ 24 h 64"/>
              <a:gd name="T18" fmla="*/ 16 w 70"/>
              <a:gd name="T19" fmla="*/ 28 h 64"/>
              <a:gd name="T20" fmla="*/ 18 w 70"/>
              <a:gd name="T21" fmla="*/ 31 h 64"/>
              <a:gd name="T22" fmla="*/ 19 w 70"/>
              <a:gd name="T23" fmla="*/ 35 h 64"/>
              <a:gd name="T24" fmla="*/ 19 w 70"/>
              <a:gd name="T25" fmla="*/ 40 h 64"/>
              <a:gd name="T26" fmla="*/ 20 w 70"/>
              <a:gd name="T27" fmla="*/ 44 h 64"/>
              <a:gd name="T28" fmla="*/ 20 w 70"/>
              <a:gd name="T29" fmla="*/ 48 h 64"/>
              <a:gd name="T30" fmla="*/ 20 w 70"/>
              <a:gd name="T31" fmla="*/ 51 h 64"/>
              <a:gd name="T32" fmla="*/ 20 w 70"/>
              <a:gd name="T33" fmla="*/ 56 h 64"/>
              <a:gd name="T34" fmla="*/ 20 w 70"/>
              <a:gd name="T35" fmla="*/ 60 h 64"/>
              <a:gd name="T36" fmla="*/ 20 w 70"/>
              <a:gd name="T37" fmla="*/ 64 h 64"/>
              <a:gd name="T38" fmla="*/ 70 w 70"/>
              <a:gd name="T39" fmla="*/ 11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4"/>
              <a:gd name="T62" fmla="*/ 70 w 70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4">
                <a:moveTo>
                  <a:pt x="70" y="11"/>
                </a:moveTo>
                <a:lnTo>
                  <a:pt x="0" y="0"/>
                </a:lnTo>
                <a:lnTo>
                  <a:pt x="2" y="3"/>
                </a:lnTo>
                <a:lnTo>
                  <a:pt x="5" y="6"/>
                </a:lnTo>
                <a:lnTo>
                  <a:pt x="7" y="10"/>
                </a:lnTo>
                <a:lnTo>
                  <a:pt x="9" y="13"/>
                </a:lnTo>
                <a:lnTo>
                  <a:pt x="12" y="16"/>
                </a:lnTo>
                <a:lnTo>
                  <a:pt x="13" y="20"/>
                </a:lnTo>
                <a:lnTo>
                  <a:pt x="15" y="24"/>
                </a:lnTo>
                <a:lnTo>
                  <a:pt x="16" y="28"/>
                </a:lnTo>
                <a:lnTo>
                  <a:pt x="18" y="31"/>
                </a:lnTo>
                <a:lnTo>
                  <a:pt x="19" y="35"/>
                </a:lnTo>
                <a:lnTo>
                  <a:pt x="19" y="40"/>
                </a:lnTo>
                <a:lnTo>
                  <a:pt x="20" y="44"/>
                </a:lnTo>
                <a:lnTo>
                  <a:pt x="20" y="48"/>
                </a:lnTo>
                <a:lnTo>
                  <a:pt x="20" y="51"/>
                </a:lnTo>
                <a:lnTo>
                  <a:pt x="20" y="56"/>
                </a:lnTo>
                <a:lnTo>
                  <a:pt x="20" y="60"/>
                </a:lnTo>
                <a:lnTo>
                  <a:pt x="20" y="64"/>
                </a:lnTo>
                <a:lnTo>
                  <a:pt x="7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4" name="Line 498"/>
          <p:cNvSpPr>
            <a:spLocks noChangeShapeType="1"/>
          </p:cNvSpPr>
          <p:nvPr/>
        </p:nvSpPr>
        <p:spPr bwMode="auto">
          <a:xfrm flipH="1">
            <a:off x="7712075" y="3111500"/>
            <a:ext cx="392113" cy="2047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5" name="Freeform 499"/>
          <p:cNvSpPr>
            <a:spLocks/>
          </p:cNvSpPr>
          <p:nvPr/>
        </p:nvSpPr>
        <p:spPr bwMode="auto">
          <a:xfrm>
            <a:off x="8080375" y="3092450"/>
            <a:ext cx="57150" cy="47625"/>
          </a:xfrm>
          <a:custGeom>
            <a:avLst/>
            <a:gdLst>
              <a:gd name="T0" fmla="*/ 71 w 71"/>
              <a:gd name="T1" fmla="*/ 0 h 60"/>
              <a:gd name="T2" fmla="*/ 0 w 71"/>
              <a:gd name="T3" fmla="*/ 0 h 60"/>
              <a:gd name="T4" fmla="*/ 3 w 71"/>
              <a:gd name="T5" fmla="*/ 2 h 60"/>
              <a:gd name="T6" fmla="*/ 6 w 71"/>
              <a:gd name="T7" fmla="*/ 5 h 60"/>
              <a:gd name="T8" fmla="*/ 8 w 71"/>
              <a:gd name="T9" fmla="*/ 7 h 60"/>
              <a:gd name="T10" fmla="*/ 12 w 71"/>
              <a:gd name="T11" fmla="*/ 10 h 60"/>
              <a:gd name="T12" fmla="*/ 14 w 71"/>
              <a:gd name="T13" fmla="*/ 14 h 60"/>
              <a:gd name="T14" fmla="*/ 16 w 71"/>
              <a:gd name="T15" fmla="*/ 17 h 60"/>
              <a:gd name="T16" fmla="*/ 17 w 71"/>
              <a:gd name="T17" fmla="*/ 20 h 60"/>
              <a:gd name="T18" fmla="*/ 20 w 71"/>
              <a:gd name="T19" fmla="*/ 24 h 60"/>
              <a:gd name="T20" fmla="*/ 22 w 71"/>
              <a:gd name="T21" fmla="*/ 27 h 60"/>
              <a:gd name="T22" fmla="*/ 23 w 71"/>
              <a:gd name="T23" fmla="*/ 31 h 60"/>
              <a:gd name="T24" fmla="*/ 25 w 71"/>
              <a:gd name="T25" fmla="*/ 35 h 60"/>
              <a:gd name="T26" fmla="*/ 26 w 71"/>
              <a:gd name="T27" fmla="*/ 40 h 60"/>
              <a:gd name="T28" fmla="*/ 27 w 71"/>
              <a:gd name="T29" fmla="*/ 44 h 60"/>
              <a:gd name="T30" fmla="*/ 27 w 71"/>
              <a:gd name="T31" fmla="*/ 47 h 60"/>
              <a:gd name="T32" fmla="*/ 28 w 71"/>
              <a:gd name="T33" fmla="*/ 51 h 60"/>
              <a:gd name="T34" fmla="*/ 28 w 71"/>
              <a:gd name="T35" fmla="*/ 56 h 60"/>
              <a:gd name="T36" fmla="*/ 28 w 71"/>
              <a:gd name="T37" fmla="*/ 60 h 60"/>
              <a:gd name="T38" fmla="*/ 71 w 71"/>
              <a:gd name="T39" fmla="*/ 0 h 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0"/>
              <a:gd name="T62" fmla="*/ 71 w 71"/>
              <a:gd name="T63" fmla="*/ 60 h 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0">
                <a:moveTo>
                  <a:pt x="71" y="0"/>
                </a:moveTo>
                <a:lnTo>
                  <a:pt x="0" y="0"/>
                </a:lnTo>
                <a:lnTo>
                  <a:pt x="3" y="2"/>
                </a:lnTo>
                <a:lnTo>
                  <a:pt x="6" y="5"/>
                </a:lnTo>
                <a:lnTo>
                  <a:pt x="8" y="7"/>
                </a:lnTo>
                <a:lnTo>
                  <a:pt x="12" y="10"/>
                </a:lnTo>
                <a:lnTo>
                  <a:pt x="14" y="14"/>
                </a:lnTo>
                <a:lnTo>
                  <a:pt x="16" y="17"/>
                </a:lnTo>
                <a:lnTo>
                  <a:pt x="17" y="20"/>
                </a:lnTo>
                <a:lnTo>
                  <a:pt x="20" y="24"/>
                </a:lnTo>
                <a:lnTo>
                  <a:pt x="22" y="27"/>
                </a:lnTo>
                <a:lnTo>
                  <a:pt x="23" y="31"/>
                </a:lnTo>
                <a:lnTo>
                  <a:pt x="25" y="35"/>
                </a:lnTo>
                <a:lnTo>
                  <a:pt x="26" y="40"/>
                </a:lnTo>
                <a:lnTo>
                  <a:pt x="27" y="44"/>
                </a:lnTo>
                <a:lnTo>
                  <a:pt x="27" y="47"/>
                </a:lnTo>
                <a:lnTo>
                  <a:pt x="28" y="51"/>
                </a:lnTo>
                <a:lnTo>
                  <a:pt x="28" y="56"/>
                </a:lnTo>
                <a:lnTo>
                  <a:pt x="28" y="6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6" name="Line 500"/>
          <p:cNvSpPr>
            <a:spLocks noChangeShapeType="1"/>
          </p:cNvSpPr>
          <p:nvPr/>
        </p:nvSpPr>
        <p:spPr bwMode="auto">
          <a:xfrm flipH="1">
            <a:off x="7712075" y="281781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7" name="Freeform 501"/>
          <p:cNvSpPr>
            <a:spLocks/>
          </p:cNvSpPr>
          <p:nvPr/>
        </p:nvSpPr>
        <p:spPr bwMode="auto">
          <a:xfrm>
            <a:off x="8081963" y="2794000"/>
            <a:ext cx="55562" cy="52388"/>
          </a:xfrm>
          <a:custGeom>
            <a:avLst/>
            <a:gdLst>
              <a:gd name="T0" fmla="*/ 70 w 70"/>
              <a:gd name="T1" fmla="*/ 0 h 67"/>
              <a:gd name="T2" fmla="*/ 0 w 70"/>
              <a:gd name="T3" fmla="*/ 10 h 67"/>
              <a:gd name="T4" fmla="*/ 2 w 70"/>
              <a:gd name="T5" fmla="*/ 13 h 67"/>
              <a:gd name="T6" fmla="*/ 6 w 70"/>
              <a:gd name="T7" fmla="*/ 15 h 67"/>
              <a:gd name="T8" fmla="*/ 9 w 70"/>
              <a:gd name="T9" fmla="*/ 18 h 67"/>
              <a:gd name="T10" fmla="*/ 12 w 70"/>
              <a:gd name="T11" fmla="*/ 20 h 67"/>
              <a:gd name="T12" fmla="*/ 15 w 70"/>
              <a:gd name="T13" fmla="*/ 23 h 67"/>
              <a:gd name="T14" fmla="*/ 18 w 70"/>
              <a:gd name="T15" fmla="*/ 25 h 67"/>
              <a:gd name="T16" fmla="*/ 20 w 70"/>
              <a:gd name="T17" fmla="*/ 29 h 67"/>
              <a:gd name="T18" fmla="*/ 22 w 70"/>
              <a:gd name="T19" fmla="*/ 33 h 67"/>
              <a:gd name="T20" fmla="*/ 25 w 70"/>
              <a:gd name="T21" fmla="*/ 35 h 67"/>
              <a:gd name="T22" fmla="*/ 26 w 70"/>
              <a:gd name="T23" fmla="*/ 39 h 67"/>
              <a:gd name="T24" fmla="*/ 28 w 70"/>
              <a:gd name="T25" fmla="*/ 43 h 67"/>
              <a:gd name="T26" fmla="*/ 30 w 70"/>
              <a:gd name="T27" fmla="*/ 47 h 67"/>
              <a:gd name="T28" fmla="*/ 31 w 70"/>
              <a:gd name="T29" fmla="*/ 50 h 67"/>
              <a:gd name="T30" fmla="*/ 32 w 70"/>
              <a:gd name="T31" fmla="*/ 54 h 67"/>
              <a:gd name="T32" fmla="*/ 33 w 70"/>
              <a:gd name="T33" fmla="*/ 58 h 67"/>
              <a:gd name="T34" fmla="*/ 34 w 70"/>
              <a:gd name="T35" fmla="*/ 63 h 67"/>
              <a:gd name="T36" fmla="*/ 34 w 70"/>
              <a:gd name="T37" fmla="*/ 67 h 67"/>
              <a:gd name="T38" fmla="*/ 70 w 70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7"/>
              <a:gd name="T62" fmla="*/ 70 w 70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7">
                <a:moveTo>
                  <a:pt x="70" y="0"/>
                </a:moveTo>
                <a:lnTo>
                  <a:pt x="0" y="10"/>
                </a:lnTo>
                <a:lnTo>
                  <a:pt x="2" y="13"/>
                </a:lnTo>
                <a:lnTo>
                  <a:pt x="6" y="15"/>
                </a:lnTo>
                <a:lnTo>
                  <a:pt x="9" y="18"/>
                </a:lnTo>
                <a:lnTo>
                  <a:pt x="12" y="20"/>
                </a:lnTo>
                <a:lnTo>
                  <a:pt x="15" y="23"/>
                </a:lnTo>
                <a:lnTo>
                  <a:pt x="18" y="25"/>
                </a:lnTo>
                <a:lnTo>
                  <a:pt x="20" y="29"/>
                </a:lnTo>
                <a:lnTo>
                  <a:pt x="22" y="33"/>
                </a:lnTo>
                <a:lnTo>
                  <a:pt x="25" y="35"/>
                </a:lnTo>
                <a:lnTo>
                  <a:pt x="26" y="39"/>
                </a:lnTo>
                <a:lnTo>
                  <a:pt x="28" y="43"/>
                </a:lnTo>
                <a:lnTo>
                  <a:pt x="30" y="47"/>
                </a:lnTo>
                <a:lnTo>
                  <a:pt x="31" y="50"/>
                </a:lnTo>
                <a:lnTo>
                  <a:pt x="32" y="54"/>
                </a:lnTo>
                <a:lnTo>
                  <a:pt x="33" y="58"/>
                </a:lnTo>
                <a:lnTo>
                  <a:pt x="34" y="63"/>
                </a:lnTo>
                <a:lnTo>
                  <a:pt x="34" y="6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8" name="Line 502"/>
          <p:cNvSpPr>
            <a:spLocks noChangeShapeType="1"/>
          </p:cNvSpPr>
          <p:nvPr/>
        </p:nvSpPr>
        <p:spPr bwMode="auto">
          <a:xfrm flipH="1">
            <a:off x="7712075" y="2668588"/>
            <a:ext cx="393700" cy="2936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9" name="Freeform 503"/>
          <p:cNvSpPr>
            <a:spLocks/>
          </p:cNvSpPr>
          <p:nvPr/>
        </p:nvSpPr>
        <p:spPr bwMode="auto">
          <a:xfrm>
            <a:off x="8081963" y="2644775"/>
            <a:ext cx="55562" cy="53975"/>
          </a:xfrm>
          <a:custGeom>
            <a:avLst/>
            <a:gdLst>
              <a:gd name="T0" fmla="*/ 70 w 70"/>
              <a:gd name="T1" fmla="*/ 0 h 67"/>
              <a:gd name="T2" fmla="*/ 0 w 70"/>
              <a:gd name="T3" fmla="*/ 12 h 67"/>
              <a:gd name="T4" fmla="*/ 3 w 70"/>
              <a:gd name="T5" fmla="*/ 14 h 67"/>
              <a:gd name="T6" fmla="*/ 6 w 70"/>
              <a:gd name="T7" fmla="*/ 16 h 67"/>
              <a:gd name="T8" fmla="*/ 9 w 70"/>
              <a:gd name="T9" fmla="*/ 19 h 67"/>
              <a:gd name="T10" fmla="*/ 13 w 70"/>
              <a:gd name="T11" fmla="*/ 21 h 67"/>
              <a:gd name="T12" fmla="*/ 15 w 70"/>
              <a:gd name="T13" fmla="*/ 24 h 67"/>
              <a:gd name="T14" fmla="*/ 18 w 70"/>
              <a:gd name="T15" fmla="*/ 27 h 67"/>
              <a:gd name="T16" fmla="*/ 21 w 70"/>
              <a:gd name="T17" fmla="*/ 30 h 67"/>
              <a:gd name="T18" fmla="*/ 24 w 70"/>
              <a:gd name="T19" fmla="*/ 34 h 67"/>
              <a:gd name="T20" fmla="*/ 26 w 70"/>
              <a:gd name="T21" fmla="*/ 36 h 67"/>
              <a:gd name="T22" fmla="*/ 27 w 70"/>
              <a:gd name="T23" fmla="*/ 40 h 67"/>
              <a:gd name="T24" fmla="*/ 30 w 70"/>
              <a:gd name="T25" fmla="*/ 44 h 67"/>
              <a:gd name="T26" fmla="*/ 31 w 70"/>
              <a:gd name="T27" fmla="*/ 47 h 67"/>
              <a:gd name="T28" fmla="*/ 33 w 70"/>
              <a:gd name="T29" fmla="*/ 51 h 67"/>
              <a:gd name="T30" fmla="*/ 34 w 70"/>
              <a:gd name="T31" fmla="*/ 55 h 67"/>
              <a:gd name="T32" fmla="*/ 36 w 70"/>
              <a:gd name="T33" fmla="*/ 59 h 67"/>
              <a:gd name="T34" fmla="*/ 36 w 70"/>
              <a:gd name="T35" fmla="*/ 62 h 67"/>
              <a:gd name="T36" fmla="*/ 37 w 70"/>
              <a:gd name="T37" fmla="*/ 67 h 67"/>
              <a:gd name="T38" fmla="*/ 70 w 70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7"/>
              <a:gd name="T62" fmla="*/ 70 w 70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7">
                <a:moveTo>
                  <a:pt x="70" y="0"/>
                </a:moveTo>
                <a:lnTo>
                  <a:pt x="0" y="12"/>
                </a:lnTo>
                <a:lnTo>
                  <a:pt x="3" y="14"/>
                </a:lnTo>
                <a:lnTo>
                  <a:pt x="6" y="16"/>
                </a:lnTo>
                <a:lnTo>
                  <a:pt x="9" y="19"/>
                </a:lnTo>
                <a:lnTo>
                  <a:pt x="13" y="21"/>
                </a:lnTo>
                <a:lnTo>
                  <a:pt x="15" y="24"/>
                </a:lnTo>
                <a:lnTo>
                  <a:pt x="18" y="27"/>
                </a:lnTo>
                <a:lnTo>
                  <a:pt x="21" y="30"/>
                </a:lnTo>
                <a:lnTo>
                  <a:pt x="24" y="34"/>
                </a:lnTo>
                <a:lnTo>
                  <a:pt x="26" y="36"/>
                </a:lnTo>
                <a:lnTo>
                  <a:pt x="27" y="40"/>
                </a:lnTo>
                <a:lnTo>
                  <a:pt x="30" y="44"/>
                </a:lnTo>
                <a:lnTo>
                  <a:pt x="31" y="47"/>
                </a:lnTo>
                <a:lnTo>
                  <a:pt x="33" y="51"/>
                </a:lnTo>
                <a:lnTo>
                  <a:pt x="34" y="55"/>
                </a:lnTo>
                <a:lnTo>
                  <a:pt x="36" y="59"/>
                </a:lnTo>
                <a:lnTo>
                  <a:pt x="36" y="62"/>
                </a:lnTo>
                <a:lnTo>
                  <a:pt x="37" y="6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0" name="Line 504"/>
          <p:cNvSpPr>
            <a:spLocks noChangeShapeType="1"/>
          </p:cNvSpPr>
          <p:nvPr/>
        </p:nvSpPr>
        <p:spPr bwMode="auto">
          <a:xfrm flipH="1">
            <a:off x="7712075" y="2519363"/>
            <a:ext cx="393700" cy="274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1" name="Freeform 505"/>
          <p:cNvSpPr>
            <a:spLocks/>
          </p:cNvSpPr>
          <p:nvPr/>
        </p:nvSpPr>
        <p:spPr bwMode="auto">
          <a:xfrm>
            <a:off x="8081963" y="2497138"/>
            <a:ext cx="55562" cy="52387"/>
          </a:xfrm>
          <a:custGeom>
            <a:avLst/>
            <a:gdLst>
              <a:gd name="T0" fmla="*/ 70 w 70"/>
              <a:gd name="T1" fmla="*/ 0 h 66"/>
              <a:gd name="T2" fmla="*/ 0 w 70"/>
              <a:gd name="T3" fmla="*/ 10 h 66"/>
              <a:gd name="T4" fmla="*/ 2 w 70"/>
              <a:gd name="T5" fmla="*/ 13 h 66"/>
              <a:gd name="T6" fmla="*/ 6 w 70"/>
              <a:gd name="T7" fmla="*/ 14 h 66"/>
              <a:gd name="T8" fmla="*/ 9 w 70"/>
              <a:gd name="T9" fmla="*/ 16 h 66"/>
              <a:gd name="T10" fmla="*/ 12 w 70"/>
              <a:gd name="T11" fmla="*/ 20 h 66"/>
              <a:gd name="T12" fmla="*/ 15 w 70"/>
              <a:gd name="T13" fmla="*/ 23 h 66"/>
              <a:gd name="T14" fmla="*/ 18 w 70"/>
              <a:gd name="T15" fmla="*/ 25 h 66"/>
              <a:gd name="T16" fmla="*/ 20 w 70"/>
              <a:gd name="T17" fmla="*/ 29 h 66"/>
              <a:gd name="T18" fmla="*/ 22 w 70"/>
              <a:gd name="T19" fmla="*/ 31 h 66"/>
              <a:gd name="T20" fmla="*/ 25 w 70"/>
              <a:gd name="T21" fmla="*/ 35 h 66"/>
              <a:gd name="T22" fmla="*/ 26 w 70"/>
              <a:gd name="T23" fmla="*/ 39 h 66"/>
              <a:gd name="T24" fmla="*/ 28 w 70"/>
              <a:gd name="T25" fmla="*/ 43 h 66"/>
              <a:gd name="T26" fmla="*/ 30 w 70"/>
              <a:gd name="T27" fmla="*/ 46 h 66"/>
              <a:gd name="T28" fmla="*/ 31 w 70"/>
              <a:gd name="T29" fmla="*/ 50 h 66"/>
              <a:gd name="T30" fmla="*/ 32 w 70"/>
              <a:gd name="T31" fmla="*/ 54 h 66"/>
              <a:gd name="T32" fmla="*/ 33 w 70"/>
              <a:gd name="T33" fmla="*/ 58 h 66"/>
              <a:gd name="T34" fmla="*/ 34 w 70"/>
              <a:gd name="T35" fmla="*/ 63 h 66"/>
              <a:gd name="T36" fmla="*/ 34 w 70"/>
              <a:gd name="T37" fmla="*/ 66 h 66"/>
              <a:gd name="T38" fmla="*/ 70 w 70"/>
              <a:gd name="T39" fmla="*/ 0 h 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6"/>
              <a:gd name="T62" fmla="*/ 70 w 70"/>
              <a:gd name="T63" fmla="*/ 66 h 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6">
                <a:moveTo>
                  <a:pt x="70" y="0"/>
                </a:moveTo>
                <a:lnTo>
                  <a:pt x="0" y="10"/>
                </a:lnTo>
                <a:lnTo>
                  <a:pt x="2" y="13"/>
                </a:lnTo>
                <a:lnTo>
                  <a:pt x="6" y="14"/>
                </a:lnTo>
                <a:lnTo>
                  <a:pt x="9" y="16"/>
                </a:lnTo>
                <a:lnTo>
                  <a:pt x="12" y="20"/>
                </a:lnTo>
                <a:lnTo>
                  <a:pt x="15" y="23"/>
                </a:lnTo>
                <a:lnTo>
                  <a:pt x="18" y="25"/>
                </a:lnTo>
                <a:lnTo>
                  <a:pt x="20" y="29"/>
                </a:lnTo>
                <a:lnTo>
                  <a:pt x="22" y="31"/>
                </a:lnTo>
                <a:lnTo>
                  <a:pt x="25" y="35"/>
                </a:lnTo>
                <a:lnTo>
                  <a:pt x="26" y="39"/>
                </a:lnTo>
                <a:lnTo>
                  <a:pt x="28" y="43"/>
                </a:lnTo>
                <a:lnTo>
                  <a:pt x="30" y="46"/>
                </a:lnTo>
                <a:lnTo>
                  <a:pt x="31" y="50"/>
                </a:lnTo>
                <a:lnTo>
                  <a:pt x="32" y="54"/>
                </a:lnTo>
                <a:lnTo>
                  <a:pt x="33" y="58"/>
                </a:lnTo>
                <a:lnTo>
                  <a:pt x="34" y="63"/>
                </a:lnTo>
                <a:lnTo>
                  <a:pt x="34" y="66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2" name="Line 506"/>
          <p:cNvSpPr>
            <a:spLocks noChangeShapeType="1"/>
          </p:cNvSpPr>
          <p:nvPr/>
        </p:nvSpPr>
        <p:spPr bwMode="auto">
          <a:xfrm flipH="1">
            <a:off x="7712075" y="2371725"/>
            <a:ext cx="393700" cy="273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3" name="Freeform 507"/>
          <p:cNvSpPr>
            <a:spLocks/>
          </p:cNvSpPr>
          <p:nvPr/>
        </p:nvSpPr>
        <p:spPr bwMode="auto">
          <a:xfrm>
            <a:off x="8080375" y="2351088"/>
            <a:ext cx="57150" cy="50800"/>
          </a:xfrm>
          <a:custGeom>
            <a:avLst/>
            <a:gdLst>
              <a:gd name="T0" fmla="*/ 71 w 71"/>
              <a:gd name="T1" fmla="*/ 0 h 65"/>
              <a:gd name="T2" fmla="*/ 0 w 71"/>
              <a:gd name="T3" fmla="*/ 9 h 65"/>
              <a:gd name="T4" fmla="*/ 3 w 71"/>
              <a:gd name="T5" fmla="*/ 12 h 65"/>
              <a:gd name="T6" fmla="*/ 7 w 71"/>
              <a:gd name="T7" fmla="*/ 14 h 65"/>
              <a:gd name="T8" fmla="*/ 10 w 71"/>
              <a:gd name="T9" fmla="*/ 17 h 65"/>
              <a:gd name="T10" fmla="*/ 13 w 71"/>
              <a:gd name="T11" fmla="*/ 19 h 65"/>
              <a:gd name="T12" fmla="*/ 15 w 71"/>
              <a:gd name="T13" fmla="*/ 22 h 65"/>
              <a:gd name="T14" fmla="*/ 19 w 71"/>
              <a:gd name="T15" fmla="*/ 24 h 65"/>
              <a:gd name="T16" fmla="*/ 21 w 71"/>
              <a:gd name="T17" fmla="*/ 28 h 65"/>
              <a:gd name="T18" fmla="*/ 23 w 71"/>
              <a:gd name="T19" fmla="*/ 32 h 65"/>
              <a:gd name="T20" fmla="*/ 26 w 71"/>
              <a:gd name="T21" fmla="*/ 34 h 65"/>
              <a:gd name="T22" fmla="*/ 27 w 71"/>
              <a:gd name="T23" fmla="*/ 38 h 65"/>
              <a:gd name="T24" fmla="*/ 29 w 71"/>
              <a:gd name="T25" fmla="*/ 42 h 65"/>
              <a:gd name="T26" fmla="*/ 31 w 71"/>
              <a:gd name="T27" fmla="*/ 45 h 65"/>
              <a:gd name="T28" fmla="*/ 32 w 71"/>
              <a:gd name="T29" fmla="*/ 49 h 65"/>
              <a:gd name="T30" fmla="*/ 33 w 71"/>
              <a:gd name="T31" fmla="*/ 53 h 65"/>
              <a:gd name="T32" fmla="*/ 34 w 71"/>
              <a:gd name="T33" fmla="*/ 58 h 65"/>
              <a:gd name="T34" fmla="*/ 35 w 71"/>
              <a:gd name="T35" fmla="*/ 62 h 65"/>
              <a:gd name="T36" fmla="*/ 35 w 71"/>
              <a:gd name="T37" fmla="*/ 65 h 65"/>
              <a:gd name="T38" fmla="*/ 71 w 71"/>
              <a:gd name="T39" fmla="*/ 0 h 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1"/>
              <a:gd name="T61" fmla="*/ 0 h 65"/>
              <a:gd name="T62" fmla="*/ 71 w 71"/>
              <a:gd name="T63" fmla="*/ 65 h 6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1" h="65">
                <a:moveTo>
                  <a:pt x="71" y="0"/>
                </a:moveTo>
                <a:lnTo>
                  <a:pt x="0" y="9"/>
                </a:lnTo>
                <a:lnTo>
                  <a:pt x="3" y="12"/>
                </a:lnTo>
                <a:lnTo>
                  <a:pt x="7" y="14"/>
                </a:lnTo>
                <a:lnTo>
                  <a:pt x="10" y="17"/>
                </a:lnTo>
                <a:lnTo>
                  <a:pt x="13" y="19"/>
                </a:lnTo>
                <a:lnTo>
                  <a:pt x="15" y="22"/>
                </a:lnTo>
                <a:lnTo>
                  <a:pt x="19" y="24"/>
                </a:lnTo>
                <a:lnTo>
                  <a:pt x="21" y="28"/>
                </a:lnTo>
                <a:lnTo>
                  <a:pt x="23" y="32"/>
                </a:lnTo>
                <a:lnTo>
                  <a:pt x="26" y="34"/>
                </a:lnTo>
                <a:lnTo>
                  <a:pt x="27" y="38"/>
                </a:lnTo>
                <a:lnTo>
                  <a:pt x="29" y="42"/>
                </a:lnTo>
                <a:lnTo>
                  <a:pt x="31" y="45"/>
                </a:lnTo>
                <a:lnTo>
                  <a:pt x="32" y="49"/>
                </a:lnTo>
                <a:lnTo>
                  <a:pt x="33" y="53"/>
                </a:lnTo>
                <a:lnTo>
                  <a:pt x="34" y="58"/>
                </a:lnTo>
                <a:lnTo>
                  <a:pt x="35" y="62"/>
                </a:lnTo>
                <a:lnTo>
                  <a:pt x="35" y="65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4" name="Line 508"/>
          <p:cNvSpPr>
            <a:spLocks noChangeShapeType="1"/>
          </p:cNvSpPr>
          <p:nvPr/>
        </p:nvSpPr>
        <p:spPr bwMode="auto">
          <a:xfrm flipH="1">
            <a:off x="7712075" y="2185988"/>
            <a:ext cx="3952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5" name="Freeform 509"/>
          <p:cNvSpPr>
            <a:spLocks/>
          </p:cNvSpPr>
          <p:nvPr/>
        </p:nvSpPr>
        <p:spPr bwMode="auto">
          <a:xfrm>
            <a:off x="8081963" y="2162175"/>
            <a:ext cx="55562" cy="53975"/>
          </a:xfrm>
          <a:custGeom>
            <a:avLst/>
            <a:gdLst>
              <a:gd name="T0" fmla="*/ 70 w 70"/>
              <a:gd name="T1" fmla="*/ 0 h 67"/>
              <a:gd name="T2" fmla="*/ 0 w 70"/>
              <a:gd name="T3" fmla="*/ 13 h 67"/>
              <a:gd name="T4" fmla="*/ 3 w 70"/>
              <a:gd name="T5" fmla="*/ 15 h 67"/>
              <a:gd name="T6" fmla="*/ 7 w 70"/>
              <a:gd name="T7" fmla="*/ 17 h 67"/>
              <a:gd name="T8" fmla="*/ 9 w 70"/>
              <a:gd name="T9" fmla="*/ 20 h 67"/>
              <a:gd name="T10" fmla="*/ 13 w 70"/>
              <a:gd name="T11" fmla="*/ 22 h 67"/>
              <a:gd name="T12" fmla="*/ 16 w 70"/>
              <a:gd name="T13" fmla="*/ 25 h 67"/>
              <a:gd name="T14" fmla="*/ 19 w 70"/>
              <a:gd name="T15" fmla="*/ 27 h 67"/>
              <a:gd name="T16" fmla="*/ 21 w 70"/>
              <a:gd name="T17" fmla="*/ 31 h 67"/>
              <a:gd name="T18" fmla="*/ 24 w 70"/>
              <a:gd name="T19" fmla="*/ 33 h 67"/>
              <a:gd name="T20" fmla="*/ 26 w 70"/>
              <a:gd name="T21" fmla="*/ 37 h 67"/>
              <a:gd name="T22" fmla="*/ 28 w 70"/>
              <a:gd name="T23" fmla="*/ 40 h 67"/>
              <a:gd name="T24" fmla="*/ 31 w 70"/>
              <a:gd name="T25" fmla="*/ 43 h 67"/>
              <a:gd name="T26" fmla="*/ 32 w 70"/>
              <a:gd name="T27" fmla="*/ 47 h 67"/>
              <a:gd name="T28" fmla="*/ 34 w 70"/>
              <a:gd name="T29" fmla="*/ 51 h 67"/>
              <a:gd name="T30" fmla="*/ 36 w 70"/>
              <a:gd name="T31" fmla="*/ 55 h 67"/>
              <a:gd name="T32" fmla="*/ 37 w 70"/>
              <a:gd name="T33" fmla="*/ 58 h 67"/>
              <a:gd name="T34" fmla="*/ 38 w 70"/>
              <a:gd name="T35" fmla="*/ 63 h 67"/>
              <a:gd name="T36" fmla="*/ 38 w 70"/>
              <a:gd name="T37" fmla="*/ 67 h 67"/>
              <a:gd name="T38" fmla="*/ 70 w 70"/>
              <a:gd name="T39" fmla="*/ 0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0"/>
              <a:gd name="T61" fmla="*/ 0 h 67"/>
              <a:gd name="T62" fmla="*/ 70 w 70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0" h="67">
                <a:moveTo>
                  <a:pt x="70" y="0"/>
                </a:moveTo>
                <a:lnTo>
                  <a:pt x="0" y="13"/>
                </a:lnTo>
                <a:lnTo>
                  <a:pt x="3" y="15"/>
                </a:lnTo>
                <a:lnTo>
                  <a:pt x="7" y="17"/>
                </a:lnTo>
                <a:lnTo>
                  <a:pt x="9" y="20"/>
                </a:lnTo>
                <a:lnTo>
                  <a:pt x="13" y="22"/>
                </a:lnTo>
                <a:lnTo>
                  <a:pt x="16" y="25"/>
                </a:lnTo>
                <a:lnTo>
                  <a:pt x="19" y="27"/>
                </a:lnTo>
                <a:lnTo>
                  <a:pt x="21" y="31"/>
                </a:lnTo>
                <a:lnTo>
                  <a:pt x="24" y="33"/>
                </a:lnTo>
                <a:lnTo>
                  <a:pt x="26" y="37"/>
                </a:lnTo>
                <a:lnTo>
                  <a:pt x="28" y="40"/>
                </a:lnTo>
                <a:lnTo>
                  <a:pt x="31" y="43"/>
                </a:lnTo>
                <a:lnTo>
                  <a:pt x="32" y="47"/>
                </a:lnTo>
                <a:lnTo>
                  <a:pt x="34" y="51"/>
                </a:lnTo>
                <a:lnTo>
                  <a:pt x="36" y="55"/>
                </a:lnTo>
                <a:lnTo>
                  <a:pt x="37" y="58"/>
                </a:lnTo>
                <a:lnTo>
                  <a:pt x="38" y="63"/>
                </a:lnTo>
                <a:lnTo>
                  <a:pt x="38" y="6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6" name="Rectangle 510"/>
          <p:cNvSpPr>
            <a:spLocks noChangeArrowheads="1"/>
          </p:cNvSpPr>
          <p:nvPr/>
        </p:nvSpPr>
        <p:spPr bwMode="auto">
          <a:xfrm>
            <a:off x="8137525" y="4060825"/>
            <a:ext cx="141288" cy="74613"/>
          </a:xfrm>
          <a:prstGeom prst="rect">
            <a:avLst/>
          </a:prstGeom>
          <a:solidFill>
            <a:srgbClr val="008080"/>
          </a:solidFill>
          <a:ln w="6350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07" name="Line 511"/>
          <p:cNvSpPr>
            <a:spLocks noChangeShapeType="1"/>
          </p:cNvSpPr>
          <p:nvPr/>
        </p:nvSpPr>
        <p:spPr bwMode="auto">
          <a:xfrm>
            <a:off x="8278813" y="4097338"/>
            <a:ext cx="246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8" name="Freeform 512"/>
          <p:cNvSpPr>
            <a:spLocks/>
          </p:cNvSpPr>
          <p:nvPr/>
        </p:nvSpPr>
        <p:spPr bwMode="auto">
          <a:xfrm>
            <a:off x="8512175" y="4070350"/>
            <a:ext cx="50800" cy="53975"/>
          </a:xfrm>
          <a:custGeom>
            <a:avLst/>
            <a:gdLst>
              <a:gd name="T0" fmla="*/ 64 w 64"/>
              <a:gd name="T1" fmla="*/ 34 h 67"/>
              <a:gd name="T2" fmla="*/ 0 w 64"/>
              <a:gd name="T3" fmla="*/ 67 h 67"/>
              <a:gd name="T4" fmla="*/ 1 w 64"/>
              <a:gd name="T5" fmla="*/ 64 h 67"/>
              <a:gd name="T6" fmla="*/ 2 w 64"/>
              <a:gd name="T7" fmla="*/ 60 h 67"/>
              <a:gd name="T8" fmla="*/ 3 w 64"/>
              <a:gd name="T9" fmla="*/ 56 h 67"/>
              <a:gd name="T10" fmla="*/ 4 w 64"/>
              <a:gd name="T11" fmla="*/ 52 h 67"/>
              <a:gd name="T12" fmla="*/ 6 w 64"/>
              <a:gd name="T13" fmla="*/ 49 h 67"/>
              <a:gd name="T14" fmla="*/ 6 w 64"/>
              <a:gd name="T15" fmla="*/ 44 h 67"/>
              <a:gd name="T16" fmla="*/ 7 w 64"/>
              <a:gd name="T17" fmla="*/ 40 h 67"/>
              <a:gd name="T18" fmla="*/ 7 w 64"/>
              <a:gd name="T19" fmla="*/ 36 h 67"/>
              <a:gd name="T20" fmla="*/ 7 w 64"/>
              <a:gd name="T21" fmla="*/ 32 h 67"/>
              <a:gd name="T22" fmla="*/ 7 w 64"/>
              <a:gd name="T23" fmla="*/ 27 h 67"/>
              <a:gd name="T24" fmla="*/ 6 w 64"/>
              <a:gd name="T25" fmla="*/ 24 h 67"/>
              <a:gd name="T26" fmla="*/ 6 w 64"/>
              <a:gd name="T27" fmla="*/ 20 h 67"/>
              <a:gd name="T28" fmla="*/ 4 w 64"/>
              <a:gd name="T29" fmla="*/ 16 h 67"/>
              <a:gd name="T30" fmla="*/ 3 w 64"/>
              <a:gd name="T31" fmla="*/ 11 h 67"/>
              <a:gd name="T32" fmla="*/ 2 w 64"/>
              <a:gd name="T33" fmla="*/ 7 h 67"/>
              <a:gd name="T34" fmla="*/ 1 w 64"/>
              <a:gd name="T35" fmla="*/ 4 h 67"/>
              <a:gd name="T36" fmla="*/ 0 w 64"/>
              <a:gd name="T37" fmla="*/ 0 h 67"/>
              <a:gd name="T38" fmla="*/ 64 w 64"/>
              <a:gd name="T39" fmla="*/ 34 h 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4"/>
              <a:gd name="T61" fmla="*/ 0 h 67"/>
              <a:gd name="T62" fmla="*/ 64 w 64"/>
              <a:gd name="T63" fmla="*/ 67 h 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4" h="67">
                <a:moveTo>
                  <a:pt x="64" y="34"/>
                </a:moveTo>
                <a:lnTo>
                  <a:pt x="0" y="67"/>
                </a:lnTo>
                <a:lnTo>
                  <a:pt x="1" y="64"/>
                </a:lnTo>
                <a:lnTo>
                  <a:pt x="2" y="60"/>
                </a:lnTo>
                <a:lnTo>
                  <a:pt x="3" y="56"/>
                </a:lnTo>
                <a:lnTo>
                  <a:pt x="4" y="52"/>
                </a:lnTo>
                <a:lnTo>
                  <a:pt x="6" y="49"/>
                </a:lnTo>
                <a:lnTo>
                  <a:pt x="6" y="44"/>
                </a:lnTo>
                <a:lnTo>
                  <a:pt x="7" y="40"/>
                </a:lnTo>
                <a:lnTo>
                  <a:pt x="7" y="36"/>
                </a:lnTo>
                <a:lnTo>
                  <a:pt x="7" y="32"/>
                </a:lnTo>
                <a:lnTo>
                  <a:pt x="7" y="27"/>
                </a:lnTo>
                <a:lnTo>
                  <a:pt x="6" y="24"/>
                </a:lnTo>
                <a:lnTo>
                  <a:pt x="6" y="20"/>
                </a:lnTo>
                <a:lnTo>
                  <a:pt x="4" y="16"/>
                </a:lnTo>
                <a:lnTo>
                  <a:pt x="3" y="11"/>
                </a:lnTo>
                <a:lnTo>
                  <a:pt x="2" y="7"/>
                </a:lnTo>
                <a:lnTo>
                  <a:pt x="1" y="4"/>
                </a:lnTo>
                <a:lnTo>
                  <a:pt x="0" y="0"/>
                </a:lnTo>
                <a:lnTo>
                  <a:pt x="64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9" name="Line 516"/>
          <p:cNvSpPr>
            <a:spLocks noChangeShapeType="1"/>
          </p:cNvSpPr>
          <p:nvPr/>
        </p:nvSpPr>
        <p:spPr bwMode="auto">
          <a:xfrm flipV="1">
            <a:off x="4594225" y="5997575"/>
            <a:ext cx="1588" cy="296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0" name="Line 517"/>
          <p:cNvSpPr>
            <a:spLocks noChangeShapeType="1"/>
          </p:cNvSpPr>
          <p:nvPr/>
        </p:nvSpPr>
        <p:spPr bwMode="auto">
          <a:xfrm flipV="1">
            <a:off x="8278813" y="5997575"/>
            <a:ext cx="1587" cy="296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" name="Rectangle 518"/>
          <p:cNvSpPr>
            <a:spLocks noChangeArrowheads="1"/>
          </p:cNvSpPr>
          <p:nvPr/>
        </p:nvSpPr>
        <p:spPr bwMode="auto">
          <a:xfrm>
            <a:off x="6478588" y="6008688"/>
            <a:ext cx="269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p(n)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12" name="Rectangle 519"/>
          <p:cNvSpPr>
            <a:spLocks noChangeArrowheads="1"/>
          </p:cNvSpPr>
          <p:nvPr/>
        </p:nvSpPr>
        <p:spPr bwMode="auto">
          <a:xfrm>
            <a:off x="6456363" y="6146800"/>
            <a:ext cx="320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steps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13" name="Line 520"/>
          <p:cNvSpPr>
            <a:spLocks noChangeShapeType="1"/>
          </p:cNvSpPr>
          <p:nvPr/>
        </p:nvSpPr>
        <p:spPr bwMode="auto">
          <a:xfrm flipH="1">
            <a:off x="4638675" y="6145213"/>
            <a:ext cx="17843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" name="Freeform 521"/>
          <p:cNvSpPr>
            <a:spLocks/>
          </p:cNvSpPr>
          <p:nvPr/>
        </p:nvSpPr>
        <p:spPr bwMode="auto">
          <a:xfrm>
            <a:off x="4594225" y="6119813"/>
            <a:ext cx="50800" cy="52387"/>
          </a:xfrm>
          <a:custGeom>
            <a:avLst/>
            <a:gdLst>
              <a:gd name="T0" fmla="*/ 65 w 65"/>
              <a:gd name="T1" fmla="*/ 68 h 68"/>
              <a:gd name="T2" fmla="*/ 0 w 65"/>
              <a:gd name="T3" fmla="*/ 34 h 68"/>
              <a:gd name="T4" fmla="*/ 65 w 65"/>
              <a:gd name="T5" fmla="*/ 0 h 68"/>
              <a:gd name="T6" fmla="*/ 65 w 65"/>
              <a:gd name="T7" fmla="*/ 68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68"/>
              <a:gd name="T14" fmla="*/ 65 w 65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68">
                <a:moveTo>
                  <a:pt x="65" y="68"/>
                </a:moveTo>
                <a:lnTo>
                  <a:pt x="0" y="34"/>
                </a:lnTo>
                <a:lnTo>
                  <a:pt x="65" y="0"/>
                </a:lnTo>
                <a:lnTo>
                  <a:pt x="65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5" name="Line 522"/>
          <p:cNvSpPr>
            <a:spLocks noChangeShapeType="1"/>
          </p:cNvSpPr>
          <p:nvPr/>
        </p:nvSpPr>
        <p:spPr bwMode="auto">
          <a:xfrm>
            <a:off x="6742113" y="6145213"/>
            <a:ext cx="1492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6" name="Freeform 523"/>
          <p:cNvSpPr>
            <a:spLocks/>
          </p:cNvSpPr>
          <p:nvPr/>
        </p:nvSpPr>
        <p:spPr bwMode="auto">
          <a:xfrm>
            <a:off x="8228013" y="6119813"/>
            <a:ext cx="50800" cy="52387"/>
          </a:xfrm>
          <a:custGeom>
            <a:avLst/>
            <a:gdLst>
              <a:gd name="T0" fmla="*/ 0 w 65"/>
              <a:gd name="T1" fmla="*/ 0 h 68"/>
              <a:gd name="T2" fmla="*/ 65 w 65"/>
              <a:gd name="T3" fmla="*/ 34 h 68"/>
              <a:gd name="T4" fmla="*/ 0 w 65"/>
              <a:gd name="T5" fmla="*/ 68 h 68"/>
              <a:gd name="T6" fmla="*/ 0 w 65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68"/>
              <a:gd name="T14" fmla="*/ 65 w 65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68">
                <a:moveTo>
                  <a:pt x="0" y="0"/>
                </a:moveTo>
                <a:lnTo>
                  <a:pt x="65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7" name="Rectangle 524"/>
          <p:cNvSpPr>
            <a:spLocks noChangeArrowheads="1"/>
          </p:cNvSpPr>
          <p:nvPr/>
        </p:nvSpPr>
        <p:spPr bwMode="auto">
          <a:xfrm rot="-5400000">
            <a:off x="4221163" y="4462462"/>
            <a:ext cx="4206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Inputs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18" name="Line 525"/>
          <p:cNvSpPr>
            <a:spLocks noChangeShapeType="1"/>
          </p:cNvSpPr>
          <p:nvPr/>
        </p:nvSpPr>
        <p:spPr bwMode="auto">
          <a:xfrm>
            <a:off x="4486275" y="4973638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9" name="Freeform 526"/>
          <p:cNvSpPr>
            <a:spLocks/>
          </p:cNvSpPr>
          <p:nvPr/>
        </p:nvSpPr>
        <p:spPr bwMode="auto">
          <a:xfrm>
            <a:off x="4543425" y="4946650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0" name="Line 527"/>
          <p:cNvSpPr>
            <a:spLocks noChangeShapeType="1"/>
          </p:cNvSpPr>
          <p:nvPr/>
        </p:nvSpPr>
        <p:spPr bwMode="auto">
          <a:xfrm>
            <a:off x="4486275" y="4227513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1" name="Freeform 528"/>
          <p:cNvSpPr>
            <a:spLocks/>
          </p:cNvSpPr>
          <p:nvPr/>
        </p:nvSpPr>
        <p:spPr bwMode="auto">
          <a:xfrm>
            <a:off x="4543425" y="4200525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3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3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2" name="Line 529"/>
          <p:cNvSpPr>
            <a:spLocks noChangeShapeType="1"/>
          </p:cNvSpPr>
          <p:nvPr/>
        </p:nvSpPr>
        <p:spPr bwMode="auto">
          <a:xfrm>
            <a:off x="4486275" y="4302125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3" name="Freeform 530"/>
          <p:cNvSpPr>
            <a:spLocks/>
          </p:cNvSpPr>
          <p:nvPr/>
        </p:nvSpPr>
        <p:spPr bwMode="auto">
          <a:xfrm>
            <a:off x="4543425" y="4275138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4" name="Line 531"/>
          <p:cNvSpPr>
            <a:spLocks noChangeShapeType="1"/>
          </p:cNvSpPr>
          <p:nvPr/>
        </p:nvSpPr>
        <p:spPr bwMode="auto">
          <a:xfrm>
            <a:off x="4486275" y="4376738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5" name="Freeform 532"/>
          <p:cNvSpPr>
            <a:spLocks/>
          </p:cNvSpPr>
          <p:nvPr/>
        </p:nvSpPr>
        <p:spPr bwMode="auto">
          <a:xfrm>
            <a:off x="4543425" y="4349750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6" name="Line 533"/>
          <p:cNvSpPr>
            <a:spLocks noChangeShapeType="1"/>
          </p:cNvSpPr>
          <p:nvPr/>
        </p:nvSpPr>
        <p:spPr bwMode="auto">
          <a:xfrm>
            <a:off x="4486275" y="4451350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7" name="Freeform 534"/>
          <p:cNvSpPr>
            <a:spLocks/>
          </p:cNvSpPr>
          <p:nvPr/>
        </p:nvSpPr>
        <p:spPr bwMode="auto">
          <a:xfrm>
            <a:off x="4543425" y="4424363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8" name="Line 535"/>
          <p:cNvSpPr>
            <a:spLocks noChangeShapeType="1"/>
          </p:cNvSpPr>
          <p:nvPr/>
        </p:nvSpPr>
        <p:spPr bwMode="auto">
          <a:xfrm>
            <a:off x="4486275" y="4525963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9" name="Freeform 536"/>
          <p:cNvSpPr>
            <a:spLocks/>
          </p:cNvSpPr>
          <p:nvPr/>
        </p:nvSpPr>
        <p:spPr bwMode="auto">
          <a:xfrm>
            <a:off x="4543425" y="4498975"/>
            <a:ext cx="50800" cy="53975"/>
          </a:xfrm>
          <a:custGeom>
            <a:avLst/>
            <a:gdLst>
              <a:gd name="T0" fmla="*/ 0 w 64"/>
              <a:gd name="T1" fmla="*/ 0 h 69"/>
              <a:gd name="T2" fmla="*/ 64 w 64"/>
              <a:gd name="T3" fmla="*/ 35 h 69"/>
              <a:gd name="T4" fmla="*/ 0 w 64"/>
              <a:gd name="T5" fmla="*/ 69 h 69"/>
              <a:gd name="T6" fmla="*/ 0 w 64"/>
              <a:gd name="T7" fmla="*/ 0 h 69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9"/>
              <a:gd name="T14" fmla="*/ 64 w 64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9">
                <a:moveTo>
                  <a:pt x="0" y="0"/>
                </a:moveTo>
                <a:lnTo>
                  <a:pt x="64" y="35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0" name="Line 537"/>
          <p:cNvSpPr>
            <a:spLocks noChangeShapeType="1"/>
          </p:cNvSpPr>
          <p:nvPr/>
        </p:nvSpPr>
        <p:spPr bwMode="auto">
          <a:xfrm>
            <a:off x="4486275" y="4600575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1" name="Freeform 538"/>
          <p:cNvSpPr>
            <a:spLocks/>
          </p:cNvSpPr>
          <p:nvPr/>
        </p:nvSpPr>
        <p:spPr bwMode="auto">
          <a:xfrm>
            <a:off x="4543425" y="4573588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4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4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2" name="Line 539"/>
          <p:cNvSpPr>
            <a:spLocks noChangeShapeType="1"/>
          </p:cNvSpPr>
          <p:nvPr/>
        </p:nvSpPr>
        <p:spPr bwMode="auto">
          <a:xfrm>
            <a:off x="4486275" y="4675188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3" name="Freeform 540"/>
          <p:cNvSpPr>
            <a:spLocks/>
          </p:cNvSpPr>
          <p:nvPr/>
        </p:nvSpPr>
        <p:spPr bwMode="auto">
          <a:xfrm>
            <a:off x="4543425" y="4648200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4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4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4" name="Line 541"/>
          <p:cNvSpPr>
            <a:spLocks noChangeShapeType="1"/>
          </p:cNvSpPr>
          <p:nvPr/>
        </p:nvSpPr>
        <p:spPr bwMode="auto">
          <a:xfrm>
            <a:off x="4486275" y="4749800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5" name="Freeform 542"/>
          <p:cNvSpPr>
            <a:spLocks/>
          </p:cNvSpPr>
          <p:nvPr/>
        </p:nvSpPr>
        <p:spPr bwMode="auto">
          <a:xfrm>
            <a:off x="4543425" y="4722813"/>
            <a:ext cx="50800" cy="53975"/>
          </a:xfrm>
          <a:custGeom>
            <a:avLst/>
            <a:gdLst>
              <a:gd name="T0" fmla="*/ 0 w 64"/>
              <a:gd name="T1" fmla="*/ 0 h 67"/>
              <a:gd name="T2" fmla="*/ 64 w 64"/>
              <a:gd name="T3" fmla="*/ 33 h 67"/>
              <a:gd name="T4" fmla="*/ 0 w 64"/>
              <a:gd name="T5" fmla="*/ 67 h 67"/>
              <a:gd name="T6" fmla="*/ 0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0"/>
                </a:moveTo>
                <a:lnTo>
                  <a:pt x="64" y="33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6" name="Line 543"/>
          <p:cNvSpPr>
            <a:spLocks noChangeShapeType="1"/>
          </p:cNvSpPr>
          <p:nvPr/>
        </p:nvSpPr>
        <p:spPr bwMode="auto">
          <a:xfrm>
            <a:off x="4486275" y="4824413"/>
            <a:ext cx="63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7" name="Freeform 544"/>
          <p:cNvSpPr>
            <a:spLocks/>
          </p:cNvSpPr>
          <p:nvPr/>
        </p:nvSpPr>
        <p:spPr bwMode="auto">
          <a:xfrm>
            <a:off x="4543425" y="4797425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8" name="Line 545"/>
          <p:cNvSpPr>
            <a:spLocks noChangeShapeType="1"/>
          </p:cNvSpPr>
          <p:nvPr/>
        </p:nvSpPr>
        <p:spPr bwMode="auto">
          <a:xfrm>
            <a:off x="4486275" y="4899025"/>
            <a:ext cx="63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9" name="Freeform 546"/>
          <p:cNvSpPr>
            <a:spLocks/>
          </p:cNvSpPr>
          <p:nvPr/>
        </p:nvSpPr>
        <p:spPr bwMode="auto">
          <a:xfrm>
            <a:off x="4543425" y="4872038"/>
            <a:ext cx="50800" cy="53975"/>
          </a:xfrm>
          <a:custGeom>
            <a:avLst/>
            <a:gdLst>
              <a:gd name="T0" fmla="*/ 0 w 64"/>
              <a:gd name="T1" fmla="*/ 0 h 68"/>
              <a:gd name="T2" fmla="*/ 64 w 64"/>
              <a:gd name="T3" fmla="*/ 34 h 68"/>
              <a:gd name="T4" fmla="*/ 0 w 64"/>
              <a:gd name="T5" fmla="*/ 68 h 68"/>
              <a:gd name="T6" fmla="*/ 0 w 64"/>
              <a:gd name="T7" fmla="*/ 0 h 68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8"/>
              <a:gd name="T14" fmla="*/ 64 w 64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8">
                <a:moveTo>
                  <a:pt x="0" y="0"/>
                </a:moveTo>
                <a:lnTo>
                  <a:pt x="64" y="34"/>
                </a:lnTo>
                <a:lnTo>
                  <a:pt x="0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0" name="Line 547"/>
          <p:cNvSpPr>
            <a:spLocks noChangeShapeType="1"/>
          </p:cNvSpPr>
          <p:nvPr/>
        </p:nvSpPr>
        <p:spPr bwMode="auto">
          <a:xfrm flipH="1">
            <a:off x="4381500" y="5029200"/>
            <a:ext cx="1762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1" name="Rectangle 548"/>
          <p:cNvSpPr>
            <a:spLocks noChangeArrowheads="1"/>
          </p:cNvSpPr>
          <p:nvPr/>
        </p:nvSpPr>
        <p:spPr bwMode="auto">
          <a:xfrm>
            <a:off x="4435475" y="53324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 sz="1200" b="1">
              <a:latin typeface="Times New Roman" charset="0"/>
            </a:endParaRPr>
          </a:p>
        </p:txBody>
      </p:sp>
      <p:sp>
        <p:nvSpPr>
          <p:cNvPr id="21842" name="Line 549"/>
          <p:cNvSpPr>
            <a:spLocks noChangeShapeType="1"/>
          </p:cNvSpPr>
          <p:nvPr/>
        </p:nvSpPr>
        <p:spPr bwMode="auto">
          <a:xfrm flipV="1">
            <a:off x="4451350" y="5075238"/>
            <a:ext cx="1588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3" name="Freeform 550"/>
          <p:cNvSpPr>
            <a:spLocks/>
          </p:cNvSpPr>
          <p:nvPr/>
        </p:nvSpPr>
        <p:spPr bwMode="auto">
          <a:xfrm>
            <a:off x="4425950" y="5029200"/>
            <a:ext cx="50800" cy="53975"/>
          </a:xfrm>
          <a:custGeom>
            <a:avLst/>
            <a:gdLst>
              <a:gd name="T0" fmla="*/ 0 w 64"/>
              <a:gd name="T1" fmla="*/ 67 h 67"/>
              <a:gd name="T2" fmla="*/ 32 w 64"/>
              <a:gd name="T3" fmla="*/ 0 h 67"/>
              <a:gd name="T4" fmla="*/ 64 w 64"/>
              <a:gd name="T5" fmla="*/ 67 h 67"/>
              <a:gd name="T6" fmla="*/ 0 w 64"/>
              <a:gd name="T7" fmla="*/ 67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0" y="67"/>
                </a:moveTo>
                <a:lnTo>
                  <a:pt x="32" y="0"/>
                </a:lnTo>
                <a:lnTo>
                  <a:pt x="64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4" name="Line 551"/>
          <p:cNvSpPr>
            <a:spLocks noChangeShapeType="1"/>
          </p:cNvSpPr>
          <p:nvPr/>
        </p:nvSpPr>
        <p:spPr bwMode="auto">
          <a:xfrm>
            <a:off x="4451350" y="5475288"/>
            <a:ext cx="1588" cy="4000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5" name="Freeform 552"/>
          <p:cNvSpPr>
            <a:spLocks/>
          </p:cNvSpPr>
          <p:nvPr/>
        </p:nvSpPr>
        <p:spPr bwMode="auto">
          <a:xfrm>
            <a:off x="4425950" y="5868988"/>
            <a:ext cx="50800" cy="53975"/>
          </a:xfrm>
          <a:custGeom>
            <a:avLst/>
            <a:gdLst>
              <a:gd name="T0" fmla="*/ 64 w 64"/>
              <a:gd name="T1" fmla="*/ 0 h 67"/>
              <a:gd name="T2" fmla="*/ 32 w 64"/>
              <a:gd name="T3" fmla="*/ 67 h 67"/>
              <a:gd name="T4" fmla="*/ 0 w 64"/>
              <a:gd name="T5" fmla="*/ 0 h 67"/>
              <a:gd name="T6" fmla="*/ 64 w 64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7"/>
              <a:gd name="T14" fmla="*/ 64 w 64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7">
                <a:moveTo>
                  <a:pt x="64" y="0"/>
                </a:moveTo>
                <a:lnTo>
                  <a:pt x="32" y="67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6" name="Freeform 553"/>
          <p:cNvSpPr>
            <a:spLocks/>
          </p:cNvSpPr>
          <p:nvPr/>
        </p:nvSpPr>
        <p:spPr bwMode="auto">
          <a:xfrm>
            <a:off x="8137525" y="4057650"/>
            <a:ext cx="141288" cy="77788"/>
          </a:xfrm>
          <a:custGeom>
            <a:avLst/>
            <a:gdLst>
              <a:gd name="T0" fmla="*/ 0 w 179"/>
              <a:gd name="T1" fmla="*/ 0 h 99"/>
              <a:gd name="T2" fmla="*/ 0 w 179"/>
              <a:gd name="T3" fmla="*/ 99 h 99"/>
              <a:gd name="T4" fmla="*/ 179 w 179"/>
              <a:gd name="T5" fmla="*/ 99 h 99"/>
              <a:gd name="T6" fmla="*/ 179 w 179"/>
              <a:gd name="T7" fmla="*/ 5 h 99"/>
              <a:gd name="T8" fmla="*/ 0 60000 65536"/>
              <a:gd name="T9" fmla="*/ 0 60000 65536"/>
              <a:gd name="T10" fmla="*/ 0 60000 65536"/>
              <a:gd name="T11" fmla="*/ 0 60000 65536"/>
              <a:gd name="T12" fmla="*/ 0 w 179"/>
              <a:gd name="T13" fmla="*/ 0 h 99"/>
              <a:gd name="T14" fmla="*/ 179 w 17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" h="99">
                <a:moveTo>
                  <a:pt x="0" y="0"/>
                </a:moveTo>
                <a:lnTo>
                  <a:pt x="0" y="99"/>
                </a:lnTo>
                <a:lnTo>
                  <a:pt x="179" y="99"/>
                </a:lnTo>
                <a:lnTo>
                  <a:pt x="179" y="5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7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8600" y="1447800"/>
            <a:ext cx="861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We can build a circuit that simulates the verification of x</a:t>
            </a:r>
            <a:r>
              <a:rPr lang="ja-JP" altLang="en-US" dirty="0"/>
              <a:t>’</a:t>
            </a:r>
            <a:r>
              <a:rPr lang="en-US" dirty="0"/>
              <a:t>s membership in M using y.</a:t>
            </a:r>
          </a:p>
        </p:txBody>
      </p:sp>
      <p:sp>
        <p:nvSpPr>
          <p:cNvPr id="21848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-152400" y="2209800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Let W be the working storage for D (including registers, such as program counter); let D be given in RAM </a:t>
            </a:r>
            <a:r>
              <a:rPr lang="ja-JP" altLang="en-US" sz="2000" dirty="0"/>
              <a:t>“</a:t>
            </a:r>
            <a:r>
              <a:rPr lang="en-US" sz="2000" dirty="0"/>
              <a:t>machine code.</a:t>
            </a:r>
            <a:r>
              <a:rPr lang="ja-JP" altLang="en-US" sz="2000" dirty="0"/>
              <a:t>”</a:t>
            </a:r>
            <a:endParaRPr lang="en-US" sz="2000" dirty="0"/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Simulate p(n) steps of D by replicating circuit S for each step of D.  Only input: y.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Circuit is satisfiable if and only if x is accepted by D with some certificate y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 dirty="0"/>
              <a:t>Total size is still polynomial: O(p(n)</a:t>
            </a:r>
            <a:r>
              <a:rPr lang="en-US" sz="2000" baseline="30000" dirty="0"/>
              <a:t>3</a:t>
            </a:r>
            <a:r>
              <a:rPr lang="en-US" sz="2000" dirty="0"/>
              <a:t>).</a:t>
            </a:r>
          </a:p>
        </p:txBody>
      </p:sp>
      <p:sp>
        <p:nvSpPr>
          <p:cNvPr id="21849" name="Text Box 554"/>
          <p:cNvSpPr txBox="1">
            <a:spLocks noChangeArrowheads="1"/>
          </p:cNvSpPr>
          <p:nvPr/>
        </p:nvSpPr>
        <p:spPr bwMode="auto">
          <a:xfrm>
            <a:off x="8382000" y="3779838"/>
            <a:ext cx="6572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Output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0/1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Times New Roman" charset="0"/>
              </a:rPr>
              <a:t>from 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0654CB-C8AC-0041-8F99-DDA485021E56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Running Time Revisited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8308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 “Efficient” means There is a polynomial p(n) time algorithm, O(</a:t>
            </a:r>
            <a:r>
              <a:rPr lang="en-US" sz="2000" dirty="0" err="1" smtClean="0">
                <a:latin typeface="Tahoma" charset="0"/>
              </a:rPr>
              <a:t>n</a:t>
            </a:r>
            <a:r>
              <a:rPr lang="en-US" sz="2000" baseline="30000" dirty="0" err="1" smtClean="0">
                <a:latin typeface="Tahoma" charset="0"/>
              </a:rPr>
              <a:t>k</a:t>
            </a:r>
            <a:r>
              <a:rPr lang="en-US" sz="2000" dirty="0" smtClean="0">
                <a:latin typeface="Tahoma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We can redefine the input </a:t>
            </a:r>
            <a:r>
              <a:rPr lang="en-US" sz="2000" dirty="0">
                <a:latin typeface="Tahoma" charset="0"/>
              </a:rPr>
              <a:t>size, </a:t>
            </a:r>
            <a:r>
              <a:rPr lang="en-US" sz="2000" b="1" i="1" dirty="0" smtClean="0">
                <a:latin typeface="Tahoma" charset="0"/>
              </a:rPr>
              <a:t>n </a:t>
            </a:r>
            <a:r>
              <a:rPr lang="en-US" sz="2000" dirty="0" smtClean="0">
                <a:latin typeface="Tahoma" charset="0"/>
              </a:rPr>
              <a:t>as: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the </a:t>
            </a:r>
            <a:r>
              <a:rPr lang="en-US" sz="1800" dirty="0">
                <a:latin typeface="Tahoma" charset="0"/>
              </a:rPr>
              <a:t>number of </a:t>
            </a:r>
            <a:r>
              <a:rPr lang="en-US" sz="1800" b="1" dirty="0">
                <a:solidFill>
                  <a:schemeClr val="tx2"/>
                </a:solidFill>
                <a:latin typeface="Tahoma" charset="0"/>
              </a:rPr>
              <a:t>bits</a:t>
            </a:r>
            <a:r>
              <a:rPr lang="en-US" sz="1800" dirty="0">
                <a:latin typeface="Tahoma" charset="0"/>
              </a:rPr>
              <a:t> in a </a:t>
            </a:r>
            <a:r>
              <a:rPr lang="en-US" sz="1800" dirty="0" err="1">
                <a:latin typeface="Tahoma" charset="0"/>
              </a:rPr>
              <a:t>nonunary</a:t>
            </a:r>
            <a:r>
              <a:rPr lang="en-US" sz="1800" dirty="0">
                <a:latin typeface="Tahoma" charset="0"/>
              </a:rPr>
              <a:t> encoding of the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All the polynomial-time algorithms studied so far in this course run in polynomial time using this definition of input size.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Exception: any pseudo-polynomial time </a:t>
            </a:r>
            <a:r>
              <a:rPr lang="en-US" sz="1800" dirty="0" smtClean="0">
                <a:latin typeface="Tahoma" charset="0"/>
              </a:rPr>
              <a:t>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Travelling Salesperson Problem (TSP)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Tahoma" charset="0"/>
              </a:rPr>
              <a:t>Is there a cycle (or tour) in weighted graph G that visits all vertices of G (possibly more than once) with a total weigh of at most k? </a:t>
            </a:r>
            <a:endParaRPr lang="en-US" sz="1600" dirty="0">
              <a:latin typeface="Tahoma" charset="0"/>
            </a:endParaRPr>
          </a:p>
        </p:txBody>
      </p:sp>
      <p:grpSp>
        <p:nvGrpSpPr>
          <p:cNvPr id="7174" name="Group 129"/>
          <p:cNvGrpSpPr>
            <a:grpSpLocks/>
          </p:cNvGrpSpPr>
          <p:nvPr/>
        </p:nvGrpSpPr>
        <p:grpSpPr bwMode="auto">
          <a:xfrm>
            <a:off x="2438400" y="4267200"/>
            <a:ext cx="6324600" cy="2209800"/>
            <a:chOff x="480" y="2494"/>
            <a:chExt cx="4718" cy="1490"/>
          </a:xfrm>
        </p:grpSpPr>
        <p:sp>
          <p:nvSpPr>
            <p:cNvPr id="7175" name="Oval 12"/>
            <p:cNvSpPr>
              <a:spLocks noChangeArrowheads="1"/>
            </p:cNvSpPr>
            <p:nvPr/>
          </p:nvSpPr>
          <p:spPr bwMode="auto">
            <a:xfrm>
              <a:off x="3024" y="259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ORD</a:t>
              </a:r>
            </a:p>
          </p:txBody>
        </p:sp>
        <p:sp>
          <p:nvSpPr>
            <p:cNvPr id="7176" name="Oval 99"/>
            <p:cNvSpPr>
              <a:spLocks noChangeArrowheads="1"/>
            </p:cNvSpPr>
            <p:nvPr/>
          </p:nvSpPr>
          <p:spPr bwMode="auto">
            <a:xfrm>
              <a:off x="4608" y="2494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PVD</a:t>
              </a:r>
            </a:p>
          </p:txBody>
        </p:sp>
        <p:sp>
          <p:nvSpPr>
            <p:cNvPr id="7177" name="Oval 100"/>
            <p:cNvSpPr>
              <a:spLocks noChangeArrowheads="1"/>
            </p:cNvSpPr>
            <p:nvPr/>
          </p:nvSpPr>
          <p:spPr bwMode="auto">
            <a:xfrm>
              <a:off x="4450" y="369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MIA</a:t>
              </a:r>
            </a:p>
          </p:txBody>
        </p:sp>
        <p:sp>
          <p:nvSpPr>
            <p:cNvPr id="7178" name="Oval 101"/>
            <p:cNvSpPr>
              <a:spLocks noChangeArrowheads="1"/>
            </p:cNvSpPr>
            <p:nvPr/>
          </p:nvSpPr>
          <p:spPr bwMode="auto">
            <a:xfrm>
              <a:off x="2842" y="354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DFW</a:t>
              </a:r>
            </a:p>
          </p:txBody>
        </p:sp>
        <p:sp>
          <p:nvSpPr>
            <p:cNvPr id="7179" name="Oval 102"/>
            <p:cNvSpPr>
              <a:spLocks noChangeArrowheads="1"/>
            </p:cNvSpPr>
            <p:nvPr/>
          </p:nvSpPr>
          <p:spPr bwMode="auto">
            <a:xfrm>
              <a:off x="1632" y="273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SFO</a:t>
              </a:r>
            </a:p>
          </p:txBody>
        </p:sp>
        <p:sp>
          <p:nvSpPr>
            <p:cNvPr id="7180" name="Oval 103"/>
            <p:cNvSpPr>
              <a:spLocks noChangeArrowheads="1"/>
            </p:cNvSpPr>
            <p:nvPr/>
          </p:nvSpPr>
          <p:spPr bwMode="auto">
            <a:xfrm>
              <a:off x="1728" y="345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LAX</a:t>
              </a:r>
            </a:p>
          </p:txBody>
        </p:sp>
        <p:sp>
          <p:nvSpPr>
            <p:cNvPr id="7181" name="Oval 104"/>
            <p:cNvSpPr>
              <a:spLocks noChangeArrowheads="1"/>
            </p:cNvSpPr>
            <p:nvPr/>
          </p:nvSpPr>
          <p:spPr bwMode="auto">
            <a:xfrm>
              <a:off x="4018" y="2976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LGA</a:t>
              </a:r>
            </a:p>
          </p:txBody>
        </p:sp>
        <p:sp>
          <p:nvSpPr>
            <p:cNvPr id="7182" name="Oval 105"/>
            <p:cNvSpPr>
              <a:spLocks noChangeArrowheads="1"/>
            </p:cNvSpPr>
            <p:nvPr/>
          </p:nvSpPr>
          <p:spPr bwMode="auto">
            <a:xfrm>
              <a:off x="480" y="3312"/>
              <a:ext cx="590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HNL</a:t>
              </a:r>
            </a:p>
          </p:txBody>
        </p:sp>
        <p:cxnSp>
          <p:nvCxnSpPr>
            <p:cNvPr id="7183" name="AutoShape 106"/>
            <p:cNvCxnSpPr>
              <a:cxnSpLocks noChangeShapeType="1"/>
              <a:stCxn id="7179" idx="6"/>
              <a:endCxn id="7175" idx="2"/>
            </p:cNvCxnSpPr>
            <p:nvPr/>
          </p:nvCxnSpPr>
          <p:spPr bwMode="auto">
            <a:xfrm flipV="1">
              <a:off x="2228" y="2736"/>
              <a:ext cx="790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4" name="AutoShape 107"/>
            <p:cNvCxnSpPr>
              <a:cxnSpLocks noChangeShapeType="1"/>
              <a:stCxn id="7178" idx="0"/>
              <a:endCxn id="7175" idx="4"/>
            </p:cNvCxnSpPr>
            <p:nvPr/>
          </p:nvCxnSpPr>
          <p:spPr bwMode="auto">
            <a:xfrm flipV="1">
              <a:off x="3137" y="2886"/>
              <a:ext cx="182" cy="6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5" name="AutoShape 108"/>
            <p:cNvCxnSpPr>
              <a:cxnSpLocks noChangeShapeType="1"/>
              <a:stCxn id="7178" idx="7"/>
              <a:endCxn id="7181" idx="3"/>
            </p:cNvCxnSpPr>
            <p:nvPr/>
          </p:nvCxnSpPr>
          <p:spPr bwMode="auto">
            <a:xfrm flipV="1">
              <a:off x="3346" y="3228"/>
              <a:ext cx="758" cy="3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6" name="AutoShape 109"/>
            <p:cNvCxnSpPr>
              <a:cxnSpLocks noChangeShapeType="1"/>
              <a:stCxn id="7181" idx="0"/>
              <a:endCxn id="7176" idx="3"/>
            </p:cNvCxnSpPr>
            <p:nvPr/>
          </p:nvCxnSpPr>
          <p:spPr bwMode="auto">
            <a:xfrm flipV="1">
              <a:off x="4313" y="2746"/>
              <a:ext cx="381" cy="2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7" name="AutoShape 110"/>
            <p:cNvCxnSpPr>
              <a:cxnSpLocks noChangeShapeType="1"/>
              <a:stCxn id="7175" idx="6"/>
              <a:endCxn id="7176" idx="2"/>
            </p:cNvCxnSpPr>
            <p:nvPr/>
          </p:nvCxnSpPr>
          <p:spPr bwMode="auto">
            <a:xfrm flipV="1">
              <a:off x="3620" y="2638"/>
              <a:ext cx="982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8" name="AutoShape 111"/>
            <p:cNvCxnSpPr>
              <a:cxnSpLocks noChangeShapeType="1"/>
              <a:stCxn id="7182" idx="6"/>
              <a:endCxn id="7180" idx="2"/>
            </p:cNvCxnSpPr>
            <p:nvPr/>
          </p:nvCxnSpPr>
          <p:spPr bwMode="auto">
            <a:xfrm>
              <a:off x="1076" y="3456"/>
              <a:ext cx="646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9" name="AutoShape 112"/>
            <p:cNvCxnSpPr>
              <a:cxnSpLocks noChangeShapeType="1"/>
              <a:stCxn id="7179" idx="4"/>
              <a:endCxn id="7180" idx="0"/>
            </p:cNvCxnSpPr>
            <p:nvPr/>
          </p:nvCxnSpPr>
          <p:spPr bwMode="auto">
            <a:xfrm>
              <a:off x="1927" y="3030"/>
              <a:ext cx="96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90" name="AutoShape 113"/>
            <p:cNvCxnSpPr>
              <a:cxnSpLocks noChangeShapeType="1"/>
              <a:stCxn id="7181" idx="4"/>
              <a:endCxn id="7177" idx="0"/>
            </p:cNvCxnSpPr>
            <p:nvPr/>
          </p:nvCxnSpPr>
          <p:spPr bwMode="auto">
            <a:xfrm>
              <a:off x="4313" y="3270"/>
              <a:ext cx="432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91" name="AutoShape 114"/>
            <p:cNvCxnSpPr>
              <a:cxnSpLocks noChangeShapeType="1"/>
              <a:endCxn id="7178" idx="6"/>
            </p:cNvCxnSpPr>
            <p:nvPr/>
          </p:nvCxnSpPr>
          <p:spPr bwMode="auto">
            <a:xfrm flipH="1" flipV="1">
              <a:off x="3438" y="3690"/>
              <a:ext cx="1006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92" name="AutoShape 115"/>
            <p:cNvCxnSpPr>
              <a:cxnSpLocks noChangeShapeType="1"/>
              <a:stCxn id="7180" idx="6"/>
              <a:endCxn id="7178" idx="2"/>
            </p:cNvCxnSpPr>
            <p:nvPr/>
          </p:nvCxnSpPr>
          <p:spPr bwMode="auto">
            <a:xfrm>
              <a:off x="2324" y="3600"/>
              <a:ext cx="512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93" name="AutoShape 116"/>
            <p:cNvCxnSpPr>
              <a:cxnSpLocks noChangeShapeType="1"/>
              <a:stCxn id="7180" idx="7"/>
              <a:endCxn id="7175" idx="3"/>
            </p:cNvCxnSpPr>
            <p:nvPr/>
          </p:nvCxnSpPr>
          <p:spPr bwMode="auto">
            <a:xfrm flipV="1">
              <a:off x="2232" y="2844"/>
              <a:ext cx="878" cy="6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194" name="Text Box 118"/>
            <p:cNvSpPr txBox="1">
              <a:spLocks noChangeArrowheads="1"/>
            </p:cNvSpPr>
            <p:nvPr/>
          </p:nvSpPr>
          <p:spPr bwMode="auto">
            <a:xfrm rot="-347285">
              <a:off x="3812" y="2501"/>
              <a:ext cx="41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849</a:t>
              </a:r>
            </a:p>
          </p:txBody>
        </p:sp>
        <p:sp>
          <p:nvSpPr>
            <p:cNvPr id="7195" name="Text Box 119"/>
            <p:cNvSpPr txBox="1">
              <a:spLocks noChangeArrowheads="1"/>
            </p:cNvSpPr>
            <p:nvPr/>
          </p:nvSpPr>
          <p:spPr bwMode="auto">
            <a:xfrm rot="-4662247">
              <a:off x="3027" y="2937"/>
              <a:ext cx="37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802</a:t>
              </a:r>
            </a:p>
          </p:txBody>
        </p:sp>
        <p:sp>
          <p:nvSpPr>
            <p:cNvPr id="7196" name="Text Box 120"/>
            <p:cNvSpPr txBox="1">
              <a:spLocks noChangeArrowheads="1"/>
            </p:cNvSpPr>
            <p:nvPr/>
          </p:nvSpPr>
          <p:spPr bwMode="auto">
            <a:xfrm rot="-1544869">
              <a:off x="3406" y="3224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1387</a:t>
              </a:r>
            </a:p>
          </p:txBody>
        </p:sp>
        <p:sp>
          <p:nvSpPr>
            <p:cNvPr id="7197" name="Text Box 121"/>
            <p:cNvSpPr txBox="1">
              <a:spLocks noChangeArrowheads="1"/>
            </p:cNvSpPr>
            <p:nvPr/>
          </p:nvSpPr>
          <p:spPr bwMode="auto">
            <a:xfrm rot="-2136302">
              <a:off x="2267" y="3071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1743</a:t>
              </a:r>
            </a:p>
          </p:txBody>
        </p:sp>
        <p:sp>
          <p:nvSpPr>
            <p:cNvPr id="7198" name="Text Box 122"/>
            <p:cNvSpPr txBox="1">
              <a:spLocks noChangeArrowheads="1"/>
            </p:cNvSpPr>
            <p:nvPr/>
          </p:nvSpPr>
          <p:spPr bwMode="auto">
            <a:xfrm rot="-689345">
              <a:off x="2332" y="2610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1843</a:t>
              </a:r>
            </a:p>
          </p:txBody>
        </p:sp>
        <p:sp>
          <p:nvSpPr>
            <p:cNvPr id="7199" name="Text Box 123"/>
            <p:cNvSpPr txBox="1">
              <a:spLocks noChangeArrowheads="1"/>
            </p:cNvSpPr>
            <p:nvPr/>
          </p:nvSpPr>
          <p:spPr bwMode="auto">
            <a:xfrm rot="2626382">
              <a:off x="4396" y="3364"/>
              <a:ext cx="5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1099</a:t>
              </a:r>
            </a:p>
          </p:txBody>
        </p:sp>
        <p:sp>
          <p:nvSpPr>
            <p:cNvPr id="7200" name="Text Box 124"/>
            <p:cNvSpPr txBox="1">
              <a:spLocks noChangeArrowheads="1"/>
            </p:cNvSpPr>
            <p:nvPr/>
          </p:nvSpPr>
          <p:spPr bwMode="auto">
            <a:xfrm rot="565849">
              <a:off x="3737" y="3562"/>
              <a:ext cx="51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1120</a:t>
              </a:r>
            </a:p>
          </p:txBody>
        </p:sp>
        <p:sp>
          <p:nvSpPr>
            <p:cNvPr id="7201" name="Text Box 125"/>
            <p:cNvSpPr txBox="1">
              <a:spLocks noChangeArrowheads="1"/>
            </p:cNvSpPr>
            <p:nvPr/>
          </p:nvSpPr>
          <p:spPr bwMode="auto">
            <a:xfrm rot="695916">
              <a:off x="2351" y="3446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1233</a:t>
              </a:r>
            </a:p>
          </p:txBody>
        </p:sp>
        <p:sp>
          <p:nvSpPr>
            <p:cNvPr id="7202" name="Text Box 126"/>
            <p:cNvSpPr txBox="1">
              <a:spLocks noChangeArrowheads="1"/>
            </p:cNvSpPr>
            <p:nvPr/>
          </p:nvSpPr>
          <p:spPr bwMode="auto">
            <a:xfrm rot="4665015">
              <a:off x="1854" y="3130"/>
              <a:ext cx="37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337</a:t>
              </a:r>
            </a:p>
          </p:txBody>
        </p:sp>
        <p:sp>
          <p:nvSpPr>
            <p:cNvPr id="7203" name="Text Box 127"/>
            <p:cNvSpPr txBox="1">
              <a:spLocks noChangeArrowheads="1"/>
            </p:cNvSpPr>
            <p:nvPr/>
          </p:nvSpPr>
          <p:spPr bwMode="auto">
            <a:xfrm rot="832501">
              <a:off x="1187" y="3330"/>
              <a:ext cx="51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2555</a:t>
              </a:r>
            </a:p>
          </p:txBody>
        </p:sp>
        <p:sp>
          <p:nvSpPr>
            <p:cNvPr id="7204" name="Text Box 128"/>
            <p:cNvSpPr txBox="1">
              <a:spLocks noChangeArrowheads="1"/>
            </p:cNvSpPr>
            <p:nvPr/>
          </p:nvSpPr>
          <p:spPr bwMode="auto">
            <a:xfrm rot="-1891667">
              <a:off x="4261" y="2695"/>
              <a:ext cx="4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142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2166" y="4419600"/>
            <a:ext cx="3310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There are many other versions</a:t>
            </a:r>
          </a:p>
          <a:p>
            <a:pPr algn="l"/>
            <a:r>
              <a:rPr lang="en-US" sz="1800" dirty="0"/>
              <a:t>o</a:t>
            </a:r>
            <a:r>
              <a:rPr lang="en-US" sz="1800" dirty="0" smtClean="0"/>
              <a:t>f the TSP, some assume: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 is directed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Ask for minimum total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Visit once, </a:t>
            </a:r>
          </a:p>
          <a:p>
            <a:pPr algn="l"/>
            <a:r>
              <a:rPr lang="en-US" sz="1800" dirty="0" smtClean="0"/>
              <a:t>Start and end the same.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98A99C-6AD2-034A-96A9-8FC44657531C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701675" y="457200"/>
            <a:ext cx="6156325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Some Thoughts     about P and NP</a:t>
            </a:r>
          </a:p>
        </p:txBody>
      </p:sp>
      <p:sp>
        <p:nvSpPr>
          <p:cNvPr id="2253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1534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Belief: P is a proper subset of NP.</a:t>
            </a:r>
          </a:p>
          <a:p>
            <a:pPr eaLnBrk="1" hangingPunct="1"/>
            <a:r>
              <a:rPr lang="en-US" sz="2000">
                <a:latin typeface="Tahoma" charset="0"/>
              </a:rPr>
              <a:t>Implication: the NP-complete problems are the hardest in NP.</a:t>
            </a:r>
          </a:p>
          <a:p>
            <a:pPr eaLnBrk="1" hangingPunct="1"/>
            <a:r>
              <a:rPr lang="en-US" sz="2000">
                <a:latin typeface="Tahoma" charset="0"/>
              </a:rPr>
              <a:t>Why: Because if we could solve an NP-complete problem in polynomial time, we could solve every problem in NP in polynomial time.</a:t>
            </a:r>
          </a:p>
          <a:p>
            <a:pPr eaLnBrk="1" hangingPunct="1"/>
            <a:r>
              <a:rPr lang="en-US" sz="2000">
                <a:latin typeface="Tahoma" charset="0"/>
              </a:rPr>
              <a:t>That is, if an NP-complete problem is solvable in polynomial time, then P=NP.</a:t>
            </a:r>
          </a:p>
          <a:p>
            <a:pPr eaLnBrk="1" hangingPunct="1"/>
            <a:r>
              <a:rPr lang="en-US" sz="2000">
                <a:latin typeface="Tahoma" charset="0"/>
              </a:rPr>
              <a:t>Since so many people have attempted without success to find polynomial-time solutions to NP-complete problems, showing your problem is NP-complete is equivalent to showing that a lot of smart people have worked on your problem and found no polynomial-time algorithm.</a:t>
            </a:r>
          </a:p>
        </p:txBody>
      </p: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5029200" y="304800"/>
            <a:ext cx="3657600" cy="2209800"/>
            <a:chOff x="672" y="1392"/>
            <a:chExt cx="2832" cy="1680"/>
          </a:xfrm>
        </p:grpSpPr>
        <p:sp>
          <p:nvSpPr>
            <p:cNvPr id="22535" name="Oval 5"/>
            <p:cNvSpPr>
              <a:spLocks noChangeArrowheads="1"/>
            </p:cNvSpPr>
            <p:nvPr/>
          </p:nvSpPr>
          <p:spPr bwMode="auto">
            <a:xfrm>
              <a:off x="672" y="1392"/>
              <a:ext cx="2832" cy="1680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NP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2423" y="1824"/>
              <a:ext cx="913" cy="8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755" y="2116"/>
              <a:ext cx="24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/>
                <a:t>P</a:t>
              </a:r>
            </a:p>
          </p:txBody>
        </p:sp>
        <p:sp>
          <p:nvSpPr>
            <p:cNvPr id="22538" name="Oval 2"/>
            <p:cNvSpPr>
              <a:spLocks noChangeArrowheads="1"/>
            </p:cNvSpPr>
            <p:nvPr/>
          </p:nvSpPr>
          <p:spPr bwMode="auto">
            <a:xfrm>
              <a:off x="1213" y="2400"/>
              <a:ext cx="1210" cy="480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Text Box 7"/>
            <p:cNvSpPr txBox="1">
              <a:spLocks noChangeArrowheads="1"/>
            </p:cNvSpPr>
            <p:nvPr/>
          </p:nvSpPr>
          <p:spPr bwMode="auto">
            <a:xfrm>
              <a:off x="1284" y="2539"/>
              <a:ext cx="107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CIRCUIT-SAT</a:t>
              </a:r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225" y="1508"/>
              <a:ext cx="14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NP-complete </a:t>
              </a:r>
            </a:p>
            <a:p>
              <a:pPr eaLnBrk="1" hangingPunct="1"/>
              <a:r>
                <a:rPr lang="en-US" sz="1600"/>
                <a:t>problems live here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6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3824CAF-B5AC-3B4E-9ADA-A7150649B8AB}" type="slidenum">
              <a:rPr lang="en-US"/>
              <a:pPr/>
              <a:t>21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/>
              <a:t>NP-Completeness </a:t>
            </a:r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6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25800"/>
            <a:ext cx="4384000" cy="307606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76200" y="62484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8EC-36D9-2C46-B9FB-5D382C02CAFC}" type="slidenum">
              <a:rPr lang="en-US"/>
              <a:pPr/>
              <a:t>22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Reduction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305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language M is polynomial-time </a:t>
            </a:r>
            <a:r>
              <a:rPr lang="en-US" sz="2400" b="1">
                <a:solidFill>
                  <a:schemeClr val="tx2"/>
                </a:solidFill>
              </a:rPr>
              <a:t>reducible</a:t>
            </a:r>
            <a:r>
              <a:rPr lang="en-US" sz="2400"/>
              <a:t> to a language L if an instance x for M can be transformed in polynomial time to an instance x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 for L such that x is in M if and only if x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 is in L.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Denote this by M</a:t>
            </a:r>
            <a:r>
              <a:rPr lang="en-US" sz="2000">
                <a:cs typeface="Tahoma" charset="0"/>
                <a:sym typeface="Symbol" charset="0"/>
              </a:rPr>
              <a:t></a:t>
            </a:r>
            <a:r>
              <a:rPr lang="en-US" sz="2000">
                <a:cs typeface="Tahoma" charset="0"/>
              </a:rPr>
              <a:t>L.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A problem (language) L is </a:t>
            </a:r>
            <a:r>
              <a:rPr lang="en-US" sz="2400" b="1">
                <a:solidFill>
                  <a:schemeClr val="tx2"/>
                </a:solidFill>
              </a:rPr>
              <a:t>NP-hard</a:t>
            </a:r>
            <a:r>
              <a:rPr lang="en-US" sz="2400"/>
              <a:t> if every problem in NP is polynomial-time reducible to L.</a:t>
            </a:r>
          </a:p>
          <a:p>
            <a:pPr>
              <a:lnSpc>
                <a:spcPct val="90000"/>
              </a:lnSpc>
            </a:pPr>
            <a:r>
              <a:rPr lang="en-US" sz="2400"/>
              <a:t>A problem (language) is </a:t>
            </a:r>
            <a:r>
              <a:rPr lang="en-US" sz="2400" b="1">
                <a:solidFill>
                  <a:schemeClr val="tx2"/>
                </a:solidFill>
              </a:rPr>
              <a:t>NP-complete</a:t>
            </a:r>
            <a:r>
              <a:rPr lang="en-US" sz="2400"/>
              <a:t> if it is in NP and it is NP-hard.</a:t>
            </a:r>
          </a:p>
          <a:p>
            <a:pPr>
              <a:lnSpc>
                <a:spcPct val="90000"/>
              </a:lnSpc>
            </a:pPr>
            <a:r>
              <a:rPr lang="en-US" sz="2400"/>
              <a:t>CIRCUIT-SAT is NP-complete: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CIRCUIT-SAT is in NP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every M in NP, M </a:t>
            </a:r>
            <a:r>
              <a:rPr lang="en-US" sz="2000">
                <a:cs typeface="Tahoma" charset="0"/>
                <a:sym typeface="Symbol" charset="0"/>
              </a:rPr>
              <a:t></a:t>
            </a:r>
            <a:r>
              <a:rPr lang="en-US" sz="2000">
                <a:cs typeface="Tahoma" charset="0"/>
              </a:rPr>
              <a:t> CIRCUIT-SAT.</a:t>
            </a:r>
            <a:endParaRPr lang="en-US" sz="2000"/>
          </a:p>
        </p:txBody>
      </p:sp>
      <p:grpSp>
        <p:nvGrpSpPr>
          <p:cNvPr id="196801" name="Group 193"/>
          <p:cNvGrpSpPr>
            <a:grpSpLocks/>
          </p:cNvGrpSpPr>
          <p:nvPr/>
        </p:nvGrpSpPr>
        <p:grpSpPr bwMode="auto">
          <a:xfrm>
            <a:off x="5715000" y="4459288"/>
            <a:ext cx="3092450" cy="1865312"/>
            <a:chOff x="1959" y="2127"/>
            <a:chExt cx="3118" cy="1381"/>
          </a:xfrm>
        </p:grpSpPr>
        <p:sp>
          <p:nvSpPr>
            <p:cNvPr id="196747" name="Freeform 139"/>
            <p:cNvSpPr>
              <a:spLocks/>
            </p:cNvSpPr>
            <p:nvPr/>
          </p:nvSpPr>
          <p:spPr bwMode="auto">
            <a:xfrm>
              <a:off x="3125" y="2683"/>
              <a:ext cx="359" cy="287"/>
            </a:xfrm>
            <a:custGeom>
              <a:avLst/>
              <a:gdLst>
                <a:gd name="T0" fmla="*/ 0 w 720"/>
                <a:gd name="T1" fmla="*/ 0 h 574"/>
                <a:gd name="T2" fmla="*/ 0 w 720"/>
                <a:gd name="T3" fmla="*/ 574 h 574"/>
                <a:gd name="T4" fmla="*/ 432 w 720"/>
                <a:gd name="T5" fmla="*/ 574 h 574"/>
                <a:gd name="T6" fmla="*/ 478 w 720"/>
                <a:gd name="T7" fmla="*/ 570 h 574"/>
                <a:gd name="T8" fmla="*/ 522 w 720"/>
                <a:gd name="T9" fmla="*/ 559 h 574"/>
                <a:gd name="T10" fmla="*/ 562 w 720"/>
                <a:gd name="T11" fmla="*/ 542 h 574"/>
                <a:gd name="T12" fmla="*/ 601 w 720"/>
                <a:gd name="T13" fmla="*/ 519 h 574"/>
                <a:gd name="T14" fmla="*/ 635 w 720"/>
                <a:gd name="T15" fmla="*/ 490 h 574"/>
                <a:gd name="T16" fmla="*/ 666 w 720"/>
                <a:gd name="T17" fmla="*/ 455 h 574"/>
                <a:gd name="T18" fmla="*/ 689 w 720"/>
                <a:gd name="T19" fmla="*/ 417 h 574"/>
                <a:gd name="T20" fmla="*/ 706 w 720"/>
                <a:gd name="T21" fmla="*/ 375 h 574"/>
                <a:gd name="T22" fmla="*/ 716 w 720"/>
                <a:gd name="T23" fmla="*/ 331 h 574"/>
                <a:gd name="T24" fmla="*/ 720 w 720"/>
                <a:gd name="T25" fmla="*/ 287 h 574"/>
                <a:gd name="T26" fmla="*/ 716 w 720"/>
                <a:gd name="T27" fmla="*/ 241 h 574"/>
                <a:gd name="T28" fmla="*/ 706 w 720"/>
                <a:gd name="T29" fmla="*/ 197 h 574"/>
                <a:gd name="T30" fmla="*/ 689 w 720"/>
                <a:gd name="T31" fmla="*/ 157 h 574"/>
                <a:gd name="T32" fmla="*/ 666 w 720"/>
                <a:gd name="T33" fmla="*/ 119 h 574"/>
                <a:gd name="T34" fmla="*/ 635 w 720"/>
                <a:gd name="T35" fmla="*/ 84 h 574"/>
                <a:gd name="T36" fmla="*/ 601 w 720"/>
                <a:gd name="T37" fmla="*/ 54 h 574"/>
                <a:gd name="T38" fmla="*/ 562 w 720"/>
                <a:gd name="T39" fmla="*/ 31 h 574"/>
                <a:gd name="T40" fmla="*/ 522 w 720"/>
                <a:gd name="T41" fmla="*/ 14 h 574"/>
                <a:gd name="T42" fmla="*/ 478 w 720"/>
                <a:gd name="T43" fmla="*/ 4 h 574"/>
                <a:gd name="T44" fmla="*/ 432 w 720"/>
                <a:gd name="T45" fmla="*/ 0 h 574"/>
                <a:gd name="T46" fmla="*/ 0 w 720"/>
                <a:gd name="T4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0" h="574">
                  <a:moveTo>
                    <a:pt x="0" y="0"/>
                  </a:moveTo>
                  <a:lnTo>
                    <a:pt x="0" y="574"/>
                  </a:lnTo>
                  <a:lnTo>
                    <a:pt x="432" y="574"/>
                  </a:lnTo>
                  <a:lnTo>
                    <a:pt x="478" y="570"/>
                  </a:lnTo>
                  <a:lnTo>
                    <a:pt x="522" y="559"/>
                  </a:lnTo>
                  <a:lnTo>
                    <a:pt x="562" y="542"/>
                  </a:lnTo>
                  <a:lnTo>
                    <a:pt x="601" y="519"/>
                  </a:lnTo>
                  <a:lnTo>
                    <a:pt x="635" y="490"/>
                  </a:lnTo>
                  <a:lnTo>
                    <a:pt x="666" y="455"/>
                  </a:lnTo>
                  <a:lnTo>
                    <a:pt x="689" y="417"/>
                  </a:lnTo>
                  <a:lnTo>
                    <a:pt x="706" y="375"/>
                  </a:lnTo>
                  <a:lnTo>
                    <a:pt x="716" y="331"/>
                  </a:lnTo>
                  <a:lnTo>
                    <a:pt x="720" y="287"/>
                  </a:lnTo>
                  <a:lnTo>
                    <a:pt x="716" y="241"/>
                  </a:lnTo>
                  <a:lnTo>
                    <a:pt x="706" y="197"/>
                  </a:lnTo>
                  <a:lnTo>
                    <a:pt x="689" y="157"/>
                  </a:lnTo>
                  <a:lnTo>
                    <a:pt x="666" y="119"/>
                  </a:lnTo>
                  <a:lnTo>
                    <a:pt x="635" y="84"/>
                  </a:lnTo>
                  <a:lnTo>
                    <a:pt x="601" y="54"/>
                  </a:lnTo>
                  <a:lnTo>
                    <a:pt x="562" y="31"/>
                  </a:lnTo>
                  <a:lnTo>
                    <a:pt x="522" y="14"/>
                  </a:lnTo>
                  <a:lnTo>
                    <a:pt x="478" y="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8" name="Freeform 140"/>
            <p:cNvSpPr>
              <a:spLocks/>
            </p:cNvSpPr>
            <p:nvPr/>
          </p:nvSpPr>
          <p:spPr bwMode="auto">
            <a:xfrm>
              <a:off x="2519" y="2755"/>
              <a:ext cx="318" cy="287"/>
            </a:xfrm>
            <a:custGeom>
              <a:avLst/>
              <a:gdLst>
                <a:gd name="T0" fmla="*/ 491 w 635"/>
                <a:gd name="T1" fmla="*/ 290 h 574"/>
                <a:gd name="T2" fmla="*/ 497 w 635"/>
                <a:gd name="T3" fmla="*/ 311 h 574"/>
                <a:gd name="T4" fmla="*/ 506 w 635"/>
                <a:gd name="T5" fmla="*/ 331 h 574"/>
                <a:gd name="T6" fmla="*/ 524 w 635"/>
                <a:gd name="T7" fmla="*/ 346 h 574"/>
                <a:gd name="T8" fmla="*/ 543 w 635"/>
                <a:gd name="T9" fmla="*/ 355 h 574"/>
                <a:gd name="T10" fmla="*/ 566 w 635"/>
                <a:gd name="T11" fmla="*/ 357 h 574"/>
                <a:gd name="T12" fmla="*/ 587 w 635"/>
                <a:gd name="T13" fmla="*/ 354 h 574"/>
                <a:gd name="T14" fmla="*/ 606 w 635"/>
                <a:gd name="T15" fmla="*/ 344 h 574"/>
                <a:gd name="T16" fmla="*/ 621 w 635"/>
                <a:gd name="T17" fmla="*/ 327 h 574"/>
                <a:gd name="T18" fmla="*/ 631 w 635"/>
                <a:gd name="T19" fmla="*/ 308 h 574"/>
                <a:gd name="T20" fmla="*/ 635 w 635"/>
                <a:gd name="T21" fmla="*/ 287 h 574"/>
                <a:gd name="T22" fmla="*/ 631 w 635"/>
                <a:gd name="T23" fmla="*/ 264 h 574"/>
                <a:gd name="T24" fmla="*/ 621 w 635"/>
                <a:gd name="T25" fmla="*/ 245 h 574"/>
                <a:gd name="T26" fmla="*/ 606 w 635"/>
                <a:gd name="T27" fmla="*/ 229 h 574"/>
                <a:gd name="T28" fmla="*/ 587 w 635"/>
                <a:gd name="T29" fmla="*/ 218 h 574"/>
                <a:gd name="T30" fmla="*/ 566 w 635"/>
                <a:gd name="T31" fmla="*/ 214 h 574"/>
                <a:gd name="T32" fmla="*/ 543 w 635"/>
                <a:gd name="T33" fmla="*/ 218 h 574"/>
                <a:gd name="T34" fmla="*/ 524 w 635"/>
                <a:gd name="T35" fmla="*/ 227 h 574"/>
                <a:gd name="T36" fmla="*/ 506 w 635"/>
                <a:gd name="T37" fmla="*/ 241 h 574"/>
                <a:gd name="T38" fmla="*/ 497 w 635"/>
                <a:gd name="T39" fmla="*/ 260 h 574"/>
                <a:gd name="T40" fmla="*/ 491 w 635"/>
                <a:gd name="T41" fmla="*/ 283 h 574"/>
                <a:gd name="T42" fmla="*/ 0 w 635"/>
                <a:gd name="T43" fmla="*/ 0 h 574"/>
                <a:gd name="T44" fmla="*/ 0 w 635"/>
                <a:gd name="T45" fmla="*/ 574 h 574"/>
                <a:gd name="T46" fmla="*/ 491 w 635"/>
                <a:gd name="T47" fmla="*/ 29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74">
                  <a:moveTo>
                    <a:pt x="491" y="290"/>
                  </a:moveTo>
                  <a:lnTo>
                    <a:pt x="497" y="311"/>
                  </a:lnTo>
                  <a:lnTo>
                    <a:pt x="506" y="331"/>
                  </a:lnTo>
                  <a:lnTo>
                    <a:pt x="524" y="346"/>
                  </a:lnTo>
                  <a:lnTo>
                    <a:pt x="543" y="355"/>
                  </a:lnTo>
                  <a:lnTo>
                    <a:pt x="566" y="357"/>
                  </a:lnTo>
                  <a:lnTo>
                    <a:pt x="587" y="354"/>
                  </a:lnTo>
                  <a:lnTo>
                    <a:pt x="606" y="344"/>
                  </a:lnTo>
                  <a:lnTo>
                    <a:pt x="621" y="327"/>
                  </a:lnTo>
                  <a:lnTo>
                    <a:pt x="631" y="308"/>
                  </a:lnTo>
                  <a:lnTo>
                    <a:pt x="635" y="287"/>
                  </a:lnTo>
                  <a:lnTo>
                    <a:pt x="631" y="264"/>
                  </a:lnTo>
                  <a:lnTo>
                    <a:pt x="621" y="245"/>
                  </a:lnTo>
                  <a:lnTo>
                    <a:pt x="606" y="229"/>
                  </a:lnTo>
                  <a:lnTo>
                    <a:pt x="587" y="218"/>
                  </a:lnTo>
                  <a:lnTo>
                    <a:pt x="566" y="214"/>
                  </a:lnTo>
                  <a:lnTo>
                    <a:pt x="543" y="218"/>
                  </a:lnTo>
                  <a:lnTo>
                    <a:pt x="524" y="227"/>
                  </a:lnTo>
                  <a:lnTo>
                    <a:pt x="506" y="241"/>
                  </a:lnTo>
                  <a:lnTo>
                    <a:pt x="497" y="260"/>
                  </a:lnTo>
                  <a:lnTo>
                    <a:pt x="491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1" y="29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9" name="Freeform 141"/>
            <p:cNvSpPr>
              <a:spLocks/>
            </p:cNvSpPr>
            <p:nvPr/>
          </p:nvSpPr>
          <p:spPr bwMode="auto">
            <a:xfrm>
              <a:off x="2498" y="2324"/>
              <a:ext cx="360" cy="287"/>
            </a:xfrm>
            <a:custGeom>
              <a:avLst/>
              <a:gdLst>
                <a:gd name="T0" fmla="*/ 312 w 719"/>
                <a:gd name="T1" fmla="*/ 0 h 574"/>
                <a:gd name="T2" fmla="*/ 374 w 719"/>
                <a:gd name="T3" fmla="*/ 13 h 574"/>
                <a:gd name="T4" fmla="*/ 435 w 719"/>
                <a:gd name="T5" fmla="*/ 36 h 574"/>
                <a:gd name="T6" fmla="*/ 493 w 719"/>
                <a:gd name="T7" fmla="*/ 63 h 574"/>
                <a:gd name="T8" fmla="*/ 546 w 719"/>
                <a:gd name="T9" fmla="*/ 97 h 574"/>
                <a:gd name="T10" fmla="*/ 598 w 719"/>
                <a:gd name="T11" fmla="*/ 137 h 574"/>
                <a:gd name="T12" fmla="*/ 644 w 719"/>
                <a:gd name="T13" fmla="*/ 183 h 574"/>
                <a:gd name="T14" fmla="*/ 685 w 719"/>
                <a:gd name="T15" fmla="*/ 233 h 574"/>
                <a:gd name="T16" fmla="*/ 719 w 719"/>
                <a:gd name="T17" fmla="*/ 287 h 574"/>
                <a:gd name="T18" fmla="*/ 686 w 719"/>
                <a:gd name="T19" fmla="*/ 342 h 574"/>
                <a:gd name="T20" fmla="*/ 646 w 719"/>
                <a:gd name="T21" fmla="*/ 392 h 574"/>
                <a:gd name="T22" fmla="*/ 600 w 719"/>
                <a:gd name="T23" fmla="*/ 438 h 574"/>
                <a:gd name="T24" fmla="*/ 550 w 719"/>
                <a:gd name="T25" fmla="*/ 478 h 574"/>
                <a:gd name="T26" fmla="*/ 495 w 719"/>
                <a:gd name="T27" fmla="*/ 512 h 574"/>
                <a:gd name="T28" fmla="*/ 437 w 719"/>
                <a:gd name="T29" fmla="*/ 539 h 574"/>
                <a:gd name="T30" fmla="*/ 376 w 719"/>
                <a:gd name="T31" fmla="*/ 560 h 574"/>
                <a:gd name="T32" fmla="*/ 312 w 719"/>
                <a:gd name="T33" fmla="*/ 574 h 574"/>
                <a:gd name="T34" fmla="*/ 0 w 719"/>
                <a:gd name="T35" fmla="*/ 574 h 574"/>
                <a:gd name="T36" fmla="*/ 27 w 719"/>
                <a:gd name="T37" fmla="*/ 505 h 574"/>
                <a:gd name="T38" fmla="*/ 44 w 719"/>
                <a:gd name="T39" fmla="*/ 432 h 574"/>
                <a:gd name="T40" fmla="*/ 55 w 719"/>
                <a:gd name="T41" fmla="*/ 359 h 574"/>
                <a:gd name="T42" fmla="*/ 59 w 719"/>
                <a:gd name="T43" fmla="*/ 287 h 574"/>
                <a:gd name="T44" fmla="*/ 55 w 719"/>
                <a:gd name="T45" fmla="*/ 212 h 574"/>
                <a:gd name="T46" fmla="*/ 44 w 719"/>
                <a:gd name="T47" fmla="*/ 139 h 574"/>
                <a:gd name="T48" fmla="*/ 27 w 719"/>
                <a:gd name="T49" fmla="*/ 69 h 574"/>
                <a:gd name="T50" fmla="*/ 0 w 719"/>
                <a:gd name="T51" fmla="*/ 0 h 574"/>
                <a:gd name="T52" fmla="*/ 312 w 719"/>
                <a:gd name="T5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574">
                  <a:moveTo>
                    <a:pt x="312" y="0"/>
                  </a:moveTo>
                  <a:lnTo>
                    <a:pt x="374" y="13"/>
                  </a:lnTo>
                  <a:lnTo>
                    <a:pt x="435" y="36"/>
                  </a:lnTo>
                  <a:lnTo>
                    <a:pt x="493" y="63"/>
                  </a:lnTo>
                  <a:lnTo>
                    <a:pt x="546" y="97"/>
                  </a:lnTo>
                  <a:lnTo>
                    <a:pt x="598" y="137"/>
                  </a:lnTo>
                  <a:lnTo>
                    <a:pt x="644" y="183"/>
                  </a:lnTo>
                  <a:lnTo>
                    <a:pt x="685" y="233"/>
                  </a:lnTo>
                  <a:lnTo>
                    <a:pt x="719" y="287"/>
                  </a:lnTo>
                  <a:lnTo>
                    <a:pt x="686" y="342"/>
                  </a:lnTo>
                  <a:lnTo>
                    <a:pt x="646" y="392"/>
                  </a:lnTo>
                  <a:lnTo>
                    <a:pt x="600" y="438"/>
                  </a:lnTo>
                  <a:lnTo>
                    <a:pt x="550" y="478"/>
                  </a:lnTo>
                  <a:lnTo>
                    <a:pt x="495" y="512"/>
                  </a:lnTo>
                  <a:lnTo>
                    <a:pt x="437" y="539"/>
                  </a:lnTo>
                  <a:lnTo>
                    <a:pt x="376" y="560"/>
                  </a:lnTo>
                  <a:lnTo>
                    <a:pt x="312" y="574"/>
                  </a:lnTo>
                  <a:lnTo>
                    <a:pt x="0" y="574"/>
                  </a:lnTo>
                  <a:lnTo>
                    <a:pt x="27" y="505"/>
                  </a:lnTo>
                  <a:lnTo>
                    <a:pt x="44" y="432"/>
                  </a:lnTo>
                  <a:lnTo>
                    <a:pt x="55" y="359"/>
                  </a:lnTo>
                  <a:lnTo>
                    <a:pt x="59" y="287"/>
                  </a:lnTo>
                  <a:lnTo>
                    <a:pt x="55" y="212"/>
                  </a:lnTo>
                  <a:lnTo>
                    <a:pt x="44" y="139"/>
                  </a:lnTo>
                  <a:lnTo>
                    <a:pt x="27" y="69"/>
                  </a:lnTo>
                  <a:lnTo>
                    <a:pt x="0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0" name="Freeform 142"/>
            <p:cNvSpPr>
              <a:spLocks/>
            </p:cNvSpPr>
            <p:nvPr/>
          </p:nvSpPr>
          <p:spPr bwMode="auto">
            <a:xfrm>
              <a:off x="4312" y="3042"/>
              <a:ext cx="360" cy="287"/>
            </a:xfrm>
            <a:custGeom>
              <a:avLst/>
              <a:gdLst>
                <a:gd name="T0" fmla="*/ 0 w 720"/>
                <a:gd name="T1" fmla="*/ 0 h 574"/>
                <a:gd name="T2" fmla="*/ 0 w 720"/>
                <a:gd name="T3" fmla="*/ 574 h 574"/>
                <a:gd name="T4" fmla="*/ 432 w 720"/>
                <a:gd name="T5" fmla="*/ 574 h 574"/>
                <a:gd name="T6" fmla="*/ 476 w 720"/>
                <a:gd name="T7" fmla="*/ 570 h 574"/>
                <a:gd name="T8" fmla="*/ 520 w 720"/>
                <a:gd name="T9" fmla="*/ 558 h 574"/>
                <a:gd name="T10" fmla="*/ 562 w 720"/>
                <a:gd name="T11" fmla="*/ 541 h 574"/>
                <a:gd name="T12" fmla="*/ 601 w 720"/>
                <a:gd name="T13" fmla="*/ 518 h 574"/>
                <a:gd name="T14" fmla="*/ 635 w 720"/>
                <a:gd name="T15" fmla="*/ 489 h 574"/>
                <a:gd name="T16" fmla="*/ 664 w 720"/>
                <a:gd name="T17" fmla="*/ 455 h 574"/>
                <a:gd name="T18" fmla="*/ 687 w 720"/>
                <a:gd name="T19" fmla="*/ 417 h 574"/>
                <a:gd name="T20" fmla="*/ 704 w 720"/>
                <a:gd name="T21" fmla="*/ 375 h 574"/>
                <a:gd name="T22" fmla="*/ 716 w 720"/>
                <a:gd name="T23" fmla="*/ 331 h 574"/>
                <a:gd name="T24" fmla="*/ 720 w 720"/>
                <a:gd name="T25" fmla="*/ 287 h 574"/>
                <a:gd name="T26" fmla="*/ 716 w 720"/>
                <a:gd name="T27" fmla="*/ 241 h 574"/>
                <a:gd name="T28" fmla="*/ 704 w 720"/>
                <a:gd name="T29" fmla="*/ 197 h 574"/>
                <a:gd name="T30" fmla="*/ 687 w 720"/>
                <a:gd name="T31" fmla="*/ 156 h 574"/>
                <a:gd name="T32" fmla="*/ 664 w 720"/>
                <a:gd name="T33" fmla="*/ 118 h 574"/>
                <a:gd name="T34" fmla="*/ 635 w 720"/>
                <a:gd name="T35" fmla="*/ 84 h 574"/>
                <a:gd name="T36" fmla="*/ 601 w 720"/>
                <a:gd name="T37" fmla="*/ 53 h 574"/>
                <a:gd name="T38" fmla="*/ 562 w 720"/>
                <a:gd name="T39" fmla="*/ 30 h 574"/>
                <a:gd name="T40" fmla="*/ 520 w 720"/>
                <a:gd name="T41" fmla="*/ 13 h 574"/>
                <a:gd name="T42" fmla="*/ 476 w 720"/>
                <a:gd name="T43" fmla="*/ 3 h 574"/>
                <a:gd name="T44" fmla="*/ 432 w 720"/>
                <a:gd name="T45" fmla="*/ 0 h 574"/>
                <a:gd name="T46" fmla="*/ 0 w 720"/>
                <a:gd name="T4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0" h="574">
                  <a:moveTo>
                    <a:pt x="0" y="0"/>
                  </a:moveTo>
                  <a:lnTo>
                    <a:pt x="0" y="574"/>
                  </a:lnTo>
                  <a:lnTo>
                    <a:pt x="432" y="574"/>
                  </a:lnTo>
                  <a:lnTo>
                    <a:pt x="476" y="570"/>
                  </a:lnTo>
                  <a:lnTo>
                    <a:pt x="520" y="558"/>
                  </a:lnTo>
                  <a:lnTo>
                    <a:pt x="562" y="541"/>
                  </a:lnTo>
                  <a:lnTo>
                    <a:pt x="601" y="518"/>
                  </a:lnTo>
                  <a:lnTo>
                    <a:pt x="635" y="489"/>
                  </a:lnTo>
                  <a:lnTo>
                    <a:pt x="664" y="455"/>
                  </a:lnTo>
                  <a:lnTo>
                    <a:pt x="687" y="417"/>
                  </a:lnTo>
                  <a:lnTo>
                    <a:pt x="704" y="375"/>
                  </a:lnTo>
                  <a:lnTo>
                    <a:pt x="716" y="331"/>
                  </a:lnTo>
                  <a:lnTo>
                    <a:pt x="720" y="287"/>
                  </a:lnTo>
                  <a:lnTo>
                    <a:pt x="716" y="241"/>
                  </a:lnTo>
                  <a:lnTo>
                    <a:pt x="704" y="197"/>
                  </a:lnTo>
                  <a:lnTo>
                    <a:pt x="687" y="156"/>
                  </a:lnTo>
                  <a:lnTo>
                    <a:pt x="664" y="118"/>
                  </a:lnTo>
                  <a:lnTo>
                    <a:pt x="635" y="84"/>
                  </a:lnTo>
                  <a:lnTo>
                    <a:pt x="601" y="53"/>
                  </a:lnTo>
                  <a:lnTo>
                    <a:pt x="562" y="30"/>
                  </a:lnTo>
                  <a:lnTo>
                    <a:pt x="520" y="13"/>
                  </a:lnTo>
                  <a:lnTo>
                    <a:pt x="476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1" name="Line 143"/>
            <p:cNvSpPr>
              <a:spLocks noChangeShapeType="1"/>
            </p:cNvSpPr>
            <p:nvPr/>
          </p:nvSpPr>
          <p:spPr bwMode="auto">
            <a:xfrm>
              <a:off x="2189" y="2396"/>
              <a:ext cx="2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2" name="Freeform 144"/>
            <p:cNvSpPr>
              <a:spLocks/>
            </p:cNvSpPr>
            <p:nvPr/>
          </p:nvSpPr>
          <p:spPr bwMode="auto">
            <a:xfrm>
              <a:off x="2469" y="2370"/>
              <a:ext cx="52" cy="52"/>
            </a:xfrm>
            <a:custGeom>
              <a:avLst/>
              <a:gdLst>
                <a:gd name="T0" fmla="*/ 0 w 106"/>
                <a:gd name="T1" fmla="*/ 0 h 103"/>
                <a:gd name="T2" fmla="*/ 106 w 106"/>
                <a:gd name="T3" fmla="*/ 51 h 103"/>
                <a:gd name="T4" fmla="*/ 0 w 106"/>
                <a:gd name="T5" fmla="*/ 103 h 103"/>
                <a:gd name="T6" fmla="*/ 0 w 106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3">
                  <a:moveTo>
                    <a:pt x="0" y="0"/>
                  </a:moveTo>
                  <a:lnTo>
                    <a:pt x="106" y="51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3" name="Line 145"/>
            <p:cNvSpPr>
              <a:spLocks noChangeShapeType="1"/>
            </p:cNvSpPr>
            <p:nvPr/>
          </p:nvSpPr>
          <p:spPr bwMode="auto">
            <a:xfrm>
              <a:off x="2189" y="2540"/>
              <a:ext cx="2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4" name="Freeform 146"/>
            <p:cNvSpPr>
              <a:spLocks/>
            </p:cNvSpPr>
            <p:nvPr/>
          </p:nvSpPr>
          <p:spPr bwMode="auto">
            <a:xfrm>
              <a:off x="2469" y="2514"/>
              <a:ext cx="52" cy="51"/>
            </a:xfrm>
            <a:custGeom>
              <a:avLst/>
              <a:gdLst>
                <a:gd name="T0" fmla="*/ 0 w 106"/>
                <a:gd name="T1" fmla="*/ 0 h 103"/>
                <a:gd name="T2" fmla="*/ 106 w 106"/>
                <a:gd name="T3" fmla="*/ 51 h 103"/>
                <a:gd name="T4" fmla="*/ 0 w 106"/>
                <a:gd name="T5" fmla="*/ 103 h 103"/>
                <a:gd name="T6" fmla="*/ 0 w 106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3">
                  <a:moveTo>
                    <a:pt x="0" y="0"/>
                  </a:moveTo>
                  <a:lnTo>
                    <a:pt x="106" y="51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5" name="Line 147"/>
            <p:cNvSpPr>
              <a:spLocks noChangeShapeType="1"/>
            </p:cNvSpPr>
            <p:nvPr/>
          </p:nvSpPr>
          <p:spPr bwMode="auto">
            <a:xfrm>
              <a:off x="2189" y="2898"/>
              <a:ext cx="2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6" name="Freeform 148"/>
            <p:cNvSpPr>
              <a:spLocks/>
            </p:cNvSpPr>
            <p:nvPr/>
          </p:nvSpPr>
          <p:spPr bwMode="auto">
            <a:xfrm>
              <a:off x="2468" y="2872"/>
              <a:ext cx="51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7" name="Line 149"/>
            <p:cNvSpPr>
              <a:spLocks noChangeShapeType="1"/>
            </p:cNvSpPr>
            <p:nvPr/>
          </p:nvSpPr>
          <p:spPr bwMode="auto">
            <a:xfrm>
              <a:off x="2837" y="2898"/>
              <a:ext cx="2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8" name="Freeform 150"/>
            <p:cNvSpPr>
              <a:spLocks/>
            </p:cNvSpPr>
            <p:nvPr/>
          </p:nvSpPr>
          <p:spPr bwMode="auto">
            <a:xfrm>
              <a:off x="3073" y="2872"/>
              <a:ext cx="52" cy="52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9" name="Freeform 151"/>
            <p:cNvSpPr>
              <a:spLocks/>
            </p:cNvSpPr>
            <p:nvPr/>
          </p:nvSpPr>
          <p:spPr bwMode="auto">
            <a:xfrm>
              <a:off x="2858" y="2468"/>
              <a:ext cx="222" cy="287"/>
            </a:xfrm>
            <a:custGeom>
              <a:avLst/>
              <a:gdLst>
                <a:gd name="T0" fmla="*/ 0 w 443"/>
                <a:gd name="T1" fmla="*/ 0 h 574"/>
                <a:gd name="T2" fmla="*/ 288 w 443"/>
                <a:gd name="T3" fmla="*/ 0 h 574"/>
                <a:gd name="T4" fmla="*/ 288 w 443"/>
                <a:gd name="T5" fmla="*/ 574 h 574"/>
                <a:gd name="T6" fmla="*/ 443 w 443"/>
                <a:gd name="T7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574">
                  <a:moveTo>
                    <a:pt x="0" y="0"/>
                  </a:moveTo>
                  <a:lnTo>
                    <a:pt x="288" y="0"/>
                  </a:lnTo>
                  <a:lnTo>
                    <a:pt x="288" y="574"/>
                  </a:lnTo>
                  <a:lnTo>
                    <a:pt x="443" y="57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0" name="Freeform 152"/>
            <p:cNvSpPr>
              <a:spLocks/>
            </p:cNvSpPr>
            <p:nvPr/>
          </p:nvSpPr>
          <p:spPr bwMode="auto">
            <a:xfrm>
              <a:off x="3073" y="2729"/>
              <a:ext cx="52" cy="52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1" name="Line 153"/>
            <p:cNvSpPr>
              <a:spLocks noChangeShapeType="1"/>
            </p:cNvSpPr>
            <p:nvPr/>
          </p:nvSpPr>
          <p:spPr bwMode="auto">
            <a:xfrm>
              <a:off x="3484" y="2827"/>
              <a:ext cx="2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2" name="Freeform 154"/>
            <p:cNvSpPr>
              <a:spLocks/>
            </p:cNvSpPr>
            <p:nvPr/>
          </p:nvSpPr>
          <p:spPr bwMode="auto">
            <a:xfrm>
              <a:off x="3693" y="2801"/>
              <a:ext cx="51" cy="51"/>
            </a:xfrm>
            <a:custGeom>
              <a:avLst/>
              <a:gdLst>
                <a:gd name="T0" fmla="*/ 0 w 104"/>
                <a:gd name="T1" fmla="*/ 0 h 104"/>
                <a:gd name="T2" fmla="*/ 104 w 104"/>
                <a:gd name="T3" fmla="*/ 52 h 104"/>
                <a:gd name="T4" fmla="*/ 0 w 104"/>
                <a:gd name="T5" fmla="*/ 104 h 104"/>
                <a:gd name="T6" fmla="*/ 0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0" y="0"/>
                  </a:moveTo>
                  <a:lnTo>
                    <a:pt x="104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3" name="Line 155"/>
            <p:cNvSpPr>
              <a:spLocks noChangeShapeType="1"/>
            </p:cNvSpPr>
            <p:nvPr/>
          </p:nvSpPr>
          <p:spPr bwMode="auto">
            <a:xfrm>
              <a:off x="4672" y="3185"/>
              <a:ext cx="20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4" name="Freeform 156"/>
            <p:cNvSpPr>
              <a:spLocks/>
            </p:cNvSpPr>
            <p:nvPr/>
          </p:nvSpPr>
          <p:spPr bwMode="auto">
            <a:xfrm>
              <a:off x="4871" y="3159"/>
              <a:ext cx="52" cy="52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5" name="Freeform 157"/>
            <p:cNvSpPr>
              <a:spLocks/>
            </p:cNvSpPr>
            <p:nvPr/>
          </p:nvSpPr>
          <p:spPr bwMode="auto">
            <a:xfrm>
              <a:off x="2333" y="2898"/>
              <a:ext cx="682" cy="610"/>
            </a:xfrm>
            <a:custGeom>
              <a:avLst/>
              <a:gdLst>
                <a:gd name="T0" fmla="*/ 0 w 1364"/>
                <a:gd name="T1" fmla="*/ 0 h 1218"/>
                <a:gd name="T2" fmla="*/ 0 w 1364"/>
                <a:gd name="T3" fmla="*/ 1218 h 1218"/>
                <a:gd name="T4" fmla="*/ 1151 w 1364"/>
                <a:gd name="T5" fmla="*/ 1218 h 1218"/>
                <a:gd name="T6" fmla="*/ 1151 w 1364"/>
                <a:gd name="T7" fmla="*/ 1075 h 1218"/>
                <a:gd name="T8" fmla="*/ 1364 w 1364"/>
                <a:gd name="T9" fmla="*/ 1075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4" h="1218">
                  <a:moveTo>
                    <a:pt x="0" y="0"/>
                  </a:moveTo>
                  <a:lnTo>
                    <a:pt x="0" y="1218"/>
                  </a:lnTo>
                  <a:lnTo>
                    <a:pt x="1151" y="1218"/>
                  </a:lnTo>
                  <a:lnTo>
                    <a:pt x="1151" y="1075"/>
                  </a:lnTo>
                  <a:lnTo>
                    <a:pt x="1364" y="10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6" name="Freeform 158"/>
            <p:cNvSpPr>
              <a:spLocks/>
            </p:cNvSpPr>
            <p:nvPr/>
          </p:nvSpPr>
          <p:spPr bwMode="auto">
            <a:xfrm>
              <a:off x="3009" y="3410"/>
              <a:ext cx="51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7" name="Rectangle 159"/>
            <p:cNvSpPr>
              <a:spLocks noChangeArrowheads="1"/>
            </p:cNvSpPr>
            <p:nvPr/>
          </p:nvSpPr>
          <p:spPr bwMode="auto">
            <a:xfrm>
              <a:off x="1959" y="2127"/>
              <a:ext cx="42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Inputs:</a:t>
              </a:r>
              <a:endParaRPr lang="en-US" sz="1200"/>
            </a:p>
          </p:txBody>
        </p:sp>
        <p:sp>
          <p:nvSpPr>
            <p:cNvPr id="196768" name="Rectangle 160"/>
            <p:cNvSpPr>
              <a:spLocks noChangeArrowheads="1"/>
            </p:cNvSpPr>
            <p:nvPr/>
          </p:nvSpPr>
          <p:spPr bwMode="auto">
            <a:xfrm>
              <a:off x="2106" y="2332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69" name="Rectangle 161"/>
            <p:cNvSpPr>
              <a:spLocks noChangeArrowheads="1"/>
            </p:cNvSpPr>
            <p:nvPr/>
          </p:nvSpPr>
          <p:spPr bwMode="auto">
            <a:xfrm>
              <a:off x="2106" y="2474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0" name="Rectangle 162"/>
            <p:cNvSpPr>
              <a:spLocks noChangeArrowheads="1"/>
            </p:cNvSpPr>
            <p:nvPr/>
          </p:nvSpPr>
          <p:spPr bwMode="auto">
            <a:xfrm>
              <a:off x="2106" y="2833"/>
              <a:ext cx="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71" name="Rectangle 163"/>
            <p:cNvSpPr>
              <a:spLocks noChangeArrowheads="1"/>
            </p:cNvSpPr>
            <p:nvPr/>
          </p:nvSpPr>
          <p:spPr bwMode="auto">
            <a:xfrm>
              <a:off x="2868" y="2333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2" name="Rectangle 164"/>
            <p:cNvSpPr>
              <a:spLocks noChangeArrowheads="1"/>
            </p:cNvSpPr>
            <p:nvPr/>
          </p:nvSpPr>
          <p:spPr bwMode="auto">
            <a:xfrm>
              <a:off x="2862" y="2785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3" name="Rectangle 165"/>
            <p:cNvSpPr>
              <a:spLocks noChangeArrowheads="1"/>
            </p:cNvSpPr>
            <p:nvPr/>
          </p:nvSpPr>
          <p:spPr bwMode="auto">
            <a:xfrm>
              <a:off x="3510" y="2706"/>
              <a:ext cx="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4" name="Rectangle 166"/>
            <p:cNvSpPr>
              <a:spLocks noChangeArrowheads="1"/>
            </p:cNvSpPr>
            <p:nvPr/>
          </p:nvSpPr>
          <p:spPr bwMode="auto">
            <a:xfrm>
              <a:off x="2098" y="3264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5" name="Rectangle 167"/>
            <p:cNvSpPr>
              <a:spLocks noChangeArrowheads="1"/>
            </p:cNvSpPr>
            <p:nvPr/>
          </p:nvSpPr>
          <p:spPr bwMode="auto">
            <a:xfrm>
              <a:off x="4795" y="3072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76" name="Rectangle 168"/>
            <p:cNvSpPr>
              <a:spLocks noChangeArrowheads="1"/>
            </p:cNvSpPr>
            <p:nvPr/>
          </p:nvSpPr>
          <p:spPr bwMode="auto">
            <a:xfrm>
              <a:off x="4606" y="2820"/>
              <a:ext cx="4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Output:</a:t>
              </a:r>
              <a:endParaRPr lang="en-US" sz="1200"/>
            </a:p>
          </p:txBody>
        </p:sp>
        <p:sp>
          <p:nvSpPr>
            <p:cNvPr id="196777" name="Freeform 169"/>
            <p:cNvSpPr>
              <a:spLocks/>
            </p:cNvSpPr>
            <p:nvPr/>
          </p:nvSpPr>
          <p:spPr bwMode="auto">
            <a:xfrm>
              <a:off x="3721" y="2611"/>
              <a:ext cx="360" cy="287"/>
            </a:xfrm>
            <a:custGeom>
              <a:avLst/>
              <a:gdLst>
                <a:gd name="T0" fmla="*/ 312 w 719"/>
                <a:gd name="T1" fmla="*/ 0 h 574"/>
                <a:gd name="T2" fmla="*/ 374 w 719"/>
                <a:gd name="T3" fmla="*/ 15 h 574"/>
                <a:gd name="T4" fmla="*/ 435 w 719"/>
                <a:gd name="T5" fmla="*/ 36 h 574"/>
                <a:gd name="T6" fmla="*/ 493 w 719"/>
                <a:gd name="T7" fmla="*/ 63 h 574"/>
                <a:gd name="T8" fmla="*/ 546 w 719"/>
                <a:gd name="T9" fmla="*/ 97 h 574"/>
                <a:gd name="T10" fmla="*/ 598 w 719"/>
                <a:gd name="T11" fmla="*/ 137 h 574"/>
                <a:gd name="T12" fmla="*/ 644 w 719"/>
                <a:gd name="T13" fmla="*/ 183 h 574"/>
                <a:gd name="T14" fmla="*/ 684 w 719"/>
                <a:gd name="T15" fmla="*/ 233 h 574"/>
                <a:gd name="T16" fmla="*/ 719 w 719"/>
                <a:gd name="T17" fmla="*/ 287 h 574"/>
                <a:gd name="T18" fmla="*/ 686 w 719"/>
                <a:gd name="T19" fmla="*/ 342 h 574"/>
                <a:gd name="T20" fmla="*/ 646 w 719"/>
                <a:gd name="T21" fmla="*/ 392 h 574"/>
                <a:gd name="T22" fmla="*/ 600 w 719"/>
                <a:gd name="T23" fmla="*/ 438 h 574"/>
                <a:gd name="T24" fmla="*/ 550 w 719"/>
                <a:gd name="T25" fmla="*/ 478 h 574"/>
                <a:gd name="T26" fmla="*/ 495 w 719"/>
                <a:gd name="T27" fmla="*/ 512 h 574"/>
                <a:gd name="T28" fmla="*/ 437 w 719"/>
                <a:gd name="T29" fmla="*/ 539 h 574"/>
                <a:gd name="T30" fmla="*/ 376 w 719"/>
                <a:gd name="T31" fmla="*/ 560 h 574"/>
                <a:gd name="T32" fmla="*/ 312 w 719"/>
                <a:gd name="T33" fmla="*/ 574 h 574"/>
                <a:gd name="T34" fmla="*/ 0 w 719"/>
                <a:gd name="T35" fmla="*/ 574 h 574"/>
                <a:gd name="T36" fmla="*/ 26 w 719"/>
                <a:gd name="T37" fmla="*/ 505 h 574"/>
                <a:gd name="T38" fmla="*/ 44 w 719"/>
                <a:gd name="T39" fmla="*/ 432 h 574"/>
                <a:gd name="T40" fmla="*/ 55 w 719"/>
                <a:gd name="T41" fmla="*/ 359 h 574"/>
                <a:gd name="T42" fmla="*/ 59 w 719"/>
                <a:gd name="T43" fmla="*/ 287 h 574"/>
                <a:gd name="T44" fmla="*/ 55 w 719"/>
                <a:gd name="T45" fmla="*/ 212 h 574"/>
                <a:gd name="T46" fmla="*/ 44 w 719"/>
                <a:gd name="T47" fmla="*/ 139 h 574"/>
                <a:gd name="T48" fmla="*/ 26 w 719"/>
                <a:gd name="T49" fmla="*/ 69 h 574"/>
                <a:gd name="T50" fmla="*/ 0 w 719"/>
                <a:gd name="T51" fmla="*/ 0 h 574"/>
                <a:gd name="T52" fmla="*/ 312 w 719"/>
                <a:gd name="T5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574">
                  <a:moveTo>
                    <a:pt x="312" y="0"/>
                  </a:moveTo>
                  <a:lnTo>
                    <a:pt x="374" y="15"/>
                  </a:lnTo>
                  <a:lnTo>
                    <a:pt x="435" y="36"/>
                  </a:lnTo>
                  <a:lnTo>
                    <a:pt x="493" y="63"/>
                  </a:lnTo>
                  <a:lnTo>
                    <a:pt x="546" y="97"/>
                  </a:lnTo>
                  <a:lnTo>
                    <a:pt x="598" y="137"/>
                  </a:lnTo>
                  <a:lnTo>
                    <a:pt x="644" y="183"/>
                  </a:lnTo>
                  <a:lnTo>
                    <a:pt x="684" y="233"/>
                  </a:lnTo>
                  <a:lnTo>
                    <a:pt x="719" y="287"/>
                  </a:lnTo>
                  <a:lnTo>
                    <a:pt x="686" y="342"/>
                  </a:lnTo>
                  <a:lnTo>
                    <a:pt x="646" y="392"/>
                  </a:lnTo>
                  <a:lnTo>
                    <a:pt x="600" y="438"/>
                  </a:lnTo>
                  <a:lnTo>
                    <a:pt x="550" y="478"/>
                  </a:lnTo>
                  <a:lnTo>
                    <a:pt x="495" y="512"/>
                  </a:lnTo>
                  <a:lnTo>
                    <a:pt x="437" y="539"/>
                  </a:lnTo>
                  <a:lnTo>
                    <a:pt x="376" y="560"/>
                  </a:lnTo>
                  <a:lnTo>
                    <a:pt x="312" y="574"/>
                  </a:lnTo>
                  <a:lnTo>
                    <a:pt x="0" y="574"/>
                  </a:lnTo>
                  <a:lnTo>
                    <a:pt x="26" y="505"/>
                  </a:lnTo>
                  <a:lnTo>
                    <a:pt x="44" y="432"/>
                  </a:lnTo>
                  <a:lnTo>
                    <a:pt x="55" y="359"/>
                  </a:lnTo>
                  <a:lnTo>
                    <a:pt x="59" y="287"/>
                  </a:lnTo>
                  <a:lnTo>
                    <a:pt x="55" y="212"/>
                  </a:lnTo>
                  <a:lnTo>
                    <a:pt x="44" y="139"/>
                  </a:lnTo>
                  <a:lnTo>
                    <a:pt x="26" y="69"/>
                  </a:lnTo>
                  <a:lnTo>
                    <a:pt x="0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8" name="Freeform 170"/>
            <p:cNvSpPr>
              <a:spLocks/>
            </p:cNvSpPr>
            <p:nvPr/>
          </p:nvSpPr>
          <p:spPr bwMode="auto">
            <a:xfrm>
              <a:off x="3146" y="2324"/>
              <a:ext cx="317" cy="287"/>
            </a:xfrm>
            <a:custGeom>
              <a:avLst/>
              <a:gdLst>
                <a:gd name="T0" fmla="*/ 491 w 635"/>
                <a:gd name="T1" fmla="*/ 291 h 574"/>
                <a:gd name="T2" fmla="*/ 496 w 635"/>
                <a:gd name="T3" fmla="*/ 312 h 574"/>
                <a:gd name="T4" fmla="*/ 506 w 635"/>
                <a:gd name="T5" fmla="*/ 331 h 574"/>
                <a:gd name="T6" fmla="*/ 523 w 635"/>
                <a:gd name="T7" fmla="*/ 346 h 574"/>
                <a:gd name="T8" fmla="*/ 542 w 635"/>
                <a:gd name="T9" fmla="*/ 356 h 574"/>
                <a:gd name="T10" fmla="*/ 565 w 635"/>
                <a:gd name="T11" fmla="*/ 357 h 574"/>
                <a:gd name="T12" fmla="*/ 587 w 635"/>
                <a:gd name="T13" fmla="*/ 354 h 574"/>
                <a:gd name="T14" fmla="*/ 606 w 635"/>
                <a:gd name="T15" fmla="*/ 344 h 574"/>
                <a:gd name="T16" fmla="*/ 621 w 635"/>
                <a:gd name="T17" fmla="*/ 327 h 574"/>
                <a:gd name="T18" fmla="*/ 633 w 635"/>
                <a:gd name="T19" fmla="*/ 308 h 574"/>
                <a:gd name="T20" fmla="*/ 635 w 635"/>
                <a:gd name="T21" fmla="*/ 287 h 574"/>
                <a:gd name="T22" fmla="*/ 633 w 635"/>
                <a:gd name="T23" fmla="*/ 264 h 574"/>
                <a:gd name="T24" fmla="*/ 621 w 635"/>
                <a:gd name="T25" fmla="*/ 245 h 574"/>
                <a:gd name="T26" fmla="*/ 606 w 635"/>
                <a:gd name="T27" fmla="*/ 229 h 574"/>
                <a:gd name="T28" fmla="*/ 587 w 635"/>
                <a:gd name="T29" fmla="*/ 218 h 574"/>
                <a:gd name="T30" fmla="*/ 565 w 635"/>
                <a:gd name="T31" fmla="*/ 214 h 574"/>
                <a:gd name="T32" fmla="*/ 542 w 635"/>
                <a:gd name="T33" fmla="*/ 218 h 574"/>
                <a:gd name="T34" fmla="*/ 523 w 635"/>
                <a:gd name="T35" fmla="*/ 227 h 574"/>
                <a:gd name="T36" fmla="*/ 506 w 635"/>
                <a:gd name="T37" fmla="*/ 241 h 574"/>
                <a:gd name="T38" fmla="*/ 496 w 635"/>
                <a:gd name="T39" fmla="*/ 260 h 574"/>
                <a:gd name="T40" fmla="*/ 491 w 635"/>
                <a:gd name="T41" fmla="*/ 283 h 574"/>
                <a:gd name="T42" fmla="*/ 0 w 635"/>
                <a:gd name="T43" fmla="*/ 0 h 574"/>
                <a:gd name="T44" fmla="*/ 0 w 635"/>
                <a:gd name="T45" fmla="*/ 574 h 574"/>
                <a:gd name="T46" fmla="*/ 491 w 635"/>
                <a:gd name="T47" fmla="*/ 29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74">
                  <a:moveTo>
                    <a:pt x="491" y="291"/>
                  </a:moveTo>
                  <a:lnTo>
                    <a:pt x="496" y="312"/>
                  </a:lnTo>
                  <a:lnTo>
                    <a:pt x="506" y="331"/>
                  </a:lnTo>
                  <a:lnTo>
                    <a:pt x="523" y="346"/>
                  </a:lnTo>
                  <a:lnTo>
                    <a:pt x="542" y="356"/>
                  </a:lnTo>
                  <a:lnTo>
                    <a:pt x="565" y="357"/>
                  </a:lnTo>
                  <a:lnTo>
                    <a:pt x="587" y="354"/>
                  </a:lnTo>
                  <a:lnTo>
                    <a:pt x="606" y="344"/>
                  </a:lnTo>
                  <a:lnTo>
                    <a:pt x="621" y="327"/>
                  </a:lnTo>
                  <a:lnTo>
                    <a:pt x="633" y="308"/>
                  </a:lnTo>
                  <a:lnTo>
                    <a:pt x="635" y="287"/>
                  </a:lnTo>
                  <a:lnTo>
                    <a:pt x="633" y="264"/>
                  </a:lnTo>
                  <a:lnTo>
                    <a:pt x="621" y="245"/>
                  </a:lnTo>
                  <a:lnTo>
                    <a:pt x="606" y="229"/>
                  </a:lnTo>
                  <a:lnTo>
                    <a:pt x="587" y="218"/>
                  </a:lnTo>
                  <a:lnTo>
                    <a:pt x="565" y="214"/>
                  </a:lnTo>
                  <a:lnTo>
                    <a:pt x="542" y="218"/>
                  </a:lnTo>
                  <a:lnTo>
                    <a:pt x="523" y="227"/>
                  </a:lnTo>
                  <a:lnTo>
                    <a:pt x="506" y="241"/>
                  </a:lnTo>
                  <a:lnTo>
                    <a:pt x="496" y="260"/>
                  </a:lnTo>
                  <a:lnTo>
                    <a:pt x="491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1" y="2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9" name="Line 171"/>
            <p:cNvSpPr>
              <a:spLocks noChangeShapeType="1"/>
            </p:cNvSpPr>
            <p:nvPr/>
          </p:nvSpPr>
          <p:spPr bwMode="auto">
            <a:xfrm>
              <a:off x="3002" y="2468"/>
              <a:ext cx="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0" name="Freeform 172"/>
            <p:cNvSpPr>
              <a:spLocks/>
            </p:cNvSpPr>
            <p:nvPr/>
          </p:nvSpPr>
          <p:spPr bwMode="auto">
            <a:xfrm>
              <a:off x="3094" y="2442"/>
              <a:ext cx="52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1" name="Freeform 173"/>
            <p:cNvSpPr>
              <a:spLocks/>
            </p:cNvSpPr>
            <p:nvPr/>
          </p:nvSpPr>
          <p:spPr bwMode="auto">
            <a:xfrm>
              <a:off x="3463" y="2468"/>
              <a:ext cx="235" cy="215"/>
            </a:xfrm>
            <a:custGeom>
              <a:avLst/>
              <a:gdLst>
                <a:gd name="T0" fmla="*/ 0 w 470"/>
                <a:gd name="T1" fmla="*/ 0 h 430"/>
                <a:gd name="T2" fmla="*/ 228 w 470"/>
                <a:gd name="T3" fmla="*/ 0 h 430"/>
                <a:gd name="T4" fmla="*/ 228 w 470"/>
                <a:gd name="T5" fmla="*/ 430 h 430"/>
                <a:gd name="T6" fmla="*/ 470 w 470"/>
                <a:gd name="T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30">
                  <a:moveTo>
                    <a:pt x="0" y="0"/>
                  </a:moveTo>
                  <a:lnTo>
                    <a:pt x="228" y="0"/>
                  </a:lnTo>
                  <a:lnTo>
                    <a:pt x="228" y="430"/>
                  </a:lnTo>
                  <a:lnTo>
                    <a:pt x="470" y="43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2" name="Freeform 174"/>
            <p:cNvSpPr>
              <a:spLocks/>
            </p:cNvSpPr>
            <p:nvPr/>
          </p:nvSpPr>
          <p:spPr bwMode="auto">
            <a:xfrm>
              <a:off x="3693" y="2657"/>
              <a:ext cx="51" cy="52"/>
            </a:xfrm>
            <a:custGeom>
              <a:avLst/>
              <a:gdLst>
                <a:gd name="T0" fmla="*/ 0 w 104"/>
                <a:gd name="T1" fmla="*/ 0 h 104"/>
                <a:gd name="T2" fmla="*/ 104 w 104"/>
                <a:gd name="T3" fmla="*/ 52 h 104"/>
                <a:gd name="T4" fmla="*/ 0 w 104"/>
                <a:gd name="T5" fmla="*/ 104 h 104"/>
                <a:gd name="T6" fmla="*/ 0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0" y="0"/>
                  </a:moveTo>
                  <a:lnTo>
                    <a:pt x="104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3" name="Freeform 175"/>
            <p:cNvSpPr>
              <a:spLocks/>
            </p:cNvSpPr>
            <p:nvPr/>
          </p:nvSpPr>
          <p:spPr bwMode="auto">
            <a:xfrm>
              <a:off x="4081" y="2755"/>
              <a:ext cx="186" cy="359"/>
            </a:xfrm>
            <a:custGeom>
              <a:avLst/>
              <a:gdLst>
                <a:gd name="T0" fmla="*/ 0 w 372"/>
                <a:gd name="T1" fmla="*/ 0 h 717"/>
                <a:gd name="T2" fmla="*/ 175 w 372"/>
                <a:gd name="T3" fmla="*/ 0 h 717"/>
                <a:gd name="T4" fmla="*/ 175 w 372"/>
                <a:gd name="T5" fmla="*/ 717 h 717"/>
                <a:gd name="T6" fmla="*/ 372 w 372"/>
                <a:gd name="T7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2" h="717">
                  <a:moveTo>
                    <a:pt x="0" y="0"/>
                  </a:moveTo>
                  <a:lnTo>
                    <a:pt x="175" y="0"/>
                  </a:lnTo>
                  <a:lnTo>
                    <a:pt x="175" y="717"/>
                  </a:lnTo>
                  <a:lnTo>
                    <a:pt x="372" y="71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4" name="Freeform 176"/>
            <p:cNvSpPr>
              <a:spLocks/>
            </p:cNvSpPr>
            <p:nvPr/>
          </p:nvSpPr>
          <p:spPr bwMode="auto">
            <a:xfrm>
              <a:off x="4260" y="3088"/>
              <a:ext cx="52" cy="51"/>
            </a:xfrm>
            <a:custGeom>
              <a:avLst/>
              <a:gdLst>
                <a:gd name="T0" fmla="*/ 0 w 103"/>
                <a:gd name="T1" fmla="*/ 0 h 104"/>
                <a:gd name="T2" fmla="*/ 103 w 103"/>
                <a:gd name="T3" fmla="*/ 52 h 104"/>
                <a:gd name="T4" fmla="*/ 0 w 103"/>
                <a:gd name="T5" fmla="*/ 104 h 104"/>
                <a:gd name="T6" fmla="*/ 0 w 10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4">
                  <a:moveTo>
                    <a:pt x="0" y="0"/>
                  </a:moveTo>
                  <a:lnTo>
                    <a:pt x="103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5" name="Rectangle 177"/>
            <p:cNvSpPr>
              <a:spLocks noChangeArrowheads="1"/>
            </p:cNvSpPr>
            <p:nvPr/>
          </p:nvSpPr>
          <p:spPr bwMode="auto">
            <a:xfrm>
              <a:off x="3510" y="2354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86" name="Rectangle 178"/>
            <p:cNvSpPr>
              <a:spLocks noChangeArrowheads="1"/>
            </p:cNvSpPr>
            <p:nvPr/>
          </p:nvSpPr>
          <p:spPr bwMode="auto">
            <a:xfrm>
              <a:off x="4117" y="2635"/>
              <a:ext cx="7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  <p:sp>
          <p:nvSpPr>
            <p:cNvPr id="196787" name="Freeform 179"/>
            <p:cNvSpPr>
              <a:spLocks/>
            </p:cNvSpPr>
            <p:nvPr/>
          </p:nvSpPr>
          <p:spPr bwMode="auto">
            <a:xfrm>
              <a:off x="4060" y="3257"/>
              <a:ext cx="207" cy="107"/>
            </a:xfrm>
            <a:custGeom>
              <a:avLst/>
              <a:gdLst>
                <a:gd name="T0" fmla="*/ 0 w 414"/>
                <a:gd name="T1" fmla="*/ 214 h 214"/>
                <a:gd name="T2" fmla="*/ 288 w 414"/>
                <a:gd name="T3" fmla="*/ 214 h 214"/>
                <a:gd name="T4" fmla="*/ 288 w 414"/>
                <a:gd name="T5" fmla="*/ 0 h 214"/>
                <a:gd name="T6" fmla="*/ 414 w 414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14">
                  <a:moveTo>
                    <a:pt x="0" y="214"/>
                  </a:moveTo>
                  <a:lnTo>
                    <a:pt x="288" y="214"/>
                  </a:lnTo>
                  <a:lnTo>
                    <a:pt x="288" y="0"/>
                  </a:lnTo>
                  <a:lnTo>
                    <a:pt x="41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8" name="Freeform 180"/>
            <p:cNvSpPr>
              <a:spLocks/>
            </p:cNvSpPr>
            <p:nvPr/>
          </p:nvSpPr>
          <p:spPr bwMode="auto">
            <a:xfrm>
              <a:off x="4260" y="3231"/>
              <a:ext cx="52" cy="52"/>
            </a:xfrm>
            <a:custGeom>
              <a:avLst/>
              <a:gdLst>
                <a:gd name="T0" fmla="*/ 0 w 103"/>
                <a:gd name="T1" fmla="*/ 0 h 104"/>
                <a:gd name="T2" fmla="*/ 103 w 103"/>
                <a:gd name="T3" fmla="*/ 52 h 104"/>
                <a:gd name="T4" fmla="*/ 0 w 103"/>
                <a:gd name="T5" fmla="*/ 104 h 104"/>
                <a:gd name="T6" fmla="*/ 0 w 10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4">
                  <a:moveTo>
                    <a:pt x="0" y="0"/>
                  </a:moveTo>
                  <a:lnTo>
                    <a:pt x="103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9" name="Freeform 181"/>
            <p:cNvSpPr>
              <a:spLocks/>
            </p:cNvSpPr>
            <p:nvPr/>
          </p:nvSpPr>
          <p:spPr bwMode="auto">
            <a:xfrm>
              <a:off x="3742" y="3221"/>
              <a:ext cx="318" cy="287"/>
            </a:xfrm>
            <a:custGeom>
              <a:avLst/>
              <a:gdLst>
                <a:gd name="T0" fmla="*/ 491 w 635"/>
                <a:gd name="T1" fmla="*/ 291 h 574"/>
                <a:gd name="T2" fmla="*/ 497 w 635"/>
                <a:gd name="T3" fmla="*/ 314 h 574"/>
                <a:gd name="T4" fmla="*/ 506 w 635"/>
                <a:gd name="T5" fmla="*/ 333 h 574"/>
                <a:gd name="T6" fmla="*/ 523 w 635"/>
                <a:gd name="T7" fmla="*/ 347 h 574"/>
                <a:gd name="T8" fmla="*/ 543 w 635"/>
                <a:gd name="T9" fmla="*/ 356 h 574"/>
                <a:gd name="T10" fmla="*/ 566 w 635"/>
                <a:gd name="T11" fmla="*/ 360 h 574"/>
                <a:gd name="T12" fmla="*/ 587 w 635"/>
                <a:gd name="T13" fmla="*/ 356 h 574"/>
                <a:gd name="T14" fmla="*/ 606 w 635"/>
                <a:gd name="T15" fmla="*/ 345 h 574"/>
                <a:gd name="T16" fmla="*/ 621 w 635"/>
                <a:gd name="T17" fmla="*/ 329 h 574"/>
                <a:gd name="T18" fmla="*/ 631 w 635"/>
                <a:gd name="T19" fmla="*/ 310 h 574"/>
                <a:gd name="T20" fmla="*/ 635 w 635"/>
                <a:gd name="T21" fmla="*/ 287 h 574"/>
                <a:gd name="T22" fmla="*/ 631 w 635"/>
                <a:gd name="T23" fmla="*/ 266 h 574"/>
                <a:gd name="T24" fmla="*/ 621 w 635"/>
                <a:gd name="T25" fmla="*/ 247 h 574"/>
                <a:gd name="T26" fmla="*/ 606 w 635"/>
                <a:gd name="T27" fmla="*/ 230 h 574"/>
                <a:gd name="T28" fmla="*/ 587 w 635"/>
                <a:gd name="T29" fmla="*/ 220 h 574"/>
                <a:gd name="T30" fmla="*/ 566 w 635"/>
                <a:gd name="T31" fmla="*/ 217 h 574"/>
                <a:gd name="T32" fmla="*/ 543 w 635"/>
                <a:gd name="T33" fmla="*/ 218 h 574"/>
                <a:gd name="T34" fmla="*/ 523 w 635"/>
                <a:gd name="T35" fmla="*/ 228 h 574"/>
                <a:gd name="T36" fmla="*/ 506 w 635"/>
                <a:gd name="T37" fmla="*/ 243 h 574"/>
                <a:gd name="T38" fmla="*/ 497 w 635"/>
                <a:gd name="T39" fmla="*/ 262 h 574"/>
                <a:gd name="T40" fmla="*/ 491 w 635"/>
                <a:gd name="T41" fmla="*/ 283 h 574"/>
                <a:gd name="T42" fmla="*/ 0 w 635"/>
                <a:gd name="T43" fmla="*/ 0 h 574"/>
                <a:gd name="T44" fmla="*/ 0 w 635"/>
                <a:gd name="T45" fmla="*/ 574 h 574"/>
                <a:gd name="T46" fmla="*/ 491 w 635"/>
                <a:gd name="T47" fmla="*/ 29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74">
                  <a:moveTo>
                    <a:pt x="491" y="291"/>
                  </a:moveTo>
                  <a:lnTo>
                    <a:pt x="497" y="314"/>
                  </a:lnTo>
                  <a:lnTo>
                    <a:pt x="506" y="333"/>
                  </a:lnTo>
                  <a:lnTo>
                    <a:pt x="523" y="347"/>
                  </a:lnTo>
                  <a:lnTo>
                    <a:pt x="543" y="356"/>
                  </a:lnTo>
                  <a:lnTo>
                    <a:pt x="566" y="360"/>
                  </a:lnTo>
                  <a:lnTo>
                    <a:pt x="587" y="356"/>
                  </a:lnTo>
                  <a:lnTo>
                    <a:pt x="606" y="345"/>
                  </a:lnTo>
                  <a:lnTo>
                    <a:pt x="621" y="329"/>
                  </a:lnTo>
                  <a:lnTo>
                    <a:pt x="631" y="310"/>
                  </a:lnTo>
                  <a:lnTo>
                    <a:pt x="635" y="287"/>
                  </a:lnTo>
                  <a:lnTo>
                    <a:pt x="631" y="266"/>
                  </a:lnTo>
                  <a:lnTo>
                    <a:pt x="621" y="247"/>
                  </a:lnTo>
                  <a:lnTo>
                    <a:pt x="606" y="230"/>
                  </a:lnTo>
                  <a:lnTo>
                    <a:pt x="587" y="220"/>
                  </a:lnTo>
                  <a:lnTo>
                    <a:pt x="566" y="217"/>
                  </a:lnTo>
                  <a:lnTo>
                    <a:pt x="543" y="218"/>
                  </a:lnTo>
                  <a:lnTo>
                    <a:pt x="523" y="228"/>
                  </a:lnTo>
                  <a:lnTo>
                    <a:pt x="506" y="243"/>
                  </a:lnTo>
                  <a:lnTo>
                    <a:pt x="497" y="262"/>
                  </a:lnTo>
                  <a:lnTo>
                    <a:pt x="491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1" y="2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0" name="Line 182"/>
            <p:cNvSpPr>
              <a:spLocks noChangeShapeType="1"/>
            </p:cNvSpPr>
            <p:nvPr/>
          </p:nvSpPr>
          <p:spPr bwMode="auto">
            <a:xfrm>
              <a:off x="3398" y="3364"/>
              <a:ext cx="2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1" name="Freeform 183"/>
            <p:cNvSpPr>
              <a:spLocks/>
            </p:cNvSpPr>
            <p:nvPr/>
          </p:nvSpPr>
          <p:spPr bwMode="auto">
            <a:xfrm>
              <a:off x="3691" y="3338"/>
              <a:ext cx="51" cy="52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1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1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2" name="Freeform 184"/>
            <p:cNvSpPr>
              <a:spLocks/>
            </p:cNvSpPr>
            <p:nvPr/>
          </p:nvSpPr>
          <p:spPr bwMode="auto">
            <a:xfrm>
              <a:off x="3038" y="3221"/>
              <a:ext cx="360" cy="287"/>
            </a:xfrm>
            <a:custGeom>
              <a:avLst/>
              <a:gdLst>
                <a:gd name="T0" fmla="*/ 310 w 719"/>
                <a:gd name="T1" fmla="*/ 0 h 574"/>
                <a:gd name="T2" fmla="*/ 374 w 719"/>
                <a:gd name="T3" fmla="*/ 16 h 574"/>
                <a:gd name="T4" fmla="*/ 433 w 719"/>
                <a:gd name="T5" fmla="*/ 37 h 574"/>
                <a:gd name="T6" fmla="*/ 493 w 719"/>
                <a:gd name="T7" fmla="*/ 65 h 574"/>
                <a:gd name="T8" fmla="*/ 546 w 719"/>
                <a:gd name="T9" fmla="*/ 100 h 574"/>
                <a:gd name="T10" fmla="*/ 596 w 719"/>
                <a:gd name="T11" fmla="*/ 140 h 574"/>
                <a:gd name="T12" fmla="*/ 642 w 719"/>
                <a:gd name="T13" fmla="*/ 184 h 574"/>
                <a:gd name="T14" fmla="*/ 683 w 719"/>
                <a:gd name="T15" fmla="*/ 234 h 574"/>
                <a:gd name="T16" fmla="*/ 719 w 719"/>
                <a:gd name="T17" fmla="*/ 287 h 574"/>
                <a:gd name="T18" fmla="*/ 685 w 719"/>
                <a:gd name="T19" fmla="*/ 343 h 574"/>
                <a:gd name="T20" fmla="*/ 644 w 719"/>
                <a:gd name="T21" fmla="*/ 394 h 574"/>
                <a:gd name="T22" fmla="*/ 600 w 719"/>
                <a:gd name="T23" fmla="*/ 440 h 574"/>
                <a:gd name="T24" fmla="*/ 548 w 719"/>
                <a:gd name="T25" fmla="*/ 481 h 574"/>
                <a:gd name="T26" fmla="*/ 495 w 719"/>
                <a:gd name="T27" fmla="*/ 515 h 574"/>
                <a:gd name="T28" fmla="*/ 435 w 719"/>
                <a:gd name="T29" fmla="*/ 542 h 574"/>
                <a:gd name="T30" fmla="*/ 374 w 719"/>
                <a:gd name="T31" fmla="*/ 561 h 574"/>
                <a:gd name="T32" fmla="*/ 310 w 719"/>
                <a:gd name="T33" fmla="*/ 574 h 574"/>
                <a:gd name="T34" fmla="*/ 0 w 719"/>
                <a:gd name="T35" fmla="*/ 574 h 574"/>
                <a:gd name="T36" fmla="*/ 25 w 719"/>
                <a:gd name="T37" fmla="*/ 505 h 574"/>
                <a:gd name="T38" fmla="*/ 44 w 719"/>
                <a:gd name="T39" fmla="*/ 435 h 574"/>
                <a:gd name="T40" fmla="*/ 55 w 719"/>
                <a:gd name="T41" fmla="*/ 362 h 574"/>
                <a:gd name="T42" fmla="*/ 59 w 719"/>
                <a:gd name="T43" fmla="*/ 287 h 574"/>
                <a:gd name="T44" fmla="*/ 55 w 719"/>
                <a:gd name="T45" fmla="*/ 215 h 574"/>
                <a:gd name="T46" fmla="*/ 44 w 719"/>
                <a:gd name="T47" fmla="*/ 142 h 574"/>
                <a:gd name="T48" fmla="*/ 25 w 719"/>
                <a:gd name="T49" fmla="*/ 69 h 574"/>
                <a:gd name="T50" fmla="*/ 0 w 719"/>
                <a:gd name="T51" fmla="*/ 0 h 574"/>
                <a:gd name="T52" fmla="*/ 310 w 719"/>
                <a:gd name="T5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574">
                  <a:moveTo>
                    <a:pt x="310" y="0"/>
                  </a:moveTo>
                  <a:lnTo>
                    <a:pt x="374" y="16"/>
                  </a:lnTo>
                  <a:lnTo>
                    <a:pt x="433" y="37"/>
                  </a:lnTo>
                  <a:lnTo>
                    <a:pt x="493" y="65"/>
                  </a:lnTo>
                  <a:lnTo>
                    <a:pt x="546" y="100"/>
                  </a:lnTo>
                  <a:lnTo>
                    <a:pt x="596" y="140"/>
                  </a:lnTo>
                  <a:lnTo>
                    <a:pt x="642" y="184"/>
                  </a:lnTo>
                  <a:lnTo>
                    <a:pt x="683" y="234"/>
                  </a:lnTo>
                  <a:lnTo>
                    <a:pt x="719" y="287"/>
                  </a:lnTo>
                  <a:lnTo>
                    <a:pt x="685" y="343"/>
                  </a:lnTo>
                  <a:lnTo>
                    <a:pt x="644" y="394"/>
                  </a:lnTo>
                  <a:lnTo>
                    <a:pt x="600" y="440"/>
                  </a:lnTo>
                  <a:lnTo>
                    <a:pt x="548" y="481"/>
                  </a:lnTo>
                  <a:lnTo>
                    <a:pt x="495" y="515"/>
                  </a:lnTo>
                  <a:lnTo>
                    <a:pt x="435" y="542"/>
                  </a:lnTo>
                  <a:lnTo>
                    <a:pt x="374" y="561"/>
                  </a:lnTo>
                  <a:lnTo>
                    <a:pt x="310" y="574"/>
                  </a:lnTo>
                  <a:lnTo>
                    <a:pt x="0" y="574"/>
                  </a:lnTo>
                  <a:lnTo>
                    <a:pt x="25" y="505"/>
                  </a:lnTo>
                  <a:lnTo>
                    <a:pt x="44" y="435"/>
                  </a:lnTo>
                  <a:lnTo>
                    <a:pt x="55" y="362"/>
                  </a:lnTo>
                  <a:lnTo>
                    <a:pt x="59" y="287"/>
                  </a:lnTo>
                  <a:lnTo>
                    <a:pt x="55" y="215"/>
                  </a:lnTo>
                  <a:lnTo>
                    <a:pt x="44" y="142"/>
                  </a:lnTo>
                  <a:lnTo>
                    <a:pt x="25" y="69"/>
                  </a:lnTo>
                  <a:lnTo>
                    <a:pt x="0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3" name="Freeform 185"/>
            <p:cNvSpPr>
              <a:spLocks/>
            </p:cNvSpPr>
            <p:nvPr/>
          </p:nvSpPr>
          <p:spPr bwMode="auto">
            <a:xfrm>
              <a:off x="2504" y="3149"/>
              <a:ext cx="319" cy="287"/>
            </a:xfrm>
            <a:custGeom>
              <a:avLst/>
              <a:gdLst>
                <a:gd name="T0" fmla="*/ 493 w 637"/>
                <a:gd name="T1" fmla="*/ 291 h 574"/>
                <a:gd name="T2" fmla="*/ 497 w 637"/>
                <a:gd name="T3" fmla="*/ 314 h 574"/>
                <a:gd name="T4" fmla="*/ 509 w 637"/>
                <a:gd name="T5" fmla="*/ 333 h 574"/>
                <a:gd name="T6" fmla="*/ 524 w 637"/>
                <a:gd name="T7" fmla="*/ 346 h 574"/>
                <a:gd name="T8" fmla="*/ 545 w 637"/>
                <a:gd name="T9" fmla="*/ 356 h 574"/>
                <a:gd name="T10" fmla="*/ 566 w 637"/>
                <a:gd name="T11" fmla="*/ 360 h 574"/>
                <a:gd name="T12" fmla="*/ 587 w 637"/>
                <a:gd name="T13" fmla="*/ 356 h 574"/>
                <a:gd name="T14" fmla="*/ 608 w 637"/>
                <a:gd name="T15" fmla="*/ 344 h 574"/>
                <a:gd name="T16" fmla="*/ 624 w 637"/>
                <a:gd name="T17" fmla="*/ 329 h 574"/>
                <a:gd name="T18" fmla="*/ 633 w 637"/>
                <a:gd name="T19" fmla="*/ 310 h 574"/>
                <a:gd name="T20" fmla="*/ 637 w 637"/>
                <a:gd name="T21" fmla="*/ 287 h 574"/>
                <a:gd name="T22" fmla="*/ 633 w 637"/>
                <a:gd name="T23" fmla="*/ 266 h 574"/>
                <a:gd name="T24" fmla="*/ 624 w 637"/>
                <a:gd name="T25" fmla="*/ 247 h 574"/>
                <a:gd name="T26" fmla="*/ 608 w 637"/>
                <a:gd name="T27" fmla="*/ 229 h 574"/>
                <a:gd name="T28" fmla="*/ 587 w 637"/>
                <a:gd name="T29" fmla="*/ 220 h 574"/>
                <a:gd name="T30" fmla="*/ 566 w 637"/>
                <a:gd name="T31" fmla="*/ 216 h 574"/>
                <a:gd name="T32" fmla="*/ 545 w 637"/>
                <a:gd name="T33" fmla="*/ 218 h 574"/>
                <a:gd name="T34" fmla="*/ 524 w 637"/>
                <a:gd name="T35" fmla="*/ 228 h 574"/>
                <a:gd name="T36" fmla="*/ 509 w 637"/>
                <a:gd name="T37" fmla="*/ 243 h 574"/>
                <a:gd name="T38" fmla="*/ 497 w 637"/>
                <a:gd name="T39" fmla="*/ 262 h 574"/>
                <a:gd name="T40" fmla="*/ 493 w 637"/>
                <a:gd name="T41" fmla="*/ 283 h 574"/>
                <a:gd name="T42" fmla="*/ 0 w 637"/>
                <a:gd name="T43" fmla="*/ 0 h 574"/>
                <a:gd name="T44" fmla="*/ 0 w 637"/>
                <a:gd name="T45" fmla="*/ 574 h 574"/>
                <a:gd name="T46" fmla="*/ 493 w 637"/>
                <a:gd name="T47" fmla="*/ 29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7" h="574">
                  <a:moveTo>
                    <a:pt x="493" y="291"/>
                  </a:moveTo>
                  <a:lnTo>
                    <a:pt x="497" y="314"/>
                  </a:lnTo>
                  <a:lnTo>
                    <a:pt x="509" y="333"/>
                  </a:lnTo>
                  <a:lnTo>
                    <a:pt x="524" y="346"/>
                  </a:lnTo>
                  <a:lnTo>
                    <a:pt x="545" y="356"/>
                  </a:lnTo>
                  <a:lnTo>
                    <a:pt x="566" y="360"/>
                  </a:lnTo>
                  <a:lnTo>
                    <a:pt x="587" y="356"/>
                  </a:lnTo>
                  <a:lnTo>
                    <a:pt x="608" y="344"/>
                  </a:lnTo>
                  <a:lnTo>
                    <a:pt x="624" y="329"/>
                  </a:lnTo>
                  <a:lnTo>
                    <a:pt x="633" y="310"/>
                  </a:lnTo>
                  <a:lnTo>
                    <a:pt x="637" y="287"/>
                  </a:lnTo>
                  <a:lnTo>
                    <a:pt x="633" y="266"/>
                  </a:lnTo>
                  <a:lnTo>
                    <a:pt x="624" y="247"/>
                  </a:lnTo>
                  <a:lnTo>
                    <a:pt x="608" y="229"/>
                  </a:lnTo>
                  <a:lnTo>
                    <a:pt x="587" y="220"/>
                  </a:lnTo>
                  <a:lnTo>
                    <a:pt x="566" y="216"/>
                  </a:lnTo>
                  <a:lnTo>
                    <a:pt x="545" y="218"/>
                  </a:lnTo>
                  <a:lnTo>
                    <a:pt x="524" y="228"/>
                  </a:lnTo>
                  <a:lnTo>
                    <a:pt x="509" y="243"/>
                  </a:lnTo>
                  <a:lnTo>
                    <a:pt x="497" y="262"/>
                  </a:lnTo>
                  <a:lnTo>
                    <a:pt x="493" y="283"/>
                  </a:lnTo>
                  <a:lnTo>
                    <a:pt x="0" y="0"/>
                  </a:lnTo>
                  <a:lnTo>
                    <a:pt x="0" y="574"/>
                  </a:lnTo>
                  <a:lnTo>
                    <a:pt x="493" y="2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4" name="Line 186"/>
            <p:cNvSpPr>
              <a:spLocks noChangeShapeType="1"/>
            </p:cNvSpPr>
            <p:nvPr/>
          </p:nvSpPr>
          <p:spPr bwMode="auto">
            <a:xfrm>
              <a:off x="2823" y="3292"/>
              <a:ext cx="1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5" name="Freeform 187"/>
            <p:cNvSpPr>
              <a:spLocks/>
            </p:cNvSpPr>
            <p:nvPr/>
          </p:nvSpPr>
          <p:spPr bwMode="auto">
            <a:xfrm>
              <a:off x="3009" y="3267"/>
              <a:ext cx="51" cy="51"/>
            </a:xfrm>
            <a:custGeom>
              <a:avLst/>
              <a:gdLst>
                <a:gd name="T0" fmla="*/ 0 w 104"/>
                <a:gd name="T1" fmla="*/ 0 h 103"/>
                <a:gd name="T2" fmla="*/ 104 w 104"/>
                <a:gd name="T3" fmla="*/ 52 h 103"/>
                <a:gd name="T4" fmla="*/ 0 w 104"/>
                <a:gd name="T5" fmla="*/ 103 h 103"/>
                <a:gd name="T6" fmla="*/ 0 w 104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3">
                  <a:moveTo>
                    <a:pt x="0" y="0"/>
                  </a:moveTo>
                  <a:lnTo>
                    <a:pt x="104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6" name="Freeform 188"/>
            <p:cNvSpPr>
              <a:spLocks/>
            </p:cNvSpPr>
            <p:nvPr/>
          </p:nvSpPr>
          <p:spPr bwMode="auto">
            <a:xfrm>
              <a:off x="2175" y="3268"/>
              <a:ext cx="284" cy="24"/>
            </a:xfrm>
            <a:custGeom>
              <a:avLst/>
              <a:gdLst>
                <a:gd name="T0" fmla="*/ 0 w 568"/>
                <a:gd name="T1" fmla="*/ 48 h 48"/>
                <a:gd name="T2" fmla="*/ 269 w 568"/>
                <a:gd name="T3" fmla="*/ 48 h 48"/>
                <a:gd name="T4" fmla="*/ 273 w 568"/>
                <a:gd name="T5" fmla="*/ 31 h 48"/>
                <a:gd name="T6" fmla="*/ 284 w 568"/>
                <a:gd name="T7" fmla="*/ 15 h 48"/>
                <a:gd name="T8" fmla="*/ 299 w 568"/>
                <a:gd name="T9" fmla="*/ 4 h 48"/>
                <a:gd name="T10" fmla="*/ 317 w 568"/>
                <a:gd name="T11" fmla="*/ 0 h 48"/>
                <a:gd name="T12" fmla="*/ 336 w 568"/>
                <a:gd name="T13" fmla="*/ 4 h 48"/>
                <a:gd name="T14" fmla="*/ 351 w 568"/>
                <a:gd name="T15" fmla="*/ 15 h 48"/>
                <a:gd name="T16" fmla="*/ 361 w 568"/>
                <a:gd name="T17" fmla="*/ 31 h 48"/>
                <a:gd name="T18" fmla="*/ 365 w 568"/>
                <a:gd name="T19" fmla="*/ 48 h 48"/>
                <a:gd name="T20" fmla="*/ 568 w 56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48">
                  <a:moveTo>
                    <a:pt x="0" y="48"/>
                  </a:moveTo>
                  <a:lnTo>
                    <a:pt x="269" y="48"/>
                  </a:lnTo>
                  <a:lnTo>
                    <a:pt x="273" y="31"/>
                  </a:lnTo>
                  <a:lnTo>
                    <a:pt x="284" y="15"/>
                  </a:lnTo>
                  <a:lnTo>
                    <a:pt x="299" y="4"/>
                  </a:lnTo>
                  <a:lnTo>
                    <a:pt x="317" y="0"/>
                  </a:lnTo>
                  <a:lnTo>
                    <a:pt x="336" y="4"/>
                  </a:lnTo>
                  <a:lnTo>
                    <a:pt x="351" y="15"/>
                  </a:lnTo>
                  <a:lnTo>
                    <a:pt x="361" y="31"/>
                  </a:lnTo>
                  <a:lnTo>
                    <a:pt x="365" y="48"/>
                  </a:lnTo>
                  <a:lnTo>
                    <a:pt x="568" y="4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7" name="Freeform 189"/>
            <p:cNvSpPr>
              <a:spLocks/>
            </p:cNvSpPr>
            <p:nvPr/>
          </p:nvSpPr>
          <p:spPr bwMode="auto">
            <a:xfrm>
              <a:off x="2452" y="3267"/>
              <a:ext cx="52" cy="51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52 h 103"/>
                <a:gd name="T4" fmla="*/ 0 w 103"/>
                <a:gd name="T5" fmla="*/ 103 h 103"/>
                <a:gd name="T6" fmla="*/ 0 w 10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3">
                  <a:moveTo>
                    <a:pt x="0" y="0"/>
                  </a:moveTo>
                  <a:lnTo>
                    <a:pt x="103" y="52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8" name="Rectangle 190"/>
            <p:cNvSpPr>
              <a:spLocks noChangeArrowheads="1"/>
            </p:cNvSpPr>
            <p:nvPr/>
          </p:nvSpPr>
          <p:spPr bwMode="auto">
            <a:xfrm>
              <a:off x="2854" y="3179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799" name="Rectangle 191"/>
            <p:cNvSpPr>
              <a:spLocks noChangeArrowheads="1"/>
            </p:cNvSpPr>
            <p:nvPr/>
          </p:nvSpPr>
          <p:spPr bwMode="auto">
            <a:xfrm>
              <a:off x="3420" y="3245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0</a:t>
              </a:r>
              <a:endParaRPr lang="en-US" sz="1200"/>
            </a:p>
          </p:txBody>
        </p:sp>
        <p:sp>
          <p:nvSpPr>
            <p:cNvPr id="196800" name="Rectangle 192"/>
            <p:cNvSpPr>
              <a:spLocks noChangeArrowheads="1"/>
            </p:cNvSpPr>
            <p:nvPr/>
          </p:nvSpPr>
          <p:spPr bwMode="auto">
            <a:xfrm>
              <a:off x="4089" y="3237"/>
              <a:ext cx="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200"/>
            </a:p>
          </p:txBody>
        </p:sp>
      </p:grpSp>
      <p:pic>
        <p:nvPicPr>
          <p:cNvPr id="196803" name="Picture 195" descr="C:\Documents and Settings\Administrator\Application Data\Microsoft\Media Catalog\Downloaded Clips\cl0\SY01134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6804" name="Picture 196" descr="C:\Documents and Settings\Administrator\Application Data\Microsoft\Media Catalog\Downloaded Clips\cl0\SY01132_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NP-Completeness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547-75C1-334B-89B6-63376C8B34B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B9FE-CD92-5942-8FDD-4601FC75EE8C}" type="slidenum">
              <a:rPr lang="en-US"/>
              <a:pPr/>
              <a:t>24</a:t>
            </a:fld>
            <a:endParaRPr lang="en-US"/>
          </a:p>
        </p:txBody>
      </p:sp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en-US"/>
              <a:t>Transitivity of Reducibility</a:t>
            </a:r>
          </a:p>
        </p:txBody>
      </p:sp>
      <p:sp>
        <p:nvSpPr>
          <p:cNvPr id="23757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953000"/>
          </a:xfrm>
        </p:spPr>
        <p:txBody>
          <a:bodyPr/>
          <a:lstStyle/>
          <a:p>
            <a:r>
              <a:rPr lang="en-US" sz="2000" dirty="0"/>
              <a:t>If A </a:t>
            </a:r>
            <a:r>
              <a:rPr lang="en-US" sz="2000" dirty="0">
                <a:cs typeface="Tahoma" charset="0"/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>
                <a:cs typeface="Tahoma" charset="0"/>
              </a:rPr>
              <a:t>B and </a:t>
            </a:r>
            <a:r>
              <a:rPr lang="en-US" sz="2000" dirty="0"/>
              <a:t>B </a:t>
            </a:r>
            <a:r>
              <a:rPr lang="en-US" sz="2000" dirty="0">
                <a:cs typeface="Tahoma" charset="0"/>
                <a:sym typeface="Symbol" charset="0"/>
              </a:rPr>
              <a:t></a:t>
            </a:r>
            <a:r>
              <a:rPr lang="en-US" sz="2000" dirty="0">
                <a:cs typeface="Tahoma" charset="0"/>
              </a:rPr>
              <a:t> C, then </a:t>
            </a:r>
            <a:r>
              <a:rPr lang="en-US" sz="2000" dirty="0"/>
              <a:t>A </a:t>
            </a:r>
            <a:r>
              <a:rPr lang="en-US" sz="2000" dirty="0">
                <a:cs typeface="Tahoma" charset="0"/>
                <a:sym typeface="Symbol" charset="0"/>
              </a:rPr>
              <a:t></a:t>
            </a:r>
            <a:r>
              <a:rPr lang="en-US" sz="2000" dirty="0">
                <a:cs typeface="Tahoma" charset="0"/>
              </a:rPr>
              <a:t> C.</a:t>
            </a:r>
          </a:p>
          <a:p>
            <a:pPr lvl="1"/>
            <a:r>
              <a:rPr lang="en-US" sz="1800" dirty="0">
                <a:cs typeface="Tahoma" charset="0"/>
              </a:rPr>
              <a:t>An input x for A can be converted to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for B, such that x is in A if and only if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is in B. Likewise, for B to C.</a:t>
            </a:r>
          </a:p>
          <a:p>
            <a:pPr lvl="1"/>
            <a:r>
              <a:rPr lang="en-US" sz="1800" dirty="0">
                <a:cs typeface="Tahoma" charset="0"/>
              </a:rPr>
              <a:t>Convert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into x</a:t>
            </a:r>
            <a:r>
              <a:rPr lang="ja-JP" altLang="en-US" sz="1800" dirty="0">
                <a:latin typeface="Arial"/>
                <a:cs typeface="Tahoma" charset="0"/>
              </a:rPr>
              <a:t>’’</a:t>
            </a:r>
            <a:r>
              <a:rPr lang="en-US" sz="1800" dirty="0">
                <a:cs typeface="Tahoma" charset="0"/>
              </a:rPr>
              <a:t> for C such that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is in B </a:t>
            </a:r>
            <a:r>
              <a:rPr lang="en-US" sz="1800" dirty="0" err="1">
                <a:cs typeface="Tahoma" charset="0"/>
              </a:rPr>
              <a:t>iff</a:t>
            </a:r>
            <a:r>
              <a:rPr lang="en-US" sz="1800" dirty="0">
                <a:cs typeface="Tahoma" charset="0"/>
              </a:rPr>
              <a:t> x</a:t>
            </a:r>
            <a:r>
              <a:rPr lang="ja-JP" altLang="en-US" sz="1800" dirty="0">
                <a:latin typeface="Arial"/>
                <a:cs typeface="Tahoma" charset="0"/>
              </a:rPr>
              <a:t>’’</a:t>
            </a:r>
            <a:r>
              <a:rPr lang="en-US" sz="1800" dirty="0">
                <a:cs typeface="Tahoma" charset="0"/>
              </a:rPr>
              <a:t> is in C.</a:t>
            </a:r>
          </a:p>
          <a:p>
            <a:pPr lvl="1"/>
            <a:r>
              <a:rPr lang="en-US" sz="1800" dirty="0">
                <a:cs typeface="Tahoma" charset="0"/>
              </a:rPr>
              <a:t>Hence, if x is in A,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is in B, and x</a:t>
            </a:r>
            <a:r>
              <a:rPr lang="ja-JP" altLang="en-US" sz="1800" dirty="0">
                <a:latin typeface="Arial"/>
                <a:cs typeface="Tahoma" charset="0"/>
              </a:rPr>
              <a:t>’’</a:t>
            </a:r>
            <a:r>
              <a:rPr lang="en-US" sz="1800" dirty="0">
                <a:cs typeface="Tahoma" charset="0"/>
              </a:rPr>
              <a:t> is in C.</a:t>
            </a:r>
          </a:p>
          <a:p>
            <a:pPr lvl="1"/>
            <a:r>
              <a:rPr lang="en-US" sz="1800" dirty="0">
                <a:cs typeface="Tahoma" charset="0"/>
              </a:rPr>
              <a:t>Likewise, if x</a:t>
            </a:r>
            <a:r>
              <a:rPr lang="ja-JP" altLang="en-US" sz="1800" dirty="0">
                <a:latin typeface="Arial"/>
                <a:cs typeface="Tahoma" charset="0"/>
              </a:rPr>
              <a:t>’’</a:t>
            </a:r>
            <a:r>
              <a:rPr lang="en-US" sz="1800" dirty="0">
                <a:cs typeface="Tahoma" charset="0"/>
              </a:rPr>
              <a:t> is in C, x</a:t>
            </a:r>
            <a:r>
              <a:rPr lang="ja-JP" altLang="en-US" sz="1800" dirty="0">
                <a:latin typeface="Arial"/>
                <a:cs typeface="Tahoma" charset="0"/>
              </a:rPr>
              <a:t>’</a:t>
            </a:r>
            <a:r>
              <a:rPr lang="en-US" sz="1800" dirty="0">
                <a:cs typeface="Tahoma" charset="0"/>
              </a:rPr>
              <a:t> is in B, and x is in A.</a:t>
            </a:r>
          </a:p>
          <a:p>
            <a:pPr lvl="1"/>
            <a:r>
              <a:rPr lang="en-US" sz="1800" dirty="0">
                <a:cs typeface="Tahoma" charset="0"/>
              </a:rPr>
              <a:t>Thus, A </a:t>
            </a:r>
            <a:r>
              <a:rPr lang="en-US" sz="1800" dirty="0">
                <a:cs typeface="Tahoma" charset="0"/>
                <a:sym typeface="Symbol" charset="0"/>
              </a:rPr>
              <a:t></a:t>
            </a:r>
            <a:r>
              <a:rPr lang="en-US" sz="1800" dirty="0">
                <a:cs typeface="Tahoma" charset="0"/>
              </a:rPr>
              <a:t> C, since polynomials are closed under composition.</a:t>
            </a:r>
          </a:p>
          <a:p>
            <a:r>
              <a:rPr lang="en-US" sz="2000" dirty="0">
                <a:cs typeface="Tahoma" charset="0"/>
              </a:rPr>
              <a:t>Types of reductions</a:t>
            </a:r>
            <a:r>
              <a:rPr lang="en-US" sz="2000" dirty="0" smtClean="0">
                <a:cs typeface="Tahoma" charset="0"/>
              </a:rPr>
              <a:t>:</a:t>
            </a:r>
          </a:p>
          <a:p>
            <a:pPr lvl="1"/>
            <a:r>
              <a:rPr lang="en-US" sz="1600" b="1" dirty="0" smtClean="0">
                <a:solidFill>
                  <a:schemeClr val="tx2"/>
                </a:solidFill>
                <a:cs typeface="Tahoma" charset="0"/>
              </a:rPr>
              <a:t>Restriction:</a:t>
            </a:r>
            <a:r>
              <a:rPr lang="en-US" sz="1600" dirty="0" smtClean="0">
                <a:solidFill>
                  <a:schemeClr val="tx2"/>
                </a:solidFill>
                <a:cs typeface="Tahoma" charset="0"/>
              </a:rPr>
              <a:t> </a:t>
            </a:r>
            <a:r>
              <a:rPr lang="en-US" sz="1600" dirty="0">
                <a:cs typeface="Tahoma" charset="0"/>
              </a:rPr>
              <a:t>Show </a:t>
            </a:r>
            <a:r>
              <a:rPr lang="en-US" sz="1600" dirty="0"/>
              <a:t>A </a:t>
            </a:r>
            <a:r>
              <a:rPr lang="en-US" sz="1600" dirty="0">
                <a:cs typeface="Tahoma" charset="0"/>
                <a:sym typeface="Symbol" charset="0"/>
              </a:rPr>
              <a:t></a:t>
            </a:r>
            <a:r>
              <a:rPr lang="en-US" sz="1600" dirty="0">
                <a:cs typeface="Tahoma" charset="0"/>
              </a:rPr>
              <a:t> B by </a:t>
            </a:r>
            <a:r>
              <a:rPr lang="en-US" sz="1600" dirty="0" smtClean="0">
                <a:cs typeface="Tahoma" charset="0"/>
              </a:rPr>
              <a:t>noting that B is just a special case of A</a:t>
            </a:r>
            <a:endParaRPr lang="en-US" sz="1600" dirty="0">
              <a:cs typeface="Tahoma" charset="0"/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Tahoma" charset="0"/>
              </a:rPr>
              <a:t>Local replacement:</a:t>
            </a:r>
            <a:r>
              <a:rPr lang="en-US" sz="1800" dirty="0">
                <a:solidFill>
                  <a:schemeClr val="tx2"/>
                </a:solidFill>
                <a:cs typeface="Tahoma" charset="0"/>
              </a:rPr>
              <a:t> </a:t>
            </a:r>
            <a:r>
              <a:rPr lang="en-US" sz="1800" dirty="0">
                <a:cs typeface="Tahoma" charset="0"/>
              </a:rPr>
              <a:t>Show </a:t>
            </a:r>
            <a:r>
              <a:rPr lang="en-US" sz="1800" dirty="0"/>
              <a:t>A </a:t>
            </a:r>
            <a:r>
              <a:rPr lang="en-US" sz="1800" dirty="0">
                <a:cs typeface="Tahoma" charset="0"/>
                <a:sym typeface="Symbol" charset="0"/>
              </a:rPr>
              <a:t></a:t>
            </a:r>
            <a:r>
              <a:rPr lang="en-US" sz="1800" dirty="0">
                <a:cs typeface="Tahoma" charset="0"/>
              </a:rPr>
              <a:t> B by dividing an input to A into components and show how each component can be converted to a component for B.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Tahoma" charset="0"/>
              </a:rPr>
              <a:t>Component design:</a:t>
            </a:r>
            <a:r>
              <a:rPr lang="en-US" sz="1800" dirty="0">
                <a:cs typeface="Tahoma" charset="0"/>
              </a:rPr>
              <a:t> Show </a:t>
            </a:r>
            <a:r>
              <a:rPr lang="en-US" sz="1800" dirty="0"/>
              <a:t>A </a:t>
            </a:r>
            <a:r>
              <a:rPr lang="en-US" sz="1800" dirty="0">
                <a:cs typeface="Tahoma" charset="0"/>
                <a:sym typeface="Symbol" charset="0"/>
              </a:rPr>
              <a:t></a:t>
            </a:r>
            <a:r>
              <a:rPr lang="en-US" sz="1800" dirty="0">
                <a:cs typeface="Tahoma" charset="0"/>
              </a:rPr>
              <a:t> B by building special components for an input of B that enforce properties needed for A, such as </a:t>
            </a:r>
            <a:r>
              <a:rPr lang="ja-JP" altLang="en-US" sz="1800" dirty="0">
                <a:latin typeface="Arial"/>
                <a:cs typeface="Tahoma" charset="0"/>
              </a:rPr>
              <a:t>“</a:t>
            </a:r>
            <a:r>
              <a:rPr lang="en-US" sz="1800" dirty="0">
                <a:cs typeface="Tahoma" charset="0"/>
              </a:rPr>
              <a:t>choice</a:t>
            </a:r>
            <a:r>
              <a:rPr lang="ja-JP" altLang="en-US" sz="1800" dirty="0">
                <a:latin typeface="Arial"/>
                <a:cs typeface="Tahoma" charset="0"/>
              </a:rPr>
              <a:t>”</a:t>
            </a:r>
            <a:r>
              <a:rPr lang="en-US" sz="1800" dirty="0">
                <a:cs typeface="Tahoma" charset="0"/>
              </a:rPr>
              <a:t> or </a:t>
            </a:r>
            <a:r>
              <a:rPr lang="ja-JP" altLang="en-US" sz="1800" dirty="0">
                <a:latin typeface="Arial"/>
                <a:cs typeface="Tahoma" charset="0"/>
              </a:rPr>
              <a:t>“</a:t>
            </a:r>
            <a:r>
              <a:rPr lang="en-US" sz="1800" dirty="0">
                <a:cs typeface="Tahoma" charset="0"/>
              </a:rPr>
              <a:t>evaluate.</a:t>
            </a:r>
            <a:r>
              <a:rPr lang="ja-JP" altLang="en-US" sz="1800" dirty="0">
                <a:latin typeface="Arial"/>
                <a:cs typeface="Tahoma" charset="0"/>
              </a:rPr>
              <a:t>”</a:t>
            </a:r>
            <a:endParaRPr lang="en-US" sz="1600" dirty="0">
              <a:cs typeface="Tahoma" charset="0"/>
            </a:endParaRPr>
          </a:p>
        </p:txBody>
      </p:sp>
      <p:pic>
        <p:nvPicPr>
          <p:cNvPr id="237603" name="Picture 1059" descr="C:\Program Files\Common Files\Microsoft Shared\Clipart\cagcat50\BD05515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76200"/>
            <a:ext cx="1733550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D223-D81D-1646-9683-44AF32543633}" type="slidenum">
              <a:rPr lang="en-US"/>
              <a:pPr/>
              <a:t>25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CNF-SAT is in NP</a:t>
            </a:r>
            <a:endParaRPr lang="en-US" dirty="0"/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sz="2000" dirty="0"/>
              <a:t>A Boolean formula is a formula where the variables and operations are Boolean (0/1):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a+b</a:t>
            </a:r>
            <a:r>
              <a:rPr lang="en-US" sz="1800" dirty="0"/>
              <a:t>+</a:t>
            </a:r>
            <a:r>
              <a:rPr lang="en-US" sz="1800" dirty="0">
                <a:cs typeface="Tahoma" charset="0"/>
              </a:rPr>
              <a:t>¬</a:t>
            </a:r>
            <a:r>
              <a:rPr lang="en-US" sz="1800" dirty="0" err="1"/>
              <a:t>d+e</a:t>
            </a:r>
            <a:r>
              <a:rPr lang="en-US" sz="1800" dirty="0"/>
              <a:t>)(</a:t>
            </a:r>
            <a:r>
              <a:rPr lang="en-US" sz="1800" dirty="0">
                <a:cs typeface="Tahoma" charset="0"/>
              </a:rPr>
              <a:t>¬a+¬c)(¬</a:t>
            </a:r>
            <a:r>
              <a:rPr lang="en-US" sz="1800" dirty="0" err="1">
                <a:cs typeface="Tahoma" charset="0"/>
              </a:rPr>
              <a:t>b+c+d+e</a:t>
            </a:r>
            <a:r>
              <a:rPr lang="en-US" sz="1800" dirty="0">
                <a:cs typeface="Tahoma" charset="0"/>
              </a:rPr>
              <a:t>)(a+¬c+¬e)</a:t>
            </a:r>
          </a:p>
          <a:p>
            <a:pPr lvl="1"/>
            <a:r>
              <a:rPr lang="en-US" sz="1800" dirty="0">
                <a:cs typeface="Tahoma" charset="0"/>
              </a:rPr>
              <a:t>OR: +, AND: (times), NOT: </a:t>
            </a:r>
            <a:r>
              <a:rPr lang="en-US" sz="1800" dirty="0" smtClean="0">
                <a:cs typeface="Tahoma" charset="0"/>
              </a:rPr>
              <a:t>¬, Implies, and IFF.</a:t>
            </a:r>
          </a:p>
          <a:p>
            <a:r>
              <a:rPr lang="en-US" sz="2000" dirty="0" smtClean="0">
                <a:cs typeface="Tahoma" charset="0"/>
              </a:rPr>
              <a:t>A Boolean formula is in </a:t>
            </a:r>
            <a:r>
              <a:rPr lang="en-US" sz="2000" dirty="0" smtClean="0">
                <a:solidFill>
                  <a:srgbClr val="FF0000"/>
                </a:solidFill>
                <a:cs typeface="Tahoma" charset="0"/>
              </a:rPr>
              <a:t>Conjunctive Normal Form (CNF) </a:t>
            </a:r>
            <a:r>
              <a:rPr lang="en-US" sz="2000" dirty="0" smtClean="0">
                <a:cs typeface="Tahoma" charset="0"/>
              </a:rPr>
              <a:t>if it formed by AND </a:t>
            </a:r>
            <a:r>
              <a:rPr lang="en-US" sz="2000" dirty="0" smtClean="0">
                <a:solidFill>
                  <a:srgbClr val="FF0000"/>
                </a:solidFill>
                <a:cs typeface="Tahoma" charset="0"/>
              </a:rPr>
              <a:t>clauses</a:t>
            </a:r>
            <a:r>
              <a:rPr lang="en-US" sz="2000" dirty="0" smtClean="0">
                <a:cs typeface="Tahoma" charset="0"/>
              </a:rPr>
              <a:t> of OR and negation, called </a:t>
            </a:r>
            <a:r>
              <a:rPr lang="en-US" sz="2000" dirty="0" smtClean="0">
                <a:solidFill>
                  <a:srgbClr val="FF0000"/>
                </a:solidFill>
                <a:cs typeface="Tahoma" charset="0"/>
              </a:rPr>
              <a:t>literals</a:t>
            </a:r>
          </a:p>
          <a:p>
            <a:pPr lvl="1"/>
            <a:r>
              <a:rPr lang="en-US" sz="1600" dirty="0" smtClean="0">
                <a:cs typeface="Tahoma" charset="0"/>
              </a:rPr>
              <a:t>Like the example above</a:t>
            </a:r>
            <a:endParaRPr lang="en-US" sz="1600" dirty="0">
              <a:cs typeface="Tahoma" charset="0"/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SAT</a:t>
            </a:r>
            <a:r>
              <a:rPr lang="en-US" sz="2000" dirty="0"/>
              <a:t>: Given a Boolean formula S, is S satisfiable, that is, can we assign 0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and 1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to the variables so that S is 1 (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true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)?</a:t>
            </a:r>
          </a:p>
          <a:p>
            <a:r>
              <a:rPr lang="en-US" sz="2200" dirty="0"/>
              <a:t>Easy to see that </a:t>
            </a:r>
            <a:r>
              <a:rPr lang="en-US" sz="2200" dirty="0">
                <a:solidFill>
                  <a:schemeClr val="tx2"/>
                </a:solidFill>
              </a:rPr>
              <a:t>CNF-SAT is in NP</a:t>
            </a:r>
            <a:r>
              <a:rPr lang="en-US" sz="2200" dirty="0"/>
              <a:t>:</a:t>
            </a:r>
          </a:p>
          <a:p>
            <a:pPr lvl="1"/>
            <a:r>
              <a:rPr lang="en-US" sz="2000" dirty="0"/>
              <a:t>Non-deterministically choose an assignment of 0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and 1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to the variables and then evaluate each clause.  If they are all 1 (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true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), then the formula is satisfiable.</a:t>
            </a:r>
          </a:p>
        </p:txBody>
      </p:sp>
      <p:pic>
        <p:nvPicPr>
          <p:cNvPr id="240644" name="Picture 4" descr="C:\Documents and Settings\Administrator\Application Data\Microsoft\Media Catalog\Downloaded Clips\cl4\BD10015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52400"/>
            <a:ext cx="17256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D54-CB2D-004E-90C2-5C5AAFFA24D1}" type="slidenum">
              <a:rPr lang="en-US"/>
              <a:pPr/>
              <a:t>26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CNF-SAT </a:t>
            </a:r>
            <a:r>
              <a:rPr lang="en-US" dirty="0"/>
              <a:t>is NP-complete</a:t>
            </a:r>
          </a:p>
        </p:txBody>
      </p:sp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 sz="2800" dirty="0"/>
              <a:t>Reduce CIRCUIT-SAT to SAT.</a:t>
            </a:r>
          </a:p>
          <a:p>
            <a:pPr lvl="1"/>
            <a:r>
              <a:rPr lang="en-US" sz="2400" dirty="0"/>
              <a:t>Given a Boolean circuit, make a variable for every input and gate.</a:t>
            </a:r>
          </a:p>
          <a:p>
            <a:pPr lvl="1"/>
            <a:r>
              <a:rPr lang="en-US" sz="2400" dirty="0"/>
              <a:t>Create a sub-formula for each gate, characterizing its effect. Form the formula as the output variable AND-</a:t>
            </a:r>
            <a:r>
              <a:rPr lang="en-US" sz="2400" dirty="0" err="1"/>
              <a:t>ed</a:t>
            </a:r>
            <a:r>
              <a:rPr lang="en-US" sz="2400" dirty="0"/>
              <a:t> with all these sub-formulas:</a:t>
            </a:r>
          </a:p>
          <a:p>
            <a:pPr lvl="2"/>
            <a:r>
              <a:rPr lang="en-US" sz="2000" dirty="0"/>
              <a:t>Example: m((</a:t>
            </a:r>
            <a:r>
              <a:rPr lang="en-US" sz="2000" dirty="0" err="1"/>
              <a:t>a+b</a:t>
            </a:r>
            <a:r>
              <a:rPr lang="en-US" sz="2000" dirty="0"/>
              <a:t>)</a:t>
            </a:r>
            <a:r>
              <a:rPr lang="en-US" sz="2000" dirty="0">
                <a:cs typeface="Tahoma" charset="0"/>
              </a:rPr>
              <a:t>↔e)(c↔¬f)(d↔¬g)(e↔¬h)(</a:t>
            </a:r>
            <a:r>
              <a:rPr lang="en-US" sz="2000" dirty="0" err="1" smtClean="0">
                <a:cs typeface="Tahoma" charset="0"/>
              </a:rPr>
              <a:t>ef</a:t>
            </a:r>
            <a:r>
              <a:rPr lang="en-US" sz="2000" dirty="0" err="1">
                <a:cs typeface="Tahoma" charset="0"/>
              </a:rPr>
              <a:t>↔i</a:t>
            </a:r>
            <a:r>
              <a:rPr lang="en-US" sz="2000" dirty="0">
                <a:cs typeface="Tahoma" charset="0"/>
              </a:rPr>
              <a:t>)…</a:t>
            </a:r>
          </a:p>
        </p:txBody>
      </p:sp>
      <p:pic>
        <p:nvPicPr>
          <p:cNvPr id="253956" name="Picture 4" descr="C:\Documents and Settings\Administrator\Application Data\Microsoft\Media Catalog\Downloaded Clips\cl4\BD10015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52400"/>
            <a:ext cx="17256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3958" name="Freeform 6"/>
          <p:cNvSpPr>
            <a:spLocks/>
          </p:cNvSpPr>
          <p:nvPr/>
        </p:nvSpPr>
        <p:spPr bwMode="auto">
          <a:xfrm>
            <a:off x="2516188" y="4999038"/>
            <a:ext cx="509587" cy="495300"/>
          </a:xfrm>
          <a:custGeom>
            <a:avLst/>
            <a:gdLst>
              <a:gd name="T0" fmla="*/ 0 w 720"/>
              <a:gd name="T1" fmla="*/ 0 h 574"/>
              <a:gd name="T2" fmla="*/ 0 w 720"/>
              <a:gd name="T3" fmla="*/ 574 h 574"/>
              <a:gd name="T4" fmla="*/ 432 w 720"/>
              <a:gd name="T5" fmla="*/ 574 h 574"/>
              <a:gd name="T6" fmla="*/ 478 w 720"/>
              <a:gd name="T7" fmla="*/ 570 h 574"/>
              <a:gd name="T8" fmla="*/ 522 w 720"/>
              <a:gd name="T9" fmla="*/ 559 h 574"/>
              <a:gd name="T10" fmla="*/ 562 w 720"/>
              <a:gd name="T11" fmla="*/ 542 h 574"/>
              <a:gd name="T12" fmla="*/ 601 w 720"/>
              <a:gd name="T13" fmla="*/ 519 h 574"/>
              <a:gd name="T14" fmla="*/ 635 w 720"/>
              <a:gd name="T15" fmla="*/ 490 h 574"/>
              <a:gd name="T16" fmla="*/ 666 w 720"/>
              <a:gd name="T17" fmla="*/ 455 h 574"/>
              <a:gd name="T18" fmla="*/ 689 w 720"/>
              <a:gd name="T19" fmla="*/ 417 h 574"/>
              <a:gd name="T20" fmla="*/ 706 w 720"/>
              <a:gd name="T21" fmla="*/ 375 h 574"/>
              <a:gd name="T22" fmla="*/ 716 w 720"/>
              <a:gd name="T23" fmla="*/ 331 h 574"/>
              <a:gd name="T24" fmla="*/ 720 w 720"/>
              <a:gd name="T25" fmla="*/ 287 h 574"/>
              <a:gd name="T26" fmla="*/ 716 w 720"/>
              <a:gd name="T27" fmla="*/ 241 h 574"/>
              <a:gd name="T28" fmla="*/ 706 w 720"/>
              <a:gd name="T29" fmla="*/ 197 h 574"/>
              <a:gd name="T30" fmla="*/ 689 w 720"/>
              <a:gd name="T31" fmla="*/ 157 h 574"/>
              <a:gd name="T32" fmla="*/ 666 w 720"/>
              <a:gd name="T33" fmla="*/ 119 h 574"/>
              <a:gd name="T34" fmla="*/ 635 w 720"/>
              <a:gd name="T35" fmla="*/ 84 h 574"/>
              <a:gd name="T36" fmla="*/ 601 w 720"/>
              <a:gd name="T37" fmla="*/ 54 h 574"/>
              <a:gd name="T38" fmla="*/ 562 w 720"/>
              <a:gd name="T39" fmla="*/ 31 h 574"/>
              <a:gd name="T40" fmla="*/ 522 w 720"/>
              <a:gd name="T41" fmla="*/ 14 h 574"/>
              <a:gd name="T42" fmla="*/ 478 w 720"/>
              <a:gd name="T43" fmla="*/ 4 h 574"/>
              <a:gd name="T44" fmla="*/ 432 w 720"/>
              <a:gd name="T45" fmla="*/ 0 h 574"/>
              <a:gd name="T46" fmla="*/ 0 w 720"/>
              <a:gd name="T4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0" h="574">
                <a:moveTo>
                  <a:pt x="0" y="0"/>
                </a:moveTo>
                <a:lnTo>
                  <a:pt x="0" y="574"/>
                </a:lnTo>
                <a:lnTo>
                  <a:pt x="432" y="574"/>
                </a:lnTo>
                <a:lnTo>
                  <a:pt x="478" y="570"/>
                </a:lnTo>
                <a:lnTo>
                  <a:pt x="522" y="559"/>
                </a:lnTo>
                <a:lnTo>
                  <a:pt x="562" y="542"/>
                </a:lnTo>
                <a:lnTo>
                  <a:pt x="601" y="519"/>
                </a:lnTo>
                <a:lnTo>
                  <a:pt x="635" y="490"/>
                </a:lnTo>
                <a:lnTo>
                  <a:pt x="666" y="455"/>
                </a:lnTo>
                <a:lnTo>
                  <a:pt x="689" y="417"/>
                </a:lnTo>
                <a:lnTo>
                  <a:pt x="706" y="375"/>
                </a:lnTo>
                <a:lnTo>
                  <a:pt x="716" y="331"/>
                </a:lnTo>
                <a:lnTo>
                  <a:pt x="720" y="287"/>
                </a:lnTo>
                <a:lnTo>
                  <a:pt x="716" y="241"/>
                </a:lnTo>
                <a:lnTo>
                  <a:pt x="706" y="197"/>
                </a:lnTo>
                <a:lnTo>
                  <a:pt x="689" y="157"/>
                </a:lnTo>
                <a:lnTo>
                  <a:pt x="666" y="119"/>
                </a:lnTo>
                <a:lnTo>
                  <a:pt x="635" y="84"/>
                </a:lnTo>
                <a:lnTo>
                  <a:pt x="601" y="54"/>
                </a:lnTo>
                <a:lnTo>
                  <a:pt x="562" y="31"/>
                </a:lnTo>
                <a:lnTo>
                  <a:pt x="522" y="14"/>
                </a:lnTo>
                <a:lnTo>
                  <a:pt x="478" y="4"/>
                </a:lnTo>
                <a:lnTo>
                  <a:pt x="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59" name="Freeform 7"/>
          <p:cNvSpPr>
            <a:spLocks/>
          </p:cNvSpPr>
          <p:nvPr/>
        </p:nvSpPr>
        <p:spPr bwMode="auto">
          <a:xfrm>
            <a:off x="1654175" y="5122863"/>
            <a:ext cx="450850" cy="495300"/>
          </a:xfrm>
          <a:custGeom>
            <a:avLst/>
            <a:gdLst>
              <a:gd name="T0" fmla="*/ 491 w 635"/>
              <a:gd name="T1" fmla="*/ 290 h 574"/>
              <a:gd name="T2" fmla="*/ 497 w 635"/>
              <a:gd name="T3" fmla="*/ 311 h 574"/>
              <a:gd name="T4" fmla="*/ 506 w 635"/>
              <a:gd name="T5" fmla="*/ 331 h 574"/>
              <a:gd name="T6" fmla="*/ 524 w 635"/>
              <a:gd name="T7" fmla="*/ 346 h 574"/>
              <a:gd name="T8" fmla="*/ 543 w 635"/>
              <a:gd name="T9" fmla="*/ 355 h 574"/>
              <a:gd name="T10" fmla="*/ 566 w 635"/>
              <a:gd name="T11" fmla="*/ 357 h 574"/>
              <a:gd name="T12" fmla="*/ 587 w 635"/>
              <a:gd name="T13" fmla="*/ 354 h 574"/>
              <a:gd name="T14" fmla="*/ 606 w 635"/>
              <a:gd name="T15" fmla="*/ 344 h 574"/>
              <a:gd name="T16" fmla="*/ 621 w 635"/>
              <a:gd name="T17" fmla="*/ 327 h 574"/>
              <a:gd name="T18" fmla="*/ 631 w 635"/>
              <a:gd name="T19" fmla="*/ 308 h 574"/>
              <a:gd name="T20" fmla="*/ 635 w 635"/>
              <a:gd name="T21" fmla="*/ 287 h 574"/>
              <a:gd name="T22" fmla="*/ 631 w 635"/>
              <a:gd name="T23" fmla="*/ 264 h 574"/>
              <a:gd name="T24" fmla="*/ 621 w 635"/>
              <a:gd name="T25" fmla="*/ 245 h 574"/>
              <a:gd name="T26" fmla="*/ 606 w 635"/>
              <a:gd name="T27" fmla="*/ 229 h 574"/>
              <a:gd name="T28" fmla="*/ 587 w 635"/>
              <a:gd name="T29" fmla="*/ 218 h 574"/>
              <a:gd name="T30" fmla="*/ 566 w 635"/>
              <a:gd name="T31" fmla="*/ 214 h 574"/>
              <a:gd name="T32" fmla="*/ 543 w 635"/>
              <a:gd name="T33" fmla="*/ 218 h 574"/>
              <a:gd name="T34" fmla="*/ 524 w 635"/>
              <a:gd name="T35" fmla="*/ 227 h 574"/>
              <a:gd name="T36" fmla="*/ 506 w 635"/>
              <a:gd name="T37" fmla="*/ 241 h 574"/>
              <a:gd name="T38" fmla="*/ 497 w 635"/>
              <a:gd name="T39" fmla="*/ 260 h 574"/>
              <a:gd name="T40" fmla="*/ 491 w 635"/>
              <a:gd name="T41" fmla="*/ 283 h 574"/>
              <a:gd name="T42" fmla="*/ 0 w 635"/>
              <a:gd name="T43" fmla="*/ 0 h 574"/>
              <a:gd name="T44" fmla="*/ 0 w 635"/>
              <a:gd name="T45" fmla="*/ 574 h 574"/>
              <a:gd name="T46" fmla="*/ 491 w 635"/>
              <a:gd name="T47" fmla="*/ 29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74">
                <a:moveTo>
                  <a:pt x="491" y="290"/>
                </a:moveTo>
                <a:lnTo>
                  <a:pt x="497" y="311"/>
                </a:lnTo>
                <a:lnTo>
                  <a:pt x="506" y="331"/>
                </a:lnTo>
                <a:lnTo>
                  <a:pt x="524" y="346"/>
                </a:lnTo>
                <a:lnTo>
                  <a:pt x="543" y="355"/>
                </a:lnTo>
                <a:lnTo>
                  <a:pt x="566" y="357"/>
                </a:lnTo>
                <a:lnTo>
                  <a:pt x="587" y="354"/>
                </a:lnTo>
                <a:lnTo>
                  <a:pt x="606" y="344"/>
                </a:lnTo>
                <a:lnTo>
                  <a:pt x="621" y="327"/>
                </a:lnTo>
                <a:lnTo>
                  <a:pt x="631" y="308"/>
                </a:lnTo>
                <a:lnTo>
                  <a:pt x="635" y="287"/>
                </a:lnTo>
                <a:lnTo>
                  <a:pt x="631" y="264"/>
                </a:lnTo>
                <a:lnTo>
                  <a:pt x="621" y="245"/>
                </a:lnTo>
                <a:lnTo>
                  <a:pt x="606" y="229"/>
                </a:lnTo>
                <a:lnTo>
                  <a:pt x="587" y="218"/>
                </a:lnTo>
                <a:lnTo>
                  <a:pt x="566" y="214"/>
                </a:lnTo>
                <a:lnTo>
                  <a:pt x="543" y="218"/>
                </a:lnTo>
                <a:lnTo>
                  <a:pt x="524" y="227"/>
                </a:lnTo>
                <a:lnTo>
                  <a:pt x="506" y="241"/>
                </a:lnTo>
                <a:lnTo>
                  <a:pt x="497" y="260"/>
                </a:lnTo>
                <a:lnTo>
                  <a:pt x="491" y="283"/>
                </a:lnTo>
                <a:lnTo>
                  <a:pt x="0" y="0"/>
                </a:lnTo>
                <a:lnTo>
                  <a:pt x="0" y="574"/>
                </a:lnTo>
                <a:lnTo>
                  <a:pt x="491" y="29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60" name="Freeform 8"/>
          <p:cNvSpPr>
            <a:spLocks/>
          </p:cNvSpPr>
          <p:nvPr/>
        </p:nvSpPr>
        <p:spPr bwMode="auto">
          <a:xfrm>
            <a:off x="1624013" y="4378325"/>
            <a:ext cx="511175" cy="495300"/>
          </a:xfrm>
          <a:custGeom>
            <a:avLst/>
            <a:gdLst>
              <a:gd name="T0" fmla="*/ 312 w 719"/>
              <a:gd name="T1" fmla="*/ 0 h 574"/>
              <a:gd name="T2" fmla="*/ 374 w 719"/>
              <a:gd name="T3" fmla="*/ 13 h 574"/>
              <a:gd name="T4" fmla="*/ 435 w 719"/>
              <a:gd name="T5" fmla="*/ 36 h 574"/>
              <a:gd name="T6" fmla="*/ 493 w 719"/>
              <a:gd name="T7" fmla="*/ 63 h 574"/>
              <a:gd name="T8" fmla="*/ 546 w 719"/>
              <a:gd name="T9" fmla="*/ 97 h 574"/>
              <a:gd name="T10" fmla="*/ 598 w 719"/>
              <a:gd name="T11" fmla="*/ 137 h 574"/>
              <a:gd name="T12" fmla="*/ 644 w 719"/>
              <a:gd name="T13" fmla="*/ 183 h 574"/>
              <a:gd name="T14" fmla="*/ 685 w 719"/>
              <a:gd name="T15" fmla="*/ 233 h 574"/>
              <a:gd name="T16" fmla="*/ 719 w 719"/>
              <a:gd name="T17" fmla="*/ 287 h 574"/>
              <a:gd name="T18" fmla="*/ 686 w 719"/>
              <a:gd name="T19" fmla="*/ 342 h 574"/>
              <a:gd name="T20" fmla="*/ 646 w 719"/>
              <a:gd name="T21" fmla="*/ 392 h 574"/>
              <a:gd name="T22" fmla="*/ 600 w 719"/>
              <a:gd name="T23" fmla="*/ 438 h 574"/>
              <a:gd name="T24" fmla="*/ 550 w 719"/>
              <a:gd name="T25" fmla="*/ 478 h 574"/>
              <a:gd name="T26" fmla="*/ 495 w 719"/>
              <a:gd name="T27" fmla="*/ 512 h 574"/>
              <a:gd name="T28" fmla="*/ 437 w 719"/>
              <a:gd name="T29" fmla="*/ 539 h 574"/>
              <a:gd name="T30" fmla="*/ 376 w 719"/>
              <a:gd name="T31" fmla="*/ 560 h 574"/>
              <a:gd name="T32" fmla="*/ 312 w 719"/>
              <a:gd name="T33" fmla="*/ 574 h 574"/>
              <a:gd name="T34" fmla="*/ 0 w 719"/>
              <a:gd name="T35" fmla="*/ 574 h 574"/>
              <a:gd name="T36" fmla="*/ 27 w 719"/>
              <a:gd name="T37" fmla="*/ 505 h 574"/>
              <a:gd name="T38" fmla="*/ 44 w 719"/>
              <a:gd name="T39" fmla="*/ 432 h 574"/>
              <a:gd name="T40" fmla="*/ 55 w 719"/>
              <a:gd name="T41" fmla="*/ 359 h 574"/>
              <a:gd name="T42" fmla="*/ 59 w 719"/>
              <a:gd name="T43" fmla="*/ 287 h 574"/>
              <a:gd name="T44" fmla="*/ 55 w 719"/>
              <a:gd name="T45" fmla="*/ 212 h 574"/>
              <a:gd name="T46" fmla="*/ 44 w 719"/>
              <a:gd name="T47" fmla="*/ 139 h 574"/>
              <a:gd name="T48" fmla="*/ 27 w 719"/>
              <a:gd name="T49" fmla="*/ 69 h 574"/>
              <a:gd name="T50" fmla="*/ 0 w 719"/>
              <a:gd name="T51" fmla="*/ 0 h 574"/>
              <a:gd name="T52" fmla="*/ 312 w 719"/>
              <a:gd name="T53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574">
                <a:moveTo>
                  <a:pt x="312" y="0"/>
                </a:moveTo>
                <a:lnTo>
                  <a:pt x="374" y="13"/>
                </a:lnTo>
                <a:lnTo>
                  <a:pt x="435" y="36"/>
                </a:lnTo>
                <a:lnTo>
                  <a:pt x="493" y="63"/>
                </a:lnTo>
                <a:lnTo>
                  <a:pt x="546" y="97"/>
                </a:lnTo>
                <a:lnTo>
                  <a:pt x="598" y="137"/>
                </a:lnTo>
                <a:lnTo>
                  <a:pt x="644" y="183"/>
                </a:lnTo>
                <a:lnTo>
                  <a:pt x="685" y="233"/>
                </a:lnTo>
                <a:lnTo>
                  <a:pt x="719" y="287"/>
                </a:lnTo>
                <a:lnTo>
                  <a:pt x="686" y="342"/>
                </a:lnTo>
                <a:lnTo>
                  <a:pt x="646" y="392"/>
                </a:lnTo>
                <a:lnTo>
                  <a:pt x="600" y="438"/>
                </a:lnTo>
                <a:lnTo>
                  <a:pt x="550" y="478"/>
                </a:lnTo>
                <a:lnTo>
                  <a:pt x="495" y="512"/>
                </a:lnTo>
                <a:lnTo>
                  <a:pt x="437" y="539"/>
                </a:lnTo>
                <a:lnTo>
                  <a:pt x="376" y="560"/>
                </a:lnTo>
                <a:lnTo>
                  <a:pt x="312" y="574"/>
                </a:lnTo>
                <a:lnTo>
                  <a:pt x="0" y="574"/>
                </a:lnTo>
                <a:lnTo>
                  <a:pt x="27" y="505"/>
                </a:lnTo>
                <a:lnTo>
                  <a:pt x="44" y="432"/>
                </a:lnTo>
                <a:lnTo>
                  <a:pt x="55" y="359"/>
                </a:lnTo>
                <a:lnTo>
                  <a:pt x="59" y="287"/>
                </a:lnTo>
                <a:lnTo>
                  <a:pt x="55" y="212"/>
                </a:lnTo>
                <a:lnTo>
                  <a:pt x="44" y="139"/>
                </a:lnTo>
                <a:lnTo>
                  <a:pt x="27" y="69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61" name="Freeform 9"/>
          <p:cNvSpPr>
            <a:spLocks/>
          </p:cNvSpPr>
          <p:nvPr/>
        </p:nvSpPr>
        <p:spPr bwMode="auto">
          <a:xfrm>
            <a:off x="4203700" y="5618163"/>
            <a:ext cx="512763" cy="495300"/>
          </a:xfrm>
          <a:custGeom>
            <a:avLst/>
            <a:gdLst>
              <a:gd name="T0" fmla="*/ 0 w 720"/>
              <a:gd name="T1" fmla="*/ 0 h 574"/>
              <a:gd name="T2" fmla="*/ 0 w 720"/>
              <a:gd name="T3" fmla="*/ 574 h 574"/>
              <a:gd name="T4" fmla="*/ 432 w 720"/>
              <a:gd name="T5" fmla="*/ 574 h 574"/>
              <a:gd name="T6" fmla="*/ 476 w 720"/>
              <a:gd name="T7" fmla="*/ 570 h 574"/>
              <a:gd name="T8" fmla="*/ 520 w 720"/>
              <a:gd name="T9" fmla="*/ 558 h 574"/>
              <a:gd name="T10" fmla="*/ 562 w 720"/>
              <a:gd name="T11" fmla="*/ 541 h 574"/>
              <a:gd name="T12" fmla="*/ 601 w 720"/>
              <a:gd name="T13" fmla="*/ 518 h 574"/>
              <a:gd name="T14" fmla="*/ 635 w 720"/>
              <a:gd name="T15" fmla="*/ 489 h 574"/>
              <a:gd name="T16" fmla="*/ 664 w 720"/>
              <a:gd name="T17" fmla="*/ 455 h 574"/>
              <a:gd name="T18" fmla="*/ 687 w 720"/>
              <a:gd name="T19" fmla="*/ 417 h 574"/>
              <a:gd name="T20" fmla="*/ 704 w 720"/>
              <a:gd name="T21" fmla="*/ 375 h 574"/>
              <a:gd name="T22" fmla="*/ 716 w 720"/>
              <a:gd name="T23" fmla="*/ 331 h 574"/>
              <a:gd name="T24" fmla="*/ 720 w 720"/>
              <a:gd name="T25" fmla="*/ 287 h 574"/>
              <a:gd name="T26" fmla="*/ 716 w 720"/>
              <a:gd name="T27" fmla="*/ 241 h 574"/>
              <a:gd name="T28" fmla="*/ 704 w 720"/>
              <a:gd name="T29" fmla="*/ 197 h 574"/>
              <a:gd name="T30" fmla="*/ 687 w 720"/>
              <a:gd name="T31" fmla="*/ 156 h 574"/>
              <a:gd name="T32" fmla="*/ 664 w 720"/>
              <a:gd name="T33" fmla="*/ 118 h 574"/>
              <a:gd name="T34" fmla="*/ 635 w 720"/>
              <a:gd name="T35" fmla="*/ 84 h 574"/>
              <a:gd name="T36" fmla="*/ 601 w 720"/>
              <a:gd name="T37" fmla="*/ 53 h 574"/>
              <a:gd name="T38" fmla="*/ 562 w 720"/>
              <a:gd name="T39" fmla="*/ 30 h 574"/>
              <a:gd name="T40" fmla="*/ 520 w 720"/>
              <a:gd name="T41" fmla="*/ 13 h 574"/>
              <a:gd name="T42" fmla="*/ 476 w 720"/>
              <a:gd name="T43" fmla="*/ 3 h 574"/>
              <a:gd name="T44" fmla="*/ 432 w 720"/>
              <a:gd name="T45" fmla="*/ 0 h 574"/>
              <a:gd name="T46" fmla="*/ 0 w 720"/>
              <a:gd name="T4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0" h="574">
                <a:moveTo>
                  <a:pt x="0" y="0"/>
                </a:moveTo>
                <a:lnTo>
                  <a:pt x="0" y="574"/>
                </a:lnTo>
                <a:lnTo>
                  <a:pt x="432" y="574"/>
                </a:lnTo>
                <a:lnTo>
                  <a:pt x="476" y="570"/>
                </a:lnTo>
                <a:lnTo>
                  <a:pt x="520" y="558"/>
                </a:lnTo>
                <a:lnTo>
                  <a:pt x="562" y="541"/>
                </a:lnTo>
                <a:lnTo>
                  <a:pt x="601" y="518"/>
                </a:lnTo>
                <a:lnTo>
                  <a:pt x="635" y="489"/>
                </a:lnTo>
                <a:lnTo>
                  <a:pt x="664" y="455"/>
                </a:lnTo>
                <a:lnTo>
                  <a:pt x="687" y="417"/>
                </a:lnTo>
                <a:lnTo>
                  <a:pt x="704" y="375"/>
                </a:lnTo>
                <a:lnTo>
                  <a:pt x="716" y="331"/>
                </a:lnTo>
                <a:lnTo>
                  <a:pt x="720" y="287"/>
                </a:lnTo>
                <a:lnTo>
                  <a:pt x="716" y="241"/>
                </a:lnTo>
                <a:lnTo>
                  <a:pt x="704" y="197"/>
                </a:lnTo>
                <a:lnTo>
                  <a:pt x="687" y="156"/>
                </a:lnTo>
                <a:lnTo>
                  <a:pt x="664" y="118"/>
                </a:lnTo>
                <a:lnTo>
                  <a:pt x="635" y="84"/>
                </a:lnTo>
                <a:lnTo>
                  <a:pt x="601" y="53"/>
                </a:lnTo>
                <a:lnTo>
                  <a:pt x="562" y="30"/>
                </a:lnTo>
                <a:lnTo>
                  <a:pt x="520" y="13"/>
                </a:lnTo>
                <a:lnTo>
                  <a:pt x="476" y="3"/>
                </a:lnTo>
                <a:lnTo>
                  <a:pt x="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62" name="Line 10"/>
          <p:cNvSpPr>
            <a:spLocks noChangeShapeType="1"/>
          </p:cNvSpPr>
          <p:nvPr/>
        </p:nvSpPr>
        <p:spPr bwMode="auto">
          <a:xfrm>
            <a:off x="1184275" y="4503738"/>
            <a:ext cx="406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3" name="Freeform 11"/>
          <p:cNvSpPr>
            <a:spLocks/>
          </p:cNvSpPr>
          <p:nvPr/>
        </p:nvSpPr>
        <p:spPr bwMode="auto">
          <a:xfrm>
            <a:off x="1582738" y="4457700"/>
            <a:ext cx="73025" cy="90488"/>
          </a:xfrm>
          <a:custGeom>
            <a:avLst/>
            <a:gdLst>
              <a:gd name="T0" fmla="*/ 0 w 106"/>
              <a:gd name="T1" fmla="*/ 0 h 103"/>
              <a:gd name="T2" fmla="*/ 106 w 106"/>
              <a:gd name="T3" fmla="*/ 51 h 103"/>
              <a:gd name="T4" fmla="*/ 0 w 106"/>
              <a:gd name="T5" fmla="*/ 103 h 103"/>
              <a:gd name="T6" fmla="*/ 0 w 106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" h="103">
                <a:moveTo>
                  <a:pt x="0" y="0"/>
                </a:moveTo>
                <a:lnTo>
                  <a:pt x="106" y="51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1184275" y="4751388"/>
            <a:ext cx="406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5" name="Freeform 13"/>
          <p:cNvSpPr>
            <a:spLocks/>
          </p:cNvSpPr>
          <p:nvPr/>
        </p:nvSpPr>
        <p:spPr bwMode="auto">
          <a:xfrm>
            <a:off x="1582738" y="4706938"/>
            <a:ext cx="73025" cy="87312"/>
          </a:xfrm>
          <a:custGeom>
            <a:avLst/>
            <a:gdLst>
              <a:gd name="T0" fmla="*/ 0 w 106"/>
              <a:gd name="T1" fmla="*/ 0 h 103"/>
              <a:gd name="T2" fmla="*/ 106 w 106"/>
              <a:gd name="T3" fmla="*/ 51 h 103"/>
              <a:gd name="T4" fmla="*/ 0 w 106"/>
              <a:gd name="T5" fmla="*/ 103 h 103"/>
              <a:gd name="T6" fmla="*/ 0 w 106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" h="103">
                <a:moveTo>
                  <a:pt x="0" y="0"/>
                </a:moveTo>
                <a:lnTo>
                  <a:pt x="106" y="51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6" name="Line 14"/>
          <p:cNvSpPr>
            <a:spLocks noChangeShapeType="1"/>
          </p:cNvSpPr>
          <p:nvPr/>
        </p:nvSpPr>
        <p:spPr bwMode="auto">
          <a:xfrm>
            <a:off x="1184275" y="5370513"/>
            <a:ext cx="4048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7" name="Freeform 15"/>
          <p:cNvSpPr>
            <a:spLocks/>
          </p:cNvSpPr>
          <p:nvPr/>
        </p:nvSpPr>
        <p:spPr bwMode="auto">
          <a:xfrm>
            <a:off x="1581150" y="5324475"/>
            <a:ext cx="73025" cy="90488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2105025" y="5370513"/>
            <a:ext cx="3460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69" name="Freeform 17"/>
          <p:cNvSpPr>
            <a:spLocks/>
          </p:cNvSpPr>
          <p:nvPr/>
        </p:nvSpPr>
        <p:spPr bwMode="auto">
          <a:xfrm>
            <a:off x="2441575" y="5324475"/>
            <a:ext cx="74613" cy="90488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0" name="Freeform 18"/>
          <p:cNvSpPr>
            <a:spLocks/>
          </p:cNvSpPr>
          <p:nvPr/>
        </p:nvSpPr>
        <p:spPr bwMode="auto">
          <a:xfrm>
            <a:off x="2135188" y="4627563"/>
            <a:ext cx="315912" cy="495300"/>
          </a:xfrm>
          <a:custGeom>
            <a:avLst/>
            <a:gdLst>
              <a:gd name="T0" fmla="*/ 0 w 443"/>
              <a:gd name="T1" fmla="*/ 0 h 574"/>
              <a:gd name="T2" fmla="*/ 288 w 443"/>
              <a:gd name="T3" fmla="*/ 0 h 574"/>
              <a:gd name="T4" fmla="*/ 288 w 443"/>
              <a:gd name="T5" fmla="*/ 574 h 574"/>
              <a:gd name="T6" fmla="*/ 443 w 443"/>
              <a:gd name="T7" fmla="*/ 574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3" h="574">
                <a:moveTo>
                  <a:pt x="0" y="0"/>
                </a:moveTo>
                <a:lnTo>
                  <a:pt x="288" y="0"/>
                </a:lnTo>
                <a:lnTo>
                  <a:pt x="288" y="574"/>
                </a:lnTo>
                <a:lnTo>
                  <a:pt x="443" y="574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1" name="Freeform 19"/>
          <p:cNvSpPr>
            <a:spLocks/>
          </p:cNvSpPr>
          <p:nvPr/>
        </p:nvSpPr>
        <p:spPr bwMode="auto">
          <a:xfrm>
            <a:off x="2441575" y="5078413"/>
            <a:ext cx="74613" cy="88900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2" name="Line 20"/>
          <p:cNvSpPr>
            <a:spLocks noChangeShapeType="1"/>
          </p:cNvSpPr>
          <p:nvPr/>
        </p:nvSpPr>
        <p:spPr bwMode="auto">
          <a:xfrm>
            <a:off x="3025775" y="5246688"/>
            <a:ext cx="3048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3" name="Freeform 21"/>
          <p:cNvSpPr>
            <a:spLocks/>
          </p:cNvSpPr>
          <p:nvPr/>
        </p:nvSpPr>
        <p:spPr bwMode="auto">
          <a:xfrm>
            <a:off x="3322638" y="5202238"/>
            <a:ext cx="73025" cy="88900"/>
          </a:xfrm>
          <a:custGeom>
            <a:avLst/>
            <a:gdLst>
              <a:gd name="T0" fmla="*/ 0 w 104"/>
              <a:gd name="T1" fmla="*/ 0 h 104"/>
              <a:gd name="T2" fmla="*/ 104 w 104"/>
              <a:gd name="T3" fmla="*/ 52 h 104"/>
              <a:gd name="T4" fmla="*/ 0 w 104"/>
              <a:gd name="T5" fmla="*/ 104 h 104"/>
              <a:gd name="T6" fmla="*/ 0 w 104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4">
                <a:moveTo>
                  <a:pt x="0" y="0"/>
                </a:moveTo>
                <a:lnTo>
                  <a:pt x="104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4" name="Line 22"/>
          <p:cNvSpPr>
            <a:spLocks noChangeShapeType="1"/>
          </p:cNvSpPr>
          <p:nvPr/>
        </p:nvSpPr>
        <p:spPr bwMode="auto">
          <a:xfrm>
            <a:off x="4716463" y="5865813"/>
            <a:ext cx="2921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5" name="Freeform 23"/>
          <p:cNvSpPr>
            <a:spLocks/>
          </p:cNvSpPr>
          <p:nvPr/>
        </p:nvSpPr>
        <p:spPr bwMode="auto">
          <a:xfrm>
            <a:off x="4999038" y="5819775"/>
            <a:ext cx="74612" cy="90488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6" name="Freeform 24"/>
          <p:cNvSpPr>
            <a:spLocks/>
          </p:cNvSpPr>
          <p:nvPr/>
        </p:nvSpPr>
        <p:spPr bwMode="auto">
          <a:xfrm>
            <a:off x="1389063" y="5370513"/>
            <a:ext cx="969962" cy="1052512"/>
          </a:xfrm>
          <a:custGeom>
            <a:avLst/>
            <a:gdLst>
              <a:gd name="T0" fmla="*/ 0 w 1364"/>
              <a:gd name="T1" fmla="*/ 0 h 1218"/>
              <a:gd name="T2" fmla="*/ 0 w 1364"/>
              <a:gd name="T3" fmla="*/ 1218 h 1218"/>
              <a:gd name="T4" fmla="*/ 1151 w 1364"/>
              <a:gd name="T5" fmla="*/ 1218 h 1218"/>
              <a:gd name="T6" fmla="*/ 1151 w 1364"/>
              <a:gd name="T7" fmla="*/ 1075 h 1218"/>
              <a:gd name="T8" fmla="*/ 1364 w 1364"/>
              <a:gd name="T9" fmla="*/ 1075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4" h="1218">
                <a:moveTo>
                  <a:pt x="0" y="0"/>
                </a:moveTo>
                <a:lnTo>
                  <a:pt x="0" y="1218"/>
                </a:lnTo>
                <a:lnTo>
                  <a:pt x="1151" y="1218"/>
                </a:lnTo>
                <a:lnTo>
                  <a:pt x="1151" y="1075"/>
                </a:lnTo>
                <a:lnTo>
                  <a:pt x="1364" y="1075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7" name="Freeform 25"/>
          <p:cNvSpPr>
            <a:spLocks/>
          </p:cNvSpPr>
          <p:nvPr/>
        </p:nvSpPr>
        <p:spPr bwMode="auto">
          <a:xfrm>
            <a:off x="2351088" y="6253163"/>
            <a:ext cx="71437" cy="90487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8" name="Rectangle 26"/>
          <p:cNvSpPr>
            <a:spLocks noChangeArrowheads="1"/>
          </p:cNvSpPr>
          <p:nvPr/>
        </p:nvSpPr>
        <p:spPr bwMode="auto">
          <a:xfrm>
            <a:off x="914400" y="4038600"/>
            <a:ext cx="493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Inputs:</a:t>
            </a:r>
            <a:endParaRPr lang="en-US" sz="1400"/>
          </a:p>
        </p:txBody>
      </p:sp>
      <p:sp>
        <p:nvSpPr>
          <p:cNvPr id="253979" name="Rectangle 27"/>
          <p:cNvSpPr>
            <a:spLocks noChangeArrowheads="1"/>
          </p:cNvSpPr>
          <p:nvPr/>
        </p:nvSpPr>
        <p:spPr bwMode="auto">
          <a:xfrm>
            <a:off x="1079500" y="4392613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sz="1400"/>
          </a:p>
        </p:txBody>
      </p:sp>
      <p:sp>
        <p:nvSpPr>
          <p:cNvPr id="253980" name="Rectangle 28"/>
          <p:cNvSpPr>
            <a:spLocks noChangeArrowheads="1"/>
          </p:cNvSpPr>
          <p:nvPr/>
        </p:nvSpPr>
        <p:spPr bwMode="auto">
          <a:xfrm>
            <a:off x="1074738" y="46370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sz="1400"/>
          </a:p>
        </p:txBody>
      </p:sp>
      <p:sp>
        <p:nvSpPr>
          <p:cNvPr id="253981" name="Rectangle 29"/>
          <p:cNvSpPr>
            <a:spLocks noChangeArrowheads="1"/>
          </p:cNvSpPr>
          <p:nvPr/>
        </p:nvSpPr>
        <p:spPr bwMode="auto">
          <a:xfrm>
            <a:off x="1079500" y="52578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 sz="1400"/>
          </a:p>
        </p:txBody>
      </p:sp>
      <p:sp>
        <p:nvSpPr>
          <p:cNvPr id="253982" name="Rectangle 30"/>
          <p:cNvSpPr>
            <a:spLocks noChangeArrowheads="1"/>
          </p:cNvSpPr>
          <p:nvPr/>
        </p:nvSpPr>
        <p:spPr bwMode="auto">
          <a:xfrm>
            <a:off x="2163763" y="4394200"/>
            <a:ext cx="79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e</a:t>
            </a:r>
            <a:endParaRPr lang="en-US" sz="1400"/>
          </a:p>
        </p:txBody>
      </p:sp>
      <p:sp>
        <p:nvSpPr>
          <p:cNvPr id="253983" name="Rectangle 31"/>
          <p:cNvSpPr>
            <a:spLocks noChangeArrowheads="1"/>
          </p:cNvSpPr>
          <p:nvPr/>
        </p:nvSpPr>
        <p:spPr bwMode="auto">
          <a:xfrm>
            <a:off x="2166938" y="5175250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f</a:t>
            </a:r>
            <a:endParaRPr lang="en-US" sz="1400"/>
          </a:p>
        </p:txBody>
      </p:sp>
      <p:sp>
        <p:nvSpPr>
          <p:cNvPr id="253984" name="Rectangle 32"/>
          <p:cNvSpPr>
            <a:spLocks noChangeArrowheads="1"/>
          </p:cNvSpPr>
          <p:nvPr/>
        </p:nvSpPr>
        <p:spPr bwMode="auto">
          <a:xfrm>
            <a:off x="3092450" y="5038725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i</a:t>
            </a:r>
            <a:endParaRPr lang="en-US" sz="1400"/>
          </a:p>
        </p:txBody>
      </p:sp>
      <p:sp>
        <p:nvSpPr>
          <p:cNvPr id="253985" name="Rectangle 33"/>
          <p:cNvSpPr>
            <a:spLocks noChangeArrowheads="1"/>
          </p:cNvSpPr>
          <p:nvPr/>
        </p:nvSpPr>
        <p:spPr bwMode="auto">
          <a:xfrm>
            <a:off x="1065213" y="60023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sz="1400"/>
          </a:p>
        </p:txBody>
      </p:sp>
      <p:sp>
        <p:nvSpPr>
          <p:cNvPr id="253986" name="Rectangle 34"/>
          <p:cNvSpPr>
            <a:spLocks noChangeArrowheads="1"/>
          </p:cNvSpPr>
          <p:nvPr/>
        </p:nvSpPr>
        <p:spPr bwMode="auto">
          <a:xfrm>
            <a:off x="4876800" y="5645150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 sz="1400"/>
          </a:p>
        </p:txBody>
      </p:sp>
      <p:sp>
        <p:nvSpPr>
          <p:cNvPr id="253987" name="Rectangle 35"/>
          <p:cNvSpPr>
            <a:spLocks noChangeArrowheads="1"/>
          </p:cNvSpPr>
          <p:nvPr/>
        </p:nvSpPr>
        <p:spPr bwMode="auto">
          <a:xfrm>
            <a:off x="4684713" y="5235575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Output:</a:t>
            </a:r>
            <a:endParaRPr lang="en-US" sz="1400"/>
          </a:p>
        </p:txBody>
      </p:sp>
      <p:sp>
        <p:nvSpPr>
          <p:cNvPr id="253988" name="Freeform 36"/>
          <p:cNvSpPr>
            <a:spLocks/>
          </p:cNvSpPr>
          <p:nvPr/>
        </p:nvSpPr>
        <p:spPr bwMode="auto">
          <a:xfrm>
            <a:off x="3363913" y="4873625"/>
            <a:ext cx="511175" cy="496888"/>
          </a:xfrm>
          <a:custGeom>
            <a:avLst/>
            <a:gdLst>
              <a:gd name="T0" fmla="*/ 312 w 719"/>
              <a:gd name="T1" fmla="*/ 0 h 574"/>
              <a:gd name="T2" fmla="*/ 374 w 719"/>
              <a:gd name="T3" fmla="*/ 15 h 574"/>
              <a:gd name="T4" fmla="*/ 435 w 719"/>
              <a:gd name="T5" fmla="*/ 36 h 574"/>
              <a:gd name="T6" fmla="*/ 493 w 719"/>
              <a:gd name="T7" fmla="*/ 63 h 574"/>
              <a:gd name="T8" fmla="*/ 546 w 719"/>
              <a:gd name="T9" fmla="*/ 97 h 574"/>
              <a:gd name="T10" fmla="*/ 598 w 719"/>
              <a:gd name="T11" fmla="*/ 137 h 574"/>
              <a:gd name="T12" fmla="*/ 644 w 719"/>
              <a:gd name="T13" fmla="*/ 183 h 574"/>
              <a:gd name="T14" fmla="*/ 684 w 719"/>
              <a:gd name="T15" fmla="*/ 233 h 574"/>
              <a:gd name="T16" fmla="*/ 719 w 719"/>
              <a:gd name="T17" fmla="*/ 287 h 574"/>
              <a:gd name="T18" fmla="*/ 686 w 719"/>
              <a:gd name="T19" fmla="*/ 342 h 574"/>
              <a:gd name="T20" fmla="*/ 646 w 719"/>
              <a:gd name="T21" fmla="*/ 392 h 574"/>
              <a:gd name="T22" fmla="*/ 600 w 719"/>
              <a:gd name="T23" fmla="*/ 438 h 574"/>
              <a:gd name="T24" fmla="*/ 550 w 719"/>
              <a:gd name="T25" fmla="*/ 478 h 574"/>
              <a:gd name="T26" fmla="*/ 495 w 719"/>
              <a:gd name="T27" fmla="*/ 512 h 574"/>
              <a:gd name="T28" fmla="*/ 437 w 719"/>
              <a:gd name="T29" fmla="*/ 539 h 574"/>
              <a:gd name="T30" fmla="*/ 376 w 719"/>
              <a:gd name="T31" fmla="*/ 560 h 574"/>
              <a:gd name="T32" fmla="*/ 312 w 719"/>
              <a:gd name="T33" fmla="*/ 574 h 574"/>
              <a:gd name="T34" fmla="*/ 0 w 719"/>
              <a:gd name="T35" fmla="*/ 574 h 574"/>
              <a:gd name="T36" fmla="*/ 26 w 719"/>
              <a:gd name="T37" fmla="*/ 505 h 574"/>
              <a:gd name="T38" fmla="*/ 44 w 719"/>
              <a:gd name="T39" fmla="*/ 432 h 574"/>
              <a:gd name="T40" fmla="*/ 55 w 719"/>
              <a:gd name="T41" fmla="*/ 359 h 574"/>
              <a:gd name="T42" fmla="*/ 59 w 719"/>
              <a:gd name="T43" fmla="*/ 287 h 574"/>
              <a:gd name="T44" fmla="*/ 55 w 719"/>
              <a:gd name="T45" fmla="*/ 212 h 574"/>
              <a:gd name="T46" fmla="*/ 44 w 719"/>
              <a:gd name="T47" fmla="*/ 139 h 574"/>
              <a:gd name="T48" fmla="*/ 26 w 719"/>
              <a:gd name="T49" fmla="*/ 69 h 574"/>
              <a:gd name="T50" fmla="*/ 0 w 719"/>
              <a:gd name="T51" fmla="*/ 0 h 574"/>
              <a:gd name="T52" fmla="*/ 312 w 719"/>
              <a:gd name="T53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574">
                <a:moveTo>
                  <a:pt x="312" y="0"/>
                </a:moveTo>
                <a:lnTo>
                  <a:pt x="374" y="15"/>
                </a:lnTo>
                <a:lnTo>
                  <a:pt x="435" y="36"/>
                </a:lnTo>
                <a:lnTo>
                  <a:pt x="493" y="63"/>
                </a:lnTo>
                <a:lnTo>
                  <a:pt x="546" y="97"/>
                </a:lnTo>
                <a:lnTo>
                  <a:pt x="598" y="137"/>
                </a:lnTo>
                <a:lnTo>
                  <a:pt x="644" y="183"/>
                </a:lnTo>
                <a:lnTo>
                  <a:pt x="684" y="233"/>
                </a:lnTo>
                <a:lnTo>
                  <a:pt x="719" y="287"/>
                </a:lnTo>
                <a:lnTo>
                  <a:pt x="686" y="342"/>
                </a:lnTo>
                <a:lnTo>
                  <a:pt x="646" y="392"/>
                </a:lnTo>
                <a:lnTo>
                  <a:pt x="600" y="438"/>
                </a:lnTo>
                <a:lnTo>
                  <a:pt x="550" y="478"/>
                </a:lnTo>
                <a:lnTo>
                  <a:pt x="495" y="512"/>
                </a:lnTo>
                <a:lnTo>
                  <a:pt x="437" y="539"/>
                </a:lnTo>
                <a:lnTo>
                  <a:pt x="376" y="560"/>
                </a:lnTo>
                <a:lnTo>
                  <a:pt x="312" y="574"/>
                </a:lnTo>
                <a:lnTo>
                  <a:pt x="0" y="574"/>
                </a:lnTo>
                <a:lnTo>
                  <a:pt x="26" y="505"/>
                </a:lnTo>
                <a:lnTo>
                  <a:pt x="44" y="432"/>
                </a:lnTo>
                <a:lnTo>
                  <a:pt x="55" y="359"/>
                </a:lnTo>
                <a:lnTo>
                  <a:pt x="59" y="287"/>
                </a:lnTo>
                <a:lnTo>
                  <a:pt x="55" y="212"/>
                </a:lnTo>
                <a:lnTo>
                  <a:pt x="44" y="139"/>
                </a:lnTo>
                <a:lnTo>
                  <a:pt x="26" y="69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89" name="Freeform 37"/>
          <p:cNvSpPr>
            <a:spLocks/>
          </p:cNvSpPr>
          <p:nvPr/>
        </p:nvSpPr>
        <p:spPr bwMode="auto">
          <a:xfrm>
            <a:off x="2544763" y="4378325"/>
            <a:ext cx="450850" cy="495300"/>
          </a:xfrm>
          <a:custGeom>
            <a:avLst/>
            <a:gdLst>
              <a:gd name="T0" fmla="*/ 491 w 635"/>
              <a:gd name="T1" fmla="*/ 291 h 574"/>
              <a:gd name="T2" fmla="*/ 496 w 635"/>
              <a:gd name="T3" fmla="*/ 312 h 574"/>
              <a:gd name="T4" fmla="*/ 506 w 635"/>
              <a:gd name="T5" fmla="*/ 331 h 574"/>
              <a:gd name="T6" fmla="*/ 523 w 635"/>
              <a:gd name="T7" fmla="*/ 346 h 574"/>
              <a:gd name="T8" fmla="*/ 542 w 635"/>
              <a:gd name="T9" fmla="*/ 356 h 574"/>
              <a:gd name="T10" fmla="*/ 565 w 635"/>
              <a:gd name="T11" fmla="*/ 357 h 574"/>
              <a:gd name="T12" fmla="*/ 587 w 635"/>
              <a:gd name="T13" fmla="*/ 354 h 574"/>
              <a:gd name="T14" fmla="*/ 606 w 635"/>
              <a:gd name="T15" fmla="*/ 344 h 574"/>
              <a:gd name="T16" fmla="*/ 621 w 635"/>
              <a:gd name="T17" fmla="*/ 327 h 574"/>
              <a:gd name="T18" fmla="*/ 633 w 635"/>
              <a:gd name="T19" fmla="*/ 308 h 574"/>
              <a:gd name="T20" fmla="*/ 635 w 635"/>
              <a:gd name="T21" fmla="*/ 287 h 574"/>
              <a:gd name="T22" fmla="*/ 633 w 635"/>
              <a:gd name="T23" fmla="*/ 264 h 574"/>
              <a:gd name="T24" fmla="*/ 621 w 635"/>
              <a:gd name="T25" fmla="*/ 245 h 574"/>
              <a:gd name="T26" fmla="*/ 606 w 635"/>
              <a:gd name="T27" fmla="*/ 229 h 574"/>
              <a:gd name="T28" fmla="*/ 587 w 635"/>
              <a:gd name="T29" fmla="*/ 218 h 574"/>
              <a:gd name="T30" fmla="*/ 565 w 635"/>
              <a:gd name="T31" fmla="*/ 214 h 574"/>
              <a:gd name="T32" fmla="*/ 542 w 635"/>
              <a:gd name="T33" fmla="*/ 218 h 574"/>
              <a:gd name="T34" fmla="*/ 523 w 635"/>
              <a:gd name="T35" fmla="*/ 227 h 574"/>
              <a:gd name="T36" fmla="*/ 506 w 635"/>
              <a:gd name="T37" fmla="*/ 241 h 574"/>
              <a:gd name="T38" fmla="*/ 496 w 635"/>
              <a:gd name="T39" fmla="*/ 260 h 574"/>
              <a:gd name="T40" fmla="*/ 491 w 635"/>
              <a:gd name="T41" fmla="*/ 283 h 574"/>
              <a:gd name="T42" fmla="*/ 0 w 635"/>
              <a:gd name="T43" fmla="*/ 0 h 574"/>
              <a:gd name="T44" fmla="*/ 0 w 635"/>
              <a:gd name="T45" fmla="*/ 574 h 574"/>
              <a:gd name="T46" fmla="*/ 491 w 635"/>
              <a:gd name="T47" fmla="*/ 29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74">
                <a:moveTo>
                  <a:pt x="491" y="291"/>
                </a:moveTo>
                <a:lnTo>
                  <a:pt x="496" y="312"/>
                </a:lnTo>
                <a:lnTo>
                  <a:pt x="506" y="331"/>
                </a:lnTo>
                <a:lnTo>
                  <a:pt x="523" y="346"/>
                </a:lnTo>
                <a:lnTo>
                  <a:pt x="542" y="356"/>
                </a:lnTo>
                <a:lnTo>
                  <a:pt x="565" y="357"/>
                </a:lnTo>
                <a:lnTo>
                  <a:pt x="587" y="354"/>
                </a:lnTo>
                <a:lnTo>
                  <a:pt x="606" y="344"/>
                </a:lnTo>
                <a:lnTo>
                  <a:pt x="621" y="327"/>
                </a:lnTo>
                <a:lnTo>
                  <a:pt x="633" y="308"/>
                </a:lnTo>
                <a:lnTo>
                  <a:pt x="635" y="287"/>
                </a:lnTo>
                <a:lnTo>
                  <a:pt x="633" y="264"/>
                </a:lnTo>
                <a:lnTo>
                  <a:pt x="621" y="245"/>
                </a:lnTo>
                <a:lnTo>
                  <a:pt x="606" y="229"/>
                </a:lnTo>
                <a:lnTo>
                  <a:pt x="587" y="218"/>
                </a:lnTo>
                <a:lnTo>
                  <a:pt x="565" y="214"/>
                </a:lnTo>
                <a:lnTo>
                  <a:pt x="542" y="218"/>
                </a:lnTo>
                <a:lnTo>
                  <a:pt x="523" y="227"/>
                </a:lnTo>
                <a:lnTo>
                  <a:pt x="506" y="241"/>
                </a:lnTo>
                <a:lnTo>
                  <a:pt x="496" y="260"/>
                </a:lnTo>
                <a:lnTo>
                  <a:pt x="491" y="283"/>
                </a:lnTo>
                <a:lnTo>
                  <a:pt x="0" y="0"/>
                </a:lnTo>
                <a:lnTo>
                  <a:pt x="0" y="574"/>
                </a:lnTo>
                <a:lnTo>
                  <a:pt x="491" y="2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990" name="Line 38"/>
          <p:cNvSpPr>
            <a:spLocks noChangeShapeType="1"/>
          </p:cNvSpPr>
          <p:nvPr/>
        </p:nvSpPr>
        <p:spPr bwMode="auto">
          <a:xfrm>
            <a:off x="2339975" y="4627563"/>
            <a:ext cx="1412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1" name="Freeform 39"/>
          <p:cNvSpPr>
            <a:spLocks/>
          </p:cNvSpPr>
          <p:nvPr/>
        </p:nvSpPr>
        <p:spPr bwMode="auto">
          <a:xfrm>
            <a:off x="2471738" y="4583113"/>
            <a:ext cx="73025" cy="88900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2" name="Freeform 40"/>
          <p:cNvSpPr>
            <a:spLocks/>
          </p:cNvSpPr>
          <p:nvPr/>
        </p:nvSpPr>
        <p:spPr bwMode="auto">
          <a:xfrm>
            <a:off x="2995613" y="4627563"/>
            <a:ext cx="334962" cy="371475"/>
          </a:xfrm>
          <a:custGeom>
            <a:avLst/>
            <a:gdLst>
              <a:gd name="T0" fmla="*/ 0 w 470"/>
              <a:gd name="T1" fmla="*/ 0 h 430"/>
              <a:gd name="T2" fmla="*/ 228 w 470"/>
              <a:gd name="T3" fmla="*/ 0 h 430"/>
              <a:gd name="T4" fmla="*/ 228 w 470"/>
              <a:gd name="T5" fmla="*/ 430 h 430"/>
              <a:gd name="T6" fmla="*/ 470 w 470"/>
              <a:gd name="T7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0" h="430">
                <a:moveTo>
                  <a:pt x="0" y="0"/>
                </a:moveTo>
                <a:lnTo>
                  <a:pt x="228" y="0"/>
                </a:lnTo>
                <a:lnTo>
                  <a:pt x="228" y="430"/>
                </a:lnTo>
                <a:lnTo>
                  <a:pt x="470" y="43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3" name="Freeform 41"/>
          <p:cNvSpPr>
            <a:spLocks/>
          </p:cNvSpPr>
          <p:nvPr/>
        </p:nvSpPr>
        <p:spPr bwMode="auto">
          <a:xfrm>
            <a:off x="3322638" y="4953000"/>
            <a:ext cx="73025" cy="90488"/>
          </a:xfrm>
          <a:custGeom>
            <a:avLst/>
            <a:gdLst>
              <a:gd name="T0" fmla="*/ 0 w 104"/>
              <a:gd name="T1" fmla="*/ 0 h 104"/>
              <a:gd name="T2" fmla="*/ 104 w 104"/>
              <a:gd name="T3" fmla="*/ 52 h 104"/>
              <a:gd name="T4" fmla="*/ 0 w 104"/>
              <a:gd name="T5" fmla="*/ 104 h 104"/>
              <a:gd name="T6" fmla="*/ 0 w 104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4">
                <a:moveTo>
                  <a:pt x="0" y="0"/>
                </a:moveTo>
                <a:lnTo>
                  <a:pt x="104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4" name="Freeform 42"/>
          <p:cNvSpPr>
            <a:spLocks/>
          </p:cNvSpPr>
          <p:nvPr/>
        </p:nvSpPr>
        <p:spPr bwMode="auto">
          <a:xfrm>
            <a:off x="3875088" y="5122863"/>
            <a:ext cx="265112" cy="619125"/>
          </a:xfrm>
          <a:custGeom>
            <a:avLst/>
            <a:gdLst>
              <a:gd name="T0" fmla="*/ 0 w 372"/>
              <a:gd name="T1" fmla="*/ 0 h 717"/>
              <a:gd name="T2" fmla="*/ 175 w 372"/>
              <a:gd name="T3" fmla="*/ 0 h 717"/>
              <a:gd name="T4" fmla="*/ 175 w 372"/>
              <a:gd name="T5" fmla="*/ 717 h 717"/>
              <a:gd name="T6" fmla="*/ 372 w 372"/>
              <a:gd name="T7" fmla="*/ 71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17">
                <a:moveTo>
                  <a:pt x="0" y="0"/>
                </a:moveTo>
                <a:lnTo>
                  <a:pt x="175" y="0"/>
                </a:lnTo>
                <a:lnTo>
                  <a:pt x="175" y="717"/>
                </a:lnTo>
                <a:lnTo>
                  <a:pt x="372" y="71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5" name="Freeform 43"/>
          <p:cNvSpPr>
            <a:spLocks/>
          </p:cNvSpPr>
          <p:nvPr/>
        </p:nvSpPr>
        <p:spPr bwMode="auto">
          <a:xfrm>
            <a:off x="4130675" y="5697538"/>
            <a:ext cx="73025" cy="88900"/>
          </a:xfrm>
          <a:custGeom>
            <a:avLst/>
            <a:gdLst>
              <a:gd name="T0" fmla="*/ 0 w 103"/>
              <a:gd name="T1" fmla="*/ 0 h 104"/>
              <a:gd name="T2" fmla="*/ 103 w 103"/>
              <a:gd name="T3" fmla="*/ 52 h 104"/>
              <a:gd name="T4" fmla="*/ 0 w 103"/>
              <a:gd name="T5" fmla="*/ 104 h 104"/>
              <a:gd name="T6" fmla="*/ 0 w 103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4">
                <a:moveTo>
                  <a:pt x="0" y="0"/>
                </a:moveTo>
                <a:lnTo>
                  <a:pt x="103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6" name="Rectangle 44"/>
          <p:cNvSpPr>
            <a:spLocks noChangeArrowheads="1"/>
          </p:cNvSpPr>
          <p:nvPr/>
        </p:nvSpPr>
        <p:spPr bwMode="auto">
          <a:xfrm>
            <a:off x="3071813" y="4430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h</a:t>
            </a:r>
            <a:endParaRPr lang="en-US" sz="1400"/>
          </a:p>
        </p:txBody>
      </p:sp>
      <p:sp>
        <p:nvSpPr>
          <p:cNvPr id="253997" name="Rectangle 45"/>
          <p:cNvSpPr>
            <a:spLocks noChangeArrowheads="1"/>
          </p:cNvSpPr>
          <p:nvPr/>
        </p:nvSpPr>
        <p:spPr bwMode="auto">
          <a:xfrm>
            <a:off x="3935413" y="49164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k</a:t>
            </a:r>
            <a:endParaRPr lang="en-US" sz="1400"/>
          </a:p>
        </p:txBody>
      </p:sp>
      <p:sp>
        <p:nvSpPr>
          <p:cNvPr id="253998" name="Freeform 46"/>
          <p:cNvSpPr>
            <a:spLocks/>
          </p:cNvSpPr>
          <p:nvPr/>
        </p:nvSpPr>
        <p:spPr bwMode="auto">
          <a:xfrm>
            <a:off x="3844925" y="5989638"/>
            <a:ext cx="295275" cy="184150"/>
          </a:xfrm>
          <a:custGeom>
            <a:avLst/>
            <a:gdLst>
              <a:gd name="T0" fmla="*/ 0 w 414"/>
              <a:gd name="T1" fmla="*/ 214 h 214"/>
              <a:gd name="T2" fmla="*/ 288 w 414"/>
              <a:gd name="T3" fmla="*/ 214 h 214"/>
              <a:gd name="T4" fmla="*/ 288 w 414"/>
              <a:gd name="T5" fmla="*/ 0 h 214"/>
              <a:gd name="T6" fmla="*/ 414 w 414"/>
              <a:gd name="T7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" h="214">
                <a:moveTo>
                  <a:pt x="0" y="214"/>
                </a:moveTo>
                <a:lnTo>
                  <a:pt x="288" y="214"/>
                </a:lnTo>
                <a:lnTo>
                  <a:pt x="288" y="0"/>
                </a:lnTo>
                <a:lnTo>
                  <a:pt x="414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99" name="Freeform 47"/>
          <p:cNvSpPr>
            <a:spLocks/>
          </p:cNvSpPr>
          <p:nvPr/>
        </p:nvSpPr>
        <p:spPr bwMode="auto">
          <a:xfrm>
            <a:off x="4130675" y="5945188"/>
            <a:ext cx="73025" cy="88900"/>
          </a:xfrm>
          <a:custGeom>
            <a:avLst/>
            <a:gdLst>
              <a:gd name="T0" fmla="*/ 0 w 103"/>
              <a:gd name="T1" fmla="*/ 0 h 104"/>
              <a:gd name="T2" fmla="*/ 103 w 103"/>
              <a:gd name="T3" fmla="*/ 52 h 104"/>
              <a:gd name="T4" fmla="*/ 0 w 103"/>
              <a:gd name="T5" fmla="*/ 104 h 104"/>
              <a:gd name="T6" fmla="*/ 0 w 103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4">
                <a:moveTo>
                  <a:pt x="0" y="0"/>
                </a:moveTo>
                <a:lnTo>
                  <a:pt x="103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0" name="Freeform 48"/>
          <p:cNvSpPr>
            <a:spLocks/>
          </p:cNvSpPr>
          <p:nvPr/>
        </p:nvSpPr>
        <p:spPr bwMode="auto">
          <a:xfrm>
            <a:off x="3392488" y="5927725"/>
            <a:ext cx="452437" cy="495300"/>
          </a:xfrm>
          <a:custGeom>
            <a:avLst/>
            <a:gdLst>
              <a:gd name="T0" fmla="*/ 491 w 635"/>
              <a:gd name="T1" fmla="*/ 291 h 574"/>
              <a:gd name="T2" fmla="*/ 497 w 635"/>
              <a:gd name="T3" fmla="*/ 314 h 574"/>
              <a:gd name="T4" fmla="*/ 506 w 635"/>
              <a:gd name="T5" fmla="*/ 333 h 574"/>
              <a:gd name="T6" fmla="*/ 523 w 635"/>
              <a:gd name="T7" fmla="*/ 347 h 574"/>
              <a:gd name="T8" fmla="*/ 543 w 635"/>
              <a:gd name="T9" fmla="*/ 356 h 574"/>
              <a:gd name="T10" fmla="*/ 566 w 635"/>
              <a:gd name="T11" fmla="*/ 360 h 574"/>
              <a:gd name="T12" fmla="*/ 587 w 635"/>
              <a:gd name="T13" fmla="*/ 356 h 574"/>
              <a:gd name="T14" fmla="*/ 606 w 635"/>
              <a:gd name="T15" fmla="*/ 345 h 574"/>
              <a:gd name="T16" fmla="*/ 621 w 635"/>
              <a:gd name="T17" fmla="*/ 329 h 574"/>
              <a:gd name="T18" fmla="*/ 631 w 635"/>
              <a:gd name="T19" fmla="*/ 310 h 574"/>
              <a:gd name="T20" fmla="*/ 635 w 635"/>
              <a:gd name="T21" fmla="*/ 287 h 574"/>
              <a:gd name="T22" fmla="*/ 631 w 635"/>
              <a:gd name="T23" fmla="*/ 266 h 574"/>
              <a:gd name="T24" fmla="*/ 621 w 635"/>
              <a:gd name="T25" fmla="*/ 247 h 574"/>
              <a:gd name="T26" fmla="*/ 606 w 635"/>
              <a:gd name="T27" fmla="*/ 230 h 574"/>
              <a:gd name="T28" fmla="*/ 587 w 635"/>
              <a:gd name="T29" fmla="*/ 220 h 574"/>
              <a:gd name="T30" fmla="*/ 566 w 635"/>
              <a:gd name="T31" fmla="*/ 217 h 574"/>
              <a:gd name="T32" fmla="*/ 543 w 635"/>
              <a:gd name="T33" fmla="*/ 218 h 574"/>
              <a:gd name="T34" fmla="*/ 523 w 635"/>
              <a:gd name="T35" fmla="*/ 228 h 574"/>
              <a:gd name="T36" fmla="*/ 506 w 635"/>
              <a:gd name="T37" fmla="*/ 243 h 574"/>
              <a:gd name="T38" fmla="*/ 497 w 635"/>
              <a:gd name="T39" fmla="*/ 262 h 574"/>
              <a:gd name="T40" fmla="*/ 491 w 635"/>
              <a:gd name="T41" fmla="*/ 283 h 574"/>
              <a:gd name="T42" fmla="*/ 0 w 635"/>
              <a:gd name="T43" fmla="*/ 0 h 574"/>
              <a:gd name="T44" fmla="*/ 0 w 635"/>
              <a:gd name="T45" fmla="*/ 574 h 574"/>
              <a:gd name="T46" fmla="*/ 491 w 635"/>
              <a:gd name="T47" fmla="*/ 29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74">
                <a:moveTo>
                  <a:pt x="491" y="291"/>
                </a:moveTo>
                <a:lnTo>
                  <a:pt x="497" y="314"/>
                </a:lnTo>
                <a:lnTo>
                  <a:pt x="506" y="333"/>
                </a:lnTo>
                <a:lnTo>
                  <a:pt x="523" y="347"/>
                </a:lnTo>
                <a:lnTo>
                  <a:pt x="543" y="356"/>
                </a:lnTo>
                <a:lnTo>
                  <a:pt x="566" y="360"/>
                </a:lnTo>
                <a:lnTo>
                  <a:pt x="587" y="356"/>
                </a:lnTo>
                <a:lnTo>
                  <a:pt x="606" y="345"/>
                </a:lnTo>
                <a:lnTo>
                  <a:pt x="621" y="329"/>
                </a:lnTo>
                <a:lnTo>
                  <a:pt x="631" y="310"/>
                </a:lnTo>
                <a:lnTo>
                  <a:pt x="635" y="287"/>
                </a:lnTo>
                <a:lnTo>
                  <a:pt x="631" y="266"/>
                </a:lnTo>
                <a:lnTo>
                  <a:pt x="621" y="247"/>
                </a:lnTo>
                <a:lnTo>
                  <a:pt x="606" y="230"/>
                </a:lnTo>
                <a:lnTo>
                  <a:pt x="587" y="220"/>
                </a:lnTo>
                <a:lnTo>
                  <a:pt x="566" y="217"/>
                </a:lnTo>
                <a:lnTo>
                  <a:pt x="543" y="218"/>
                </a:lnTo>
                <a:lnTo>
                  <a:pt x="523" y="228"/>
                </a:lnTo>
                <a:lnTo>
                  <a:pt x="506" y="243"/>
                </a:lnTo>
                <a:lnTo>
                  <a:pt x="497" y="262"/>
                </a:lnTo>
                <a:lnTo>
                  <a:pt x="491" y="283"/>
                </a:lnTo>
                <a:lnTo>
                  <a:pt x="0" y="0"/>
                </a:lnTo>
                <a:lnTo>
                  <a:pt x="0" y="574"/>
                </a:lnTo>
                <a:lnTo>
                  <a:pt x="491" y="2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01" name="Line 49"/>
          <p:cNvSpPr>
            <a:spLocks noChangeShapeType="1"/>
          </p:cNvSpPr>
          <p:nvPr/>
        </p:nvSpPr>
        <p:spPr bwMode="auto">
          <a:xfrm>
            <a:off x="2903538" y="6173788"/>
            <a:ext cx="4254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2" name="Freeform 50"/>
          <p:cNvSpPr>
            <a:spLocks/>
          </p:cNvSpPr>
          <p:nvPr/>
        </p:nvSpPr>
        <p:spPr bwMode="auto">
          <a:xfrm>
            <a:off x="3321050" y="6129338"/>
            <a:ext cx="71438" cy="90487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1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1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3" name="Freeform 51"/>
          <p:cNvSpPr>
            <a:spLocks/>
          </p:cNvSpPr>
          <p:nvPr/>
        </p:nvSpPr>
        <p:spPr bwMode="auto">
          <a:xfrm>
            <a:off x="2392363" y="5927725"/>
            <a:ext cx="511175" cy="495300"/>
          </a:xfrm>
          <a:custGeom>
            <a:avLst/>
            <a:gdLst>
              <a:gd name="T0" fmla="*/ 310 w 719"/>
              <a:gd name="T1" fmla="*/ 0 h 574"/>
              <a:gd name="T2" fmla="*/ 374 w 719"/>
              <a:gd name="T3" fmla="*/ 16 h 574"/>
              <a:gd name="T4" fmla="*/ 433 w 719"/>
              <a:gd name="T5" fmla="*/ 37 h 574"/>
              <a:gd name="T6" fmla="*/ 493 w 719"/>
              <a:gd name="T7" fmla="*/ 65 h 574"/>
              <a:gd name="T8" fmla="*/ 546 w 719"/>
              <a:gd name="T9" fmla="*/ 100 h 574"/>
              <a:gd name="T10" fmla="*/ 596 w 719"/>
              <a:gd name="T11" fmla="*/ 140 h 574"/>
              <a:gd name="T12" fmla="*/ 642 w 719"/>
              <a:gd name="T13" fmla="*/ 184 h 574"/>
              <a:gd name="T14" fmla="*/ 683 w 719"/>
              <a:gd name="T15" fmla="*/ 234 h 574"/>
              <a:gd name="T16" fmla="*/ 719 w 719"/>
              <a:gd name="T17" fmla="*/ 287 h 574"/>
              <a:gd name="T18" fmla="*/ 685 w 719"/>
              <a:gd name="T19" fmla="*/ 343 h 574"/>
              <a:gd name="T20" fmla="*/ 644 w 719"/>
              <a:gd name="T21" fmla="*/ 394 h 574"/>
              <a:gd name="T22" fmla="*/ 600 w 719"/>
              <a:gd name="T23" fmla="*/ 440 h 574"/>
              <a:gd name="T24" fmla="*/ 548 w 719"/>
              <a:gd name="T25" fmla="*/ 481 h 574"/>
              <a:gd name="T26" fmla="*/ 495 w 719"/>
              <a:gd name="T27" fmla="*/ 515 h 574"/>
              <a:gd name="T28" fmla="*/ 435 w 719"/>
              <a:gd name="T29" fmla="*/ 542 h 574"/>
              <a:gd name="T30" fmla="*/ 374 w 719"/>
              <a:gd name="T31" fmla="*/ 561 h 574"/>
              <a:gd name="T32" fmla="*/ 310 w 719"/>
              <a:gd name="T33" fmla="*/ 574 h 574"/>
              <a:gd name="T34" fmla="*/ 0 w 719"/>
              <a:gd name="T35" fmla="*/ 574 h 574"/>
              <a:gd name="T36" fmla="*/ 25 w 719"/>
              <a:gd name="T37" fmla="*/ 505 h 574"/>
              <a:gd name="T38" fmla="*/ 44 w 719"/>
              <a:gd name="T39" fmla="*/ 435 h 574"/>
              <a:gd name="T40" fmla="*/ 55 w 719"/>
              <a:gd name="T41" fmla="*/ 362 h 574"/>
              <a:gd name="T42" fmla="*/ 59 w 719"/>
              <a:gd name="T43" fmla="*/ 287 h 574"/>
              <a:gd name="T44" fmla="*/ 55 w 719"/>
              <a:gd name="T45" fmla="*/ 215 h 574"/>
              <a:gd name="T46" fmla="*/ 44 w 719"/>
              <a:gd name="T47" fmla="*/ 142 h 574"/>
              <a:gd name="T48" fmla="*/ 25 w 719"/>
              <a:gd name="T49" fmla="*/ 69 h 574"/>
              <a:gd name="T50" fmla="*/ 0 w 719"/>
              <a:gd name="T51" fmla="*/ 0 h 574"/>
              <a:gd name="T52" fmla="*/ 310 w 719"/>
              <a:gd name="T53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574">
                <a:moveTo>
                  <a:pt x="310" y="0"/>
                </a:moveTo>
                <a:lnTo>
                  <a:pt x="374" y="16"/>
                </a:lnTo>
                <a:lnTo>
                  <a:pt x="433" y="37"/>
                </a:lnTo>
                <a:lnTo>
                  <a:pt x="493" y="65"/>
                </a:lnTo>
                <a:lnTo>
                  <a:pt x="546" y="100"/>
                </a:lnTo>
                <a:lnTo>
                  <a:pt x="596" y="140"/>
                </a:lnTo>
                <a:lnTo>
                  <a:pt x="642" y="184"/>
                </a:lnTo>
                <a:lnTo>
                  <a:pt x="683" y="234"/>
                </a:lnTo>
                <a:lnTo>
                  <a:pt x="719" y="287"/>
                </a:lnTo>
                <a:lnTo>
                  <a:pt x="685" y="343"/>
                </a:lnTo>
                <a:lnTo>
                  <a:pt x="644" y="394"/>
                </a:lnTo>
                <a:lnTo>
                  <a:pt x="600" y="440"/>
                </a:lnTo>
                <a:lnTo>
                  <a:pt x="548" y="481"/>
                </a:lnTo>
                <a:lnTo>
                  <a:pt x="495" y="515"/>
                </a:lnTo>
                <a:lnTo>
                  <a:pt x="435" y="542"/>
                </a:lnTo>
                <a:lnTo>
                  <a:pt x="374" y="561"/>
                </a:lnTo>
                <a:lnTo>
                  <a:pt x="310" y="574"/>
                </a:lnTo>
                <a:lnTo>
                  <a:pt x="0" y="574"/>
                </a:lnTo>
                <a:lnTo>
                  <a:pt x="25" y="505"/>
                </a:lnTo>
                <a:lnTo>
                  <a:pt x="44" y="435"/>
                </a:lnTo>
                <a:lnTo>
                  <a:pt x="55" y="362"/>
                </a:lnTo>
                <a:lnTo>
                  <a:pt x="59" y="287"/>
                </a:lnTo>
                <a:lnTo>
                  <a:pt x="55" y="215"/>
                </a:lnTo>
                <a:lnTo>
                  <a:pt x="44" y="142"/>
                </a:lnTo>
                <a:lnTo>
                  <a:pt x="25" y="69"/>
                </a:lnTo>
                <a:lnTo>
                  <a:pt x="0" y="0"/>
                </a:lnTo>
                <a:lnTo>
                  <a:pt x="31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04" name="Freeform 52"/>
          <p:cNvSpPr>
            <a:spLocks/>
          </p:cNvSpPr>
          <p:nvPr/>
        </p:nvSpPr>
        <p:spPr bwMode="auto">
          <a:xfrm>
            <a:off x="1631950" y="5803900"/>
            <a:ext cx="454025" cy="495300"/>
          </a:xfrm>
          <a:custGeom>
            <a:avLst/>
            <a:gdLst>
              <a:gd name="T0" fmla="*/ 493 w 637"/>
              <a:gd name="T1" fmla="*/ 291 h 574"/>
              <a:gd name="T2" fmla="*/ 497 w 637"/>
              <a:gd name="T3" fmla="*/ 314 h 574"/>
              <a:gd name="T4" fmla="*/ 509 w 637"/>
              <a:gd name="T5" fmla="*/ 333 h 574"/>
              <a:gd name="T6" fmla="*/ 524 w 637"/>
              <a:gd name="T7" fmla="*/ 346 h 574"/>
              <a:gd name="T8" fmla="*/ 545 w 637"/>
              <a:gd name="T9" fmla="*/ 356 h 574"/>
              <a:gd name="T10" fmla="*/ 566 w 637"/>
              <a:gd name="T11" fmla="*/ 360 h 574"/>
              <a:gd name="T12" fmla="*/ 587 w 637"/>
              <a:gd name="T13" fmla="*/ 356 h 574"/>
              <a:gd name="T14" fmla="*/ 608 w 637"/>
              <a:gd name="T15" fmla="*/ 344 h 574"/>
              <a:gd name="T16" fmla="*/ 624 w 637"/>
              <a:gd name="T17" fmla="*/ 329 h 574"/>
              <a:gd name="T18" fmla="*/ 633 w 637"/>
              <a:gd name="T19" fmla="*/ 310 h 574"/>
              <a:gd name="T20" fmla="*/ 637 w 637"/>
              <a:gd name="T21" fmla="*/ 287 h 574"/>
              <a:gd name="T22" fmla="*/ 633 w 637"/>
              <a:gd name="T23" fmla="*/ 266 h 574"/>
              <a:gd name="T24" fmla="*/ 624 w 637"/>
              <a:gd name="T25" fmla="*/ 247 h 574"/>
              <a:gd name="T26" fmla="*/ 608 w 637"/>
              <a:gd name="T27" fmla="*/ 229 h 574"/>
              <a:gd name="T28" fmla="*/ 587 w 637"/>
              <a:gd name="T29" fmla="*/ 220 h 574"/>
              <a:gd name="T30" fmla="*/ 566 w 637"/>
              <a:gd name="T31" fmla="*/ 216 h 574"/>
              <a:gd name="T32" fmla="*/ 545 w 637"/>
              <a:gd name="T33" fmla="*/ 218 h 574"/>
              <a:gd name="T34" fmla="*/ 524 w 637"/>
              <a:gd name="T35" fmla="*/ 228 h 574"/>
              <a:gd name="T36" fmla="*/ 509 w 637"/>
              <a:gd name="T37" fmla="*/ 243 h 574"/>
              <a:gd name="T38" fmla="*/ 497 w 637"/>
              <a:gd name="T39" fmla="*/ 262 h 574"/>
              <a:gd name="T40" fmla="*/ 493 w 637"/>
              <a:gd name="T41" fmla="*/ 283 h 574"/>
              <a:gd name="T42" fmla="*/ 0 w 637"/>
              <a:gd name="T43" fmla="*/ 0 h 574"/>
              <a:gd name="T44" fmla="*/ 0 w 637"/>
              <a:gd name="T45" fmla="*/ 574 h 574"/>
              <a:gd name="T46" fmla="*/ 493 w 637"/>
              <a:gd name="T47" fmla="*/ 29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7" h="574">
                <a:moveTo>
                  <a:pt x="493" y="291"/>
                </a:moveTo>
                <a:lnTo>
                  <a:pt x="497" y="314"/>
                </a:lnTo>
                <a:lnTo>
                  <a:pt x="509" y="333"/>
                </a:lnTo>
                <a:lnTo>
                  <a:pt x="524" y="346"/>
                </a:lnTo>
                <a:lnTo>
                  <a:pt x="545" y="356"/>
                </a:lnTo>
                <a:lnTo>
                  <a:pt x="566" y="360"/>
                </a:lnTo>
                <a:lnTo>
                  <a:pt x="587" y="356"/>
                </a:lnTo>
                <a:lnTo>
                  <a:pt x="608" y="344"/>
                </a:lnTo>
                <a:lnTo>
                  <a:pt x="624" y="329"/>
                </a:lnTo>
                <a:lnTo>
                  <a:pt x="633" y="310"/>
                </a:lnTo>
                <a:lnTo>
                  <a:pt x="637" y="287"/>
                </a:lnTo>
                <a:lnTo>
                  <a:pt x="633" y="266"/>
                </a:lnTo>
                <a:lnTo>
                  <a:pt x="624" y="247"/>
                </a:lnTo>
                <a:lnTo>
                  <a:pt x="608" y="229"/>
                </a:lnTo>
                <a:lnTo>
                  <a:pt x="587" y="220"/>
                </a:lnTo>
                <a:lnTo>
                  <a:pt x="566" y="216"/>
                </a:lnTo>
                <a:lnTo>
                  <a:pt x="545" y="218"/>
                </a:lnTo>
                <a:lnTo>
                  <a:pt x="524" y="228"/>
                </a:lnTo>
                <a:lnTo>
                  <a:pt x="509" y="243"/>
                </a:lnTo>
                <a:lnTo>
                  <a:pt x="497" y="262"/>
                </a:lnTo>
                <a:lnTo>
                  <a:pt x="493" y="283"/>
                </a:lnTo>
                <a:lnTo>
                  <a:pt x="0" y="0"/>
                </a:lnTo>
                <a:lnTo>
                  <a:pt x="0" y="574"/>
                </a:lnTo>
                <a:lnTo>
                  <a:pt x="493" y="2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05" name="Line 53"/>
          <p:cNvSpPr>
            <a:spLocks noChangeShapeType="1"/>
          </p:cNvSpPr>
          <p:nvPr/>
        </p:nvSpPr>
        <p:spPr bwMode="auto">
          <a:xfrm>
            <a:off x="2085975" y="6049963"/>
            <a:ext cx="2730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6" name="Freeform 54"/>
          <p:cNvSpPr>
            <a:spLocks/>
          </p:cNvSpPr>
          <p:nvPr/>
        </p:nvSpPr>
        <p:spPr bwMode="auto">
          <a:xfrm>
            <a:off x="2351088" y="6007100"/>
            <a:ext cx="71437" cy="87313"/>
          </a:xfrm>
          <a:custGeom>
            <a:avLst/>
            <a:gdLst>
              <a:gd name="T0" fmla="*/ 0 w 104"/>
              <a:gd name="T1" fmla="*/ 0 h 103"/>
              <a:gd name="T2" fmla="*/ 104 w 104"/>
              <a:gd name="T3" fmla="*/ 52 h 103"/>
              <a:gd name="T4" fmla="*/ 0 w 104"/>
              <a:gd name="T5" fmla="*/ 103 h 103"/>
              <a:gd name="T6" fmla="*/ 0 w 104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103">
                <a:moveTo>
                  <a:pt x="0" y="0"/>
                </a:moveTo>
                <a:lnTo>
                  <a:pt x="104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7" name="Freeform 55"/>
          <p:cNvSpPr>
            <a:spLocks/>
          </p:cNvSpPr>
          <p:nvPr/>
        </p:nvSpPr>
        <p:spPr bwMode="auto">
          <a:xfrm>
            <a:off x="1163638" y="6008688"/>
            <a:ext cx="404812" cy="41275"/>
          </a:xfrm>
          <a:custGeom>
            <a:avLst/>
            <a:gdLst>
              <a:gd name="T0" fmla="*/ 0 w 568"/>
              <a:gd name="T1" fmla="*/ 48 h 48"/>
              <a:gd name="T2" fmla="*/ 269 w 568"/>
              <a:gd name="T3" fmla="*/ 48 h 48"/>
              <a:gd name="T4" fmla="*/ 273 w 568"/>
              <a:gd name="T5" fmla="*/ 31 h 48"/>
              <a:gd name="T6" fmla="*/ 284 w 568"/>
              <a:gd name="T7" fmla="*/ 15 h 48"/>
              <a:gd name="T8" fmla="*/ 299 w 568"/>
              <a:gd name="T9" fmla="*/ 4 h 48"/>
              <a:gd name="T10" fmla="*/ 317 w 568"/>
              <a:gd name="T11" fmla="*/ 0 h 48"/>
              <a:gd name="T12" fmla="*/ 336 w 568"/>
              <a:gd name="T13" fmla="*/ 4 h 48"/>
              <a:gd name="T14" fmla="*/ 351 w 568"/>
              <a:gd name="T15" fmla="*/ 15 h 48"/>
              <a:gd name="T16" fmla="*/ 361 w 568"/>
              <a:gd name="T17" fmla="*/ 31 h 48"/>
              <a:gd name="T18" fmla="*/ 365 w 568"/>
              <a:gd name="T19" fmla="*/ 48 h 48"/>
              <a:gd name="T20" fmla="*/ 568 w 568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" h="48">
                <a:moveTo>
                  <a:pt x="0" y="48"/>
                </a:moveTo>
                <a:lnTo>
                  <a:pt x="269" y="48"/>
                </a:lnTo>
                <a:lnTo>
                  <a:pt x="273" y="31"/>
                </a:lnTo>
                <a:lnTo>
                  <a:pt x="284" y="15"/>
                </a:lnTo>
                <a:lnTo>
                  <a:pt x="299" y="4"/>
                </a:lnTo>
                <a:lnTo>
                  <a:pt x="317" y="0"/>
                </a:lnTo>
                <a:lnTo>
                  <a:pt x="336" y="4"/>
                </a:lnTo>
                <a:lnTo>
                  <a:pt x="351" y="15"/>
                </a:lnTo>
                <a:lnTo>
                  <a:pt x="361" y="31"/>
                </a:lnTo>
                <a:lnTo>
                  <a:pt x="365" y="48"/>
                </a:lnTo>
                <a:lnTo>
                  <a:pt x="568" y="48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8" name="Freeform 56"/>
          <p:cNvSpPr>
            <a:spLocks/>
          </p:cNvSpPr>
          <p:nvPr/>
        </p:nvSpPr>
        <p:spPr bwMode="auto">
          <a:xfrm>
            <a:off x="1558925" y="6007100"/>
            <a:ext cx="73025" cy="87313"/>
          </a:xfrm>
          <a:custGeom>
            <a:avLst/>
            <a:gdLst>
              <a:gd name="T0" fmla="*/ 0 w 103"/>
              <a:gd name="T1" fmla="*/ 0 h 103"/>
              <a:gd name="T2" fmla="*/ 103 w 103"/>
              <a:gd name="T3" fmla="*/ 52 h 103"/>
              <a:gd name="T4" fmla="*/ 0 w 103"/>
              <a:gd name="T5" fmla="*/ 103 h 103"/>
              <a:gd name="T6" fmla="*/ 0 w 103"/>
              <a:gd name="T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103">
                <a:moveTo>
                  <a:pt x="0" y="0"/>
                </a:moveTo>
                <a:lnTo>
                  <a:pt x="103" y="52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009" name="Rectangle 57"/>
          <p:cNvSpPr>
            <a:spLocks noChangeArrowheads="1"/>
          </p:cNvSpPr>
          <p:nvPr/>
        </p:nvSpPr>
        <p:spPr bwMode="auto">
          <a:xfrm>
            <a:off x="2139950" y="5829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g</a:t>
            </a:r>
            <a:endParaRPr lang="en-US" sz="1400"/>
          </a:p>
        </p:txBody>
      </p:sp>
      <p:sp>
        <p:nvSpPr>
          <p:cNvPr id="254010" name="Rectangle 58"/>
          <p:cNvSpPr>
            <a:spLocks noChangeArrowheads="1"/>
          </p:cNvSpPr>
          <p:nvPr/>
        </p:nvSpPr>
        <p:spPr bwMode="auto">
          <a:xfrm>
            <a:off x="2963863" y="590391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j</a:t>
            </a:r>
            <a:endParaRPr lang="en-US" sz="1400"/>
          </a:p>
        </p:txBody>
      </p:sp>
      <p:sp>
        <p:nvSpPr>
          <p:cNvPr id="254011" name="Rectangle 59"/>
          <p:cNvSpPr>
            <a:spLocks noChangeArrowheads="1"/>
          </p:cNvSpPr>
          <p:nvPr/>
        </p:nvSpPr>
        <p:spPr bwMode="auto">
          <a:xfrm>
            <a:off x="3897313" y="58896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 sz="1400"/>
          </a:p>
        </p:txBody>
      </p:sp>
      <p:sp>
        <p:nvSpPr>
          <p:cNvPr id="254013" name="Text Box 61"/>
          <p:cNvSpPr txBox="1">
            <a:spLocks noChangeArrowheads="1"/>
          </p:cNvSpPr>
          <p:nvPr/>
        </p:nvSpPr>
        <p:spPr bwMode="auto">
          <a:xfrm>
            <a:off x="5049838" y="4619625"/>
            <a:ext cx="36369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formula is satisfiable </a:t>
            </a:r>
          </a:p>
          <a:p>
            <a:r>
              <a:rPr lang="en-US"/>
              <a:t>if and only if the </a:t>
            </a:r>
          </a:p>
          <a:p>
            <a:r>
              <a:rPr lang="en-US"/>
              <a:t>Boolean circuit </a:t>
            </a:r>
          </a:p>
          <a:p>
            <a:r>
              <a:rPr lang="en-US"/>
              <a:t>is satisfiable.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D4F5-DA57-434D-8F45-89F21495AD2B}" type="slidenum">
              <a:rPr lang="en-US"/>
              <a:pPr/>
              <a:t>27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3SAT is NP-complete</a:t>
            </a:r>
            <a:endParaRPr lang="en-US" dirty="0"/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 sz="2000" dirty="0" smtClean="0"/>
              <a:t>The 2SAT can be solved in polynomial time (see Exercises C-17.6 and C-17.7).</a:t>
            </a:r>
          </a:p>
          <a:p>
            <a:pPr lvl="1"/>
            <a:r>
              <a:rPr lang="en-US" sz="1800" dirty="0" smtClean="0"/>
              <a:t>So we cannot conclude the restricted forms of CNF-SAT are NP-complete. But we show 3SAT is NP-complete.</a:t>
            </a:r>
            <a:endParaRPr lang="en-US" sz="1800" dirty="0"/>
          </a:p>
          <a:p>
            <a:r>
              <a:rPr lang="en-US" sz="2000" dirty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3SAT</a:t>
            </a:r>
            <a:r>
              <a:rPr lang="en-US" sz="2000" dirty="0" smtClean="0"/>
              <a:t> </a:t>
            </a:r>
            <a:r>
              <a:rPr lang="en-US" sz="2000" dirty="0"/>
              <a:t>problem </a:t>
            </a:r>
            <a:r>
              <a:rPr lang="en-US" sz="2000" dirty="0" smtClean="0"/>
              <a:t>is a Boolean formula in CNF, with each clause having three literals. Example:</a:t>
            </a:r>
            <a:endParaRPr lang="en-US" sz="2000" dirty="0"/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a+b</a:t>
            </a:r>
            <a:r>
              <a:rPr lang="en-US" sz="1800" dirty="0"/>
              <a:t>+</a:t>
            </a:r>
            <a:r>
              <a:rPr lang="en-US" sz="1800" dirty="0">
                <a:cs typeface="Tahoma" charset="0"/>
              </a:rPr>
              <a:t>¬</a:t>
            </a:r>
            <a:r>
              <a:rPr lang="en-US" sz="1800" dirty="0"/>
              <a:t>d)(</a:t>
            </a:r>
            <a:r>
              <a:rPr lang="en-US" sz="1800" dirty="0">
                <a:cs typeface="Tahoma" charset="0"/>
              </a:rPr>
              <a:t>¬a+¬</a:t>
            </a:r>
            <a:r>
              <a:rPr lang="en-US" sz="1800" dirty="0" err="1">
                <a:cs typeface="Tahoma" charset="0"/>
              </a:rPr>
              <a:t>c+e</a:t>
            </a:r>
            <a:r>
              <a:rPr lang="en-US" sz="1800" dirty="0">
                <a:cs typeface="Tahoma" charset="0"/>
              </a:rPr>
              <a:t>)(¬</a:t>
            </a:r>
            <a:r>
              <a:rPr lang="en-US" sz="1800" dirty="0" err="1">
                <a:cs typeface="Tahoma" charset="0"/>
              </a:rPr>
              <a:t>b+d+e</a:t>
            </a:r>
            <a:r>
              <a:rPr lang="en-US" sz="1800" dirty="0">
                <a:cs typeface="Tahoma" charset="0"/>
              </a:rPr>
              <a:t>)(a+¬c+¬e)</a:t>
            </a:r>
          </a:p>
          <a:p>
            <a:r>
              <a:rPr lang="en-US" sz="2000" dirty="0" smtClean="0">
                <a:cs typeface="Tahoma" charset="0"/>
              </a:rPr>
              <a:t>We can transform every clause of SAT to be a 3SAT clause by </a:t>
            </a:r>
            <a:r>
              <a:rPr lang="en-US" sz="2000" dirty="0" smtClean="0">
                <a:solidFill>
                  <a:schemeClr val="tx2"/>
                </a:solidFill>
                <a:cs typeface="Tahoma" charset="0"/>
              </a:rPr>
              <a:t>local replacement </a:t>
            </a:r>
            <a:r>
              <a:rPr lang="en-US" sz="2000" dirty="0" smtClean="0">
                <a:cs typeface="Tahoma" charset="0"/>
              </a:rPr>
              <a:t>of every clause to have three literals. ( See Page 491)</a:t>
            </a:r>
          </a:p>
          <a:p>
            <a:pPr lvl="1"/>
            <a:r>
              <a:rPr lang="en-US" sz="1800" dirty="0">
                <a:cs typeface="Tahoma" charset="0"/>
              </a:rPr>
              <a:t> Converting one term into product of four 3-terms</a:t>
            </a:r>
          </a:p>
          <a:p>
            <a:pPr lvl="1"/>
            <a:r>
              <a:rPr lang="en-US" sz="1800" dirty="0">
                <a:cs typeface="Tahoma" charset="0"/>
              </a:rPr>
              <a:t>Converting two terms into product of two 3-terms</a:t>
            </a:r>
          </a:p>
          <a:p>
            <a:pPr lvl="1"/>
            <a:r>
              <a:rPr lang="en-US" sz="1800" dirty="0">
                <a:cs typeface="Tahoma" charset="0"/>
              </a:rPr>
              <a:t>Converting three terms, </a:t>
            </a:r>
            <a:r>
              <a:rPr lang="en-US" sz="1800" dirty="0" smtClean="0">
                <a:cs typeface="Tahoma" charset="0"/>
              </a:rPr>
              <a:t>no </a:t>
            </a:r>
            <a:r>
              <a:rPr lang="en-US" sz="1800" dirty="0">
                <a:cs typeface="Tahoma" charset="0"/>
              </a:rPr>
              <a:t>change</a:t>
            </a:r>
          </a:p>
          <a:p>
            <a:pPr lvl="1"/>
            <a:r>
              <a:rPr lang="en-US" sz="1800" dirty="0">
                <a:cs typeface="Tahoma" charset="0"/>
              </a:rPr>
              <a:t>Converting k terms, k&gt;3, into k 3-terms </a:t>
            </a:r>
          </a:p>
          <a:p>
            <a:endParaRPr lang="en-US" sz="2000" dirty="0">
              <a:cs typeface="Tahoma" charset="0"/>
            </a:endParaRPr>
          </a:p>
          <a:p>
            <a:pPr marL="0" indent="0">
              <a:buNone/>
            </a:pPr>
            <a:endParaRPr lang="en-US" sz="2000" dirty="0" smtClean="0">
              <a:cs typeface="Tahoma" charset="0"/>
            </a:endParaRPr>
          </a:p>
          <a:p>
            <a:endParaRPr lang="en-US" sz="2000" dirty="0">
              <a:cs typeface="Tahoma" charset="0"/>
            </a:endParaRPr>
          </a:p>
          <a:p>
            <a:endParaRPr lang="en-US" sz="2000" dirty="0" smtClean="0">
              <a:cs typeface="Tahoma" charset="0"/>
            </a:endParaRPr>
          </a:p>
          <a:p>
            <a:endParaRPr lang="en-US" sz="2000" dirty="0" smtClean="0">
              <a:cs typeface="Tahoma" charset="0"/>
            </a:endParaRPr>
          </a:p>
          <a:p>
            <a:pPr lvl="1"/>
            <a:r>
              <a:rPr lang="en-US" sz="1800" dirty="0" smtClean="0">
                <a:cs typeface="Tahoma" charset="0"/>
              </a:rPr>
              <a:t> Converting one term into product of four 3-terms</a:t>
            </a:r>
          </a:p>
        </p:txBody>
      </p:sp>
      <p:pic>
        <p:nvPicPr>
          <p:cNvPr id="241670" name="Picture 6" descr="C:\Documents and Settings\Administrator\Application Data\Microsoft\Media Catalog\Downloaded Clips\cl0\WB01602_.gif"/>
          <p:cNvPicPr>
            <a:picLocks noChangeAspect="1" noChangeArrowheads="1"/>
          </p:cNvPicPr>
          <p:nvPr/>
        </p:nvPicPr>
        <p:blipFill>
          <a:blip r:embed="rId2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04800"/>
            <a:ext cx="958850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1F6E-B180-C045-A3E2-8E7A61D5F4EE}" type="slidenum">
              <a:rPr lang="en-US"/>
              <a:pPr/>
              <a:t>28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smtClean="0"/>
              <a:t>Cover</a:t>
            </a:r>
            <a:endParaRPr lang="en-US" dirty="0"/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724400"/>
          </a:xfrm>
        </p:spPr>
        <p:txBody>
          <a:bodyPr/>
          <a:lstStyle/>
          <a:p>
            <a:r>
              <a:rPr lang="en-US" sz="2400" dirty="0"/>
              <a:t>A vertex cover of graph G=(V,E) is a subset W of V, such that, for every edge (</a:t>
            </a:r>
            <a:r>
              <a:rPr lang="en-US" sz="2400" dirty="0" err="1"/>
              <a:t>a,b</a:t>
            </a:r>
            <a:r>
              <a:rPr lang="en-US" sz="2400" dirty="0"/>
              <a:t>) in E, a is in W or b is in W. </a:t>
            </a:r>
          </a:p>
          <a:p>
            <a:r>
              <a:rPr lang="en-US" sz="2400" dirty="0"/>
              <a:t>VERTEX-COVER: Given </a:t>
            </a:r>
            <a:r>
              <a:rPr lang="en-US" sz="2400" dirty="0" smtClean="0"/>
              <a:t>a </a:t>
            </a:r>
            <a:r>
              <a:rPr lang="en-US" sz="2400" dirty="0"/>
              <a:t>graph G and an integer K, </a:t>
            </a:r>
            <a:r>
              <a:rPr lang="en-US" sz="2400" dirty="0" smtClean="0"/>
              <a:t>does </a:t>
            </a:r>
            <a:r>
              <a:rPr lang="en-US" sz="2400" dirty="0"/>
              <a:t>G have a vertex cover of size at most K?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VERTEX-COVER is in NP: Non-deterministically choose a subset W of size K and check that every edge is covered by W.</a:t>
            </a:r>
          </a:p>
        </p:txBody>
      </p:sp>
      <p:sp>
        <p:nvSpPr>
          <p:cNvPr id="242703" name="Freeform 15"/>
          <p:cNvSpPr>
            <a:spLocks/>
          </p:cNvSpPr>
          <p:nvPr/>
        </p:nvSpPr>
        <p:spPr bwMode="auto">
          <a:xfrm>
            <a:off x="5768975" y="3887788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04" name="Freeform 16"/>
          <p:cNvSpPr>
            <a:spLocks/>
          </p:cNvSpPr>
          <p:nvPr/>
        </p:nvSpPr>
        <p:spPr bwMode="auto">
          <a:xfrm>
            <a:off x="3810000" y="3200400"/>
            <a:ext cx="161925" cy="180975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6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2 w 115"/>
              <a:gd name="T35" fmla="*/ 76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3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6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3" y="94"/>
                </a:lnTo>
                <a:lnTo>
                  <a:pt x="2" y="76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05" name="Freeform 17"/>
          <p:cNvSpPr>
            <a:spLocks/>
          </p:cNvSpPr>
          <p:nvPr/>
        </p:nvSpPr>
        <p:spPr bwMode="auto">
          <a:xfrm>
            <a:off x="3889375" y="3292475"/>
            <a:ext cx="488950" cy="1827213"/>
          </a:xfrm>
          <a:custGeom>
            <a:avLst/>
            <a:gdLst>
              <a:gd name="T0" fmla="*/ 0 w 343"/>
              <a:gd name="T1" fmla="*/ 0 h 1147"/>
              <a:gd name="T2" fmla="*/ 228 w 343"/>
              <a:gd name="T3" fmla="*/ 457 h 1147"/>
              <a:gd name="T4" fmla="*/ 2 w 343"/>
              <a:gd name="T5" fmla="*/ 918 h 1147"/>
              <a:gd name="T6" fmla="*/ 343 w 343"/>
              <a:gd name="T7" fmla="*/ 1147 h 1147"/>
              <a:gd name="T8" fmla="*/ 343 w 343"/>
              <a:gd name="T9" fmla="*/ 1147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147">
                <a:moveTo>
                  <a:pt x="0" y="0"/>
                </a:moveTo>
                <a:lnTo>
                  <a:pt x="228" y="457"/>
                </a:lnTo>
                <a:lnTo>
                  <a:pt x="2" y="918"/>
                </a:lnTo>
                <a:lnTo>
                  <a:pt x="343" y="1147"/>
                </a:lnTo>
                <a:lnTo>
                  <a:pt x="343" y="114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6" name="Freeform 18"/>
          <p:cNvSpPr>
            <a:spLocks/>
          </p:cNvSpPr>
          <p:nvPr/>
        </p:nvSpPr>
        <p:spPr bwMode="auto">
          <a:xfrm>
            <a:off x="5197475" y="3976688"/>
            <a:ext cx="657225" cy="1117600"/>
          </a:xfrm>
          <a:custGeom>
            <a:avLst/>
            <a:gdLst>
              <a:gd name="T0" fmla="*/ 0 w 462"/>
              <a:gd name="T1" fmla="*/ 702 h 702"/>
              <a:gd name="T2" fmla="*/ 219 w 462"/>
              <a:gd name="T3" fmla="*/ 488 h 702"/>
              <a:gd name="T4" fmla="*/ 462 w 462"/>
              <a:gd name="T5" fmla="*/ 0 h 702"/>
              <a:gd name="T6" fmla="*/ 460 w 462"/>
              <a:gd name="T7" fmla="*/ 0 h 702"/>
              <a:gd name="T8" fmla="*/ 460 w 46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702">
                <a:moveTo>
                  <a:pt x="0" y="702"/>
                </a:moveTo>
                <a:lnTo>
                  <a:pt x="219" y="488"/>
                </a:lnTo>
                <a:lnTo>
                  <a:pt x="462" y="0"/>
                </a:lnTo>
                <a:lnTo>
                  <a:pt x="460" y="0"/>
                </a:lnTo>
                <a:lnTo>
                  <a:pt x="46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 flipV="1">
            <a:off x="4213225" y="4021138"/>
            <a:ext cx="9017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8" name="Freeform 20"/>
          <p:cNvSpPr>
            <a:spLocks/>
          </p:cNvSpPr>
          <p:nvPr/>
        </p:nvSpPr>
        <p:spPr bwMode="auto">
          <a:xfrm>
            <a:off x="3810000" y="4021138"/>
            <a:ext cx="1695450" cy="1073150"/>
          </a:xfrm>
          <a:custGeom>
            <a:avLst/>
            <a:gdLst>
              <a:gd name="T0" fmla="*/ 0 w 1193"/>
              <a:gd name="T1" fmla="*/ 463 h 675"/>
              <a:gd name="T2" fmla="*/ 976 w 1193"/>
              <a:gd name="T3" fmla="*/ 675 h 675"/>
              <a:gd name="T4" fmla="*/ 286 w 1193"/>
              <a:gd name="T5" fmla="*/ 0 h 675"/>
              <a:gd name="T6" fmla="*/ 1193 w 1193"/>
              <a:gd name="T7" fmla="*/ 459 h 675"/>
              <a:gd name="T8" fmla="*/ 0 w 1193"/>
              <a:gd name="T9" fmla="*/ 46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675">
                <a:moveTo>
                  <a:pt x="0" y="463"/>
                </a:moveTo>
                <a:lnTo>
                  <a:pt x="976" y="675"/>
                </a:lnTo>
                <a:lnTo>
                  <a:pt x="286" y="0"/>
                </a:lnTo>
                <a:lnTo>
                  <a:pt x="1193" y="459"/>
                </a:lnTo>
                <a:lnTo>
                  <a:pt x="0" y="463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9" name="Freeform 21"/>
          <p:cNvSpPr>
            <a:spLocks/>
          </p:cNvSpPr>
          <p:nvPr/>
        </p:nvSpPr>
        <p:spPr bwMode="auto">
          <a:xfrm>
            <a:off x="3889375" y="4110038"/>
            <a:ext cx="1308100" cy="984250"/>
          </a:xfrm>
          <a:custGeom>
            <a:avLst/>
            <a:gdLst>
              <a:gd name="T0" fmla="*/ 0 w 918"/>
              <a:gd name="T1" fmla="*/ 401 h 617"/>
              <a:gd name="T2" fmla="*/ 861 w 918"/>
              <a:gd name="T3" fmla="*/ 0 h 617"/>
              <a:gd name="T4" fmla="*/ 918 w 918"/>
              <a:gd name="T5" fmla="*/ 61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17">
                <a:moveTo>
                  <a:pt x="0" y="401"/>
                </a:moveTo>
                <a:lnTo>
                  <a:pt x="861" y="0"/>
                </a:lnTo>
                <a:lnTo>
                  <a:pt x="918" y="61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5114925" y="4110038"/>
            <a:ext cx="390525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1" name="Freeform 23"/>
          <p:cNvSpPr>
            <a:spLocks/>
          </p:cNvSpPr>
          <p:nvPr/>
        </p:nvSpPr>
        <p:spPr bwMode="auto">
          <a:xfrm>
            <a:off x="4295775" y="5027613"/>
            <a:ext cx="165100" cy="177800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4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7 w 115"/>
              <a:gd name="T13" fmla="*/ 8 h 113"/>
              <a:gd name="T14" fmla="*/ 102 w 115"/>
              <a:gd name="T15" fmla="*/ 19 h 113"/>
              <a:gd name="T16" fmla="*/ 112 w 115"/>
              <a:gd name="T17" fmla="*/ 36 h 113"/>
              <a:gd name="T18" fmla="*/ 115 w 115"/>
              <a:gd name="T19" fmla="*/ 57 h 113"/>
              <a:gd name="T20" fmla="*/ 112 w 115"/>
              <a:gd name="T21" fmla="*/ 77 h 113"/>
              <a:gd name="T22" fmla="*/ 102 w 115"/>
              <a:gd name="T23" fmla="*/ 94 h 113"/>
              <a:gd name="T24" fmla="*/ 87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4 w 115"/>
              <a:gd name="T33" fmla="*/ 94 h 113"/>
              <a:gd name="T34" fmla="*/ 2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4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7" y="8"/>
                </a:lnTo>
                <a:lnTo>
                  <a:pt x="102" y="19"/>
                </a:lnTo>
                <a:lnTo>
                  <a:pt x="112" y="36"/>
                </a:lnTo>
                <a:lnTo>
                  <a:pt x="115" y="57"/>
                </a:lnTo>
                <a:lnTo>
                  <a:pt x="112" y="77"/>
                </a:lnTo>
                <a:lnTo>
                  <a:pt x="102" y="94"/>
                </a:lnTo>
                <a:lnTo>
                  <a:pt x="87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4" y="94"/>
                </a:lnTo>
                <a:lnTo>
                  <a:pt x="2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2" name="Freeform 24"/>
          <p:cNvSpPr>
            <a:spLocks/>
          </p:cNvSpPr>
          <p:nvPr/>
        </p:nvSpPr>
        <p:spPr bwMode="auto">
          <a:xfrm>
            <a:off x="4133850" y="3932238"/>
            <a:ext cx="161925" cy="177800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9 w 115"/>
              <a:gd name="T11" fmla="*/ 0 h 113"/>
              <a:gd name="T12" fmla="*/ 87 w 115"/>
              <a:gd name="T13" fmla="*/ 6 h 113"/>
              <a:gd name="T14" fmla="*/ 102 w 115"/>
              <a:gd name="T15" fmla="*/ 19 h 113"/>
              <a:gd name="T16" fmla="*/ 113 w 115"/>
              <a:gd name="T17" fmla="*/ 36 h 113"/>
              <a:gd name="T18" fmla="*/ 115 w 115"/>
              <a:gd name="T19" fmla="*/ 55 h 113"/>
              <a:gd name="T20" fmla="*/ 113 w 115"/>
              <a:gd name="T21" fmla="*/ 76 h 113"/>
              <a:gd name="T22" fmla="*/ 102 w 115"/>
              <a:gd name="T23" fmla="*/ 93 h 113"/>
              <a:gd name="T24" fmla="*/ 87 w 115"/>
              <a:gd name="T25" fmla="*/ 105 h 113"/>
              <a:gd name="T26" fmla="*/ 69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9" y="0"/>
                </a:lnTo>
                <a:lnTo>
                  <a:pt x="87" y="6"/>
                </a:lnTo>
                <a:lnTo>
                  <a:pt x="102" y="19"/>
                </a:lnTo>
                <a:lnTo>
                  <a:pt x="113" y="36"/>
                </a:lnTo>
                <a:lnTo>
                  <a:pt x="115" y="55"/>
                </a:lnTo>
                <a:lnTo>
                  <a:pt x="113" y="76"/>
                </a:lnTo>
                <a:lnTo>
                  <a:pt x="102" y="93"/>
                </a:lnTo>
                <a:lnTo>
                  <a:pt x="87" y="105"/>
                </a:lnTo>
                <a:lnTo>
                  <a:pt x="69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3" name="Freeform 25"/>
          <p:cNvSpPr>
            <a:spLocks/>
          </p:cNvSpPr>
          <p:nvPr/>
        </p:nvSpPr>
        <p:spPr bwMode="auto">
          <a:xfrm>
            <a:off x="5114925" y="5005388"/>
            <a:ext cx="161925" cy="180975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3 w 115"/>
              <a:gd name="T5" fmla="*/ 19 h 113"/>
              <a:gd name="T6" fmla="*/ 28 w 115"/>
              <a:gd name="T7" fmla="*/ 5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5 h 113"/>
              <a:gd name="T14" fmla="*/ 101 w 115"/>
              <a:gd name="T15" fmla="*/ 19 h 113"/>
              <a:gd name="T16" fmla="*/ 111 w 115"/>
              <a:gd name="T17" fmla="*/ 36 h 113"/>
              <a:gd name="T18" fmla="*/ 115 w 115"/>
              <a:gd name="T19" fmla="*/ 55 h 113"/>
              <a:gd name="T20" fmla="*/ 111 w 115"/>
              <a:gd name="T21" fmla="*/ 76 h 113"/>
              <a:gd name="T22" fmla="*/ 101 w 115"/>
              <a:gd name="T23" fmla="*/ 93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8 w 115"/>
              <a:gd name="T31" fmla="*/ 105 h 113"/>
              <a:gd name="T32" fmla="*/ 13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3" y="19"/>
                </a:lnTo>
                <a:lnTo>
                  <a:pt x="28" y="5"/>
                </a:lnTo>
                <a:lnTo>
                  <a:pt x="48" y="0"/>
                </a:lnTo>
                <a:lnTo>
                  <a:pt x="67" y="0"/>
                </a:lnTo>
                <a:lnTo>
                  <a:pt x="86" y="5"/>
                </a:lnTo>
                <a:lnTo>
                  <a:pt x="101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6"/>
                </a:lnTo>
                <a:lnTo>
                  <a:pt x="101" y="93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8" y="105"/>
                </a:lnTo>
                <a:lnTo>
                  <a:pt x="13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4" name="Freeform 26"/>
          <p:cNvSpPr>
            <a:spLocks/>
          </p:cNvSpPr>
          <p:nvPr/>
        </p:nvSpPr>
        <p:spPr bwMode="auto">
          <a:xfrm>
            <a:off x="5422900" y="4660900"/>
            <a:ext cx="163513" cy="180975"/>
          </a:xfrm>
          <a:custGeom>
            <a:avLst/>
            <a:gdLst>
              <a:gd name="T0" fmla="*/ 0 w 115"/>
              <a:gd name="T1" fmla="*/ 55 h 112"/>
              <a:gd name="T2" fmla="*/ 4 w 115"/>
              <a:gd name="T3" fmla="*/ 36 h 112"/>
              <a:gd name="T4" fmla="*/ 14 w 115"/>
              <a:gd name="T5" fmla="*/ 19 h 112"/>
              <a:gd name="T6" fmla="*/ 29 w 115"/>
              <a:gd name="T7" fmla="*/ 5 h 112"/>
              <a:gd name="T8" fmla="*/ 48 w 115"/>
              <a:gd name="T9" fmla="*/ 0 h 112"/>
              <a:gd name="T10" fmla="*/ 69 w 115"/>
              <a:gd name="T11" fmla="*/ 0 h 112"/>
              <a:gd name="T12" fmla="*/ 87 w 115"/>
              <a:gd name="T13" fmla="*/ 5 h 112"/>
              <a:gd name="T14" fmla="*/ 102 w 115"/>
              <a:gd name="T15" fmla="*/ 19 h 112"/>
              <a:gd name="T16" fmla="*/ 114 w 115"/>
              <a:gd name="T17" fmla="*/ 36 h 112"/>
              <a:gd name="T18" fmla="*/ 115 w 115"/>
              <a:gd name="T19" fmla="*/ 55 h 112"/>
              <a:gd name="T20" fmla="*/ 114 w 115"/>
              <a:gd name="T21" fmla="*/ 74 h 112"/>
              <a:gd name="T22" fmla="*/ 102 w 115"/>
              <a:gd name="T23" fmla="*/ 91 h 112"/>
              <a:gd name="T24" fmla="*/ 87 w 115"/>
              <a:gd name="T25" fmla="*/ 105 h 112"/>
              <a:gd name="T26" fmla="*/ 69 w 115"/>
              <a:gd name="T27" fmla="*/ 112 h 112"/>
              <a:gd name="T28" fmla="*/ 48 w 115"/>
              <a:gd name="T29" fmla="*/ 112 h 112"/>
              <a:gd name="T30" fmla="*/ 29 w 115"/>
              <a:gd name="T31" fmla="*/ 105 h 112"/>
              <a:gd name="T32" fmla="*/ 14 w 115"/>
              <a:gd name="T33" fmla="*/ 91 h 112"/>
              <a:gd name="T34" fmla="*/ 4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5"/>
                </a:lnTo>
                <a:lnTo>
                  <a:pt x="48" y="0"/>
                </a:lnTo>
                <a:lnTo>
                  <a:pt x="69" y="0"/>
                </a:lnTo>
                <a:lnTo>
                  <a:pt x="87" y="5"/>
                </a:lnTo>
                <a:lnTo>
                  <a:pt x="102" y="19"/>
                </a:lnTo>
                <a:lnTo>
                  <a:pt x="114" y="36"/>
                </a:lnTo>
                <a:lnTo>
                  <a:pt x="115" y="55"/>
                </a:lnTo>
                <a:lnTo>
                  <a:pt x="114" y="74"/>
                </a:lnTo>
                <a:lnTo>
                  <a:pt x="102" y="91"/>
                </a:lnTo>
                <a:lnTo>
                  <a:pt x="87" y="105"/>
                </a:lnTo>
                <a:lnTo>
                  <a:pt x="69" y="112"/>
                </a:lnTo>
                <a:lnTo>
                  <a:pt x="48" y="112"/>
                </a:lnTo>
                <a:lnTo>
                  <a:pt x="29" y="105"/>
                </a:lnTo>
                <a:lnTo>
                  <a:pt x="14" y="91"/>
                </a:lnTo>
                <a:lnTo>
                  <a:pt x="4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5" name="Freeform 27"/>
          <p:cNvSpPr>
            <a:spLocks/>
          </p:cNvSpPr>
          <p:nvPr/>
        </p:nvSpPr>
        <p:spPr bwMode="auto">
          <a:xfrm>
            <a:off x="5032375" y="4024313"/>
            <a:ext cx="165100" cy="179387"/>
          </a:xfrm>
          <a:custGeom>
            <a:avLst/>
            <a:gdLst>
              <a:gd name="T0" fmla="*/ 0 w 115"/>
              <a:gd name="T1" fmla="*/ 56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6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6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4 h 113"/>
              <a:gd name="T34" fmla="*/ 4 w 115"/>
              <a:gd name="T35" fmla="*/ 77 h 113"/>
              <a:gd name="T36" fmla="*/ 0 w 115"/>
              <a:gd name="T37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6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7" y="0"/>
                </a:lnTo>
                <a:lnTo>
                  <a:pt x="86" y="6"/>
                </a:lnTo>
                <a:lnTo>
                  <a:pt x="102" y="19"/>
                </a:lnTo>
                <a:lnTo>
                  <a:pt x="111" y="36"/>
                </a:lnTo>
                <a:lnTo>
                  <a:pt x="115" y="56"/>
                </a:lnTo>
                <a:lnTo>
                  <a:pt x="111" y="77"/>
                </a:lnTo>
                <a:lnTo>
                  <a:pt x="102" y="94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4"/>
                </a:lnTo>
                <a:lnTo>
                  <a:pt x="4" y="77"/>
                </a:lnTo>
                <a:lnTo>
                  <a:pt x="0" y="56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716" name="Freeform 28"/>
          <p:cNvSpPr>
            <a:spLocks/>
          </p:cNvSpPr>
          <p:nvPr/>
        </p:nvSpPr>
        <p:spPr bwMode="auto">
          <a:xfrm>
            <a:off x="3810000" y="4660900"/>
            <a:ext cx="161925" cy="180975"/>
          </a:xfrm>
          <a:custGeom>
            <a:avLst/>
            <a:gdLst>
              <a:gd name="T0" fmla="*/ 0 w 115"/>
              <a:gd name="T1" fmla="*/ 55 h 112"/>
              <a:gd name="T2" fmla="*/ 2 w 115"/>
              <a:gd name="T3" fmla="*/ 36 h 112"/>
              <a:gd name="T4" fmla="*/ 13 w 115"/>
              <a:gd name="T5" fmla="*/ 19 h 112"/>
              <a:gd name="T6" fmla="*/ 29 w 115"/>
              <a:gd name="T7" fmla="*/ 5 h 112"/>
              <a:gd name="T8" fmla="*/ 46 w 115"/>
              <a:gd name="T9" fmla="*/ 0 h 112"/>
              <a:gd name="T10" fmla="*/ 67 w 115"/>
              <a:gd name="T11" fmla="*/ 0 h 112"/>
              <a:gd name="T12" fmla="*/ 86 w 115"/>
              <a:gd name="T13" fmla="*/ 5 h 112"/>
              <a:gd name="T14" fmla="*/ 102 w 115"/>
              <a:gd name="T15" fmla="*/ 19 h 112"/>
              <a:gd name="T16" fmla="*/ 111 w 115"/>
              <a:gd name="T17" fmla="*/ 36 h 112"/>
              <a:gd name="T18" fmla="*/ 115 w 115"/>
              <a:gd name="T19" fmla="*/ 55 h 112"/>
              <a:gd name="T20" fmla="*/ 111 w 115"/>
              <a:gd name="T21" fmla="*/ 74 h 112"/>
              <a:gd name="T22" fmla="*/ 102 w 115"/>
              <a:gd name="T23" fmla="*/ 91 h 112"/>
              <a:gd name="T24" fmla="*/ 86 w 115"/>
              <a:gd name="T25" fmla="*/ 105 h 112"/>
              <a:gd name="T26" fmla="*/ 67 w 115"/>
              <a:gd name="T27" fmla="*/ 112 h 112"/>
              <a:gd name="T28" fmla="*/ 46 w 115"/>
              <a:gd name="T29" fmla="*/ 112 h 112"/>
              <a:gd name="T30" fmla="*/ 29 w 115"/>
              <a:gd name="T31" fmla="*/ 105 h 112"/>
              <a:gd name="T32" fmla="*/ 13 w 115"/>
              <a:gd name="T33" fmla="*/ 91 h 112"/>
              <a:gd name="T34" fmla="*/ 2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2" y="36"/>
                </a:lnTo>
                <a:lnTo>
                  <a:pt x="13" y="19"/>
                </a:lnTo>
                <a:lnTo>
                  <a:pt x="29" y="5"/>
                </a:lnTo>
                <a:lnTo>
                  <a:pt x="46" y="0"/>
                </a:lnTo>
                <a:lnTo>
                  <a:pt x="67" y="0"/>
                </a:lnTo>
                <a:lnTo>
                  <a:pt x="86" y="5"/>
                </a:lnTo>
                <a:lnTo>
                  <a:pt x="102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4"/>
                </a:lnTo>
                <a:lnTo>
                  <a:pt x="102" y="91"/>
                </a:lnTo>
                <a:lnTo>
                  <a:pt x="86" y="105"/>
                </a:lnTo>
                <a:lnTo>
                  <a:pt x="67" y="112"/>
                </a:lnTo>
                <a:lnTo>
                  <a:pt x="46" y="112"/>
                </a:lnTo>
                <a:lnTo>
                  <a:pt x="29" y="105"/>
                </a:lnTo>
                <a:lnTo>
                  <a:pt x="13" y="91"/>
                </a:lnTo>
                <a:lnTo>
                  <a:pt x="2" y="74"/>
                </a:lnTo>
                <a:lnTo>
                  <a:pt x="0" y="55"/>
                </a:lnTo>
                <a:close/>
              </a:path>
            </a:pathLst>
          </a:custGeom>
          <a:solidFill>
            <a:srgbClr val="C0C0C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66AC-07C5-B247-AB16-C3717838DB42}" type="slidenum">
              <a:rPr lang="en-US"/>
              <a:pPr/>
              <a:t>29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Vertex-Cover is NP-complete</a:t>
            </a:r>
          </a:p>
        </p:txBody>
      </p:sp>
      <p:sp>
        <p:nvSpPr>
          <p:cNvPr id="2293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9288" y="1524000"/>
            <a:ext cx="796131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Reduce 3SAT to VERTEX-COVER.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800" dirty="0" smtClean="0"/>
              <a:t>Let </a:t>
            </a:r>
            <a:r>
              <a:rPr lang="en-US" sz="1800" dirty="0"/>
              <a:t>S be a Boolean formula in CNF with each clause having 3 literals</a:t>
            </a:r>
            <a:r>
              <a:rPr lang="en-US" sz="1800" dirty="0" smtClean="0"/>
              <a:t>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800" dirty="0" smtClean="0"/>
              <a:t>We construct a graph G and an integer k such that G has a vertex cover if and only if S is satisfiable</a:t>
            </a:r>
            <a:endParaRPr lang="en-US" sz="1800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800" dirty="0"/>
              <a:t>For each variable x, create a node for x and </a:t>
            </a:r>
            <a:r>
              <a:rPr lang="en-US" sz="1800" dirty="0">
                <a:cs typeface="Tahoma" charset="0"/>
              </a:rPr>
              <a:t>¬x, and connect these two</a:t>
            </a:r>
            <a:r>
              <a:rPr lang="en-US" sz="1800" dirty="0" smtClean="0">
                <a:cs typeface="Tahoma" charset="0"/>
              </a:rPr>
              <a:t>:</a:t>
            </a:r>
          </a:p>
          <a:p>
            <a:pPr marL="1200150" lvl="2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 smtClean="0">
              <a:cs typeface="Tahoma" charset="0"/>
            </a:endParaRPr>
          </a:p>
          <a:p>
            <a:pPr marL="1200150" lvl="2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800" dirty="0" smtClean="0">
                <a:cs typeface="Tahoma" charset="0"/>
              </a:rPr>
              <a:t>“Truth </a:t>
            </a:r>
            <a:r>
              <a:rPr lang="en-US" sz="1800" dirty="0" smtClean="0">
                <a:cs typeface="Tahoma" charset="0"/>
              </a:rPr>
              <a:t>S</a:t>
            </a:r>
            <a:r>
              <a:rPr lang="en-US" sz="1800" dirty="0" smtClean="0">
                <a:cs typeface="Tahoma" charset="0"/>
              </a:rPr>
              <a:t>etting” component: </a:t>
            </a:r>
            <a:r>
              <a:rPr lang="en-US" sz="1800" dirty="0" smtClean="0">
                <a:cs typeface="Tahoma" charset="0"/>
              </a:rPr>
              <a:t>vertex cover must include one of the two vertices.</a:t>
            </a:r>
            <a:endParaRPr lang="en-US" sz="1800" dirty="0">
              <a:cs typeface="Tahoma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 smtClean="0">
                <a:cs typeface="Tahoma" charset="0"/>
              </a:rPr>
              <a:t>For </a:t>
            </a:r>
            <a:r>
              <a:rPr lang="en-US" dirty="0">
                <a:cs typeface="Tahoma" charset="0"/>
              </a:rPr>
              <a:t>each clause (</a:t>
            </a:r>
            <a:r>
              <a:rPr lang="en-US" dirty="0" err="1">
                <a:cs typeface="Tahoma" charset="0"/>
              </a:rPr>
              <a:t>a+b+c</a:t>
            </a:r>
            <a:r>
              <a:rPr lang="en-US" dirty="0">
                <a:cs typeface="Tahoma" charset="0"/>
              </a:rPr>
              <a:t>), create a triangle and connect these three nodes.</a:t>
            </a:r>
            <a:r>
              <a:rPr lang="en-US" dirty="0"/>
              <a:t> </a:t>
            </a:r>
            <a:endParaRPr lang="en-US" dirty="0" smtClean="0"/>
          </a:p>
          <a:p>
            <a:pPr marL="1200150" lvl="2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1800" dirty="0" smtClean="0"/>
              <a:t>“Satisfaction Setting” Comp:</a:t>
            </a:r>
          </a:p>
          <a:p>
            <a:pPr lvl="2"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 smtClean="0"/>
              <a:t>vertex </a:t>
            </a:r>
            <a:r>
              <a:rPr lang="en-US" sz="1800" dirty="0" smtClean="0"/>
              <a:t>cover </a:t>
            </a:r>
            <a:r>
              <a:rPr lang="en-US" sz="1800" dirty="0" smtClean="0"/>
              <a:t>must Include </a:t>
            </a:r>
            <a:r>
              <a:rPr lang="en-US" sz="1800" dirty="0" smtClean="0"/>
              <a:t>two </a:t>
            </a:r>
            <a:endParaRPr lang="en-US" sz="1800" dirty="0" smtClean="0"/>
          </a:p>
          <a:p>
            <a:pPr lvl="2" algn="l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 smtClean="0"/>
              <a:t>of the Three </a:t>
            </a:r>
            <a:r>
              <a:rPr lang="en-US" sz="1800" dirty="0" smtClean="0"/>
              <a:t>vertices</a:t>
            </a:r>
            <a:endParaRPr lang="en-US" sz="18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</p:txBody>
      </p:sp>
      <p:sp>
        <p:nvSpPr>
          <p:cNvPr id="229381" name="Oval 5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2" name="Oval 6"/>
          <p:cNvSpPr>
            <a:spLocks noChangeArrowheads="1"/>
          </p:cNvSpPr>
          <p:nvPr/>
        </p:nvSpPr>
        <p:spPr bwMode="auto">
          <a:xfrm>
            <a:off x="60198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84" name="AutoShape 8"/>
          <p:cNvCxnSpPr>
            <a:cxnSpLocks noChangeShapeType="1"/>
            <a:stCxn id="229381" idx="6"/>
            <a:endCxn id="229382" idx="2"/>
          </p:cNvCxnSpPr>
          <p:nvPr/>
        </p:nvCxnSpPr>
        <p:spPr bwMode="auto">
          <a:xfrm>
            <a:off x="51149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4876800" y="3505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5927725" y="3614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5843588" y="35052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9389" name="Oval 13"/>
          <p:cNvSpPr>
            <a:spLocks noChangeArrowheads="1"/>
          </p:cNvSpPr>
          <p:nvPr/>
        </p:nvSpPr>
        <p:spPr bwMode="auto">
          <a:xfrm>
            <a:off x="49530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90" name="Oval 14"/>
          <p:cNvSpPr>
            <a:spLocks noChangeArrowheads="1"/>
          </p:cNvSpPr>
          <p:nvPr/>
        </p:nvSpPr>
        <p:spPr bwMode="auto">
          <a:xfrm>
            <a:off x="60198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91" name="AutoShape 15"/>
          <p:cNvCxnSpPr>
            <a:cxnSpLocks noChangeShapeType="1"/>
            <a:stCxn id="229389" idx="6"/>
            <a:endCxn id="229390" idx="2"/>
          </p:cNvCxnSpPr>
          <p:nvPr/>
        </p:nvCxnSpPr>
        <p:spPr bwMode="auto">
          <a:xfrm>
            <a:off x="5114925" y="5910263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4881563" y="5910263"/>
            <a:ext cx="32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5927725" y="6019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5946775" y="59102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5334000" y="4648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9396" name="Oval 20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97" name="AutoShape 21"/>
          <p:cNvCxnSpPr>
            <a:cxnSpLocks noChangeShapeType="1"/>
            <a:stCxn id="229389" idx="7"/>
            <a:endCxn id="229396" idx="3"/>
          </p:cNvCxnSpPr>
          <p:nvPr/>
        </p:nvCxnSpPr>
        <p:spPr bwMode="auto">
          <a:xfrm flipV="1">
            <a:off x="5083175" y="5168900"/>
            <a:ext cx="3492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8" name="AutoShape 22"/>
          <p:cNvCxnSpPr>
            <a:cxnSpLocks noChangeShapeType="1"/>
          </p:cNvCxnSpPr>
          <p:nvPr/>
        </p:nvCxnSpPr>
        <p:spPr bwMode="auto">
          <a:xfrm>
            <a:off x="5540375" y="5105400"/>
            <a:ext cx="5016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7E18A2-0205-504B-9C2D-CD77EFC16ED6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Dealing with Hard Problems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to do when we find a problem that looks hard…</a:t>
            </a:r>
          </a:p>
        </p:txBody>
      </p:sp>
      <p:pic>
        <p:nvPicPr>
          <p:cNvPr id="8198" name="Picture 4" descr="j01407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26320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4"/>
          <p:cNvGrpSpPr>
            <a:grpSpLocks/>
          </p:cNvGrpSpPr>
          <p:nvPr/>
        </p:nvGrpSpPr>
        <p:grpSpPr bwMode="auto">
          <a:xfrm>
            <a:off x="4114800" y="3352800"/>
            <a:ext cx="1158875" cy="2276475"/>
            <a:chOff x="4256" y="2018"/>
            <a:chExt cx="882" cy="1624"/>
          </a:xfrm>
        </p:grpSpPr>
        <p:sp>
          <p:nvSpPr>
            <p:cNvPr id="8202" name="Freeform 6"/>
            <p:cNvSpPr>
              <a:spLocks/>
            </p:cNvSpPr>
            <p:nvPr/>
          </p:nvSpPr>
          <p:spPr bwMode="auto">
            <a:xfrm flipH="1">
              <a:off x="4256" y="2018"/>
              <a:ext cx="882" cy="1624"/>
            </a:xfrm>
            <a:custGeom>
              <a:avLst/>
              <a:gdLst>
                <a:gd name="T0" fmla="*/ 641 w 882"/>
                <a:gd name="T1" fmla="*/ 1586 h 1624"/>
                <a:gd name="T2" fmla="*/ 836 w 882"/>
                <a:gd name="T3" fmla="*/ 1551 h 1624"/>
                <a:gd name="T4" fmla="*/ 783 w 882"/>
                <a:gd name="T5" fmla="*/ 1505 h 1624"/>
                <a:gd name="T6" fmla="*/ 577 w 882"/>
                <a:gd name="T7" fmla="*/ 1475 h 1624"/>
                <a:gd name="T8" fmla="*/ 485 w 882"/>
                <a:gd name="T9" fmla="*/ 1467 h 1624"/>
                <a:gd name="T10" fmla="*/ 514 w 882"/>
                <a:gd name="T11" fmla="*/ 1337 h 1624"/>
                <a:gd name="T12" fmla="*/ 504 w 882"/>
                <a:gd name="T13" fmla="*/ 1212 h 1624"/>
                <a:gd name="T14" fmla="*/ 610 w 882"/>
                <a:gd name="T15" fmla="*/ 1218 h 1624"/>
                <a:gd name="T16" fmla="*/ 648 w 882"/>
                <a:gd name="T17" fmla="*/ 1172 h 1624"/>
                <a:gd name="T18" fmla="*/ 667 w 882"/>
                <a:gd name="T19" fmla="*/ 1129 h 1624"/>
                <a:gd name="T20" fmla="*/ 681 w 882"/>
                <a:gd name="T21" fmla="*/ 1112 h 1624"/>
                <a:gd name="T22" fmla="*/ 704 w 882"/>
                <a:gd name="T23" fmla="*/ 1093 h 1624"/>
                <a:gd name="T24" fmla="*/ 710 w 882"/>
                <a:gd name="T25" fmla="*/ 1085 h 1624"/>
                <a:gd name="T26" fmla="*/ 723 w 882"/>
                <a:gd name="T27" fmla="*/ 1068 h 1624"/>
                <a:gd name="T28" fmla="*/ 733 w 882"/>
                <a:gd name="T29" fmla="*/ 1043 h 1624"/>
                <a:gd name="T30" fmla="*/ 744 w 882"/>
                <a:gd name="T31" fmla="*/ 1003 h 1624"/>
                <a:gd name="T32" fmla="*/ 809 w 882"/>
                <a:gd name="T33" fmla="*/ 880 h 1624"/>
                <a:gd name="T34" fmla="*/ 869 w 882"/>
                <a:gd name="T35" fmla="*/ 824 h 1624"/>
                <a:gd name="T36" fmla="*/ 877 w 882"/>
                <a:gd name="T37" fmla="*/ 805 h 1624"/>
                <a:gd name="T38" fmla="*/ 750 w 882"/>
                <a:gd name="T39" fmla="*/ 803 h 1624"/>
                <a:gd name="T40" fmla="*/ 612 w 882"/>
                <a:gd name="T41" fmla="*/ 823 h 1624"/>
                <a:gd name="T42" fmla="*/ 562 w 882"/>
                <a:gd name="T43" fmla="*/ 878 h 1624"/>
                <a:gd name="T44" fmla="*/ 527 w 882"/>
                <a:gd name="T45" fmla="*/ 964 h 1624"/>
                <a:gd name="T46" fmla="*/ 483 w 882"/>
                <a:gd name="T47" fmla="*/ 963 h 1624"/>
                <a:gd name="T48" fmla="*/ 466 w 882"/>
                <a:gd name="T49" fmla="*/ 938 h 1624"/>
                <a:gd name="T50" fmla="*/ 393 w 882"/>
                <a:gd name="T51" fmla="*/ 790 h 1624"/>
                <a:gd name="T52" fmla="*/ 466 w 882"/>
                <a:gd name="T53" fmla="*/ 727 h 1624"/>
                <a:gd name="T54" fmla="*/ 504 w 882"/>
                <a:gd name="T55" fmla="*/ 688 h 1624"/>
                <a:gd name="T56" fmla="*/ 579 w 882"/>
                <a:gd name="T57" fmla="*/ 669 h 1624"/>
                <a:gd name="T58" fmla="*/ 522 w 882"/>
                <a:gd name="T59" fmla="*/ 587 h 1624"/>
                <a:gd name="T60" fmla="*/ 516 w 882"/>
                <a:gd name="T61" fmla="*/ 543 h 1624"/>
                <a:gd name="T62" fmla="*/ 524 w 882"/>
                <a:gd name="T63" fmla="*/ 481 h 1624"/>
                <a:gd name="T64" fmla="*/ 537 w 882"/>
                <a:gd name="T65" fmla="*/ 299 h 1624"/>
                <a:gd name="T66" fmla="*/ 550 w 882"/>
                <a:gd name="T67" fmla="*/ 268 h 1624"/>
                <a:gd name="T68" fmla="*/ 616 w 882"/>
                <a:gd name="T69" fmla="*/ 176 h 1624"/>
                <a:gd name="T70" fmla="*/ 470 w 882"/>
                <a:gd name="T71" fmla="*/ 84 h 1624"/>
                <a:gd name="T72" fmla="*/ 391 w 882"/>
                <a:gd name="T73" fmla="*/ 7 h 1624"/>
                <a:gd name="T74" fmla="*/ 265 w 882"/>
                <a:gd name="T75" fmla="*/ 15 h 1624"/>
                <a:gd name="T76" fmla="*/ 82 w 882"/>
                <a:gd name="T77" fmla="*/ 136 h 1624"/>
                <a:gd name="T78" fmla="*/ 17 w 882"/>
                <a:gd name="T79" fmla="*/ 180 h 1624"/>
                <a:gd name="T80" fmla="*/ 0 w 882"/>
                <a:gd name="T81" fmla="*/ 249 h 1624"/>
                <a:gd name="T82" fmla="*/ 31 w 882"/>
                <a:gd name="T83" fmla="*/ 345 h 1624"/>
                <a:gd name="T84" fmla="*/ 25 w 882"/>
                <a:gd name="T85" fmla="*/ 435 h 1624"/>
                <a:gd name="T86" fmla="*/ 36 w 882"/>
                <a:gd name="T87" fmla="*/ 527 h 1624"/>
                <a:gd name="T88" fmla="*/ 90 w 882"/>
                <a:gd name="T89" fmla="*/ 571 h 1624"/>
                <a:gd name="T90" fmla="*/ 121 w 882"/>
                <a:gd name="T91" fmla="*/ 671 h 1624"/>
                <a:gd name="T92" fmla="*/ 251 w 882"/>
                <a:gd name="T93" fmla="*/ 880 h 1624"/>
                <a:gd name="T94" fmla="*/ 219 w 882"/>
                <a:gd name="T95" fmla="*/ 920 h 1624"/>
                <a:gd name="T96" fmla="*/ 217 w 882"/>
                <a:gd name="T97" fmla="*/ 993 h 1624"/>
                <a:gd name="T98" fmla="*/ 201 w 882"/>
                <a:gd name="T99" fmla="*/ 1032 h 1624"/>
                <a:gd name="T100" fmla="*/ 226 w 882"/>
                <a:gd name="T101" fmla="*/ 1066 h 1624"/>
                <a:gd name="T102" fmla="*/ 238 w 882"/>
                <a:gd name="T103" fmla="*/ 1216 h 1624"/>
                <a:gd name="T104" fmla="*/ 228 w 882"/>
                <a:gd name="T105" fmla="*/ 1273 h 1624"/>
                <a:gd name="T106" fmla="*/ 249 w 882"/>
                <a:gd name="T107" fmla="*/ 1423 h 1624"/>
                <a:gd name="T108" fmla="*/ 286 w 882"/>
                <a:gd name="T109" fmla="*/ 1503 h 1624"/>
                <a:gd name="T110" fmla="*/ 238 w 882"/>
                <a:gd name="T111" fmla="*/ 1519 h 1624"/>
                <a:gd name="T112" fmla="*/ 196 w 882"/>
                <a:gd name="T113" fmla="*/ 1548 h 1624"/>
                <a:gd name="T114" fmla="*/ 209 w 882"/>
                <a:gd name="T115" fmla="*/ 1611 h 1624"/>
                <a:gd name="T116" fmla="*/ 263 w 882"/>
                <a:gd name="T117" fmla="*/ 1622 h 1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82"/>
                <a:gd name="T178" fmla="*/ 0 h 1624"/>
                <a:gd name="T179" fmla="*/ 882 w 882"/>
                <a:gd name="T180" fmla="*/ 1624 h 1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82" h="1624">
                  <a:moveTo>
                    <a:pt x="267" y="1624"/>
                  </a:moveTo>
                  <a:lnTo>
                    <a:pt x="299" y="1624"/>
                  </a:lnTo>
                  <a:lnTo>
                    <a:pt x="334" y="1624"/>
                  </a:lnTo>
                  <a:lnTo>
                    <a:pt x="366" y="1620"/>
                  </a:lnTo>
                  <a:lnTo>
                    <a:pt x="399" y="1617"/>
                  </a:lnTo>
                  <a:lnTo>
                    <a:pt x="432" y="1609"/>
                  </a:lnTo>
                  <a:lnTo>
                    <a:pt x="464" y="1601"/>
                  </a:lnTo>
                  <a:lnTo>
                    <a:pt x="495" y="1590"/>
                  </a:lnTo>
                  <a:lnTo>
                    <a:pt x="524" y="1578"/>
                  </a:lnTo>
                  <a:lnTo>
                    <a:pt x="562" y="1580"/>
                  </a:lnTo>
                  <a:lnTo>
                    <a:pt x="602" y="1582"/>
                  </a:lnTo>
                  <a:lnTo>
                    <a:pt x="641" y="1586"/>
                  </a:lnTo>
                  <a:lnTo>
                    <a:pt x="681" y="1588"/>
                  </a:lnTo>
                  <a:lnTo>
                    <a:pt x="719" y="1590"/>
                  </a:lnTo>
                  <a:lnTo>
                    <a:pt x="758" y="1588"/>
                  </a:lnTo>
                  <a:lnTo>
                    <a:pt x="777" y="1586"/>
                  </a:lnTo>
                  <a:lnTo>
                    <a:pt x="796" y="1584"/>
                  </a:lnTo>
                  <a:lnTo>
                    <a:pt x="815" y="1578"/>
                  </a:lnTo>
                  <a:lnTo>
                    <a:pt x="834" y="1572"/>
                  </a:lnTo>
                  <a:lnTo>
                    <a:pt x="836" y="1569"/>
                  </a:lnTo>
                  <a:lnTo>
                    <a:pt x="836" y="1565"/>
                  </a:lnTo>
                  <a:lnTo>
                    <a:pt x="836" y="1561"/>
                  </a:lnTo>
                  <a:lnTo>
                    <a:pt x="836" y="1555"/>
                  </a:lnTo>
                  <a:lnTo>
                    <a:pt x="836" y="1551"/>
                  </a:lnTo>
                  <a:lnTo>
                    <a:pt x="834" y="1548"/>
                  </a:lnTo>
                  <a:lnTo>
                    <a:pt x="832" y="1542"/>
                  </a:lnTo>
                  <a:lnTo>
                    <a:pt x="831" y="1540"/>
                  </a:lnTo>
                  <a:lnTo>
                    <a:pt x="827" y="1534"/>
                  </a:lnTo>
                  <a:lnTo>
                    <a:pt x="823" y="1528"/>
                  </a:lnTo>
                  <a:lnTo>
                    <a:pt x="817" y="1525"/>
                  </a:lnTo>
                  <a:lnTo>
                    <a:pt x="811" y="1523"/>
                  </a:lnTo>
                  <a:lnTo>
                    <a:pt x="808" y="1519"/>
                  </a:lnTo>
                  <a:lnTo>
                    <a:pt x="802" y="1515"/>
                  </a:lnTo>
                  <a:lnTo>
                    <a:pt x="796" y="1513"/>
                  </a:lnTo>
                  <a:lnTo>
                    <a:pt x="792" y="1509"/>
                  </a:lnTo>
                  <a:lnTo>
                    <a:pt x="783" y="1505"/>
                  </a:lnTo>
                  <a:lnTo>
                    <a:pt x="775" y="1501"/>
                  </a:lnTo>
                  <a:lnTo>
                    <a:pt x="767" y="1500"/>
                  </a:lnTo>
                  <a:lnTo>
                    <a:pt x="760" y="1496"/>
                  </a:lnTo>
                  <a:lnTo>
                    <a:pt x="750" y="1494"/>
                  </a:lnTo>
                  <a:lnTo>
                    <a:pt x="742" y="1492"/>
                  </a:lnTo>
                  <a:lnTo>
                    <a:pt x="735" y="1490"/>
                  </a:lnTo>
                  <a:lnTo>
                    <a:pt x="725" y="1488"/>
                  </a:lnTo>
                  <a:lnTo>
                    <a:pt x="696" y="1482"/>
                  </a:lnTo>
                  <a:lnTo>
                    <a:pt x="666" y="1478"/>
                  </a:lnTo>
                  <a:lnTo>
                    <a:pt x="637" y="1475"/>
                  </a:lnTo>
                  <a:lnTo>
                    <a:pt x="608" y="1475"/>
                  </a:lnTo>
                  <a:lnTo>
                    <a:pt x="577" y="1475"/>
                  </a:lnTo>
                  <a:lnTo>
                    <a:pt x="549" y="1475"/>
                  </a:lnTo>
                  <a:lnTo>
                    <a:pt x="520" y="1475"/>
                  </a:lnTo>
                  <a:lnTo>
                    <a:pt x="491" y="1477"/>
                  </a:lnTo>
                  <a:lnTo>
                    <a:pt x="489" y="1477"/>
                  </a:lnTo>
                  <a:lnTo>
                    <a:pt x="487" y="1478"/>
                  </a:lnTo>
                  <a:lnTo>
                    <a:pt x="485" y="1478"/>
                  </a:lnTo>
                  <a:lnTo>
                    <a:pt x="483" y="1480"/>
                  </a:lnTo>
                  <a:lnTo>
                    <a:pt x="481" y="1480"/>
                  </a:lnTo>
                  <a:lnTo>
                    <a:pt x="480" y="1478"/>
                  </a:lnTo>
                  <a:lnTo>
                    <a:pt x="478" y="1478"/>
                  </a:lnTo>
                  <a:lnTo>
                    <a:pt x="485" y="1467"/>
                  </a:lnTo>
                  <a:lnTo>
                    <a:pt x="491" y="1455"/>
                  </a:lnTo>
                  <a:lnTo>
                    <a:pt x="499" y="1444"/>
                  </a:lnTo>
                  <a:lnTo>
                    <a:pt x="504" y="1432"/>
                  </a:lnTo>
                  <a:lnTo>
                    <a:pt x="510" y="1421"/>
                  </a:lnTo>
                  <a:lnTo>
                    <a:pt x="514" y="1408"/>
                  </a:lnTo>
                  <a:lnTo>
                    <a:pt x="516" y="1396"/>
                  </a:lnTo>
                  <a:lnTo>
                    <a:pt x="516" y="1383"/>
                  </a:lnTo>
                  <a:lnTo>
                    <a:pt x="518" y="1373"/>
                  </a:lnTo>
                  <a:lnTo>
                    <a:pt x="518" y="1365"/>
                  </a:lnTo>
                  <a:lnTo>
                    <a:pt x="518" y="1356"/>
                  </a:lnTo>
                  <a:lnTo>
                    <a:pt x="516" y="1346"/>
                  </a:lnTo>
                  <a:lnTo>
                    <a:pt x="514" y="1337"/>
                  </a:lnTo>
                  <a:lnTo>
                    <a:pt x="512" y="1327"/>
                  </a:lnTo>
                  <a:lnTo>
                    <a:pt x="512" y="1317"/>
                  </a:lnTo>
                  <a:lnTo>
                    <a:pt x="512" y="1310"/>
                  </a:lnTo>
                  <a:lnTo>
                    <a:pt x="510" y="1296"/>
                  </a:lnTo>
                  <a:lnTo>
                    <a:pt x="508" y="1285"/>
                  </a:lnTo>
                  <a:lnTo>
                    <a:pt x="506" y="1273"/>
                  </a:lnTo>
                  <a:lnTo>
                    <a:pt x="504" y="1260"/>
                  </a:lnTo>
                  <a:lnTo>
                    <a:pt x="501" y="1248"/>
                  </a:lnTo>
                  <a:lnTo>
                    <a:pt x="499" y="1237"/>
                  </a:lnTo>
                  <a:lnTo>
                    <a:pt x="497" y="1225"/>
                  </a:lnTo>
                  <a:lnTo>
                    <a:pt x="497" y="1212"/>
                  </a:lnTo>
                  <a:lnTo>
                    <a:pt x="504" y="1212"/>
                  </a:lnTo>
                  <a:lnTo>
                    <a:pt x="512" y="1214"/>
                  </a:lnTo>
                  <a:lnTo>
                    <a:pt x="522" y="1214"/>
                  </a:lnTo>
                  <a:lnTo>
                    <a:pt x="531" y="1214"/>
                  </a:lnTo>
                  <a:lnTo>
                    <a:pt x="543" y="1214"/>
                  </a:lnTo>
                  <a:lnTo>
                    <a:pt x="550" y="1214"/>
                  </a:lnTo>
                  <a:lnTo>
                    <a:pt x="560" y="1216"/>
                  </a:lnTo>
                  <a:lnTo>
                    <a:pt x="568" y="1214"/>
                  </a:lnTo>
                  <a:lnTo>
                    <a:pt x="577" y="1216"/>
                  </a:lnTo>
                  <a:lnTo>
                    <a:pt x="585" y="1218"/>
                  </a:lnTo>
                  <a:lnTo>
                    <a:pt x="595" y="1218"/>
                  </a:lnTo>
                  <a:lnTo>
                    <a:pt x="602" y="1218"/>
                  </a:lnTo>
                  <a:lnTo>
                    <a:pt x="610" y="1218"/>
                  </a:lnTo>
                  <a:lnTo>
                    <a:pt x="618" y="1216"/>
                  </a:lnTo>
                  <a:lnTo>
                    <a:pt x="625" y="1214"/>
                  </a:lnTo>
                  <a:lnTo>
                    <a:pt x="633" y="1210"/>
                  </a:lnTo>
                  <a:lnTo>
                    <a:pt x="635" y="1206"/>
                  </a:lnTo>
                  <a:lnTo>
                    <a:pt x="637" y="1202"/>
                  </a:lnTo>
                  <a:lnTo>
                    <a:pt x="639" y="1198"/>
                  </a:lnTo>
                  <a:lnTo>
                    <a:pt x="641" y="1195"/>
                  </a:lnTo>
                  <a:lnTo>
                    <a:pt x="643" y="1191"/>
                  </a:lnTo>
                  <a:lnTo>
                    <a:pt x="644" y="1187"/>
                  </a:lnTo>
                  <a:lnTo>
                    <a:pt x="644" y="1183"/>
                  </a:lnTo>
                  <a:lnTo>
                    <a:pt x="646" y="1177"/>
                  </a:lnTo>
                  <a:lnTo>
                    <a:pt x="648" y="1172"/>
                  </a:lnTo>
                  <a:lnTo>
                    <a:pt x="650" y="1166"/>
                  </a:lnTo>
                  <a:lnTo>
                    <a:pt x="652" y="1160"/>
                  </a:lnTo>
                  <a:lnTo>
                    <a:pt x="654" y="1154"/>
                  </a:lnTo>
                  <a:lnTo>
                    <a:pt x="656" y="1151"/>
                  </a:lnTo>
                  <a:lnTo>
                    <a:pt x="658" y="1145"/>
                  </a:lnTo>
                  <a:lnTo>
                    <a:pt x="660" y="1139"/>
                  </a:lnTo>
                  <a:lnTo>
                    <a:pt x="664" y="1133"/>
                  </a:lnTo>
                  <a:lnTo>
                    <a:pt x="666" y="1133"/>
                  </a:lnTo>
                  <a:lnTo>
                    <a:pt x="666" y="1131"/>
                  </a:lnTo>
                  <a:lnTo>
                    <a:pt x="667" y="1131"/>
                  </a:lnTo>
                  <a:lnTo>
                    <a:pt x="667" y="1129"/>
                  </a:lnTo>
                  <a:lnTo>
                    <a:pt x="667" y="1127"/>
                  </a:lnTo>
                  <a:lnTo>
                    <a:pt x="667" y="1126"/>
                  </a:lnTo>
                  <a:lnTo>
                    <a:pt x="667" y="1124"/>
                  </a:lnTo>
                  <a:lnTo>
                    <a:pt x="667" y="1122"/>
                  </a:lnTo>
                  <a:lnTo>
                    <a:pt x="669" y="1120"/>
                  </a:lnTo>
                  <a:lnTo>
                    <a:pt x="669" y="1118"/>
                  </a:lnTo>
                  <a:lnTo>
                    <a:pt x="671" y="1116"/>
                  </a:lnTo>
                  <a:lnTo>
                    <a:pt x="671" y="1114"/>
                  </a:lnTo>
                  <a:lnTo>
                    <a:pt x="673" y="1112"/>
                  </a:lnTo>
                  <a:lnTo>
                    <a:pt x="675" y="1112"/>
                  </a:lnTo>
                  <a:lnTo>
                    <a:pt x="677" y="1112"/>
                  </a:lnTo>
                  <a:lnTo>
                    <a:pt x="681" y="1112"/>
                  </a:lnTo>
                  <a:lnTo>
                    <a:pt x="685" y="1112"/>
                  </a:lnTo>
                  <a:lnTo>
                    <a:pt x="689" y="1110"/>
                  </a:lnTo>
                  <a:lnTo>
                    <a:pt x="692" y="1110"/>
                  </a:lnTo>
                  <a:lnTo>
                    <a:pt x="696" y="1108"/>
                  </a:lnTo>
                  <a:lnTo>
                    <a:pt x="698" y="1104"/>
                  </a:lnTo>
                  <a:lnTo>
                    <a:pt x="702" y="1103"/>
                  </a:lnTo>
                  <a:lnTo>
                    <a:pt x="704" y="1099"/>
                  </a:lnTo>
                  <a:lnTo>
                    <a:pt x="702" y="1099"/>
                  </a:lnTo>
                  <a:lnTo>
                    <a:pt x="704" y="1097"/>
                  </a:lnTo>
                  <a:lnTo>
                    <a:pt x="704" y="1095"/>
                  </a:lnTo>
                  <a:lnTo>
                    <a:pt x="704" y="1093"/>
                  </a:lnTo>
                  <a:lnTo>
                    <a:pt x="704" y="1091"/>
                  </a:lnTo>
                  <a:lnTo>
                    <a:pt x="704" y="1089"/>
                  </a:lnTo>
                  <a:lnTo>
                    <a:pt x="706" y="1089"/>
                  </a:lnTo>
                  <a:lnTo>
                    <a:pt x="706" y="1087"/>
                  </a:lnTo>
                  <a:lnTo>
                    <a:pt x="708" y="1087"/>
                  </a:lnTo>
                  <a:lnTo>
                    <a:pt x="710" y="1085"/>
                  </a:lnTo>
                  <a:lnTo>
                    <a:pt x="708" y="1085"/>
                  </a:lnTo>
                  <a:lnTo>
                    <a:pt x="708" y="1083"/>
                  </a:lnTo>
                  <a:lnTo>
                    <a:pt x="708" y="1081"/>
                  </a:lnTo>
                  <a:lnTo>
                    <a:pt x="708" y="1080"/>
                  </a:lnTo>
                  <a:lnTo>
                    <a:pt x="710" y="1080"/>
                  </a:lnTo>
                  <a:lnTo>
                    <a:pt x="714" y="1078"/>
                  </a:lnTo>
                  <a:lnTo>
                    <a:pt x="717" y="1076"/>
                  </a:lnTo>
                  <a:lnTo>
                    <a:pt x="719" y="1074"/>
                  </a:lnTo>
                  <a:lnTo>
                    <a:pt x="721" y="1070"/>
                  </a:lnTo>
                  <a:lnTo>
                    <a:pt x="723" y="1068"/>
                  </a:lnTo>
                  <a:lnTo>
                    <a:pt x="725" y="1064"/>
                  </a:lnTo>
                  <a:lnTo>
                    <a:pt x="727" y="1060"/>
                  </a:lnTo>
                  <a:lnTo>
                    <a:pt x="729" y="1058"/>
                  </a:lnTo>
                  <a:lnTo>
                    <a:pt x="729" y="1057"/>
                  </a:lnTo>
                  <a:lnTo>
                    <a:pt x="729" y="1055"/>
                  </a:lnTo>
                  <a:lnTo>
                    <a:pt x="729" y="1053"/>
                  </a:lnTo>
                  <a:lnTo>
                    <a:pt x="729" y="1051"/>
                  </a:lnTo>
                  <a:lnTo>
                    <a:pt x="729" y="1049"/>
                  </a:lnTo>
                  <a:lnTo>
                    <a:pt x="729" y="1047"/>
                  </a:lnTo>
                  <a:lnTo>
                    <a:pt x="729" y="1043"/>
                  </a:lnTo>
                  <a:lnTo>
                    <a:pt x="733" y="1043"/>
                  </a:lnTo>
                  <a:lnTo>
                    <a:pt x="737" y="1041"/>
                  </a:lnTo>
                  <a:lnTo>
                    <a:pt x="740" y="1039"/>
                  </a:lnTo>
                  <a:lnTo>
                    <a:pt x="742" y="1035"/>
                  </a:lnTo>
                  <a:lnTo>
                    <a:pt x="746" y="1034"/>
                  </a:lnTo>
                  <a:lnTo>
                    <a:pt x="748" y="1030"/>
                  </a:lnTo>
                  <a:lnTo>
                    <a:pt x="750" y="1026"/>
                  </a:lnTo>
                  <a:lnTo>
                    <a:pt x="750" y="1020"/>
                  </a:lnTo>
                  <a:lnTo>
                    <a:pt x="750" y="1016"/>
                  </a:lnTo>
                  <a:lnTo>
                    <a:pt x="750" y="1012"/>
                  </a:lnTo>
                  <a:lnTo>
                    <a:pt x="748" y="1009"/>
                  </a:lnTo>
                  <a:lnTo>
                    <a:pt x="746" y="1007"/>
                  </a:lnTo>
                  <a:lnTo>
                    <a:pt x="744" y="1003"/>
                  </a:lnTo>
                  <a:lnTo>
                    <a:pt x="742" y="999"/>
                  </a:lnTo>
                  <a:lnTo>
                    <a:pt x="742" y="995"/>
                  </a:lnTo>
                  <a:lnTo>
                    <a:pt x="740" y="991"/>
                  </a:lnTo>
                  <a:lnTo>
                    <a:pt x="748" y="978"/>
                  </a:lnTo>
                  <a:lnTo>
                    <a:pt x="754" y="963"/>
                  </a:lnTo>
                  <a:lnTo>
                    <a:pt x="763" y="949"/>
                  </a:lnTo>
                  <a:lnTo>
                    <a:pt x="771" y="936"/>
                  </a:lnTo>
                  <a:lnTo>
                    <a:pt x="779" y="922"/>
                  </a:lnTo>
                  <a:lnTo>
                    <a:pt x="788" y="909"/>
                  </a:lnTo>
                  <a:lnTo>
                    <a:pt x="796" y="897"/>
                  </a:lnTo>
                  <a:lnTo>
                    <a:pt x="806" y="886"/>
                  </a:lnTo>
                  <a:lnTo>
                    <a:pt x="809" y="880"/>
                  </a:lnTo>
                  <a:lnTo>
                    <a:pt x="815" y="874"/>
                  </a:lnTo>
                  <a:lnTo>
                    <a:pt x="819" y="869"/>
                  </a:lnTo>
                  <a:lnTo>
                    <a:pt x="825" y="863"/>
                  </a:lnTo>
                  <a:lnTo>
                    <a:pt x="829" y="857"/>
                  </a:lnTo>
                  <a:lnTo>
                    <a:pt x="834" y="853"/>
                  </a:lnTo>
                  <a:lnTo>
                    <a:pt x="838" y="847"/>
                  </a:lnTo>
                  <a:lnTo>
                    <a:pt x="844" y="842"/>
                  </a:lnTo>
                  <a:lnTo>
                    <a:pt x="848" y="838"/>
                  </a:lnTo>
                  <a:lnTo>
                    <a:pt x="854" y="834"/>
                  </a:lnTo>
                  <a:lnTo>
                    <a:pt x="857" y="832"/>
                  </a:lnTo>
                  <a:lnTo>
                    <a:pt x="863" y="828"/>
                  </a:lnTo>
                  <a:lnTo>
                    <a:pt x="869" y="824"/>
                  </a:lnTo>
                  <a:lnTo>
                    <a:pt x="873" y="821"/>
                  </a:lnTo>
                  <a:lnTo>
                    <a:pt x="878" y="817"/>
                  </a:lnTo>
                  <a:lnTo>
                    <a:pt x="882" y="813"/>
                  </a:lnTo>
                  <a:lnTo>
                    <a:pt x="882" y="811"/>
                  </a:lnTo>
                  <a:lnTo>
                    <a:pt x="882" y="809"/>
                  </a:lnTo>
                  <a:lnTo>
                    <a:pt x="882" y="807"/>
                  </a:lnTo>
                  <a:lnTo>
                    <a:pt x="877" y="805"/>
                  </a:lnTo>
                  <a:lnTo>
                    <a:pt x="873" y="805"/>
                  </a:lnTo>
                  <a:lnTo>
                    <a:pt x="867" y="805"/>
                  </a:lnTo>
                  <a:lnTo>
                    <a:pt x="861" y="805"/>
                  </a:lnTo>
                  <a:lnTo>
                    <a:pt x="857" y="803"/>
                  </a:lnTo>
                  <a:lnTo>
                    <a:pt x="852" y="803"/>
                  </a:lnTo>
                  <a:lnTo>
                    <a:pt x="848" y="803"/>
                  </a:lnTo>
                  <a:lnTo>
                    <a:pt x="842" y="801"/>
                  </a:lnTo>
                  <a:lnTo>
                    <a:pt x="823" y="801"/>
                  </a:lnTo>
                  <a:lnTo>
                    <a:pt x="806" y="801"/>
                  </a:lnTo>
                  <a:lnTo>
                    <a:pt x="786" y="801"/>
                  </a:lnTo>
                  <a:lnTo>
                    <a:pt x="769" y="801"/>
                  </a:lnTo>
                  <a:lnTo>
                    <a:pt x="750" y="803"/>
                  </a:lnTo>
                  <a:lnTo>
                    <a:pt x="733" y="805"/>
                  </a:lnTo>
                  <a:lnTo>
                    <a:pt x="715" y="807"/>
                  </a:lnTo>
                  <a:lnTo>
                    <a:pt x="698" y="809"/>
                  </a:lnTo>
                  <a:lnTo>
                    <a:pt x="689" y="809"/>
                  </a:lnTo>
                  <a:lnTo>
                    <a:pt x="677" y="811"/>
                  </a:lnTo>
                  <a:lnTo>
                    <a:pt x="667" y="813"/>
                  </a:lnTo>
                  <a:lnTo>
                    <a:pt x="658" y="815"/>
                  </a:lnTo>
                  <a:lnTo>
                    <a:pt x="646" y="817"/>
                  </a:lnTo>
                  <a:lnTo>
                    <a:pt x="637" y="819"/>
                  </a:lnTo>
                  <a:lnTo>
                    <a:pt x="627" y="819"/>
                  </a:lnTo>
                  <a:lnTo>
                    <a:pt x="616" y="821"/>
                  </a:lnTo>
                  <a:lnTo>
                    <a:pt x="612" y="823"/>
                  </a:lnTo>
                  <a:lnTo>
                    <a:pt x="608" y="824"/>
                  </a:lnTo>
                  <a:lnTo>
                    <a:pt x="604" y="824"/>
                  </a:lnTo>
                  <a:lnTo>
                    <a:pt x="598" y="826"/>
                  </a:lnTo>
                  <a:lnTo>
                    <a:pt x="595" y="826"/>
                  </a:lnTo>
                  <a:lnTo>
                    <a:pt x="591" y="828"/>
                  </a:lnTo>
                  <a:lnTo>
                    <a:pt x="587" y="830"/>
                  </a:lnTo>
                  <a:lnTo>
                    <a:pt x="585" y="834"/>
                  </a:lnTo>
                  <a:lnTo>
                    <a:pt x="577" y="842"/>
                  </a:lnTo>
                  <a:lnTo>
                    <a:pt x="574" y="849"/>
                  </a:lnTo>
                  <a:lnTo>
                    <a:pt x="570" y="859"/>
                  </a:lnTo>
                  <a:lnTo>
                    <a:pt x="566" y="869"/>
                  </a:lnTo>
                  <a:lnTo>
                    <a:pt x="562" y="878"/>
                  </a:lnTo>
                  <a:lnTo>
                    <a:pt x="560" y="888"/>
                  </a:lnTo>
                  <a:lnTo>
                    <a:pt x="556" y="895"/>
                  </a:lnTo>
                  <a:lnTo>
                    <a:pt x="552" y="905"/>
                  </a:lnTo>
                  <a:lnTo>
                    <a:pt x="549" y="913"/>
                  </a:lnTo>
                  <a:lnTo>
                    <a:pt x="547" y="920"/>
                  </a:lnTo>
                  <a:lnTo>
                    <a:pt x="545" y="928"/>
                  </a:lnTo>
                  <a:lnTo>
                    <a:pt x="541" y="934"/>
                  </a:lnTo>
                  <a:lnTo>
                    <a:pt x="539" y="941"/>
                  </a:lnTo>
                  <a:lnTo>
                    <a:pt x="535" y="949"/>
                  </a:lnTo>
                  <a:lnTo>
                    <a:pt x="531" y="957"/>
                  </a:lnTo>
                  <a:lnTo>
                    <a:pt x="527" y="963"/>
                  </a:lnTo>
                  <a:lnTo>
                    <a:pt x="527" y="964"/>
                  </a:lnTo>
                  <a:lnTo>
                    <a:pt x="526" y="964"/>
                  </a:lnTo>
                  <a:lnTo>
                    <a:pt x="526" y="966"/>
                  </a:lnTo>
                  <a:lnTo>
                    <a:pt x="481" y="966"/>
                  </a:lnTo>
                  <a:lnTo>
                    <a:pt x="481" y="964"/>
                  </a:lnTo>
                  <a:lnTo>
                    <a:pt x="483" y="963"/>
                  </a:lnTo>
                  <a:lnTo>
                    <a:pt x="481" y="963"/>
                  </a:lnTo>
                  <a:lnTo>
                    <a:pt x="480" y="963"/>
                  </a:lnTo>
                  <a:lnTo>
                    <a:pt x="478" y="941"/>
                  </a:lnTo>
                  <a:lnTo>
                    <a:pt x="476" y="940"/>
                  </a:lnTo>
                  <a:lnTo>
                    <a:pt x="474" y="940"/>
                  </a:lnTo>
                  <a:lnTo>
                    <a:pt x="472" y="940"/>
                  </a:lnTo>
                  <a:lnTo>
                    <a:pt x="470" y="938"/>
                  </a:lnTo>
                  <a:lnTo>
                    <a:pt x="468" y="938"/>
                  </a:lnTo>
                  <a:lnTo>
                    <a:pt x="466" y="938"/>
                  </a:lnTo>
                  <a:lnTo>
                    <a:pt x="464" y="938"/>
                  </a:lnTo>
                  <a:lnTo>
                    <a:pt x="447" y="907"/>
                  </a:lnTo>
                  <a:lnTo>
                    <a:pt x="430" y="909"/>
                  </a:lnTo>
                  <a:lnTo>
                    <a:pt x="412" y="926"/>
                  </a:lnTo>
                  <a:lnTo>
                    <a:pt x="409" y="847"/>
                  </a:lnTo>
                  <a:lnTo>
                    <a:pt x="387" y="840"/>
                  </a:lnTo>
                  <a:lnTo>
                    <a:pt x="393" y="832"/>
                  </a:lnTo>
                  <a:lnTo>
                    <a:pt x="393" y="824"/>
                  </a:lnTo>
                  <a:lnTo>
                    <a:pt x="393" y="817"/>
                  </a:lnTo>
                  <a:lnTo>
                    <a:pt x="393" y="807"/>
                  </a:lnTo>
                  <a:lnTo>
                    <a:pt x="393" y="800"/>
                  </a:lnTo>
                  <a:lnTo>
                    <a:pt x="393" y="790"/>
                  </a:lnTo>
                  <a:lnTo>
                    <a:pt x="397" y="782"/>
                  </a:lnTo>
                  <a:lnTo>
                    <a:pt x="403" y="775"/>
                  </a:lnTo>
                  <a:lnTo>
                    <a:pt x="409" y="769"/>
                  </a:lnTo>
                  <a:lnTo>
                    <a:pt x="416" y="763"/>
                  </a:lnTo>
                  <a:lnTo>
                    <a:pt x="422" y="759"/>
                  </a:lnTo>
                  <a:lnTo>
                    <a:pt x="428" y="753"/>
                  </a:lnTo>
                  <a:lnTo>
                    <a:pt x="435" y="750"/>
                  </a:lnTo>
                  <a:lnTo>
                    <a:pt x="441" y="744"/>
                  </a:lnTo>
                  <a:lnTo>
                    <a:pt x="449" y="740"/>
                  </a:lnTo>
                  <a:lnTo>
                    <a:pt x="455" y="734"/>
                  </a:lnTo>
                  <a:lnTo>
                    <a:pt x="460" y="730"/>
                  </a:lnTo>
                  <a:lnTo>
                    <a:pt x="466" y="727"/>
                  </a:lnTo>
                  <a:lnTo>
                    <a:pt x="472" y="723"/>
                  </a:lnTo>
                  <a:lnTo>
                    <a:pt x="478" y="719"/>
                  </a:lnTo>
                  <a:lnTo>
                    <a:pt x="481" y="715"/>
                  </a:lnTo>
                  <a:lnTo>
                    <a:pt x="487" y="711"/>
                  </a:lnTo>
                  <a:lnTo>
                    <a:pt x="491" y="707"/>
                  </a:lnTo>
                  <a:lnTo>
                    <a:pt x="497" y="702"/>
                  </a:lnTo>
                  <a:lnTo>
                    <a:pt x="499" y="700"/>
                  </a:lnTo>
                  <a:lnTo>
                    <a:pt x="499" y="698"/>
                  </a:lnTo>
                  <a:lnTo>
                    <a:pt x="501" y="694"/>
                  </a:lnTo>
                  <a:lnTo>
                    <a:pt x="503" y="692"/>
                  </a:lnTo>
                  <a:lnTo>
                    <a:pt x="503" y="690"/>
                  </a:lnTo>
                  <a:lnTo>
                    <a:pt x="504" y="688"/>
                  </a:lnTo>
                  <a:lnTo>
                    <a:pt x="506" y="686"/>
                  </a:lnTo>
                  <a:lnTo>
                    <a:pt x="508" y="686"/>
                  </a:lnTo>
                  <a:lnTo>
                    <a:pt x="516" y="686"/>
                  </a:lnTo>
                  <a:lnTo>
                    <a:pt x="526" y="688"/>
                  </a:lnTo>
                  <a:lnTo>
                    <a:pt x="533" y="690"/>
                  </a:lnTo>
                  <a:lnTo>
                    <a:pt x="543" y="690"/>
                  </a:lnTo>
                  <a:lnTo>
                    <a:pt x="552" y="690"/>
                  </a:lnTo>
                  <a:lnTo>
                    <a:pt x="560" y="690"/>
                  </a:lnTo>
                  <a:lnTo>
                    <a:pt x="568" y="686"/>
                  </a:lnTo>
                  <a:lnTo>
                    <a:pt x="574" y="683"/>
                  </a:lnTo>
                  <a:lnTo>
                    <a:pt x="577" y="675"/>
                  </a:lnTo>
                  <a:lnTo>
                    <a:pt x="579" y="669"/>
                  </a:lnTo>
                  <a:lnTo>
                    <a:pt x="579" y="663"/>
                  </a:lnTo>
                  <a:lnTo>
                    <a:pt x="577" y="656"/>
                  </a:lnTo>
                  <a:lnTo>
                    <a:pt x="575" y="650"/>
                  </a:lnTo>
                  <a:lnTo>
                    <a:pt x="574" y="644"/>
                  </a:lnTo>
                  <a:lnTo>
                    <a:pt x="572" y="638"/>
                  </a:lnTo>
                  <a:lnTo>
                    <a:pt x="570" y="631"/>
                  </a:lnTo>
                  <a:lnTo>
                    <a:pt x="562" y="621"/>
                  </a:lnTo>
                  <a:lnTo>
                    <a:pt x="556" y="613"/>
                  </a:lnTo>
                  <a:lnTo>
                    <a:pt x="547" y="606"/>
                  </a:lnTo>
                  <a:lnTo>
                    <a:pt x="539" y="598"/>
                  </a:lnTo>
                  <a:lnTo>
                    <a:pt x="531" y="592"/>
                  </a:lnTo>
                  <a:lnTo>
                    <a:pt x="522" y="587"/>
                  </a:lnTo>
                  <a:lnTo>
                    <a:pt x="512" y="581"/>
                  </a:lnTo>
                  <a:lnTo>
                    <a:pt x="504" y="575"/>
                  </a:lnTo>
                  <a:lnTo>
                    <a:pt x="506" y="571"/>
                  </a:lnTo>
                  <a:lnTo>
                    <a:pt x="506" y="569"/>
                  </a:lnTo>
                  <a:lnTo>
                    <a:pt x="508" y="566"/>
                  </a:lnTo>
                  <a:lnTo>
                    <a:pt x="508" y="564"/>
                  </a:lnTo>
                  <a:lnTo>
                    <a:pt x="510" y="560"/>
                  </a:lnTo>
                  <a:lnTo>
                    <a:pt x="510" y="558"/>
                  </a:lnTo>
                  <a:lnTo>
                    <a:pt x="510" y="556"/>
                  </a:lnTo>
                  <a:lnTo>
                    <a:pt x="512" y="552"/>
                  </a:lnTo>
                  <a:lnTo>
                    <a:pt x="514" y="548"/>
                  </a:lnTo>
                  <a:lnTo>
                    <a:pt x="516" y="543"/>
                  </a:lnTo>
                  <a:lnTo>
                    <a:pt x="516" y="537"/>
                  </a:lnTo>
                  <a:lnTo>
                    <a:pt x="518" y="533"/>
                  </a:lnTo>
                  <a:lnTo>
                    <a:pt x="518" y="527"/>
                  </a:lnTo>
                  <a:lnTo>
                    <a:pt x="518" y="521"/>
                  </a:lnTo>
                  <a:lnTo>
                    <a:pt x="520" y="516"/>
                  </a:lnTo>
                  <a:lnTo>
                    <a:pt x="520" y="510"/>
                  </a:lnTo>
                  <a:lnTo>
                    <a:pt x="520" y="504"/>
                  </a:lnTo>
                  <a:lnTo>
                    <a:pt x="520" y="500"/>
                  </a:lnTo>
                  <a:lnTo>
                    <a:pt x="520" y="495"/>
                  </a:lnTo>
                  <a:lnTo>
                    <a:pt x="520" y="491"/>
                  </a:lnTo>
                  <a:lnTo>
                    <a:pt x="522" y="487"/>
                  </a:lnTo>
                  <a:lnTo>
                    <a:pt x="524" y="481"/>
                  </a:lnTo>
                  <a:lnTo>
                    <a:pt x="526" y="477"/>
                  </a:lnTo>
                  <a:lnTo>
                    <a:pt x="526" y="473"/>
                  </a:lnTo>
                  <a:lnTo>
                    <a:pt x="533" y="452"/>
                  </a:lnTo>
                  <a:lnTo>
                    <a:pt x="539" y="431"/>
                  </a:lnTo>
                  <a:lnTo>
                    <a:pt x="545" y="410"/>
                  </a:lnTo>
                  <a:lnTo>
                    <a:pt x="549" y="389"/>
                  </a:lnTo>
                  <a:lnTo>
                    <a:pt x="550" y="368"/>
                  </a:lnTo>
                  <a:lnTo>
                    <a:pt x="550" y="347"/>
                  </a:lnTo>
                  <a:lnTo>
                    <a:pt x="547" y="326"/>
                  </a:lnTo>
                  <a:lnTo>
                    <a:pt x="539" y="307"/>
                  </a:lnTo>
                  <a:lnTo>
                    <a:pt x="539" y="303"/>
                  </a:lnTo>
                  <a:lnTo>
                    <a:pt x="537" y="299"/>
                  </a:lnTo>
                  <a:lnTo>
                    <a:pt x="535" y="297"/>
                  </a:lnTo>
                  <a:lnTo>
                    <a:pt x="533" y="293"/>
                  </a:lnTo>
                  <a:lnTo>
                    <a:pt x="531" y="291"/>
                  </a:lnTo>
                  <a:lnTo>
                    <a:pt x="531" y="289"/>
                  </a:lnTo>
                  <a:lnTo>
                    <a:pt x="529" y="286"/>
                  </a:lnTo>
                  <a:lnTo>
                    <a:pt x="527" y="284"/>
                  </a:lnTo>
                  <a:lnTo>
                    <a:pt x="531" y="282"/>
                  </a:lnTo>
                  <a:lnTo>
                    <a:pt x="533" y="278"/>
                  </a:lnTo>
                  <a:lnTo>
                    <a:pt x="537" y="276"/>
                  </a:lnTo>
                  <a:lnTo>
                    <a:pt x="541" y="274"/>
                  </a:lnTo>
                  <a:lnTo>
                    <a:pt x="545" y="270"/>
                  </a:lnTo>
                  <a:lnTo>
                    <a:pt x="550" y="268"/>
                  </a:lnTo>
                  <a:lnTo>
                    <a:pt x="554" y="264"/>
                  </a:lnTo>
                  <a:lnTo>
                    <a:pt x="556" y="262"/>
                  </a:lnTo>
                  <a:lnTo>
                    <a:pt x="568" y="253"/>
                  </a:lnTo>
                  <a:lnTo>
                    <a:pt x="577" y="247"/>
                  </a:lnTo>
                  <a:lnTo>
                    <a:pt x="589" y="239"/>
                  </a:lnTo>
                  <a:lnTo>
                    <a:pt x="598" y="232"/>
                  </a:lnTo>
                  <a:lnTo>
                    <a:pt x="608" y="222"/>
                  </a:lnTo>
                  <a:lnTo>
                    <a:pt x="616" y="213"/>
                  </a:lnTo>
                  <a:lnTo>
                    <a:pt x="621" y="203"/>
                  </a:lnTo>
                  <a:lnTo>
                    <a:pt x="627" y="192"/>
                  </a:lnTo>
                  <a:lnTo>
                    <a:pt x="621" y="184"/>
                  </a:lnTo>
                  <a:lnTo>
                    <a:pt x="616" y="176"/>
                  </a:lnTo>
                  <a:lnTo>
                    <a:pt x="610" y="172"/>
                  </a:lnTo>
                  <a:lnTo>
                    <a:pt x="602" y="167"/>
                  </a:lnTo>
                  <a:lnTo>
                    <a:pt x="587" y="161"/>
                  </a:lnTo>
                  <a:lnTo>
                    <a:pt x="570" y="155"/>
                  </a:lnTo>
                  <a:lnTo>
                    <a:pt x="552" y="153"/>
                  </a:lnTo>
                  <a:lnTo>
                    <a:pt x="535" y="149"/>
                  </a:lnTo>
                  <a:lnTo>
                    <a:pt x="518" y="144"/>
                  </a:lnTo>
                  <a:lnTo>
                    <a:pt x="503" y="138"/>
                  </a:lnTo>
                  <a:lnTo>
                    <a:pt x="495" y="124"/>
                  </a:lnTo>
                  <a:lnTo>
                    <a:pt x="485" y="113"/>
                  </a:lnTo>
                  <a:lnTo>
                    <a:pt x="478" y="98"/>
                  </a:lnTo>
                  <a:lnTo>
                    <a:pt x="470" y="84"/>
                  </a:lnTo>
                  <a:lnTo>
                    <a:pt x="462" y="71"/>
                  </a:lnTo>
                  <a:lnTo>
                    <a:pt x="455" y="57"/>
                  </a:lnTo>
                  <a:lnTo>
                    <a:pt x="443" y="46"/>
                  </a:lnTo>
                  <a:lnTo>
                    <a:pt x="433" y="34"/>
                  </a:lnTo>
                  <a:lnTo>
                    <a:pt x="430" y="28"/>
                  </a:lnTo>
                  <a:lnTo>
                    <a:pt x="424" y="25"/>
                  </a:lnTo>
                  <a:lnTo>
                    <a:pt x="420" y="21"/>
                  </a:lnTo>
                  <a:lnTo>
                    <a:pt x="414" y="17"/>
                  </a:lnTo>
                  <a:lnTo>
                    <a:pt x="409" y="15"/>
                  </a:lnTo>
                  <a:lnTo>
                    <a:pt x="403" y="11"/>
                  </a:lnTo>
                  <a:lnTo>
                    <a:pt x="397" y="9"/>
                  </a:lnTo>
                  <a:lnTo>
                    <a:pt x="391" y="7"/>
                  </a:lnTo>
                  <a:lnTo>
                    <a:pt x="376" y="2"/>
                  </a:lnTo>
                  <a:lnTo>
                    <a:pt x="361" y="0"/>
                  </a:lnTo>
                  <a:lnTo>
                    <a:pt x="347" y="0"/>
                  </a:lnTo>
                  <a:lnTo>
                    <a:pt x="332" y="0"/>
                  </a:lnTo>
                  <a:lnTo>
                    <a:pt x="316" y="4"/>
                  </a:lnTo>
                  <a:lnTo>
                    <a:pt x="303" y="5"/>
                  </a:lnTo>
                  <a:lnTo>
                    <a:pt x="288" y="9"/>
                  </a:lnTo>
                  <a:lnTo>
                    <a:pt x="274" y="13"/>
                  </a:lnTo>
                  <a:lnTo>
                    <a:pt x="272" y="13"/>
                  </a:lnTo>
                  <a:lnTo>
                    <a:pt x="269" y="13"/>
                  </a:lnTo>
                  <a:lnTo>
                    <a:pt x="267" y="15"/>
                  </a:lnTo>
                  <a:lnTo>
                    <a:pt x="265" y="15"/>
                  </a:lnTo>
                  <a:lnTo>
                    <a:pt x="263" y="17"/>
                  </a:lnTo>
                  <a:lnTo>
                    <a:pt x="261" y="17"/>
                  </a:lnTo>
                  <a:lnTo>
                    <a:pt x="259" y="19"/>
                  </a:lnTo>
                  <a:lnTo>
                    <a:pt x="255" y="19"/>
                  </a:lnTo>
                  <a:lnTo>
                    <a:pt x="232" y="30"/>
                  </a:lnTo>
                  <a:lnTo>
                    <a:pt x="209" y="44"/>
                  </a:lnTo>
                  <a:lnTo>
                    <a:pt x="188" y="59"/>
                  </a:lnTo>
                  <a:lnTo>
                    <a:pt x="167" y="75"/>
                  </a:lnTo>
                  <a:lnTo>
                    <a:pt x="146" y="90"/>
                  </a:lnTo>
                  <a:lnTo>
                    <a:pt x="125" y="105"/>
                  </a:lnTo>
                  <a:lnTo>
                    <a:pt x="104" y="121"/>
                  </a:lnTo>
                  <a:lnTo>
                    <a:pt x="82" y="136"/>
                  </a:lnTo>
                  <a:lnTo>
                    <a:pt x="75" y="140"/>
                  </a:lnTo>
                  <a:lnTo>
                    <a:pt x="67" y="144"/>
                  </a:lnTo>
                  <a:lnTo>
                    <a:pt x="61" y="147"/>
                  </a:lnTo>
                  <a:lnTo>
                    <a:pt x="54" y="153"/>
                  </a:lnTo>
                  <a:lnTo>
                    <a:pt x="48" y="157"/>
                  </a:lnTo>
                  <a:lnTo>
                    <a:pt x="42" y="161"/>
                  </a:lnTo>
                  <a:lnTo>
                    <a:pt x="35" y="165"/>
                  </a:lnTo>
                  <a:lnTo>
                    <a:pt x="29" y="169"/>
                  </a:lnTo>
                  <a:lnTo>
                    <a:pt x="25" y="172"/>
                  </a:lnTo>
                  <a:lnTo>
                    <a:pt x="23" y="174"/>
                  </a:lnTo>
                  <a:lnTo>
                    <a:pt x="19" y="178"/>
                  </a:lnTo>
                  <a:lnTo>
                    <a:pt x="17" y="180"/>
                  </a:lnTo>
                  <a:lnTo>
                    <a:pt x="15" y="184"/>
                  </a:lnTo>
                  <a:lnTo>
                    <a:pt x="15" y="188"/>
                  </a:lnTo>
                  <a:lnTo>
                    <a:pt x="12" y="192"/>
                  </a:lnTo>
                  <a:lnTo>
                    <a:pt x="10" y="193"/>
                  </a:lnTo>
                  <a:lnTo>
                    <a:pt x="8" y="201"/>
                  </a:lnTo>
                  <a:lnTo>
                    <a:pt x="8" y="207"/>
                  </a:lnTo>
                  <a:lnTo>
                    <a:pt x="6" y="215"/>
                  </a:lnTo>
                  <a:lnTo>
                    <a:pt x="6" y="220"/>
                  </a:lnTo>
                  <a:lnTo>
                    <a:pt x="4" y="228"/>
                  </a:lnTo>
                  <a:lnTo>
                    <a:pt x="4" y="236"/>
                  </a:lnTo>
                  <a:lnTo>
                    <a:pt x="2" y="241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2" y="261"/>
                  </a:lnTo>
                  <a:lnTo>
                    <a:pt x="2" y="266"/>
                  </a:lnTo>
                  <a:lnTo>
                    <a:pt x="2" y="272"/>
                  </a:lnTo>
                  <a:lnTo>
                    <a:pt x="4" y="276"/>
                  </a:lnTo>
                  <a:lnTo>
                    <a:pt x="4" y="282"/>
                  </a:lnTo>
                  <a:lnTo>
                    <a:pt x="4" y="287"/>
                  </a:lnTo>
                  <a:lnTo>
                    <a:pt x="6" y="293"/>
                  </a:lnTo>
                  <a:lnTo>
                    <a:pt x="8" y="307"/>
                  </a:lnTo>
                  <a:lnTo>
                    <a:pt x="13" y="320"/>
                  </a:lnTo>
                  <a:lnTo>
                    <a:pt x="21" y="332"/>
                  </a:lnTo>
                  <a:lnTo>
                    <a:pt x="31" y="345"/>
                  </a:lnTo>
                  <a:lnTo>
                    <a:pt x="38" y="356"/>
                  </a:lnTo>
                  <a:lnTo>
                    <a:pt x="44" y="370"/>
                  </a:lnTo>
                  <a:lnTo>
                    <a:pt x="46" y="376"/>
                  </a:lnTo>
                  <a:lnTo>
                    <a:pt x="48" y="383"/>
                  </a:lnTo>
                  <a:lnTo>
                    <a:pt x="48" y="389"/>
                  </a:lnTo>
                  <a:lnTo>
                    <a:pt x="48" y="397"/>
                  </a:lnTo>
                  <a:lnTo>
                    <a:pt x="42" y="403"/>
                  </a:lnTo>
                  <a:lnTo>
                    <a:pt x="38" y="410"/>
                  </a:lnTo>
                  <a:lnTo>
                    <a:pt x="35" y="416"/>
                  </a:lnTo>
                  <a:lnTo>
                    <a:pt x="31" y="422"/>
                  </a:lnTo>
                  <a:lnTo>
                    <a:pt x="29" y="427"/>
                  </a:lnTo>
                  <a:lnTo>
                    <a:pt x="25" y="435"/>
                  </a:lnTo>
                  <a:lnTo>
                    <a:pt x="23" y="441"/>
                  </a:lnTo>
                  <a:lnTo>
                    <a:pt x="21" y="449"/>
                  </a:lnTo>
                  <a:lnTo>
                    <a:pt x="19" y="458"/>
                  </a:lnTo>
                  <a:lnTo>
                    <a:pt x="19" y="468"/>
                  </a:lnTo>
                  <a:lnTo>
                    <a:pt x="19" y="477"/>
                  </a:lnTo>
                  <a:lnTo>
                    <a:pt x="21" y="487"/>
                  </a:lnTo>
                  <a:lnTo>
                    <a:pt x="23" y="495"/>
                  </a:lnTo>
                  <a:lnTo>
                    <a:pt x="27" y="502"/>
                  </a:lnTo>
                  <a:lnTo>
                    <a:pt x="29" y="512"/>
                  </a:lnTo>
                  <a:lnTo>
                    <a:pt x="33" y="519"/>
                  </a:lnTo>
                  <a:lnTo>
                    <a:pt x="35" y="523"/>
                  </a:lnTo>
                  <a:lnTo>
                    <a:pt x="36" y="527"/>
                  </a:lnTo>
                  <a:lnTo>
                    <a:pt x="38" y="531"/>
                  </a:lnTo>
                  <a:lnTo>
                    <a:pt x="42" y="533"/>
                  </a:lnTo>
                  <a:lnTo>
                    <a:pt x="44" y="537"/>
                  </a:lnTo>
                  <a:lnTo>
                    <a:pt x="46" y="539"/>
                  </a:lnTo>
                  <a:lnTo>
                    <a:pt x="48" y="543"/>
                  </a:lnTo>
                  <a:lnTo>
                    <a:pt x="48" y="544"/>
                  </a:lnTo>
                  <a:lnTo>
                    <a:pt x="54" y="552"/>
                  </a:lnTo>
                  <a:lnTo>
                    <a:pt x="59" y="560"/>
                  </a:lnTo>
                  <a:lnTo>
                    <a:pt x="67" y="564"/>
                  </a:lnTo>
                  <a:lnTo>
                    <a:pt x="75" y="567"/>
                  </a:lnTo>
                  <a:lnTo>
                    <a:pt x="82" y="569"/>
                  </a:lnTo>
                  <a:lnTo>
                    <a:pt x="90" y="571"/>
                  </a:lnTo>
                  <a:lnTo>
                    <a:pt x="98" y="573"/>
                  </a:lnTo>
                  <a:lnTo>
                    <a:pt x="105" y="575"/>
                  </a:lnTo>
                  <a:lnTo>
                    <a:pt x="104" y="585"/>
                  </a:lnTo>
                  <a:lnTo>
                    <a:pt x="102" y="594"/>
                  </a:lnTo>
                  <a:lnTo>
                    <a:pt x="102" y="604"/>
                  </a:lnTo>
                  <a:lnTo>
                    <a:pt x="102" y="612"/>
                  </a:lnTo>
                  <a:lnTo>
                    <a:pt x="102" y="621"/>
                  </a:lnTo>
                  <a:lnTo>
                    <a:pt x="104" y="631"/>
                  </a:lnTo>
                  <a:lnTo>
                    <a:pt x="105" y="640"/>
                  </a:lnTo>
                  <a:lnTo>
                    <a:pt x="107" y="650"/>
                  </a:lnTo>
                  <a:lnTo>
                    <a:pt x="113" y="661"/>
                  </a:lnTo>
                  <a:lnTo>
                    <a:pt x="121" y="671"/>
                  </a:lnTo>
                  <a:lnTo>
                    <a:pt x="130" y="681"/>
                  </a:lnTo>
                  <a:lnTo>
                    <a:pt x="140" y="688"/>
                  </a:lnTo>
                  <a:lnTo>
                    <a:pt x="161" y="702"/>
                  </a:lnTo>
                  <a:lnTo>
                    <a:pt x="184" y="713"/>
                  </a:lnTo>
                  <a:lnTo>
                    <a:pt x="207" y="725"/>
                  </a:lnTo>
                  <a:lnTo>
                    <a:pt x="226" y="738"/>
                  </a:lnTo>
                  <a:lnTo>
                    <a:pt x="236" y="748"/>
                  </a:lnTo>
                  <a:lnTo>
                    <a:pt x="244" y="757"/>
                  </a:lnTo>
                  <a:lnTo>
                    <a:pt x="249" y="769"/>
                  </a:lnTo>
                  <a:lnTo>
                    <a:pt x="253" y="782"/>
                  </a:lnTo>
                  <a:lnTo>
                    <a:pt x="280" y="817"/>
                  </a:lnTo>
                  <a:lnTo>
                    <a:pt x="251" y="880"/>
                  </a:lnTo>
                  <a:lnTo>
                    <a:pt x="247" y="880"/>
                  </a:lnTo>
                  <a:lnTo>
                    <a:pt x="246" y="880"/>
                  </a:lnTo>
                  <a:lnTo>
                    <a:pt x="244" y="880"/>
                  </a:lnTo>
                  <a:lnTo>
                    <a:pt x="242" y="882"/>
                  </a:lnTo>
                  <a:lnTo>
                    <a:pt x="240" y="884"/>
                  </a:lnTo>
                  <a:lnTo>
                    <a:pt x="238" y="884"/>
                  </a:lnTo>
                  <a:lnTo>
                    <a:pt x="234" y="886"/>
                  </a:lnTo>
                  <a:lnTo>
                    <a:pt x="232" y="888"/>
                  </a:lnTo>
                  <a:lnTo>
                    <a:pt x="226" y="895"/>
                  </a:lnTo>
                  <a:lnTo>
                    <a:pt x="222" y="903"/>
                  </a:lnTo>
                  <a:lnTo>
                    <a:pt x="221" y="913"/>
                  </a:lnTo>
                  <a:lnTo>
                    <a:pt x="219" y="920"/>
                  </a:lnTo>
                  <a:lnTo>
                    <a:pt x="217" y="930"/>
                  </a:lnTo>
                  <a:lnTo>
                    <a:pt x="217" y="938"/>
                  </a:lnTo>
                  <a:lnTo>
                    <a:pt x="215" y="945"/>
                  </a:lnTo>
                  <a:lnTo>
                    <a:pt x="215" y="953"/>
                  </a:lnTo>
                  <a:lnTo>
                    <a:pt x="215" y="959"/>
                  </a:lnTo>
                  <a:lnTo>
                    <a:pt x="215" y="964"/>
                  </a:lnTo>
                  <a:lnTo>
                    <a:pt x="215" y="970"/>
                  </a:lnTo>
                  <a:lnTo>
                    <a:pt x="215" y="974"/>
                  </a:lnTo>
                  <a:lnTo>
                    <a:pt x="215" y="980"/>
                  </a:lnTo>
                  <a:lnTo>
                    <a:pt x="215" y="984"/>
                  </a:lnTo>
                  <a:lnTo>
                    <a:pt x="217" y="989"/>
                  </a:lnTo>
                  <a:lnTo>
                    <a:pt x="217" y="993"/>
                  </a:lnTo>
                  <a:lnTo>
                    <a:pt x="217" y="997"/>
                  </a:lnTo>
                  <a:lnTo>
                    <a:pt x="217" y="999"/>
                  </a:lnTo>
                  <a:lnTo>
                    <a:pt x="217" y="1001"/>
                  </a:lnTo>
                  <a:lnTo>
                    <a:pt x="219" y="1003"/>
                  </a:lnTo>
                  <a:lnTo>
                    <a:pt x="221" y="1005"/>
                  </a:lnTo>
                  <a:lnTo>
                    <a:pt x="221" y="1007"/>
                  </a:lnTo>
                  <a:lnTo>
                    <a:pt x="222" y="1009"/>
                  </a:lnTo>
                  <a:lnTo>
                    <a:pt x="219" y="1014"/>
                  </a:lnTo>
                  <a:lnTo>
                    <a:pt x="213" y="1018"/>
                  </a:lnTo>
                  <a:lnTo>
                    <a:pt x="207" y="1024"/>
                  </a:lnTo>
                  <a:lnTo>
                    <a:pt x="201" y="1032"/>
                  </a:lnTo>
                  <a:lnTo>
                    <a:pt x="198" y="1037"/>
                  </a:lnTo>
                  <a:lnTo>
                    <a:pt x="194" y="1045"/>
                  </a:lnTo>
                  <a:lnTo>
                    <a:pt x="194" y="1053"/>
                  </a:lnTo>
                  <a:lnTo>
                    <a:pt x="194" y="1060"/>
                  </a:lnTo>
                  <a:lnTo>
                    <a:pt x="198" y="1066"/>
                  </a:lnTo>
                  <a:lnTo>
                    <a:pt x="201" y="1068"/>
                  </a:lnTo>
                  <a:lnTo>
                    <a:pt x="205" y="1068"/>
                  </a:lnTo>
                  <a:lnTo>
                    <a:pt x="209" y="1068"/>
                  </a:lnTo>
                  <a:lnTo>
                    <a:pt x="213" y="1066"/>
                  </a:lnTo>
                  <a:lnTo>
                    <a:pt x="219" y="1064"/>
                  </a:lnTo>
                  <a:lnTo>
                    <a:pt x="222" y="1064"/>
                  </a:lnTo>
                  <a:lnTo>
                    <a:pt x="226" y="1066"/>
                  </a:lnTo>
                  <a:lnTo>
                    <a:pt x="228" y="1068"/>
                  </a:lnTo>
                  <a:lnTo>
                    <a:pt x="230" y="1068"/>
                  </a:lnTo>
                  <a:lnTo>
                    <a:pt x="230" y="1070"/>
                  </a:lnTo>
                  <a:lnTo>
                    <a:pt x="232" y="1072"/>
                  </a:lnTo>
                  <a:lnTo>
                    <a:pt x="234" y="1072"/>
                  </a:lnTo>
                  <a:lnTo>
                    <a:pt x="236" y="1074"/>
                  </a:lnTo>
                  <a:lnTo>
                    <a:pt x="238" y="1076"/>
                  </a:lnTo>
                  <a:lnTo>
                    <a:pt x="244" y="1206"/>
                  </a:lnTo>
                  <a:lnTo>
                    <a:pt x="240" y="1210"/>
                  </a:lnTo>
                  <a:lnTo>
                    <a:pt x="240" y="1212"/>
                  </a:lnTo>
                  <a:lnTo>
                    <a:pt x="238" y="1216"/>
                  </a:lnTo>
                  <a:lnTo>
                    <a:pt x="238" y="1220"/>
                  </a:lnTo>
                  <a:lnTo>
                    <a:pt x="238" y="1223"/>
                  </a:lnTo>
                  <a:lnTo>
                    <a:pt x="238" y="1227"/>
                  </a:lnTo>
                  <a:lnTo>
                    <a:pt x="236" y="1231"/>
                  </a:lnTo>
                  <a:lnTo>
                    <a:pt x="234" y="1233"/>
                  </a:lnTo>
                  <a:lnTo>
                    <a:pt x="232" y="1239"/>
                  </a:lnTo>
                  <a:lnTo>
                    <a:pt x="232" y="1244"/>
                  </a:lnTo>
                  <a:lnTo>
                    <a:pt x="232" y="1252"/>
                  </a:lnTo>
                  <a:lnTo>
                    <a:pt x="230" y="1258"/>
                  </a:lnTo>
                  <a:lnTo>
                    <a:pt x="230" y="1264"/>
                  </a:lnTo>
                  <a:lnTo>
                    <a:pt x="230" y="1269"/>
                  </a:lnTo>
                  <a:lnTo>
                    <a:pt x="228" y="1273"/>
                  </a:lnTo>
                  <a:lnTo>
                    <a:pt x="228" y="1279"/>
                  </a:lnTo>
                  <a:lnTo>
                    <a:pt x="228" y="1291"/>
                  </a:lnTo>
                  <a:lnTo>
                    <a:pt x="228" y="1302"/>
                  </a:lnTo>
                  <a:lnTo>
                    <a:pt x="228" y="1312"/>
                  </a:lnTo>
                  <a:lnTo>
                    <a:pt x="228" y="1323"/>
                  </a:lnTo>
                  <a:lnTo>
                    <a:pt x="230" y="1335"/>
                  </a:lnTo>
                  <a:lnTo>
                    <a:pt x="230" y="1344"/>
                  </a:lnTo>
                  <a:lnTo>
                    <a:pt x="232" y="1356"/>
                  </a:lnTo>
                  <a:lnTo>
                    <a:pt x="236" y="1365"/>
                  </a:lnTo>
                  <a:lnTo>
                    <a:pt x="238" y="1386"/>
                  </a:lnTo>
                  <a:lnTo>
                    <a:pt x="242" y="1406"/>
                  </a:lnTo>
                  <a:lnTo>
                    <a:pt x="249" y="1423"/>
                  </a:lnTo>
                  <a:lnTo>
                    <a:pt x="257" y="1440"/>
                  </a:lnTo>
                  <a:lnTo>
                    <a:pt x="267" y="1457"/>
                  </a:lnTo>
                  <a:lnTo>
                    <a:pt x="278" y="1473"/>
                  </a:lnTo>
                  <a:lnTo>
                    <a:pt x="292" y="1486"/>
                  </a:lnTo>
                  <a:lnTo>
                    <a:pt x="307" y="1498"/>
                  </a:lnTo>
                  <a:lnTo>
                    <a:pt x="305" y="1500"/>
                  </a:lnTo>
                  <a:lnTo>
                    <a:pt x="303" y="1500"/>
                  </a:lnTo>
                  <a:lnTo>
                    <a:pt x="299" y="1501"/>
                  </a:lnTo>
                  <a:lnTo>
                    <a:pt x="295" y="1501"/>
                  </a:lnTo>
                  <a:lnTo>
                    <a:pt x="293" y="1503"/>
                  </a:lnTo>
                  <a:lnTo>
                    <a:pt x="290" y="1503"/>
                  </a:lnTo>
                  <a:lnTo>
                    <a:pt x="286" y="1503"/>
                  </a:lnTo>
                  <a:lnTo>
                    <a:pt x="282" y="1505"/>
                  </a:lnTo>
                  <a:lnTo>
                    <a:pt x="276" y="1505"/>
                  </a:lnTo>
                  <a:lnTo>
                    <a:pt x="272" y="1507"/>
                  </a:lnTo>
                  <a:lnTo>
                    <a:pt x="270" y="1509"/>
                  </a:lnTo>
                  <a:lnTo>
                    <a:pt x="267" y="1509"/>
                  </a:lnTo>
                  <a:lnTo>
                    <a:pt x="263" y="1511"/>
                  </a:lnTo>
                  <a:lnTo>
                    <a:pt x="259" y="1513"/>
                  </a:lnTo>
                  <a:lnTo>
                    <a:pt x="255" y="1513"/>
                  </a:lnTo>
                  <a:lnTo>
                    <a:pt x="251" y="1515"/>
                  </a:lnTo>
                  <a:lnTo>
                    <a:pt x="246" y="1517"/>
                  </a:lnTo>
                  <a:lnTo>
                    <a:pt x="242" y="1517"/>
                  </a:lnTo>
                  <a:lnTo>
                    <a:pt x="238" y="1519"/>
                  </a:lnTo>
                  <a:lnTo>
                    <a:pt x="234" y="1519"/>
                  </a:lnTo>
                  <a:lnTo>
                    <a:pt x="230" y="1521"/>
                  </a:lnTo>
                  <a:lnTo>
                    <a:pt x="226" y="1523"/>
                  </a:lnTo>
                  <a:lnTo>
                    <a:pt x="222" y="1525"/>
                  </a:lnTo>
                  <a:lnTo>
                    <a:pt x="219" y="1528"/>
                  </a:lnTo>
                  <a:lnTo>
                    <a:pt x="215" y="1528"/>
                  </a:lnTo>
                  <a:lnTo>
                    <a:pt x="211" y="1530"/>
                  </a:lnTo>
                  <a:lnTo>
                    <a:pt x="207" y="1532"/>
                  </a:lnTo>
                  <a:lnTo>
                    <a:pt x="203" y="1536"/>
                  </a:lnTo>
                  <a:lnTo>
                    <a:pt x="201" y="1540"/>
                  </a:lnTo>
                  <a:lnTo>
                    <a:pt x="199" y="1544"/>
                  </a:lnTo>
                  <a:lnTo>
                    <a:pt x="196" y="1548"/>
                  </a:lnTo>
                  <a:lnTo>
                    <a:pt x="194" y="1549"/>
                  </a:lnTo>
                  <a:lnTo>
                    <a:pt x="192" y="1555"/>
                  </a:lnTo>
                  <a:lnTo>
                    <a:pt x="188" y="1563"/>
                  </a:lnTo>
                  <a:lnTo>
                    <a:pt x="186" y="1569"/>
                  </a:lnTo>
                  <a:lnTo>
                    <a:pt x="184" y="1576"/>
                  </a:lnTo>
                  <a:lnTo>
                    <a:pt x="184" y="1582"/>
                  </a:lnTo>
                  <a:lnTo>
                    <a:pt x="184" y="1590"/>
                  </a:lnTo>
                  <a:lnTo>
                    <a:pt x="186" y="1595"/>
                  </a:lnTo>
                  <a:lnTo>
                    <a:pt x="190" y="1601"/>
                  </a:lnTo>
                  <a:lnTo>
                    <a:pt x="196" y="1605"/>
                  </a:lnTo>
                  <a:lnTo>
                    <a:pt x="203" y="1609"/>
                  </a:lnTo>
                  <a:lnTo>
                    <a:pt x="209" y="1611"/>
                  </a:lnTo>
                  <a:lnTo>
                    <a:pt x="215" y="1613"/>
                  </a:lnTo>
                  <a:lnTo>
                    <a:pt x="222" y="1617"/>
                  </a:lnTo>
                  <a:lnTo>
                    <a:pt x="228" y="1617"/>
                  </a:lnTo>
                  <a:lnTo>
                    <a:pt x="234" y="1618"/>
                  </a:lnTo>
                  <a:lnTo>
                    <a:pt x="242" y="1620"/>
                  </a:lnTo>
                  <a:lnTo>
                    <a:pt x="246" y="1620"/>
                  </a:lnTo>
                  <a:lnTo>
                    <a:pt x="247" y="1620"/>
                  </a:lnTo>
                  <a:lnTo>
                    <a:pt x="251" y="1620"/>
                  </a:lnTo>
                  <a:lnTo>
                    <a:pt x="253" y="1620"/>
                  </a:lnTo>
                  <a:lnTo>
                    <a:pt x="257" y="1622"/>
                  </a:lnTo>
                  <a:lnTo>
                    <a:pt x="261" y="1622"/>
                  </a:lnTo>
                  <a:lnTo>
                    <a:pt x="263" y="1622"/>
                  </a:lnTo>
                  <a:lnTo>
                    <a:pt x="267" y="1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Freeform 7"/>
            <p:cNvSpPr>
              <a:spLocks/>
            </p:cNvSpPr>
            <p:nvPr/>
          </p:nvSpPr>
          <p:spPr bwMode="auto">
            <a:xfrm flipH="1">
              <a:off x="4662" y="3535"/>
              <a:ext cx="280" cy="98"/>
            </a:xfrm>
            <a:custGeom>
              <a:avLst/>
              <a:gdLst>
                <a:gd name="T0" fmla="*/ 107 w 280"/>
                <a:gd name="T1" fmla="*/ 96 h 98"/>
                <a:gd name="T2" fmla="*/ 159 w 280"/>
                <a:gd name="T3" fmla="*/ 94 h 98"/>
                <a:gd name="T4" fmla="*/ 209 w 280"/>
                <a:gd name="T5" fmla="*/ 90 h 98"/>
                <a:gd name="T6" fmla="*/ 245 w 280"/>
                <a:gd name="T7" fmla="*/ 80 h 98"/>
                <a:gd name="T8" fmla="*/ 266 w 280"/>
                <a:gd name="T9" fmla="*/ 69 h 98"/>
                <a:gd name="T10" fmla="*/ 278 w 280"/>
                <a:gd name="T11" fmla="*/ 57 h 98"/>
                <a:gd name="T12" fmla="*/ 280 w 280"/>
                <a:gd name="T13" fmla="*/ 48 h 98"/>
                <a:gd name="T14" fmla="*/ 280 w 280"/>
                <a:gd name="T15" fmla="*/ 40 h 98"/>
                <a:gd name="T16" fmla="*/ 276 w 280"/>
                <a:gd name="T17" fmla="*/ 34 h 98"/>
                <a:gd name="T18" fmla="*/ 264 w 280"/>
                <a:gd name="T19" fmla="*/ 25 h 98"/>
                <a:gd name="T20" fmla="*/ 245 w 280"/>
                <a:gd name="T21" fmla="*/ 17 h 98"/>
                <a:gd name="T22" fmla="*/ 228 w 280"/>
                <a:gd name="T23" fmla="*/ 9 h 98"/>
                <a:gd name="T24" fmla="*/ 209 w 280"/>
                <a:gd name="T25" fmla="*/ 4 h 98"/>
                <a:gd name="T26" fmla="*/ 188 w 280"/>
                <a:gd name="T27" fmla="*/ 0 h 98"/>
                <a:gd name="T28" fmla="*/ 163 w 280"/>
                <a:gd name="T29" fmla="*/ 0 h 98"/>
                <a:gd name="T30" fmla="*/ 138 w 280"/>
                <a:gd name="T31" fmla="*/ 0 h 98"/>
                <a:gd name="T32" fmla="*/ 115 w 280"/>
                <a:gd name="T33" fmla="*/ 2 h 98"/>
                <a:gd name="T34" fmla="*/ 94 w 280"/>
                <a:gd name="T35" fmla="*/ 4 h 98"/>
                <a:gd name="T36" fmla="*/ 74 w 280"/>
                <a:gd name="T37" fmla="*/ 6 h 98"/>
                <a:gd name="T38" fmla="*/ 55 w 280"/>
                <a:gd name="T39" fmla="*/ 11 h 98"/>
                <a:gd name="T40" fmla="*/ 38 w 280"/>
                <a:gd name="T41" fmla="*/ 17 h 98"/>
                <a:gd name="T42" fmla="*/ 23 w 280"/>
                <a:gd name="T43" fmla="*/ 27 h 98"/>
                <a:gd name="T44" fmla="*/ 13 w 280"/>
                <a:gd name="T45" fmla="*/ 34 h 98"/>
                <a:gd name="T46" fmla="*/ 5 w 280"/>
                <a:gd name="T47" fmla="*/ 46 h 98"/>
                <a:gd name="T48" fmla="*/ 2 w 280"/>
                <a:gd name="T49" fmla="*/ 59 h 98"/>
                <a:gd name="T50" fmla="*/ 2 w 280"/>
                <a:gd name="T51" fmla="*/ 71 h 98"/>
                <a:gd name="T52" fmla="*/ 5 w 280"/>
                <a:gd name="T53" fmla="*/ 80 h 98"/>
                <a:gd name="T54" fmla="*/ 15 w 280"/>
                <a:gd name="T55" fmla="*/ 84 h 98"/>
                <a:gd name="T56" fmla="*/ 23 w 280"/>
                <a:gd name="T57" fmla="*/ 88 h 98"/>
                <a:gd name="T58" fmla="*/ 34 w 280"/>
                <a:gd name="T59" fmla="*/ 92 h 98"/>
                <a:gd name="T60" fmla="*/ 48 w 280"/>
                <a:gd name="T61" fmla="*/ 94 h 98"/>
                <a:gd name="T62" fmla="*/ 61 w 280"/>
                <a:gd name="T63" fmla="*/ 94 h 98"/>
                <a:gd name="T64" fmla="*/ 74 w 280"/>
                <a:gd name="T65" fmla="*/ 9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0"/>
                <a:gd name="T100" fmla="*/ 0 h 98"/>
                <a:gd name="T101" fmla="*/ 280 w 280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0" h="98">
                  <a:moveTo>
                    <a:pt x="82" y="98"/>
                  </a:moveTo>
                  <a:lnTo>
                    <a:pt x="107" y="96"/>
                  </a:lnTo>
                  <a:lnTo>
                    <a:pt x="132" y="94"/>
                  </a:lnTo>
                  <a:lnTo>
                    <a:pt x="159" y="94"/>
                  </a:lnTo>
                  <a:lnTo>
                    <a:pt x="184" y="92"/>
                  </a:lnTo>
                  <a:lnTo>
                    <a:pt x="209" y="90"/>
                  </a:lnTo>
                  <a:lnTo>
                    <a:pt x="234" y="84"/>
                  </a:lnTo>
                  <a:lnTo>
                    <a:pt x="245" y="80"/>
                  </a:lnTo>
                  <a:lnTo>
                    <a:pt x="257" y="75"/>
                  </a:lnTo>
                  <a:lnTo>
                    <a:pt x="266" y="69"/>
                  </a:lnTo>
                  <a:lnTo>
                    <a:pt x="278" y="61"/>
                  </a:lnTo>
                  <a:lnTo>
                    <a:pt x="278" y="57"/>
                  </a:lnTo>
                  <a:lnTo>
                    <a:pt x="280" y="54"/>
                  </a:lnTo>
                  <a:lnTo>
                    <a:pt x="280" y="48"/>
                  </a:lnTo>
                  <a:lnTo>
                    <a:pt x="280" y="44"/>
                  </a:lnTo>
                  <a:lnTo>
                    <a:pt x="280" y="40"/>
                  </a:lnTo>
                  <a:lnTo>
                    <a:pt x="278" y="36"/>
                  </a:lnTo>
                  <a:lnTo>
                    <a:pt x="276" y="34"/>
                  </a:lnTo>
                  <a:lnTo>
                    <a:pt x="274" y="31"/>
                  </a:lnTo>
                  <a:lnTo>
                    <a:pt x="264" y="25"/>
                  </a:lnTo>
                  <a:lnTo>
                    <a:pt x="255" y="21"/>
                  </a:lnTo>
                  <a:lnTo>
                    <a:pt x="245" y="17"/>
                  </a:lnTo>
                  <a:lnTo>
                    <a:pt x="236" y="13"/>
                  </a:lnTo>
                  <a:lnTo>
                    <a:pt x="228" y="9"/>
                  </a:lnTo>
                  <a:lnTo>
                    <a:pt x="218" y="6"/>
                  </a:lnTo>
                  <a:lnTo>
                    <a:pt x="209" y="4"/>
                  </a:lnTo>
                  <a:lnTo>
                    <a:pt x="201" y="2"/>
                  </a:lnTo>
                  <a:lnTo>
                    <a:pt x="18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49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5" y="2"/>
                  </a:lnTo>
                  <a:lnTo>
                    <a:pt x="103" y="2"/>
                  </a:lnTo>
                  <a:lnTo>
                    <a:pt x="94" y="4"/>
                  </a:lnTo>
                  <a:lnTo>
                    <a:pt x="84" y="4"/>
                  </a:lnTo>
                  <a:lnTo>
                    <a:pt x="74" y="6"/>
                  </a:lnTo>
                  <a:lnTo>
                    <a:pt x="65" y="8"/>
                  </a:lnTo>
                  <a:lnTo>
                    <a:pt x="55" y="11"/>
                  </a:lnTo>
                  <a:lnTo>
                    <a:pt x="48" y="13"/>
                  </a:lnTo>
                  <a:lnTo>
                    <a:pt x="38" y="17"/>
                  </a:lnTo>
                  <a:lnTo>
                    <a:pt x="30" y="23"/>
                  </a:lnTo>
                  <a:lnTo>
                    <a:pt x="23" y="27"/>
                  </a:lnTo>
                  <a:lnTo>
                    <a:pt x="17" y="31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2"/>
                  </a:lnTo>
                  <a:lnTo>
                    <a:pt x="2" y="59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5" y="80"/>
                  </a:lnTo>
                  <a:lnTo>
                    <a:pt x="9" y="82"/>
                  </a:lnTo>
                  <a:lnTo>
                    <a:pt x="15" y="84"/>
                  </a:lnTo>
                  <a:lnTo>
                    <a:pt x="19" y="86"/>
                  </a:lnTo>
                  <a:lnTo>
                    <a:pt x="23" y="88"/>
                  </a:lnTo>
                  <a:lnTo>
                    <a:pt x="26" y="90"/>
                  </a:lnTo>
                  <a:lnTo>
                    <a:pt x="34" y="92"/>
                  </a:lnTo>
                  <a:lnTo>
                    <a:pt x="42" y="92"/>
                  </a:lnTo>
                  <a:lnTo>
                    <a:pt x="48" y="94"/>
                  </a:lnTo>
                  <a:lnTo>
                    <a:pt x="55" y="94"/>
                  </a:lnTo>
                  <a:lnTo>
                    <a:pt x="61" y="94"/>
                  </a:lnTo>
                  <a:lnTo>
                    <a:pt x="69" y="96"/>
                  </a:lnTo>
                  <a:lnTo>
                    <a:pt x="74" y="96"/>
                  </a:lnTo>
                  <a:lnTo>
                    <a:pt x="82" y="98"/>
                  </a:lnTo>
                  <a:close/>
                </a:path>
              </a:pathLst>
            </a:custGeom>
            <a:solidFill>
              <a:srgbClr val="875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8"/>
            <p:cNvSpPr>
              <a:spLocks/>
            </p:cNvSpPr>
            <p:nvPr/>
          </p:nvSpPr>
          <p:spPr bwMode="auto">
            <a:xfrm flipH="1">
              <a:off x="4313" y="3502"/>
              <a:ext cx="393" cy="94"/>
            </a:xfrm>
            <a:custGeom>
              <a:avLst/>
              <a:gdLst>
                <a:gd name="T0" fmla="*/ 328 w 393"/>
                <a:gd name="T1" fmla="*/ 94 h 94"/>
                <a:gd name="T2" fmla="*/ 337 w 393"/>
                <a:gd name="T3" fmla="*/ 92 h 94"/>
                <a:gd name="T4" fmla="*/ 347 w 393"/>
                <a:gd name="T5" fmla="*/ 92 h 94"/>
                <a:gd name="T6" fmla="*/ 356 w 393"/>
                <a:gd name="T7" fmla="*/ 92 h 94"/>
                <a:gd name="T8" fmla="*/ 366 w 393"/>
                <a:gd name="T9" fmla="*/ 90 h 94"/>
                <a:gd name="T10" fmla="*/ 376 w 393"/>
                <a:gd name="T11" fmla="*/ 88 h 94"/>
                <a:gd name="T12" fmla="*/ 383 w 393"/>
                <a:gd name="T13" fmla="*/ 87 h 94"/>
                <a:gd name="T14" fmla="*/ 389 w 393"/>
                <a:gd name="T15" fmla="*/ 83 h 94"/>
                <a:gd name="T16" fmla="*/ 393 w 393"/>
                <a:gd name="T17" fmla="*/ 73 h 94"/>
                <a:gd name="T18" fmla="*/ 389 w 393"/>
                <a:gd name="T19" fmla="*/ 64 h 94"/>
                <a:gd name="T20" fmla="*/ 381 w 393"/>
                <a:gd name="T21" fmla="*/ 54 h 94"/>
                <a:gd name="T22" fmla="*/ 374 w 393"/>
                <a:gd name="T23" fmla="*/ 46 h 94"/>
                <a:gd name="T24" fmla="*/ 364 w 393"/>
                <a:gd name="T25" fmla="*/ 41 h 94"/>
                <a:gd name="T26" fmla="*/ 358 w 393"/>
                <a:gd name="T27" fmla="*/ 37 h 94"/>
                <a:gd name="T28" fmla="*/ 351 w 393"/>
                <a:gd name="T29" fmla="*/ 33 h 94"/>
                <a:gd name="T30" fmla="*/ 341 w 393"/>
                <a:gd name="T31" fmla="*/ 31 h 94"/>
                <a:gd name="T32" fmla="*/ 331 w 393"/>
                <a:gd name="T33" fmla="*/ 29 h 94"/>
                <a:gd name="T34" fmla="*/ 324 w 393"/>
                <a:gd name="T35" fmla="*/ 25 h 94"/>
                <a:gd name="T36" fmla="*/ 314 w 393"/>
                <a:gd name="T37" fmla="*/ 23 h 94"/>
                <a:gd name="T38" fmla="*/ 306 w 393"/>
                <a:gd name="T39" fmla="*/ 21 h 94"/>
                <a:gd name="T40" fmla="*/ 289 w 393"/>
                <a:gd name="T41" fmla="*/ 19 h 94"/>
                <a:gd name="T42" fmla="*/ 259 w 393"/>
                <a:gd name="T43" fmla="*/ 16 h 94"/>
                <a:gd name="T44" fmla="*/ 230 w 393"/>
                <a:gd name="T45" fmla="*/ 10 h 94"/>
                <a:gd name="T46" fmla="*/ 201 w 393"/>
                <a:gd name="T47" fmla="*/ 6 h 94"/>
                <a:gd name="T48" fmla="*/ 172 w 393"/>
                <a:gd name="T49" fmla="*/ 2 h 94"/>
                <a:gd name="T50" fmla="*/ 140 w 393"/>
                <a:gd name="T51" fmla="*/ 0 h 94"/>
                <a:gd name="T52" fmla="*/ 109 w 393"/>
                <a:gd name="T53" fmla="*/ 0 h 94"/>
                <a:gd name="T54" fmla="*/ 78 w 393"/>
                <a:gd name="T55" fmla="*/ 2 h 94"/>
                <a:gd name="T56" fmla="*/ 59 w 393"/>
                <a:gd name="T57" fmla="*/ 2 h 94"/>
                <a:gd name="T58" fmla="*/ 51 w 393"/>
                <a:gd name="T59" fmla="*/ 4 h 94"/>
                <a:gd name="T60" fmla="*/ 46 w 393"/>
                <a:gd name="T61" fmla="*/ 6 h 94"/>
                <a:gd name="T62" fmla="*/ 38 w 393"/>
                <a:gd name="T63" fmla="*/ 8 h 94"/>
                <a:gd name="T64" fmla="*/ 30 w 393"/>
                <a:gd name="T65" fmla="*/ 12 h 94"/>
                <a:gd name="T66" fmla="*/ 21 w 393"/>
                <a:gd name="T67" fmla="*/ 19 h 94"/>
                <a:gd name="T68" fmla="*/ 13 w 393"/>
                <a:gd name="T69" fmla="*/ 25 h 94"/>
                <a:gd name="T70" fmla="*/ 3 w 393"/>
                <a:gd name="T71" fmla="*/ 29 h 94"/>
                <a:gd name="T72" fmla="*/ 49 w 393"/>
                <a:gd name="T73" fmla="*/ 48 h 94"/>
                <a:gd name="T74" fmla="*/ 51 w 393"/>
                <a:gd name="T75" fmla="*/ 54 h 94"/>
                <a:gd name="T76" fmla="*/ 51 w 393"/>
                <a:gd name="T77" fmla="*/ 58 h 94"/>
                <a:gd name="T78" fmla="*/ 53 w 393"/>
                <a:gd name="T79" fmla="*/ 62 h 94"/>
                <a:gd name="T80" fmla="*/ 55 w 393"/>
                <a:gd name="T81" fmla="*/ 67 h 94"/>
                <a:gd name="T82" fmla="*/ 55 w 393"/>
                <a:gd name="T83" fmla="*/ 71 h 94"/>
                <a:gd name="T84" fmla="*/ 57 w 393"/>
                <a:gd name="T85" fmla="*/ 77 h 94"/>
                <a:gd name="T86" fmla="*/ 57 w 393"/>
                <a:gd name="T87" fmla="*/ 81 h 94"/>
                <a:gd name="T88" fmla="*/ 59 w 393"/>
                <a:gd name="T89" fmla="*/ 85 h 94"/>
                <a:gd name="T90" fmla="*/ 72 w 393"/>
                <a:gd name="T91" fmla="*/ 85 h 94"/>
                <a:gd name="T92" fmla="*/ 86 w 393"/>
                <a:gd name="T93" fmla="*/ 85 h 94"/>
                <a:gd name="T94" fmla="*/ 99 w 393"/>
                <a:gd name="T95" fmla="*/ 85 h 94"/>
                <a:gd name="T96" fmla="*/ 115 w 393"/>
                <a:gd name="T97" fmla="*/ 85 h 94"/>
                <a:gd name="T98" fmla="*/ 166 w 393"/>
                <a:gd name="T99" fmla="*/ 87 h 94"/>
                <a:gd name="T100" fmla="*/ 218 w 393"/>
                <a:gd name="T101" fmla="*/ 90 h 94"/>
                <a:gd name="T102" fmla="*/ 268 w 393"/>
                <a:gd name="T103" fmla="*/ 92 h 94"/>
                <a:gd name="T104" fmla="*/ 320 w 393"/>
                <a:gd name="T105" fmla="*/ 94 h 94"/>
                <a:gd name="T106" fmla="*/ 320 w 393"/>
                <a:gd name="T107" fmla="*/ 94 h 94"/>
                <a:gd name="T108" fmla="*/ 322 w 393"/>
                <a:gd name="T109" fmla="*/ 94 h 94"/>
                <a:gd name="T110" fmla="*/ 322 w 393"/>
                <a:gd name="T111" fmla="*/ 94 h 94"/>
                <a:gd name="T112" fmla="*/ 324 w 393"/>
                <a:gd name="T113" fmla="*/ 94 h 9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93"/>
                <a:gd name="T172" fmla="*/ 0 h 94"/>
                <a:gd name="T173" fmla="*/ 393 w 393"/>
                <a:gd name="T174" fmla="*/ 94 h 9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93" h="94">
                  <a:moveTo>
                    <a:pt x="324" y="94"/>
                  </a:moveTo>
                  <a:lnTo>
                    <a:pt x="328" y="94"/>
                  </a:lnTo>
                  <a:lnTo>
                    <a:pt x="333" y="94"/>
                  </a:lnTo>
                  <a:lnTo>
                    <a:pt x="337" y="92"/>
                  </a:lnTo>
                  <a:lnTo>
                    <a:pt x="343" y="92"/>
                  </a:lnTo>
                  <a:lnTo>
                    <a:pt x="347" y="92"/>
                  </a:lnTo>
                  <a:lnTo>
                    <a:pt x="352" y="92"/>
                  </a:lnTo>
                  <a:lnTo>
                    <a:pt x="356" y="92"/>
                  </a:lnTo>
                  <a:lnTo>
                    <a:pt x="362" y="90"/>
                  </a:lnTo>
                  <a:lnTo>
                    <a:pt x="366" y="90"/>
                  </a:lnTo>
                  <a:lnTo>
                    <a:pt x="372" y="90"/>
                  </a:lnTo>
                  <a:lnTo>
                    <a:pt x="376" y="88"/>
                  </a:lnTo>
                  <a:lnTo>
                    <a:pt x="379" y="88"/>
                  </a:lnTo>
                  <a:lnTo>
                    <a:pt x="383" y="87"/>
                  </a:lnTo>
                  <a:lnTo>
                    <a:pt x="387" y="85"/>
                  </a:lnTo>
                  <a:lnTo>
                    <a:pt x="389" y="83"/>
                  </a:lnTo>
                  <a:lnTo>
                    <a:pt x="393" y="79"/>
                  </a:lnTo>
                  <a:lnTo>
                    <a:pt x="393" y="73"/>
                  </a:lnTo>
                  <a:lnTo>
                    <a:pt x="391" y="67"/>
                  </a:lnTo>
                  <a:lnTo>
                    <a:pt x="389" y="64"/>
                  </a:lnTo>
                  <a:lnTo>
                    <a:pt x="385" y="58"/>
                  </a:lnTo>
                  <a:lnTo>
                    <a:pt x="381" y="54"/>
                  </a:lnTo>
                  <a:lnTo>
                    <a:pt x="377" y="50"/>
                  </a:lnTo>
                  <a:lnTo>
                    <a:pt x="374" y="46"/>
                  </a:lnTo>
                  <a:lnTo>
                    <a:pt x="368" y="44"/>
                  </a:lnTo>
                  <a:lnTo>
                    <a:pt x="364" y="41"/>
                  </a:lnTo>
                  <a:lnTo>
                    <a:pt x="360" y="39"/>
                  </a:lnTo>
                  <a:lnTo>
                    <a:pt x="358" y="37"/>
                  </a:lnTo>
                  <a:lnTo>
                    <a:pt x="354" y="35"/>
                  </a:lnTo>
                  <a:lnTo>
                    <a:pt x="351" y="33"/>
                  </a:lnTo>
                  <a:lnTo>
                    <a:pt x="345" y="33"/>
                  </a:lnTo>
                  <a:lnTo>
                    <a:pt x="341" y="31"/>
                  </a:lnTo>
                  <a:lnTo>
                    <a:pt x="337" y="31"/>
                  </a:lnTo>
                  <a:lnTo>
                    <a:pt x="331" y="29"/>
                  </a:lnTo>
                  <a:lnTo>
                    <a:pt x="328" y="27"/>
                  </a:lnTo>
                  <a:lnTo>
                    <a:pt x="324" y="25"/>
                  </a:lnTo>
                  <a:lnTo>
                    <a:pt x="320" y="25"/>
                  </a:lnTo>
                  <a:lnTo>
                    <a:pt x="314" y="23"/>
                  </a:lnTo>
                  <a:lnTo>
                    <a:pt x="310" y="23"/>
                  </a:lnTo>
                  <a:lnTo>
                    <a:pt x="306" y="21"/>
                  </a:lnTo>
                  <a:lnTo>
                    <a:pt x="303" y="21"/>
                  </a:lnTo>
                  <a:lnTo>
                    <a:pt x="289" y="19"/>
                  </a:lnTo>
                  <a:lnTo>
                    <a:pt x="274" y="17"/>
                  </a:lnTo>
                  <a:lnTo>
                    <a:pt x="259" y="16"/>
                  </a:lnTo>
                  <a:lnTo>
                    <a:pt x="245" y="12"/>
                  </a:lnTo>
                  <a:lnTo>
                    <a:pt x="230" y="10"/>
                  </a:lnTo>
                  <a:lnTo>
                    <a:pt x="216" y="8"/>
                  </a:lnTo>
                  <a:lnTo>
                    <a:pt x="201" y="6"/>
                  </a:lnTo>
                  <a:lnTo>
                    <a:pt x="188" y="4"/>
                  </a:lnTo>
                  <a:lnTo>
                    <a:pt x="172" y="2"/>
                  </a:lnTo>
                  <a:lnTo>
                    <a:pt x="155" y="2"/>
                  </a:lnTo>
                  <a:lnTo>
                    <a:pt x="140" y="0"/>
                  </a:lnTo>
                  <a:lnTo>
                    <a:pt x="124" y="0"/>
                  </a:lnTo>
                  <a:lnTo>
                    <a:pt x="109" y="0"/>
                  </a:lnTo>
                  <a:lnTo>
                    <a:pt x="94" y="2"/>
                  </a:lnTo>
                  <a:lnTo>
                    <a:pt x="78" y="2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5" y="4"/>
                  </a:lnTo>
                  <a:lnTo>
                    <a:pt x="51" y="4"/>
                  </a:lnTo>
                  <a:lnTo>
                    <a:pt x="48" y="6"/>
                  </a:lnTo>
                  <a:lnTo>
                    <a:pt x="46" y="6"/>
                  </a:lnTo>
                  <a:lnTo>
                    <a:pt x="42" y="8"/>
                  </a:lnTo>
                  <a:lnTo>
                    <a:pt x="38" y="8"/>
                  </a:lnTo>
                  <a:lnTo>
                    <a:pt x="34" y="8"/>
                  </a:lnTo>
                  <a:lnTo>
                    <a:pt x="30" y="12"/>
                  </a:lnTo>
                  <a:lnTo>
                    <a:pt x="25" y="16"/>
                  </a:lnTo>
                  <a:lnTo>
                    <a:pt x="21" y="19"/>
                  </a:lnTo>
                  <a:lnTo>
                    <a:pt x="17" y="21"/>
                  </a:lnTo>
                  <a:lnTo>
                    <a:pt x="13" y="25"/>
                  </a:lnTo>
                  <a:lnTo>
                    <a:pt x="7" y="27"/>
                  </a:lnTo>
                  <a:lnTo>
                    <a:pt x="3" y="29"/>
                  </a:lnTo>
                  <a:lnTo>
                    <a:pt x="0" y="31"/>
                  </a:lnTo>
                  <a:lnTo>
                    <a:pt x="49" y="48"/>
                  </a:lnTo>
                  <a:lnTo>
                    <a:pt x="49" y="50"/>
                  </a:lnTo>
                  <a:lnTo>
                    <a:pt x="51" y="54"/>
                  </a:lnTo>
                  <a:lnTo>
                    <a:pt x="51" y="56"/>
                  </a:lnTo>
                  <a:lnTo>
                    <a:pt x="51" y="58"/>
                  </a:lnTo>
                  <a:lnTo>
                    <a:pt x="53" y="60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5" y="67"/>
                  </a:lnTo>
                  <a:lnTo>
                    <a:pt x="55" y="69"/>
                  </a:lnTo>
                  <a:lnTo>
                    <a:pt x="55" y="71"/>
                  </a:lnTo>
                  <a:lnTo>
                    <a:pt x="57" y="73"/>
                  </a:lnTo>
                  <a:lnTo>
                    <a:pt x="57" y="77"/>
                  </a:lnTo>
                  <a:lnTo>
                    <a:pt x="57" y="79"/>
                  </a:lnTo>
                  <a:lnTo>
                    <a:pt x="57" y="81"/>
                  </a:lnTo>
                  <a:lnTo>
                    <a:pt x="57" y="83"/>
                  </a:lnTo>
                  <a:lnTo>
                    <a:pt x="59" y="85"/>
                  </a:lnTo>
                  <a:lnTo>
                    <a:pt x="67" y="85"/>
                  </a:lnTo>
                  <a:lnTo>
                    <a:pt x="72" y="85"/>
                  </a:lnTo>
                  <a:lnTo>
                    <a:pt x="80" y="85"/>
                  </a:lnTo>
                  <a:lnTo>
                    <a:pt x="86" y="85"/>
                  </a:lnTo>
                  <a:lnTo>
                    <a:pt x="94" y="85"/>
                  </a:lnTo>
                  <a:lnTo>
                    <a:pt x="99" y="85"/>
                  </a:lnTo>
                  <a:lnTo>
                    <a:pt x="107" y="85"/>
                  </a:lnTo>
                  <a:lnTo>
                    <a:pt x="115" y="85"/>
                  </a:lnTo>
                  <a:lnTo>
                    <a:pt x="142" y="87"/>
                  </a:lnTo>
                  <a:lnTo>
                    <a:pt x="166" y="87"/>
                  </a:lnTo>
                  <a:lnTo>
                    <a:pt x="193" y="88"/>
                  </a:lnTo>
                  <a:lnTo>
                    <a:pt x="218" y="90"/>
                  </a:lnTo>
                  <a:lnTo>
                    <a:pt x="243" y="90"/>
                  </a:lnTo>
                  <a:lnTo>
                    <a:pt x="268" y="92"/>
                  </a:lnTo>
                  <a:lnTo>
                    <a:pt x="295" y="94"/>
                  </a:lnTo>
                  <a:lnTo>
                    <a:pt x="320" y="94"/>
                  </a:lnTo>
                  <a:lnTo>
                    <a:pt x="322" y="94"/>
                  </a:lnTo>
                  <a:lnTo>
                    <a:pt x="324" y="94"/>
                  </a:lnTo>
                  <a:close/>
                </a:path>
              </a:pathLst>
            </a:custGeom>
            <a:solidFill>
              <a:srgbClr val="875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9"/>
            <p:cNvSpPr>
              <a:spLocks/>
            </p:cNvSpPr>
            <p:nvPr/>
          </p:nvSpPr>
          <p:spPr bwMode="auto">
            <a:xfrm flipH="1">
              <a:off x="4634" y="3238"/>
              <a:ext cx="264" cy="289"/>
            </a:xfrm>
            <a:custGeom>
              <a:avLst/>
              <a:gdLst>
                <a:gd name="T0" fmla="*/ 172 w 264"/>
                <a:gd name="T1" fmla="*/ 289 h 289"/>
                <a:gd name="T2" fmla="*/ 176 w 264"/>
                <a:gd name="T3" fmla="*/ 289 h 289"/>
                <a:gd name="T4" fmla="*/ 176 w 264"/>
                <a:gd name="T5" fmla="*/ 285 h 289"/>
                <a:gd name="T6" fmla="*/ 211 w 264"/>
                <a:gd name="T7" fmla="*/ 268 h 289"/>
                <a:gd name="T8" fmla="*/ 238 w 264"/>
                <a:gd name="T9" fmla="*/ 237 h 289"/>
                <a:gd name="T10" fmla="*/ 255 w 264"/>
                <a:gd name="T11" fmla="*/ 207 h 289"/>
                <a:gd name="T12" fmla="*/ 263 w 264"/>
                <a:gd name="T13" fmla="*/ 184 h 289"/>
                <a:gd name="T14" fmla="*/ 264 w 264"/>
                <a:gd name="T15" fmla="*/ 163 h 289"/>
                <a:gd name="T16" fmla="*/ 264 w 264"/>
                <a:gd name="T17" fmla="*/ 138 h 289"/>
                <a:gd name="T18" fmla="*/ 261 w 264"/>
                <a:gd name="T19" fmla="*/ 115 h 289"/>
                <a:gd name="T20" fmla="*/ 257 w 264"/>
                <a:gd name="T21" fmla="*/ 92 h 289"/>
                <a:gd name="T22" fmla="*/ 249 w 264"/>
                <a:gd name="T23" fmla="*/ 55 h 289"/>
                <a:gd name="T24" fmla="*/ 241 w 264"/>
                <a:gd name="T25" fmla="*/ 21 h 289"/>
                <a:gd name="T26" fmla="*/ 234 w 264"/>
                <a:gd name="T27" fmla="*/ 1 h 289"/>
                <a:gd name="T28" fmla="*/ 220 w 264"/>
                <a:gd name="T29" fmla="*/ 9 h 289"/>
                <a:gd name="T30" fmla="*/ 207 w 264"/>
                <a:gd name="T31" fmla="*/ 15 h 289"/>
                <a:gd name="T32" fmla="*/ 193 w 264"/>
                <a:gd name="T33" fmla="*/ 19 h 289"/>
                <a:gd name="T34" fmla="*/ 182 w 264"/>
                <a:gd name="T35" fmla="*/ 21 h 289"/>
                <a:gd name="T36" fmla="*/ 172 w 264"/>
                <a:gd name="T37" fmla="*/ 23 h 289"/>
                <a:gd name="T38" fmla="*/ 128 w 264"/>
                <a:gd name="T39" fmla="*/ 28 h 289"/>
                <a:gd name="T40" fmla="*/ 84 w 264"/>
                <a:gd name="T41" fmla="*/ 30 h 289"/>
                <a:gd name="T42" fmla="*/ 13 w 264"/>
                <a:gd name="T43" fmla="*/ 1 h 289"/>
                <a:gd name="T44" fmla="*/ 11 w 264"/>
                <a:gd name="T45" fmla="*/ 5 h 289"/>
                <a:gd name="T46" fmla="*/ 9 w 264"/>
                <a:gd name="T47" fmla="*/ 11 h 289"/>
                <a:gd name="T48" fmla="*/ 4 w 264"/>
                <a:gd name="T49" fmla="*/ 21 h 289"/>
                <a:gd name="T50" fmla="*/ 4 w 264"/>
                <a:gd name="T51" fmla="*/ 34 h 289"/>
                <a:gd name="T52" fmla="*/ 2 w 264"/>
                <a:gd name="T53" fmla="*/ 48 h 289"/>
                <a:gd name="T54" fmla="*/ 4 w 264"/>
                <a:gd name="T55" fmla="*/ 97 h 289"/>
                <a:gd name="T56" fmla="*/ 17 w 264"/>
                <a:gd name="T57" fmla="*/ 163 h 289"/>
                <a:gd name="T58" fmla="*/ 36 w 264"/>
                <a:gd name="T59" fmla="*/ 224 h 289"/>
                <a:gd name="T60" fmla="*/ 55 w 264"/>
                <a:gd name="T61" fmla="*/ 249 h 289"/>
                <a:gd name="T62" fmla="*/ 78 w 264"/>
                <a:gd name="T63" fmla="*/ 268 h 289"/>
                <a:gd name="T64" fmla="*/ 142 w 264"/>
                <a:gd name="T65" fmla="*/ 281 h 289"/>
                <a:gd name="T66" fmla="*/ 155 w 264"/>
                <a:gd name="T67" fmla="*/ 260 h 289"/>
                <a:gd name="T68" fmla="*/ 165 w 264"/>
                <a:gd name="T69" fmla="*/ 235 h 289"/>
                <a:gd name="T70" fmla="*/ 172 w 264"/>
                <a:gd name="T71" fmla="*/ 214 h 289"/>
                <a:gd name="T72" fmla="*/ 174 w 264"/>
                <a:gd name="T73" fmla="*/ 201 h 289"/>
                <a:gd name="T74" fmla="*/ 178 w 264"/>
                <a:gd name="T75" fmla="*/ 189 h 289"/>
                <a:gd name="T76" fmla="*/ 182 w 264"/>
                <a:gd name="T77" fmla="*/ 180 h 289"/>
                <a:gd name="T78" fmla="*/ 184 w 264"/>
                <a:gd name="T79" fmla="*/ 172 h 289"/>
                <a:gd name="T80" fmla="*/ 186 w 264"/>
                <a:gd name="T81" fmla="*/ 165 h 289"/>
                <a:gd name="T82" fmla="*/ 190 w 264"/>
                <a:gd name="T83" fmla="*/ 153 h 289"/>
                <a:gd name="T84" fmla="*/ 192 w 264"/>
                <a:gd name="T85" fmla="*/ 141 h 289"/>
                <a:gd name="T86" fmla="*/ 195 w 264"/>
                <a:gd name="T87" fmla="*/ 128 h 289"/>
                <a:gd name="T88" fmla="*/ 197 w 264"/>
                <a:gd name="T89" fmla="*/ 111 h 289"/>
                <a:gd name="T90" fmla="*/ 199 w 264"/>
                <a:gd name="T91" fmla="*/ 94 h 289"/>
                <a:gd name="T92" fmla="*/ 203 w 264"/>
                <a:gd name="T93" fmla="*/ 88 h 289"/>
                <a:gd name="T94" fmla="*/ 211 w 264"/>
                <a:gd name="T95" fmla="*/ 90 h 289"/>
                <a:gd name="T96" fmla="*/ 215 w 264"/>
                <a:gd name="T97" fmla="*/ 94 h 289"/>
                <a:gd name="T98" fmla="*/ 199 w 264"/>
                <a:gd name="T99" fmla="*/ 166 h 289"/>
                <a:gd name="T100" fmla="*/ 176 w 264"/>
                <a:gd name="T101" fmla="*/ 239 h 289"/>
                <a:gd name="T102" fmla="*/ 170 w 264"/>
                <a:gd name="T103" fmla="*/ 289 h 28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4"/>
                <a:gd name="T157" fmla="*/ 0 h 289"/>
                <a:gd name="T158" fmla="*/ 264 w 264"/>
                <a:gd name="T159" fmla="*/ 289 h 28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4" h="289">
                  <a:moveTo>
                    <a:pt x="170" y="289"/>
                  </a:moveTo>
                  <a:lnTo>
                    <a:pt x="170" y="289"/>
                  </a:lnTo>
                  <a:lnTo>
                    <a:pt x="172" y="289"/>
                  </a:lnTo>
                  <a:lnTo>
                    <a:pt x="174" y="289"/>
                  </a:lnTo>
                  <a:lnTo>
                    <a:pt x="176" y="289"/>
                  </a:lnTo>
                  <a:lnTo>
                    <a:pt x="176" y="287"/>
                  </a:lnTo>
                  <a:lnTo>
                    <a:pt x="176" y="285"/>
                  </a:lnTo>
                  <a:lnTo>
                    <a:pt x="188" y="281"/>
                  </a:lnTo>
                  <a:lnTo>
                    <a:pt x="199" y="276"/>
                  </a:lnTo>
                  <a:lnTo>
                    <a:pt x="211" y="268"/>
                  </a:lnTo>
                  <a:lnTo>
                    <a:pt x="220" y="258"/>
                  </a:lnTo>
                  <a:lnTo>
                    <a:pt x="228" y="249"/>
                  </a:lnTo>
                  <a:lnTo>
                    <a:pt x="238" y="237"/>
                  </a:lnTo>
                  <a:lnTo>
                    <a:pt x="243" y="226"/>
                  </a:lnTo>
                  <a:lnTo>
                    <a:pt x="251" y="214"/>
                  </a:lnTo>
                  <a:lnTo>
                    <a:pt x="255" y="207"/>
                  </a:lnTo>
                  <a:lnTo>
                    <a:pt x="259" y="199"/>
                  </a:lnTo>
                  <a:lnTo>
                    <a:pt x="261" y="191"/>
                  </a:lnTo>
                  <a:lnTo>
                    <a:pt x="263" y="184"/>
                  </a:lnTo>
                  <a:lnTo>
                    <a:pt x="263" y="176"/>
                  </a:lnTo>
                  <a:lnTo>
                    <a:pt x="263" y="170"/>
                  </a:lnTo>
                  <a:lnTo>
                    <a:pt x="264" y="163"/>
                  </a:lnTo>
                  <a:lnTo>
                    <a:pt x="264" y="157"/>
                  </a:lnTo>
                  <a:lnTo>
                    <a:pt x="264" y="147"/>
                  </a:lnTo>
                  <a:lnTo>
                    <a:pt x="264" y="138"/>
                  </a:lnTo>
                  <a:lnTo>
                    <a:pt x="263" y="130"/>
                  </a:lnTo>
                  <a:lnTo>
                    <a:pt x="263" y="122"/>
                  </a:lnTo>
                  <a:lnTo>
                    <a:pt x="261" y="115"/>
                  </a:lnTo>
                  <a:lnTo>
                    <a:pt x="259" y="107"/>
                  </a:lnTo>
                  <a:lnTo>
                    <a:pt x="257" y="99"/>
                  </a:lnTo>
                  <a:lnTo>
                    <a:pt x="257" y="92"/>
                  </a:lnTo>
                  <a:lnTo>
                    <a:pt x="253" y="78"/>
                  </a:lnTo>
                  <a:lnTo>
                    <a:pt x="251" y="67"/>
                  </a:lnTo>
                  <a:lnTo>
                    <a:pt x="249" y="55"/>
                  </a:lnTo>
                  <a:lnTo>
                    <a:pt x="247" y="44"/>
                  </a:lnTo>
                  <a:lnTo>
                    <a:pt x="243" y="32"/>
                  </a:lnTo>
                  <a:lnTo>
                    <a:pt x="241" y="21"/>
                  </a:lnTo>
                  <a:lnTo>
                    <a:pt x="240" y="11"/>
                  </a:lnTo>
                  <a:lnTo>
                    <a:pt x="238" y="0"/>
                  </a:lnTo>
                  <a:lnTo>
                    <a:pt x="234" y="1"/>
                  </a:lnTo>
                  <a:lnTo>
                    <a:pt x="228" y="3"/>
                  </a:lnTo>
                  <a:lnTo>
                    <a:pt x="224" y="7"/>
                  </a:lnTo>
                  <a:lnTo>
                    <a:pt x="220" y="9"/>
                  </a:lnTo>
                  <a:lnTo>
                    <a:pt x="217" y="11"/>
                  </a:lnTo>
                  <a:lnTo>
                    <a:pt x="211" y="13"/>
                  </a:lnTo>
                  <a:lnTo>
                    <a:pt x="207" y="15"/>
                  </a:lnTo>
                  <a:lnTo>
                    <a:pt x="201" y="17"/>
                  </a:lnTo>
                  <a:lnTo>
                    <a:pt x="197" y="19"/>
                  </a:lnTo>
                  <a:lnTo>
                    <a:pt x="193" y="19"/>
                  </a:lnTo>
                  <a:lnTo>
                    <a:pt x="190" y="21"/>
                  </a:lnTo>
                  <a:lnTo>
                    <a:pt x="186" y="21"/>
                  </a:lnTo>
                  <a:lnTo>
                    <a:pt x="182" y="21"/>
                  </a:lnTo>
                  <a:lnTo>
                    <a:pt x="178" y="23"/>
                  </a:lnTo>
                  <a:lnTo>
                    <a:pt x="176" y="23"/>
                  </a:lnTo>
                  <a:lnTo>
                    <a:pt x="172" y="23"/>
                  </a:lnTo>
                  <a:lnTo>
                    <a:pt x="157" y="24"/>
                  </a:lnTo>
                  <a:lnTo>
                    <a:pt x="142" y="26"/>
                  </a:lnTo>
                  <a:lnTo>
                    <a:pt x="128" y="28"/>
                  </a:lnTo>
                  <a:lnTo>
                    <a:pt x="113" y="30"/>
                  </a:lnTo>
                  <a:lnTo>
                    <a:pt x="99" y="30"/>
                  </a:lnTo>
                  <a:lnTo>
                    <a:pt x="84" y="30"/>
                  </a:lnTo>
                  <a:lnTo>
                    <a:pt x="71" y="28"/>
                  </a:lnTo>
                  <a:lnTo>
                    <a:pt x="55" y="28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6" y="17"/>
                  </a:lnTo>
                  <a:lnTo>
                    <a:pt x="4" y="21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8"/>
                  </a:lnTo>
                  <a:lnTo>
                    <a:pt x="0" y="53"/>
                  </a:lnTo>
                  <a:lnTo>
                    <a:pt x="2" y="74"/>
                  </a:lnTo>
                  <a:lnTo>
                    <a:pt x="4" y="97"/>
                  </a:lnTo>
                  <a:lnTo>
                    <a:pt x="6" y="120"/>
                  </a:lnTo>
                  <a:lnTo>
                    <a:pt x="11" y="141"/>
                  </a:lnTo>
                  <a:lnTo>
                    <a:pt x="17" y="163"/>
                  </a:lnTo>
                  <a:lnTo>
                    <a:pt x="23" y="184"/>
                  </a:lnTo>
                  <a:lnTo>
                    <a:pt x="29" y="205"/>
                  </a:lnTo>
                  <a:lnTo>
                    <a:pt x="36" y="224"/>
                  </a:lnTo>
                  <a:lnTo>
                    <a:pt x="42" y="234"/>
                  </a:lnTo>
                  <a:lnTo>
                    <a:pt x="48" y="241"/>
                  </a:lnTo>
                  <a:lnTo>
                    <a:pt x="55" y="249"/>
                  </a:lnTo>
                  <a:lnTo>
                    <a:pt x="61" y="257"/>
                  </a:lnTo>
                  <a:lnTo>
                    <a:pt x="71" y="262"/>
                  </a:lnTo>
                  <a:lnTo>
                    <a:pt x="78" y="268"/>
                  </a:lnTo>
                  <a:lnTo>
                    <a:pt x="86" y="274"/>
                  </a:lnTo>
                  <a:lnTo>
                    <a:pt x="96" y="278"/>
                  </a:lnTo>
                  <a:lnTo>
                    <a:pt x="142" y="281"/>
                  </a:lnTo>
                  <a:lnTo>
                    <a:pt x="147" y="274"/>
                  </a:lnTo>
                  <a:lnTo>
                    <a:pt x="151" y="268"/>
                  </a:lnTo>
                  <a:lnTo>
                    <a:pt x="155" y="260"/>
                  </a:lnTo>
                  <a:lnTo>
                    <a:pt x="159" y="251"/>
                  </a:lnTo>
                  <a:lnTo>
                    <a:pt x="163" y="243"/>
                  </a:lnTo>
                  <a:lnTo>
                    <a:pt x="165" y="235"/>
                  </a:lnTo>
                  <a:lnTo>
                    <a:pt x="169" y="228"/>
                  </a:lnTo>
                  <a:lnTo>
                    <a:pt x="170" y="220"/>
                  </a:lnTo>
                  <a:lnTo>
                    <a:pt x="172" y="214"/>
                  </a:lnTo>
                  <a:lnTo>
                    <a:pt x="172" y="211"/>
                  </a:lnTo>
                  <a:lnTo>
                    <a:pt x="174" y="207"/>
                  </a:lnTo>
                  <a:lnTo>
                    <a:pt x="174" y="201"/>
                  </a:lnTo>
                  <a:lnTo>
                    <a:pt x="176" y="197"/>
                  </a:lnTo>
                  <a:lnTo>
                    <a:pt x="178" y="193"/>
                  </a:lnTo>
                  <a:lnTo>
                    <a:pt x="178" y="189"/>
                  </a:lnTo>
                  <a:lnTo>
                    <a:pt x="180" y="186"/>
                  </a:lnTo>
                  <a:lnTo>
                    <a:pt x="180" y="182"/>
                  </a:lnTo>
                  <a:lnTo>
                    <a:pt x="182" y="180"/>
                  </a:lnTo>
                  <a:lnTo>
                    <a:pt x="182" y="178"/>
                  </a:lnTo>
                  <a:lnTo>
                    <a:pt x="184" y="174"/>
                  </a:lnTo>
                  <a:lnTo>
                    <a:pt x="184" y="172"/>
                  </a:lnTo>
                  <a:lnTo>
                    <a:pt x="184" y="170"/>
                  </a:lnTo>
                  <a:lnTo>
                    <a:pt x="186" y="166"/>
                  </a:lnTo>
                  <a:lnTo>
                    <a:pt x="186" y="165"/>
                  </a:lnTo>
                  <a:lnTo>
                    <a:pt x="188" y="161"/>
                  </a:lnTo>
                  <a:lnTo>
                    <a:pt x="188" y="157"/>
                  </a:lnTo>
                  <a:lnTo>
                    <a:pt x="190" y="153"/>
                  </a:lnTo>
                  <a:lnTo>
                    <a:pt x="190" y="149"/>
                  </a:lnTo>
                  <a:lnTo>
                    <a:pt x="192" y="145"/>
                  </a:lnTo>
                  <a:lnTo>
                    <a:pt x="192" y="141"/>
                  </a:lnTo>
                  <a:lnTo>
                    <a:pt x="193" y="138"/>
                  </a:lnTo>
                  <a:lnTo>
                    <a:pt x="195" y="134"/>
                  </a:lnTo>
                  <a:lnTo>
                    <a:pt x="195" y="128"/>
                  </a:lnTo>
                  <a:lnTo>
                    <a:pt x="197" y="122"/>
                  </a:lnTo>
                  <a:lnTo>
                    <a:pt x="197" y="117"/>
                  </a:lnTo>
                  <a:lnTo>
                    <a:pt x="197" y="111"/>
                  </a:lnTo>
                  <a:lnTo>
                    <a:pt x="199" y="105"/>
                  </a:lnTo>
                  <a:lnTo>
                    <a:pt x="199" y="99"/>
                  </a:lnTo>
                  <a:lnTo>
                    <a:pt x="199" y="94"/>
                  </a:lnTo>
                  <a:lnTo>
                    <a:pt x="199" y="88"/>
                  </a:lnTo>
                  <a:lnTo>
                    <a:pt x="201" y="88"/>
                  </a:lnTo>
                  <a:lnTo>
                    <a:pt x="203" y="88"/>
                  </a:lnTo>
                  <a:lnTo>
                    <a:pt x="205" y="88"/>
                  </a:lnTo>
                  <a:lnTo>
                    <a:pt x="209" y="88"/>
                  </a:lnTo>
                  <a:lnTo>
                    <a:pt x="211" y="90"/>
                  </a:lnTo>
                  <a:lnTo>
                    <a:pt x="213" y="90"/>
                  </a:lnTo>
                  <a:lnTo>
                    <a:pt x="215" y="92"/>
                  </a:lnTo>
                  <a:lnTo>
                    <a:pt x="215" y="94"/>
                  </a:lnTo>
                  <a:lnTo>
                    <a:pt x="211" y="118"/>
                  </a:lnTo>
                  <a:lnTo>
                    <a:pt x="205" y="141"/>
                  </a:lnTo>
                  <a:lnTo>
                    <a:pt x="199" y="166"/>
                  </a:lnTo>
                  <a:lnTo>
                    <a:pt x="192" y="191"/>
                  </a:lnTo>
                  <a:lnTo>
                    <a:pt x="184" y="214"/>
                  </a:lnTo>
                  <a:lnTo>
                    <a:pt x="176" y="239"/>
                  </a:lnTo>
                  <a:lnTo>
                    <a:pt x="167" y="262"/>
                  </a:lnTo>
                  <a:lnTo>
                    <a:pt x="157" y="285"/>
                  </a:lnTo>
                  <a:lnTo>
                    <a:pt x="170" y="289"/>
                  </a:lnTo>
                  <a:close/>
                </a:path>
              </a:pathLst>
            </a:custGeom>
            <a:solidFill>
              <a:srgbClr val="C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10"/>
            <p:cNvSpPr>
              <a:spLocks/>
            </p:cNvSpPr>
            <p:nvPr/>
          </p:nvSpPr>
          <p:spPr bwMode="auto">
            <a:xfrm flipH="1">
              <a:off x="4680" y="3096"/>
              <a:ext cx="212" cy="161"/>
            </a:xfrm>
            <a:custGeom>
              <a:avLst/>
              <a:gdLst>
                <a:gd name="T0" fmla="*/ 80 w 212"/>
                <a:gd name="T1" fmla="*/ 161 h 161"/>
                <a:gd name="T2" fmla="*/ 97 w 212"/>
                <a:gd name="T3" fmla="*/ 161 h 161"/>
                <a:gd name="T4" fmla="*/ 117 w 212"/>
                <a:gd name="T5" fmla="*/ 159 h 161"/>
                <a:gd name="T6" fmla="*/ 134 w 212"/>
                <a:gd name="T7" fmla="*/ 157 h 161"/>
                <a:gd name="T8" fmla="*/ 151 w 212"/>
                <a:gd name="T9" fmla="*/ 153 h 161"/>
                <a:gd name="T10" fmla="*/ 168 w 212"/>
                <a:gd name="T11" fmla="*/ 149 h 161"/>
                <a:gd name="T12" fmla="*/ 186 w 212"/>
                <a:gd name="T13" fmla="*/ 143 h 161"/>
                <a:gd name="T14" fmla="*/ 203 w 212"/>
                <a:gd name="T15" fmla="*/ 138 h 161"/>
                <a:gd name="T16" fmla="*/ 178 w 212"/>
                <a:gd name="T17" fmla="*/ 130 h 161"/>
                <a:gd name="T18" fmla="*/ 176 w 212"/>
                <a:gd name="T19" fmla="*/ 115 h 161"/>
                <a:gd name="T20" fmla="*/ 180 w 212"/>
                <a:gd name="T21" fmla="*/ 97 h 161"/>
                <a:gd name="T22" fmla="*/ 193 w 212"/>
                <a:gd name="T23" fmla="*/ 65 h 161"/>
                <a:gd name="T24" fmla="*/ 203 w 212"/>
                <a:gd name="T25" fmla="*/ 32 h 161"/>
                <a:gd name="T26" fmla="*/ 199 w 212"/>
                <a:gd name="T27" fmla="*/ 15 h 161"/>
                <a:gd name="T28" fmla="*/ 189 w 212"/>
                <a:gd name="T29" fmla="*/ 0 h 161"/>
                <a:gd name="T30" fmla="*/ 186 w 212"/>
                <a:gd name="T31" fmla="*/ 2 h 161"/>
                <a:gd name="T32" fmla="*/ 184 w 212"/>
                <a:gd name="T33" fmla="*/ 2 h 161"/>
                <a:gd name="T34" fmla="*/ 178 w 212"/>
                <a:gd name="T35" fmla="*/ 3 h 161"/>
                <a:gd name="T36" fmla="*/ 174 w 212"/>
                <a:gd name="T37" fmla="*/ 5 h 161"/>
                <a:gd name="T38" fmla="*/ 164 w 212"/>
                <a:gd name="T39" fmla="*/ 7 h 161"/>
                <a:gd name="T40" fmla="*/ 155 w 212"/>
                <a:gd name="T41" fmla="*/ 9 h 161"/>
                <a:gd name="T42" fmla="*/ 147 w 212"/>
                <a:gd name="T43" fmla="*/ 11 h 161"/>
                <a:gd name="T44" fmla="*/ 140 w 212"/>
                <a:gd name="T45" fmla="*/ 13 h 161"/>
                <a:gd name="T46" fmla="*/ 115 w 212"/>
                <a:gd name="T47" fmla="*/ 15 h 161"/>
                <a:gd name="T48" fmla="*/ 88 w 212"/>
                <a:gd name="T49" fmla="*/ 15 h 161"/>
                <a:gd name="T50" fmla="*/ 63 w 212"/>
                <a:gd name="T51" fmla="*/ 13 h 161"/>
                <a:gd name="T52" fmla="*/ 40 w 212"/>
                <a:gd name="T53" fmla="*/ 3 h 161"/>
                <a:gd name="T54" fmla="*/ 3 w 212"/>
                <a:gd name="T55" fmla="*/ 36 h 161"/>
                <a:gd name="T56" fmla="*/ 1 w 212"/>
                <a:gd name="T57" fmla="*/ 65 h 161"/>
                <a:gd name="T58" fmla="*/ 1 w 212"/>
                <a:gd name="T59" fmla="*/ 94 h 161"/>
                <a:gd name="T60" fmla="*/ 7 w 212"/>
                <a:gd name="T61" fmla="*/ 122 h 161"/>
                <a:gd name="T62" fmla="*/ 21 w 212"/>
                <a:gd name="T63" fmla="*/ 140 h 161"/>
                <a:gd name="T64" fmla="*/ 34 w 212"/>
                <a:gd name="T65" fmla="*/ 147 h 161"/>
                <a:gd name="T66" fmla="*/ 49 w 212"/>
                <a:gd name="T67" fmla="*/ 155 h 161"/>
                <a:gd name="T68" fmla="*/ 65 w 212"/>
                <a:gd name="T69" fmla="*/ 159 h 1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2"/>
                <a:gd name="T106" fmla="*/ 0 h 161"/>
                <a:gd name="T107" fmla="*/ 212 w 212"/>
                <a:gd name="T108" fmla="*/ 161 h 1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2" h="161">
                  <a:moveTo>
                    <a:pt x="70" y="161"/>
                  </a:moveTo>
                  <a:lnTo>
                    <a:pt x="80" y="161"/>
                  </a:lnTo>
                  <a:lnTo>
                    <a:pt x="88" y="161"/>
                  </a:lnTo>
                  <a:lnTo>
                    <a:pt x="97" y="161"/>
                  </a:lnTo>
                  <a:lnTo>
                    <a:pt x="107" y="161"/>
                  </a:lnTo>
                  <a:lnTo>
                    <a:pt x="117" y="159"/>
                  </a:lnTo>
                  <a:lnTo>
                    <a:pt x="126" y="159"/>
                  </a:lnTo>
                  <a:lnTo>
                    <a:pt x="134" y="157"/>
                  </a:lnTo>
                  <a:lnTo>
                    <a:pt x="141" y="157"/>
                  </a:lnTo>
                  <a:lnTo>
                    <a:pt x="151" y="153"/>
                  </a:lnTo>
                  <a:lnTo>
                    <a:pt x="159" y="151"/>
                  </a:lnTo>
                  <a:lnTo>
                    <a:pt x="168" y="149"/>
                  </a:lnTo>
                  <a:lnTo>
                    <a:pt x="178" y="147"/>
                  </a:lnTo>
                  <a:lnTo>
                    <a:pt x="186" y="143"/>
                  </a:lnTo>
                  <a:lnTo>
                    <a:pt x="195" y="142"/>
                  </a:lnTo>
                  <a:lnTo>
                    <a:pt x="203" y="138"/>
                  </a:lnTo>
                  <a:lnTo>
                    <a:pt x="212" y="134"/>
                  </a:lnTo>
                  <a:lnTo>
                    <a:pt x="178" y="130"/>
                  </a:lnTo>
                  <a:lnTo>
                    <a:pt x="176" y="122"/>
                  </a:lnTo>
                  <a:lnTo>
                    <a:pt x="176" y="115"/>
                  </a:lnTo>
                  <a:lnTo>
                    <a:pt x="178" y="105"/>
                  </a:lnTo>
                  <a:lnTo>
                    <a:pt x="180" y="97"/>
                  </a:lnTo>
                  <a:lnTo>
                    <a:pt x="187" y="80"/>
                  </a:lnTo>
                  <a:lnTo>
                    <a:pt x="193" y="65"/>
                  </a:lnTo>
                  <a:lnTo>
                    <a:pt x="199" y="48"/>
                  </a:lnTo>
                  <a:lnTo>
                    <a:pt x="203" y="32"/>
                  </a:lnTo>
                  <a:lnTo>
                    <a:pt x="201" y="23"/>
                  </a:lnTo>
                  <a:lnTo>
                    <a:pt x="199" y="15"/>
                  </a:lnTo>
                  <a:lnTo>
                    <a:pt x="195" y="7"/>
                  </a:lnTo>
                  <a:lnTo>
                    <a:pt x="189" y="0"/>
                  </a:lnTo>
                  <a:lnTo>
                    <a:pt x="187" y="2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3"/>
                  </a:lnTo>
                  <a:lnTo>
                    <a:pt x="178" y="3"/>
                  </a:lnTo>
                  <a:lnTo>
                    <a:pt x="176" y="3"/>
                  </a:lnTo>
                  <a:lnTo>
                    <a:pt x="174" y="5"/>
                  </a:lnTo>
                  <a:lnTo>
                    <a:pt x="168" y="7"/>
                  </a:lnTo>
                  <a:lnTo>
                    <a:pt x="164" y="7"/>
                  </a:lnTo>
                  <a:lnTo>
                    <a:pt x="161" y="7"/>
                  </a:lnTo>
                  <a:lnTo>
                    <a:pt x="155" y="9"/>
                  </a:lnTo>
                  <a:lnTo>
                    <a:pt x="151" y="9"/>
                  </a:lnTo>
                  <a:lnTo>
                    <a:pt x="147" y="11"/>
                  </a:lnTo>
                  <a:lnTo>
                    <a:pt x="143" y="11"/>
                  </a:lnTo>
                  <a:lnTo>
                    <a:pt x="140" y="13"/>
                  </a:lnTo>
                  <a:lnTo>
                    <a:pt x="126" y="13"/>
                  </a:lnTo>
                  <a:lnTo>
                    <a:pt x="115" y="15"/>
                  </a:lnTo>
                  <a:lnTo>
                    <a:pt x="101" y="15"/>
                  </a:lnTo>
                  <a:lnTo>
                    <a:pt x="88" y="15"/>
                  </a:lnTo>
                  <a:lnTo>
                    <a:pt x="76" y="15"/>
                  </a:lnTo>
                  <a:lnTo>
                    <a:pt x="63" y="13"/>
                  </a:lnTo>
                  <a:lnTo>
                    <a:pt x="51" y="9"/>
                  </a:lnTo>
                  <a:lnTo>
                    <a:pt x="40" y="3"/>
                  </a:lnTo>
                  <a:lnTo>
                    <a:pt x="3" y="21"/>
                  </a:lnTo>
                  <a:lnTo>
                    <a:pt x="3" y="36"/>
                  </a:lnTo>
                  <a:lnTo>
                    <a:pt x="1" y="49"/>
                  </a:lnTo>
                  <a:lnTo>
                    <a:pt x="1" y="65"/>
                  </a:lnTo>
                  <a:lnTo>
                    <a:pt x="0" y="78"/>
                  </a:lnTo>
                  <a:lnTo>
                    <a:pt x="1" y="94"/>
                  </a:lnTo>
                  <a:lnTo>
                    <a:pt x="3" y="107"/>
                  </a:lnTo>
                  <a:lnTo>
                    <a:pt x="7" y="122"/>
                  </a:lnTo>
                  <a:lnTo>
                    <a:pt x="13" y="134"/>
                  </a:lnTo>
                  <a:lnTo>
                    <a:pt x="21" y="140"/>
                  </a:lnTo>
                  <a:lnTo>
                    <a:pt x="26" y="143"/>
                  </a:lnTo>
                  <a:lnTo>
                    <a:pt x="34" y="147"/>
                  </a:lnTo>
                  <a:lnTo>
                    <a:pt x="42" y="151"/>
                  </a:lnTo>
                  <a:lnTo>
                    <a:pt x="49" y="155"/>
                  </a:lnTo>
                  <a:lnTo>
                    <a:pt x="57" y="157"/>
                  </a:lnTo>
                  <a:lnTo>
                    <a:pt x="65" y="159"/>
                  </a:lnTo>
                  <a:lnTo>
                    <a:pt x="70" y="161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11"/>
            <p:cNvSpPr>
              <a:spLocks/>
            </p:cNvSpPr>
            <p:nvPr/>
          </p:nvSpPr>
          <p:spPr bwMode="auto">
            <a:xfrm flipH="1">
              <a:off x="4284" y="2835"/>
              <a:ext cx="421" cy="387"/>
            </a:xfrm>
            <a:custGeom>
              <a:avLst/>
              <a:gdLst>
                <a:gd name="T0" fmla="*/ 227 w 421"/>
                <a:gd name="T1" fmla="*/ 289 h 387"/>
                <a:gd name="T2" fmla="*/ 213 w 421"/>
                <a:gd name="T3" fmla="*/ 276 h 387"/>
                <a:gd name="T4" fmla="*/ 211 w 421"/>
                <a:gd name="T5" fmla="*/ 259 h 387"/>
                <a:gd name="T6" fmla="*/ 225 w 421"/>
                <a:gd name="T7" fmla="*/ 249 h 387"/>
                <a:gd name="T8" fmla="*/ 236 w 421"/>
                <a:gd name="T9" fmla="*/ 245 h 387"/>
                <a:gd name="T10" fmla="*/ 227 w 421"/>
                <a:gd name="T11" fmla="*/ 230 h 387"/>
                <a:gd name="T12" fmla="*/ 229 w 421"/>
                <a:gd name="T13" fmla="*/ 213 h 387"/>
                <a:gd name="T14" fmla="*/ 246 w 421"/>
                <a:gd name="T15" fmla="*/ 203 h 387"/>
                <a:gd name="T16" fmla="*/ 261 w 421"/>
                <a:gd name="T17" fmla="*/ 199 h 387"/>
                <a:gd name="T18" fmla="*/ 259 w 421"/>
                <a:gd name="T19" fmla="*/ 182 h 387"/>
                <a:gd name="T20" fmla="*/ 267 w 421"/>
                <a:gd name="T21" fmla="*/ 165 h 387"/>
                <a:gd name="T22" fmla="*/ 282 w 421"/>
                <a:gd name="T23" fmla="*/ 163 h 387"/>
                <a:gd name="T24" fmla="*/ 294 w 421"/>
                <a:gd name="T25" fmla="*/ 165 h 387"/>
                <a:gd name="T26" fmla="*/ 298 w 421"/>
                <a:gd name="T27" fmla="*/ 167 h 387"/>
                <a:gd name="T28" fmla="*/ 304 w 421"/>
                <a:gd name="T29" fmla="*/ 155 h 387"/>
                <a:gd name="T30" fmla="*/ 330 w 421"/>
                <a:gd name="T31" fmla="*/ 109 h 387"/>
                <a:gd name="T32" fmla="*/ 357 w 421"/>
                <a:gd name="T33" fmla="*/ 73 h 387"/>
                <a:gd name="T34" fmla="*/ 367 w 421"/>
                <a:gd name="T35" fmla="*/ 59 h 387"/>
                <a:gd name="T36" fmla="*/ 378 w 421"/>
                <a:gd name="T37" fmla="*/ 46 h 387"/>
                <a:gd name="T38" fmla="*/ 396 w 421"/>
                <a:gd name="T39" fmla="*/ 27 h 387"/>
                <a:gd name="T40" fmla="*/ 413 w 421"/>
                <a:gd name="T41" fmla="*/ 9 h 387"/>
                <a:gd name="T42" fmla="*/ 419 w 421"/>
                <a:gd name="T43" fmla="*/ 6 h 387"/>
                <a:gd name="T44" fmla="*/ 415 w 421"/>
                <a:gd name="T45" fmla="*/ 0 h 387"/>
                <a:gd name="T46" fmla="*/ 382 w 421"/>
                <a:gd name="T47" fmla="*/ 0 h 387"/>
                <a:gd name="T48" fmla="*/ 340 w 421"/>
                <a:gd name="T49" fmla="*/ 0 h 387"/>
                <a:gd name="T50" fmla="*/ 271 w 421"/>
                <a:gd name="T51" fmla="*/ 4 h 387"/>
                <a:gd name="T52" fmla="*/ 213 w 421"/>
                <a:gd name="T53" fmla="*/ 11 h 387"/>
                <a:gd name="T54" fmla="*/ 196 w 421"/>
                <a:gd name="T55" fmla="*/ 13 h 387"/>
                <a:gd name="T56" fmla="*/ 179 w 421"/>
                <a:gd name="T57" fmla="*/ 17 h 387"/>
                <a:gd name="T58" fmla="*/ 164 w 421"/>
                <a:gd name="T59" fmla="*/ 23 h 387"/>
                <a:gd name="T60" fmla="*/ 154 w 421"/>
                <a:gd name="T61" fmla="*/ 32 h 387"/>
                <a:gd name="T62" fmla="*/ 148 w 421"/>
                <a:gd name="T63" fmla="*/ 50 h 387"/>
                <a:gd name="T64" fmla="*/ 142 w 421"/>
                <a:gd name="T65" fmla="*/ 65 h 387"/>
                <a:gd name="T66" fmla="*/ 137 w 421"/>
                <a:gd name="T67" fmla="*/ 84 h 387"/>
                <a:gd name="T68" fmla="*/ 129 w 421"/>
                <a:gd name="T69" fmla="*/ 103 h 387"/>
                <a:gd name="T70" fmla="*/ 123 w 421"/>
                <a:gd name="T71" fmla="*/ 121 h 387"/>
                <a:gd name="T72" fmla="*/ 114 w 421"/>
                <a:gd name="T73" fmla="*/ 138 h 387"/>
                <a:gd name="T74" fmla="*/ 104 w 421"/>
                <a:gd name="T75" fmla="*/ 159 h 387"/>
                <a:gd name="T76" fmla="*/ 102 w 421"/>
                <a:gd name="T77" fmla="*/ 174 h 387"/>
                <a:gd name="T78" fmla="*/ 127 w 421"/>
                <a:gd name="T79" fmla="*/ 170 h 387"/>
                <a:gd name="T80" fmla="*/ 152 w 421"/>
                <a:gd name="T81" fmla="*/ 165 h 387"/>
                <a:gd name="T82" fmla="*/ 175 w 421"/>
                <a:gd name="T83" fmla="*/ 161 h 387"/>
                <a:gd name="T84" fmla="*/ 190 w 421"/>
                <a:gd name="T85" fmla="*/ 170 h 387"/>
                <a:gd name="T86" fmla="*/ 188 w 421"/>
                <a:gd name="T87" fmla="*/ 188 h 387"/>
                <a:gd name="T88" fmla="*/ 179 w 421"/>
                <a:gd name="T89" fmla="*/ 199 h 387"/>
                <a:gd name="T90" fmla="*/ 173 w 421"/>
                <a:gd name="T91" fmla="*/ 201 h 387"/>
                <a:gd name="T92" fmla="*/ 171 w 421"/>
                <a:gd name="T93" fmla="*/ 207 h 387"/>
                <a:gd name="T94" fmla="*/ 164 w 421"/>
                <a:gd name="T95" fmla="*/ 213 h 387"/>
                <a:gd name="T96" fmla="*/ 165 w 421"/>
                <a:gd name="T97" fmla="*/ 217 h 387"/>
                <a:gd name="T98" fmla="*/ 187 w 421"/>
                <a:gd name="T99" fmla="*/ 220 h 387"/>
                <a:gd name="T100" fmla="*/ 194 w 421"/>
                <a:gd name="T101" fmla="*/ 238 h 387"/>
                <a:gd name="T102" fmla="*/ 171 w 421"/>
                <a:gd name="T103" fmla="*/ 257 h 387"/>
                <a:gd name="T104" fmla="*/ 150 w 421"/>
                <a:gd name="T105" fmla="*/ 270 h 387"/>
                <a:gd name="T106" fmla="*/ 160 w 421"/>
                <a:gd name="T107" fmla="*/ 274 h 387"/>
                <a:gd name="T108" fmla="*/ 167 w 421"/>
                <a:gd name="T109" fmla="*/ 282 h 387"/>
                <a:gd name="T110" fmla="*/ 165 w 421"/>
                <a:gd name="T111" fmla="*/ 295 h 387"/>
                <a:gd name="T112" fmla="*/ 148 w 421"/>
                <a:gd name="T113" fmla="*/ 312 h 387"/>
                <a:gd name="T114" fmla="*/ 81 w 421"/>
                <a:gd name="T115" fmla="*/ 322 h 387"/>
                <a:gd name="T116" fmla="*/ 25 w 421"/>
                <a:gd name="T117" fmla="*/ 314 h 387"/>
                <a:gd name="T118" fmla="*/ 12 w 421"/>
                <a:gd name="T119" fmla="*/ 343 h 387"/>
                <a:gd name="T120" fmla="*/ 0 w 421"/>
                <a:gd name="T121" fmla="*/ 370 h 387"/>
                <a:gd name="T122" fmla="*/ 0 w 421"/>
                <a:gd name="T123" fmla="*/ 374 h 387"/>
                <a:gd name="T124" fmla="*/ 114 w 421"/>
                <a:gd name="T125" fmla="*/ 387 h 3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1"/>
                <a:gd name="T190" fmla="*/ 0 h 387"/>
                <a:gd name="T191" fmla="*/ 421 w 421"/>
                <a:gd name="T192" fmla="*/ 387 h 3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1" h="387">
                  <a:moveTo>
                    <a:pt x="114" y="387"/>
                  </a:moveTo>
                  <a:lnTo>
                    <a:pt x="194" y="383"/>
                  </a:lnTo>
                  <a:lnTo>
                    <a:pt x="229" y="291"/>
                  </a:lnTo>
                  <a:lnTo>
                    <a:pt x="227" y="289"/>
                  </a:lnTo>
                  <a:lnTo>
                    <a:pt x="223" y="286"/>
                  </a:lnTo>
                  <a:lnTo>
                    <a:pt x="219" y="284"/>
                  </a:lnTo>
                  <a:lnTo>
                    <a:pt x="217" y="280"/>
                  </a:lnTo>
                  <a:lnTo>
                    <a:pt x="213" y="276"/>
                  </a:lnTo>
                  <a:lnTo>
                    <a:pt x="211" y="272"/>
                  </a:lnTo>
                  <a:lnTo>
                    <a:pt x="210" y="268"/>
                  </a:lnTo>
                  <a:lnTo>
                    <a:pt x="210" y="264"/>
                  </a:lnTo>
                  <a:lnTo>
                    <a:pt x="211" y="259"/>
                  </a:lnTo>
                  <a:lnTo>
                    <a:pt x="213" y="255"/>
                  </a:lnTo>
                  <a:lnTo>
                    <a:pt x="217" y="253"/>
                  </a:lnTo>
                  <a:lnTo>
                    <a:pt x="221" y="251"/>
                  </a:lnTo>
                  <a:lnTo>
                    <a:pt x="225" y="249"/>
                  </a:lnTo>
                  <a:lnTo>
                    <a:pt x="229" y="247"/>
                  </a:lnTo>
                  <a:lnTo>
                    <a:pt x="233" y="247"/>
                  </a:lnTo>
                  <a:lnTo>
                    <a:pt x="238" y="249"/>
                  </a:lnTo>
                  <a:lnTo>
                    <a:pt x="236" y="245"/>
                  </a:lnTo>
                  <a:lnTo>
                    <a:pt x="233" y="243"/>
                  </a:lnTo>
                  <a:lnTo>
                    <a:pt x="231" y="240"/>
                  </a:lnTo>
                  <a:lnTo>
                    <a:pt x="229" y="236"/>
                  </a:lnTo>
                  <a:lnTo>
                    <a:pt x="227" y="230"/>
                  </a:lnTo>
                  <a:lnTo>
                    <a:pt x="225" y="226"/>
                  </a:lnTo>
                  <a:lnTo>
                    <a:pt x="225" y="222"/>
                  </a:lnTo>
                  <a:lnTo>
                    <a:pt x="225" y="217"/>
                  </a:lnTo>
                  <a:lnTo>
                    <a:pt x="229" y="213"/>
                  </a:lnTo>
                  <a:lnTo>
                    <a:pt x="233" y="209"/>
                  </a:lnTo>
                  <a:lnTo>
                    <a:pt x="236" y="207"/>
                  </a:lnTo>
                  <a:lnTo>
                    <a:pt x="242" y="205"/>
                  </a:lnTo>
                  <a:lnTo>
                    <a:pt x="246" y="203"/>
                  </a:lnTo>
                  <a:lnTo>
                    <a:pt x="252" y="203"/>
                  </a:lnTo>
                  <a:lnTo>
                    <a:pt x="258" y="203"/>
                  </a:lnTo>
                  <a:lnTo>
                    <a:pt x="263" y="203"/>
                  </a:lnTo>
                  <a:lnTo>
                    <a:pt x="261" y="199"/>
                  </a:lnTo>
                  <a:lnTo>
                    <a:pt x="261" y="195"/>
                  </a:lnTo>
                  <a:lnTo>
                    <a:pt x="259" y="190"/>
                  </a:lnTo>
                  <a:lnTo>
                    <a:pt x="259" y="186"/>
                  </a:lnTo>
                  <a:lnTo>
                    <a:pt x="259" y="182"/>
                  </a:lnTo>
                  <a:lnTo>
                    <a:pt x="259" y="176"/>
                  </a:lnTo>
                  <a:lnTo>
                    <a:pt x="261" y="172"/>
                  </a:lnTo>
                  <a:lnTo>
                    <a:pt x="263" y="167"/>
                  </a:lnTo>
                  <a:lnTo>
                    <a:pt x="267" y="165"/>
                  </a:lnTo>
                  <a:lnTo>
                    <a:pt x="271" y="163"/>
                  </a:lnTo>
                  <a:lnTo>
                    <a:pt x="275" y="163"/>
                  </a:lnTo>
                  <a:lnTo>
                    <a:pt x="279" y="163"/>
                  </a:lnTo>
                  <a:lnTo>
                    <a:pt x="282" y="163"/>
                  </a:lnTo>
                  <a:lnTo>
                    <a:pt x="286" y="165"/>
                  </a:lnTo>
                  <a:lnTo>
                    <a:pt x="290" y="165"/>
                  </a:lnTo>
                  <a:lnTo>
                    <a:pt x="294" y="165"/>
                  </a:lnTo>
                  <a:lnTo>
                    <a:pt x="296" y="165"/>
                  </a:lnTo>
                  <a:lnTo>
                    <a:pt x="296" y="167"/>
                  </a:lnTo>
                  <a:lnTo>
                    <a:pt x="298" y="167"/>
                  </a:lnTo>
                  <a:lnTo>
                    <a:pt x="304" y="155"/>
                  </a:lnTo>
                  <a:lnTo>
                    <a:pt x="309" y="144"/>
                  </a:lnTo>
                  <a:lnTo>
                    <a:pt x="317" y="132"/>
                  </a:lnTo>
                  <a:lnTo>
                    <a:pt x="323" y="121"/>
                  </a:lnTo>
                  <a:lnTo>
                    <a:pt x="330" y="109"/>
                  </a:lnTo>
                  <a:lnTo>
                    <a:pt x="338" y="98"/>
                  </a:lnTo>
                  <a:lnTo>
                    <a:pt x="346" y="86"/>
                  </a:lnTo>
                  <a:lnTo>
                    <a:pt x="353" y="77"/>
                  </a:lnTo>
                  <a:lnTo>
                    <a:pt x="357" y="73"/>
                  </a:lnTo>
                  <a:lnTo>
                    <a:pt x="359" y="69"/>
                  </a:lnTo>
                  <a:lnTo>
                    <a:pt x="361" y="65"/>
                  </a:lnTo>
                  <a:lnTo>
                    <a:pt x="363" y="63"/>
                  </a:lnTo>
                  <a:lnTo>
                    <a:pt x="367" y="59"/>
                  </a:lnTo>
                  <a:lnTo>
                    <a:pt x="369" y="57"/>
                  </a:lnTo>
                  <a:lnTo>
                    <a:pt x="371" y="53"/>
                  </a:lnTo>
                  <a:lnTo>
                    <a:pt x="375" y="52"/>
                  </a:lnTo>
                  <a:lnTo>
                    <a:pt x="378" y="46"/>
                  </a:lnTo>
                  <a:lnTo>
                    <a:pt x="382" y="40"/>
                  </a:lnTo>
                  <a:lnTo>
                    <a:pt x="386" y="36"/>
                  </a:lnTo>
                  <a:lnTo>
                    <a:pt x="392" y="30"/>
                  </a:lnTo>
                  <a:lnTo>
                    <a:pt x="396" y="27"/>
                  </a:lnTo>
                  <a:lnTo>
                    <a:pt x="401" y="21"/>
                  </a:lnTo>
                  <a:lnTo>
                    <a:pt x="405" y="15"/>
                  </a:lnTo>
                  <a:lnTo>
                    <a:pt x="411" y="9"/>
                  </a:lnTo>
                  <a:lnTo>
                    <a:pt x="413" y="9"/>
                  </a:lnTo>
                  <a:lnTo>
                    <a:pt x="415" y="7"/>
                  </a:lnTo>
                  <a:lnTo>
                    <a:pt x="417" y="6"/>
                  </a:lnTo>
                  <a:lnTo>
                    <a:pt x="419" y="6"/>
                  </a:lnTo>
                  <a:lnTo>
                    <a:pt x="419" y="4"/>
                  </a:lnTo>
                  <a:lnTo>
                    <a:pt x="421" y="2"/>
                  </a:lnTo>
                  <a:lnTo>
                    <a:pt x="421" y="0"/>
                  </a:lnTo>
                  <a:lnTo>
                    <a:pt x="415" y="0"/>
                  </a:lnTo>
                  <a:lnTo>
                    <a:pt x="407" y="0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82" y="0"/>
                  </a:lnTo>
                  <a:lnTo>
                    <a:pt x="373" y="0"/>
                  </a:lnTo>
                  <a:lnTo>
                    <a:pt x="365" y="0"/>
                  </a:lnTo>
                  <a:lnTo>
                    <a:pt x="359" y="0"/>
                  </a:lnTo>
                  <a:lnTo>
                    <a:pt x="340" y="0"/>
                  </a:lnTo>
                  <a:lnTo>
                    <a:pt x="323" y="0"/>
                  </a:lnTo>
                  <a:lnTo>
                    <a:pt x="305" y="2"/>
                  </a:lnTo>
                  <a:lnTo>
                    <a:pt x="288" y="2"/>
                  </a:lnTo>
                  <a:lnTo>
                    <a:pt x="271" y="4"/>
                  </a:lnTo>
                  <a:lnTo>
                    <a:pt x="252" y="6"/>
                  </a:lnTo>
                  <a:lnTo>
                    <a:pt x="234" y="7"/>
                  </a:lnTo>
                  <a:lnTo>
                    <a:pt x="217" y="9"/>
                  </a:lnTo>
                  <a:lnTo>
                    <a:pt x="213" y="11"/>
                  </a:lnTo>
                  <a:lnTo>
                    <a:pt x="208" y="11"/>
                  </a:lnTo>
                  <a:lnTo>
                    <a:pt x="204" y="11"/>
                  </a:lnTo>
                  <a:lnTo>
                    <a:pt x="200" y="11"/>
                  </a:lnTo>
                  <a:lnTo>
                    <a:pt x="196" y="13"/>
                  </a:lnTo>
                  <a:lnTo>
                    <a:pt x="192" y="13"/>
                  </a:lnTo>
                  <a:lnTo>
                    <a:pt x="187" y="15"/>
                  </a:lnTo>
                  <a:lnTo>
                    <a:pt x="183" y="17"/>
                  </a:lnTo>
                  <a:lnTo>
                    <a:pt x="179" y="17"/>
                  </a:lnTo>
                  <a:lnTo>
                    <a:pt x="175" y="19"/>
                  </a:lnTo>
                  <a:lnTo>
                    <a:pt x="171" y="19"/>
                  </a:lnTo>
                  <a:lnTo>
                    <a:pt x="167" y="21"/>
                  </a:lnTo>
                  <a:lnTo>
                    <a:pt x="164" y="23"/>
                  </a:lnTo>
                  <a:lnTo>
                    <a:pt x="160" y="25"/>
                  </a:lnTo>
                  <a:lnTo>
                    <a:pt x="158" y="27"/>
                  </a:lnTo>
                  <a:lnTo>
                    <a:pt x="154" y="29"/>
                  </a:lnTo>
                  <a:lnTo>
                    <a:pt x="154" y="32"/>
                  </a:lnTo>
                  <a:lnTo>
                    <a:pt x="152" y="38"/>
                  </a:lnTo>
                  <a:lnTo>
                    <a:pt x="150" y="42"/>
                  </a:lnTo>
                  <a:lnTo>
                    <a:pt x="150" y="46"/>
                  </a:lnTo>
                  <a:lnTo>
                    <a:pt x="148" y="50"/>
                  </a:lnTo>
                  <a:lnTo>
                    <a:pt x="146" y="52"/>
                  </a:lnTo>
                  <a:lnTo>
                    <a:pt x="146" y="55"/>
                  </a:lnTo>
                  <a:lnTo>
                    <a:pt x="144" y="59"/>
                  </a:lnTo>
                  <a:lnTo>
                    <a:pt x="142" y="65"/>
                  </a:lnTo>
                  <a:lnTo>
                    <a:pt x="142" y="71"/>
                  </a:lnTo>
                  <a:lnTo>
                    <a:pt x="141" y="75"/>
                  </a:lnTo>
                  <a:lnTo>
                    <a:pt x="139" y="80"/>
                  </a:lnTo>
                  <a:lnTo>
                    <a:pt x="137" y="84"/>
                  </a:lnTo>
                  <a:lnTo>
                    <a:pt x="135" y="90"/>
                  </a:lnTo>
                  <a:lnTo>
                    <a:pt x="133" y="94"/>
                  </a:lnTo>
                  <a:lnTo>
                    <a:pt x="131" y="98"/>
                  </a:lnTo>
                  <a:lnTo>
                    <a:pt x="129" y="103"/>
                  </a:lnTo>
                  <a:lnTo>
                    <a:pt x="127" y="107"/>
                  </a:lnTo>
                  <a:lnTo>
                    <a:pt x="125" y="111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1" y="124"/>
                  </a:lnTo>
                  <a:lnTo>
                    <a:pt x="119" y="128"/>
                  </a:lnTo>
                  <a:lnTo>
                    <a:pt x="117" y="132"/>
                  </a:lnTo>
                  <a:lnTo>
                    <a:pt x="114" y="138"/>
                  </a:lnTo>
                  <a:lnTo>
                    <a:pt x="112" y="142"/>
                  </a:lnTo>
                  <a:lnTo>
                    <a:pt x="110" y="147"/>
                  </a:lnTo>
                  <a:lnTo>
                    <a:pt x="106" y="153"/>
                  </a:lnTo>
                  <a:lnTo>
                    <a:pt x="104" y="159"/>
                  </a:lnTo>
                  <a:lnTo>
                    <a:pt x="102" y="163"/>
                  </a:lnTo>
                  <a:lnTo>
                    <a:pt x="98" y="169"/>
                  </a:lnTo>
                  <a:lnTo>
                    <a:pt x="96" y="174"/>
                  </a:lnTo>
                  <a:lnTo>
                    <a:pt x="102" y="174"/>
                  </a:lnTo>
                  <a:lnTo>
                    <a:pt x="108" y="174"/>
                  </a:lnTo>
                  <a:lnTo>
                    <a:pt x="114" y="174"/>
                  </a:lnTo>
                  <a:lnTo>
                    <a:pt x="119" y="172"/>
                  </a:lnTo>
                  <a:lnTo>
                    <a:pt x="127" y="170"/>
                  </a:lnTo>
                  <a:lnTo>
                    <a:pt x="133" y="169"/>
                  </a:lnTo>
                  <a:lnTo>
                    <a:pt x="141" y="167"/>
                  </a:lnTo>
                  <a:lnTo>
                    <a:pt x="146" y="165"/>
                  </a:lnTo>
                  <a:lnTo>
                    <a:pt x="152" y="165"/>
                  </a:lnTo>
                  <a:lnTo>
                    <a:pt x="158" y="163"/>
                  </a:lnTo>
                  <a:lnTo>
                    <a:pt x="164" y="161"/>
                  </a:lnTo>
                  <a:lnTo>
                    <a:pt x="169" y="161"/>
                  </a:lnTo>
                  <a:lnTo>
                    <a:pt x="175" y="161"/>
                  </a:lnTo>
                  <a:lnTo>
                    <a:pt x="181" y="161"/>
                  </a:lnTo>
                  <a:lnTo>
                    <a:pt x="185" y="163"/>
                  </a:lnTo>
                  <a:lnTo>
                    <a:pt x="188" y="167"/>
                  </a:lnTo>
                  <a:lnTo>
                    <a:pt x="190" y="170"/>
                  </a:lnTo>
                  <a:lnTo>
                    <a:pt x="190" y="176"/>
                  </a:lnTo>
                  <a:lnTo>
                    <a:pt x="190" y="180"/>
                  </a:lnTo>
                  <a:lnTo>
                    <a:pt x="190" y="184"/>
                  </a:lnTo>
                  <a:lnTo>
                    <a:pt x="188" y="188"/>
                  </a:lnTo>
                  <a:lnTo>
                    <a:pt x="187" y="190"/>
                  </a:lnTo>
                  <a:lnTo>
                    <a:pt x="183" y="193"/>
                  </a:lnTo>
                  <a:lnTo>
                    <a:pt x="181" y="197"/>
                  </a:lnTo>
                  <a:lnTo>
                    <a:pt x="179" y="199"/>
                  </a:lnTo>
                  <a:lnTo>
                    <a:pt x="177" y="199"/>
                  </a:lnTo>
                  <a:lnTo>
                    <a:pt x="175" y="201"/>
                  </a:lnTo>
                  <a:lnTo>
                    <a:pt x="173" y="201"/>
                  </a:lnTo>
                  <a:lnTo>
                    <a:pt x="173" y="203"/>
                  </a:lnTo>
                  <a:lnTo>
                    <a:pt x="171" y="205"/>
                  </a:lnTo>
                  <a:lnTo>
                    <a:pt x="171" y="207"/>
                  </a:lnTo>
                  <a:lnTo>
                    <a:pt x="169" y="209"/>
                  </a:lnTo>
                  <a:lnTo>
                    <a:pt x="167" y="211"/>
                  </a:lnTo>
                  <a:lnTo>
                    <a:pt x="165" y="213"/>
                  </a:lnTo>
                  <a:lnTo>
                    <a:pt x="164" y="213"/>
                  </a:lnTo>
                  <a:lnTo>
                    <a:pt x="164" y="215"/>
                  </a:lnTo>
                  <a:lnTo>
                    <a:pt x="162" y="215"/>
                  </a:lnTo>
                  <a:lnTo>
                    <a:pt x="160" y="217"/>
                  </a:lnTo>
                  <a:lnTo>
                    <a:pt x="165" y="217"/>
                  </a:lnTo>
                  <a:lnTo>
                    <a:pt x="171" y="217"/>
                  </a:lnTo>
                  <a:lnTo>
                    <a:pt x="177" y="217"/>
                  </a:lnTo>
                  <a:lnTo>
                    <a:pt x="181" y="218"/>
                  </a:lnTo>
                  <a:lnTo>
                    <a:pt x="187" y="220"/>
                  </a:lnTo>
                  <a:lnTo>
                    <a:pt x="190" y="222"/>
                  </a:lnTo>
                  <a:lnTo>
                    <a:pt x="194" y="226"/>
                  </a:lnTo>
                  <a:lnTo>
                    <a:pt x="198" y="232"/>
                  </a:lnTo>
                  <a:lnTo>
                    <a:pt x="194" y="238"/>
                  </a:lnTo>
                  <a:lnTo>
                    <a:pt x="190" y="243"/>
                  </a:lnTo>
                  <a:lnTo>
                    <a:pt x="185" y="249"/>
                  </a:lnTo>
                  <a:lnTo>
                    <a:pt x="177" y="253"/>
                  </a:lnTo>
                  <a:lnTo>
                    <a:pt x="171" y="257"/>
                  </a:lnTo>
                  <a:lnTo>
                    <a:pt x="164" y="261"/>
                  </a:lnTo>
                  <a:lnTo>
                    <a:pt x="156" y="264"/>
                  </a:lnTo>
                  <a:lnTo>
                    <a:pt x="148" y="268"/>
                  </a:lnTo>
                  <a:lnTo>
                    <a:pt x="150" y="270"/>
                  </a:lnTo>
                  <a:lnTo>
                    <a:pt x="154" y="270"/>
                  </a:lnTo>
                  <a:lnTo>
                    <a:pt x="156" y="270"/>
                  </a:lnTo>
                  <a:lnTo>
                    <a:pt x="158" y="272"/>
                  </a:lnTo>
                  <a:lnTo>
                    <a:pt x="160" y="274"/>
                  </a:lnTo>
                  <a:lnTo>
                    <a:pt x="162" y="274"/>
                  </a:lnTo>
                  <a:lnTo>
                    <a:pt x="164" y="276"/>
                  </a:lnTo>
                  <a:lnTo>
                    <a:pt x="165" y="278"/>
                  </a:lnTo>
                  <a:lnTo>
                    <a:pt x="167" y="282"/>
                  </a:lnTo>
                  <a:lnTo>
                    <a:pt x="167" y="286"/>
                  </a:lnTo>
                  <a:lnTo>
                    <a:pt x="167" y="289"/>
                  </a:lnTo>
                  <a:lnTo>
                    <a:pt x="167" y="291"/>
                  </a:lnTo>
                  <a:lnTo>
                    <a:pt x="165" y="295"/>
                  </a:lnTo>
                  <a:lnTo>
                    <a:pt x="165" y="297"/>
                  </a:lnTo>
                  <a:lnTo>
                    <a:pt x="164" y="301"/>
                  </a:lnTo>
                  <a:lnTo>
                    <a:pt x="164" y="303"/>
                  </a:lnTo>
                  <a:lnTo>
                    <a:pt x="148" y="312"/>
                  </a:lnTo>
                  <a:lnTo>
                    <a:pt x="131" y="318"/>
                  </a:lnTo>
                  <a:lnTo>
                    <a:pt x="116" y="322"/>
                  </a:lnTo>
                  <a:lnTo>
                    <a:pt x="98" y="322"/>
                  </a:lnTo>
                  <a:lnTo>
                    <a:pt x="81" y="322"/>
                  </a:lnTo>
                  <a:lnTo>
                    <a:pt x="64" y="318"/>
                  </a:lnTo>
                  <a:lnTo>
                    <a:pt x="47" y="314"/>
                  </a:lnTo>
                  <a:lnTo>
                    <a:pt x="31" y="307"/>
                  </a:lnTo>
                  <a:lnTo>
                    <a:pt x="25" y="314"/>
                  </a:lnTo>
                  <a:lnTo>
                    <a:pt x="20" y="320"/>
                  </a:lnTo>
                  <a:lnTo>
                    <a:pt x="16" y="328"/>
                  </a:lnTo>
                  <a:lnTo>
                    <a:pt x="14" y="335"/>
                  </a:lnTo>
                  <a:lnTo>
                    <a:pt x="12" y="343"/>
                  </a:lnTo>
                  <a:lnTo>
                    <a:pt x="8" y="353"/>
                  </a:lnTo>
                  <a:lnTo>
                    <a:pt x="4" y="360"/>
                  </a:lnTo>
                  <a:lnTo>
                    <a:pt x="0" y="370"/>
                  </a:lnTo>
                  <a:lnTo>
                    <a:pt x="0" y="372"/>
                  </a:lnTo>
                  <a:lnTo>
                    <a:pt x="0" y="374"/>
                  </a:lnTo>
                  <a:lnTo>
                    <a:pt x="0" y="376"/>
                  </a:lnTo>
                  <a:lnTo>
                    <a:pt x="114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12"/>
            <p:cNvSpPr>
              <a:spLocks/>
            </p:cNvSpPr>
            <p:nvPr/>
          </p:nvSpPr>
          <p:spPr bwMode="auto">
            <a:xfrm flipH="1">
              <a:off x="4522" y="2996"/>
              <a:ext cx="319" cy="149"/>
            </a:xfrm>
            <a:custGeom>
              <a:avLst/>
              <a:gdLst>
                <a:gd name="T0" fmla="*/ 253 w 319"/>
                <a:gd name="T1" fmla="*/ 148 h 149"/>
                <a:gd name="T2" fmla="*/ 282 w 319"/>
                <a:gd name="T3" fmla="*/ 138 h 149"/>
                <a:gd name="T4" fmla="*/ 288 w 319"/>
                <a:gd name="T5" fmla="*/ 126 h 149"/>
                <a:gd name="T6" fmla="*/ 280 w 319"/>
                <a:gd name="T7" fmla="*/ 121 h 149"/>
                <a:gd name="T8" fmla="*/ 259 w 319"/>
                <a:gd name="T9" fmla="*/ 119 h 149"/>
                <a:gd name="T10" fmla="*/ 240 w 319"/>
                <a:gd name="T11" fmla="*/ 115 h 149"/>
                <a:gd name="T12" fmla="*/ 234 w 319"/>
                <a:gd name="T13" fmla="*/ 113 h 149"/>
                <a:gd name="T14" fmla="*/ 232 w 319"/>
                <a:gd name="T15" fmla="*/ 109 h 149"/>
                <a:gd name="T16" fmla="*/ 232 w 319"/>
                <a:gd name="T17" fmla="*/ 107 h 149"/>
                <a:gd name="T18" fmla="*/ 232 w 319"/>
                <a:gd name="T19" fmla="*/ 105 h 149"/>
                <a:gd name="T20" fmla="*/ 267 w 319"/>
                <a:gd name="T21" fmla="*/ 100 h 149"/>
                <a:gd name="T22" fmla="*/ 309 w 319"/>
                <a:gd name="T23" fmla="*/ 80 h 149"/>
                <a:gd name="T24" fmla="*/ 223 w 319"/>
                <a:gd name="T25" fmla="*/ 80 h 149"/>
                <a:gd name="T26" fmla="*/ 221 w 319"/>
                <a:gd name="T27" fmla="*/ 75 h 149"/>
                <a:gd name="T28" fmla="*/ 227 w 319"/>
                <a:gd name="T29" fmla="*/ 69 h 149"/>
                <a:gd name="T30" fmla="*/ 238 w 319"/>
                <a:gd name="T31" fmla="*/ 67 h 149"/>
                <a:gd name="T32" fmla="*/ 257 w 319"/>
                <a:gd name="T33" fmla="*/ 59 h 149"/>
                <a:gd name="T34" fmla="*/ 282 w 319"/>
                <a:gd name="T35" fmla="*/ 48 h 149"/>
                <a:gd name="T36" fmla="*/ 298 w 319"/>
                <a:gd name="T37" fmla="*/ 32 h 149"/>
                <a:gd name="T38" fmla="*/ 307 w 319"/>
                <a:gd name="T39" fmla="*/ 19 h 149"/>
                <a:gd name="T40" fmla="*/ 301 w 319"/>
                <a:gd name="T41" fmla="*/ 13 h 149"/>
                <a:gd name="T42" fmla="*/ 282 w 319"/>
                <a:gd name="T43" fmla="*/ 19 h 149"/>
                <a:gd name="T44" fmla="*/ 253 w 319"/>
                <a:gd name="T45" fmla="*/ 25 h 149"/>
                <a:gd name="T46" fmla="*/ 219 w 319"/>
                <a:gd name="T47" fmla="*/ 32 h 149"/>
                <a:gd name="T48" fmla="*/ 202 w 319"/>
                <a:gd name="T49" fmla="*/ 29 h 149"/>
                <a:gd name="T50" fmla="*/ 200 w 319"/>
                <a:gd name="T51" fmla="*/ 23 h 149"/>
                <a:gd name="T52" fmla="*/ 204 w 319"/>
                <a:gd name="T53" fmla="*/ 21 h 149"/>
                <a:gd name="T54" fmla="*/ 209 w 319"/>
                <a:gd name="T55" fmla="*/ 17 h 149"/>
                <a:gd name="T56" fmla="*/ 215 w 319"/>
                <a:gd name="T57" fmla="*/ 13 h 149"/>
                <a:gd name="T58" fmla="*/ 217 w 319"/>
                <a:gd name="T59" fmla="*/ 6 h 149"/>
                <a:gd name="T60" fmla="*/ 207 w 319"/>
                <a:gd name="T61" fmla="*/ 0 h 149"/>
                <a:gd name="T62" fmla="*/ 188 w 319"/>
                <a:gd name="T63" fmla="*/ 2 h 149"/>
                <a:gd name="T64" fmla="*/ 167 w 319"/>
                <a:gd name="T65" fmla="*/ 19 h 149"/>
                <a:gd name="T66" fmla="*/ 142 w 319"/>
                <a:gd name="T67" fmla="*/ 50 h 149"/>
                <a:gd name="T68" fmla="*/ 117 w 319"/>
                <a:gd name="T69" fmla="*/ 56 h 149"/>
                <a:gd name="T70" fmla="*/ 102 w 319"/>
                <a:gd name="T71" fmla="*/ 54 h 149"/>
                <a:gd name="T72" fmla="*/ 81 w 319"/>
                <a:gd name="T73" fmla="*/ 56 h 149"/>
                <a:gd name="T74" fmla="*/ 56 w 319"/>
                <a:gd name="T75" fmla="*/ 54 h 149"/>
                <a:gd name="T76" fmla="*/ 31 w 319"/>
                <a:gd name="T77" fmla="*/ 65 h 149"/>
                <a:gd name="T78" fmla="*/ 10 w 319"/>
                <a:gd name="T79" fmla="*/ 84 h 149"/>
                <a:gd name="T80" fmla="*/ 23 w 319"/>
                <a:gd name="T81" fmla="*/ 102 h 149"/>
                <a:gd name="T82" fmla="*/ 69 w 319"/>
                <a:gd name="T83" fmla="*/ 100 h 149"/>
                <a:gd name="T84" fmla="*/ 108 w 319"/>
                <a:gd name="T85" fmla="*/ 96 h 149"/>
                <a:gd name="T86" fmla="*/ 136 w 319"/>
                <a:gd name="T87" fmla="*/ 88 h 149"/>
                <a:gd name="T88" fmla="*/ 156 w 319"/>
                <a:gd name="T89" fmla="*/ 111 h 149"/>
                <a:gd name="T90" fmla="*/ 188 w 319"/>
                <a:gd name="T91" fmla="*/ 136 h 149"/>
                <a:gd name="T92" fmla="*/ 213 w 319"/>
                <a:gd name="T93" fmla="*/ 146 h 149"/>
                <a:gd name="T94" fmla="*/ 225 w 319"/>
                <a:gd name="T95" fmla="*/ 148 h 14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149"/>
                <a:gd name="T146" fmla="*/ 319 w 319"/>
                <a:gd name="T147" fmla="*/ 149 h 14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149">
                  <a:moveTo>
                    <a:pt x="230" y="149"/>
                  </a:moveTo>
                  <a:lnTo>
                    <a:pt x="238" y="149"/>
                  </a:lnTo>
                  <a:lnTo>
                    <a:pt x="246" y="149"/>
                  </a:lnTo>
                  <a:lnTo>
                    <a:pt x="253" y="148"/>
                  </a:lnTo>
                  <a:lnTo>
                    <a:pt x="261" y="148"/>
                  </a:lnTo>
                  <a:lnTo>
                    <a:pt x="269" y="146"/>
                  </a:lnTo>
                  <a:lnTo>
                    <a:pt x="275" y="142"/>
                  </a:lnTo>
                  <a:lnTo>
                    <a:pt x="282" y="138"/>
                  </a:lnTo>
                  <a:lnTo>
                    <a:pt x="290" y="134"/>
                  </a:lnTo>
                  <a:lnTo>
                    <a:pt x="290" y="132"/>
                  </a:lnTo>
                  <a:lnTo>
                    <a:pt x="290" y="128"/>
                  </a:lnTo>
                  <a:lnTo>
                    <a:pt x="288" y="126"/>
                  </a:lnTo>
                  <a:lnTo>
                    <a:pt x="286" y="125"/>
                  </a:lnTo>
                  <a:lnTo>
                    <a:pt x="284" y="125"/>
                  </a:lnTo>
                  <a:lnTo>
                    <a:pt x="282" y="123"/>
                  </a:lnTo>
                  <a:lnTo>
                    <a:pt x="280" y="121"/>
                  </a:lnTo>
                  <a:lnTo>
                    <a:pt x="277" y="119"/>
                  </a:lnTo>
                  <a:lnTo>
                    <a:pt x="271" y="119"/>
                  </a:lnTo>
                  <a:lnTo>
                    <a:pt x="265" y="119"/>
                  </a:lnTo>
                  <a:lnTo>
                    <a:pt x="259" y="119"/>
                  </a:lnTo>
                  <a:lnTo>
                    <a:pt x="255" y="119"/>
                  </a:lnTo>
                  <a:lnTo>
                    <a:pt x="250" y="117"/>
                  </a:lnTo>
                  <a:lnTo>
                    <a:pt x="244" y="117"/>
                  </a:lnTo>
                  <a:lnTo>
                    <a:pt x="240" y="115"/>
                  </a:lnTo>
                  <a:lnTo>
                    <a:pt x="236" y="115"/>
                  </a:lnTo>
                  <a:lnTo>
                    <a:pt x="234" y="113"/>
                  </a:lnTo>
                  <a:lnTo>
                    <a:pt x="232" y="111"/>
                  </a:lnTo>
                  <a:lnTo>
                    <a:pt x="232" y="109"/>
                  </a:lnTo>
                  <a:lnTo>
                    <a:pt x="230" y="109"/>
                  </a:lnTo>
                  <a:lnTo>
                    <a:pt x="232" y="109"/>
                  </a:lnTo>
                  <a:lnTo>
                    <a:pt x="232" y="107"/>
                  </a:lnTo>
                  <a:lnTo>
                    <a:pt x="232" y="105"/>
                  </a:lnTo>
                  <a:lnTo>
                    <a:pt x="232" y="103"/>
                  </a:lnTo>
                  <a:lnTo>
                    <a:pt x="244" y="103"/>
                  </a:lnTo>
                  <a:lnTo>
                    <a:pt x="255" y="102"/>
                  </a:lnTo>
                  <a:lnTo>
                    <a:pt x="267" y="100"/>
                  </a:lnTo>
                  <a:lnTo>
                    <a:pt x="278" y="98"/>
                  </a:lnTo>
                  <a:lnTo>
                    <a:pt x="290" y="94"/>
                  </a:lnTo>
                  <a:lnTo>
                    <a:pt x="300" y="88"/>
                  </a:lnTo>
                  <a:lnTo>
                    <a:pt x="309" y="80"/>
                  </a:lnTo>
                  <a:lnTo>
                    <a:pt x="319" y="73"/>
                  </a:lnTo>
                  <a:lnTo>
                    <a:pt x="225" y="80"/>
                  </a:lnTo>
                  <a:lnTo>
                    <a:pt x="223" y="80"/>
                  </a:lnTo>
                  <a:lnTo>
                    <a:pt x="223" y="79"/>
                  </a:lnTo>
                  <a:lnTo>
                    <a:pt x="223" y="77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25" y="71"/>
                  </a:lnTo>
                  <a:lnTo>
                    <a:pt x="227" y="69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4" y="67"/>
                  </a:lnTo>
                  <a:lnTo>
                    <a:pt x="238" y="67"/>
                  </a:lnTo>
                  <a:lnTo>
                    <a:pt x="240" y="67"/>
                  </a:lnTo>
                  <a:lnTo>
                    <a:pt x="244" y="65"/>
                  </a:lnTo>
                  <a:lnTo>
                    <a:pt x="250" y="63"/>
                  </a:lnTo>
                  <a:lnTo>
                    <a:pt x="257" y="59"/>
                  </a:lnTo>
                  <a:lnTo>
                    <a:pt x="263" y="57"/>
                  </a:lnTo>
                  <a:lnTo>
                    <a:pt x="269" y="56"/>
                  </a:lnTo>
                  <a:lnTo>
                    <a:pt x="275" y="52"/>
                  </a:lnTo>
                  <a:lnTo>
                    <a:pt x="282" y="48"/>
                  </a:lnTo>
                  <a:lnTo>
                    <a:pt x="288" y="44"/>
                  </a:lnTo>
                  <a:lnTo>
                    <a:pt x="294" y="40"/>
                  </a:lnTo>
                  <a:lnTo>
                    <a:pt x="296" y="36"/>
                  </a:lnTo>
                  <a:lnTo>
                    <a:pt x="298" y="32"/>
                  </a:lnTo>
                  <a:lnTo>
                    <a:pt x="300" y="31"/>
                  </a:lnTo>
                  <a:lnTo>
                    <a:pt x="303" y="27"/>
                  </a:lnTo>
                  <a:lnTo>
                    <a:pt x="305" y="23"/>
                  </a:lnTo>
                  <a:lnTo>
                    <a:pt x="307" y="19"/>
                  </a:lnTo>
                  <a:lnTo>
                    <a:pt x="309" y="15"/>
                  </a:lnTo>
                  <a:lnTo>
                    <a:pt x="311" y="13"/>
                  </a:lnTo>
                  <a:lnTo>
                    <a:pt x="307" y="11"/>
                  </a:lnTo>
                  <a:lnTo>
                    <a:pt x="301" y="13"/>
                  </a:lnTo>
                  <a:lnTo>
                    <a:pt x="296" y="13"/>
                  </a:lnTo>
                  <a:lnTo>
                    <a:pt x="292" y="15"/>
                  </a:lnTo>
                  <a:lnTo>
                    <a:pt x="286" y="17"/>
                  </a:lnTo>
                  <a:lnTo>
                    <a:pt x="282" y="19"/>
                  </a:lnTo>
                  <a:lnTo>
                    <a:pt x="277" y="19"/>
                  </a:lnTo>
                  <a:lnTo>
                    <a:pt x="271" y="19"/>
                  </a:lnTo>
                  <a:lnTo>
                    <a:pt x="263" y="23"/>
                  </a:lnTo>
                  <a:lnTo>
                    <a:pt x="253" y="25"/>
                  </a:lnTo>
                  <a:lnTo>
                    <a:pt x="246" y="29"/>
                  </a:lnTo>
                  <a:lnTo>
                    <a:pt x="236" y="31"/>
                  </a:lnTo>
                  <a:lnTo>
                    <a:pt x="229" y="32"/>
                  </a:lnTo>
                  <a:lnTo>
                    <a:pt x="219" y="32"/>
                  </a:lnTo>
                  <a:lnTo>
                    <a:pt x="211" y="32"/>
                  </a:lnTo>
                  <a:lnTo>
                    <a:pt x="202" y="31"/>
                  </a:lnTo>
                  <a:lnTo>
                    <a:pt x="202" y="29"/>
                  </a:lnTo>
                  <a:lnTo>
                    <a:pt x="200" y="27"/>
                  </a:lnTo>
                  <a:lnTo>
                    <a:pt x="200" y="25"/>
                  </a:lnTo>
                  <a:lnTo>
                    <a:pt x="200" y="23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4" y="19"/>
                  </a:lnTo>
                  <a:lnTo>
                    <a:pt x="206" y="19"/>
                  </a:lnTo>
                  <a:lnTo>
                    <a:pt x="207" y="19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5"/>
                  </a:lnTo>
                  <a:lnTo>
                    <a:pt x="215" y="13"/>
                  </a:lnTo>
                  <a:lnTo>
                    <a:pt x="215" y="11"/>
                  </a:lnTo>
                  <a:lnTo>
                    <a:pt x="217" y="9"/>
                  </a:lnTo>
                  <a:lnTo>
                    <a:pt x="217" y="8"/>
                  </a:lnTo>
                  <a:lnTo>
                    <a:pt x="217" y="6"/>
                  </a:lnTo>
                  <a:lnTo>
                    <a:pt x="217" y="4"/>
                  </a:lnTo>
                  <a:lnTo>
                    <a:pt x="211" y="2"/>
                  </a:lnTo>
                  <a:lnTo>
                    <a:pt x="207" y="0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94" y="2"/>
                  </a:lnTo>
                  <a:lnTo>
                    <a:pt x="188" y="2"/>
                  </a:lnTo>
                  <a:lnTo>
                    <a:pt x="184" y="4"/>
                  </a:lnTo>
                  <a:lnTo>
                    <a:pt x="181" y="4"/>
                  </a:lnTo>
                  <a:lnTo>
                    <a:pt x="173" y="11"/>
                  </a:lnTo>
                  <a:lnTo>
                    <a:pt x="167" y="19"/>
                  </a:lnTo>
                  <a:lnTo>
                    <a:pt x="161" y="27"/>
                  </a:lnTo>
                  <a:lnTo>
                    <a:pt x="156" y="34"/>
                  </a:lnTo>
                  <a:lnTo>
                    <a:pt x="150" y="44"/>
                  </a:lnTo>
                  <a:lnTo>
                    <a:pt x="142" y="50"/>
                  </a:lnTo>
                  <a:lnTo>
                    <a:pt x="136" y="54"/>
                  </a:lnTo>
                  <a:lnTo>
                    <a:pt x="127" y="56"/>
                  </a:lnTo>
                  <a:lnTo>
                    <a:pt x="123" y="56"/>
                  </a:lnTo>
                  <a:lnTo>
                    <a:pt x="117" y="56"/>
                  </a:lnTo>
                  <a:lnTo>
                    <a:pt x="113" y="56"/>
                  </a:lnTo>
                  <a:lnTo>
                    <a:pt x="110" y="56"/>
                  </a:lnTo>
                  <a:lnTo>
                    <a:pt x="106" y="54"/>
                  </a:lnTo>
                  <a:lnTo>
                    <a:pt x="102" y="54"/>
                  </a:lnTo>
                  <a:lnTo>
                    <a:pt x="98" y="56"/>
                  </a:lnTo>
                  <a:lnTo>
                    <a:pt x="94" y="56"/>
                  </a:lnTo>
                  <a:lnTo>
                    <a:pt x="87" y="56"/>
                  </a:lnTo>
                  <a:lnTo>
                    <a:pt x="81" y="56"/>
                  </a:lnTo>
                  <a:lnTo>
                    <a:pt x="75" y="56"/>
                  </a:lnTo>
                  <a:lnTo>
                    <a:pt x="67" y="56"/>
                  </a:lnTo>
                  <a:lnTo>
                    <a:pt x="62" y="54"/>
                  </a:lnTo>
                  <a:lnTo>
                    <a:pt x="56" y="54"/>
                  </a:lnTo>
                  <a:lnTo>
                    <a:pt x="48" y="54"/>
                  </a:lnTo>
                  <a:lnTo>
                    <a:pt x="42" y="54"/>
                  </a:lnTo>
                  <a:lnTo>
                    <a:pt x="37" y="59"/>
                  </a:lnTo>
                  <a:lnTo>
                    <a:pt x="31" y="65"/>
                  </a:lnTo>
                  <a:lnTo>
                    <a:pt x="25" y="69"/>
                  </a:lnTo>
                  <a:lnTo>
                    <a:pt x="19" y="75"/>
                  </a:lnTo>
                  <a:lnTo>
                    <a:pt x="16" y="79"/>
                  </a:lnTo>
                  <a:lnTo>
                    <a:pt x="10" y="84"/>
                  </a:lnTo>
                  <a:lnTo>
                    <a:pt x="6" y="88"/>
                  </a:lnTo>
                  <a:lnTo>
                    <a:pt x="0" y="94"/>
                  </a:lnTo>
                  <a:lnTo>
                    <a:pt x="12" y="100"/>
                  </a:lnTo>
                  <a:lnTo>
                    <a:pt x="23" y="102"/>
                  </a:lnTo>
                  <a:lnTo>
                    <a:pt x="35" y="102"/>
                  </a:lnTo>
                  <a:lnTo>
                    <a:pt x="46" y="102"/>
                  </a:lnTo>
                  <a:lnTo>
                    <a:pt x="58" y="102"/>
                  </a:lnTo>
                  <a:lnTo>
                    <a:pt x="69" y="100"/>
                  </a:lnTo>
                  <a:lnTo>
                    <a:pt x="81" y="100"/>
                  </a:lnTo>
                  <a:lnTo>
                    <a:pt x="94" y="100"/>
                  </a:lnTo>
                  <a:lnTo>
                    <a:pt x="100" y="98"/>
                  </a:lnTo>
                  <a:lnTo>
                    <a:pt x="108" y="96"/>
                  </a:lnTo>
                  <a:lnTo>
                    <a:pt x="115" y="94"/>
                  </a:lnTo>
                  <a:lnTo>
                    <a:pt x="123" y="92"/>
                  </a:lnTo>
                  <a:lnTo>
                    <a:pt x="129" y="90"/>
                  </a:lnTo>
                  <a:lnTo>
                    <a:pt x="136" y="88"/>
                  </a:lnTo>
                  <a:lnTo>
                    <a:pt x="142" y="88"/>
                  </a:lnTo>
                  <a:lnTo>
                    <a:pt x="148" y="88"/>
                  </a:lnTo>
                  <a:lnTo>
                    <a:pt x="152" y="100"/>
                  </a:lnTo>
                  <a:lnTo>
                    <a:pt x="156" y="111"/>
                  </a:lnTo>
                  <a:lnTo>
                    <a:pt x="163" y="119"/>
                  </a:lnTo>
                  <a:lnTo>
                    <a:pt x="171" y="125"/>
                  </a:lnTo>
                  <a:lnTo>
                    <a:pt x="179" y="130"/>
                  </a:lnTo>
                  <a:lnTo>
                    <a:pt x="188" y="136"/>
                  </a:lnTo>
                  <a:lnTo>
                    <a:pt x="200" y="140"/>
                  </a:lnTo>
                  <a:lnTo>
                    <a:pt x="209" y="144"/>
                  </a:lnTo>
                  <a:lnTo>
                    <a:pt x="211" y="146"/>
                  </a:lnTo>
                  <a:lnTo>
                    <a:pt x="213" y="146"/>
                  </a:lnTo>
                  <a:lnTo>
                    <a:pt x="217" y="146"/>
                  </a:lnTo>
                  <a:lnTo>
                    <a:pt x="219" y="146"/>
                  </a:lnTo>
                  <a:lnTo>
                    <a:pt x="221" y="146"/>
                  </a:lnTo>
                  <a:lnTo>
                    <a:pt x="225" y="148"/>
                  </a:lnTo>
                  <a:lnTo>
                    <a:pt x="227" y="148"/>
                  </a:lnTo>
                  <a:lnTo>
                    <a:pt x="230" y="149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13"/>
            <p:cNvSpPr>
              <a:spLocks/>
            </p:cNvSpPr>
            <p:nvPr/>
          </p:nvSpPr>
          <p:spPr bwMode="auto">
            <a:xfrm flipH="1">
              <a:off x="4444" y="3096"/>
              <a:ext cx="36" cy="25"/>
            </a:xfrm>
            <a:custGeom>
              <a:avLst/>
              <a:gdLst>
                <a:gd name="T0" fmla="*/ 19 w 36"/>
                <a:gd name="T1" fmla="*/ 25 h 25"/>
                <a:gd name="T2" fmla="*/ 23 w 36"/>
                <a:gd name="T3" fmla="*/ 25 h 25"/>
                <a:gd name="T4" fmla="*/ 25 w 36"/>
                <a:gd name="T5" fmla="*/ 23 h 25"/>
                <a:gd name="T6" fmla="*/ 27 w 36"/>
                <a:gd name="T7" fmla="*/ 23 h 25"/>
                <a:gd name="T8" fmla="*/ 29 w 36"/>
                <a:gd name="T9" fmla="*/ 21 h 25"/>
                <a:gd name="T10" fmla="*/ 31 w 36"/>
                <a:gd name="T11" fmla="*/ 19 h 25"/>
                <a:gd name="T12" fmla="*/ 33 w 36"/>
                <a:gd name="T13" fmla="*/ 17 h 25"/>
                <a:gd name="T14" fmla="*/ 34 w 36"/>
                <a:gd name="T15" fmla="*/ 15 h 25"/>
                <a:gd name="T16" fmla="*/ 36 w 36"/>
                <a:gd name="T17" fmla="*/ 13 h 25"/>
                <a:gd name="T18" fmla="*/ 36 w 36"/>
                <a:gd name="T19" fmla="*/ 11 h 25"/>
                <a:gd name="T20" fmla="*/ 36 w 36"/>
                <a:gd name="T21" fmla="*/ 11 h 25"/>
                <a:gd name="T22" fmla="*/ 36 w 36"/>
                <a:gd name="T23" fmla="*/ 9 h 25"/>
                <a:gd name="T24" fmla="*/ 36 w 36"/>
                <a:gd name="T25" fmla="*/ 9 h 25"/>
                <a:gd name="T26" fmla="*/ 36 w 36"/>
                <a:gd name="T27" fmla="*/ 9 h 25"/>
                <a:gd name="T28" fmla="*/ 36 w 36"/>
                <a:gd name="T29" fmla="*/ 9 h 25"/>
                <a:gd name="T30" fmla="*/ 36 w 36"/>
                <a:gd name="T31" fmla="*/ 7 h 25"/>
                <a:gd name="T32" fmla="*/ 36 w 36"/>
                <a:gd name="T33" fmla="*/ 7 h 25"/>
                <a:gd name="T34" fmla="*/ 33 w 36"/>
                <a:gd name="T35" fmla="*/ 5 h 25"/>
                <a:gd name="T36" fmla="*/ 29 w 36"/>
                <a:gd name="T37" fmla="*/ 3 h 25"/>
                <a:gd name="T38" fmla="*/ 23 w 36"/>
                <a:gd name="T39" fmla="*/ 2 h 25"/>
                <a:gd name="T40" fmla="*/ 19 w 36"/>
                <a:gd name="T41" fmla="*/ 2 h 25"/>
                <a:gd name="T42" fmla="*/ 13 w 36"/>
                <a:gd name="T43" fmla="*/ 0 h 25"/>
                <a:gd name="T44" fmla="*/ 9 w 36"/>
                <a:gd name="T45" fmla="*/ 0 h 25"/>
                <a:gd name="T46" fmla="*/ 4 w 36"/>
                <a:gd name="T47" fmla="*/ 2 h 25"/>
                <a:gd name="T48" fmla="*/ 0 w 36"/>
                <a:gd name="T49" fmla="*/ 3 h 25"/>
                <a:gd name="T50" fmla="*/ 0 w 36"/>
                <a:gd name="T51" fmla="*/ 7 h 25"/>
                <a:gd name="T52" fmla="*/ 2 w 36"/>
                <a:gd name="T53" fmla="*/ 11 h 25"/>
                <a:gd name="T54" fmla="*/ 4 w 36"/>
                <a:gd name="T55" fmla="*/ 15 h 25"/>
                <a:gd name="T56" fmla="*/ 6 w 36"/>
                <a:gd name="T57" fmla="*/ 17 h 25"/>
                <a:gd name="T58" fmla="*/ 9 w 36"/>
                <a:gd name="T59" fmla="*/ 19 h 25"/>
                <a:gd name="T60" fmla="*/ 11 w 36"/>
                <a:gd name="T61" fmla="*/ 21 h 25"/>
                <a:gd name="T62" fmla="*/ 15 w 36"/>
                <a:gd name="T63" fmla="*/ 23 h 25"/>
                <a:gd name="T64" fmla="*/ 19 w 36"/>
                <a:gd name="T65" fmla="*/ 25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25"/>
                <a:gd name="T101" fmla="*/ 36 w 36"/>
                <a:gd name="T102" fmla="*/ 25 h 2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25">
                  <a:moveTo>
                    <a:pt x="19" y="25"/>
                  </a:moveTo>
                  <a:lnTo>
                    <a:pt x="23" y="25"/>
                  </a:lnTo>
                  <a:lnTo>
                    <a:pt x="25" y="23"/>
                  </a:lnTo>
                  <a:lnTo>
                    <a:pt x="27" y="23"/>
                  </a:lnTo>
                  <a:lnTo>
                    <a:pt x="29" y="21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4" y="15"/>
                  </a:lnTo>
                  <a:lnTo>
                    <a:pt x="36" y="13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29" y="3"/>
                  </a:lnTo>
                  <a:lnTo>
                    <a:pt x="23" y="2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1"/>
                  </a:lnTo>
                  <a:lnTo>
                    <a:pt x="15" y="23"/>
                  </a:lnTo>
                  <a:lnTo>
                    <a:pt x="19" y="25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14"/>
            <p:cNvSpPr>
              <a:spLocks/>
            </p:cNvSpPr>
            <p:nvPr/>
          </p:nvSpPr>
          <p:spPr bwMode="auto">
            <a:xfrm flipH="1">
              <a:off x="4785" y="2848"/>
              <a:ext cx="146" cy="253"/>
            </a:xfrm>
            <a:custGeom>
              <a:avLst/>
              <a:gdLst>
                <a:gd name="T0" fmla="*/ 60 w 146"/>
                <a:gd name="T1" fmla="*/ 248 h 253"/>
                <a:gd name="T2" fmla="*/ 75 w 146"/>
                <a:gd name="T3" fmla="*/ 238 h 253"/>
                <a:gd name="T4" fmla="*/ 106 w 146"/>
                <a:gd name="T5" fmla="*/ 207 h 253"/>
                <a:gd name="T6" fmla="*/ 140 w 146"/>
                <a:gd name="T7" fmla="*/ 171 h 253"/>
                <a:gd name="T8" fmla="*/ 117 w 146"/>
                <a:gd name="T9" fmla="*/ 148 h 253"/>
                <a:gd name="T10" fmla="*/ 109 w 146"/>
                <a:gd name="T11" fmla="*/ 154 h 253"/>
                <a:gd name="T12" fmla="*/ 100 w 146"/>
                <a:gd name="T13" fmla="*/ 150 h 253"/>
                <a:gd name="T14" fmla="*/ 108 w 146"/>
                <a:gd name="T15" fmla="*/ 131 h 253"/>
                <a:gd name="T16" fmla="*/ 106 w 146"/>
                <a:gd name="T17" fmla="*/ 117 h 253"/>
                <a:gd name="T18" fmla="*/ 90 w 146"/>
                <a:gd name="T19" fmla="*/ 131 h 253"/>
                <a:gd name="T20" fmla="*/ 75 w 146"/>
                <a:gd name="T21" fmla="*/ 138 h 253"/>
                <a:gd name="T22" fmla="*/ 73 w 146"/>
                <a:gd name="T23" fmla="*/ 136 h 253"/>
                <a:gd name="T24" fmla="*/ 75 w 146"/>
                <a:gd name="T25" fmla="*/ 133 h 253"/>
                <a:gd name="T26" fmla="*/ 75 w 146"/>
                <a:gd name="T27" fmla="*/ 127 h 253"/>
                <a:gd name="T28" fmla="*/ 81 w 146"/>
                <a:gd name="T29" fmla="*/ 117 h 253"/>
                <a:gd name="T30" fmla="*/ 104 w 146"/>
                <a:gd name="T31" fmla="*/ 104 h 253"/>
                <a:gd name="T32" fmla="*/ 136 w 146"/>
                <a:gd name="T33" fmla="*/ 85 h 253"/>
                <a:gd name="T34" fmla="*/ 127 w 146"/>
                <a:gd name="T35" fmla="*/ 75 h 253"/>
                <a:gd name="T36" fmla="*/ 113 w 146"/>
                <a:gd name="T37" fmla="*/ 64 h 253"/>
                <a:gd name="T38" fmla="*/ 96 w 146"/>
                <a:gd name="T39" fmla="*/ 50 h 253"/>
                <a:gd name="T40" fmla="*/ 83 w 146"/>
                <a:gd name="T41" fmla="*/ 35 h 253"/>
                <a:gd name="T42" fmla="*/ 79 w 146"/>
                <a:gd name="T43" fmla="*/ 27 h 253"/>
                <a:gd name="T44" fmla="*/ 79 w 146"/>
                <a:gd name="T45" fmla="*/ 19 h 253"/>
                <a:gd name="T46" fmla="*/ 92 w 146"/>
                <a:gd name="T47" fmla="*/ 27 h 253"/>
                <a:gd name="T48" fmla="*/ 104 w 146"/>
                <a:gd name="T49" fmla="*/ 40 h 253"/>
                <a:gd name="T50" fmla="*/ 106 w 146"/>
                <a:gd name="T51" fmla="*/ 23 h 253"/>
                <a:gd name="T52" fmla="*/ 102 w 146"/>
                <a:gd name="T53" fmla="*/ 6 h 253"/>
                <a:gd name="T54" fmla="*/ 88 w 146"/>
                <a:gd name="T55" fmla="*/ 0 h 253"/>
                <a:gd name="T56" fmla="*/ 75 w 146"/>
                <a:gd name="T57" fmla="*/ 6 h 253"/>
                <a:gd name="T58" fmla="*/ 65 w 146"/>
                <a:gd name="T59" fmla="*/ 21 h 253"/>
                <a:gd name="T60" fmla="*/ 60 w 146"/>
                <a:gd name="T61" fmla="*/ 37 h 253"/>
                <a:gd name="T62" fmla="*/ 58 w 146"/>
                <a:gd name="T63" fmla="*/ 48 h 253"/>
                <a:gd name="T64" fmla="*/ 60 w 146"/>
                <a:gd name="T65" fmla="*/ 60 h 253"/>
                <a:gd name="T66" fmla="*/ 56 w 146"/>
                <a:gd name="T67" fmla="*/ 65 h 253"/>
                <a:gd name="T68" fmla="*/ 56 w 146"/>
                <a:gd name="T69" fmla="*/ 73 h 253"/>
                <a:gd name="T70" fmla="*/ 46 w 146"/>
                <a:gd name="T71" fmla="*/ 67 h 253"/>
                <a:gd name="T72" fmla="*/ 37 w 146"/>
                <a:gd name="T73" fmla="*/ 65 h 253"/>
                <a:gd name="T74" fmla="*/ 29 w 146"/>
                <a:gd name="T75" fmla="*/ 77 h 253"/>
                <a:gd name="T76" fmla="*/ 23 w 146"/>
                <a:gd name="T77" fmla="*/ 90 h 253"/>
                <a:gd name="T78" fmla="*/ 19 w 146"/>
                <a:gd name="T79" fmla="*/ 131 h 253"/>
                <a:gd name="T80" fmla="*/ 25 w 146"/>
                <a:gd name="T81" fmla="*/ 169 h 253"/>
                <a:gd name="T82" fmla="*/ 39 w 146"/>
                <a:gd name="T83" fmla="*/ 169 h 253"/>
                <a:gd name="T84" fmla="*/ 39 w 146"/>
                <a:gd name="T85" fmla="*/ 175 h 253"/>
                <a:gd name="T86" fmla="*/ 19 w 146"/>
                <a:gd name="T87" fmla="*/ 192 h 253"/>
                <a:gd name="T88" fmla="*/ 2 w 146"/>
                <a:gd name="T89" fmla="*/ 219 h 253"/>
                <a:gd name="T90" fmla="*/ 39 w 146"/>
                <a:gd name="T91" fmla="*/ 209 h 253"/>
                <a:gd name="T92" fmla="*/ 35 w 146"/>
                <a:gd name="T93" fmla="*/ 219 h 253"/>
                <a:gd name="T94" fmla="*/ 35 w 146"/>
                <a:gd name="T95" fmla="*/ 223 h 253"/>
                <a:gd name="T96" fmla="*/ 42 w 146"/>
                <a:gd name="T97" fmla="*/ 221 h 253"/>
                <a:gd name="T98" fmla="*/ 48 w 146"/>
                <a:gd name="T99" fmla="*/ 215 h 253"/>
                <a:gd name="T100" fmla="*/ 54 w 146"/>
                <a:gd name="T101" fmla="*/ 217 h 2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6"/>
                <a:gd name="T154" fmla="*/ 0 h 253"/>
                <a:gd name="T155" fmla="*/ 146 w 146"/>
                <a:gd name="T156" fmla="*/ 253 h 25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6" h="253">
                  <a:moveTo>
                    <a:pt x="46" y="253"/>
                  </a:moveTo>
                  <a:lnTo>
                    <a:pt x="50" y="251"/>
                  </a:lnTo>
                  <a:lnTo>
                    <a:pt x="54" y="251"/>
                  </a:lnTo>
                  <a:lnTo>
                    <a:pt x="60" y="248"/>
                  </a:lnTo>
                  <a:lnTo>
                    <a:pt x="63" y="246"/>
                  </a:lnTo>
                  <a:lnTo>
                    <a:pt x="67" y="244"/>
                  </a:lnTo>
                  <a:lnTo>
                    <a:pt x="71" y="240"/>
                  </a:lnTo>
                  <a:lnTo>
                    <a:pt x="75" y="238"/>
                  </a:lnTo>
                  <a:lnTo>
                    <a:pt x="79" y="236"/>
                  </a:lnTo>
                  <a:lnTo>
                    <a:pt x="86" y="227"/>
                  </a:lnTo>
                  <a:lnTo>
                    <a:pt x="96" y="217"/>
                  </a:lnTo>
                  <a:lnTo>
                    <a:pt x="106" y="207"/>
                  </a:lnTo>
                  <a:lnTo>
                    <a:pt x="115" y="198"/>
                  </a:lnTo>
                  <a:lnTo>
                    <a:pt x="123" y="190"/>
                  </a:lnTo>
                  <a:lnTo>
                    <a:pt x="132" y="180"/>
                  </a:lnTo>
                  <a:lnTo>
                    <a:pt x="140" y="171"/>
                  </a:lnTo>
                  <a:lnTo>
                    <a:pt x="146" y="161"/>
                  </a:lnTo>
                  <a:lnTo>
                    <a:pt x="115" y="171"/>
                  </a:lnTo>
                  <a:lnTo>
                    <a:pt x="121" y="146"/>
                  </a:lnTo>
                  <a:lnTo>
                    <a:pt x="117" y="148"/>
                  </a:lnTo>
                  <a:lnTo>
                    <a:pt x="115" y="150"/>
                  </a:lnTo>
                  <a:lnTo>
                    <a:pt x="113" y="152"/>
                  </a:lnTo>
                  <a:lnTo>
                    <a:pt x="111" y="152"/>
                  </a:lnTo>
                  <a:lnTo>
                    <a:pt x="109" y="154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0" y="156"/>
                  </a:lnTo>
                  <a:lnTo>
                    <a:pt x="100" y="150"/>
                  </a:lnTo>
                  <a:lnTo>
                    <a:pt x="100" y="146"/>
                  </a:lnTo>
                  <a:lnTo>
                    <a:pt x="104" y="140"/>
                  </a:lnTo>
                  <a:lnTo>
                    <a:pt x="106" y="136"/>
                  </a:lnTo>
                  <a:lnTo>
                    <a:pt x="108" y="131"/>
                  </a:lnTo>
                  <a:lnTo>
                    <a:pt x="111" y="127"/>
                  </a:lnTo>
                  <a:lnTo>
                    <a:pt x="111" y="121"/>
                  </a:lnTo>
                  <a:lnTo>
                    <a:pt x="111" y="115"/>
                  </a:lnTo>
                  <a:lnTo>
                    <a:pt x="106" y="117"/>
                  </a:lnTo>
                  <a:lnTo>
                    <a:pt x="102" y="119"/>
                  </a:lnTo>
                  <a:lnTo>
                    <a:pt x="98" y="123"/>
                  </a:lnTo>
                  <a:lnTo>
                    <a:pt x="94" y="127"/>
                  </a:lnTo>
                  <a:lnTo>
                    <a:pt x="90" y="131"/>
                  </a:lnTo>
                  <a:lnTo>
                    <a:pt x="86" y="134"/>
                  </a:lnTo>
                  <a:lnTo>
                    <a:pt x="81" y="138"/>
                  </a:lnTo>
                  <a:lnTo>
                    <a:pt x="77" y="140"/>
                  </a:lnTo>
                  <a:lnTo>
                    <a:pt x="75" y="138"/>
                  </a:lnTo>
                  <a:lnTo>
                    <a:pt x="73" y="136"/>
                  </a:lnTo>
                  <a:lnTo>
                    <a:pt x="73" y="134"/>
                  </a:lnTo>
                  <a:lnTo>
                    <a:pt x="73" y="133"/>
                  </a:lnTo>
                  <a:lnTo>
                    <a:pt x="75" y="133"/>
                  </a:lnTo>
                  <a:lnTo>
                    <a:pt x="75" y="131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5" y="125"/>
                  </a:lnTo>
                  <a:lnTo>
                    <a:pt x="75" y="123"/>
                  </a:lnTo>
                  <a:lnTo>
                    <a:pt x="75" y="121"/>
                  </a:lnTo>
                  <a:lnTo>
                    <a:pt x="81" y="117"/>
                  </a:lnTo>
                  <a:lnTo>
                    <a:pt x="86" y="113"/>
                  </a:lnTo>
                  <a:lnTo>
                    <a:pt x="92" y="110"/>
                  </a:lnTo>
                  <a:lnTo>
                    <a:pt x="98" y="108"/>
                  </a:lnTo>
                  <a:lnTo>
                    <a:pt x="104" y="104"/>
                  </a:lnTo>
                  <a:lnTo>
                    <a:pt x="109" y="102"/>
                  </a:lnTo>
                  <a:lnTo>
                    <a:pt x="115" y="102"/>
                  </a:lnTo>
                  <a:lnTo>
                    <a:pt x="123" y="104"/>
                  </a:lnTo>
                  <a:lnTo>
                    <a:pt x="136" y="85"/>
                  </a:lnTo>
                  <a:lnTo>
                    <a:pt x="134" y="83"/>
                  </a:lnTo>
                  <a:lnTo>
                    <a:pt x="132" y="79"/>
                  </a:lnTo>
                  <a:lnTo>
                    <a:pt x="129" y="77"/>
                  </a:lnTo>
                  <a:lnTo>
                    <a:pt x="127" y="75"/>
                  </a:lnTo>
                  <a:lnTo>
                    <a:pt x="123" y="71"/>
                  </a:lnTo>
                  <a:lnTo>
                    <a:pt x="119" y="69"/>
                  </a:lnTo>
                  <a:lnTo>
                    <a:pt x="115" y="65"/>
                  </a:lnTo>
                  <a:lnTo>
                    <a:pt x="113" y="64"/>
                  </a:lnTo>
                  <a:lnTo>
                    <a:pt x="108" y="62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6" y="50"/>
                  </a:lnTo>
                  <a:lnTo>
                    <a:pt x="94" y="46"/>
                  </a:lnTo>
                  <a:lnTo>
                    <a:pt x="90" y="42"/>
                  </a:lnTo>
                  <a:lnTo>
                    <a:pt x="86" y="39"/>
                  </a:lnTo>
                  <a:lnTo>
                    <a:pt x="83" y="35"/>
                  </a:lnTo>
                  <a:lnTo>
                    <a:pt x="81" y="33"/>
                  </a:lnTo>
                  <a:lnTo>
                    <a:pt x="81" y="31"/>
                  </a:lnTo>
                  <a:lnTo>
                    <a:pt x="79" y="29"/>
                  </a:lnTo>
                  <a:lnTo>
                    <a:pt x="79" y="27"/>
                  </a:lnTo>
                  <a:lnTo>
                    <a:pt x="79" y="25"/>
                  </a:lnTo>
                  <a:lnTo>
                    <a:pt x="79" y="23"/>
                  </a:lnTo>
                  <a:lnTo>
                    <a:pt x="79" y="21"/>
                  </a:lnTo>
                  <a:lnTo>
                    <a:pt x="79" y="19"/>
                  </a:lnTo>
                  <a:lnTo>
                    <a:pt x="83" y="19"/>
                  </a:lnTo>
                  <a:lnTo>
                    <a:pt x="86" y="21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6" y="31"/>
                  </a:lnTo>
                  <a:lnTo>
                    <a:pt x="98" y="35"/>
                  </a:lnTo>
                  <a:lnTo>
                    <a:pt x="102" y="37"/>
                  </a:lnTo>
                  <a:lnTo>
                    <a:pt x="104" y="40"/>
                  </a:lnTo>
                  <a:lnTo>
                    <a:pt x="106" y="37"/>
                  </a:lnTo>
                  <a:lnTo>
                    <a:pt x="106" y="33"/>
                  </a:lnTo>
                  <a:lnTo>
                    <a:pt x="106" y="29"/>
                  </a:lnTo>
                  <a:lnTo>
                    <a:pt x="106" y="23"/>
                  </a:lnTo>
                  <a:lnTo>
                    <a:pt x="106" y="19"/>
                  </a:lnTo>
                  <a:lnTo>
                    <a:pt x="104" y="14"/>
                  </a:lnTo>
                  <a:lnTo>
                    <a:pt x="104" y="10"/>
                  </a:lnTo>
                  <a:lnTo>
                    <a:pt x="102" y="6"/>
                  </a:lnTo>
                  <a:lnTo>
                    <a:pt x="98" y="4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1" y="2"/>
                  </a:lnTo>
                  <a:lnTo>
                    <a:pt x="77" y="4"/>
                  </a:lnTo>
                  <a:lnTo>
                    <a:pt x="75" y="6"/>
                  </a:lnTo>
                  <a:lnTo>
                    <a:pt x="73" y="10"/>
                  </a:lnTo>
                  <a:lnTo>
                    <a:pt x="69" y="14"/>
                  </a:lnTo>
                  <a:lnTo>
                    <a:pt x="67" y="17"/>
                  </a:lnTo>
                  <a:lnTo>
                    <a:pt x="65" y="21"/>
                  </a:lnTo>
                  <a:lnTo>
                    <a:pt x="63" y="25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7"/>
                  </a:lnTo>
                  <a:lnTo>
                    <a:pt x="58" y="39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8" y="48"/>
                  </a:lnTo>
                  <a:lnTo>
                    <a:pt x="58" y="52"/>
                  </a:lnTo>
                  <a:lnTo>
                    <a:pt x="58" y="54"/>
                  </a:lnTo>
                  <a:lnTo>
                    <a:pt x="60" y="58"/>
                  </a:lnTo>
                  <a:lnTo>
                    <a:pt x="60" y="60"/>
                  </a:lnTo>
                  <a:lnTo>
                    <a:pt x="58" y="62"/>
                  </a:lnTo>
                  <a:lnTo>
                    <a:pt x="58" y="64"/>
                  </a:lnTo>
                  <a:lnTo>
                    <a:pt x="58" y="65"/>
                  </a:lnTo>
                  <a:lnTo>
                    <a:pt x="56" y="65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1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1"/>
                  </a:lnTo>
                  <a:lnTo>
                    <a:pt x="48" y="69"/>
                  </a:lnTo>
                  <a:lnTo>
                    <a:pt x="46" y="67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39" y="64"/>
                  </a:lnTo>
                  <a:lnTo>
                    <a:pt x="37" y="65"/>
                  </a:lnTo>
                  <a:lnTo>
                    <a:pt x="33" y="67"/>
                  </a:lnTo>
                  <a:lnTo>
                    <a:pt x="31" y="71"/>
                  </a:lnTo>
                  <a:lnTo>
                    <a:pt x="29" y="75"/>
                  </a:lnTo>
                  <a:lnTo>
                    <a:pt x="29" y="77"/>
                  </a:lnTo>
                  <a:lnTo>
                    <a:pt x="27" y="81"/>
                  </a:lnTo>
                  <a:lnTo>
                    <a:pt x="27" y="85"/>
                  </a:lnTo>
                  <a:lnTo>
                    <a:pt x="25" y="88"/>
                  </a:lnTo>
                  <a:lnTo>
                    <a:pt x="23" y="90"/>
                  </a:lnTo>
                  <a:lnTo>
                    <a:pt x="21" y="100"/>
                  </a:lnTo>
                  <a:lnTo>
                    <a:pt x="21" y="111"/>
                  </a:lnTo>
                  <a:lnTo>
                    <a:pt x="19" y="121"/>
                  </a:lnTo>
                  <a:lnTo>
                    <a:pt x="19" y="131"/>
                  </a:lnTo>
                  <a:lnTo>
                    <a:pt x="19" y="142"/>
                  </a:lnTo>
                  <a:lnTo>
                    <a:pt x="21" y="152"/>
                  </a:lnTo>
                  <a:lnTo>
                    <a:pt x="23" y="159"/>
                  </a:lnTo>
                  <a:lnTo>
                    <a:pt x="25" y="169"/>
                  </a:lnTo>
                  <a:lnTo>
                    <a:pt x="35" y="165"/>
                  </a:lnTo>
                  <a:lnTo>
                    <a:pt x="37" y="167"/>
                  </a:lnTo>
                  <a:lnTo>
                    <a:pt x="37" y="169"/>
                  </a:lnTo>
                  <a:lnTo>
                    <a:pt x="39" y="169"/>
                  </a:lnTo>
                  <a:lnTo>
                    <a:pt x="39" y="171"/>
                  </a:lnTo>
                  <a:lnTo>
                    <a:pt x="39" y="173"/>
                  </a:lnTo>
                  <a:lnTo>
                    <a:pt x="39" y="175"/>
                  </a:lnTo>
                  <a:lnTo>
                    <a:pt x="37" y="177"/>
                  </a:lnTo>
                  <a:lnTo>
                    <a:pt x="31" y="180"/>
                  </a:lnTo>
                  <a:lnTo>
                    <a:pt x="25" y="186"/>
                  </a:lnTo>
                  <a:lnTo>
                    <a:pt x="19" y="192"/>
                  </a:lnTo>
                  <a:lnTo>
                    <a:pt x="14" y="198"/>
                  </a:lnTo>
                  <a:lnTo>
                    <a:pt x="8" y="204"/>
                  </a:lnTo>
                  <a:lnTo>
                    <a:pt x="4" y="211"/>
                  </a:lnTo>
                  <a:lnTo>
                    <a:pt x="2" y="219"/>
                  </a:lnTo>
                  <a:lnTo>
                    <a:pt x="0" y="225"/>
                  </a:lnTo>
                  <a:lnTo>
                    <a:pt x="37" y="207"/>
                  </a:lnTo>
                  <a:lnTo>
                    <a:pt x="39" y="207"/>
                  </a:lnTo>
                  <a:lnTo>
                    <a:pt x="39" y="209"/>
                  </a:lnTo>
                  <a:lnTo>
                    <a:pt x="39" y="213"/>
                  </a:lnTo>
                  <a:lnTo>
                    <a:pt x="39" y="215"/>
                  </a:lnTo>
                  <a:lnTo>
                    <a:pt x="37" y="217"/>
                  </a:lnTo>
                  <a:lnTo>
                    <a:pt x="35" y="219"/>
                  </a:lnTo>
                  <a:lnTo>
                    <a:pt x="35" y="221"/>
                  </a:lnTo>
                  <a:lnTo>
                    <a:pt x="33" y="223"/>
                  </a:lnTo>
                  <a:lnTo>
                    <a:pt x="35" y="223"/>
                  </a:lnTo>
                  <a:lnTo>
                    <a:pt x="37" y="223"/>
                  </a:lnTo>
                  <a:lnTo>
                    <a:pt x="39" y="223"/>
                  </a:lnTo>
                  <a:lnTo>
                    <a:pt x="40" y="221"/>
                  </a:lnTo>
                  <a:lnTo>
                    <a:pt x="42" y="221"/>
                  </a:lnTo>
                  <a:lnTo>
                    <a:pt x="42" y="219"/>
                  </a:lnTo>
                  <a:lnTo>
                    <a:pt x="44" y="217"/>
                  </a:lnTo>
                  <a:lnTo>
                    <a:pt x="46" y="215"/>
                  </a:lnTo>
                  <a:lnTo>
                    <a:pt x="48" y="215"/>
                  </a:lnTo>
                  <a:lnTo>
                    <a:pt x="50" y="215"/>
                  </a:lnTo>
                  <a:lnTo>
                    <a:pt x="52" y="217"/>
                  </a:lnTo>
                  <a:lnTo>
                    <a:pt x="54" y="217"/>
                  </a:lnTo>
                  <a:lnTo>
                    <a:pt x="56" y="217"/>
                  </a:lnTo>
                  <a:lnTo>
                    <a:pt x="58" y="219"/>
                  </a:lnTo>
                  <a:lnTo>
                    <a:pt x="46" y="253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5"/>
            <p:cNvSpPr>
              <a:spLocks/>
            </p:cNvSpPr>
            <p:nvPr/>
          </p:nvSpPr>
          <p:spPr bwMode="auto">
            <a:xfrm flipH="1">
              <a:off x="4424" y="3052"/>
              <a:ext cx="45" cy="36"/>
            </a:xfrm>
            <a:custGeom>
              <a:avLst/>
              <a:gdLst>
                <a:gd name="T0" fmla="*/ 29 w 45"/>
                <a:gd name="T1" fmla="*/ 36 h 36"/>
                <a:gd name="T2" fmla="*/ 31 w 45"/>
                <a:gd name="T3" fmla="*/ 36 h 36"/>
                <a:gd name="T4" fmla="*/ 33 w 45"/>
                <a:gd name="T5" fmla="*/ 36 h 36"/>
                <a:gd name="T6" fmla="*/ 35 w 45"/>
                <a:gd name="T7" fmla="*/ 36 h 36"/>
                <a:gd name="T8" fmla="*/ 39 w 45"/>
                <a:gd name="T9" fmla="*/ 36 h 36"/>
                <a:gd name="T10" fmla="*/ 41 w 45"/>
                <a:gd name="T11" fmla="*/ 34 h 36"/>
                <a:gd name="T12" fmla="*/ 43 w 45"/>
                <a:gd name="T13" fmla="*/ 34 h 36"/>
                <a:gd name="T14" fmla="*/ 43 w 45"/>
                <a:gd name="T15" fmla="*/ 32 h 36"/>
                <a:gd name="T16" fmla="*/ 45 w 45"/>
                <a:gd name="T17" fmla="*/ 30 h 36"/>
                <a:gd name="T18" fmla="*/ 45 w 45"/>
                <a:gd name="T19" fmla="*/ 28 h 36"/>
                <a:gd name="T20" fmla="*/ 45 w 45"/>
                <a:gd name="T21" fmla="*/ 26 h 36"/>
                <a:gd name="T22" fmla="*/ 45 w 45"/>
                <a:gd name="T23" fmla="*/ 24 h 36"/>
                <a:gd name="T24" fmla="*/ 45 w 45"/>
                <a:gd name="T25" fmla="*/ 21 h 36"/>
                <a:gd name="T26" fmla="*/ 45 w 45"/>
                <a:gd name="T27" fmla="*/ 19 h 36"/>
                <a:gd name="T28" fmla="*/ 43 w 45"/>
                <a:gd name="T29" fmla="*/ 19 h 36"/>
                <a:gd name="T30" fmla="*/ 43 w 45"/>
                <a:gd name="T31" fmla="*/ 17 h 36"/>
                <a:gd name="T32" fmla="*/ 41 w 45"/>
                <a:gd name="T33" fmla="*/ 17 h 36"/>
                <a:gd name="T34" fmla="*/ 41 w 45"/>
                <a:gd name="T35" fmla="*/ 13 h 36"/>
                <a:gd name="T36" fmla="*/ 39 w 45"/>
                <a:gd name="T37" fmla="*/ 11 h 36"/>
                <a:gd name="T38" fmla="*/ 39 w 45"/>
                <a:gd name="T39" fmla="*/ 7 h 36"/>
                <a:gd name="T40" fmla="*/ 37 w 45"/>
                <a:gd name="T41" fmla="*/ 5 h 36"/>
                <a:gd name="T42" fmla="*/ 35 w 45"/>
                <a:gd name="T43" fmla="*/ 3 h 36"/>
                <a:gd name="T44" fmla="*/ 33 w 45"/>
                <a:gd name="T45" fmla="*/ 3 h 36"/>
                <a:gd name="T46" fmla="*/ 29 w 45"/>
                <a:gd name="T47" fmla="*/ 1 h 36"/>
                <a:gd name="T48" fmla="*/ 27 w 45"/>
                <a:gd name="T49" fmla="*/ 0 h 36"/>
                <a:gd name="T50" fmla="*/ 23 w 45"/>
                <a:gd name="T51" fmla="*/ 0 h 36"/>
                <a:gd name="T52" fmla="*/ 20 w 45"/>
                <a:gd name="T53" fmla="*/ 0 h 36"/>
                <a:gd name="T54" fmla="*/ 16 w 45"/>
                <a:gd name="T55" fmla="*/ 0 h 36"/>
                <a:gd name="T56" fmla="*/ 12 w 45"/>
                <a:gd name="T57" fmla="*/ 0 h 36"/>
                <a:gd name="T58" fmla="*/ 8 w 45"/>
                <a:gd name="T59" fmla="*/ 0 h 36"/>
                <a:gd name="T60" fmla="*/ 4 w 45"/>
                <a:gd name="T61" fmla="*/ 1 h 36"/>
                <a:gd name="T62" fmla="*/ 2 w 45"/>
                <a:gd name="T63" fmla="*/ 1 h 36"/>
                <a:gd name="T64" fmla="*/ 0 w 45"/>
                <a:gd name="T65" fmla="*/ 5 h 36"/>
                <a:gd name="T66" fmla="*/ 2 w 45"/>
                <a:gd name="T67" fmla="*/ 11 h 36"/>
                <a:gd name="T68" fmla="*/ 4 w 45"/>
                <a:gd name="T69" fmla="*/ 17 h 36"/>
                <a:gd name="T70" fmla="*/ 8 w 45"/>
                <a:gd name="T71" fmla="*/ 21 h 36"/>
                <a:gd name="T72" fmla="*/ 12 w 45"/>
                <a:gd name="T73" fmla="*/ 24 h 36"/>
                <a:gd name="T74" fmla="*/ 16 w 45"/>
                <a:gd name="T75" fmla="*/ 28 h 36"/>
                <a:gd name="T76" fmla="*/ 20 w 45"/>
                <a:gd name="T77" fmla="*/ 30 h 36"/>
                <a:gd name="T78" fmla="*/ 25 w 45"/>
                <a:gd name="T79" fmla="*/ 34 h 36"/>
                <a:gd name="T80" fmla="*/ 29 w 45"/>
                <a:gd name="T81" fmla="*/ 36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5"/>
                <a:gd name="T124" fmla="*/ 0 h 36"/>
                <a:gd name="T125" fmla="*/ 45 w 45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5" h="36">
                  <a:moveTo>
                    <a:pt x="29" y="36"/>
                  </a:moveTo>
                  <a:lnTo>
                    <a:pt x="31" y="36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9" y="36"/>
                  </a:lnTo>
                  <a:lnTo>
                    <a:pt x="41" y="34"/>
                  </a:lnTo>
                  <a:lnTo>
                    <a:pt x="43" y="34"/>
                  </a:lnTo>
                  <a:lnTo>
                    <a:pt x="43" y="32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5" y="19"/>
                  </a:lnTo>
                  <a:lnTo>
                    <a:pt x="43" y="19"/>
                  </a:lnTo>
                  <a:lnTo>
                    <a:pt x="43" y="17"/>
                  </a:lnTo>
                  <a:lnTo>
                    <a:pt x="41" y="17"/>
                  </a:lnTo>
                  <a:lnTo>
                    <a:pt x="41" y="13"/>
                  </a:lnTo>
                  <a:lnTo>
                    <a:pt x="39" y="11"/>
                  </a:lnTo>
                  <a:lnTo>
                    <a:pt x="39" y="7"/>
                  </a:lnTo>
                  <a:lnTo>
                    <a:pt x="37" y="5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21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5" y="34"/>
                  </a:lnTo>
                  <a:lnTo>
                    <a:pt x="29" y="36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Freeform 16"/>
            <p:cNvSpPr>
              <a:spLocks/>
            </p:cNvSpPr>
            <p:nvPr/>
          </p:nvSpPr>
          <p:spPr bwMode="auto">
            <a:xfrm flipH="1">
              <a:off x="4400" y="3009"/>
              <a:ext cx="32" cy="41"/>
            </a:xfrm>
            <a:custGeom>
              <a:avLst/>
              <a:gdLst>
                <a:gd name="T0" fmla="*/ 19 w 32"/>
                <a:gd name="T1" fmla="*/ 41 h 41"/>
                <a:gd name="T2" fmla="*/ 23 w 32"/>
                <a:gd name="T3" fmla="*/ 41 h 41"/>
                <a:gd name="T4" fmla="*/ 25 w 32"/>
                <a:gd name="T5" fmla="*/ 41 h 41"/>
                <a:gd name="T6" fmla="*/ 25 w 32"/>
                <a:gd name="T7" fmla="*/ 39 h 41"/>
                <a:gd name="T8" fmla="*/ 27 w 32"/>
                <a:gd name="T9" fmla="*/ 37 h 41"/>
                <a:gd name="T10" fmla="*/ 27 w 32"/>
                <a:gd name="T11" fmla="*/ 35 h 41"/>
                <a:gd name="T12" fmla="*/ 29 w 32"/>
                <a:gd name="T13" fmla="*/ 33 h 41"/>
                <a:gd name="T14" fmla="*/ 31 w 32"/>
                <a:gd name="T15" fmla="*/ 31 h 41"/>
                <a:gd name="T16" fmla="*/ 32 w 32"/>
                <a:gd name="T17" fmla="*/ 29 h 41"/>
                <a:gd name="T18" fmla="*/ 32 w 32"/>
                <a:gd name="T19" fmla="*/ 25 h 41"/>
                <a:gd name="T20" fmla="*/ 31 w 32"/>
                <a:gd name="T21" fmla="*/ 21 h 41"/>
                <a:gd name="T22" fmla="*/ 29 w 32"/>
                <a:gd name="T23" fmla="*/ 18 h 41"/>
                <a:gd name="T24" fmla="*/ 27 w 32"/>
                <a:gd name="T25" fmla="*/ 14 h 41"/>
                <a:gd name="T26" fmla="*/ 25 w 32"/>
                <a:gd name="T27" fmla="*/ 10 h 41"/>
                <a:gd name="T28" fmla="*/ 21 w 32"/>
                <a:gd name="T29" fmla="*/ 6 h 41"/>
                <a:gd name="T30" fmla="*/ 17 w 32"/>
                <a:gd name="T31" fmla="*/ 4 h 41"/>
                <a:gd name="T32" fmla="*/ 13 w 32"/>
                <a:gd name="T33" fmla="*/ 2 h 41"/>
                <a:gd name="T34" fmla="*/ 11 w 32"/>
                <a:gd name="T35" fmla="*/ 0 h 41"/>
                <a:gd name="T36" fmla="*/ 9 w 32"/>
                <a:gd name="T37" fmla="*/ 0 h 41"/>
                <a:gd name="T38" fmla="*/ 8 w 32"/>
                <a:gd name="T39" fmla="*/ 0 h 41"/>
                <a:gd name="T40" fmla="*/ 6 w 32"/>
                <a:gd name="T41" fmla="*/ 0 h 41"/>
                <a:gd name="T42" fmla="*/ 6 w 32"/>
                <a:gd name="T43" fmla="*/ 2 h 41"/>
                <a:gd name="T44" fmla="*/ 4 w 32"/>
                <a:gd name="T45" fmla="*/ 2 h 41"/>
                <a:gd name="T46" fmla="*/ 2 w 32"/>
                <a:gd name="T47" fmla="*/ 4 h 41"/>
                <a:gd name="T48" fmla="*/ 0 w 32"/>
                <a:gd name="T49" fmla="*/ 4 h 41"/>
                <a:gd name="T50" fmla="*/ 0 w 32"/>
                <a:gd name="T51" fmla="*/ 10 h 41"/>
                <a:gd name="T52" fmla="*/ 2 w 32"/>
                <a:gd name="T53" fmla="*/ 16 h 41"/>
                <a:gd name="T54" fmla="*/ 4 w 32"/>
                <a:gd name="T55" fmla="*/ 21 h 41"/>
                <a:gd name="T56" fmla="*/ 6 w 32"/>
                <a:gd name="T57" fmla="*/ 25 h 41"/>
                <a:gd name="T58" fmla="*/ 8 w 32"/>
                <a:gd name="T59" fmla="*/ 31 h 41"/>
                <a:gd name="T60" fmla="*/ 11 w 32"/>
                <a:gd name="T61" fmla="*/ 35 h 41"/>
                <a:gd name="T62" fmla="*/ 15 w 32"/>
                <a:gd name="T63" fmla="*/ 39 h 41"/>
                <a:gd name="T64" fmla="*/ 19 w 32"/>
                <a:gd name="T65" fmla="*/ 41 h 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41"/>
                <a:gd name="T101" fmla="*/ 32 w 32"/>
                <a:gd name="T102" fmla="*/ 41 h 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41">
                  <a:moveTo>
                    <a:pt x="19" y="41"/>
                  </a:moveTo>
                  <a:lnTo>
                    <a:pt x="23" y="41"/>
                  </a:lnTo>
                  <a:lnTo>
                    <a:pt x="25" y="41"/>
                  </a:lnTo>
                  <a:lnTo>
                    <a:pt x="25" y="39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2" y="29"/>
                  </a:lnTo>
                  <a:lnTo>
                    <a:pt x="32" y="25"/>
                  </a:lnTo>
                  <a:lnTo>
                    <a:pt x="31" y="21"/>
                  </a:lnTo>
                  <a:lnTo>
                    <a:pt x="29" y="18"/>
                  </a:lnTo>
                  <a:lnTo>
                    <a:pt x="27" y="14"/>
                  </a:lnTo>
                  <a:lnTo>
                    <a:pt x="25" y="10"/>
                  </a:lnTo>
                  <a:lnTo>
                    <a:pt x="21" y="6"/>
                  </a:lnTo>
                  <a:lnTo>
                    <a:pt x="17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1"/>
                  </a:lnTo>
                  <a:lnTo>
                    <a:pt x="6" y="25"/>
                  </a:lnTo>
                  <a:lnTo>
                    <a:pt x="8" y="31"/>
                  </a:lnTo>
                  <a:lnTo>
                    <a:pt x="11" y="35"/>
                  </a:lnTo>
                  <a:lnTo>
                    <a:pt x="15" y="39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Freeform 17"/>
            <p:cNvSpPr>
              <a:spLocks/>
            </p:cNvSpPr>
            <p:nvPr/>
          </p:nvSpPr>
          <p:spPr bwMode="auto">
            <a:xfrm flipH="1">
              <a:off x="4691" y="2952"/>
              <a:ext cx="115" cy="86"/>
            </a:xfrm>
            <a:custGeom>
              <a:avLst/>
              <a:gdLst>
                <a:gd name="T0" fmla="*/ 36 w 115"/>
                <a:gd name="T1" fmla="*/ 86 h 86"/>
                <a:gd name="T2" fmla="*/ 57 w 115"/>
                <a:gd name="T3" fmla="*/ 86 h 86"/>
                <a:gd name="T4" fmla="*/ 78 w 115"/>
                <a:gd name="T5" fmla="*/ 86 h 86"/>
                <a:gd name="T6" fmla="*/ 96 w 115"/>
                <a:gd name="T7" fmla="*/ 82 h 86"/>
                <a:gd name="T8" fmla="*/ 105 w 115"/>
                <a:gd name="T9" fmla="*/ 73 h 86"/>
                <a:gd name="T10" fmla="*/ 107 w 115"/>
                <a:gd name="T11" fmla="*/ 67 h 86"/>
                <a:gd name="T12" fmla="*/ 111 w 115"/>
                <a:gd name="T13" fmla="*/ 63 h 86"/>
                <a:gd name="T14" fmla="*/ 113 w 115"/>
                <a:gd name="T15" fmla="*/ 59 h 86"/>
                <a:gd name="T16" fmla="*/ 78 w 115"/>
                <a:gd name="T17" fmla="*/ 17 h 86"/>
                <a:gd name="T18" fmla="*/ 78 w 115"/>
                <a:gd name="T19" fmla="*/ 19 h 86"/>
                <a:gd name="T20" fmla="*/ 77 w 115"/>
                <a:gd name="T21" fmla="*/ 19 h 86"/>
                <a:gd name="T22" fmla="*/ 73 w 115"/>
                <a:gd name="T23" fmla="*/ 19 h 86"/>
                <a:gd name="T24" fmla="*/ 71 w 115"/>
                <a:gd name="T25" fmla="*/ 19 h 86"/>
                <a:gd name="T26" fmla="*/ 67 w 115"/>
                <a:gd name="T27" fmla="*/ 13 h 86"/>
                <a:gd name="T28" fmla="*/ 63 w 115"/>
                <a:gd name="T29" fmla="*/ 9 h 86"/>
                <a:gd name="T30" fmla="*/ 59 w 115"/>
                <a:gd name="T31" fmla="*/ 6 h 86"/>
                <a:gd name="T32" fmla="*/ 55 w 115"/>
                <a:gd name="T33" fmla="*/ 2 h 86"/>
                <a:gd name="T34" fmla="*/ 40 w 115"/>
                <a:gd name="T35" fmla="*/ 19 h 86"/>
                <a:gd name="T36" fmla="*/ 31 w 115"/>
                <a:gd name="T37" fmla="*/ 17 h 86"/>
                <a:gd name="T38" fmla="*/ 25 w 115"/>
                <a:gd name="T39" fmla="*/ 11 h 86"/>
                <a:gd name="T40" fmla="*/ 17 w 115"/>
                <a:gd name="T41" fmla="*/ 4 h 86"/>
                <a:gd name="T42" fmla="*/ 0 w 115"/>
                <a:gd name="T43" fmla="*/ 25 h 86"/>
                <a:gd name="T44" fmla="*/ 7 w 115"/>
                <a:gd name="T45" fmla="*/ 27 h 86"/>
                <a:gd name="T46" fmla="*/ 13 w 115"/>
                <a:gd name="T47" fmla="*/ 34 h 86"/>
                <a:gd name="T48" fmla="*/ 17 w 115"/>
                <a:gd name="T49" fmla="*/ 40 h 86"/>
                <a:gd name="T50" fmla="*/ 25 w 115"/>
                <a:gd name="T51" fmla="*/ 46 h 86"/>
                <a:gd name="T52" fmla="*/ 31 w 115"/>
                <a:gd name="T53" fmla="*/ 50 h 86"/>
                <a:gd name="T54" fmla="*/ 34 w 115"/>
                <a:gd name="T55" fmla="*/ 53 h 86"/>
                <a:gd name="T56" fmla="*/ 36 w 115"/>
                <a:gd name="T57" fmla="*/ 57 h 86"/>
                <a:gd name="T58" fmla="*/ 34 w 115"/>
                <a:gd name="T59" fmla="*/ 63 h 86"/>
                <a:gd name="T60" fmla="*/ 31 w 115"/>
                <a:gd name="T61" fmla="*/ 69 h 86"/>
                <a:gd name="T62" fmla="*/ 27 w 115"/>
                <a:gd name="T63" fmla="*/ 75 h 86"/>
                <a:gd name="T64" fmla="*/ 25 w 115"/>
                <a:gd name="T65" fmla="*/ 78 h 86"/>
                <a:gd name="T66" fmla="*/ 23 w 115"/>
                <a:gd name="T67" fmla="*/ 84 h 86"/>
                <a:gd name="T68" fmla="*/ 23 w 115"/>
                <a:gd name="T69" fmla="*/ 86 h 86"/>
                <a:gd name="T70" fmla="*/ 25 w 115"/>
                <a:gd name="T71" fmla="*/ 86 h 86"/>
                <a:gd name="T72" fmla="*/ 25 w 115"/>
                <a:gd name="T73" fmla="*/ 86 h 86"/>
                <a:gd name="T74" fmla="*/ 27 w 115"/>
                <a:gd name="T75" fmla="*/ 8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5"/>
                <a:gd name="T115" fmla="*/ 0 h 86"/>
                <a:gd name="T116" fmla="*/ 115 w 115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5" h="86">
                  <a:moveTo>
                    <a:pt x="27" y="86"/>
                  </a:moveTo>
                  <a:lnTo>
                    <a:pt x="36" y="86"/>
                  </a:lnTo>
                  <a:lnTo>
                    <a:pt x="48" y="86"/>
                  </a:lnTo>
                  <a:lnTo>
                    <a:pt x="57" y="86"/>
                  </a:lnTo>
                  <a:lnTo>
                    <a:pt x="67" y="86"/>
                  </a:lnTo>
                  <a:lnTo>
                    <a:pt x="78" y="86"/>
                  </a:lnTo>
                  <a:lnTo>
                    <a:pt x="88" y="84"/>
                  </a:lnTo>
                  <a:lnTo>
                    <a:pt x="96" y="82"/>
                  </a:lnTo>
                  <a:lnTo>
                    <a:pt x="103" y="75"/>
                  </a:lnTo>
                  <a:lnTo>
                    <a:pt x="105" y="73"/>
                  </a:lnTo>
                  <a:lnTo>
                    <a:pt x="105" y="69"/>
                  </a:lnTo>
                  <a:lnTo>
                    <a:pt x="107" y="67"/>
                  </a:lnTo>
                  <a:lnTo>
                    <a:pt x="109" y="65"/>
                  </a:lnTo>
                  <a:lnTo>
                    <a:pt x="111" y="63"/>
                  </a:lnTo>
                  <a:lnTo>
                    <a:pt x="111" y="61"/>
                  </a:lnTo>
                  <a:lnTo>
                    <a:pt x="113" y="59"/>
                  </a:lnTo>
                  <a:lnTo>
                    <a:pt x="115" y="57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77" y="19"/>
                  </a:lnTo>
                  <a:lnTo>
                    <a:pt x="75" y="19"/>
                  </a:lnTo>
                  <a:lnTo>
                    <a:pt x="73" y="19"/>
                  </a:lnTo>
                  <a:lnTo>
                    <a:pt x="71" y="19"/>
                  </a:lnTo>
                  <a:lnTo>
                    <a:pt x="69" y="17"/>
                  </a:lnTo>
                  <a:lnTo>
                    <a:pt x="67" y="13"/>
                  </a:lnTo>
                  <a:lnTo>
                    <a:pt x="65" y="11"/>
                  </a:lnTo>
                  <a:lnTo>
                    <a:pt x="63" y="9"/>
                  </a:lnTo>
                  <a:lnTo>
                    <a:pt x="61" y="7"/>
                  </a:lnTo>
                  <a:lnTo>
                    <a:pt x="59" y="6"/>
                  </a:lnTo>
                  <a:lnTo>
                    <a:pt x="57" y="4"/>
                  </a:lnTo>
                  <a:lnTo>
                    <a:pt x="55" y="2"/>
                  </a:lnTo>
                  <a:lnTo>
                    <a:pt x="44" y="19"/>
                  </a:lnTo>
                  <a:lnTo>
                    <a:pt x="40" y="19"/>
                  </a:lnTo>
                  <a:lnTo>
                    <a:pt x="34" y="19"/>
                  </a:lnTo>
                  <a:lnTo>
                    <a:pt x="31" y="17"/>
                  </a:lnTo>
                  <a:lnTo>
                    <a:pt x="27" y="15"/>
                  </a:lnTo>
                  <a:lnTo>
                    <a:pt x="25" y="1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0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9" y="30"/>
                  </a:lnTo>
                  <a:lnTo>
                    <a:pt x="13" y="34"/>
                  </a:lnTo>
                  <a:lnTo>
                    <a:pt x="15" y="38"/>
                  </a:lnTo>
                  <a:lnTo>
                    <a:pt x="17" y="40"/>
                  </a:lnTo>
                  <a:lnTo>
                    <a:pt x="21" y="44"/>
                  </a:lnTo>
                  <a:lnTo>
                    <a:pt x="25" y="46"/>
                  </a:lnTo>
                  <a:lnTo>
                    <a:pt x="29" y="48"/>
                  </a:lnTo>
                  <a:lnTo>
                    <a:pt x="31" y="50"/>
                  </a:lnTo>
                  <a:lnTo>
                    <a:pt x="32" y="52"/>
                  </a:lnTo>
                  <a:lnTo>
                    <a:pt x="34" y="53"/>
                  </a:lnTo>
                  <a:lnTo>
                    <a:pt x="36" y="55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4" y="63"/>
                  </a:lnTo>
                  <a:lnTo>
                    <a:pt x="32" y="65"/>
                  </a:lnTo>
                  <a:lnTo>
                    <a:pt x="31" y="69"/>
                  </a:lnTo>
                  <a:lnTo>
                    <a:pt x="29" y="71"/>
                  </a:lnTo>
                  <a:lnTo>
                    <a:pt x="27" y="75"/>
                  </a:lnTo>
                  <a:lnTo>
                    <a:pt x="27" y="76"/>
                  </a:lnTo>
                  <a:lnTo>
                    <a:pt x="25" y="78"/>
                  </a:lnTo>
                  <a:lnTo>
                    <a:pt x="23" y="82"/>
                  </a:lnTo>
                  <a:lnTo>
                    <a:pt x="23" y="84"/>
                  </a:lnTo>
                  <a:lnTo>
                    <a:pt x="23" y="86"/>
                  </a:lnTo>
                  <a:lnTo>
                    <a:pt x="25" y="86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Freeform 18"/>
            <p:cNvSpPr>
              <a:spLocks/>
            </p:cNvSpPr>
            <p:nvPr/>
          </p:nvSpPr>
          <p:spPr bwMode="auto">
            <a:xfrm flipH="1">
              <a:off x="4672" y="2940"/>
              <a:ext cx="46" cy="58"/>
            </a:xfrm>
            <a:custGeom>
              <a:avLst/>
              <a:gdLst>
                <a:gd name="T0" fmla="*/ 35 w 46"/>
                <a:gd name="T1" fmla="*/ 58 h 58"/>
                <a:gd name="T2" fmla="*/ 46 w 46"/>
                <a:gd name="T3" fmla="*/ 27 h 58"/>
                <a:gd name="T4" fmla="*/ 44 w 46"/>
                <a:gd name="T5" fmla="*/ 29 h 58"/>
                <a:gd name="T6" fmla="*/ 40 w 46"/>
                <a:gd name="T7" fmla="*/ 29 h 58"/>
                <a:gd name="T8" fmla="*/ 38 w 46"/>
                <a:gd name="T9" fmla="*/ 31 h 58"/>
                <a:gd name="T10" fmla="*/ 35 w 46"/>
                <a:gd name="T11" fmla="*/ 33 h 58"/>
                <a:gd name="T12" fmla="*/ 33 w 46"/>
                <a:gd name="T13" fmla="*/ 33 h 58"/>
                <a:gd name="T14" fmla="*/ 29 w 46"/>
                <a:gd name="T15" fmla="*/ 35 h 58"/>
                <a:gd name="T16" fmla="*/ 25 w 46"/>
                <a:gd name="T17" fmla="*/ 35 h 58"/>
                <a:gd name="T18" fmla="*/ 23 w 46"/>
                <a:gd name="T19" fmla="*/ 35 h 58"/>
                <a:gd name="T20" fmla="*/ 27 w 46"/>
                <a:gd name="T21" fmla="*/ 16 h 58"/>
                <a:gd name="T22" fmla="*/ 25 w 46"/>
                <a:gd name="T23" fmla="*/ 18 h 58"/>
                <a:gd name="T24" fmla="*/ 25 w 46"/>
                <a:gd name="T25" fmla="*/ 18 h 58"/>
                <a:gd name="T26" fmla="*/ 23 w 46"/>
                <a:gd name="T27" fmla="*/ 19 h 58"/>
                <a:gd name="T28" fmla="*/ 21 w 46"/>
                <a:gd name="T29" fmla="*/ 19 h 58"/>
                <a:gd name="T30" fmla="*/ 19 w 46"/>
                <a:gd name="T31" fmla="*/ 21 h 58"/>
                <a:gd name="T32" fmla="*/ 17 w 46"/>
                <a:gd name="T33" fmla="*/ 21 h 58"/>
                <a:gd name="T34" fmla="*/ 15 w 46"/>
                <a:gd name="T35" fmla="*/ 21 h 58"/>
                <a:gd name="T36" fmla="*/ 13 w 46"/>
                <a:gd name="T37" fmla="*/ 21 h 58"/>
                <a:gd name="T38" fmla="*/ 12 w 46"/>
                <a:gd name="T39" fmla="*/ 19 h 58"/>
                <a:gd name="T40" fmla="*/ 12 w 46"/>
                <a:gd name="T41" fmla="*/ 18 h 58"/>
                <a:gd name="T42" fmla="*/ 10 w 46"/>
                <a:gd name="T43" fmla="*/ 18 h 58"/>
                <a:gd name="T44" fmla="*/ 10 w 46"/>
                <a:gd name="T45" fmla="*/ 16 h 58"/>
                <a:gd name="T46" fmla="*/ 10 w 46"/>
                <a:gd name="T47" fmla="*/ 14 h 58"/>
                <a:gd name="T48" fmla="*/ 10 w 46"/>
                <a:gd name="T49" fmla="*/ 12 h 58"/>
                <a:gd name="T50" fmla="*/ 10 w 46"/>
                <a:gd name="T51" fmla="*/ 10 h 58"/>
                <a:gd name="T52" fmla="*/ 12 w 46"/>
                <a:gd name="T53" fmla="*/ 8 h 58"/>
                <a:gd name="T54" fmla="*/ 12 w 46"/>
                <a:gd name="T55" fmla="*/ 8 h 58"/>
                <a:gd name="T56" fmla="*/ 13 w 46"/>
                <a:gd name="T57" fmla="*/ 8 h 58"/>
                <a:gd name="T58" fmla="*/ 13 w 46"/>
                <a:gd name="T59" fmla="*/ 8 h 58"/>
                <a:gd name="T60" fmla="*/ 13 w 46"/>
                <a:gd name="T61" fmla="*/ 6 h 58"/>
                <a:gd name="T62" fmla="*/ 15 w 46"/>
                <a:gd name="T63" fmla="*/ 4 h 58"/>
                <a:gd name="T64" fmla="*/ 15 w 46"/>
                <a:gd name="T65" fmla="*/ 2 h 58"/>
                <a:gd name="T66" fmla="*/ 15 w 46"/>
                <a:gd name="T67" fmla="*/ 0 h 58"/>
                <a:gd name="T68" fmla="*/ 17 w 46"/>
                <a:gd name="T69" fmla="*/ 0 h 58"/>
                <a:gd name="T70" fmla="*/ 13 w 46"/>
                <a:gd name="T71" fmla="*/ 0 h 58"/>
                <a:gd name="T72" fmla="*/ 12 w 46"/>
                <a:gd name="T73" fmla="*/ 2 h 58"/>
                <a:gd name="T74" fmla="*/ 10 w 46"/>
                <a:gd name="T75" fmla="*/ 4 h 58"/>
                <a:gd name="T76" fmla="*/ 6 w 46"/>
                <a:gd name="T77" fmla="*/ 6 h 58"/>
                <a:gd name="T78" fmla="*/ 6 w 46"/>
                <a:gd name="T79" fmla="*/ 8 h 58"/>
                <a:gd name="T80" fmla="*/ 4 w 46"/>
                <a:gd name="T81" fmla="*/ 12 h 58"/>
                <a:gd name="T82" fmla="*/ 2 w 46"/>
                <a:gd name="T83" fmla="*/ 14 h 58"/>
                <a:gd name="T84" fmla="*/ 0 w 46"/>
                <a:gd name="T85" fmla="*/ 18 h 58"/>
                <a:gd name="T86" fmla="*/ 4 w 46"/>
                <a:gd name="T87" fmla="*/ 21 h 58"/>
                <a:gd name="T88" fmla="*/ 8 w 46"/>
                <a:gd name="T89" fmla="*/ 27 h 58"/>
                <a:gd name="T90" fmla="*/ 13 w 46"/>
                <a:gd name="T91" fmla="*/ 33 h 58"/>
                <a:gd name="T92" fmla="*/ 17 w 46"/>
                <a:gd name="T93" fmla="*/ 39 h 58"/>
                <a:gd name="T94" fmla="*/ 21 w 46"/>
                <a:gd name="T95" fmla="*/ 42 h 58"/>
                <a:gd name="T96" fmla="*/ 25 w 46"/>
                <a:gd name="T97" fmla="*/ 48 h 58"/>
                <a:gd name="T98" fmla="*/ 31 w 46"/>
                <a:gd name="T99" fmla="*/ 54 h 58"/>
                <a:gd name="T100" fmla="*/ 35 w 46"/>
                <a:gd name="T101" fmla="*/ 58 h 5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"/>
                <a:gd name="T154" fmla="*/ 0 h 58"/>
                <a:gd name="T155" fmla="*/ 46 w 46"/>
                <a:gd name="T156" fmla="*/ 58 h 5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" h="58">
                  <a:moveTo>
                    <a:pt x="35" y="58"/>
                  </a:moveTo>
                  <a:lnTo>
                    <a:pt x="46" y="27"/>
                  </a:lnTo>
                  <a:lnTo>
                    <a:pt x="44" y="29"/>
                  </a:lnTo>
                  <a:lnTo>
                    <a:pt x="40" y="29"/>
                  </a:lnTo>
                  <a:lnTo>
                    <a:pt x="38" y="31"/>
                  </a:lnTo>
                  <a:lnTo>
                    <a:pt x="35" y="33"/>
                  </a:lnTo>
                  <a:lnTo>
                    <a:pt x="33" y="33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7" y="16"/>
                  </a:lnTo>
                  <a:lnTo>
                    <a:pt x="25" y="18"/>
                  </a:lnTo>
                  <a:lnTo>
                    <a:pt x="23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4" y="21"/>
                  </a:lnTo>
                  <a:lnTo>
                    <a:pt x="8" y="27"/>
                  </a:lnTo>
                  <a:lnTo>
                    <a:pt x="13" y="33"/>
                  </a:lnTo>
                  <a:lnTo>
                    <a:pt x="17" y="39"/>
                  </a:lnTo>
                  <a:lnTo>
                    <a:pt x="21" y="42"/>
                  </a:lnTo>
                  <a:lnTo>
                    <a:pt x="25" y="48"/>
                  </a:lnTo>
                  <a:lnTo>
                    <a:pt x="31" y="54"/>
                  </a:lnTo>
                  <a:lnTo>
                    <a:pt x="35" y="58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Freeform 21"/>
            <p:cNvSpPr>
              <a:spLocks/>
            </p:cNvSpPr>
            <p:nvPr/>
          </p:nvSpPr>
          <p:spPr bwMode="auto">
            <a:xfrm flipH="1">
              <a:off x="4651" y="297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0 w 2"/>
                <a:gd name="T25" fmla="*/ 2 h 2"/>
                <a:gd name="T26" fmla="*/ 2 w 2"/>
                <a:gd name="T27" fmla="*/ 2 h 2"/>
                <a:gd name="T28" fmla="*/ 2 w 2"/>
                <a:gd name="T29" fmla="*/ 2 h 2"/>
                <a:gd name="T30" fmla="*/ 2 w 2"/>
                <a:gd name="T31" fmla="*/ 2 h 2"/>
                <a:gd name="T32" fmla="*/ 2 w 2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"/>
                <a:gd name="T52" fmla="*/ 0 h 2"/>
                <a:gd name="T53" fmla="*/ 2 w 2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Freeform 22"/>
            <p:cNvSpPr>
              <a:spLocks/>
            </p:cNvSpPr>
            <p:nvPr/>
          </p:nvSpPr>
          <p:spPr bwMode="auto">
            <a:xfrm flipH="1">
              <a:off x="4766" y="2864"/>
              <a:ext cx="46" cy="94"/>
            </a:xfrm>
            <a:custGeom>
              <a:avLst/>
              <a:gdLst>
                <a:gd name="T0" fmla="*/ 40 w 46"/>
                <a:gd name="T1" fmla="*/ 94 h 94"/>
                <a:gd name="T2" fmla="*/ 42 w 46"/>
                <a:gd name="T3" fmla="*/ 94 h 94"/>
                <a:gd name="T4" fmla="*/ 44 w 46"/>
                <a:gd name="T5" fmla="*/ 92 h 94"/>
                <a:gd name="T6" fmla="*/ 46 w 46"/>
                <a:gd name="T7" fmla="*/ 90 h 94"/>
                <a:gd name="T8" fmla="*/ 46 w 46"/>
                <a:gd name="T9" fmla="*/ 88 h 94"/>
                <a:gd name="T10" fmla="*/ 46 w 46"/>
                <a:gd name="T11" fmla="*/ 84 h 94"/>
                <a:gd name="T12" fmla="*/ 46 w 46"/>
                <a:gd name="T13" fmla="*/ 82 h 94"/>
                <a:gd name="T14" fmla="*/ 46 w 46"/>
                <a:gd name="T15" fmla="*/ 78 h 94"/>
                <a:gd name="T16" fmla="*/ 46 w 46"/>
                <a:gd name="T17" fmla="*/ 76 h 94"/>
                <a:gd name="T18" fmla="*/ 44 w 46"/>
                <a:gd name="T19" fmla="*/ 72 h 94"/>
                <a:gd name="T20" fmla="*/ 42 w 46"/>
                <a:gd name="T21" fmla="*/ 71 h 94"/>
                <a:gd name="T22" fmla="*/ 42 w 46"/>
                <a:gd name="T23" fmla="*/ 69 h 94"/>
                <a:gd name="T24" fmla="*/ 40 w 46"/>
                <a:gd name="T25" fmla="*/ 65 h 94"/>
                <a:gd name="T26" fmla="*/ 40 w 46"/>
                <a:gd name="T27" fmla="*/ 63 h 94"/>
                <a:gd name="T28" fmla="*/ 38 w 46"/>
                <a:gd name="T29" fmla="*/ 61 h 94"/>
                <a:gd name="T30" fmla="*/ 37 w 46"/>
                <a:gd name="T31" fmla="*/ 59 h 94"/>
                <a:gd name="T32" fmla="*/ 33 w 46"/>
                <a:gd name="T33" fmla="*/ 57 h 94"/>
                <a:gd name="T34" fmla="*/ 31 w 46"/>
                <a:gd name="T35" fmla="*/ 57 h 94"/>
                <a:gd name="T36" fmla="*/ 31 w 46"/>
                <a:gd name="T37" fmla="*/ 57 h 94"/>
                <a:gd name="T38" fmla="*/ 29 w 46"/>
                <a:gd name="T39" fmla="*/ 57 h 94"/>
                <a:gd name="T40" fmla="*/ 27 w 46"/>
                <a:gd name="T41" fmla="*/ 55 h 94"/>
                <a:gd name="T42" fmla="*/ 25 w 46"/>
                <a:gd name="T43" fmla="*/ 55 h 94"/>
                <a:gd name="T44" fmla="*/ 23 w 46"/>
                <a:gd name="T45" fmla="*/ 53 h 94"/>
                <a:gd name="T46" fmla="*/ 23 w 46"/>
                <a:gd name="T47" fmla="*/ 51 h 94"/>
                <a:gd name="T48" fmla="*/ 21 w 46"/>
                <a:gd name="T49" fmla="*/ 49 h 94"/>
                <a:gd name="T50" fmla="*/ 19 w 46"/>
                <a:gd name="T51" fmla="*/ 44 h 94"/>
                <a:gd name="T52" fmla="*/ 17 w 46"/>
                <a:gd name="T53" fmla="*/ 38 h 94"/>
                <a:gd name="T54" fmla="*/ 15 w 46"/>
                <a:gd name="T55" fmla="*/ 32 h 94"/>
                <a:gd name="T56" fmla="*/ 13 w 46"/>
                <a:gd name="T57" fmla="*/ 26 h 94"/>
                <a:gd name="T58" fmla="*/ 13 w 46"/>
                <a:gd name="T59" fmla="*/ 21 h 94"/>
                <a:gd name="T60" fmla="*/ 12 w 46"/>
                <a:gd name="T61" fmla="*/ 15 h 94"/>
                <a:gd name="T62" fmla="*/ 12 w 46"/>
                <a:gd name="T63" fmla="*/ 7 h 94"/>
                <a:gd name="T64" fmla="*/ 12 w 46"/>
                <a:gd name="T65" fmla="*/ 1 h 94"/>
                <a:gd name="T66" fmla="*/ 10 w 46"/>
                <a:gd name="T67" fmla="*/ 1 h 94"/>
                <a:gd name="T68" fmla="*/ 10 w 46"/>
                <a:gd name="T69" fmla="*/ 1 h 94"/>
                <a:gd name="T70" fmla="*/ 8 w 46"/>
                <a:gd name="T71" fmla="*/ 1 h 94"/>
                <a:gd name="T72" fmla="*/ 6 w 46"/>
                <a:gd name="T73" fmla="*/ 1 h 94"/>
                <a:gd name="T74" fmla="*/ 6 w 46"/>
                <a:gd name="T75" fmla="*/ 1 h 94"/>
                <a:gd name="T76" fmla="*/ 4 w 46"/>
                <a:gd name="T77" fmla="*/ 1 h 94"/>
                <a:gd name="T78" fmla="*/ 4 w 46"/>
                <a:gd name="T79" fmla="*/ 0 h 94"/>
                <a:gd name="T80" fmla="*/ 2 w 46"/>
                <a:gd name="T81" fmla="*/ 0 h 94"/>
                <a:gd name="T82" fmla="*/ 0 w 46"/>
                <a:gd name="T83" fmla="*/ 38 h 94"/>
                <a:gd name="T84" fmla="*/ 33 w 46"/>
                <a:gd name="T85" fmla="*/ 69 h 94"/>
                <a:gd name="T86" fmla="*/ 40 w 46"/>
                <a:gd name="T87" fmla="*/ 94 h 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6"/>
                <a:gd name="T133" fmla="*/ 0 h 94"/>
                <a:gd name="T134" fmla="*/ 46 w 46"/>
                <a:gd name="T135" fmla="*/ 94 h 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6" h="94">
                  <a:moveTo>
                    <a:pt x="40" y="94"/>
                  </a:moveTo>
                  <a:lnTo>
                    <a:pt x="42" y="94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6" y="88"/>
                  </a:lnTo>
                  <a:lnTo>
                    <a:pt x="46" y="84"/>
                  </a:lnTo>
                  <a:lnTo>
                    <a:pt x="46" y="82"/>
                  </a:lnTo>
                  <a:lnTo>
                    <a:pt x="46" y="78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42" y="71"/>
                  </a:lnTo>
                  <a:lnTo>
                    <a:pt x="42" y="69"/>
                  </a:lnTo>
                  <a:lnTo>
                    <a:pt x="40" y="65"/>
                  </a:lnTo>
                  <a:lnTo>
                    <a:pt x="40" y="63"/>
                  </a:lnTo>
                  <a:lnTo>
                    <a:pt x="38" y="61"/>
                  </a:lnTo>
                  <a:lnTo>
                    <a:pt x="37" y="59"/>
                  </a:lnTo>
                  <a:lnTo>
                    <a:pt x="33" y="57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5"/>
                  </a:lnTo>
                  <a:lnTo>
                    <a:pt x="25" y="55"/>
                  </a:lnTo>
                  <a:lnTo>
                    <a:pt x="23" y="53"/>
                  </a:lnTo>
                  <a:lnTo>
                    <a:pt x="23" y="51"/>
                  </a:lnTo>
                  <a:lnTo>
                    <a:pt x="21" y="49"/>
                  </a:lnTo>
                  <a:lnTo>
                    <a:pt x="19" y="44"/>
                  </a:lnTo>
                  <a:lnTo>
                    <a:pt x="17" y="38"/>
                  </a:lnTo>
                  <a:lnTo>
                    <a:pt x="15" y="32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2" y="15"/>
                  </a:lnTo>
                  <a:lnTo>
                    <a:pt x="12" y="7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8"/>
                  </a:lnTo>
                  <a:lnTo>
                    <a:pt x="33" y="69"/>
                  </a:lnTo>
                  <a:lnTo>
                    <a:pt x="40" y="94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23"/>
            <p:cNvSpPr>
              <a:spLocks/>
            </p:cNvSpPr>
            <p:nvPr/>
          </p:nvSpPr>
          <p:spPr bwMode="auto">
            <a:xfrm flipH="1">
              <a:off x="4741" y="2867"/>
              <a:ext cx="48" cy="69"/>
            </a:xfrm>
            <a:custGeom>
              <a:avLst/>
              <a:gdLst>
                <a:gd name="T0" fmla="*/ 44 w 48"/>
                <a:gd name="T1" fmla="*/ 69 h 69"/>
                <a:gd name="T2" fmla="*/ 46 w 48"/>
                <a:gd name="T3" fmla="*/ 64 h 69"/>
                <a:gd name="T4" fmla="*/ 46 w 48"/>
                <a:gd name="T5" fmla="*/ 56 h 69"/>
                <a:gd name="T6" fmla="*/ 46 w 48"/>
                <a:gd name="T7" fmla="*/ 48 h 69"/>
                <a:gd name="T8" fmla="*/ 46 w 48"/>
                <a:gd name="T9" fmla="*/ 41 h 69"/>
                <a:gd name="T10" fmla="*/ 46 w 48"/>
                <a:gd name="T11" fmla="*/ 33 h 69"/>
                <a:gd name="T12" fmla="*/ 46 w 48"/>
                <a:gd name="T13" fmla="*/ 23 h 69"/>
                <a:gd name="T14" fmla="*/ 46 w 48"/>
                <a:gd name="T15" fmla="*/ 16 h 69"/>
                <a:gd name="T16" fmla="*/ 48 w 48"/>
                <a:gd name="T17" fmla="*/ 10 h 69"/>
                <a:gd name="T18" fmla="*/ 42 w 48"/>
                <a:gd name="T19" fmla="*/ 6 h 69"/>
                <a:gd name="T20" fmla="*/ 37 w 48"/>
                <a:gd name="T21" fmla="*/ 4 h 69"/>
                <a:gd name="T22" fmla="*/ 31 w 48"/>
                <a:gd name="T23" fmla="*/ 2 h 69"/>
                <a:gd name="T24" fmla="*/ 23 w 48"/>
                <a:gd name="T25" fmla="*/ 2 h 69"/>
                <a:gd name="T26" fmla="*/ 17 w 48"/>
                <a:gd name="T27" fmla="*/ 0 h 69"/>
                <a:gd name="T28" fmla="*/ 12 w 48"/>
                <a:gd name="T29" fmla="*/ 0 h 69"/>
                <a:gd name="T30" fmla="*/ 6 w 48"/>
                <a:gd name="T31" fmla="*/ 0 h 69"/>
                <a:gd name="T32" fmla="*/ 0 w 48"/>
                <a:gd name="T33" fmla="*/ 0 h 69"/>
                <a:gd name="T34" fmla="*/ 2 w 48"/>
                <a:gd name="T35" fmla="*/ 6 h 69"/>
                <a:gd name="T36" fmla="*/ 2 w 48"/>
                <a:gd name="T37" fmla="*/ 10 h 69"/>
                <a:gd name="T38" fmla="*/ 4 w 48"/>
                <a:gd name="T39" fmla="*/ 16 h 69"/>
                <a:gd name="T40" fmla="*/ 4 w 48"/>
                <a:gd name="T41" fmla="*/ 21 h 69"/>
                <a:gd name="T42" fmla="*/ 6 w 48"/>
                <a:gd name="T43" fmla="*/ 25 h 69"/>
                <a:gd name="T44" fmla="*/ 6 w 48"/>
                <a:gd name="T45" fmla="*/ 31 h 69"/>
                <a:gd name="T46" fmla="*/ 10 w 48"/>
                <a:gd name="T47" fmla="*/ 37 h 69"/>
                <a:gd name="T48" fmla="*/ 12 w 48"/>
                <a:gd name="T49" fmla="*/ 41 h 69"/>
                <a:gd name="T50" fmla="*/ 15 w 48"/>
                <a:gd name="T51" fmla="*/ 43 h 69"/>
                <a:gd name="T52" fmla="*/ 19 w 48"/>
                <a:gd name="T53" fmla="*/ 45 h 69"/>
                <a:gd name="T54" fmla="*/ 21 w 48"/>
                <a:gd name="T55" fmla="*/ 46 h 69"/>
                <a:gd name="T56" fmla="*/ 23 w 48"/>
                <a:gd name="T57" fmla="*/ 48 h 69"/>
                <a:gd name="T58" fmla="*/ 25 w 48"/>
                <a:gd name="T59" fmla="*/ 52 h 69"/>
                <a:gd name="T60" fmla="*/ 27 w 48"/>
                <a:gd name="T61" fmla="*/ 54 h 69"/>
                <a:gd name="T62" fmla="*/ 29 w 48"/>
                <a:gd name="T63" fmla="*/ 56 h 69"/>
                <a:gd name="T64" fmla="*/ 31 w 48"/>
                <a:gd name="T65" fmla="*/ 58 h 69"/>
                <a:gd name="T66" fmla="*/ 33 w 48"/>
                <a:gd name="T67" fmla="*/ 60 h 69"/>
                <a:gd name="T68" fmla="*/ 33 w 48"/>
                <a:gd name="T69" fmla="*/ 62 h 69"/>
                <a:gd name="T70" fmla="*/ 35 w 48"/>
                <a:gd name="T71" fmla="*/ 64 h 69"/>
                <a:gd name="T72" fmla="*/ 37 w 48"/>
                <a:gd name="T73" fmla="*/ 66 h 69"/>
                <a:gd name="T74" fmla="*/ 38 w 48"/>
                <a:gd name="T75" fmla="*/ 68 h 69"/>
                <a:gd name="T76" fmla="*/ 40 w 48"/>
                <a:gd name="T77" fmla="*/ 68 h 69"/>
                <a:gd name="T78" fmla="*/ 42 w 48"/>
                <a:gd name="T79" fmla="*/ 69 h 69"/>
                <a:gd name="T80" fmla="*/ 44 w 48"/>
                <a:gd name="T81" fmla="*/ 69 h 6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8"/>
                <a:gd name="T124" fmla="*/ 0 h 69"/>
                <a:gd name="T125" fmla="*/ 48 w 48"/>
                <a:gd name="T126" fmla="*/ 69 h 6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8" h="69">
                  <a:moveTo>
                    <a:pt x="44" y="69"/>
                  </a:moveTo>
                  <a:lnTo>
                    <a:pt x="46" y="64"/>
                  </a:lnTo>
                  <a:lnTo>
                    <a:pt x="46" y="56"/>
                  </a:lnTo>
                  <a:lnTo>
                    <a:pt x="46" y="48"/>
                  </a:lnTo>
                  <a:lnTo>
                    <a:pt x="46" y="41"/>
                  </a:lnTo>
                  <a:lnTo>
                    <a:pt x="46" y="33"/>
                  </a:lnTo>
                  <a:lnTo>
                    <a:pt x="46" y="23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2" y="6"/>
                  </a:lnTo>
                  <a:lnTo>
                    <a:pt x="37" y="4"/>
                  </a:lnTo>
                  <a:lnTo>
                    <a:pt x="31" y="2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0" y="37"/>
                  </a:lnTo>
                  <a:lnTo>
                    <a:pt x="12" y="41"/>
                  </a:lnTo>
                  <a:lnTo>
                    <a:pt x="15" y="43"/>
                  </a:lnTo>
                  <a:lnTo>
                    <a:pt x="19" y="45"/>
                  </a:lnTo>
                  <a:lnTo>
                    <a:pt x="21" y="46"/>
                  </a:lnTo>
                  <a:lnTo>
                    <a:pt x="23" y="48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9" y="56"/>
                  </a:lnTo>
                  <a:lnTo>
                    <a:pt x="31" y="58"/>
                  </a:lnTo>
                  <a:lnTo>
                    <a:pt x="33" y="60"/>
                  </a:lnTo>
                  <a:lnTo>
                    <a:pt x="33" y="62"/>
                  </a:lnTo>
                  <a:lnTo>
                    <a:pt x="35" y="64"/>
                  </a:lnTo>
                  <a:lnTo>
                    <a:pt x="37" y="66"/>
                  </a:lnTo>
                  <a:lnTo>
                    <a:pt x="38" y="68"/>
                  </a:lnTo>
                  <a:lnTo>
                    <a:pt x="40" y="68"/>
                  </a:lnTo>
                  <a:lnTo>
                    <a:pt x="42" y="69"/>
                  </a:lnTo>
                  <a:lnTo>
                    <a:pt x="44" y="69"/>
                  </a:lnTo>
                  <a:close/>
                </a:path>
              </a:pathLst>
            </a:custGeom>
            <a:solidFill>
              <a:srgbClr val="70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24"/>
            <p:cNvSpPr>
              <a:spLocks/>
            </p:cNvSpPr>
            <p:nvPr/>
          </p:nvSpPr>
          <p:spPr bwMode="auto">
            <a:xfrm flipH="1">
              <a:off x="4568" y="2208"/>
              <a:ext cx="532" cy="644"/>
            </a:xfrm>
            <a:custGeom>
              <a:avLst/>
              <a:gdLst>
                <a:gd name="T0" fmla="*/ 344 w 532"/>
                <a:gd name="T1" fmla="*/ 615 h 644"/>
                <a:gd name="T2" fmla="*/ 349 w 532"/>
                <a:gd name="T3" fmla="*/ 573 h 644"/>
                <a:gd name="T4" fmla="*/ 372 w 532"/>
                <a:gd name="T5" fmla="*/ 556 h 644"/>
                <a:gd name="T6" fmla="*/ 403 w 532"/>
                <a:gd name="T7" fmla="*/ 540 h 644"/>
                <a:gd name="T8" fmla="*/ 436 w 532"/>
                <a:gd name="T9" fmla="*/ 517 h 644"/>
                <a:gd name="T10" fmla="*/ 447 w 532"/>
                <a:gd name="T11" fmla="*/ 502 h 644"/>
                <a:gd name="T12" fmla="*/ 443 w 532"/>
                <a:gd name="T13" fmla="*/ 487 h 644"/>
                <a:gd name="T14" fmla="*/ 409 w 532"/>
                <a:gd name="T15" fmla="*/ 470 h 644"/>
                <a:gd name="T16" fmla="*/ 397 w 532"/>
                <a:gd name="T17" fmla="*/ 454 h 644"/>
                <a:gd name="T18" fmla="*/ 399 w 532"/>
                <a:gd name="T19" fmla="*/ 448 h 644"/>
                <a:gd name="T20" fmla="*/ 466 w 532"/>
                <a:gd name="T21" fmla="*/ 481 h 644"/>
                <a:gd name="T22" fmla="*/ 516 w 532"/>
                <a:gd name="T23" fmla="*/ 483 h 644"/>
                <a:gd name="T24" fmla="*/ 526 w 532"/>
                <a:gd name="T25" fmla="*/ 483 h 644"/>
                <a:gd name="T26" fmla="*/ 530 w 532"/>
                <a:gd name="T27" fmla="*/ 468 h 644"/>
                <a:gd name="T28" fmla="*/ 518 w 532"/>
                <a:gd name="T29" fmla="*/ 448 h 644"/>
                <a:gd name="T30" fmla="*/ 509 w 532"/>
                <a:gd name="T31" fmla="*/ 435 h 644"/>
                <a:gd name="T32" fmla="*/ 470 w 532"/>
                <a:gd name="T33" fmla="*/ 402 h 644"/>
                <a:gd name="T34" fmla="*/ 399 w 532"/>
                <a:gd name="T35" fmla="*/ 391 h 644"/>
                <a:gd name="T36" fmla="*/ 394 w 532"/>
                <a:gd name="T37" fmla="*/ 393 h 644"/>
                <a:gd name="T38" fmla="*/ 388 w 532"/>
                <a:gd name="T39" fmla="*/ 389 h 644"/>
                <a:gd name="T40" fmla="*/ 386 w 532"/>
                <a:gd name="T41" fmla="*/ 379 h 644"/>
                <a:gd name="T42" fmla="*/ 415 w 532"/>
                <a:gd name="T43" fmla="*/ 335 h 644"/>
                <a:gd name="T44" fmla="*/ 447 w 532"/>
                <a:gd name="T45" fmla="*/ 278 h 644"/>
                <a:gd name="T46" fmla="*/ 468 w 532"/>
                <a:gd name="T47" fmla="*/ 276 h 644"/>
                <a:gd name="T48" fmla="*/ 480 w 532"/>
                <a:gd name="T49" fmla="*/ 278 h 644"/>
                <a:gd name="T50" fmla="*/ 482 w 532"/>
                <a:gd name="T51" fmla="*/ 268 h 644"/>
                <a:gd name="T52" fmla="*/ 497 w 532"/>
                <a:gd name="T53" fmla="*/ 220 h 644"/>
                <a:gd name="T54" fmla="*/ 505 w 532"/>
                <a:gd name="T55" fmla="*/ 168 h 644"/>
                <a:gd name="T56" fmla="*/ 499 w 532"/>
                <a:gd name="T57" fmla="*/ 142 h 644"/>
                <a:gd name="T58" fmla="*/ 470 w 532"/>
                <a:gd name="T59" fmla="*/ 88 h 644"/>
                <a:gd name="T60" fmla="*/ 422 w 532"/>
                <a:gd name="T61" fmla="*/ 21 h 644"/>
                <a:gd name="T62" fmla="*/ 399 w 532"/>
                <a:gd name="T63" fmla="*/ 3 h 644"/>
                <a:gd name="T64" fmla="*/ 346 w 532"/>
                <a:gd name="T65" fmla="*/ 0 h 644"/>
                <a:gd name="T66" fmla="*/ 355 w 532"/>
                <a:gd name="T67" fmla="*/ 34 h 644"/>
                <a:gd name="T68" fmla="*/ 334 w 532"/>
                <a:gd name="T69" fmla="*/ 69 h 644"/>
                <a:gd name="T70" fmla="*/ 284 w 532"/>
                <a:gd name="T71" fmla="*/ 96 h 644"/>
                <a:gd name="T72" fmla="*/ 227 w 532"/>
                <a:gd name="T73" fmla="*/ 113 h 644"/>
                <a:gd name="T74" fmla="*/ 192 w 532"/>
                <a:gd name="T75" fmla="*/ 143 h 644"/>
                <a:gd name="T76" fmla="*/ 177 w 532"/>
                <a:gd name="T77" fmla="*/ 174 h 644"/>
                <a:gd name="T78" fmla="*/ 165 w 532"/>
                <a:gd name="T79" fmla="*/ 207 h 644"/>
                <a:gd name="T80" fmla="*/ 163 w 532"/>
                <a:gd name="T81" fmla="*/ 245 h 644"/>
                <a:gd name="T82" fmla="*/ 135 w 532"/>
                <a:gd name="T83" fmla="*/ 251 h 644"/>
                <a:gd name="T84" fmla="*/ 117 w 532"/>
                <a:gd name="T85" fmla="*/ 236 h 644"/>
                <a:gd name="T86" fmla="*/ 100 w 532"/>
                <a:gd name="T87" fmla="*/ 209 h 644"/>
                <a:gd name="T88" fmla="*/ 62 w 532"/>
                <a:gd name="T89" fmla="*/ 197 h 644"/>
                <a:gd name="T90" fmla="*/ 25 w 532"/>
                <a:gd name="T91" fmla="*/ 214 h 644"/>
                <a:gd name="T92" fmla="*/ 0 w 532"/>
                <a:gd name="T93" fmla="*/ 276 h 644"/>
                <a:gd name="T94" fmla="*/ 14 w 532"/>
                <a:gd name="T95" fmla="*/ 333 h 644"/>
                <a:gd name="T96" fmla="*/ 52 w 532"/>
                <a:gd name="T97" fmla="*/ 370 h 644"/>
                <a:gd name="T98" fmla="*/ 96 w 532"/>
                <a:gd name="T99" fmla="*/ 366 h 644"/>
                <a:gd name="T100" fmla="*/ 125 w 532"/>
                <a:gd name="T101" fmla="*/ 351 h 644"/>
                <a:gd name="T102" fmla="*/ 127 w 532"/>
                <a:gd name="T103" fmla="*/ 358 h 644"/>
                <a:gd name="T104" fmla="*/ 108 w 532"/>
                <a:gd name="T105" fmla="*/ 374 h 644"/>
                <a:gd name="T106" fmla="*/ 77 w 532"/>
                <a:gd name="T107" fmla="*/ 389 h 644"/>
                <a:gd name="T108" fmla="*/ 79 w 532"/>
                <a:gd name="T109" fmla="*/ 443 h 644"/>
                <a:gd name="T110" fmla="*/ 100 w 532"/>
                <a:gd name="T111" fmla="*/ 475 h 644"/>
                <a:gd name="T112" fmla="*/ 112 w 532"/>
                <a:gd name="T113" fmla="*/ 489 h 644"/>
                <a:gd name="T114" fmla="*/ 171 w 532"/>
                <a:gd name="T115" fmla="*/ 523 h 644"/>
                <a:gd name="T116" fmla="*/ 215 w 532"/>
                <a:gd name="T117" fmla="*/ 560 h 644"/>
                <a:gd name="T118" fmla="*/ 242 w 532"/>
                <a:gd name="T119" fmla="*/ 611 h 644"/>
                <a:gd name="T120" fmla="*/ 292 w 532"/>
                <a:gd name="T121" fmla="*/ 640 h 644"/>
                <a:gd name="T122" fmla="*/ 311 w 532"/>
                <a:gd name="T123" fmla="*/ 642 h 6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32"/>
                <a:gd name="T187" fmla="*/ 0 h 644"/>
                <a:gd name="T188" fmla="*/ 532 w 532"/>
                <a:gd name="T189" fmla="*/ 644 h 6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32" h="644">
                  <a:moveTo>
                    <a:pt x="321" y="644"/>
                  </a:moveTo>
                  <a:lnTo>
                    <a:pt x="344" y="642"/>
                  </a:lnTo>
                  <a:lnTo>
                    <a:pt x="344" y="633"/>
                  </a:lnTo>
                  <a:lnTo>
                    <a:pt x="344" y="625"/>
                  </a:lnTo>
                  <a:lnTo>
                    <a:pt x="344" y="615"/>
                  </a:lnTo>
                  <a:lnTo>
                    <a:pt x="344" y="608"/>
                  </a:lnTo>
                  <a:lnTo>
                    <a:pt x="346" y="598"/>
                  </a:lnTo>
                  <a:lnTo>
                    <a:pt x="346" y="590"/>
                  </a:lnTo>
                  <a:lnTo>
                    <a:pt x="348" y="581"/>
                  </a:lnTo>
                  <a:lnTo>
                    <a:pt x="349" y="573"/>
                  </a:lnTo>
                  <a:lnTo>
                    <a:pt x="353" y="569"/>
                  </a:lnTo>
                  <a:lnTo>
                    <a:pt x="359" y="563"/>
                  </a:lnTo>
                  <a:lnTo>
                    <a:pt x="363" y="562"/>
                  </a:lnTo>
                  <a:lnTo>
                    <a:pt x="369" y="558"/>
                  </a:lnTo>
                  <a:lnTo>
                    <a:pt x="372" y="556"/>
                  </a:lnTo>
                  <a:lnTo>
                    <a:pt x="378" y="554"/>
                  </a:lnTo>
                  <a:lnTo>
                    <a:pt x="384" y="550"/>
                  </a:lnTo>
                  <a:lnTo>
                    <a:pt x="390" y="548"/>
                  </a:lnTo>
                  <a:lnTo>
                    <a:pt x="397" y="544"/>
                  </a:lnTo>
                  <a:lnTo>
                    <a:pt x="403" y="540"/>
                  </a:lnTo>
                  <a:lnTo>
                    <a:pt x="411" y="537"/>
                  </a:lnTo>
                  <a:lnTo>
                    <a:pt x="419" y="533"/>
                  </a:lnTo>
                  <a:lnTo>
                    <a:pt x="424" y="527"/>
                  </a:lnTo>
                  <a:lnTo>
                    <a:pt x="430" y="523"/>
                  </a:lnTo>
                  <a:lnTo>
                    <a:pt x="436" y="517"/>
                  </a:lnTo>
                  <a:lnTo>
                    <a:pt x="442" y="512"/>
                  </a:lnTo>
                  <a:lnTo>
                    <a:pt x="443" y="510"/>
                  </a:lnTo>
                  <a:lnTo>
                    <a:pt x="445" y="506"/>
                  </a:lnTo>
                  <a:lnTo>
                    <a:pt x="445" y="504"/>
                  </a:lnTo>
                  <a:lnTo>
                    <a:pt x="447" y="502"/>
                  </a:lnTo>
                  <a:lnTo>
                    <a:pt x="449" y="498"/>
                  </a:lnTo>
                  <a:lnTo>
                    <a:pt x="449" y="496"/>
                  </a:lnTo>
                  <a:lnTo>
                    <a:pt x="451" y="493"/>
                  </a:lnTo>
                  <a:lnTo>
                    <a:pt x="451" y="491"/>
                  </a:lnTo>
                  <a:lnTo>
                    <a:pt x="443" y="487"/>
                  </a:lnTo>
                  <a:lnTo>
                    <a:pt x="436" y="485"/>
                  </a:lnTo>
                  <a:lnTo>
                    <a:pt x="430" y="481"/>
                  </a:lnTo>
                  <a:lnTo>
                    <a:pt x="422" y="477"/>
                  </a:lnTo>
                  <a:lnTo>
                    <a:pt x="417" y="473"/>
                  </a:lnTo>
                  <a:lnTo>
                    <a:pt x="409" y="470"/>
                  </a:lnTo>
                  <a:lnTo>
                    <a:pt x="403" y="464"/>
                  </a:lnTo>
                  <a:lnTo>
                    <a:pt x="397" y="458"/>
                  </a:lnTo>
                  <a:lnTo>
                    <a:pt x="397" y="456"/>
                  </a:lnTo>
                  <a:lnTo>
                    <a:pt x="397" y="454"/>
                  </a:lnTo>
                  <a:lnTo>
                    <a:pt x="397" y="452"/>
                  </a:lnTo>
                  <a:lnTo>
                    <a:pt x="399" y="450"/>
                  </a:lnTo>
                  <a:lnTo>
                    <a:pt x="399" y="448"/>
                  </a:lnTo>
                  <a:lnTo>
                    <a:pt x="411" y="456"/>
                  </a:lnTo>
                  <a:lnTo>
                    <a:pt x="424" y="464"/>
                  </a:lnTo>
                  <a:lnTo>
                    <a:pt x="438" y="471"/>
                  </a:lnTo>
                  <a:lnTo>
                    <a:pt x="451" y="477"/>
                  </a:lnTo>
                  <a:lnTo>
                    <a:pt x="466" y="481"/>
                  </a:lnTo>
                  <a:lnTo>
                    <a:pt x="482" y="485"/>
                  </a:lnTo>
                  <a:lnTo>
                    <a:pt x="497" y="487"/>
                  </a:lnTo>
                  <a:lnTo>
                    <a:pt x="512" y="485"/>
                  </a:lnTo>
                  <a:lnTo>
                    <a:pt x="514" y="485"/>
                  </a:lnTo>
                  <a:lnTo>
                    <a:pt x="516" y="483"/>
                  </a:lnTo>
                  <a:lnTo>
                    <a:pt x="518" y="483"/>
                  </a:lnTo>
                  <a:lnTo>
                    <a:pt x="520" y="483"/>
                  </a:lnTo>
                  <a:lnTo>
                    <a:pt x="522" y="483"/>
                  </a:lnTo>
                  <a:lnTo>
                    <a:pt x="524" y="483"/>
                  </a:lnTo>
                  <a:lnTo>
                    <a:pt x="526" y="483"/>
                  </a:lnTo>
                  <a:lnTo>
                    <a:pt x="528" y="481"/>
                  </a:lnTo>
                  <a:lnTo>
                    <a:pt x="530" y="479"/>
                  </a:lnTo>
                  <a:lnTo>
                    <a:pt x="532" y="475"/>
                  </a:lnTo>
                  <a:lnTo>
                    <a:pt x="530" y="471"/>
                  </a:lnTo>
                  <a:lnTo>
                    <a:pt x="530" y="468"/>
                  </a:lnTo>
                  <a:lnTo>
                    <a:pt x="528" y="462"/>
                  </a:lnTo>
                  <a:lnTo>
                    <a:pt x="526" y="458"/>
                  </a:lnTo>
                  <a:lnTo>
                    <a:pt x="524" y="454"/>
                  </a:lnTo>
                  <a:lnTo>
                    <a:pt x="522" y="450"/>
                  </a:lnTo>
                  <a:lnTo>
                    <a:pt x="518" y="448"/>
                  </a:lnTo>
                  <a:lnTo>
                    <a:pt x="516" y="445"/>
                  </a:lnTo>
                  <a:lnTo>
                    <a:pt x="514" y="443"/>
                  </a:lnTo>
                  <a:lnTo>
                    <a:pt x="512" y="441"/>
                  </a:lnTo>
                  <a:lnTo>
                    <a:pt x="511" y="437"/>
                  </a:lnTo>
                  <a:lnTo>
                    <a:pt x="509" y="435"/>
                  </a:lnTo>
                  <a:lnTo>
                    <a:pt x="507" y="431"/>
                  </a:lnTo>
                  <a:lnTo>
                    <a:pt x="505" y="429"/>
                  </a:lnTo>
                  <a:lnTo>
                    <a:pt x="495" y="418"/>
                  </a:lnTo>
                  <a:lnTo>
                    <a:pt x="484" y="410"/>
                  </a:lnTo>
                  <a:lnTo>
                    <a:pt x="470" y="402"/>
                  </a:lnTo>
                  <a:lnTo>
                    <a:pt x="457" y="395"/>
                  </a:lnTo>
                  <a:lnTo>
                    <a:pt x="443" y="391"/>
                  </a:lnTo>
                  <a:lnTo>
                    <a:pt x="428" y="389"/>
                  </a:lnTo>
                  <a:lnTo>
                    <a:pt x="415" y="389"/>
                  </a:lnTo>
                  <a:lnTo>
                    <a:pt x="399" y="391"/>
                  </a:lnTo>
                  <a:lnTo>
                    <a:pt x="397" y="391"/>
                  </a:lnTo>
                  <a:lnTo>
                    <a:pt x="395" y="393"/>
                  </a:lnTo>
                  <a:lnTo>
                    <a:pt x="394" y="393"/>
                  </a:lnTo>
                  <a:lnTo>
                    <a:pt x="392" y="393"/>
                  </a:lnTo>
                  <a:lnTo>
                    <a:pt x="390" y="393"/>
                  </a:lnTo>
                  <a:lnTo>
                    <a:pt x="390" y="391"/>
                  </a:lnTo>
                  <a:lnTo>
                    <a:pt x="388" y="389"/>
                  </a:lnTo>
                  <a:lnTo>
                    <a:pt x="388" y="387"/>
                  </a:lnTo>
                  <a:lnTo>
                    <a:pt x="386" y="385"/>
                  </a:lnTo>
                  <a:lnTo>
                    <a:pt x="386" y="383"/>
                  </a:lnTo>
                  <a:lnTo>
                    <a:pt x="386" y="381"/>
                  </a:lnTo>
                  <a:lnTo>
                    <a:pt x="386" y="379"/>
                  </a:lnTo>
                  <a:lnTo>
                    <a:pt x="388" y="377"/>
                  </a:lnTo>
                  <a:lnTo>
                    <a:pt x="407" y="374"/>
                  </a:lnTo>
                  <a:lnTo>
                    <a:pt x="409" y="362"/>
                  </a:lnTo>
                  <a:lnTo>
                    <a:pt x="411" y="349"/>
                  </a:lnTo>
                  <a:lnTo>
                    <a:pt x="415" y="335"/>
                  </a:lnTo>
                  <a:lnTo>
                    <a:pt x="419" y="322"/>
                  </a:lnTo>
                  <a:lnTo>
                    <a:pt x="422" y="308"/>
                  </a:lnTo>
                  <a:lnTo>
                    <a:pt x="430" y="297"/>
                  </a:lnTo>
                  <a:lnTo>
                    <a:pt x="438" y="285"/>
                  </a:lnTo>
                  <a:lnTo>
                    <a:pt x="447" y="278"/>
                  </a:lnTo>
                  <a:lnTo>
                    <a:pt x="451" y="276"/>
                  </a:lnTo>
                  <a:lnTo>
                    <a:pt x="455" y="276"/>
                  </a:lnTo>
                  <a:lnTo>
                    <a:pt x="459" y="276"/>
                  </a:lnTo>
                  <a:lnTo>
                    <a:pt x="465" y="276"/>
                  </a:lnTo>
                  <a:lnTo>
                    <a:pt x="468" y="276"/>
                  </a:lnTo>
                  <a:lnTo>
                    <a:pt x="472" y="278"/>
                  </a:lnTo>
                  <a:lnTo>
                    <a:pt x="474" y="280"/>
                  </a:lnTo>
                  <a:lnTo>
                    <a:pt x="478" y="282"/>
                  </a:lnTo>
                  <a:lnTo>
                    <a:pt x="480" y="280"/>
                  </a:lnTo>
                  <a:lnTo>
                    <a:pt x="480" y="278"/>
                  </a:lnTo>
                  <a:lnTo>
                    <a:pt x="480" y="276"/>
                  </a:lnTo>
                  <a:lnTo>
                    <a:pt x="480" y="274"/>
                  </a:lnTo>
                  <a:lnTo>
                    <a:pt x="480" y="272"/>
                  </a:lnTo>
                  <a:lnTo>
                    <a:pt x="480" y="270"/>
                  </a:lnTo>
                  <a:lnTo>
                    <a:pt x="482" y="268"/>
                  </a:lnTo>
                  <a:lnTo>
                    <a:pt x="484" y="268"/>
                  </a:lnTo>
                  <a:lnTo>
                    <a:pt x="486" y="257"/>
                  </a:lnTo>
                  <a:lnTo>
                    <a:pt x="489" y="245"/>
                  </a:lnTo>
                  <a:lnTo>
                    <a:pt x="493" y="232"/>
                  </a:lnTo>
                  <a:lnTo>
                    <a:pt x="497" y="220"/>
                  </a:lnTo>
                  <a:lnTo>
                    <a:pt x="499" y="209"/>
                  </a:lnTo>
                  <a:lnTo>
                    <a:pt x="501" y="197"/>
                  </a:lnTo>
                  <a:lnTo>
                    <a:pt x="503" y="186"/>
                  </a:lnTo>
                  <a:lnTo>
                    <a:pt x="505" y="172"/>
                  </a:lnTo>
                  <a:lnTo>
                    <a:pt x="505" y="168"/>
                  </a:lnTo>
                  <a:lnTo>
                    <a:pt x="503" y="163"/>
                  </a:lnTo>
                  <a:lnTo>
                    <a:pt x="503" y="157"/>
                  </a:lnTo>
                  <a:lnTo>
                    <a:pt x="501" y="151"/>
                  </a:lnTo>
                  <a:lnTo>
                    <a:pt x="499" y="145"/>
                  </a:lnTo>
                  <a:lnTo>
                    <a:pt x="499" y="142"/>
                  </a:lnTo>
                  <a:lnTo>
                    <a:pt x="497" y="136"/>
                  </a:lnTo>
                  <a:lnTo>
                    <a:pt x="497" y="132"/>
                  </a:lnTo>
                  <a:lnTo>
                    <a:pt x="488" y="117"/>
                  </a:lnTo>
                  <a:lnTo>
                    <a:pt x="480" y="101"/>
                  </a:lnTo>
                  <a:lnTo>
                    <a:pt x="470" y="88"/>
                  </a:lnTo>
                  <a:lnTo>
                    <a:pt x="463" y="74"/>
                  </a:lnTo>
                  <a:lnTo>
                    <a:pt x="455" y="61"/>
                  </a:lnTo>
                  <a:lnTo>
                    <a:pt x="445" y="48"/>
                  </a:lnTo>
                  <a:lnTo>
                    <a:pt x="434" y="34"/>
                  </a:lnTo>
                  <a:lnTo>
                    <a:pt x="422" y="21"/>
                  </a:lnTo>
                  <a:lnTo>
                    <a:pt x="420" y="17"/>
                  </a:lnTo>
                  <a:lnTo>
                    <a:pt x="417" y="11"/>
                  </a:lnTo>
                  <a:lnTo>
                    <a:pt x="413" y="9"/>
                  </a:lnTo>
                  <a:lnTo>
                    <a:pt x="409" y="7"/>
                  </a:lnTo>
                  <a:lnTo>
                    <a:pt x="399" y="3"/>
                  </a:lnTo>
                  <a:lnTo>
                    <a:pt x="388" y="3"/>
                  </a:lnTo>
                  <a:lnTo>
                    <a:pt x="378" y="3"/>
                  </a:lnTo>
                  <a:lnTo>
                    <a:pt x="367" y="5"/>
                  </a:lnTo>
                  <a:lnTo>
                    <a:pt x="355" y="3"/>
                  </a:lnTo>
                  <a:lnTo>
                    <a:pt x="346" y="0"/>
                  </a:lnTo>
                  <a:lnTo>
                    <a:pt x="348" y="5"/>
                  </a:lnTo>
                  <a:lnTo>
                    <a:pt x="349" y="13"/>
                  </a:lnTo>
                  <a:lnTo>
                    <a:pt x="353" y="21"/>
                  </a:lnTo>
                  <a:lnTo>
                    <a:pt x="355" y="26"/>
                  </a:lnTo>
                  <a:lnTo>
                    <a:pt x="355" y="34"/>
                  </a:lnTo>
                  <a:lnTo>
                    <a:pt x="355" y="40"/>
                  </a:lnTo>
                  <a:lnTo>
                    <a:pt x="355" y="48"/>
                  </a:lnTo>
                  <a:lnTo>
                    <a:pt x="351" y="53"/>
                  </a:lnTo>
                  <a:lnTo>
                    <a:pt x="344" y="61"/>
                  </a:lnTo>
                  <a:lnTo>
                    <a:pt x="334" y="69"/>
                  </a:lnTo>
                  <a:lnTo>
                    <a:pt x="325" y="74"/>
                  </a:lnTo>
                  <a:lnTo>
                    <a:pt x="315" y="80"/>
                  </a:lnTo>
                  <a:lnTo>
                    <a:pt x="303" y="86"/>
                  </a:lnTo>
                  <a:lnTo>
                    <a:pt x="294" y="90"/>
                  </a:lnTo>
                  <a:lnTo>
                    <a:pt x="284" y="96"/>
                  </a:lnTo>
                  <a:lnTo>
                    <a:pt x="273" y="99"/>
                  </a:lnTo>
                  <a:lnTo>
                    <a:pt x="261" y="103"/>
                  </a:lnTo>
                  <a:lnTo>
                    <a:pt x="250" y="107"/>
                  </a:lnTo>
                  <a:lnTo>
                    <a:pt x="238" y="109"/>
                  </a:lnTo>
                  <a:lnTo>
                    <a:pt x="227" y="113"/>
                  </a:lnTo>
                  <a:lnTo>
                    <a:pt x="215" y="117"/>
                  </a:lnTo>
                  <a:lnTo>
                    <a:pt x="202" y="120"/>
                  </a:lnTo>
                  <a:lnTo>
                    <a:pt x="190" y="124"/>
                  </a:lnTo>
                  <a:lnTo>
                    <a:pt x="179" y="128"/>
                  </a:lnTo>
                  <a:lnTo>
                    <a:pt x="192" y="143"/>
                  </a:lnTo>
                  <a:lnTo>
                    <a:pt x="190" y="151"/>
                  </a:lnTo>
                  <a:lnTo>
                    <a:pt x="186" y="157"/>
                  </a:lnTo>
                  <a:lnTo>
                    <a:pt x="184" y="163"/>
                  </a:lnTo>
                  <a:lnTo>
                    <a:pt x="181" y="168"/>
                  </a:lnTo>
                  <a:lnTo>
                    <a:pt x="177" y="174"/>
                  </a:lnTo>
                  <a:lnTo>
                    <a:pt x="175" y="180"/>
                  </a:lnTo>
                  <a:lnTo>
                    <a:pt x="171" y="186"/>
                  </a:lnTo>
                  <a:lnTo>
                    <a:pt x="167" y="191"/>
                  </a:lnTo>
                  <a:lnTo>
                    <a:pt x="165" y="199"/>
                  </a:lnTo>
                  <a:lnTo>
                    <a:pt x="165" y="207"/>
                  </a:lnTo>
                  <a:lnTo>
                    <a:pt x="165" y="214"/>
                  </a:lnTo>
                  <a:lnTo>
                    <a:pt x="165" y="222"/>
                  </a:lnTo>
                  <a:lnTo>
                    <a:pt x="165" y="230"/>
                  </a:lnTo>
                  <a:lnTo>
                    <a:pt x="165" y="237"/>
                  </a:lnTo>
                  <a:lnTo>
                    <a:pt x="163" y="245"/>
                  </a:lnTo>
                  <a:lnTo>
                    <a:pt x="158" y="249"/>
                  </a:lnTo>
                  <a:lnTo>
                    <a:pt x="154" y="251"/>
                  </a:lnTo>
                  <a:lnTo>
                    <a:pt x="146" y="251"/>
                  </a:lnTo>
                  <a:lnTo>
                    <a:pt x="140" y="251"/>
                  </a:lnTo>
                  <a:lnTo>
                    <a:pt x="135" y="251"/>
                  </a:lnTo>
                  <a:lnTo>
                    <a:pt x="131" y="251"/>
                  </a:lnTo>
                  <a:lnTo>
                    <a:pt x="125" y="249"/>
                  </a:lnTo>
                  <a:lnTo>
                    <a:pt x="121" y="247"/>
                  </a:lnTo>
                  <a:lnTo>
                    <a:pt x="119" y="243"/>
                  </a:lnTo>
                  <a:lnTo>
                    <a:pt x="117" y="236"/>
                  </a:lnTo>
                  <a:lnTo>
                    <a:pt x="115" y="230"/>
                  </a:lnTo>
                  <a:lnTo>
                    <a:pt x="112" y="224"/>
                  </a:lnTo>
                  <a:lnTo>
                    <a:pt x="110" y="218"/>
                  </a:lnTo>
                  <a:lnTo>
                    <a:pt x="104" y="213"/>
                  </a:lnTo>
                  <a:lnTo>
                    <a:pt x="100" y="209"/>
                  </a:lnTo>
                  <a:lnTo>
                    <a:pt x="94" y="205"/>
                  </a:lnTo>
                  <a:lnTo>
                    <a:pt x="87" y="203"/>
                  </a:lnTo>
                  <a:lnTo>
                    <a:pt x="79" y="199"/>
                  </a:lnTo>
                  <a:lnTo>
                    <a:pt x="71" y="199"/>
                  </a:lnTo>
                  <a:lnTo>
                    <a:pt x="62" y="197"/>
                  </a:lnTo>
                  <a:lnTo>
                    <a:pt x="54" y="199"/>
                  </a:lnTo>
                  <a:lnTo>
                    <a:pt x="46" y="201"/>
                  </a:lnTo>
                  <a:lnTo>
                    <a:pt x="39" y="205"/>
                  </a:lnTo>
                  <a:lnTo>
                    <a:pt x="31" y="209"/>
                  </a:lnTo>
                  <a:lnTo>
                    <a:pt x="25" y="214"/>
                  </a:lnTo>
                  <a:lnTo>
                    <a:pt x="18" y="226"/>
                  </a:lnTo>
                  <a:lnTo>
                    <a:pt x="10" y="237"/>
                  </a:lnTo>
                  <a:lnTo>
                    <a:pt x="6" y="249"/>
                  </a:lnTo>
                  <a:lnTo>
                    <a:pt x="2" y="262"/>
                  </a:lnTo>
                  <a:lnTo>
                    <a:pt x="0" y="276"/>
                  </a:lnTo>
                  <a:lnTo>
                    <a:pt x="0" y="289"/>
                  </a:lnTo>
                  <a:lnTo>
                    <a:pt x="2" y="301"/>
                  </a:lnTo>
                  <a:lnTo>
                    <a:pt x="4" y="314"/>
                  </a:lnTo>
                  <a:lnTo>
                    <a:pt x="8" y="324"/>
                  </a:lnTo>
                  <a:lnTo>
                    <a:pt x="14" y="333"/>
                  </a:lnTo>
                  <a:lnTo>
                    <a:pt x="20" y="343"/>
                  </a:lnTo>
                  <a:lnTo>
                    <a:pt x="25" y="353"/>
                  </a:lnTo>
                  <a:lnTo>
                    <a:pt x="33" y="360"/>
                  </a:lnTo>
                  <a:lnTo>
                    <a:pt x="43" y="366"/>
                  </a:lnTo>
                  <a:lnTo>
                    <a:pt x="52" y="370"/>
                  </a:lnTo>
                  <a:lnTo>
                    <a:pt x="62" y="374"/>
                  </a:lnTo>
                  <a:lnTo>
                    <a:pt x="71" y="374"/>
                  </a:lnTo>
                  <a:lnTo>
                    <a:pt x="81" y="372"/>
                  </a:lnTo>
                  <a:lnTo>
                    <a:pt x="89" y="370"/>
                  </a:lnTo>
                  <a:lnTo>
                    <a:pt x="96" y="366"/>
                  </a:lnTo>
                  <a:lnTo>
                    <a:pt x="102" y="362"/>
                  </a:lnTo>
                  <a:lnTo>
                    <a:pt x="110" y="358"/>
                  </a:lnTo>
                  <a:lnTo>
                    <a:pt x="117" y="354"/>
                  </a:lnTo>
                  <a:lnTo>
                    <a:pt x="125" y="351"/>
                  </a:lnTo>
                  <a:lnTo>
                    <a:pt x="127" y="353"/>
                  </a:lnTo>
                  <a:lnTo>
                    <a:pt x="127" y="354"/>
                  </a:lnTo>
                  <a:lnTo>
                    <a:pt x="127" y="356"/>
                  </a:lnTo>
                  <a:lnTo>
                    <a:pt x="127" y="358"/>
                  </a:lnTo>
                  <a:lnTo>
                    <a:pt x="127" y="360"/>
                  </a:lnTo>
                  <a:lnTo>
                    <a:pt x="125" y="360"/>
                  </a:lnTo>
                  <a:lnTo>
                    <a:pt x="121" y="366"/>
                  </a:lnTo>
                  <a:lnTo>
                    <a:pt x="115" y="370"/>
                  </a:lnTo>
                  <a:lnTo>
                    <a:pt x="108" y="374"/>
                  </a:lnTo>
                  <a:lnTo>
                    <a:pt x="100" y="377"/>
                  </a:lnTo>
                  <a:lnTo>
                    <a:pt x="94" y="379"/>
                  </a:lnTo>
                  <a:lnTo>
                    <a:pt x="87" y="381"/>
                  </a:lnTo>
                  <a:lnTo>
                    <a:pt x="83" y="385"/>
                  </a:lnTo>
                  <a:lnTo>
                    <a:pt x="77" y="389"/>
                  </a:lnTo>
                  <a:lnTo>
                    <a:pt x="75" y="400"/>
                  </a:lnTo>
                  <a:lnTo>
                    <a:pt x="73" y="412"/>
                  </a:lnTo>
                  <a:lnTo>
                    <a:pt x="75" y="422"/>
                  </a:lnTo>
                  <a:lnTo>
                    <a:pt x="77" y="433"/>
                  </a:lnTo>
                  <a:lnTo>
                    <a:pt x="79" y="443"/>
                  </a:lnTo>
                  <a:lnTo>
                    <a:pt x="85" y="452"/>
                  </a:lnTo>
                  <a:lnTo>
                    <a:pt x="89" y="462"/>
                  </a:lnTo>
                  <a:lnTo>
                    <a:pt x="94" y="470"/>
                  </a:lnTo>
                  <a:lnTo>
                    <a:pt x="98" y="473"/>
                  </a:lnTo>
                  <a:lnTo>
                    <a:pt x="100" y="475"/>
                  </a:lnTo>
                  <a:lnTo>
                    <a:pt x="102" y="479"/>
                  </a:lnTo>
                  <a:lnTo>
                    <a:pt x="106" y="481"/>
                  </a:lnTo>
                  <a:lnTo>
                    <a:pt x="108" y="483"/>
                  </a:lnTo>
                  <a:lnTo>
                    <a:pt x="110" y="485"/>
                  </a:lnTo>
                  <a:lnTo>
                    <a:pt x="112" y="489"/>
                  </a:lnTo>
                  <a:lnTo>
                    <a:pt x="114" y="491"/>
                  </a:lnTo>
                  <a:lnTo>
                    <a:pt x="125" y="500"/>
                  </a:lnTo>
                  <a:lnTo>
                    <a:pt x="140" y="510"/>
                  </a:lnTo>
                  <a:lnTo>
                    <a:pt x="156" y="516"/>
                  </a:lnTo>
                  <a:lnTo>
                    <a:pt x="171" y="523"/>
                  </a:lnTo>
                  <a:lnTo>
                    <a:pt x="186" y="531"/>
                  </a:lnTo>
                  <a:lnTo>
                    <a:pt x="200" y="540"/>
                  </a:lnTo>
                  <a:lnTo>
                    <a:pt x="206" y="544"/>
                  </a:lnTo>
                  <a:lnTo>
                    <a:pt x="211" y="552"/>
                  </a:lnTo>
                  <a:lnTo>
                    <a:pt x="215" y="560"/>
                  </a:lnTo>
                  <a:lnTo>
                    <a:pt x="219" y="567"/>
                  </a:lnTo>
                  <a:lnTo>
                    <a:pt x="223" y="579"/>
                  </a:lnTo>
                  <a:lnTo>
                    <a:pt x="227" y="590"/>
                  </a:lnTo>
                  <a:lnTo>
                    <a:pt x="234" y="602"/>
                  </a:lnTo>
                  <a:lnTo>
                    <a:pt x="242" y="611"/>
                  </a:lnTo>
                  <a:lnTo>
                    <a:pt x="250" y="621"/>
                  </a:lnTo>
                  <a:lnTo>
                    <a:pt x="261" y="629"/>
                  </a:lnTo>
                  <a:lnTo>
                    <a:pt x="273" y="634"/>
                  </a:lnTo>
                  <a:lnTo>
                    <a:pt x="288" y="638"/>
                  </a:lnTo>
                  <a:lnTo>
                    <a:pt x="292" y="640"/>
                  </a:lnTo>
                  <a:lnTo>
                    <a:pt x="296" y="640"/>
                  </a:lnTo>
                  <a:lnTo>
                    <a:pt x="300" y="642"/>
                  </a:lnTo>
                  <a:lnTo>
                    <a:pt x="303" y="642"/>
                  </a:lnTo>
                  <a:lnTo>
                    <a:pt x="307" y="642"/>
                  </a:lnTo>
                  <a:lnTo>
                    <a:pt x="311" y="642"/>
                  </a:lnTo>
                  <a:lnTo>
                    <a:pt x="317" y="644"/>
                  </a:lnTo>
                  <a:lnTo>
                    <a:pt x="321" y="644"/>
                  </a:lnTo>
                  <a:close/>
                </a:path>
              </a:pathLst>
            </a:custGeom>
            <a:solidFill>
              <a:srgbClr val="FFC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Freeform 25"/>
            <p:cNvSpPr>
              <a:spLocks/>
            </p:cNvSpPr>
            <p:nvPr/>
          </p:nvSpPr>
          <p:spPr bwMode="auto">
            <a:xfrm rot="2811466" flipH="1">
              <a:off x="4735" y="2720"/>
              <a:ext cx="71" cy="27"/>
            </a:xfrm>
            <a:custGeom>
              <a:avLst/>
              <a:gdLst>
                <a:gd name="T0" fmla="*/ 52 w 71"/>
                <a:gd name="T1" fmla="*/ 27 h 27"/>
                <a:gd name="T2" fmla="*/ 54 w 71"/>
                <a:gd name="T3" fmla="*/ 27 h 27"/>
                <a:gd name="T4" fmla="*/ 55 w 71"/>
                <a:gd name="T5" fmla="*/ 27 h 27"/>
                <a:gd name="T6" fmla="*/ 59 w 71"/>
                <a:gd name="T7" fmla="*/ 27 h 27"/>
                <a:gd name="T8" fmla="*/ 61 w 71"/>
                <a:gd name="T9" fmla="*/ 25 h 27"/>
                <a:gd name="T10" fmla="*/ 65 w 71"/>
                <a:gd name="T11" fmla="*/ 25 h 27"/>
                <a:gd name="T12" fmla="*/ 67 w 71"/>
                <a:gd name="T13" fmla="*/ 23 h 27"/>
                <a:gd name="T14" fmla="*/ 71 w 71"/>
                <a:gd name="T15" fmla="*/ 21 h 27"/>
                <a:gd name="T16" fmla="*/ 71 w 71"/>
                <a:gd name="T17" fmla="*/ 19 h 27"/>
                <a:gd name="T18" fmla="*/ 4 w 71"/>
                <a:gd name="T19" fmla="*/ 0 h 27"/>
                <a:gd name="T20" fmla="*/ 2 w 71"/>
                <a:gd name="T21" fmla="*/ 2 h 27"/>
                <a:gd name="T22" fmla="*/ 2 w 71"/>
                <a:gd name="T23" fmla="*/ 2 h 27"/>
                <a:gd name="T24" fmla="*/ 2 w 71"/>
                <a:gd name="T25" fmla="*/ 2 h 27"/>
                <a:gd name="T26" fmla="*/ 0 w 71"/>
                <a:gd name="T27" fmla="*/ 4 h 27"/>
                <a:gd name="T28" fmla="*/ 0 w 71"/>
                <a:gd name="T29" fmla="*/ 4 h 27"/>
                <a:gd name="T30" fmla="*/ 0 w 71"/>
                <a:gd name="T31" fmla="*/ 5 h 27"/>
                <a:gd name="T32" fmla="*/ 0 w 71"/>
                <a:gd name="T33" fmla="*/ 7 h 27"/>
                <a:gd name="T34" fmla="*/ 0 w 71"/>
                <a:gd name="T35" fmla="*/ 9 h 27"/>
                <a:gd name="T36" fmla="*/ 6 w 71"/>
                <a:gd name="T37" fmla="*/ 13 h 27"/>
                <a:gd name="T38" fmla="*/ 13 w 71"/>
                <a:gd name="T39" fmla="*/ 15 h 27"/>
                <a:gd name="T40" fmla="*/ 19 w 71"/>
                <a:gd name="T41" fmla="*/ 17 h 27"/>
                <a:gd name="T42" fmla="*/ 25 w 71"/>
                <a:gd name="T43" fmla="*/ 19 h 27"/>
                <a:gd name="T44" fmla="*/ 32 w 71"/>
                <a:gd name="T45" fmla="*/ 21 h 27"/>
                <a:gd name="T46" fmla="*/ 38 w 71"/>
                <a:gd name="T47" fmla="*/ 23 h 27"/>
                <a:gd name="T48" fmla="*/ 44 w 71"/>
                <a:gd name="T49" fmla="*/ 25 h 27"/>
                <a:gd name="T50" fmla="*/ 52 w 71"/>
                <a:gd name="T51" fmla="*/ 27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27"/>
                <a:gd name="T80" fmla="*/ 71 w 71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27">
                  <a:moveTo>
                    <a:pt x="52" y="27"/>
                  </a:moveTo>
                  <a:lnTo>
                    <a:pt x="54" y="27"/>
                  </a:lnTo>
                  <a:lnTo>
                    <a:pt x="55" y="27"/>
                  </a:lnTo>
                  <a:lnTo>
                    <a:pt x="59" y="27"/>
                  </a:lnTo>
                  <a:lnTo>
                    <a:pt x="61" y="25"/>
                  </a:lnTo>
                  <a:lnTo>
                    <a:pt x="65" y="25"/>
                  </a:lnTo>
                  <a:lnTo>
                    <a:pt x="67" y="23"/>
                  </a:lnTo>
                  <a:lnTo>
                    <a:pt x="71" y="21"/>
                  </a:lnTo>
                  <a:lnTo>
                    <a:pt x="71" y="19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13"/>
                  </a:lnTo>
                  <a:lnTo>
                    <a:pt x="13" y="15"/>
                  </a:lnTo>
                  <a:lnTo>
                    <a:pt x="19" y="17"/>
                  </a:lnTo>
                  <a:lnTo>
                    <a:pt x="25" y="19"/>
                  </a:lnTo>
                  <a:lnTo>
                    <a:pt x="32" y="21"/>
                  </a:lnTo>
                  <a:lnTo>
                    <a:pt x="38" y="23"/>
                  </a:lnTo>
                  <a:lnTo>
                    <a:pt x="44" y="25"/>
                  </a:lnTo>
                  <a:lnTo>
                    <a:pt x="5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Freeform 26"/>
            <p:cNvSpPr>
              <a:spLocks/>
            </p:cNvSpPr>
            <p:nvPr/>
          </p:nvSpPr>
          <p:spPr bwMode="auto">
            <a:xfrm flipH="1">
              <a:off x="4739" y="2440"/>
              <a:ext cx="92" cy="190"/>
            </a:xfrm>
            <a:custGeom>
              <a:avLst/>
              <a:gdLst>
                <a:gd name="T0" fmla="*/ 38 w 92"/>
                <a:gd name="T1" fmla="*/ 190 h 190"/>
                <a:gd name="T2" fmla="*/ 48 w 92"/>
                <a:gd name="T3" fmla="*/ 186 h 190"/>
                <a:gd name="T4" fmla="*/ 57 w 92"/>
                <a:gd name="T5" fmla="*/ 180 h 190"/>
                <a:gd name="T6" fmla="*/ 65 w 92"/>
                <a:gd name="T7" fmla="*/ 170 h 190"/>
                <a:gd name="T8" fmla="*/ 71 w 92"/>
                <a:gd name="T9" fmla="*/ 163 h 190"/>
                <a:gd name="T10" fmla="*/ 75 w 92"/>
                <a:gd name="T11" fmla="*/ 155 h 190"/>
                <a:gd name="T12" fmla="*/ 77 w 92"/>
                <a:gd name="T13" fmla="*/ 147 h 190"/>
                <a:gd name="T14" fmla="*/ 80 w 92"/>
                <a:gd name="T15" fmla="*/ 140 h 190"/>
                <a:gd name="T16" fmla="*/ 84 w 92"/>
                <a:gd name="T17" fmla="*/ 128 h 190"/>
                <a:gd name="T18" fmla="*/ 86 w 92"/>
                <a:gd name="T19" fmla="*/ 117 h 190"/>
                <a:gd name="T20" fmla="*/ 88 w 92"/>
                <a:gd name="T21" fmla="*/ 103 h 190"/>
                <a:gd name="T22" fmla="*/ 90 w 92"/>
                <a:gd name="T23" fmla="*/ 92 h 190"/>
                <a:gd name="T24" fmla="*/ 92 w 92"/>
                <a:gd name="T25" fmla="*/ 80 h 190"/>
                <a:gd name="T26" fmla="*/ 92 w 92"/>
                <a:gd name="T27" fmla="*/ 67 h 190"/>
                <a:gd name="T28" fmla="*/ 92 w 92"/>
                <a:gd name="T29" fmla="*/ 55 h 190"/>
                <a:gd name="T30" fmla="*/ 92 w 92"/>
                <a:gd name="T31" fmla="*/ 46 h 190"/>
                <a:gd name="T32" fmla="*/ 88 w 92"/>
                <a:gd name="T33" fmla="*/ 34 h 190"/>
                <a:gd name="T34" fmla="*/ 84 w 92"/>
                <a:gd name="T35" fmla="*/ 23 h 190"/>
                <a:gd name="T36" fmla="*/ 79 w 92"/>
                <a:gd name="T37" fmla="*/ 13 h 190"/>
                <a:gd name="T38" fmla="*/ 71 w 92"/>
                <a:gd name="T39" fmla="*/ 4 h 190"/>
                <a:gd name="T40" fmla="*/ 57 w 92"/>
                <a:gd name="T41" fmla="*/ 0 h 190"/>
                <a:gd name="T42" fmla="*/ 44 w 92"/>
                <a:gd name="T43" fmla="*/ 5 h 190"/>
                <a:gd name="T44" fmla="*/ 32 w 92"/>
                <a:gd name="T45" fmla="*/ 13 h 190"/>
                <a:gd name="T46" fmla="*/ 25 w 92"/>
                <a:gd name="T47" fmla="*/ 25 h 190"/>
                <a:gd name="T48" fmla="*/ 15 w 92"/>
                <a:gd name="T49" fmla="*/ 48 h 190"/>
                <a:gd name="T50" fmla="*/ 4 w 92"/>
                <a:gd name="T51" fmla="*/ 82 h 190"/>
                <a:gd name="T52" fmla="*/ 0 w 92"/>
                <a:gd name="T53" fmla="*/ 119 h 190"/>
                <a:gd name="T54" fmla="*/ 4 w 92"/>
                <a:gd name="T55" fmla="*/ 153 h 190"/>
                <a:gd name="T56" fmla="*/ 13 w 92"/>
                <a:gd name="T57" fmla="*/ 172 h 190"/>
                <a:gd name="T58" fmla="*/ 19 w 92"/>
                <a:gd name="T59" fmla="*/ 178 h 190"/>
                <a:gd name="T60" fmla="*/ 23 w 92"/>
                <a:gd name="T61" fmla="*/ 184 h 190"/>
                <a:gd name="T62" fmla="*/ 29 w 92"/>
                <a:gd name="T63" fmla="*/ 188 h 1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190"/>
                <a:gd name="T98" fmla="*/ 92 w 92"/>
                <a:gd name="T99" fmla="*/ 190 h 1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190">
                  <a:moveTo>
                    <a:pt x="31" y="190"/>
                  </a:moveTo>
                  <a:lnTo>
                    <a:pt x="38" y="190"/>
                  </a:lnTo>
                  <a:lnTo>
                    <a:pt x="42" y="188"/>
                  </a:lnTo>
                  <a:lnTo>
                    <a:pt x="48" y="186"/>
                  </a:lnTo>
                  <a:lnTo>
                    <a:pt x="54" y="184"/>
                  </a:lnTo>
                  <a:lnTo>
                    <a:pt x="57" y="180"/>
                  </a:lnTo>
                  <a:lnTo>
                    <a:pt x="61" y="176"/>
                  </a:lnTo>
                  <a:lnTo>
                    <a:pt x="65" y="170"/>
                  </a:lnTo>
                  <a:lnTo>
                    <a:pt x="67" y="167"/>
                  </a:lnTo>
                  <a:lnTo>
                    <a:pt x="71" y="163"/>
                  </a:lnTo>
                  <a:lnTo>
                    <a:pt x="73" y="159"/>
                  </a:lnTo>
                  <a:lnTo>
                    <a:pt x="75" y="155"/>
                  </a:lnTo>
                  <a:lnTo>
                    <a:pt x="77" y="151"/>
                  </a:lnTo>
                  <a:lnTo>
                    <a:pt x="77" y="147"/>
                  </a:lnTo>
                  <a:lnTo>
                    <a:pt x="79" y="144"/>
                  </a:lnTo>
                  <a:lnTo>
                    <a:pt x="80" y="140"/>
                  </a:lnTo>
                  <a:lnTo>
                    <a:pt x="84" y="136"/>
                  </a:lnTo>
                  <a:lnTo>
                    <a:pt x="84" y="128"/>
                  </a:lnTo>
                  <a:lnTo>
                    <a:pt x="86" y="122"/>
                  </a:lnTo>
                  <a:lnTo>
                    <a:pt x="86" y="117"/>
                  </a:lnTo>
                  <a:lnTo>
                    <a:pt x="88" y="109"/>
                  </a:lnTo>
                  <a:lnTo>
                    <a:pt x="88" y="103"/>
                  </a:lnTo>
                  <a:lnTo>
                    <a:pt x="90" y="97"/>
                  </a:lnTo>
                  <a:lnTo>
                    <a:pt x="90" y="92"/>
                  </a:lnTo>
                  <a:lnTo>
                    <a:pt x="92" y="86"/>
                  </a:lnTo>
                  <a:lnTo>
                    <a:pt x="92" y="80"/>
                  </a:lnTo>
                  <a:lnTo>
                    <a:pt x="92" y="74"/>
                  </a:lnTo>
                  <a:lnTo>
                    <a:pt x="92" y="67"/>
                  </a:lnTo>
                  <a:lnTo>
                    <a:pt x="92" y="61"/>
                  </a:lnTo>
                  <a:lnTo>
                    <a:pt x="92" y="55"/>
                  </a:lnTo>
                  <a:lnTo>
                    <a:pt x="92" y="51"/>
                  </a:lnTo>
                  <a:lnTo>
                    <a:pt x="92" y="46"/>
                  </a:lnTo>
                  <a:lnTo>
                    <a:pt x="90" y="40"/>
                  </a:lnTo>
                  <a:lnTo>
                    <a:pt x="88" y="34"/>
                  </a:lnTo>
                  <a:lnTo>
                    <a:pt x="86" y="28"/>
                  </a:lnTo>
                  <a:lnTo>
                    <a:pt x="84" y="23"/>
                  </a:lnTo>
                  <a:lnTo>
                    <a:pt x="82" y="17"/>
                  </a:lnTo>
                  <a:lnTo>
                    <a:pt x="79" y="13"/>
                  </a:lnTo>
                  <a:lnTo>
                    <a:pt x="75" y="7"/>
                  </a:lnTo>
                  <a:lnTo>
                    <a:pt x="71" y="4"/>
                  </a:lnTo>
                  <a:lnTo>
                    <a:pt x="65" y="2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9" y="19"/>
                  </a:lnTo>
                  <a:lnTo>
                    <a:pt x="25" y="25"/>
                  </a:lnTo>
                  <a:lnTo>
                    <a:pt x="21" y="30"/>
                  </a:lnTo>
                  <a:lnTo>
                    <a:pt x="15" y="48"/>
                  </a:lnTo>
                  <a:lnTo>
                    <a:pt x="9" y="65"/>
                  </a:lnTo>
                  <a:lnTo>
                    <a:pt x="4" y="82"/>
                  </a:lnTo>
                  <a:lnTo>
                    <a:pt x="2" y="101"/>
                  </a:lnTo>
                  <a:lnTo>
                    <a:pt x="0" y="119"/>
                  </a:lnTo>
                  <a:lnTo>
                    <a:pt x="0" y="136"/>
                  </a:lnTo>
                  <a:lnTo>
                    <a:pt x="4" y="153"/>
                  </a:lnTo>
                  <a:lnTo>
                    <a:pt x="11" y="170"/>
                  </a:lnTo>
                  <a:lnTo>
                    <a:pt x="13" y="172"/>
                  </a:lnTo>
                  <a:lnTo>
                    <a:pt x="15" y="174"/>
                  </a:lnTo>
                  <a:lnTo>
                    <a:pt x="19" y="178"/>
                  </a:lnTo>
                  <a:lnTo>
                    <a:pt x="21" y="180"/>
                  </a:lnTo>
                  <a:lnTo>
                    <a:pt x="23" y="184"/>
                  </a:lnTo>
                  <a:lnTo>
                    <a:pt x="25" y="186"/>
                  </a:lnTo>
                  <a:lnTo>
                    <a:pt x="29" y="188"/>
                  </a:lnTo>
                  <a:lnTo>
                    <a:pt x="31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Freeform 27"/>
            <p:cNvSpPr>
              <a:spLocks/>
            </p:cNvSpPr>
            <p:nvPr/>
          </p:nvSpPr>
          <p:spPr bwMode="auto">
            <a:xfrm flipH="1">
              <a:off x="4754" y="2451"/>
              <a:ext cx="60" cy="148"/>
            </a:xfrm>
            <a:custGeom>
              <a:avLst/>
              <a:gdLst>
                <a:gd name="T0" fmla="*/ 8 w 60"/>
                <a:gd name="T1" fmla="*/ 148 h 148"/>
                <a:gd name="T2" fmla="*/ 8 w 60"/>
                <a:gd name="T3" fmla="*/ 140 h 148"/>
                <a:gd name="T4" fmla="*/ 10 w 60"/>
                <a:gd name="T5" fmla="*/ 131 h 148"/>
                <a:gd name="T6" fmla="*/ 12 w 60"/>
                <a:gd name="T7" fmla="*/ 123 h 148"/>
                <a:gd name="T8" fmla="*/ 15 w 60"/>
                <a:gd name="T9" fmla="*/ 113 h 148"/>
                <a:gd name="T10" fmla="*/ 19 w 60"/>
                <a:gd name="T11" fmla="*/ 106 h 148"/>
                <a:gd name="T12" fmla="*/ 25 w 60"/>
                <a:gd name="T13" fmla="*/ 98 h 148"/>
                <a:gd name="T14" fmla="*/ 33 w 60"/>
                <a:gd name="T15" fmla="*/ 92 h 148"/>
                <a:gd name="T16" fmla="*/ 40 w 60"/>
                <a:gd name="T17" fmla="*/ 86 h 148"/>
                <a:gd name="T18" fmla="*/ 42 w 60"/>
                <a:gd name="T19" fmla="*/ 86 h 148"/>
                <a:gd name="T20" fmla="*/ 46 w 60"/>
                <a:gd name="T21" fmla="*/ 86 h 148"/>
                <a:gd name="T22" fmla="*/ 48 w 60"/>
                <a:gd name="T23" fmla="*/ 86 h 148"/>
                <a:gd name="T24" fmla="*/ 50 w 60"/>
                <a:gd name="T25" fmla="*/ 86 h 148"/>
                <a:gd name="T26" fmla="*/ 54 w 60"/>
                <a:gd name="T27" fmla="*/ 86 h 148"/>
                <a:gd name="T28" fmla="*/ 56 w 60"/>
                <a:gd name="T29" fmla="*/ 86 h 148"/>
                <a:gd name="T30" fmla="*/ 58 w 60"/>
                <a:gd name="T31" fmla="*/ 88 h 148"/>
                <a:gd name="T32" fmla="*/ 60 w 60"/>
                <a:gd name="T33" fmla="*/ 90 h 148"/>
                <a:gd name="T34" fmla="*/ 58 w 60"/>
                <a:gd name="T35" fmla="*/ 17 h 148"/>
                <a:gd name="T36" fmla="*/ 56 w 60"/>
                <a:gd name="T37" fmla="*/ 16 h 148"/>
                <a:gd name="T38" fmla="*/ 56 w 60"/>
                <a:gd name="T39" fmla="*/ 14 h 148"/>
                <a:gd name="T40" fmla="*/ 54 w 60"/>
                <a:gd name="T41" fmla="*/ 12 h 148"/>
                <a:gd name="T42" fmla="*/ 52 w 60"/>
                <a:gd name="T43" fmla="*/ 8 h 148"/>
                <a:gd name="T44" fmla="*/ 50 w 60"/>
                <a:gd name="T45" fmla="*/ 6 h 148"/>
                <a:gd name="T46" fmla="*/ 48 w 60"/>
                <a:gd name="T47" fmla="*/ 4 h 148"/>
                <a:gd name="T48" fmla="*/ 46 w 60"/>
                <a:gd name="T49" fmla="*/ 2 h 148"/>
                <a:gd name="T50" fmla="*/ 42 w 60"/>
                <a:gd name="T51" fmla="*/ 0 h 148"/>
                <a:gd name="T52" fmla="*/ 31 w 60"/>
                <a:gd name="T53" fmla="*/ 6 h 148"/>
                <a:gd name="T54" fmla="*/ 23 w 60"/>
                <a:gd name="T55" fmla="*/ 14 h 148"/>
                <a:gd name="T56" fmla="*/ 15 w 60"/>
                <a:gd name="T57" fmla="*/ 23 h 148"/>
                <a:gd name="T58" fmla="*/ 12 w 60"/>
                <a:gd name="T59" fmla="*/ 35 h 148"/>
                <a:gd name="T60" fmla="*/ 8 w 60"/>
                <a:gd name="T61" fmla="*/ 46 h 148"/>
                <a:gd name="T62" fmla="*/ 4 w 60"/>
                <a:gd name="T63" fmla="*/ 58 h 148"/>
                <a:gd name="T64" fmla="*/ 2 w 60"/>
                <a:gd name="T65" fmla="*/ 69 h 148"/>
                <a:gd name="T66" fmla="*/ 0 w 60"/>
                <a:gd name="T67" fmla="*/ 81 h 148"/>
                <a:gd name="T68" fmla="*/ 0 w 60"/>
                <a:gd name="T69" fmla="*/ 90 h 148"/>
                <a:gd name="T70" fmla="*/ 0 w 60"/>
                <a:gd name="T71" fmla="*/ 98 h 148"/>
                <a:gd name="T72" fmla="*/ 0 w 60"/>
                <a:gd name="T73" fmla="*/ 108 h 148"/>
                <a:gd name="T74" fmla="*/ 0 w 60"/>
                <a:gd name="T75" fmla="*/ 115 h 148"/>
                <a:gd name="T76" fmla="*/ 0 w 60"/>
                <a:gd name="T77" fmla="*/ 125 h 148"/>
                <a:gd name="T78" fmla="*/ 2 w 60"/>
                <a:gd name="T79" fmla="*/ 133 h 148"/>
                <a:gd name="T80" fmla="*/ 4 w 60"/>
                <a:gd name="T81" fmla="*/ 140 h 148"/>
                <a:gd name="T82" fmla="*/ 8 w 60"/>
                <a:gd name="T83" fmla="*/ 148 h 1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0"/>
                <a:gd name="T127" fmla="*/ 0 h 148"/>
                <a:gd name="T128" fmla="*/ 60 w 60"/>
                <a:gd name="T129" fmla="*/ 148 h 1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0" h="148">
                  <a:moveTo>
                    <a:pt x="8" y="148"/>
                  </a:moveTo>
                  <a:lnTo>
                    <a:pt x="8" y="140"/>
                  </a:lnTo>
                  <a:lnTo>
                    <a:pt x="10" y="131"/>
                  </a:lnTo>
                  <a:lnTo>
                    <a:pt x="12" y="123"/>
                  </a:lnTo>
                  <a:lnTo>
                    <a:pt x="15" y="113"/>
                  </a:lnTo>
                  <a:lnTo>
                    <a:pt x="19" y="106"/>
                  </a:lnTo>
                  <a:lnTo>
                    <a:pt x="25" y="98"/>
                  </a:lnTo>
                  <a:lnTo>
                    <a:pt x="33" y="92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50" y="86"/>
                  </a:lnTo>
                  <a:lnTo>
                    <a:pt x="54" y="86"/>
                  </a:lnTo>
                  <a:lnTo>
                    <a:pt x="56" y="86"/>
                  </a:lnTo>
                  <a:lnTo>
                    <a:pt x="58" y="88"/>
                  </a:lnTo>
                  <a:lnTo>
                    <a:pt x="60" y="90"/>
                  </a:lnTo>
                  <a:lnTo>
                    <a:pt x="58" y="17"/>
                  </a:lnTo>
                  <a:lnTo>
                    <a:pt x="56" y="16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2" y="0"/>
                  </a:lnTo>
                  <a:lnTo>
                    <a:pt x="31" y="6"/>
                  </a:lnTo>
                  <a:lnTo>
                    <a:pt x="23" y="14"/>
                  </a:lnTo>
                  <a:lnTo>
                    <a:pt x="15" y="23"/>
                  </a:lnTo>
                  <a:lnTo>
                    <a:pt x="12" y="35"/>
                  </a:lnTo>
                  <a:lnTo>
                    <a:pt x="8" y="46"/>
                  </a:lnTo>
                  <a:lnTo>
                    <a:pt x="4" y="58"/>
                  </a:lnTo>
                  <a:lnTo>
                    <a:pt x="2" y="69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15"/>
                  </a:lnTo>
                  <a:lnTo>
                    <a:pt x="0" y="125"/>
                  </a:lnTo>
                  <a:lnTo>
                    <a:pt x="2" y="133"/>
                  </a:lnTo>
                  <a:lnTo>
                    <a:pt x="4" y="140"/>
                  </a:lnTo>
                  <a:lnTo>
                    <a:pt x="8" y="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Freeform 28"/>
            <p:cNvSpPr>
              <a:spLocks/>
            </p:cNvSpPr>
            <p:nvPr/>
          </p:nvSpPr>
          <p:spPr bwMode="auto">
            <a:xfrm flipH="1">
              <a:off x="4630" y="2493"/>
              <a:ext cx="51" cy="89"/>
            </a:xfrm>
            <a:custGeom>
              <a:avLst/>
              <a:gdLst>
                <a:gd name="T0" fmla="*/ 3 w 51"/>
                <a:gd name="T1" fmla="*/ 89 h 89"/>
                <a:gd name="T2" fmla="*/ 7 w 51"/>
                <a:gd name="T3" fmla="*/ 89 h 89"/>
                <a:gd name="T4" fmla="*/ 9 w 51"/>
                <a:gd name="T5" fmla="*/ 89 h 89"/>
                <a:gd name="T6" fmla="*/ 11 w 51"/>
                <a:gd name="T7" fmla="*/ 85 h 89"/>
                <a:gd name="T8" fmla="*/ 17 w 51"/>
                <a:gd name="T9" fmla="*/ 79 h 89"/>
                <a:gd name="T10" fmla="*/ 21 w 51"/>
                <a:gd name="T11" fmla="*/ 71 h 89"/>
                <a:gd name="T12" fmla="*/ 26 w 51"/>
                <a:gd name="T13" fmla="*/ 66 h 89"/>
                <a:gd name="T14" fmla="*/ 34 w 51"/>
                <a:gd name="T15" fmla="*/ 62 h 89"/>
                <a:gd name="T16" fmla="*/ 38 w 51"/>
                <a:gd name="T17" fmla="*/ 64 h 89"/>
                <a:gd name="T18" fmla="*/ 40 w 51"/>
                <a:gd name="T19" fmla="*/ 64 h 89"/>
                <a:gd name="T20" fmla="*/ 42 w 51"/>
                <a:gd name="T21" fmla="*/ 66 h 89"/>
                <a:gd name="T22" fmla="*/ 44 w 51"/>
                <a:gd name="T23" fmla="*/ 66 h 89"/>
                <a:gd name="T24" fmla="*/ 47 w 51"/>
                <a:gd name="T25" fmla="*/ 64 h 89"/>
                <a:gd name="T26" fmla="*/ 49 w 51"/>
                <a:gd name="T27" fmla="*/ 58 h 89"/>
                <a:gd name="T28" fmla="*/ 49 w 51"/>
                <a:gd name="T29" fmla="*/ 52 h 89"/>
                <a:gd name="T30" fmla="*/ 49 w 51"/>
                <a:gd name="T31" fmla="*/ 44 h 89"/>
                <a:gd name="T32" fmla="*/ 51 w 51"/>
                <a:gd name="T33" fmla="*/ 37 h 89"/>
                <a:gd name="T34" fmla="*/ 51 w 51"/>
                <a:gd name="T35" fmla="*/ 25 h 89"/>
                <a:gd name="T36" fmla="*/ 51 w 51"/>
                <a:gd name="T37" fmla="*/ 16 h 89"/>
                <a:gd name="T38" fmla="*/ 47 w 51"/>
                <a:gd name="T39" fmla="*/ 6 h 89"/>
                <a:gd name="T40" fmla="*/ 42 w 51"/>
                <a:gd name="T41" fmla="*/ 2 h 89"/>
                <a:gd name="T42" fmla="*/ 38 w 51"/>
                <a:gd name="T43" fmla="*/ 2 h 89"/>
                <a:gd name="T44" fmla="*/ 34 w 51"/>
                <a:gd name="T45" fmla="*/ 2 h 89"/>
                <a:gd name="T46" fmla="*/ 28 w 51"/>
                <a:gd name="T47" fmla="*/ 4 h 89"/>
                <a:gd name="T48" fmla="*/ 24 w 51"/>
                <a:gd name="T49" fmla="*/ 14 h 89"/>
                <a:gd name="T50" fmla="*/ 17 w 51"/>
                <a:gd name="T51" fmla="*/ 25 h 89"/>
                <a:gd name="T52" fmla="*/ 13 w 51"/>
                <a:gd name="T53" fmla="*/ 39 h 89"/>
                <a:gd name="T54" fmla="*/ 7 w 51"/>
                <a:gd name="T55" fmla="*/ 50 h 89"/>
                <a:gd name="T56" fmla="*/ 3 w 51"/>
                <a:gd name="T57" fmla="*/ 62 h 89"/>
                <a:gd name="T58" fmla="*/ 1 w 51"/>
                <a:gd name="T59" fmla="*/ 69 h 89"/>
                <a:gd name="T60" fmla="*/ 1 w 51"/>
                <a:gd name="T61" fmla="*/ 77 h 89"/>
                <a:gd name="T62" fmla="*/ 0 w 51"/>
                <a:gd name="T63" fmla="*/ 85 h 8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1"/>
                <a:gd name="T97" fmla="*/ 0 h 89"/>
                <a:gd name="T98" fmla="*/ 51 w 51"/>
                <a:gd name="T99" fmla="*/ 89 h 8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1" h="89">
                  <a:moveTo>
                    <a:pt x="1" y="89"/>
                  </a:moveTo>
                  <a:lnTo>
                    <a:pt x="3" y="89"/>
                  </a:lnTo>
                  <a:lnTo>
                    <a:pt x="5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1" y="87"/>
                  </a:lnTo>
                  <a:lnTo>
                    <a:pt x="11" y="85"/>
                  </a:lnTo>
                  <a:lnTo>
                    <a:pt x="13" y="83"/>
                  </a:lnTo>
                  <a:lnTo>
                    <a:pt x="17" y="79"/>
                  </a:lnTo>
                  <a:lnTo>
                    <a:pt x="19" y="75"/>
                  </a:lnTo>
                  <a:lnTo>
                    <a:pt x="21" y="71"/>
                  </a:lnTo>
                  <a:lnTo>
                    <a:pt x="23" y="68"/>
                  </a:lnTo>
                  <a:lnTo>
                    <a:pt x="26" y="66"/>
                  </a:lnTo>
                  <a:lnTo>
                    <a:pt x="30" y="64"/>
                  </a:lnTo>
                  <a:lnTo>
                    <a:pt x="34" y="62"/>
                  </a:lnTo>
                  <a:lnTo>
                    <a:pt x="38" y="64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7" y="64"/>
                  </a:lnTo>
                  <a:lnTo>
                    <a:pt x="47" y="62"/>
                  </a:lnTo>
                  <a:lnTo>
                    <a:pt x="49" y="58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48"/>
                  </a:lnTo>
                  <a:lnTo>
                    <a:pt x="49" y="44"/>
                  </a:lnTo>
                  <a:lnTo>
                    <a:pt x="51" y="41"/>
                  </a:lnTo>
                  <a:lnTo>
                    <a:pt x="51" y="37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0"/>
                  </a:lnTo>
                  <a:lnTo>
                    <a:pt x="47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4" y="14"/>
                  </a:lnTo>
                  <a:lnTo>
                    <a:pt x="21" y="20"/>
                  </a:lnTo>
                  <a:lnTo>
                    <a:pt x="17" y="25"/>
                  </a:lnTo>
                  <a:lnTo>
                    <a:pt x="15" y="31"/>
                  </a:lnTo>
                  <a:lnTo>
                    <a:pt x="13" y="39"/>
                  </a:lnTo>
                  <a:lnTo>
                    <a:pt x="9" y="44"/>
                  </a:lnTo>
                  <a:lnTo>
                    <a:pt x="7" y="50"/>
                  </a:lnTo>
                  <a:lnTo>
                    <a:pt x="5" y="58"/>
                  </a:lnTo>
                  <a:lnTo>
                    <a:pt x="3" y="62"/>
                  </a:lnTo>
                  <a:lnTo>
                    <a:pt x="3" y="66"/>
                  </a:lnTo>
                  <a:lnTo>
                    <a:pt x="1" y="69"/>
                  </a:lnTo>
                  <a:lnTo>
                    <a:pt x="1" y="73"/>
                  </a:lnTo>
                  <a:lnTo>
                    <a:pt x="1" y="77"/>
                  </a:lnTo>
                  <a:lnTo>
                    <a:pt x="1" y="81"/>
                  </a:lnTo>
                  <a:lnTo>
                    <a:pt x="0" y="85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Freeform 29"/>
            <p:cNvSpPr>
              <a:spLocks/>
            </p:cNvSpPr>
            <p:nvPr/>
          </p:nvSpPr>
          <p:spPr bwMode="auto">
            <a:xfrm flipH="1">
              <a:off x="4986" y="2486"/>
              <a:ext cx="48" cy="44"/>
            </a:xfrm>
            <a:custGeom>
              <a:avLst/>
              <a:gdLst>
                <a:gd name="T0" fmla="*/ 1 w 48"/>
                <a:gd name="T1" fmla="*/ 44 h 44"/>
                <a:gd name="T2" fmla="*/ 48 w 48"/>
                <a:gd name="T3" fmla="*/ 21 h 44"/>
                <a:gd name="T4" fmla="*/ 44 w 48"/>
                <a:gd name="T5" fmla="*/ 15 h 44"/>
                <a:gd name="T6" fmla="*/ 40 w 48"/>
                <a:gd name="T7" fmla="*/ 11 h 44"/>
                <a:gd name="T8" fmla="*/ 34 w 48"/>
                <a:gd name="T9" fmla="*/ 7 h 44"/>
                <a:gd name="T10" fmla="*/ 26 w 48"/>
                <a:gd name="T11" fmla="*/ 5 h 44"/>
                <a:gd name="T12" fmla="*/ 21 w 48"/>
                <a:gd name="T13" fmla="*/ 4 h 44"/>
                <a:gd name="T14" fmla="*/ 15 w 48"/>
                <a:gd name="T15" fmla="*/ 2 h 44"/>
                <a:gd name="T16" fmla="*/ 7 w 48"/>
                <a:gd name="T17" fmla="*/ 0 h 44"/>
                <a:gd name="T18" fmla="*/ 1 w 48"/>
                <a:gd name="T19" fmla="*/ 0 h 44"/>
                <a:gd name="T20" fmla="*/ 0 w 48"/>
                <a:gd name="T21" fmla="*/ 7 h 44"/>
                <a:gd name="T22" fmla="*/ 25 w 48"/>
                <a:gd name="T23" fmla="*/ 17 h 44"/>
                <a:gd name="T24" fmla="*/ 21 w 48"/>
                <a:gd name="T25" fmla="*/ 19 h 44"/>
                <a:gd name="T26" fmla="*/ 17 w 48"/>
                <a:gd name="T27" fmla="*/ 21 h 44"/>
                <a:gd name="T28" fmla="*/ 13 w 48"/>
                <a:gd name="T29" fmla="*/ 21 h 44"/>
                <a:gd name="T30" fmla="*/ 9 w 48"/>
                <a:gd name="T31" fmla="*/ 23 h 44"/>
                <a:gd name="T32" fmla="*/ 7 w 48"/>
                <a:gd name="T33" fmla="*/ 25 h 44"/>
                <a:gd name="T34" fmla="*/ 3 w 48"/>
                <a:gd name="T35" fmla="*/ 28 h 44"/>
                <a:gd name="T36" fmla="*/ 1 w 48"/>
                <a:gd name="T37" fmla="*/ 32 h 44"/>
                <a:gd name="T38" fmla="*/ 1 w 48"/>
                <a:gd name="T39" fmla="*/ 36 h 44"/>
                <a:gd name="T40" fmla="*/ 1 w 48"/>
                <a:gd name="T41" fmla="*/ 38 h 44"/>
                <a:gd name="T42" fmla="*/ 1 w 48"/>
                <a:gd name="T43" fmla="*/ 40 h 44"/>
                <a:gd name="T44" fmla="*/ 1 w 48"/>
                <a:gd name="T45" fmla="*/ 40 h 44"/>
                <a:gd name="T46" fmla="*/ 0 w 48"/>
                <a:gd name="T47" fmla="*/ 42 h 44"/>
                <a:gd name="T48" fmla="*/ 0 w 48"/>
                <a:gd name="T49" fmla="*/ 42 h 44"/>
                <a:gd name="T50" fmla="*/ 1 w 48"/>
                <a:gd name="T51" fmla="*/ 44 h 44"/>
                <a:gd name="T52" fmla="*/ 1 w 48"/>
                <a:gd name="T53" fmla="*/ 44 h 44"/>
                <a:gd name="T54" fmla="*/ 1 w 48"/>
                <a:gd name="T55" fmla="*/ 44 h 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8"/>
                <a:gd name="T85" fmla="*/ 0 h 44"/>
                <a:gd name="T86" fmla="*/ 48 w 48"/>
                <a:gd name="T87" fmla="*/ 44 h 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8" h="44">
                  <a:moveTo>
                    <a:pt x="1" y="44"/>
                  </a:moveTo>
                  <a:lnTo>
                    <a:pt x="48" y="21"/>
                  </a:lnTo>
                  <a:lnTo>
                    <a:pt x="44" y="15"/>
                  </a:lnTo>
                  <a:lnTo>
                    <a:pt x="40" y="11"/>
                  </a:lnTo>
                  <a:lnTo>
                    <a:pt x="34" y="7"/>
                  </a:lnTo>
                  <a:lnTo>
                    <a:pt x="26" y="5"/>
                  </a:lnTo>
                  <a:lnTo>
                    <a:pt x="21" y="4"/>
                  </a:lnTo>
                  <a:lnTo>
                    <a:pt x="15" y="2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25" y="17"/>
                  </a:lnTo>
                  <a:lnTo>
                    <a:pt x="21" y="19"/>
                  </a:lnTo>
                  <a:lnTo>
                    <a:pt x="17" y="21"/>
                  </a:lnTo>
                  <a:lnTo>
                    <a:pt x="13" y="21"/>
                  </a:lnTo>
                  <a:lnTo>
                    <a:pt x="9" y="23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1" y="32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30"/>
            <p:cNvSpPr>
              <a:spLocks/>
            </p:cNvSpPr>
            <p:nvPr/>
          </p:nvSpPr>
          <p:spPr bwMode="auto">
            <a:xfrm flipH="1">
              <a:off x="4522" y="2029"/>
              <a:ext cx="599" cy="413"/>
            </a:xfrm>
            <a:custGeom>
              <a:avLst/>
              <a:gdLst>
                <a:gd name="T0" fmla="*/ 163 w 599"/>
                <a:gd name="T1" fmla="*/ 413 h 413"/>
                <a:gd name="T2" fmla="*/ 171 w 599"/>
                <a:gd name="T3" fmla="*/ 403 h 413"/>
                <a:gd name="T4" fmla="*/ 177 w 599"/>
                <a:gd name="T5" fmla="*/ 374 h 413"/>
                <a:gd name="T6" fmla="*/ 188 w 599"/>
                <a:gd name="T7" fmla="*/ 347 h 413"/>
                <a:gd name="T8" fmla="*/ 198 w 599"/>
                <a:gd name="T9" fmla="*/ 321 h 413"/>
                <a:gd name="T10" fmla="*/ 161 w 599"/>
                <a:gd name="T11" fmla="*/ 324 h 413"/>
                <a:gd name="T12" fmla="*/ 138 w 599"/>
                <a:gd name="T13" fmla="*/ 321 h 413"/>
                <a:gd name="T14" fmla="*/ 142 w 599"/>
                <a:gd name="T15" fmla="*/ 313 h 413"/>
                <a:gd name="T16" fmla="*/ 232 w 599"/>
                <a:gd name="T17" fmla="*/ 286 h 413"/>
                <a:gd name="T18" fmla="*/ 324 w 599"/>
                <a:gd name="T19" fmla="*/ 250 h 413"/>
                <a:gd name="T20" fmla="*/ 353 w 599"/>
                <a:gd name="T21" fmla="*/ 227 h 413"/>
                <a:gd name="T22" fmla="*/ 359 w 599"/>
                <a:gd name="T23" fmla="*/ 200 h 413"/>
                <a:gd name="T24" fmla="*/ 351 w 599"/>
                <a:gd name="T25" fmla="*/ 179 h 413"/>
                <a:gd name="T26" fmla="*/ 342 w 599"/>
                <a:gd name="T27" fmla="*/ 159 h 413"/>
                <a:gd name="T28" fmla="*/ 353 w 599"/>
                <a:gd name="T29" fmla="*/ 156 h 413"/>
                <a:gd name="T30" fmla="*/ 393 w 599"/>
                <a:gd name="T31" fmla="*/ 169 h 413"/>
                <a:gd name="T32" fmla="*/ 468 w 599"/>
                <a:gd name="T33" fmla="*/ 169 h 413"/>
                <a:gd name="T34" fmla="*/ 518 w 599"/>
                <a:gd name="T35" fmla="*/ 184 h 413"/>
                <a:gd name="T36" fmla="*/ 528 w 599"/>
                <a:gd name="T37" fmla="*/ 202 h 413"/>
                <a:gd name="T38" fmla="*/ 520 w 599"/>
                <a:gd name="T39" fmla="*/ 213 h 413"/>
                <a:gd name="T40" fmla="*/ 509 w 599"/>
                <a:gd name="T41" fmla="*/ 227 h 413"/>
                <a:gd name="T42" fmla="*/ 501 w 599"/>
                <a:gd name="T43" fmla="*/ 236 h 413"/>
                <a:gd name="T44" fmla="*/ 495 w 599"/>
                <a:gd name="T45" fmla="*/ 240 h 413"/>
                <a:gd name="T46" fmla="*/ 555 w 599"/>
                <a:gd name="T47" fmla="*/ 223 h 413"/>
                <a:gd name="T48" fmla="*/ 599 w 599"/>
                <a:gd name="T49" fmla="*/ 179 h 413"/>
                <a:gd name="T50" fmla="*/ 591 w 599"/>
                <a:gd name="T51" fmla="*/ 169 h 413"/>
                <a:gd name="T52" fmla="*/ 557 w 599"/>
                <a:gd name="T53" fmla="*/ 158 h 413"/>
                <a:gd name="T54" fmla="*/ 507 w 599"/>
                <a:gd name="T55" fmla="*/ 144 h 413"/>
                <a:gd name="T56" fmla="*/ 486 w 599"/>
                <a:gd name="T57" fmla="*/ 142 h 413"/>
                <a:gd name="T58" fmla="*/ 466 w 599"/>
                <a:gd name="T59" fmla="*/ 140 h 413"/>
                <a:gd name="T60" fmla="*/ 461 w 599"/>
                <a:gd name="T61" fmla="*/ 134 h 413"/>
                <a:gd name="T62" fmla="*/ 461 w 599"/>
                <a:gd name="T63" fmla="*/ 125 h 413"/>
                <a:gd name="T64" fmla="*/ 463 w 599"/>
                <a:gd name="T65" fmla="*/ 115 h 413"/>
                <a:gd name="T66" fmla="*/ 441 w 599"/>
                <a:gd name="T67" fmla="*/ 75 h 413"/>
                <a:gd name="T68" fmla="*/ 424 w 599"/>
                <a:gd name="T69" fmla="*/ 48 h 413"/>
                <a:gd name="T70" fmla="*/ 411 w 599"/>
                <a:gd name="T71" fmla="*/ 31 h 413"/>
                <a:gd name="T72" fmla="*/ 361 w 599"/>
                <a:gd name="T73" fmla="*/ 4 h 413"/>
                <a:gd name="T74" fmla="*/ 322 w 599"/>
                <a:gd name="T75" fmla="*/ 0 h 413"/>
                <a:gd name="T76" fmla="*/ 303 w 599"/>
                <a:gd name="T77" fmla="*/ 2 h 413"/>
                <a:gd name="T78" fmla="*/ 276 w 599"/>
                <a:gd name="T79" fmla="*/ 10 h 413"/>
                <a:gd name="T80" fmla="*/ 223 w 599"/>
                <a:gd name="T81" fmla="*/ 33 h 413"/>
                <a:gd name="T82" fmla="*/ 85 w 599"/>
                <a:gd name="T83" fmla="*/ 127 h 413"/>
                <a:gd name="T84" fmla="*/ 25 w 599"/>
                <a:gd name="T85" fmla="*/ 175 h 413"/>
                <a:gd name="T86" fmla="*/ 16 w 599"/>
                <a:gd name="T87" fmla="*/ 192 h 413"/>
                <a:gd name="T88" fmla="*/ 8 w 599"/>
                <a:gd name="T89" fmla="*/ 219 h 413"/>
                <a:gd name="T90" fmla="*/ 2 w 599"/>
                <a:gd name="T91" fmla="*/ 271 h 413"/>
                <a:gd name="T92" fmla="*/ 37 w 599"/>
                <a:gd name="T93" fmla="*/ 355 h 413"/>
                <a:gd name="T94" fmla="*/ 85 w 599"/>
                <a:gd name="T95" fmla="*/ 361 h 413"/>
                <a:gd name="T96" fmla="*/ 129 w 599"/>
                <a:gd name="T97" fmla="*/ 378 h 413"/>
                <a:gd name="T98" fmla="*/ 133 w 599"/>
                <a:gd name="T99" fmla="*/ 380 h 413"/>
                <a:gd name="T100" fmla="*/ 135 w 599"/>
                <a:gd name="T101" fmla="*/ 378 h 413"/>
                <a:gd name="T102" fmla="*/ 140 w 599"/>
                <a:gd name="T103" fmla="*/ 374 h 413"/>
                <a:gd name="T104" fmla="*/ 144 w 599"/>
                <a:gd name="T105" fmla="*/ 374 h 41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99"/>
                <a:gd name="T160" fmla="*/ 0 h 413"/>
                <a:gd name="T161" fmla="*/ 599 w 599"/>
                <a:gd name="T162" fmla="*/ 413 h 41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99" h="413">
                  <a:moveTo>
                    <a:pt x="156" y="413"/>
                  </a:moveTo>
                  <a:lnTo>
                    <a:pt x="156" y="413"/>
                  </a:lnTo>
                  <a:lnTo>
                    <a:pt x="159" y="413"/>
                  </a:lnTo>
                  <a:lnTo>
                    <a:pt x="161" y="413"/>
                  </a:lnTo>
                  <a:lnTo>
                    <a:pt x="163" y="413"/>
                  </a:lnTo>
                  <a:lnTo>
                    <a:pt x="165" y="413"/>
                  </a:lnTo>
                  <a:lnTo>
                    <a:pt x="167" y="413"/>
                  </a:lnTo>
                  <a:lnTo>
                    <a:pt x="169" y="411"/>
                  </a:lnTo>
                  <a:lnTo>
                    <a:pt x="171" y="411"/>
                  </a:lnTo>
                  <a:lnTo>
                    <a:pt x="171" y="403"/>
                  </a:lnTo>
                  <a:lnTo>
                    <a:pt x="173" y="397"/>
                  </a:lnTo>
                  <a:lnTo>
                    <a:pt x="173" y="392"/>
                  </a:lnTo>
                  <a:lnTo>
                    <a:pt x="175" y="386"/>
                  </a:lnTo>
                  <a:lnTo>
                    <a:pt x="175" y="380"/>
                  </a:lnTo>
                  <a:lnTo>
                    <a:pt x="177" y="374"/>
                  </a:lnTo>
                  <a:lnTo>
                    <a:pt x="179" y="368"/>
                  </a:lnTo>
                  <a:lnTo>
                    <a:pt x="179" y="363"/>
                  </a:lnTo>
                  <a:lnTo>
                    <a:pt x="182" y="357"/>
                  </a:lnTo>
                  <a:lnTo>
                    <a:pt x="186" y="351"/>
                  </a:lnTo>
                  <a:lnTo>
                    <a:pt x="188" y="347"/>
                  </a:lnTo>
                  <a:lnTo>
                    <a:pt x="192" y="342"/>
                  </a:lnTo>
                  <a:lnTo>
                    <a:pt x="194" y="336"/>
                  </a:lnTo>
                  <a:lnTo>
                    <a:pt x="196" y="332"/>
                  </a:lnTo>
                  <a:lnTo>
                    <a:pt x="198" y="326"/>
                  </a:lnTo>
                  <a:lnTo>
                    <a:pt x="198" y="321"/>
                  </a:lnTo>
                  <a:lnTo>
                    <a:pt x="190" y="319"/>
                  </a:lnTo>
                  <a:lnTo>
                    <a:pt x="182" y="319"/>
                  </a:lnTo>
                  <a:lnTo>
                    <a:pt x="177" y="321"/>
                  </a:lnTo>
                  <a:lnTo>
                    <a:pt x="169" y="322"/>
                  </a:lnTo>
                  <a:lnTo>
                    <a:pt x="161" y="324"/>
                  </a:lnTo>
                  <a:lnTo>
                    <a:pt x="154" y="326"/>
                  </a:lnTo>
                  <a:lnTo>
                    <a:pt x="148" y="326"/>
                  </a:lnTo>
                  <a:lnTo>
                    <a:pt x="140" y="324"/>
                  </a:lnTo>
                  <a:lnTo>
                    <a:pt x="140" y="322"/>
                  </a:lnTo>
                  <a:lnTo>
                    <a:pt x="138" y="321"/>
                  </a:lnTo>
                  <a:lnTo>
                    <a:pt x="138" y="319"/>
                  </a:lnTo>
                  <a:lnTo>
                    <a:pt x="140" y="317"/>
                  </a:lnTo>
                  <a:lnTo>
                    <a:pt x="140" y="315"/>
                  </a:lnTo>
                  <a:lnTo>
                    <a:pt x="142" y="313"/>
                  </a:lnTo>
                  <a:lnTo>
                    <a:pt x="144" y="315"/>
                  </a:lnTo>
                  <a:lnTo>
                    <a:pt x="167" y="307"/>
                  </a:lnTo>
                  <a:lnTo>
                    <a:pt x="188" y="299"/>
                  </a:lnTo>
                  <a:lnTo>
                    <a:pt x="211" y="292"/>
                  </a:lnTo>
                  <a:lnTo>
                    <a:pt x="232" y="286"/>
                  </a:lnTo>
                  <a:lnTo>
                    <a:pt x="253" y="278"/>
                  </a:lnTo>
                  <a:lnTo>
                    <a:pt x="275" y="271"/>
                  </a:lnTo>
                  <a:lnTo>
                    <a:pt x="296" y="263"/>
                  </a:lnTo>
                  <a:lnTo>
                    <a:pt x="319" y="255"/>
                  </a:lnTo>
                  <a:lnTo>
                    <a:pt x="324" y="250"/>
                  </a:lnTo>
                  <a:lnTo>
                    <a:pt x="330" y="246"/>
                  </a:lnTo>
                  <a:lnTo>
                    <a:pt x="338" y="242"/>
                  </a:lnTo>
                  <a:lnTo>
                    <a:pt x="344" y="236"/>
                  </a:lnTo>
                  <a:lnTo>
                    <a:pt x="349" y="232"/>
                  </a:lnTo>
                  <a:lnTo>
                    <a:pt x="353" y="227"/>
                  </a:lnTo>
                  <a:lnTo>
                    <a:pt x="359" y="221"/>
                  </a:lnTo>
                  <a:lnTo>
                    <a:pt x="361" y="215"/>
                  </a:lnTo>
                  <a:lnTo>
                    <a:pt x="361" y="209"/>
                  </a:lnTo>
                  <a:lnTo>
                    <a:pt x="361" y="205"/>
                  </a:lnTo>
                  <a:lnTo>
                    <a:pt x="359" y="200"/>
                  </a:lnTo>
                  <a:lnTo>
                    <a:pt x="357" y="196"/>
                  </a:lnTo>
                  <a:lnTo>
                    <a:pt x="355" y="192"/>
                  </a:lnTo>
                  <a:lnTo>
                    <a:pt x="353" y="186"/>
                  </a:lnTo>
                  <a:lnTo>
                    <a:pt x="353" y="182"/>
                  </a:lnTo>
                  <a:lnTo>
                    <a:pt x="351" y="179"/>
                  </a:lnTo>
                  <a:lnTo>
                    <a:pt x="349" y="173"/>
                  </a:lnTo>
                  <a:lnTo>
                    <a:pt x="347" y="169"/>
                  </a:lnTo>
                  <a:lnTo>
                    <a:pt x="346" y="165"/>
                  </a:lnTo>
                  <a:lnTo>
                    <a:pt x="344" y="163"/>
                  </a:lnTo>
                  <a:lnTo>
                    <a:pt x="342" y="159"/>
                  </a:lnTo>
                  <a:lnTo>
                    <a:pt x="342" y="156"/>
                  </a:lnTo>
                  <a:lnTo>
                    <a:pt x="340" y="152"/>
                  </a:lnTo>
                  <a:lnTo>
                    <a:pt x="340" y="146"/>
                  </a:lnTo>
                  <a:lnTo>
                    <a:pt x="346" y="152"/>
                  </a:lnTo>
                  <a:lnTo>
                    <a:pt x="353" y="156"/>
                  </a:lnTo>
                  <a:lnTo>
                    <a:pt x="359" y="159"/>
                  </a:lnTo>
                  <a:lnTo>
                    <a:pt x="367" y="163"/>
                  </a:lnTo>
                  <a:lnTo>
                    <a:pt x="376" y="165"/>
                  </a:lnTo>
                  <a:lnTo>
                    <a:pt x="384" y="167"/>
                  </a:lnTo>
                  <a:lnTo>
                    <a:pt x="393" y="169"/>
                  </a:lnTo>
                  <a:lnTo>
                    <a:pt x="403" y="169"/>
                  </a:lnTo>
                  <a:lnTo>
                    <a:pt x="418" y="169"/>
                  </a:lnTo>
                  <a:lnTo>
                    <a:pt x="436" y="169"/>
                  </a:lnTo>
                  <a:lnTo>
                    <a:pt x="453" y="169"/>
                  </a:lnTo>
                  <a:lnTo>
                    <a:pt x="468" y="169"/>
                  </a:lnTo>
                  <a:lnTo>
                    <a:pt x="484" y="171"/>
                  </a:lnTo>
                  <a:lnTo>
                    <a:pt x="499" y="173"/>
                  </a:lnTo>
                  <a:lnTo>
                    <a:pt x="507" y="177"/>
                  </a:lnTo>
                  <a:lnTo>
                    <a:pt x="512" y="181"/>
                  </a:lnTo>
                  <a:lnTo>
                    <a:pt x="518" y="184"/>
                  </a:lnTo>
                  <a:lnTo>
                    <a:pt x="524" y="190"/>
                  </a:lnTo>
                  <a:lnTo>
                    <a:pt x="526" y="192"/>
                  </a:lnTo>
                  <a:lnTo>
                    <a:pt x="526" y="196"/>
                  </a:lnTo>
                  <a:lnTo>
                    <a:pt x="528" y="198"/>
                  </a:lnTo>
                  <a:lnTo>
                    <a:pt x="528" y="202"/>
                  </a:lnTo>
                  <a:lnTo>
                    <a:pt x="526" y="204"/>
                  </a:lnTo>
                  <a:lnTo>
                    <a:pt x="526" y="205"/>
                  </a:lnTo>
                  <a:lnTo>
                    <a:pt x="524" y="209"/>
                  </a:lnTo>
                  <a:lnTo>
                    <a:pt x="522" y="211"/>
                  </a:lnTo>
                  <a:lnTo>
                    <a:pt x="520" y="213"/>
                  </a:lnTo>
                  <a:lnTo>
                    <a:pt x="516" y="217"/>
                  </a:lnTo>
                  <a:lnTo>
                    <a:pt x="514" y="219"/>
                  </a:lnTo>
                  <a:lnTo>
                    <a:pt x="512" y="221"/>
                  </a:lnTo>
                  <a:lnTo>
                    <a:pt x="510" y="225"/>
                  </a:lnTo>
                  <a:lnTo>
                    <a:pt x="509" y="227"/>
                  </a:lnTo>
                  <a:lnTo>
                    <a:pt x="509" y="230"/>
                  </a:lnTo>
                  <a:lnTo>
                    <a:pt x="507" y="232"/>
                  </a:lnTo>
                  <a:lnTo>
                    <a:pt x="505" y="234"/>
                  </a:lnTo>
                  <a:lnTo>
                    <a:pt x="503" y="234"/>
                  </a:lnTo>
                  <a:lnTo>
                    <a:pt x="501" y="236"/>
                  </a:lnTo>
                  <a:lnTo>
                    <a:pt x="499" y="238"/>
                  </a:lnTo>
                  <a:lnTo>
                    <a:pt x="497" y="240"/>
                  </a:lnTo>
                  <a:lnTo>
                    <a:pt x="495" y="240"/>
                  </a:lnTo>
                  <a:lnTo>
                    <a:pt x="509" y="261"/>
                  </a:lnTo>
                  <a:lnTo>
                    <a:pt x="518" y="251"/>
                  </a:lnTo>
                  <a:lnTo>
                    <a:pt x="530" y="242"/>
                  </a:lnTo>
                  <a:lnTo>
                    <a:pt x="541" y="232"/>
                  </a:lnTo>
                  <a:lnTo>
                    <a:pt x="555" y="223"/>
                  </a:lnTo>
                  <a:lnTo>
                    <a:pt x="566" y="215"/>
                  </a:lnTo>
                  <a:lnTo>
                    <a:pt x="578" y="204"/>
                  </a:lnTo>
                  <a:lnTo>
                    <a:pt x="589" y="194"/>
                  </a:lnTo>
                  <a:lnTo>
                    <a:pt x="599" y="181"/>
                  </a:lnTo>
                  <a:lnTo>
                    <a:pt x="599" y="179"/>
                  </a:lnTo>
                  <a:lnTo>
                    <a:pt x="597" y="177"/>
                  </a:lnTo>
                  <a:lnTo>
                    <a:pt x="597" y="175"/>
                  </a:lnTo>
                  <a:lnTo>
                    <a:pt x="595" y="173"/>
                  </a:lnTo>
                  <a:lnTo>
                    <a:pt x="593" y="171"/>
                  </a:lnTo>
                  <a:lnTo>
                    <a:pt x="591" y="169"/>
                  </a:lnTo>
                  <a:lnTo>
                    <a:pt x="587" y="167"/>
                  </a:lnTo>
                  <a:lnTo>
                    <a:pt x="585" y="167"/>
                  </a:lnTo>
                  <a:lnTo>
                    <a:pt x="576" y="163"/>
                  </a:lnTo>
                  <a:lnTo>
                    <a:pt x="566" y="159"/>
                  </a:lnTo>
                  <a:lnTo>
                    <a:pt x="557" y="158"/>
                  </a:lnTo>
                  <a:lnTo>
                    <a:pt x="547" y="154"/>
                  </a:lnTo>
                  <a:lnTo>
                    <a:pt x="537" y="152"/>
                  </a:lnTo>
                  <a:lnTo>
                    <a:pt x="528" y="150"/>
                  </a:lnTo>
                  <a:lnTo>
                    <a:pt x="518" y="146"/>
                  </a:lnTo>
                  <a:lnTo>
                    <a:pt x="507" y="144"/>
                  </a:lnTo>
                  <a:lnTo>
                    <a:pt x="503" y="144"/>
                  </a:lnTo>
                  <a:lnTo>
                    <a:pt x="497" y="144"/>
                  </a:lnTo>
                  <a:lnTo>
                    <a:pt x="493" y="144"/>
                  </a:lnTo>
                  <a:lnTo>
                    <a:pt x="489" y="144"/>
                  </a:lnTo>
                  <a:lnTo>
                    <a:pt x="486" y="142"/>
                  </a:lnTo>
                  <a:lnTo>
                    <a:pt x="482" y="142"/>
                  </a:lnTo>
                  <a:lnTo>
                    <a:pt x="476" y="140"/>
                  </a:lnTo>
                  <a:lnTo>
                    <a:pt x="472" y="140"/>
                  </a:lnTo>
                  <a:lnTo>
                    <a:pt x="470" y="140"/>
                  </a:lnTo>
                  <a:lnTo>
                    <a:pt x="466" y="140"/>
                  </a:lnTo>
                  <a:lnTo>
                    <a:pt x="466" y="138"/>
                  </a:lnTo>
                  <a:lnTo>
                    <a:pt x="464" y="138"/>
                  </a:lnTo>
                  <a:lnTo>
                    <a:pt x="463" y="136"/>
                  </a:lnTo>
                  <a:lnTo>
                    <a:pt x="461" y="134"/>
                  </a:lnTo>
                  <a:lnTo>
                    <a:pt x="459" y="133"/>
                  </a:lnTo>
                  <a:lnTo>
                    <a:pt x="459" y="131"/>
                  </a:lnTo>
                  <a:lnTo>
                    <a:pt x="459" y="129"/>
                  </a:lnTo>
                  <a:lnTo>
                    <a:pt x="459" y="127"/>
                  </a:lnTo>
                  <a:lnTo>
                    <a:pt x="461" y="125"/>
                  </a:lnTo>
                  <a:lnTo>
                    <a:pt x="461" y="123"/>
                  </a:lnTo>
                  <a:lnTo>
                    <a:pt x="463" y="123"/>
                  </a:lnTo>
                  <a:lnTo>
                    <a:pt x="464" y="121"/>
                  </a:lnTo>
                  <a:lnTo>
                    <a:pt x="466" y="121"/>
                  </a:lnTo>
                  <a:lnTo>
                    <a:pt x="463" y="115"/>
                  </a:lnTo>
                  <a:lnTo>
                    <a:pt x="459" y="108"/>
                  </a:lnTo>
                  <a:lnTo>
                    <a:pt x="455" y="98"/>
                  </a:lnTo>
                  <a:lnTo>
                    <a:pt x="451" y="90"/>
                  </a:lnTo>
                  <a:lnTo>
                    <a:pt x="447" y="83"/>
                  </a:lnTo>
                  <a:lnTo>
                    <a:pt x="441" y="75"/>
                  </a:lnTo>
                  <a:lnTo>
                    <a:pt x="438" y="67"/>
                  </a:lnTo>
                  <a:lnTo>
                    <a:pt x="432" y="60"/>
                  </a:lnTo>
                  <a:lnTo>
                    <a:pt x="430" y="56"/>
                  </a:lnTo>
                  <a:lnTo>
                    <a:pt x="428" y="52"/>
                  </a:lnTo>
                  <a:lnTo>
                    <a:pt x="424" y="48"/>
                  </a:lnTo>
                  <a:lnTo>
                    <a:pt x="422" y="44"/>
                  </a:lnTo>
                  <a:lnTo>
                    <a:pt x="418" y="41"/>
                  </a:lnTo>
                  <a:lnTo>
                    <a:pt x="416" y="39"/>
                  </a:lnTo>
                  <a:lnTo>
                    <a:pt x="413" y="35"/>
                  </a:lnTo>
                  <a:lnTo>
                    <a:pt x="411" y="31"/>
                  </a:lnTo>
                  <a:lnTo>
                    <a:pt x="401" y="25"/>
                  </a:lnTo>
                  <a:lnTo>
                    <a:pt x="392" y="17"/>
                  </a:lnTo>
                  <a:lnTo>
                    <a:pt x="382" y="12"/>
                  </a:lnTo>
                  <a:lnTo>
                    <a:pt x="372" y="8"/>
                  </a:lnTo>
                  <a:lnTo>
                    <a:pt x="361" y="4"/>
                  </a:lnTo>
                  <a:lnTo>
                    <a:pt x="351" y="2"/>
                  </a:lnTo>
                  <a:lnTo>
                    <a:pt x="340" y="0"/>
                  </a:lnTo>
                  <a:lnTo>
                    <a:pt x="330" y="0"/>
                  </a:lnTo>
                  <a:lnTo>
                    <a:pt x="326" y="0"/>
                  </a:lnTo>
                  <a:lnTo>
                    <a:pt x="322" y="0"/>
                  </a:lnTo>
                  <a:lnTo>
                    <a:pt x="317" y="0"/>
                  </a:lnTo>
                  <a:lnTo>
                    <a:pt x="313" y="0"/>
                  </a:lnTo>
                  <a:lnTo>
                    <a:pt x="311" y="0"/>
                  </a:lnTo>
                  <a:lnTo>
                    <a:pt x="307" y="2"/>
                  </a:lnTo>
                  <a:lnTo>
                    <a:pt x="303" y="2"/>
                  </a:lnTo>
                  <a:lnTo>
                    <a:pt x="299" y="2"/>
                  </a:lnTo>
                  <a:lnTo>
                    <a:pt x="294" y="4"/>
                  </a:lnTo>
                  <a:lnTo>
                    <a:pt x="288" y="6"/>
                  </a:lnTo>
                  <a:lnTo>
                    <a:pt x="282" y="8"/>
                  </a:lnTo>
                  <a:lnTo>
                    <a:pt x="276" y="10"/>
                  </a:lnTo>
                  <a:lnTo>
                    <a:pt x="271" y="12"/>
                  </a:lnTo>
                  <a:lnTo>
                    <a:pt x="265" y="14"/>
                  </a:lnTo>
                  <a:lnTo>
                    <a:pt x="259" y="16"/>
                  </a:lnTo>
                  <a:lnTo>
                    <a:pt x="253" y="19"/>
                  </a:lnTo>
                  <a:lnTo>
                    <a:pt x="223" y="33"/>
                  </a:lnTo>
                  <a:lnTo>
                    <a:pt x="192" y="50"/>
                  </a:lnTo>
                  <a:lnTo>
                    <a:pt x="165" y="69"/>
                  </a:lnTo>
                  <a:lnTo>
                    <a:pt x="138" y="88"/>
                  </a:lnTo>
                  <a:lnTo>
                    <a:pt x="112" y="108"/>
                  </a:lnTo>
                  <a:lnTo>
                    <a:pt x="85" y="127"/>
                  </a:lnTo>
                  <a:lnTo>
                    <a:pt x="58" y="146"/>
                  </a:lnTo>
                  <a:lnTo>
                    <a:pt x="31" y="165"/>
                  </a:lnTo>
                  <a:lnTo>
                    <a:pt x="27" y="167"/>
                  </a:lnTo>
                  <a:lnTo>
                    <a:pt x="25" y="171"/>
                  </a:lnTo>
                  <a:lnTo>
                    <a:pt x="25" y="175"/>
                  </a:lnTo>
                  <a:lnTo>
                    <a:pt x="23" y="179"/>
                  </a:lnTo>
                  <a:lnTo>
                    <a:pt x="21" y="181"/>
                  </a:lnTo>
                  <a:lnTo>
                    <a:pt x="21" y="184"/>
                  </a:lnTo>
                  <a:lnTo>
                    <a:pt x="19" y="188"/>
                  </a:lnTo>
                  <a:lnTo>
                    <a:pt x="16" y="192"/>
                  </a:lnTo>
                  <a:lnTo>
                    <a:pt x="14" y="196"/>
                  </a:lnTo>
                  <a:lnTo>
                    <a:pt x="12" y="202"/>
                  </a:lnTo>
                  <a:lnTo>
                    <a:pt x="10" y="207"/>
                  </a:lnTo>
                  <a:lnTo>
                    <a:pt x="10" y="213"/>
                  </a:lnTo>
                  <a:lnTo>
                    <a:pt x="8" y="219"/>
                  </a:lnTo>
                  <a:lnTo>
                    <a:pt x="6" y="225"/>
                  </a:lnTo>
                  <a:lnTo>
                    <a:pt x="4" y="230"/>
                  </a:lnTo>
                  <a:lnTo>
                    <a:pt x="2" y="234"/>
                  </a:lnTo>
                  <a:lnTo>
                    <a:pt x="0" y="253"/>
                  </a:lnTo>
                  <a:lnTo>
                    <a:pt x="2" y="271"/>
                  </a:lnTo>
                  <a:lnTo>
                    <a:pt x="6" y="288"/>
                  </a:lnTo>
                  <a:lnTo>
                    <a:pt x="14" y="305"/>
                  </a:lnTo>
                  <a:lnTo>
                    <a:pt x="19" y="322"/>
                  </a:lnTo>
                  <a:lnTo>
                    <a:pt x="29" y="338"/>
                  </a:lnTo>
                  <a:lnTo>
                    <a:pt x="37" y="355"/>
                  </a:lnTo>
                  <a:lnTo>
                    <a:pt x="44" y="372"/>
                  </a:lnTo>
                  <a:lnTo>
                    <a:pt x="54" y="365"/>
                  </a:lnTo>
                  <a:lnTo>
                    <a:pt x="64" y="361"/>
                  </a:lnTo>
                  <a:lnTo>
                    <a:pt x="75" y="361"/>
                  </a:lnTo>
                  <a:lnTo>
                    <a:pt x="85" y="361"/>
                  </a:lnTo>
                  <a:lnTo>
                    <a:pt x="96" y="363"/>
                  </a:lnTo>
                  <a:lnTo>
                    <a:pt x="108" y="367"/>
                  </a:lnTo>
                  <a:lnTo>
                    <a:pt x="117" y="370"/>
                  </a:lnTo>
                  <a:lnTo>
                    <a:pt x="129" y="376"/>
                  </a:lnTo>
                  <a:lnTo>
                    <a:pt x="129" y="378"/>
                  </a:lnTo>
                  <a:lnTo>
                    <a:pt x="131" y="378"/>
                  </a:lnTo>
                  <a:lnTo>
                    <a:pt x="133" y="380"/>
                  </a:lnTo>
                  <a:lnTo>
                    <a:pt x="135" y="382"/>
                  </a:lnTo>
                  <a:lnTo>
                    <a:pt x="135" y="380"/>
                  </a:lnTo>
                  <a:lnTo>
                    <a:pt x="135" y="378"/>
                  </a:lnTo>
                  <a:lnTo>
                    <a:pt x="135" y="376"/>
                  </a:lnTo>
                  <a:lnTo>
                    <a:pt x="136" y="374"/>
                  </a:lnTo>
                  <a:lnTo>
                    <a:pt x="138" y="374"/>
                  </a:lnTo>
                  <a:lnTo>
                    <a:pt x="140" y="374"/>
                  </a:lnTo>
                  <a:lnTo>
                    <a:pt x="142" y="374"/>
                  </a:lnTo>
                  <a:lnTo>
                    <a:pt x="144" y="374"/>
                  </a:lnTo>
                  <a:lnTo>
                    <a:pt x="156" y="413"/>
                  </a:lnTo>
                  <a:close/>
                </a:path>
              </a:pathLst>
            </a:custGeom>
            <a:solidFill>
              <a:srgbClr val="B8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31"/>
            <p:cNvSpPr>
              <a:spLocks/>
            </p:cNvSpPr>
            <p:nvPr/>
          </p:nvSpPr>
          <p:spPr bwMode="auto">
            <a:xfrm flipH="1">
              <a:off x="4605" y="2211"/>
              <a:ext cx="69" cy="52"/>
            </a:xfrm>
            <a:custGeom>
              <a:avLst/>
              <a:gdLst>
                <a:gd name="T0" fmla="*/ 39 w 69"/>
                <a:gd name="T1" fmla="*/ 52 h 52"/>
                <a:gd name="T2" fmla="*/ 42 w 69"/>
                <a:gd name="T3" fmla="*/ 48 h 52"/>
                <a:gd name="T4" fmla="*/ 48 w 69"/>
                <a:gd name="T5" fmla="*/ 45 h 52"/>
                <a:gd name="T6" fmla="*/ 52 w 69"/>
                <a:gd name="T7" fmla="*/ 41 h 52"/>
                <a:gd name="T8" fmla="*/ 56 w 69"/>
                <a:gd name="T9" fmla="*/ 37 h 52"/>
                <a:gd name="T10" fmla="*/ 60 w 69"/>
                <a:gd name="T11" fmla="*/ 31 h 52"/>
                <a:gd name="T12" fmla="*/ 63 w 69"/>
                <a:gd name="T13" fmla="*/ 27 h 52"/>
                <a:gd name="T14" fmla="*/ 65 w 69"/>
                <a:gd name="T15" fmla="*/ 22 h 52"/>
                <a:gd name="T16" fmla="*/ 69 w 69"/>
                <a:gd name="T17" fmla="*/ 16 h 52"/>
                <a:gd name="T18" fmla="*/ 67 w 69"/>
                <a:gd name="T19" fmla="*/ 14 h 52"/>
                <a:gd name="T20" fmla="*/ 67 w 69"/>
                <a:gd name="T21" fmla="*/ 12 h 52"/>
                <a:gd name="T22" fmla="*/ 67 w 69"/>
                <a:gd name="T23" fmla="*/ 12 h 52"/>
                <a:gd name="T24" fmla="*/ 65 w 69"/>
                <a:gd name="T25" fmla="*/ 10 h 52"/>
                <a:gd name="T26" fmla="*/ 65 w 69"/>
                <a:gd name="T27" fmla="*/ 10 h 52"/>
                <a:gd name="T28" fmla="*/ 63 w 69"/>
                <a:gd name="T29" fmla="*/ 8 h 52"/>
                <a:gd name="T30" fmla="*/ 63 w 69"/>
                <a:gd name="T31" fmla="*/ 8 h 52"/>
                <a:gd name="T32" fmla="*/ 62 w 69"/>
                <a:gd name="T33" fmla="*/ 8 h 52"/>
                <a:gd name="T34" fmla="*/ 0 w 69"/>
                <a:gd name="T35" fmla="*/ 0 h 52"/>
                <a:gd name="T36" fmla="*/ 39 w 69"/>
                <a:gd name="T37" fmla="*/ 52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52"/>
                <a:gd name="T59" fmla="*/ 69 w 69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52">
                  <a:moveTo>
                    <a:pt x="39" y="52"/>
                  </a:moveTo>
                  <a:lnTo>
                    <a:pt x="42" y="48"/>
                  </a:lnTo>
                  <a:lnTo>
                    <a:pt x="48" y="45"/>
                  </a:lnTo>
                  <a:lnTo>
                    <a:pt x="52" y="41"/>
                  </a:lnTo>
                  <a:lnTo>
                    <a:pt x="56" y="37"/>
                  </a:lnTo>
                  <a:lnTo>
                    <a:pt x="60" y="31"/>
                  </a:lnTo>
                  <a:lnTo>
                    <a:pt x="63" y="27"/>
                  </a:lnTo>
                  <a:lnTo>
                    <a:pt x="65" y="22"/>
                  </a:lnTo>
                  <a:lnTo>
                    <a:pt x="69" y="16"/>
                  </a:lnTo>
                  <a:lnTo>
                    <a:pt x="67" y="14"/>
                  </a:lnTo>
                  <a:lnTo>
                    <a:pt x="67" y="12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62" y="8"/>
                  </a:lnTo>
                  <a:lnTo>
                    <a:pt x="0" y="0"/>
                  </a:lnTo>
                  <a:lnTo>
                    <a:pt x="39" y="52"/>
                  </a:lnTo>
                  <a:close/>
                </a:path>
              </a:pathLst>
            </a:custGeom>
            <a:solidFill>
              <a:srgbClr val="B8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0" name="Text Box 33"/>
          <p:cNvSpPr txBox="1">
            <a:spLocks noChangeArrowheads="1"/>
          </p:cNvSpPr>
          <p:nvPr/>
        </p:nvSpPr>
        <p:spPr bwMode="auto">
          <a:xfrm>
            <a:off x="2241550" y="5638800"/>
            <a:ext cx="5126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 couldn</a:t>
            </a:r>
            <a:r>
              <a:rPr lang="ja-JP" altLang="en-US" sz="2000"/>
              <a:t>’</a:t>
            </a:r>
            <a:r>
              <a:rPr lang="en-US" sz="2000"/>
              <a:t>t find a polynomial-time algorithm; </a:t>
            </a:r>
          </a:p>
          <a:p>
            <a:pPr eaLnBrk="1" hangingPunct="1"/>
            <a:r>
              <a:rPr lang="en-US" sz="2000"/>
              <a:t>I guess I</a:t>
            </a:r>
            <a:r>
              <a:rPr lang="ja-JP" altLang="en-US" sz="2000"/>
              <a:t>’</a:t>
            </a:r>
            <a:r>
              <a:rPr lang="en-US" sz="2000"/>
              <a:t>m too dumb.</a:t>
            </a:r>
          </a:p>
        </p:txBody>
      </p:sp>
      <p:sp>
        <p:nvSpPr>
          <p:cNvPr id="8201" name="Text Box 35"/>
          <p:cNvSpPr txBox="1">
            <a:spLocks noChangeArrowheads="1"/>
          </p:cNvSpPr>
          <p:nvPr/>
        </p:nvSpPr>
        <p:spPr bwMode="auto">
          <a:xfrm>
            <a:off x="5614988" y="6400800"/>
            <a:ext cx="2544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(cartoon inspired by [Garey-Johnson, 79])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EC1-78DC-5048-ABF2-6D958C9DF8C4}" type="slidenum">
              <a:rPr lang="en-US"/>
              <a:pPr/>
              <a:t>30</a:t>
            </a:fld>
            <a:endParaRPr lang="en-US"/>
          </a:p>
        </p:txBody>
      </p:sp>
      <p:cxnSp>
        <p:nvCxnSpPr>
          <p:cNvPr id="256030" name="AutoShape 30"/>
          <p:cNvCxnSpPr>
            <a:cxnSpLocks noChangeShapeType="1"/>
            <a:stCxn id="256017" idx="1"/>
            <a:endCxn id="256023" idx="0"/>
          </p:cNvCxnSpPr>
          <p:nvPr/>
        </p:nvCxnSpPr>
        <p:spPr bwMode="auto">
          <a:xfrm flipH="1" flipV="1">
            <a:off x="3368675" y="3505200"/>
            <a:ext cx="2063750" cy="1536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31" name="AutoShape 31"/>
          <p:cNvCxnSpPr>
            <a:cxnSpLocks noChangeShapeType="1"/>
            <a:stCxn id="256015" idx="0"/>
            <a:endCxn id="256007" idx="0"/>
          </p:cNvCxnSpPr>
          <p:nvPr/>
        </p:nvCxnSpPr>
        <p:spPr bwMode="auto">
          <a:xfrm flipH="1" flipV="1">
            <a:off x="5045075" y="3505200"/>
            <a:ext cx="1077913" cy="2405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32" name="AutoShape 32"/>
          <p:cNvCxnSpPr>
            <a:cxnSpLocks noChangeShapeType="1"/>
            <a:stCxn id="256013" idx="0"/>
            <a:endCxn id="256028" idx="0"/>
          </p:cNvCxnSpPr>
          <p:nvPr/>
        </p:nvCxnSpPr>
        <p:spPr bwMode="auto">
          <a:xfrm flipV="1">
            <a:off x="5045075" y="3505200"/>
            <a:ext cx="1676400" cy="2405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Vertex-Cover is NP-complete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Completing the construction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Connect each literal in a clause triangle to its copy in a variable pair.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E.g., a clause </a:t>
            </a:r>
            <a:r>
              <a:rPr lang="en-US" dirty="0" smtClean="0"/>
              <a:t>(</a:t>
            </a:r>
            <a:r>
              <a:rPr lang="en-US" dirty="0" err="1" smtClean="0"/>
              <a:t>x+y+z</a:t>
            </a:r>
            <a:r>
              <a:rPr lang="en-US" dirty="0"/>
              <a:t>)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Let n=# of variables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Let m=# of clauses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Set </a:t>
            </a:r>
            <a:r>
              <a:rPr lang="en-US" dirty="0" smtClean="0"/>
              <a:t>K=n+2m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 smtClean="0"/>
          </a:p>
          <a:p>
            <a:pPr marL="1200150" lvl="2" indent="-28575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dirty="0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60198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06" name="AutoShape 6"/>
          <p:cNvCxnSpPr>
            <a:cxnSpLocks noChangeShapeType="1"/>
            <a:stCxn id="256004" idx="6"/>
            <a:endCxn id="256005" idx="2"/>
          </p:cNvCxnSpPr>
          <p:nvPr/>
        </p:nvCxnSpPr>
        <p:spPr bwMode="auto">
          <a:xfrm>
            <a:off x="51149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4876800" y="3505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927725" y="3614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5843588" y="35052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49530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019800" y="5834063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12" name="AutoShape 12"/>
          <p:cNvCxnSpPr>
            <a:cxnSpLocks noChangeShapeType="1"/>
            <a:stCxn id="256010" idx="6"/>
            <a:endCxn id="256011" idx="2"/>
          </p:cNvCxnSpPr>
          <p:nvPr/>
        </p:nvCxnSpPr>
        <p:spPr bwMode="auto">
          <a:xfrm>
            <a:off x="5114925" y="5910263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4881563" y="5910263"/>
            <a:ext cx="32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5927725" y="6019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5946775" y="59102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b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5334000" y="4648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18" name="AutoShape 18"/>
          <p:cNvCxnSpPr>
            <a:cxnSpLocks noChangeShapeType="1"/>
            <a:stCxn id="256010" idx="7"/>
            <a:endCxn id="256017" idx="3"/>
          </p:cNvCxnSpPr>
          <p:nvPr/>
        </p:nvCxnSpPr>
        <p:spPr bwMode="auto">
          <a:xfrm flipV="1">
            <a:off x="5083175" y="5168900"/>
            <a:ext cx="3492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19" name="AutoShape 19"/>
          <p:cNvCxnSpPr>
            <a:cxnSpLocks noChangeShapeType="1"/>
            <a:stCxn id="256017" idx="5"/>
            <a:endCxn id="256011" idx="1"/>
          </p:cNvCxnSpPr>
          <p:nvPr/>
        </p:nvCxnSpPr>
        <p:spPr bwMode="auto">
          <a:xfrm>
            <a:off x="5540375" y="5168900"/>
            <a:ext cx="501650" cy="6778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20" name="Oval 20"/>
          <p:cNvSpPr>
            <a:spLocks noChangeArrowheads="1"/>
          </p:cNvSpPr>
          <p:nvPr/>
        </p:nvSpPr>
        <p:spPr bwMode="auto">
          <a:xfrm>
            <a:off x="32766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1" name="Oval 21"/>
          <p:cNvSpPr>
            <a:spLocks noChangeArrowheads="1"/>
          </p:cNvSpPr>
          <p:nvPr/>
        </p:nvSpPr>
        <p:spPr bwMode="auto">
          <a:xfrm>
            <a:off x="43434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22" name="AutoShape 22"/>
          <p:cNvCxnSpPr>
            <a:cxnSpLocks noChangeShapeType="1"/>
            <a:stCxn id="256020" idx="6"/>
            <a:endCxn id="256021" idx="2"/>
          </p:cNvCxnSpPr>
          <p:nvPr/>
        </p:nvCxnSpPr>
        <p:spPr bwMode="auto">
          <a:xfrm>
            <a:off x="34385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3200400" y="3505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56024" name="Text Box 24"/>
          <p:cNvSpPr txBox="1">
            <a:spLocks noChangeArrowheads="1"/>
          </p:cNvSpPr>
          <p:nvPr/>
        </p:nvSpPr>
        <p:spPr bwMode="auto">
          <a:xfrm>
            <a:off x="4167188" y="35052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25" name="Oval 25"/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7696200" y="3429000"/>
            <a:ext cx="152400" cy="1524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27" name="AutoShape 27"/>
          <p:cNvCxnSpPr>
            <a:cxnSpLocks noChangeShapeType="1"/>
            <a:stCxn id="256025" idx="6"/>
            <a:endCxn id="256026" idx="2"/>
          </p:cNvCxnSpPr>
          <p:nvPr/>
        </p:nvCxnSpPr>
        <p:spPr bwMode="auto">
          <a:xfrm>
            <a:off x="6791325" y="3505200"/>
            <a:ext cx="8953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28" name="Text Box 28"/>
          <p:cNvSpPr txBox="1">
            <a:spLocks noChangeArrowheads="1"/>
          </p:cNvSpPr>
          <p:nvPr/>
        </p:nvSpPr>
        <p:spPr bwMode="auto">
          <a:xfrm>
            <a:off x="6561138" y="35052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256029" name="Text Box 29"/>
          <p:cNvSpPr txBox="1">
            <a:spLocks noChangeArrowheads="1"/>
          </p:cNvSpPr>
          <p:nvPr/>
        </p:nvSpPr>
        <p:spPr bwMode="auto">
          <a:xfrm>
            <a:off x="7527925" y="3505200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ahoma" charset="0"/>
              </a:rPr>
              <a:t>¬z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C049-5E96-6847-8120-5AD257F773F8}" type="slidenum">
              <a:rPr lang="en-US"/>
              <a:pPr/>
              <a:t>31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Vertex-Cover is NP-complete</a:t>
            </a:r>
          </a:p>
        </p:txBody>
      </p:sp>
      <p:sp>
        <p:nvSpPr>
          <p:cNvPr id="254981" name="Freeform 5"/>
          <p:cNvSpPr>
            <a:spLocks/>
          </p:cNvSpPr>
          <p:nvPr/>
        </p:nvSpPr>
        <p:spPr bwMode="auto">
          <a:xfrm>
            <a:off x="1514475" y="4565650"/>
            <a:ext cx="1846263" cy="1595438"/>
          </a:xfrm>
          <a:custGeom>
            <a:avLst/>
            <a:gdLst>
              <a:gd name="T0" fmla="*/ 2327 w 2327"/>
              <a:gd name="T1" fmla="*/ 2009 h 2009"/>
              <a:gd name="T2" fmla="*/ 1165 w 2327"/>
              <a:gd name="T3" fmla="*/ 0 h 2009"/>
              <a:gd name="T4" fmla="*/ 0 w 2327"/>
              <a:gd name="T5" fmla="*/ 2009 h 2009"/>
              <a:gd name="T6" fmla="*/ 2327 w 2327"/>
              <a:gd name="T7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7" h="2009">
                <a:moveTo>
                  <a:pt x="2327" y="2009"/>
                </a:moveTo>
                <a:lnTo>
                  <a:pt x="1165" y="0"/>
                </a:lnTo>
                <a:lnTo>
                  <a:pt x="0" y="2009"/>
                </a:lnTo>
                <a:lnTo>
                  <a:pt x="2327" y="200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2" name="Freeform 6"/>
          <p:cNvSpPr>
            <a:spLocks/>
          </p:cNvSpPr>
          <p:nvPr/>
        </p:nvSpPr>
        <p:spPr bwMode="auto">
          <a:xfrm>
            <a:off x="6067425" y="4565650"/>
            <a:ext cx="1844675" cy="1595438"/>
          </a:xfrm>
          <a:custGeom>
            <a:avLst/>
            <a:gdLst>
              <a:gd name="T0" fmla="*/ 2325 w 2325"/>
              <a:gd name="T1" fmla="*/ 2009 h 2009"/>
              <a:gd name="T2" fmla="*/ 1163 w 2325"/>
              <a:gd name="T3" fmla="*/ 0 h 2009"/>
              <a:gd name="T4" fmla="*/ 0 w 2325"/>
              <a:gd name="T5" fmla="*/ 2009 h 2009"/>
              <a:gd name="T6" fmla="*/ 2325 w 2325"/>
              <a:gd name="T7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5" h="2009">
                <a:moveTo>
                  <a:pt x="2325" y="2009"/>
                </a:moveTo>
                <a:lnTo>
                  <a:pt x="1163" y="0"/>
                </a:lnTo>
                <a:lnTo>
                  <a:pt x="0" y="2009"/>
                </a:lnTo>
                <a:lnTo>
                  <a:pt x="2325" y="200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3" name="Freeform 7"/>
          <p:cNvSpPr>
            <a:spLocks/>
          </p:cNvSpPr>
          <p:nvPr/>
        </p:nvSpPr>
        <p:spPr bwMode="auto">
          <a:xfrm>
            <a:off x="3790950" y="4565650"/>
            <a:ext cx="1846263" cy="1595438"/>
          </a:xfrm>
          <a:custGeom>
            <a:avLst/>
            <a:gdLst>
              <a:gd name="T0" fmla="*/ 2327 w 2327"/>
              <a:gd name="T1" fmla="*/ 2009 h 2009"/>
              <a:gd name="T2" fmla="*/ 1163 w 2327"/>
              <a:gd name="T3" fmla="*/ 0 h 2009"/>
              <a:gd name="T4" fmla="*/ 0 w 2327"/>
              <a:gd name="T5" fmla="*/ 2009 h 2009"/>
              <a:gd name="T6" fmla="*/ 2327 w 2327"/>
              <a:gd name="T7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7" h="2009">
                <a:moveTo>
                  <a:pt x="2327" y="2009"/>
                </a:moveTo>
                <a:lnTo>
                  <a:pt x="1163" y="0"/>
                </a:lnTo>
                <a:lnTo>
                  <a:pt x="0" y="2009"/>
                </a:lnTo>
                <a:lnTo>
                  <a:pt x="2327" y="2009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524000" y="3424238"/>
            <a:ext cx="9112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5" name="Line 9"/>
          <p:cNvSpPr>
            <a:spLocks noChangeShapeType="1"/>
          </p:cNvSpPr>
          <p:nvPr/>
        </p:nvSpPr>
        <p:spPr bwMode="auto">
          <a:xfrm>
            <a:off x="3348038" y="3424238"/>
            <a:ext cx="914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6" name="Line 10"/>
          <p:cNvSpPr>
            <a:spLocks noChangeShapeType="1"/>
          </p:cNvSpPr>
          <p:nvPr/>
        </p:nvSpPr>
        <p:spPr bwMode="auto">
          <a:xfrm>
            <a:off x="5175250" y="3424238"/>
            <a:ext cx="9175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>
            <a:off x="7002463" y="3424238"/>
            <a:ext cx="9715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8" name="Freeform 12"/>
          <p:cNvSpPr>
            <a:spLocks/>
          </p:cNvSpPr>
          <p:nvPr/>
        </p:nvSpPr>
        <p:spPr bwMode="auto">
          <a:xfrm>
            <a:off x="2379663" y="4508500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30 w 144"/>
              <a:gd name="T7" fmla="*/ 15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5 h 143"/>
              <a:gd name="T16" fmla="*/ 130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5 h 143"/>
              <a:gd name="T24" fmla="*/ 130 w 144"/>
              <a:gd name="T25" fmla="*/ 114 h 143"/>
              <a:gd name="T26" fmla="*/ 115 w 144"/>
              <a:gd name="T27" fmla="*/ 130 h 143"/>
              <a:gd name="T28" fmla="*/ 94 w 144"/>
              <a:gd name="T29" fmla="*/ 141 h 143"/>
              <a:gd name="T30" fmla="*/ 73 w 144"/>
              <a:gd name="T31" fmla="*/ 143 h 143"/>
              <a:gd name="T32" fmla="*/ 50 w 144"/>
              <a:gd name="T33" fmla="*/ 141 h 143"/>
              <a:gd name="T34" fmla="*/ 30 w 144"/>
              <a:gd name="T35" fmla="*/ 130 h 143"/>
              <a:gd name="T36" fmla="*/ 13 w 144"/>
              <a:gd name="T37" fmla="*/ 114 h 143"/>
              <a:gd name="T38" fmla="*/ 4 w 144"/>
              <a:gd name="T39" fmla="*/ 95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30" y="15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5"/>
                </a:lnTo>
                <a:lnTo>
                  <a:pt x="130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5"/>
                </a:lnTo>
                <a:lnTo>
                  <a:pt x="130" y="114"/>
                </a:lnTo>
                <a:lnTo>
                  <a:pt x="115" y="130"/>
                </a:lnTo>
                <a:lnTo>
                  <a:pt x="94" y="141"/>
                </a:lnTo>
                <a:lnTo>
                  <a:pt x="73" y="143"/>
                </a:lnTo>
                <a:lnTo>
                  <a:pt x="50" y="141"/>
                </a:lnTo>
                <a:lnTo>
                  <a:pt x="30" y="130"/>
                </a:lnTo>
                <a:lnTo>
                  <a:pt x="13" y="114"/>
                </a:lnTo>
                <a:lnTo>
                  <a:pt x="4" y="95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89" name="Freeform 13"/>
          <p:cNvSpPr>
            <a:spLocks/>
          </p:cNvSpPr>
          <p:nvPr/>
        </p:nvSpPr>
        <p:spPr bwMode="auto">
          <a:xfrm>
            <a:off x="7859713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1 h 143"/>
              <a:gd name="T10" fmla="*/ 71 w 144"/>
              <a:gd name="T11" fmla="*/ 0 h 143"/>
              <a:gd name="T12" fmla="*/ 94 w 144"/>
              <a:gd name="T13" fmla="*/ 1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29" y="13"/>
                </a:lnTo>
                <a:lnTo>
                  <a:pt x="50" y="1"/>
                </a:lnTo>
                <a:lnTo>
                  <a:pt x="71" y="0"/>
                </a:lnTo>
                <a:lnTo>
                  <a:pt x="94" y="1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0" name="Freeform 14"/>
          <p:cNvSpPr>
            <a:spLocks/>
          </p:cNvSpPr>
          <p:nvPr/>
        </p:nvSpPr>
        <p:spPr bwMode="auto">
          <a:xfrm>
            <a:off x="6932613" y="4508500"/>
            <a:ext cx="114300" cy="114300"/>
          </a:xfrm>
          <a:custGeom>
            <a:avLst/>
            <a:gdLst>
              <a:gd name="T0" fmla="*/ 0 w 143"/>
              <a:gd name="T1" fmla="*/ 72 h 143"/>
              <a:gd name="T2" fmla="*/ 3 w 143"/>
              <a:gd name="T3" fmla="*/ 49 h 143"/>
              <a:gd name="T4" fmla="*/ 13 w 143"/>
              <a:gd name="T5" fmla="*/ 30 h 143"/>
              <a:gd name="T6" fmla="*/ 28 w 143"/>
              <a:gd name="T7" fmla="*/ 15 h 143"/>
              <a:gd name="T8" fmla="*/ 49 w 143"/>
              <a:gd name="T9" fmla="*/ 3 h 143"/>
              <a:gd name="T10" fmla="*/ 71 w 143"/>
              <a:gd name="T11" fmla="*/ 0 h 143"/>
              <a:gd name="T12" fmla="*/ 94 w 143"/>
              <a:gd name="T13" fmla="*/ 3 h 143"/>
              <a:gd name="T14" fmla="*/ 113 w 143"/>
              <a:gd name="T15" fmla="*/ 15 h 143"/>
              <a:gd name="T16" fmla="*/ 130 w 143"/>
              <a:gd name="T17" fmla="*/ 30 h 143"/>
              <a:gd name="T18" fmla="*/ 140 w 143"/>
              <a:gd name="T19" fmla="*/ 49 h 143"/>
              <a:gd name="T20" fmla="*/ 143 w 143"/>
              <a:gd name="T21" fmla="*/ 72 h 143"/>
              <a:gd name="T22" fmla="*/ 140 w 143"/>
              <a:gd name="T23" fmla="*/ 95 h 143"/>
              <a:gd name="T24" fmla="*/ 130 w 143"/>
              <a:gd name="T25" fmla="*/ 114 h 143"/>
              <a:gd name="T26" fmla="*/ 113 w 143"/>
              <a:gd name="T27" fmla="*/ 130 h 143"/>
              <a:gd name="T28" fmla="*/ 94 w 143"/>
              <a:gd name="T29" fmla="*/ 141 h 143"/>
              <a:gd name="T30" fmla="*/ 71 w 143"/>
              <a:gd name="T31" fmla="*/ 143 h 143"/>
              <a:gd name="T32" fmla="*/ 49 w 143"/>
              <a:gd name="T33" fmla="*/ 141 h 143"/>
              <a:gd name="T34" fmla="*/ 28 w 143"/>
              <a:gd name="T35" fmla="*/ 130 h 143"/>
              <a:gd name="T36" fmla="*/ 13 w 143"/>
              <a:gd name="T37" fmla="*/ 114 h 143"/>
              <a:gd name="T38" fmla="*/ 3 w 143"/>
              <a:gd name="T39" fmla="*/ 95 h 143"/>
              <a:gd name="T40" fmla="*/ 0 w 143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" h="143">
                <a:moveTo>
                  <a:pt x="0" y="72"/>
                </a:moveTo>
                <a:lnTo>
                  <a:pt x="3" y="49"/>
                </a:lnTo>
                <a:lnTo>
                  <a:pt x="13" y="30"/>
                </a:lnTo>
                <a:lnTo>
                  <a:pt x="28" y="15"/>
                </a:lnTo>
                <a:lnTo>
                  <a:pt x="49" y="3"/>
                </a:lnTo>
                <a:lnTo>
                  <a:pt x="71" y="0"/>
                </a:lnTo>
                <a:lnTo>
                  <a:pt x="94" y="3"/>
                </a:lnTo>
                <a:lnTo>
                  <a:pt x="113" y="15"/>
                </a:lnTo>
                <a:lnTo>
                  <a:pt x="130" y="30"/>
                </a:lnTo>
                <a:lnTo>
                  <a:pt x="140" y="49"/>
                </a:lnTo>
                <a:lnTo>
                  <a:pt x="143" y="72"/>
                </a:lnTo>
                <a:lnTo>
                  <a:pt x="140" y="95"/>
                </a:lnTo>
                <a:lnTo>
                  <a:pt x="130" y="114"/>
                </a:lnTo>
                <a:lnTo>
                  <a:pt x="113" y="130"/>
                </a:lnTo>
                <a:lnTo>
                  <a:pt x="94" y="141"/>
                </a:lnTo>
                <a:lnTo>
                  <a:pt x="71" y="143"/>
                </a:lnTo>
                <a:lnTo>
                  <a:pt x="49" y="141"/>
                </a:lnTo>
                <a:lnTo>
                  <a:pt x="28" y="130"/>
                </a:lnTo>
                <a:lnTo>
                  <a:pt x="13" y="114"/>
                </a:lnTo>
                <a:lnTo>
                  <a:pt x="3" y="95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1" name="Freeform 15"/>
          <p:cNvSpPr>
            <a:spLocks/>
          </p:cNvSpPr>
          <p:nvPr/>
        </p:nvSpPr>
        <p:spPr bwMode="auto">
          <a:xfrm>
            <a:off x="6032500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1 h 143"/>
              <a:gd name="T10" fmla="*/ 71 w 144"/>
              <a:gd name="T11" fmla="*/ 0 h 143"/>
              <a:gd name="T12" fmla="*/ 94 w 144"/>
              <a:gd name="T13" fmla="*/ 1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29" y="13"/>
                </a:lnTo>
                <a:lnTo>
                  <a:pt x="50" y="1"/>
                </a:lnTo>
                <a:lnTo>
                  <a:pt x="71" y="0"/>
                </a:lnTo>
                <a:lnTo>
                  <a:pt x="94" y="1"/>
                </a:lnTo>
                <a:lnTo>
                  <a:pt x="113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2" name="Freeform 16"/>
          <p:cNvSpPr>
            <a:spLocks/>
          </p:cNvSpPr>
          <p:nvPr/>
        </p:nvSpPr>
        <p:spPr bwMode="auto">
          <a:xfrm>
            <a:off x="5578475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4 w 144"/>
              <a:gd name="T5" fmla="*/ 28 h 143"/>
              <a:gd name="T6" fmla="*/ 31 w 144"/>
              <a:gd name="T7" fmla="*/ 13 h 143"/>
              <a:gd name="T8" fmla="*/ 50 w 144"/>
              <a:gd name="T9" fmla="*/ 1 h 143"/>
              <a:gd name="T10" fmla="*/ 73 w 144"/>
              <a:gd name="T11" fmla="*/ 0 h 143"/>
              <a:gd name="T12" fmla="*/ 94 w 144"/>
              <a:gd name="T13" fmla="*/ 1 h 143"/>
              <a:gd name="T14" fmla="*/ 115 w 144"/>
              <a:gd name="T15" fmla="*/ 13 h 143"/>
              <a:gd name="T16" fmla="*/ 131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1 w 144"/>
              <a:gd name="T25" fmla="*/ 112 h 143"/>
              <a:gd name="T26" fmla="*/ 115 w 144"/>
              <a:gd name="T27" fmla="*/ 128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28 h 143"/>
              <a:gd name="T36" fmla="*/ 14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4" y="28"/>
                </a:lnTo>
                <a:lnTo>
                  <a:pt x="31" y="13"/>
                </a:lnTo>
                <a:lnTo>
                  <a:pt x="50" y="1"/>
                </a:lnTo>
                <a:lnTo>
                  <a:pt x="73" y="0"/>
                </a:lnTo>
                <a:lnTo>
                  <a:pt x="94" y="1"/>
                </a:lnTo>
                <a:lnTo>
                  <a:pt x="115" y="13"/>
                </a:lnTo>
                <a:lnTo>
                  <a:pt x="131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1" y="112"/>
                </a:lnTo>
                <a:lnTo>
                  <a:pt x="115" y="128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28"/>
                </a:lnTo>
                <a:lnTo>
                  <a:pt x="14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3" name="Freeform 17"/>
          <p:cNvSpPr>
            <a:spLocks/>
          </p:cNvSpPr>
          <p:nvPr/>
        </p:nvSpPr>
        <p:spPr bwMode="auto">
          <a:xfrm>
            <a:off x="3751263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4 w 144"/>
              <a:gd name="T5" fmla="*/ 28 h 143"/>
              <a:gd name="T6" fmla="*/ 31 w 144"/>
              <a:gd name="T7" fmla="*/ 13 h 143"/>
              <a:gd name="T8" fmla="*/ 50 w 144"/>
              <a:gd name="T9" fmla="*/ 1 h 143"/>
              <a:gd name="T10" fmla="*/ 73 w 144"/>
              <a:gd name="T11" fmla="*/ 0 h 143"/>
              <a:gd name="T12" fmla="*/ 94 w 144"/>
              <a:gd name="T13" fmla="*/ 1 h 143"/>
              <a:gd name="T14" fmla="*/ 115 w 144"/>
              <a:gd name="T15" fmla="*/ 13 h 143"/>
              <a:gd name="T16" fmla="*/ 131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1 w 144"/>
              <a:gd name="T25" fmla="*/ 112 h 143"/>
              <a:gd name="T26" fmla="*/ 115 w 144"/>
              <a:gd name="T27" fmla="*/ 128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28 h 143"/>
              <a:gd name="T36" fmla="*/ 14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4" y="28"/>
                </a:lnTo>
                <a:lnTo>
                  <a:pt x="31" y="13"/>
                </a:lnTo>
                <a:lnTo>
                  <a:pt x="50" y="1"/>
                </a:lnTo>
                <a:lnTo>
                  <a:pt x="73" y="0"/>
                </a:lnTo>
                <a:lnTo>
                  <a:pt x="94" y="1"/>
                </a:lnTo>
                <a:lnTo>
                  <a:pt x="115" y="13"/>
                </a:lnTo>
                <a:lnTo>
                  <a:pt x="131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1" y="112"/>
                </a:lnTo>
                <a:lnTo>
                  <a:pt x="115" y="128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28"/>
                </a:lnTo>
                <a:lnTo>
                  <a:pt x="14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4" name="Freeform 18"/>
          <p:cNvSpPr>
            <a:spLocks/>
          </p:cNvSpPr>
          <p:nvPr/>
        </p:nvSpPr>
        <p:spPr bwMode="auto">
          <a:xfrm>
            <a:off x="3292475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2 w 144"/>
              <a:gd name="T3" fmla="*/ 47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1 h 143"/>
              <a:gd name="T10" fmla="*/ 71 w 144"/>
              <a:gd name="T11" fmla="*/ 0 h 143"/>
              <a:gd name="T12" fmla="*/ 94 w 144"/>
              <a:gd name="T13" fmla="*/ 1 h 143"/>
              <a:gd name="T14" fmla="*/ 113 w 144"/>
              <a:gd name="T15" fmla="*/ 13 h 143"/>
              <a:gd name="T16" fmla="*/ 128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28 w 144"/>
              <a:gd name="T25" fmla="*/ 112 h 143"/>
              <a:gd name="T26" fmla="*/ 113 w 144"/>
              <a:gd name="T27" fmla="*/ 128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28 h 143"/>
              <a:gd name="T36" fmla="*/ 13 w 144"/>
              <a:gd name="T37" fmla="*/ 112 h 143"/>
              <a:gd name="T38" fmla="*/ 2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2" y="47"/>
                </a:lnTo>
                <a:lnTo>
                  <a:pt x="13" y="28"/>
                </a:lnTo>
                <a:lnTo>
                  <a:pt x="29" y="13"/>
                </a:lnTo>
                <a:lnTo>
                  <a:pt x="50" y="1"/>
                </a:lnTo>
                <a:lnTo>
                  <a:pt x="71" y="0"/>
                </a:lnTo>
                <a:lnTo>
                  <a:pt x="94" y="1"/>
                </a:lnTo>
                <a:lnTo>
                  <a:pt x="113" y="13"/>
                </a:lnTo>
                <a:lnTo>
                  <a:pt x="128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28" y="112"/>
                </a:lnTo>
                <a:lnTo>
                  <a:pt x="113" y="128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28"/>
                </a:lnTo>
                <a:lnTo>
                  <a:pt x="13" y="112"/>
                </a:lnTo>
                <a:lnTo>
                  <a:pt x="2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5" name="Freeform 19"/>
          <p:cNvSpPr>
            <a:spLocks/>
          </p:cNvSpPr>
          <p:nvPr/>
        </p:nvSpPr>
        <p:spPr bwMode="auto">
          <a:xfrm>
            <a:off x="4656138" y="4508500"/>
            <a:ext cx="114300" cy="114300"/>
          </a:xfrm>
          <a:custGeom>
            <a:avLst/>
            <a:gdLst>
              <a:gd name="T0" fmla="*/ 0 w 144"/>
              <a:gd name="T1" fmla="*/ 72 h 143"/>
              <a:gd name="T2" fmla="*/ 4 w 144"/>
              <a:gd name="T3" fmla="*/ 49 h 143"/>
              <a:gd name="T4" fmla="*/ 13 w 144"/>
              <a:gd name="T5" fmla="*/ 30 h 143"/>
              <a:gd name="T6" fmla="*/ 28 w 144"/>
              <a:gd name="T7" fmla="*/ 15 h 143"/>
              <a:gd name="T8" fmla="*/ 50 w 144"/>
              <a:gd name="T9" fmla="*/ 3 h 143"/>
              <a:gd name="T10" fmla="*/ 71 w 144"/>
              <a:gd name="T11" fmla="*/ 0 h 143"/>
              <a:gd name="T12" fmla="*/ 94 w 144"/>
              <a:gd name="T13" fmla="*/ 3 h 143"/>
              <a:gd name="T14" fmla="*/ 113 w 144"/>
              <a:gd name="T15" fmla="*/ 15 h 143"/>
              <a:gd name="T16" fmla="*/ 130 w 144"/>
              <a:gd name="T17" fmla="*/ 30 h 143"/>
              <a:gd name="T18" fmla="*/ 140 w 144"/>
              <a:gd name="T19" fmla="*/ 49 h 143"/>
              <a:gd name="T20" fmla="*/ 144 w 144"/>
              <a:gd name="T21" fmla="*/ 72 h 143"/>
              <a:gd name="T22" fmla="*/ 140 w 144"/>
              <a:gd name="T23" fmla="*/ 95 h 143"/>
              <a:gd name="T24" fmla="*/ 130 w 144"/>
              <a:gd name="T25" fmla="*/ 114 h 143"/>
              <a:gd name="T26" fmla="*/ 113 w 144"/>
              <a:gd name="T27" fmla="*/ 130 h 143"/>
              <a:gd name="T28" fmla="*/ 94 w 144"/>
              <a:gd name="T29" fmla="*/ 141 h 143"/>
              <a:gd name="T30" fmla="*/ 71 w 144"/>
              <a:gd name="T31" fmla="*/ 143 h 143"/>
              <a:gd name="T32" fmla="*/ 50 w 144"/>
              <a:gd name="T33" fmla="*/ 141 h 143"/>
              <a:gd name="T34" fmla="*/ 28 w 144"/>
              <a:gd name="T35" fmla="*/ 130 h 143"/>
              <a:gd name="T36" fmla="*/ 13 w 144"/>
              <a:gd name="T37" fmla="*/ 114 h 143"/>
              <a:gd name="T38" fmla="*/ 4 w 144"/>
              <a:gd name="T39" fmla="*/ 95 h 143"/>
              <a:gd name="T40" fmla="*/ 0 w 144"/>
              <a:gd name="T41" fmla="*/ 7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2"/>
                </a:moveTo>
                <a:lnTo>
                  <a:pt x="4" y="49"/>
                </a:lnTo>
                <a:lnTo>
                  <a:pt x="13" y="30"/>
                </a:lnTo>
                <a:lnTo>
                  <a:pt x="28" y="15"/>
                </a:lnTo>
                <a:lnTo>
                  <a:pt x="50" y="3"/>
                </a:lnTo>
                <a:lnTo>
                  <a:pt x="71" y="0"/>
                </a:lnTo>
                <a:lnTo>
                  <a:pt x="94" y="3"/>
                </a:lnTo>
                <a:lnTo>
                  <a:pt x="113" y="15"/>
                </a:lnTo>
                <a:lnTo>
                  <a:pt x="130" y="30"/>
                </a:lnTo>
                <a:lnTo>
                  <a:pt x="140" y="49"/>
                </a:lnTo>
                <a:lnTo>
                  <a:pt x="144" y="72"/>
                </a:lnTo>
                <a:lnTo>
                  <a:pt x="140" y="95"/>
                </a:lnTo>
                <a:lnTo>
                  <a:pt x="130" y="114"/>
                </a:lnTo>
                <a:lnTo>
                  <a:pt x="113" y="130"/>
                </a:lnTo>
                <a:lnTo>
                  <a:pt x="94" y="141"/>
                </a:lnTo>
                <a:lnTo>
                  <a:pt x="71" y="143"/>
                </a:lnTo>
                <a:lnTo>
                  <a:pt x="50" y="141"/>
                </a:lnTo>
                <a:lnTo>
                  <a:pt x="28" y="130"/>
                </a:lnTo>
                <a:lnTo>
                  <a:pt x="13" y="114"/>
                </a:lnTo>
                <a:lnTo>
                  <a:pt x="4" y="95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6" name="Freeform 20"/>
          <p:cNvSpPr>
            <a:spLocks/>
          </p:cNvSpPr>
          <p:nvPr/>
        </p:nvSpPr>
        <p:spPr bwMode="auto">
          <a:xfrm>
            <a:off x="7916863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5 w 144"/>
              <a:gd name="T5" fmla="*/ 28 h 143"/>
              <a:gd name="T6" fmla="*/ 30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2 w 144"/>
              <a:gd name="T19" fmla="*/ 49 h 143"/>
              <a:gd name="T20" fmla="*/ 144 w 144"/>
              <a:gd name="T21" fmla="*/ 70 h 143"/>
              <a:gd name="T22" fmla="*/ 142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30 h 143"/>
              <a:gd name="T36" fmla="*/ 15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5" y="28"/>
                </a:lnTo>
                <a:lnTo>
                  <a:pt x="30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2" y="49"/>
                </a:lnTo>
                <a:lnTo>
                  <a:pt x="144" y="70"/>
                </a:lnTo>
                <a:lnTo>
                  <a:pt x="142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30"/>
                </a:lnTo>
                <a:lnTo>
                  <a:pt x="15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7" name="Freeform 21"/>
          <p:cNvSpPr>
            <a:spLocks/>
          </p:cNvSpPr>
          <p:nvPr/>
        </p:nvSpPr>
        <p:spPr bwMode="auto">
          <a:xfrm>
            <a:off x="6946900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3 h 143"/>
              <a:gd name="T10" fmla="*/ 71 w 144"/>
              <a:gd name="T11" fmla="*/ 0 h 143"/>
              <a:gd name="T12" fmla="*/ 94 w 144"/>
              <a:gd name="T13" fmla="*/ 3 h 143"/>
              <a:gd name="T14" fmla="*/ 113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3 w 144"/>
              <a:gd name="T27" fmla="*/ 130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1" y="0"/>
                </a:lnTo>
                <a:lnTo>
                  <a:pt x="94" y="3"/>
                </a:lnTo>
                <a:lnTo>
                  <a:pt x="113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3" y="130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8" name="Freeform 22"/>
          <p:cNvSpPr>
            <a:spLocks/>
          </p:cNvSpPr>
          <p:nvPr/>
        </p:nvSpPr>
        <p:spPr bwMode="auto">
          <a:xfrm>
            <a:off x="6034088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5 w 144"/>
              <a:gd name="T5" fmla="*/ 28 h 143"/>
              <a:gd name="T6" fmla="*/ 30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2 w 144"/>
              <a:gd name="T19" fmla="*/ 49 h 143"/>
              <a:gd name="T20" fmla="*/ 144 w 144"/>
              <a:gd name="T21" fmla="*/ 70 h 143"/>
              <a:gd name="T22" fmla="*/ 142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30 h 143"/>
              <a:gd name="T36" fmla="*/ 15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5" y="28"/>
                </a:lnTo>
                <a:lnTo>
                  <a:pt x="30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2" y="49"/>
                </a:lnTo>
                <a:lnTo>
                  <a:pt x="144" y="70"/>
                </a:lnTo>
                <a:lnTo>
                  <a:pt x="142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30"/>
                </a:lnTo>
                <a:lnTo>
                  <a:pt x="15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999" name="Freeform 23"/>
          <p:cNvSpPr>
            <a:spLocks/>
          </p:cNvSpPr>
          <p:nvPr/>
        </p:nvSpPr>
        <p:spPr bwMode="auto">
          <a:xfrm>
            <a:off x="5175250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148138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3292475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2 w 144"/>
              <a:gd name="T3" fmla="*/ 49 h 143"/>
              <a:gd name="T4" fmla="*/ 13 w 144"/>
              <a:gd name="T5" fmla="*/ 28 h 143"/>
              <a:gd name="T6" fmla="*/ 29 w 144"/>
              <a:gd name="T7" fmla="*/ 13 h 143"/>
              <a:gd name="T8" fmla="*/ 50 w 144"/>
              <a:gd name="T9" fmla="*/ 3 h 143"/>
              <a:gd name="T10" fmla="*/ 71 w 144"/>
              <a:gd name="T11" fmla="*/ 0 h 143"/>
              <a:gd name="T12" fmla="*/ 94 w 144"/>
              <a:gd name="T13" fmla="*/ 3 h 143"/>
              <a:gd name="T14" fmla="*/ 113 w 144"/>
              <a:gd name="T15" fmla="*/ 13 h 143"/>
              <a:gd name="T16" fmla="*/ 128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28 w 144"/>
              <a:gd name="T25" fmla="*/ 113 h 143"/>
              <a:gd name="T26" fmla="*/ 113 w 144"/>
              <a:gd name="T27" fmla="*/ 130 h 143"/>
              <a:gd name="T28" fmla="*/ 94 w 144"/>
              <a:gd name="T29" fmla="*/ 139 h 143"/>
              <a:gd name="T30" fmla="*/ 71 w 144"/>
              <a:gd name="T31" fmla="*/ 143 h 143"/>
              <a:gd name="T32" fmla="*/ 50 w 144"/>
              <a:gd name="T33" fmla="*/ 139 h 143"/>
              <a:gd name="T34" fmla="*/ 29 w 144"/>
              <a:gd name="T35" fmla="*/ 130 h 143"/>
              <a:gd name="T36" fmla="*/ 13 w 144"/>
              <a:gd name="T37" fmla="*/ 113 h 143"/>
              <a:gd name="T38" fmla="*/ 2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2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1" y="0"/>
                </a:lnTo>
                <a:lnTo>
                  <a:pt x="94" y="3"/>
                </a:lnTo>
                <a:lnTo>
                  <a:pt x="113" y="13"/>
                </a:lnTo>
                <a:lnTo>
                  <a:pt x="128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28" y="113"/>
                </a:lnTo>
                <a:lnTo>
                  <a:pt x="113" y="130"/>
                </a:lnTo>
                <a:lnTo>
                  <a:pt x="94" y="139"/>
                </a:lnTo>
                <a:lnTo>
                  <a:pt x="71" y="143"/>
                </a:lnTo>
                <a:lnTo>
                  <a:pt x="50" y="139"/>
                </a:lnTo>
                <a:lnTo>
                  <a:pt x="29" y="130"/>
                </a:lnTo>
                <a:lnTo>
                  <a:pt x="13" y="113"/>
                </a:lnTo>
                <a:lnTo>
                  <a:pt x="2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2435225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1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1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1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1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1466850" y="336708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9 h 143"/>
              <a:gd name="T4" fmla="*/ 13 w 144"/>
              <a:gd name="T5" fmla="*/ 28 h 143"/>
              <a:gd name="T6" fmla="*/ 30 w 144"/>
              <a:gd name="T7" fmla="*/ 13 h 143"/>
              <a:gd name="T8" fmla="*/ 50 w 144"/>
              <a:gd name="T9" fmla="*/ 3 h 143"/>
              <a:gd name="T10" fmla="*/ 73 w 144"/>
              <a:gd name="T11" fmla="*/ 0 h 143"/>
              <a:gd name="T12" fmla="*/ 94 w 144"/>
              <a:gd name="T13" fmla="*/ 3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9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3 h 143"/>
              <a:gd name="T26" fmla="*/ 115 w 144"/>
              <a:gd name="T27" fmla="*/ 130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30 h 143"/>
              <a:gd name="T36" fmla="*/ 13 w 144"/>
              <a:gd name="T37" fmla="*/ 113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9"/>
                </a:lnTo>
                <a:lnTo>
                  <a:pt x="13" y="28"/>
                </a:lnTo>
                <a:lnTo>
                  <a:pt x="30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0"/>
                </a:lnTo>
                <a:lnTo>
                  <a:pt x="140" y="93"/>
                </a:lnTo>
                <a:lnTo>
                  <a:pt x="130" y="113"/>
                </a:lnTo>
                <a:lnTo>
                  <a:pt x="115" y="130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30"/>
                </a:lnTo>
                <a:lnTo>
                  <a:pt x="13" y="113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04" name="Freeform 28"/>
          <p:cNvSpPr>
            <a:spLocks/>
          </p:cNvSpPr>
          <p:nvPr/>
        </p:nvSpPr>
        <p:spPr bwMode="auto">
          <a:xfrm>
            <a:off x="1466850" y="6103938"/>
            <a:ext cx="114300" cy="114300"/>
          </a:xfrm>
          <a:custGeom>
            <a:avLst/>
            <a:gdLst>
              <a:gd name="T0" fmla="*/ 0 w 144"/>
              <a:gd name="T1" fmla="*/ 70 h 143"/>
              <a:gd name="T2" fmla="*/ 4 w 144"/>
              <a:gd name="T3" fmla="*/ 47 h 143"/>
              <a:gd name="T4" fmla="*/ 13 w 144"/>
              <a:gd name="T5" fmla="*/ 28 h 143"/>
              <a:gd name="T6" fmla="*/ 30 w 144"/>
              <a:gd name="T7" fmla="*/ 13 h 143"/>
              <a:gd name="T8" fmla="*/ 50 w 144"/>
              <a:gd name="T9" fmla="*/ 1 h 143"/>
              <a:gd name="T10" fmla="*/ 73 w 144"/>
              <a:gd name="T11" fmla="*/ 0 h 143"/>
              <a:gd name="T12" fmla="*/ 94 w 144"/>
              <a:gd name="T13" fmla="*/ 1 h 143"/>
              <a:gd name="T14" fmla="*/ 115 w 144"/>
              <a:gd name="T15" fmla="*/ 13 h 143"/>
              <a:gd name="T16" fmla="*/ 130 w 144"/>
              <a:gd name="T17" fmla="*/ 28 h 143"/>
              <a:gd name="T18" fmla="*/ 140 w 144"/>
              <a:gd name="T19" fmla="*/ 47 h 143"/>
              <a:gd name="T20" fmla="*/ 144 w 144"/>
              <a:gd name="T21" fmla="*/ 70 h 143"/>
              <a:gd name="T22" fmla="*/ 140 w 144"/>
              <a:gd name="T23" fmla="*/ 93 h 143"/>
              <a:gd name="T24" fmla="*/ 130 w 144"/>
              <a:gd name="T25" fmla="*/ 112 h 143"/>
              <a:gd name="T26" fmla="*/ 115 w 144"/>
              <a:gd name="T27" fmla="*/ 128 h 143"/>
              <a:gd name="T28" fmla="*/ 94 w 144"/>
              <a:gd name="T29" fmla="*/ 139 h 143"/>
              <a:gd name="T30" fmla="*/ 73 w 144"/>
              <a:gd name="T31" fmla="*/ 143 h 143"/>
              <a:gd name="T32" fmla="*/ 50 w 144"/>
              <a:gd name="T33" fmla="*/ 139 h 143"/>
              <a:gd name="T34" fmla="*/ 30 w 144"/>
              <a:gd name="T35" fmla="*/ 128 h 143"/>
              <a:gd name="T36" fmla="*/ 13 w 144"/>
              <a:gd name="T37" fmla="*/ 112 h 143"/>
              <a:gd name="T38" fmla="*/ 4 w 144"/>
              <a:gd name="T39" fmla="*/ 93 h 143"/>
              <a:gd name="T40" fmla="*/ 0 w 144"/>
              <a:gd name="T41" fmla="*/ 7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3">
                <a:moveTo>
                  <a:pt x="0" y="70"/>
                </a:moveTo>
                <a:lnTo>
                  <a:pt x="4" y="47"/>
                </a:lnTo>
                <a:lnTo>
                  <a:pt x="13" y="28"/>
                </a:lnTo>
                <a:lnTo>
                  <a:pt x="30" y="13"/>
                </a:lnTo>
                <a:lnTo>
                  <a:pt x="50" y="1"/>
                </a:lnTo>
                <a:lnTo>
                  <a:pt x="73" y="0"/>
                </a:lnTo>
                <a:lnTo>
                  <a:pt x="94" y="1"/>
                </a:lnTo>
                <a:lnTo>
                  <a:pt x="115" y="13"/>
                </a:lnTo>
                <a:lnTo>
                  <a:pt x="130" y="28"/>
                </a:lnTo>
                <a:lnTo>
                  <a:pt x="140" y="47"/>
                </a:lnTo>
                <a:lnTo>
                  <a:pt x="144" y="70"/>
                </a:lnTo>
                <a:lnTo>
                  <a:pt x="140" y="93"/>
                </a:lnTo>
                <a:lnTo>
                  <a:pt x="130" y="112"/>
                </a:lnTo>
                <a:lnTo>
                  <a:pt x="115" y="128"/>
                </a:lnTo>
                <a:lnTo>
                  <a:pt x="94" y="139"/>
                </a:lnTo>
                <a:lnTo>
                  <a:pt x="73" y="143"/>
                </a:lnTo>
                <a:lnTo>
                  <a:pt x="50" y="139"/>
                </a:lnTo>
                <a:lnTo>
                  <a:pt x="30" y="128"/>
                </a:lnTo>
                <a:lnTo>
                  <a:pt x="13" y="112"/>
                </a:lnTo>
                <a:lnTo>
                  <a:pt x="4" y="93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7867650" y="3124200"/>
            <a:ext cx="209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/>
          </a:p>
        </p:txBody>
      </p:sp>
      <p:sp>
        <p:nvSpPr>
          <p:cNvPr id="255023" name="Rectangle 47"/>
          <p:cNvSpPr>
            <a:spLocks noChangeArrowheads="1"/>
          </p:cNvSpPr>
          <p:nvPr/>
        </p:nvSpPr>
        <p:spPr bwMode="auto">
          <a:xfrm>
            <a:off x="6940550" y="3124200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/>
          </a:p>
        </p:txBody>
      </p:sp>
      <p:sp>
        <p:nvSpPr>
          <p:cNvPr id="255025" name="Rectangle 49"/>
          <p:cNvSpPr>
            <a:spLocks noChangeArrowheads="1"/>
          </p:cNvSpPr>
          <p:nvPr/>
        </p:nvSpPr>
        <p:spPr bwMode="auto">
          <a:xfrm>
            <a:off x="1471613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11</a:t>
            </a:r>
            <a:endParaRPr lang="en-US"/>
          </a:p>
        </p:txBody>
      </p:sp>
      <p:sp>
        <p:nvSpPr>
          <p:cNvPr id="255026" name="Rectangle 50"/>
          <p:cNvSpPr>
            <a:spLocks noChangeArrowheads="1"/>
          </p:cNvSpPr>
          <p:nvPr/>
        </p:nvSpPr>
        <p:spPr bwMode="auto">
          <a:xfrm>
            <a:off x="2376488" y="42910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12</a:t>
            </a:r>
            <a:endParaRPr lang="en-US"/>
          </a:p>
        </p:txBody>
      </p:sp>
      <p:sp>
        <p:nvSpPr>
          <p:cNvPr id="255027" name="Rectangle 51"/>
          <p:cNvSpPr>
            <a:spLocks noChangeArrowheads="1"/>
          </p:cNvSpPr>
          <p:nvPr/>
        </p:nvSpPr>
        <p:spPr bwMode="auto">
          <a:xfrm>
            <a:off x="3292475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13</a:t>
            </a:r>
            <a:endParaRPr lang="en-US"/>
          </a:p>
        </p:txBody>
      </p:sp>
      <p:sp>
        <p:nvSpPr>
          <p:cNvPr id="255028" name="Rectangle 52"/>
          <p:cNvSpPr>
            <a:spLocks noChangeArrowheads="1"/>
          </p:cNvSpPr>
          <p:nvPr/>
        </p:nvSpPr>
        <p:spPr bwMode="auto">
          <a:xfrm>
            <a:off x="3754438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21</a:t>
            </a:r>
            <a:endParaRPr lang="en-US"/>
          </a:p>
        </p:txBody>
      </p:sp>
      <p:sp>
        <p:nvSpPr>
          <p:cNvPr id="255029" name="Rectangle 53"/>
          <p:cNvSpPr>
            <a:spLocks noChangeArrowheads="1"/>
          </p:cNvSpPr>
          <p:nvPr/>
        </p:nvSpPr>
        <p:spPr bwMode="auto">
          <a:xfrm>
            <a:off x="4675188" y="42910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22</a:t>
            </a:r>
            <a:endParaRPr lang="en-US"/>
          </a:p>
        </p:txBody>
      </p:sp>
      <p:sp>
        <p:nvSpPr>
          <p:cNvPr id="255030" name="Rectangle 54"/>
          <p:cNvSpPr>
            <a:spLocks noChangeArrowheads="1"/>
          </p:cNvSpPr>
          <p:nvPr/>
        </p:nvSpPr>
        <p:spPr bwMode="auto">
          <a:xfrm>
            <a:off x="5581650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23</a:t>
            </a:r>
            <a:endParaRPr lang="en-US"/>
          </a:p>
        </p:txBody>
      </p:sp>
      <p:sp>
        <p:nvSpPr>
          <p:cNvPr id="255031" name="Rectangle 55"/>
          <p:cNvSpPr>
            <a:spLocks noChangeArrowheads="1"/>
          </p:cNvSpPr>
          <p:nvPr/>
        </p:nvSpPr>
        <p:spPr bwMode="auto">
          <a:xfrm>
            <a:off x="6045200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31</a:t>
            </a:r>
            <a:endParaRPr lang="en-US"/>
          </a:p>
        </p:txBody>
      </p:sp>
      <p:sp>
        <p:nvSpPr>
          <p:cNvPr id="255032" name="Rectangle 56"/>
          <p:cNvSpPr>
            <a:spLocks noChangeArrowheads="1"/>
          </p:cNvSpPr>
          <p:nvPr/>
        </p:nvSpPr>
        <p:spPr bwMode="auto">
          <a:xfrm>
            <a:off x="6951663" y="42910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32</a:t>
            </a:r>
            <a:endParaRPr lang="en-US"/>
          </a:p>
        </p:txBody>
      </p:sp>
      <p:sp>
        <p:nvSpPr>
          <p:cNvPr id="255033" name="Rectangle 57"/>
          <p:cNvSpPr>
            <a:spLocks noChangeArrowheads="1"/>
          </p:cNvSpPr>
          <p:nvPr/>
        </p:nvSpPr>
        <p:spPr bwMode="auto">
          <a:xfrm>
            <a:off x="7864475" y="62547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33</a:t>
            </a:r>
            <a:endParaRPr lang="en-US"/>
          </a:p>
        </p:txBody>
      </p:sp>
      <p:sp>
        <p:nvSpPr>
          <p:cNvPr id="255034" name="Line 58"/>
          <p:cNvSpPr>
            <a:spLocks noChangeShapeType="1"/>
          </p:cNvSpPr>
          <p:nvPr/>
        </p:nvSpPr>
        <p:spPr bwMode="auto">
          <a:xfrm flipV="1">
            <a:off x="1524000" y="3424238"/>
            <a:ext cx="1588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5" name="Line 59"/>
          <p:cNvSpPr>
            <a:spLocks noChangeShapeType="1"/>
          </p:cNvSpPr>
          <p:nvPr/>
        </p:nvSpPr>
        <p:spPr bwMode="auto">
          <a:xfrm flipV="1">
            <a:off x="2438400" y="3424238"/>
            <a:ext cx="909638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6" name="Line 60"/>
          <p:cNvSpPr>
            <a:spLocks noChangeShapeType="1"/>
          </p:cNvSpPr>
          <p:nvPr/>
        </p:nvSpPr>
        <p:spPr bwMode="auto">
          <a:xfrm flipV="1">
            <a:off x="3348038" y="3424238"/>
            <a:ext cx="188595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7" name="Line 61"/>
          <p:cNvSpPr>
            <a:spLocks noChangeShapeType="1"/>
          </p:cNvSpPr>
          <p:nvPr/>
        </p:nvSpPr>
        <p:spPr bwMode="auto">
          <a:xfrm flipH="1" flipV="1">
            <a:off x="2492375" y="3424238"/>
            <a:ext cx="1316038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8" name="Line 62"/>
          <p:cNvSpPr>
            <a:spLocks noChangeShapeType="1"/>
          </p:cNvSpPr>
          <p:nvPr/>
        </p:nvSpPr>
        <p:spPr bwMode="auto">
          <a:xfrm flipH="1" flipV="1">
            <a:off x="3348038" y="3424238"/>
            <a:ext cx="1365250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39" name="Line 63"/>
          <p:cNvSpPr>
            <a:spLocks noChangeShapeType="1"/>
          </p:cNvSpPr>
          <p:nvPr/>
        </p:nvSpPr>
        <p:spPr bwMode="auto">
          <a:xfrm flipV="1">
            <a:off x="5635625" y="3424238"/>
            <a:ext cx="45720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40" name="Line 64"/>
          <p:cNvSpPr>
            <a:spLocks noChangeShapeType="1"/>
          </p:cNvSpPr>
          <p:nvPr/>
        </p:nvSpPr>
        <p:spPr bwMode="auto">
          <a:xfrm flipH="1" flipV="1">
            <a:off x="4205288" y="3424238"/>
            <a:ext cx="1884362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41" name="Line 65"/>
          <p:cNvSpPr>
            <a:spLocks noChangeShapeType="1"/>
          </p:cNvSpPr>
          <p:nvPr/>
        </p:nvSpPr>
        <p:spPr bwMode="auto">
          <a:xfrm flipH="1" flipV="1">
            <a:off x="6092825" y="3424238"/>
            <a:ext cx="896938" cy="114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42" name="Line 66"/>
          <p:cNvSpPr>
            <a:spLocks noChangeShapeType="1"/>
          </p:cNvSpPr>
          <p:nvPr/>
        </p:nvSpPr>
        <p:spPr bwMode="auto">
          <a:xfrm flipV="1">
            <a:off x="7923213" y="3424238"/>
            <a:ext cx="5080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9288" y="15240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Example: </a:t>
            </a:r>
            <a:r>
              <a:rPr lang="en-US" dirty="0" smtClean="0"/>
              <a:t>S=(</a:t>
            </a:r>
            <a:r>
              <a:rPr lang="en-US" dirty="0" err="1" smtClean="0"/>
              <a:t>a+b+c</a:t>
            </a:r>
            <a:r>
              <a:rPr lang="en-US" dirty="0"/>
              <a:t>)(</a:t>
            </a:r>
            <a:r>
              <a:rPr lang="en-US" dirty="0">
                <a:cs typeface="Tahoma" charset="0"/>
              </a:rPr>
              <a:t>¬</a:t>
            </a:r>
            <a:r>
              <a:rPr lang="en-US" dirty="0" err="1">
                <a:cs typeface="Tahoma" charset="0"/>
              </a:rPr>
              <a:t>a+b</a:t>
            </a:r>
            <a:r>
              <a:rPr lang="en-US" dirty="0">
                <a:cs typeface="Tahoma" charset="0"/>
              </a:rPr>
              <a:t>+¬c)(¬b+¬c+¬d)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>
                <a:cs typeface="Tahoma" charset="0"/>
              </a:rPr>
              <a:t>Graph has vertex cover of size K=4+6=10 </a:t>
            </a:r>
            <a:r>
              <a:rPr lang="en-US" dirty="0" smtClean="0">
                <a:cs typeface="Tahoma" charset="0"/>
              </a:rPr>
              <a:t>if and only if S </a:t>
            </a:r>
            <a:r>
              <a:rPr lang="en-US" dirty="0">
                <a:cs typeface="Tahoma" charset="0"/>
              </a:rPr>
              <a:t>is satisfiable.</a:t>
            </a:r>
          </a:p>
        </p:txBody>
      </p:sp>
      <p:sp>
        <p:nvSpPr>
          <p:cNvPr id="255043" name="Rectangle 67"/>
          <p:cNvSpPr>
            <a:spLocks noChangeArrowheads="1"/>
          </p:cNvSpPr>
          <p:nvPr/>
        </p:nvSpPr>
        <p:spPr bwMode="auto">
          <a:xfrm>
            <a:off x="6048375" y="3162300"/>
            <a:ext cx="200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/>
          </a:p>
        </p:txBody>
      </p:sp>
      <p:sp>
        <p:nvSpPr>
          <p:cNvPr id="255044" name="Rectangle 68"/>
          <p:cNvSpPr>
            <a:spLocks noChangeArrowheads="1"/>
          </p:cNvSpPr>
          <p:nvPr/>
        </p:nvSpPr>
        <p:spPr bwMode="auto">
          <a:xfrm>
            <a:off x="5116513" y="3162300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c</a:t>
            </a:r>
            <a:endParaRPr lang="en-US"/>
          </a:p>
        </p:txBody>
      </p:sp>
      <p:sp>
        <p:nvSpPr>
          <p:cNvPr id="255045" name="Rectangle 69"/>
          <p:cNvSpPr>
            <a:spLocks noChangeArrowheads="1"/>
          </p:cNvSpPr>
          <p:nvPr/>
        </p:nvSpPr>
        <p:spPr bwMode="auto">
          <a:xfrm>
            <a:off x="2381250" y="3146425"/>
            <a:ext cx="209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5046" name="Rectangle 70"/>
          <p:cNvSpPr>
            <a:spLocks noChangeArrowheads="1"/>
          </p:cNvSpPr>
          <p:nvPr/>
        </p:nvSpPr>
        <p:spPr bwMode="auto">
          <a:xfrm>
            <a:off x="1454150" y="3146425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5047" name="Rectangle 71"/>
          <p:cNvSpPr>
            <a:spLocks noChangeArrowheads="1"/>
          </p:cNvSpPr>
          <p:nvPr/>
        </p:nvSpPr>
        <p:spPr bwMode="auto">
          <a:xfrm>
            <a:off x="4127500" y="3146425"/>
            <a:ext cx="209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¬</a:t>
            </a:r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5048" name="Rectangle 72"/>
          <p:cNvSpPr>
            <a:spLocks noChangeArrowheads="1"/>
          </p:cNvSpPr>
          <p:nvPr/>
        </p:nvSpPr>
        <p:spPr bwMode="auto">
          <a:xfrm>
            <a:off x="3200400" y="3146425"/>
            <a:ext cx="146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0C1-1E57-A845-B3E7-A867EE2D61E4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553200" cy="1143000"/>
          </a:xfrm>
        </p:spPr>
        <p:txBody>
          <a:bodyPr/>
          <a:lstStyle/>
          <a:p>
            <a:r>
              <a:rPr lang="en-US"/>
              <a:t>Clique</a:t>
            </a:r>
          </a:p>
        </p:txBody>
      </p:sp>
      <p:sp>
        <p:nvSpPr>
          <p:cNvPr id="243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196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tx2"/>
                </a:solidFill>
              </a:rPr>
              <a:t>clique</a:t>
            </a:r>
            <a:r>
              <a:rPr lang="en-US" sz="2400" dirty="0"/>
              <a:t> of a graph G=(V,E) is a </a:t>
            </a:r>
            <a:r>
              <a:rPr lang="en-US" sz="2400" dirty="0" err="1"/>
              <a:t>subgraph</a:t>
            </a:r>
            <a:r>
              <a:rPr lang="en-US" sz="2400" dirty="0"/>
              <a:t> C that is fully-connected (every pair in C has an edge).</a:t>
            </a:r>
          </a:p>
          <a:p>
            <a:r>
              <a:rPr lang="en-US" sz="2400" dirty="0"/>
              <a:t>CLIQUE: Given a graph G and an integer K, is there a clique in G of size at least K?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CLIQUE is in NP: non-deterministically choose a subset C of size K and check that every pair in C has an edge in G.</a:t>
            </a:r>
          </a:p>
        </p:txBody>
      </p:sp>
      <p:sp>
        <p:nvSpPr>
          <p:cNvPr id="243718" name="Freeform 6"/>
          <p:cNvSpPr>
            <a:spLocks/>
          </p:cNvSpPr>
          <p:nvPr/>
        </p:nvSpPr>
        <p:spPr bwMode="auto">
          <a:xfrm>
            <a:off x="7531100" y="3811588"/>
            <a:ext cx="165100" cy="177800"/>
          </a:xfrm>
          <a:custGeom>
            <a:avLst/>
            <a:gdLst>
              <a:gd name="T0" fmla="*/ 0 w 115"/>
              <a:gd name="T1" fmla="*/ 57 h 113"/>
              <a:gd name="T2" fmla="*/ 4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4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4" y="36"/>
                </a:lnTo>
                <a:lnTo>
                  <a:pt x="13" y="19"/>
                </a:lnTo>
                <a:lnTo>
                  <a:pt x="29" y="8"/>
                </a:lnTo>
                <a:lnTo>
                  <a:pt x="48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7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8" y="113"/>
                </a:lnTo>
                <a:lnTo>
                  <a:pt x="29" y="107"/>
                </a:lnTo>
                <a:lnTo>
                  <a:pt x="13" y="94"/>
                </a:lnTo>
                <a:lnTo>
                  <a:pt x="4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19" name="Freeform 7"/>
          <p:cNvSpPr>
            <a:spLocks/>
          </p:cNvSpPr>
          <p:nvPr/>
        </p:nvSpPr>
        <p:spPr bwMode="auto">
          <a:xfrm>
            <a:off x="5572125" y="3124200"/>
            <a:ext cx="161925" cy="180975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3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6 w 115"/>
              <a:gd name="T13" fmla="*/ 8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7 h 113"/>
              <a:gd name="T20" fmla="*/ 111 w 115"/>
              <a:gd name="T21" fmla="*/ 76 h 113"/>
              <a:gd name="T22" fmla="*/ 102 w 115"/>
              <a:gd name="T23" fmla="*/ 94 h 113"/>
              <a:gd name="T24" fmla="*/ 86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3 w 115"/>
              <a:gd name="T33" fmla="*/ 94 h 113"/>
              <a:gd name="T34" fmla="*/ 2 w 115"/>
              <a:gd name="T35" fmla="*/ 76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3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6" y="8"/>
                </a:lnTo>
                <a:lnTo>
                  <a:pt x="102" y="19"/>
                </a:lnTo>
                <a:lnTo>
                  <a:pt x="111" y="36"/>
                </a:lnTo>
                <a:lnTo>
                  <a:pt x="115" y="57"/>
                </a:lnTo>
                <a:lnTo>
                  <a:pt x="111" y="76"/>
                </a:lnTo>
                <a:lnTo>
                  <a:pt x="102" y="94"/>
                </a:lnTo>
                <a:lnTo>
                  <a:pt x="86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3" y="94"/>
                </a:lnTo>
                <a:lnTo>
                  <a:pt x="2" y="76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0" name="Freeform 8"/>
          <p:cNvSpPr>
            <a:spLocks/>
          </p:cNvSpPr>
          <p:nvPr/>
        </p:nvSpPr>
        <p:spPr bwMode="auto">
          <a:xfrm>
            <a:off x="5651500" y="3216275"/>
            <a:ext cx="488950" cy="1827213"/>
          </a:xfrm>
          <a:custGeom>
            <a:avLst/>
            <a:gdLst>
              <a:gd name="T0" fmla="*/ 0 w 343"/>
              <a:gd name="T1" fmla="*/ 0 h 1147"/>
              <a:gd name="T2" fmla="*/ 228 w 343"/>
              <a:gd name="T3" fmla="*/ 457 h 1147"/>
              <a:gd name="T4" fmla="*/ 2 w 343"/>
              <a:gd name="T5" fmla="*/ 918 h 1147"/>
              <a:gd name="T6" fmla="*/ 343 w 343"/>
              <a:gd name="T7" fmla="*/ 1147 h 1147"/>
              <a:gd name="T8" fmla="*/ 343 w 343"/>
              <a:gd name="T9" fmla="*/ 1147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147">
                <a:moveTo>
                  <a:pt x="0" y="0"/>
                </a:moveTo>
                <a:lnTo>
                  <a:pt x="228" y="457"/>
                </a:lnTo>
                <a:lnTo>
                  <a:pt x="2" y="918"/>
                </a:lnTo>
                <a:lnTo>
                  <a:pt x="343" y="1147"/>
                </a:lnTo>
                <a:lnTo>
                  <a:pt x="343" y="114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1" name="Freeform 9"/>
          <p:cNvSpPr>
            <a:spLocks/>
          </p:cNvSpPr>
          <p:nvPr/>
        </p:nvSpPr>
        <p:spPr bwMode="auto">
          <a:xfrm>
            <a:off x="6959600" y="3900488"/>
            <a:ext cx="657225" cy="1117600"/>
          </a:xfrm>
          <a:custGeom>
            <a:avLst/>
            <a:gdLst>
              <a:gd name="T0" fmla="*/ 0 w 462"/>
              <a:gd name="T1" fmla="*/ 702 h 702"/>
              <a:gd name="T2" fmla="*/ 219 w 462"/>
              <a:gd name="T3" fmla="*/ 488 h 702"/>
              <a:gd name="T4" fmla="*/ 462 w 462"/>
              <a:gd name="T5" fmla="*/ 0 h 702"/>
              <a:gd name="T6" fmla="*/ 460 w 462"/>
              <a:gd name="T7" fmla="*/ 0 h 702"/>
              <a:gd name="T8" fmla="*/ 460 w 46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702">
                <a:moveTo>
                  <a:pt x="0" y="702"/>
                </a:moveTo>
                <a:lnTo>
                  <a:pt x="219" y="488"/>
                </a:lnTo>
                <a:lnTo>
                  <a:pt x="462" y="0"/>
                </a:lnTo>
                <a:lnTo>
                  <a:pt x="460" y="0"/>
                </a:lnTo>
                <a:lnTo>
                  <a:pt x="460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H="1" flipV="1">
            <a:off x="5975350" y="3944938"/>
            <a:ext cx="9017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3" name="Freeform 11"/>
          <p:cNvSpPr>
            <a:spLocks/>
          </p:cNvSpPr>
          <p:nvPr/>
        </p:nvSpPr>
        <p:spPr bwMode="auto">
          <a:xfrm>
            <a:off x="5572125" y="3944938"/>
            <a:ext cx="1695450" cy="1073150"/>
          </a:xfrm>
          <a:custGeom>
            <a:avLst/>
            <a:gdLst>
              <a:gd name="T0" fmla="*/ 0 w 1193"/>
              <a:gd name="T1" fmla="*/ 463 h 675"/>
              <a:gd name="T2" fmla="*/ 976 w 1193"/>
              <a:gd name="T3" fmla="*/ 675 h 675"/>
              <a:gd name="T4" fmla="*/ 286 w 1193"/>
              <a:gd name="T5" fmla="*/ 0 h 675"/>
              <a:gd name="T6" fmla="*/ 1193 w 1193"/>
              <a:gd name="T7" fmla="*/ 459 h 675"/>
              <a:gd name="T8" fmla="*/ 0 w 1193"/>
              <a:gd name="T9" fmla="*/ 46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675">
                <a:moveTo>
                  <a:pt x="0" y="463"/>
                </a:moveTo>
                <a:lnTo>
                  <a:pt x="976" y="675"/>
                </a:lnTo>
                <a:lnTo>
                  <a:pt x="286" y="0"/>
                </a:lnTo>
                <a:lnTo>
                  <a:pt x="1193" y="459"/>
                </a:lnTo>
                <a:lnTo>
                  <a:pt x="0" y="463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4" name="Freeform 12"/>
          <p:cNvSpPr>
            <a:spLocks/>
          </p:cNvSpPr>
          <p:nvPr/>
        </p:nvSpPr>
        <p:spPr bwMode="auto">
          <a:xfrm>
            <a:off x="5651500" y="4033838"/>
            <a:ext cx="1308100" cy="984250"/>
          </a:xfrm>
          <a:custGeom>
            <a:avLst/>
            <a:gdLst>
              <a:gd name="T0" fmla="*/ 0 w 918"/>
              <a:gd name="T1" fmla="*/ 401 h 617"/>
              <a:gd name="T2" fmla="*/ 861 w 918"/>
              <a:gd name="T3" fmla="*/ 0 h 617"/>
              <a:gd name="T4" fmla="*/ 918 w 918"/>
              <a:gd name="T5" fmla="*/ 61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17">
                <a:moveTo>
                  <a:pt x="0" y="401"/>
                </a:moveTo>
                <a:lnTo>
                  <a:pt x="861" y="0"/>
                </a:lnTo>
                <a:lnTo>
                  <a:pt x="918" y="617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5" name="Line 13"/>
          <p:cNvSpPr>
            <a:spLocks noChangeShapeType="1"/>
          </p:cNvSpPr>
          <p:nvPr/>
        </p:nvSpPr>
        <p:spPr bwMode="auto">
          <a:xfrm>
            <a:off x="6877050" y="4033838"/>
            <a:ext cx="390525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6" name="Freeform 14"/>
          <p:cNvSpPr>
            <a:spLocks/>
          </p:cNvSpPr>
          <p:nvPr/>
        </p:nvSpPr>
        <p:spPr bwMode="auto">
          <a:xfrm>
            <a:off x="6057900" y="4951413"/>
            <a:ext cx="165100" cy="177800"/>
          </a:xfrm>
          <a:custGeom>
            <a:avLst/>
            <a:gdLst>
              <a:gd name="T0" fmla="*/ 0 w 115"/>
              <a:gd name="T1" fmla="*/ 57 h 113"/>
              <a:gd name="T2" fmla="*/ 2 w 115"/>
              <a:gd name="T3" fmla="*/ 36 h 113"/>
              <a:gd name="T4" fmla="*/ 14 w 115"/>
              <a:gd name="T5" fmla="*/ 19 h 113"/>
              <a:gd name="T6" fmla="*/ 29 w 115"/>
              <a:gd name="T7" fmla="*/ 8 h 113"/>
              <a:gd name="T8" fmla="*/ 46 w 115"/>
              <a:gd name="T9" fmla="*/ 0 h 113"/>
              <a:gd name="T10" fmla="*/ 67 w 115"/>
              <a:gd name="T11" fmla="*/ 0 h 113"/>
              <a:gd name="T12" fmla="*/ 87 w 115"/>
              <a:gd name="T13" fmla="*/ 8 h 113"/>
              <a:gd name="T14" fmla="*/ 102 w 115"/>
              <a:gd name="T15" fmla="*/ 19 h 113"/>
              <a:gd name="T16" fmla="*/ 112 w 115"/>
              <a:gd name="T17" fmla="*/ 36 h 113"/>
              <a:gd name="T18" fmla="*/ 115 w 115"/>
              <a:gd name="T19" fmla="*/ 57 h 113"/>
              <a:gd name="T20" fmla="*/ 112 w 115"/>
              <a:gd name="T21" fmla="*/ 77 h 113"/>
              <a:gd name="T22" fmla="*/ 102 w 115"/>
              <a:gd name="T23" fmla="*/ 94 h 113"/>
              <a:gd name="T24" fmla="*/ 87 w 115"/>
              <a:gd name="T25" fmla="*/ 107 h 113"/>
              <a:gd name="T26" fmla="*/ 67 w 115"/>
              <a:gd name="T27" fmla="*/ 113 h 113"/>
              <a:gd name="T28" fmla="*/ 46 w 115"/>
              <a:gd name="T29" fmla="*/ 113 h 113"/>
              <a:gd name="T30" fmla="*/ 29 w 115"/>
              <a:gd name="T31" fmla="*/ 107 h 113"/>
              <a:gd name="T32" fmla="*/ 14 w 115"/>
              <a:gd name="T33" fmla="*/ 94 h 113"/>
              <a:gd name="T34" fmla="*/ 2 w 115"/>
              <a:gd name="T35" fmla="*/ 77 h 113"/>
              <a:gd name="T36" fmla="*/ 0 w 115"/>
              <a:gd name="T37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7"/>
                </a:moveTo>
                <a:lnTo>
                  <a:pt x="2" y="36"/>
                </a:lnTo>
                <a:lnTo>
                  <a:pt x="14" y="19"/>
                </a:lnTo>
                <a:lnTo>
                  <a:pt x="29" y="8"/>
                </a:lnTo>
                <a:lnTo>
                  <a:pt x="46" y="0"/>
                </a:lnTo>
                <a:lnTo>
                  <a:pt x="67" y="0"/>
                </a:lnTo>
                <a:lnTo>
                  <a:pt x="87" y="8"/>
                </a:lnTo>
                <a:lnTo>
                  <a:pt x="102" y="19"/>
                </a:lnTo>
                <a:lnTo>
                  <a:pt x="112" y="36"/>
                </a:lnTo>
                <a:lnTo>
                  <a:pt x="115" y="57"/>
                </a:lnTo>
                <a:lnTo>
                  <a:pt x="112" y="77"/>
                </a:lnTo>
                <a:lnTo>
                  <a:pt x="102" y="94"/>
                </a:lnTo>
                <a:lnTo>
                  <a:pt x="87" y="107"/>
                </a:lnTo>
                <a:lnTo>
                  <a:pt x="67" y="113"/>
                </a:lnTo>
                <a:lnTo>
                  <a:pt x="46" y="113"/>
                </a:lnTo>
                <a:lnTo>
                  <a:pt x="29" y="107"/>
                </a:lnTo>
                <a:lnTo>
                  <a:pt x="14" y="94"/>
                </a:lnTo>
                <a:lnTo>
                  <a:pt x="2" y="7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7" name="Freeform 15"/>
          <p:cNvSpPr>
            <a:spLocks/>
          </p:cNvSpPr>
          <p:nvPr/>
        </p:nvSpPr>
        <p:spPr bwMode="auto">
          <a:xfrm>
            <a:off x="5895975" y="3856038"/>
            <a:ext cx="161925" cy="177800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9 w 115"/>
              <a:gd name="T11" fmla="*/ 0 h 113"/>
              <a:gd name="T12" fmla="*/ 87 w 115"/>
              <a:gd name="T13" fmla="*/ 6 h 113"/>
              <a:gd name="T14" fmla="*/ 102 w 115"/>
              <a:gd name="T15" fmla="*/ 19 h 113"/>
              <a:gd name="T16" fmla="*/ 113 w 115"/>
              <a:gd name="T17" fmla="*/ 36 h 113"/>
              <a:gd name="T18" fmla="*/ 115 w 115"/>
              <a:gd name="T19" fmla="*/ 55 h 113"/>
              <a:gd name="T20" fmla="*/ 113 w 115"/>
              <a:gd name="T21" fmla="*/ 76 h 113"/>
              <a:gd name="T22" fmla="*/ 102 w 115"/>
              <a:gd name="T23" fmla="*/ 93 h 113"/>
              <a:gd name="T24" fmla="*/ 87 w 115"/>
              <a:gd name="T25" fmla="*/ 105 h 113"/>
              <a:gd name="T26" fmla="*/ 69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9" y="0"/>
                </a:lnTo>
                <a:lnTo>
                  <a:pt x="87" y="6"/>
                </a:lnTo>
                <a:lnTo>
                  <a:pt x="102" y="19"/>
                </a:lnTo>
                <a:lnTo>
                  <a:pt x="113" y="36"/>
                </a:lnTo>
                <a:lnTo>
                  <a:pt x="115" y="55"/>
                </a:lnTo>
                <a:lnTo>
                  <a:pt x="113" y="76"/>
                </a:lnTo>
                <a:lnTo>
                  <a:pt x="102" y="93"/>
                </a:lnTo>
                <a:lnTo>
                  <a:pt x="87" y="105"/>
                </a:lnTo>
                <a:lnTo>
                  <a:pt x="69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8" name="Freeform 16"/>
          <p:cNvSpPr>
            <a:spLocks/>
          </p:cNvSpPr>
          <p:nvPr/>
        </p:nvSpPr>
        <p:spPr bwMode="auto">
          <a:xfrm>
            <a:off x="6877050" y="4929188"/>
            <a:ext cx="161925" cy="180975"/>
          </a:xfrm>
          <a:custGeom>
            <a:avLst/>
            <a:gdLst>
              <a:gd name="T0" fmla="*/ 0 w 115"/>
              <a:gd name="T1" fmla="*/ 55 h 113"/>
              <a:gd name="T2" fmla="*/ 4 w 115"/>
              <a:gd name="T3" fmla="*/ 36 h 113"/>
              <a:gd name="T4" fmla="*/ 13 w 115"/>
              <a:gd name="T5" fmla="*/ 19 h 113"/>
              <a:gd name="T6" fmla="*/ 28 w 115"/>
              <a:gd name="T7" fmla="*/ 5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5 h 113"/>
              <a:gd name="T14" fmla="*/ 101 w 115"/>
              <a:gd name="T15" fmla="*/ 19 h 113"/>
              <a:gd name="T16" fmla="*/ 111 w 115"/>
              <a:gd name="T17" fmla="*/ 36 h 113"/>
              <a:gd name="T18" fmla="*/ 115 w 115"/>
              <a:gd name="T19" fmla="*/ 55 h 113"/>
              <a:gd name="T20" fmla="*/ 111 w 115"/>
              <a:gd name="T21" fmla="*/ 76 h 113"/>
              <a:gd name="T22" fmla="*/ 101 w 115"/>
              <a:gd name="T23" fmla="*/ 93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8 w 115"/>
              <a:gd name="T31" fmla="*/ 105 h 113"/>
              <a:gd name="T32" fmla="*/ 13 w 115"/>
              <a:gd name="T33" fmla="*/ 93 h 113"/>
              <a:gd name="T34" fmla="*/ 4 w 115"/>
              <a:gd name="T35" fmla="*/ 76 h 113"/>
              <a:gd name="T36" fmla="*/ 0 w 115"/>
              <a:gd name="T37" fmla="*/ 5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5"/>
                </a:moveTo>
                <a:lnTo>
                  <a:pt x="4" y="36"/>
                </a:lnTo>
                <a:lnTo>
                  <a:pt x="13" y="19"/>
                </a:lnTo>
                <a:lnTo>
                  <a:pt x="28" y="5"/>
                </a:lnTo>
                <a:lnTo>
                  <a:pt x="48" y="0"/>
                </a:lnTo>
                <a:lnTo>
                  <a:pt x="67" y="0"/>
                </a:lnTo>
                <a:lnTo>
                  <a:pt x="86" y="5"/>
                </a:lnTo>
                <a:lnTo>
                  <a:pt x="101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6"/>
                </a:lnTo>
                <a:lnTo>
                  <a:pt x="101" y="93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8" y="105"/>
                </a:lnTo>
                <a:lnTo>
                  <a:pt x="13" y="93"/>
                </a:lnTo>
                <a:lnTo>
                  <a:pt x="4" y="76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29" name="Freeform 17"/>
          <p:cNvSpPr>
            <a:spLocks/>
          </p:cNvSpPr>
          <p:nvPr/>
        </p:nvSpPr>
        <p:spPr bwMode="auto">
          <a:xfrm>
            <a:off x="7185025" y="4584700"/>
            <a:ext cx="163513" cy="180975"/>
          </a:xfrm>
          <a:custGeom>
            <a:avLst/>
            <a:gdLst>
              <a:gd name="T0" fmla="*/ 0 w 115"/>
              <a:gd name="T1" fmla="*/ 55 h 112"/>
              <a:gd name="T2" fmla="*/ 4 w 115"/>
              <a:gd name="T3" fmla="*/ 36 h 112"/>
              <a:gd name="T4" fmla="*/ 14 w 115"/>
              <a:gd name="T5" fmla="*/ 19 h 112"/>
              <a:gd name="T6" fmla="*/ 29 w 115"/>
              <a:gd name="T7" fmla="*/ 5 h 112"/>
              <a:gd name="T8" fmla="*/ 48 w 115"/>
              <a:gd name="T9" fmla="*/ 0 h 112"/>
              <a:gd name="T10" fmla="*/ 69 w 115"/>
              <a:gd name="T11" fmla="*/ 0 h 112"/>
              <a:gd name="T12" fmla="*/ 87 w 115"/>
              <a:gd name="T13" fmla="*/ 5 h 112"/>
              <a:gd name="T14" fmla="*/ 102 w 115"/>
              <a:gd name="T15" fmla="*/ 19 h 112"/>
              <a:gd name="T16" fmla="*/ 114 w 115"/>
              <a:gd name="T17" fmla="*/ 36 h 112"/>
              <a:gd name="T18" fmla="*/ 115 w 115"/>
              <a:gd name="T19" fmla="*/ 55 h 112"/>
              <a:gd name="T20" fmla="*/ 114 w 115"/>
              <a:gd name="T21" fmla="*/ 74 h 112"/>
              <a:gd name="T22" fmla="*/ 102 w 115"/>
              <a:gd name="T23" fmla="*/ 91 h 112"/>
              <a:gd name="T24" fmla="*/ 87 w 115"/>
              <a:gd name="T25" fmla="*/ 105 h 112"/>
              <a:gd name="T26" fmla="*/ 69 w 115"/>
              <a:gd name="T27" fmla="*/ 112 h 112"/>
              <a:gd name="T28" fmla="*/ 48 w 115"/>
              <a:gd name="T29" fmla="*/ 112 h 112"/>
              <a:gd name="T30" fmla="*/ 29 w 115"/>
              <a:gd name="T31" fmla="*/ 105 h 112"/>
              <a:gd name="T32" fmla="*/ 14 w 115"/>
              <a:gd name="T33" fmla="*/ 91 h 112"/>
              <a:gd name="T34" fmla="*/ 4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4" y="36"/>
                </a:lnTo>
                <a:lnTo>
                  <a:pt x="14" y="19"/>
                </a:lnTo>
                <a:lnTo>
                  <a:pt x="29" y="5"/>
                </a:lnTo>
                <a:lnTo>
                  <a:pt x="48" y="0"/>
                </a:lnTo>
                <a:lnTo>
                  <a:pt x="69" y="0"/>
                </a:lnTo>
                <a:lnTo>
                  <a:pt x="87" y="5"/>
                </a:lnTo>
                <a:lnTo>
                  <a:pt x="102" y="19"/>
                </a:lnTo>
                <a:lnTo>
                  <a:pt x="114" y="36"/>
                </a:lnTo>
                <a:lnTo>
                  <a:pt x="115" y="55"/>
                </a:lnTo>
                <a:lnTo>
                  <a:pt x="114" y="74"/>
                </a:lnTo>
                <a:lnTo>
                  <a:pt x="102" y="91"/>
                </a:lnTo>
                <a:lnTo>
                  <a:pt x="87" y="105"/>
                </a:lnTo>
                <a:lnTo>
                  <a:pt x="69" y="112"/>
                </a:lnTo>
                <a:lnTo>
                  <a:pt x="48" y="112"/>
                </a:lnTo>
                <a:lnTo>
                  <a:pt x="29" y="105"/>
                </a:lnTo>
                <a:lnTo>
                  <a:pt x="14" y="91"/>
                </a:lnTo>
                <a:lnTo>
                  <a:pt x="4" y="74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30" name="Freeform 18"/>
          <p:cNvSpPr>
            <a:spLocks/>
          </p:cNvSpPr>
          <p:nvPr/>
        </p:nvSpPr>
        <p:spPr bwMode="auto">
          <a:xfrm>
            <a:off x="6794500" y="3948113"/>
            <a:ext cx="165100" cy="179387"/>
          </a:xfrm>
          <a:custGeom>
            <a:avLst/>
            <a:gdLst>
              <a:gd name="T0" fmla="*/ 0 w 115"/>
              <a:gd name="T1" fmla="*/ 56 h 113"/>
              <a:gd name="T2" fmla="*/ 4 w 115"/>
              <a:gd name="T3" fmla="*/ 36 h 113"/>
              <a:gd name="T4" fmla="*/ 14 w 115"/>
              <a:gd name="T5" fmla="*/ 19 h 113"/>
              <a:gd name="T6" fmla="*/ 29 w 115"/>
              <a:gd name="T7" fmla="*/ 6 h 113"/>
              <a:gd name="T8" fmla="*/ 48 w 115"/>
              <a:gd name="T9" fmla="*/ 0 h 113"/>
              <a:gd name="T10" fmla="*/ 67 w 115"/>
              <a:gd name="T11" fmla="*/ 0 h 113"/>
              <a:gd name="T12" fmla="*/ 86 w 115"/>
              <a:gd name="T13" fmla="*/ 6 h 113"/>
              <a:gd name="T14" fmla="*/ 102 w 115"/>
              <a:gd name="T15" fmla="*/ 19 h 113"/>
              <a:gd name="T16" fmla="*/ 111 w 115"/>
              <a:gd name="T17" fmla="*/ 36 h 113"/>
              <a:gd name="T18" fmla="*/ 115 w 115"/>
              <a:gd name="T19" fmla="*/ 56 h 113"/>
              <a:gd name="T20" fmla="*/ 111 w 115"/>
              <a:gd name="T21" fmla="*/ 77 h 113"/>
              <a:gd name="T22" fmla="*/ 102 w 115"/>
              <a:gd name="T23" fmla="*/ 94 h 113"/>
              <a:gd name="T24" fmla="*/ 86 w 115"/>
              <a:gd name="T25" fmla="*/ 105 h 113"/>
              <a:gd name="T26" fmla="*/ 67 w 115"/>
              <a:gd name="T27" fmla="*/ 113 h 113"/>
              <a:gd name="T28" fmla="*/ 48 w 115"/>
              <a:gd name="T29" fmla="*/ 113 h 113"/>
              <a:gd name="T30" fmla="*/ 29 w 115"/>
              <a:gd name="T31" fmla="*/ 105 h 113"/>
              <a:gd name="T32" fmla="*/ 14 w 115"/>
              <a:gd name="T33" fmla="*/ 94 h 113"/>
              <a:gd name="T34" fmla="*/ 4 w 115"/>
              <a:gd name="T35" fmla="*/ 77 h 113"/>
              <a:gd name="T36" fmla="*/ 0 w 115"/>
              <a:gd name="T37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3">
                <a:moveTo>
                  <a:pt x="0" y="56"/>
                </a:moveTo>
                <a:lnTo>
                  <a:pt x="4" y="36"/>
                </a:lnTo>
                <a:lnTo>
                  <a:pt x="14" y="19"/>
                </a:lnTo>
                <a:lnTo>
                  <a:pt x="29" y="6"/>
                </a:lnTo>
                <a:lnTo>
                  <a:pt x="48" y="0"/>
                </a:lnTo>
                <a:lnTo>
                  <a:pt x="67" y="0"/>
                </a:lnTo>
                <a:lnTo>
                  <a:pt x="86" y="6"/>
                </a:lnTo>
                <a:lnTo>
                  <a:pt x="102" y="19"/>
                </a:lnTo>
                <a:lnTo>
                  <a:pt x="111" y="36"/>
                </a:lnTo>
                <a:lnTo>
                  <a:pt x="115" y="56"/>
                </a:lnTo>
                <a:lnTo>
                  <a:pt x="111" y="77"/>
                </a:lnTo>
                <a:lnTo>
                  <a:pt x="102" y="94"/>
                </a:lnTo>
                <a:lnTo>
                  <a:pt x="86" y="105"/>
                </a:lnTo>
                <a:lnTo>
                  <a:pt x="67" y="113"/>
                </a:lnTo>
                <a:lnTo>
                  <a:pt x="48" y="113"/>
                </a:lnTo>
                <a:lnTo>
                  <a:pt x="29" y="105"/>
                </a:lnTo>
                <a:lnTo>
                  <a:pt x="14" y="94"/>
                </a:lnTo>
                <a:lnTo>
                  <a:pt x="4" y="77"/>
                </a:lnTo>
                <a:lnTo>
                  <a:pt x="0" y="56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31" name="Freeform 19"/>
          <p:cNvSpPr>
            <a:spLocks/>
          </p:cNvSpPr>
          <p:nvPr/>
        </p:nvSpPr>
        <p:spPr bwMode="auto">
          <a:xfrm>
            <a:off x="5572125" y="4584700"/>
            <a:ext cx="161925" cy="180975"/>
          </a:xfrm>
          <a:custGeom>
            <a:avLst/>
            <a:gdLst>
              <a:gd name="T0" fmla="*/ 0 w 115"/>
              <a:gd name="T1" fmla="*/ 55 h 112"/>
              <a:gd name="T2" fmla="*/ 2 w 115"/>
              <a:gd name="T3" fmla="*/ 36 h 112"/>
              <a:gd name="T4" fmla="*/ 13 w 115"/>
              <a:gd name="T5" fmla="*/ 19 h 112"/>
              <a:gd name="T6" fmla="*/ 29 w 115"/>
              <a:gd name="T7" fmla="*/ 5 h 112"/>
              <a:gd name="T8" fmla="*/ 46 w 115"/>
              <a:gd name="T9" fmla="*/ 0 h 112"/>
              <a:gd name="T10" fmla="*/ 67 w 115"/>
              <a:gd name="T11" fmla="*/ 0 h 112"/>
              <a:gd name="T12" fmla="*/ 86 w 115"/>
              <a:gd name="T13" fmla="*/ 5 h 112"/>
              <a:gd name="T14" fmla="*/ 102 w 115"/>
              <a:gd name="T15" fmla="*/ 19 h 112"/>
              <a:gd name="T16" fmla="*/ 111 w 115"/>
              <a:gd name="T17" fmla="*/ 36 h 112"/>
              <a:gd name="T18" fmla="*/ 115 w 115"/>
              <a:gd name="T19" fmla="*/ 55 h 112"/>
              <a:gd name="T20" fmla="*/ 111 w 115"/>
              <a:gd name="T21" fmla="*/ 74 h 112"/>
              <a:gd name="T22" fmla="*/ 102 w 115"/>
              <a:gd name="T23" fmla="*/ 91 h 112"/>
              <a:gd name="T24" fmla="*/ 86 w 115"/>
              <a:gd name="T25" fmla="*/ 105 h 112"/>
              <a:gd name="T26" fmla="*/ 67 w 115"/>
              <a:gd name="T27" fmla="*/ 112 h 112"/>
              <a:gd name="T28" fmla="*/ 46 w 115"/>
              <a:gd name="T29" fmla="*/ 112 h 112"/>
              <a:gd name="T30" fmla="*/ 29 w 115"/>
              <a:gd name="T31" fmla="*/ 105 h 112"/>
              <a:gd name="T32" fmla="*/ 13 w 115"/>
              <a:gd name="T33" fmla="*/ 91 h 112"/>
              <a:gd name="T34" fmla="*/ 2 w 115"/>
              <a:gd name="T35" fmla="*/ 74 h 112"/>
              <a:gd name="T36" fmla="*/ 0 w 115"/>
              <a:gd name="T3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2">
                <a:moveTo>
                  <a:pt x="0" y="55"/>
                </a:moveTo>
                <a:lnTo>
                  <a:pt x="2" y="36"/>
                </a:lnTo>
                <a:lnTo>
                  <a:pt x="13" y="19"/>
                </a:lnTo>
                <a:lnTo>
                  <a:pt x="29" y="5"/>
                </a:lnTo>
                <a:lnTo>
                  <a:pt x="46" y="0"/>
                </a:lnTo>
                <a:lnTo>
                  <a:pt x="67" y="0"/>
                </a:lnTo>
                <a:lnTo>
                  <a:pt x="86" y="5"/>
                </a:lnTo>
                <a:lnTo>
                  <a:pt x="102" y="19"/>
                </a:lnTo>
                <a:lnTo>
                  <a:pt x="111" y="36"/>
                </a:lnTo>
                <a:lnTo>
                  <a:pt x="115" y="55"/>
                </a:lnTo>
                <a:lnTo>
                  <a:pt x="111" y="74"/>
                </a:lnTo>
                <a:lnTo>
                  <a:pt x="102" y="91"/>
                </a:lnTo>
                <a:lnTo>
                  <a:pt x="86" y="105"/>
                </a:lnTo>
                <a:lnTo>
                  <a:pt x="67" y="112"/>
                </a:lnTo>
                <a:lnTo>
                  <a:pt x="46" y="112"/>
                </a:lnTo>
                <a:lnTo>
                  <a:pt x="29" y="105"/>
                </a:lnTo>
                <a:lnTo>
                  <a:pt x="13" y="91"/>
                </a:lnTo>
                <a:lnTo>
                  <a:pt x="2" y="74"/>
                </a:lnTo>
                <a:lnTo>
                  <a:pt x="0" y="55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732" name="Text Box 20"/>
          <p:cNvSpPr txBox="1">
            <a:spLocks noChangeArrowheads="1"/>
          </p:cNvSpPr>
          <p:nvPr/>
        </p:nvSpPr>
        <p:spPr bwMode="auto">
          <a:xfrm>
            <a:off x="2822575" y="3810000"/>
            <a:ext cx="2435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This graph has</a:t>
            </a:r>
          </a:p>
          <a:p>
            <a:r>
              <a:rPr lang="en-US"/>
              <a:t>a clique of size 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DD0E-2F42-C04D-9862-ABCBC5E07FA6}" type="slidenum">
              <a:rPr lang="en-US"/>
              <a:pPr/>
              <a:t>33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is NP-Complete</a:t>
            </a:r>
          </a:p>
        </p:txBody>
      </p:sp>
      <p:grpSp>
        <p:nvGrpSpPr>
          <p:cNvPr id="220197" name="Group 37"/>
          <p:cNvGrpSpPr>
            <a:grpSpLocks/>
          </p:cNvGrpSpPr>
          <p:nvPr/>
        </p:nvGrpSpPr>
        <p:grpSpPr bwMode="auto">
          <a:xfrm>
            <a:off x="5432425" y="3998912"/>
            <a:ext cx="2111375" cy="2325688"/>
            <a:chOff x="1072" y="1980"/>
            <a:chExt cx="1330" cy="1465"/>
          </a:xfrm>
        </p:grpSpPr>
        <p:sp>
          <p:nvSpPr>
            <p:cNvPr id="220165" name="Rectangle 5"/>
            <p:cNvSpPr>
              <a:spLocks noChangeArrowheads="1"/>
            </p:cNvSpPr>
            <p:nvPr/>
          </p:nvSpPr>
          <p:spPr bwMode="auto">
            <a:xfrm>
              <a:off x="1665" y="3205"/>
              <a:ext cx="17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G</a:t>
              </a:r>
              <a:r>
                <a:rPr lang="ja-JP" altLang="en-US" sz="2500">
                  <a:solidFill>
                    <a:srgbClr val="000000"/>
                  </a:solidFill>
                  <a:latin typeface="Arial"/>
                </a:rPr>
                <a:t>’</a:t>
              </a:r>
              <a:endParaRPr lang="en-US"/>
            </a:p>
          </p:txBody>
        </p:sp>
        <p:sp>
          <p:nvSpPr>
            <p:cNvPr id="220172" name="Freeform 12"/>
            <p:cNvSpPr>
              <a:spLocks/>
            </p:cNvSpPr>
            <p:nvPr/>
          </p:nvSpPr>
          <p:spPr bwMode="auto">
            <a:xfrm>
              <a:off x="2299" y="2362"/>
              <a:ext cx="103" cy="101"/>
            </a:xfrm>
            <a:custGeom>
              <a:avLst/>
              <a:gdLst>
                <a:gd name="T0" fmla="*/ 0 w 103"/>
                <a:gd name="T1" fmla="*/ 52 h 101"/>
                <a:gd name="T2" fmla="*/ 4 w 103"/>
                <a:gd name="T3" fmla="*/ 33 h 101"/>
                <a:gd name="T4" fmla="*/ 12 w 103"/>
                <a:gd name="T5" fmla="*/ 18 h 101"/>
                <a:gd name="T6" fmla="*/ 26 w 103"/>
                <a:gd name="T7" fmla="*/ 7 h 101"/>
                <a:gd name="T8" fmla="*/ 43 w 103"/>
                <a:gd name="T9" fmla="*/ 0 h 101"/>
                <a:gd name="T10" fmla="*/ 60 w 103"/>
                <a:gd name="T11" fmla="*/ 0 h 101"/>
                <a:gd name="T12" fmla="*/ 77 w 103"/>
                <a:gd name="T13" fmla="*/ 7 h 101"/>
                <a:gd name="T14" fmla="*/ 91 w 103"/>
                <a:gd name="T15" fmla="*/ 18 h 101"/>
                <a:gd name="T16" fmla="*/ 99 w 103"/>
                <a:gd name="T17" fmla="*/ 33 h 101"/>
                <a:gd name="T18" fmla="*/ 103 w 103"/>
                <a:gd name="T19" fmla="*/ 52 h 101"/>
                <a:gd name="T20" fmla="*/ 99 w 103"/>
                <a:gd name="T21" fmla="*/ 69 h 101"/>
                <a:gd name="T22" fmla="*/ 91 w 103"/>
                <a:gd name="T23" fmla="*/ 84 h 101"/>
                <a:gd name="T24" fmla="*/ 77 w 103"/>
                <a:gd name="T25" fmla="*/ 96 h 101"/>
                <a:gd name="T26" fmla="*/ 60 w 103"/>
                <a:gd name="T27" fmla="*/ 101 h 101"/>
                <a:gd name="T28" fmla="*/ 43 w 103"/>
                <a:gd name="T29" fmla="*/ 101 h 101"/>
                <a:gd name="T30" fmla="*/ 26 w 103"/>
                <a:gd name="T31" fmla="*/ 96 h 101"/>
                <a:gd name="T32" fmla="*/ 12 w 103"/>
                <a:gd name="T33" fmla="*/ 84 h 101"/>
                <a:gd name="T34" fmla="*/ 4 w 103"/>
                <a:gd name="T35" fmla="*/ 69 h 101"/>
                <a:gd name="T36" fmla="*/ 0 w 103"/>
                <a:gd name="T37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1">
                  <a:moveTo>
                    <a:pt x="0" y="52"/>
                  </a:moveTo>
                  <a:lnTo>
                    <a:pt x="4" y="33"/>
                  </a:lnTo>
                  <a:lnTo>
                    <a:pt x="12" y="18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7"/>
                  </a:lnTo>
                  <a:lnTo>
                    <a:pt x="91" y="18"/>
                  </a:lnTo>
                  <a:lnTo>
                    <a:pt x="99" y="33"/>
                  </a:lnTo>
                  <a:lnTo>
                    <a:pt x="103" y="52"/>
                  </a:lnTo>
                  <a:lnTo>
                    <a:pt x="99" y="69"/>
                  </a:lnTo>
                  <a:lnTo>
                    <a:pt x="91" y="84"/>
                  </a:lnTo>
                  <a:lnTo>
                    <a:pt x="77" y="96"/>
                  </a:lnTo>
                  <a:lnTo>
                    <a:pt x="60" y="101"/>
                  </a:lnTo>
                  <a:lnTo>
                    <a:pt x="43" y="101"/>
                  </a:lnTo>
                  <a:lnTo>
                    <a:pt x="26" y="96"/>
                  </a:lnTo>
                  <a:lnTo>
                    <a:pt x="12" y="84"/>
                  </a:lnTo>
                  <a:lnTo>
                    <a:pt x="4" y="69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3" name="Freeform 13"/>
            <p:cNvSpPr>
              <a:spLocks/>
            </p:cNvSpPr>
            <p:nvPr/>
          </p:nvSpPr>
          <p:spPr bwMode="auto">
            <a:xfrm>
              <a:off x="1072" y="1980"/>
              <a:ext cx="102" cy="100"/>
            </a:xfrm>
            <a:custGeom>
              <a:avLst/>
              <a:gdLst>
                <a:gd name="T0" fmla="*/ 0 w 102"/>
                <a:gd name="T1" fmla="*/ 51 h 100"/>
                <a:gd name="T2" fmla="*/ 1 w 102"/>
                <a:gd name="T3" fmla="*/ 32 h 100"/>
                <a:gd name="T4" fmla="*/ 12 w 102"/>
                <a:gd name="T5" fmla="*/ 17 h 100"/>
                <a:gd name="T6" fmla="*/ 25 w 102"/>
                <a:gd name="T7" fmla="*/ 6 h 100"/>
                <a:gd name="T8" fmla="*/ 41 w 102"/>
                <a:gd name="T9" fmla="*/ 0 h 100"/>
                <a:gd name="T10" fmla="*/ 60 w 102"/>
                <a:gd name="T11" fmla="*/ 0 h 100"/>
                <a:gd name="T12" fmla="*/ 77 w 102"/>
                <a:gd name="T13" fmla="*/ 6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51 h 100"/>
                <a:gd name="T20" fmla="*/ 99 w 102"/>
                <a:gd name="T21" fmla="*/ 68 h 100"/>
                <a:gd name="T22" fmla="*/ 90 w 102"/>
                <a:gd name="T23" fmla="*/ 83 h 100"/>
                <a:gd name="T24" fmla="*/ 77 w 102"/>
                <a:gd name="T25" fmla="*/ 95 h 100"/>
                <a:gd name="T26" fmla="*/ 60 w 102"/>
                <a:gd name="T27" fmla="*/ 100 h 100"/>
                <a:gd name="T28" fmla="*/ 41 w 102"/>
                <a:gd name="T29" fmla="*/ 100 h 100"/>
                <a:gd name="T30" fmla="*/ 25 w 102"/>
                <a:gd name="T31" fmla="*/ 95 h 100"/>
                <a:gd name="T32" fmla="*/ 12 w 102"/>
                <a:gd name="T33" fmla="*/ 83 h 100"/>
                <a:gd name="T34" fmla="*/ 1 w 102"/>
                <a:gd name="T35" fmla="*/ 68 h 100"/>
                <a:gd name="T36" fmla="*/ 0 w 102"/>
                <a:gd name="T3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51"/>
                  </a:moveTo>
                  <a:lnTo>
                    <a:pt x="1" y="32"/>
                  </a:lnTo>
                  <a:lnTo>
                    <a:pt x="12" y="17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51"/>
                  </a:lnTo>
                  <a:lnTo>
                    <a:pt x="99" y="68"/>
                  </a:lnTo>
                  <a:lnTo>
                    <a:pt x="90" y="83"/>
                  </a:lnTo>
                  <a:lnTo>
                    <a:pt x="77" y="95"/>
                  </a:lnTo>
                  <a:lnTo>
                    <a:pt x="60" y="100"/>
                  </a:lnTo>
                  <a:lnTo>
                    <a:pt x="41" y="100"/>
                  </a:lnTo>
                  <a:lnTo>
                    <a:pt x="25" y="95"/>
                  </a:lnTo>
                  <a:lnTo>
                    <a:pt x="12" y="83"/>
                  </a:lnTo>
                  <a:lnTo>
                    <a:pt x="1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4" name="Freeform 14"/>
            <p:cNvSpPr>
              <a:spLocks/>
            </p:cNvSpPr>
            <p:nvPr/>
          </p:nvSpPr>
          <p:spPr bwMode="auto">
            <a:xfrm>
              <a:off x="1123" y="2031"/>
              <a:ext cx="306" cy="1021"/>
            </a:xfrm>
            <a:custGeom>
              <a:avLst/>
              <a:gdLst>
                <a:gd name="T0" fmla="*/ 0 w 306"/>
                <a:gd name="T1" fmla="*/ 0 h 1021"/>
                <a:gd name="T2" fmla="*/ 203 w 306"/>
                <a:gd name="T3" fmla="*/ 406 h 1021"/>
                <a:gd name="T4" fmla="*/ 2 w 306"/>
                <a:gd name="T5" fmla="*/ 817 h 1021"/>
                <a:gd name="T6" fmla="*/ 306 w 306"/>
                <a:gd name="T7" fmla="*/ 1021 h 1021"/>
                <a:gd name="T8" fmla="*/ 306 w 306"/>
                <a:gd name="T9" fmla="*/ 102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1021">
                  <a:moveTo>
                    <a:pt x="0" y="0"/>
                  </a:moveTo>
                  <a:lnTo>
                    <a:pt x="203" y="406"/>
                  </a:lnTo>
                  <a:lnTo>
                    <a:pt x="2" y="817"/>
                  </a:lnTo>
                  <a:lnTo>
                    <a:pt x="306" y="1021"/>
                  </a:lnTo>
                  <a:lnTo>
                    <a:pt x="306" y="102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5" name="Freeform 15"/>
            <p:cNvSpPr>
              <a:spLocks/>
            </p:cNvSpPr>
            <p:nvPr/>
          </p:nvSpPr>
          <p:spPr bwMode="auto">
            <a:xfrm>
              <a:off x="1941" y="2414"/>
              <a:ext cx="411" cy="624"/>
            </a:xfrm>
            <a:custGeom>
              <a:avLst/>
              <a:gdLst>
                <a:gd name="T0" fmla="*/ 0 w 411"/>
                <a:gd name="T1" fmla="*/ 624 h 624"/>
                <a:gd name="T2" fmla="*/ 195 w 411"/>
                <a:gd name="T3" fmla="*/ 434 h 624"/>
                <a:gd name="T4" fmla="*/ 411 w 411"/>
                <a:gd name="T5" fmla="*/ 0 h 624"/>
                <a:gd name="T6" fmla="*/ 410 w 411"/>
                <a:gd name="T7" fmla="*/ 0 h 624"/>
                <a:gd name="T8" fmla="*/ 410 w 411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4">
                  <a:moveTo>
                    <a:pt x="0" y="624"/>
                  </a:moveTo>
                  <a:lnTo>
                    <a:pt x="195" y="434"/>
                  </a:lnTo>
                  <a:lnTo>
                    <a:pt x="411" y="0"/>
                  </a:lnTo>
                  <a:lnTo>
                    <a:pt x="410" y="0"/>
                  </a:lnTo>
                  <a:lnTo>
                    <a:pt x="41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6" name="Line 16"/>
            <p:cNvSpPr>
              <a:spLocks noChangeShapeType="1"/>
            </p:cNvSpPr>
            <p:nvPr/>
          </p:nvSpPr>
          <p:spPr bwMode="auto">
            <a:xfrm flipH="1" flipV="1">
              <a:off x="1326" y="2437"/>
              <a:ext cx="564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7" name="Freeform 17"/>
            <p:cNvSpPr>
              <a:spLocks/>
            </p:cNvSpPr>
            <p:nvPr/>
          </p:nvSpPr>
          <p:spPr bwMode="auto">
            <a:xfrm>
              <a:off x="1072" y="2437"/>
              <a:ext cx="1062" cy="601"/>
            </a:xfrm>
            <a:custGeom>
              <a:avLst/>
              <a:gdLst>
                <a:gd name="T0" fmla="*/ 0 w 1062"/>
                <a:gd name="T1" fmla="*/ 412 h 601"/>
                <a:gd name="T2" fmla="*/ 869 w 1062"/>
                <a:gd name="T3" fmla="*/ 601 h 601"/>
                <a:gd name="T4" fmla="*/ 254 w 1062"/>
                <a:gd name="T5" fmla="*/ 0 h 601"/>
                <a:gd name="T6" fmla="*/ 1062 w 1062"/>
                <a:gd name="T7" fmla="*/ 409 h 601"/>
                <a:gd name="T8" fmla="*/ 0 w 1062"/>
                <a:gd name="T9" fmla="*/ 41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601">
                  <a:moveTo>
                    <a:pt x="0" y="412"/>
                  </a:moveTo>
                  <a:lnTo>
                    <a:pt x="869" y="601"/>
                  </a:lnTo>
                  <a:lnTo>
                    <a:pt x="254" y="0"/>
                  </a:lnTo>
                  <a:lnTo>
                    <a:pt x="1062" y="409"/>
                  </a:lnTo>
                  <a:lnTo>
                    <a:pt x="0" y="41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8" name="Freeform 18"/>
            <p:cNvSpPr>
              <a:spLocks/>
            </p:cNvSpPr>
            <p:nvPr/>
          </p:nvSpPr>
          <p:spPr bwMode="auto">
            <a:xfrm>
              <a:off x="1123" y="2488"/>
              <a:ext cx="818" cy="550"/>
            </a:xfrm>
            <a:custGeom>
              <a:avLst/>
              <a:gdLst>
                <a:gd name="T0" fmla="*/ 0 w 818"/>
                <a:gd name="T1" fmla="*/ 358 h 550"/>
                <a:gd name="T2" fmla="*/ 767 w 818"/>
                <a:gd name="T3" fmla="*/ 0 h 550"/>
                <a:gd name="T4" fmla="*/ 818 w 818"/>
                <a:gd name="T5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550">
                  <a:moveTo>
                    <a:pt x="0" y="358"/>
                  </a:moveTo>
                  <a:lnTo>
                    <a:pt x="767" y="0"/>
                  </a:lnTo>
                  <a:lnTo>
                    <a:pt x="818" y="55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>
              <a:off x="1890" y="2488"/>
              <a:ext cx="244" cy="3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0" name="Freeform 20"/>
            <p:cNvSpPr>
              <a:spLocks/>
            </p:cNvSpPr>
            <p:nvPr/>
          </p:nvSpPr>
          <p:spPr bwMode="auto">
            <a:xfrm>
              <a:off x="1377" y="3001"/>
              <a:ext cx="103" cy="100"/>
            </a:xfrm>
            <a:custGeom>
              <a:avLst/>
              <a:gdLst>
                <a:gd name="T0" fmla="*/ 0 w 103"/>
                <a:gd name="T1" fmla="*/ 51 h 100"/>
                <a:gd name="T2" fmla="*/ 2 w 103"/>
                <a:gd name="T3" fmla="*/ 32 h 100"/>
                <a:gd name="T4" fmla="*/ 12 w 103"/>
                <a:gd name="T5" fmla="*/ 17 h 100"/>
                <a:gd name="T6" fmla="*/ 26 w 103"/>
                <a:gd name="T7" fmla="*/ 6 h 100"/>
                <a:gd name="T8" fmla="*/ 41 w 103"/>
                <a:gd name="T9" fmla="*/ 0 h 100"/>
                <a:gd name="T10" fmla="*/ 60 w 103"/>
                <a:gd name="T11" fmla="*/ 0 h 100"/>
                <a:gd name="T12" fmla="*/ 77 w 103"/>
                <a:gd name="T13" fmla="*/ 6 h 100"/>
                <a:gd name="T14" fmla="*/ 91 w 103"/>
                <a:gd name="T15" fmla="*/ 17 h 100"/>
                <a:gd name="T16" fmla="*/ 99 w 103"/>
                <a:gd name="T17" fmla="*/ 32 h 100"/>
                <a:gd name="T18" fmla="*/ 103 w 103"/>
                <a:gd name="T19" fmla="*/ 51 h 100"/>
                <a:gd name="T20" fmla="*/ 99 w 103"/>
                <a:gd name="T21" fmla="*/ 68 h 100"/>
                <a:gd name="T22" fmla="*/ 91 w 103"/>
                <a:gd name="T23" fmla="*/ 83 h 100"/>
                <a:gd name="T24" fmla="*/ 77 w 103"/>
                <a:gd name="T25" fmla="*/ 95 h 100"/>
                <a:gd name="T26" fmla="*/ 60 w 103"/>
                <a:gd name="T27" fmla="*/ 100 h 100"/>
                <a:gd name="T28" fmla="*/ 41 w 103"/>
                <a:gd name="T29" fmla="*/ 100 h 100"/>
                <a:gd name="T30" fmla="*/ 26 w 103"/>
                <a:gd name="T31" fmla="*/ 95 h 100"/>
                <a:gd name="T32" fmla="*/ 12 w 103"/>
                <a:gd name="T33" fmla="*/ 83 h 100"/>
                <a:gd name="T34" fmla="*/ 2 w 103"/>
                <a:gd name="T35" fmla="*/ 68 h 100"/>
                <a:gd name="T36" fmla="*/ 0 w 103"/>
                <a:gd name="T3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0">
                  <a:moveTo>
                    <a:pt x="0" y="51"/>
                  </a:moveTo>
                  <a:lnTo>
                    <a:pt x="2" y="32"/>
                  </a:lnTo>
                  <a:lnTo>
                    <a:pt x="12" y="17"/>
                  </a:lnTo>
                  <a:lnTo>
                    <a:pt x="26" y="6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3" y="51"/>
                  </a:lnTo>
                  <a:lnTo>
                    <a:pt x="99" y="68"/>
                  </a:lnTo>
                  <a:lnTo>
                    <a:pt x="91" y="83"/>
                  </a:lnTo>
                  <a:lnTo>
                    <a:pt x="77" y="95"/>
                  </a:lnTo>
                  <a:lnTo>
                    <a:pt x="60" y="100"/>
                  </a:lnTo>
                  <a:lnTo>
                    <a:pt x="41" y="100"/>
                  </a:lnTo>
                  <a:lnTo>
                    <a:pt x="26" y="95"/>
                  </a:lnTo>
                  <a:lnTo>
                    <a:pt x="12" y="83"/>
                  </a:lnTo>
                  <a:lnTo>
                    <a:pt x="2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1" name="Freeform 21"/>
            <p:cNvSpPr>
              <a:spLocks/>
            </p:cNvSpPr>
            <p:nvPr/>
          </p:nvSpPr>
          <p:spPr bwMode="auto">
            <a:xfrm>
              <a:off x="1275" y="2388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6 w 102"/>
                <a:gd name="T7" fmla="*/ 5 h 100"/>
                <a:gd name="T8" fmla="*/ 43 w 102"/>
                <a:gd name="T9" fmla="*/ 0 h 100"/>
                <a:gd name="T10" fmla="*/ 61 w 102"/>
                <a:gd name="T11" fmla="*/ 0 h 100"/>
                <a:gd name="T12" fmla="*/ 77 w 102"/>
                <a:gd name="T13" fmla="*/ 5 h 100"/>
                <a:gd name="T14" fmla="*/ 90 w 102"/>
                <a:gd name="T15" fmla="*/ 17 h 100"/>
                <a:gd name="T16" fmla="*/ 101 w 102"/>
                <a:gd name="T17" fmla="*/ 32 h 100"/>
                <a:gd name="T18" fmla="*/ 102 w 102"/>
                <a:gd name="T19" fmla="*/ 49 h 100"/>
                <a:gd name="T20" fmla="*/ 101 w 102"/>
                <a:gd name="T21" fmla="*/ 68 h 100"/>
                <a:gd name="T22" fmla="*/ 90 w 102"/>
                <a:gd name="T23" fmla="*/ 83 h 100"/>
                <a:gd name="T24" fmla="*/ 77 w 102"/>
                <a:gd name="T25" fmla="*/ 94 h 100"/>
                <a:gd name="T26" fmla="*/ 61 w 102"/>
                <a:gd name="T27" fmla="*/ 100 h 100"/>
                <a:gd name="T28" fmla="*/ 43 w 102"/>
                <a:gd name="T29" fmla="*/ 100 h 100"/>
                <a:gd name="T30" fmla="*/ 26 w 102"/>
                <a:gd name="T31" fmla="*/ 94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61" y="0"/>
                  </a:lnTo>
                  <a:lnTo>
                    <a:pt x="77" y="5"/>
                  </a:lnTo>
                  <a:lnTo>
                    <a:pt x="90" y="17"/>
                  </a:lnTo>
                  <a:lnTo>
                    <a:pt x="101" y="32"/>
                  </a:lnTo>
                  <a:lnTo>
                    <a:pt x="102" y="49"/>
                  </a:lnTo>
                  <a:lnTo>
                    <a:pt x="101" y="68"/>
                  </a:lnTo>
                  <a:lnTo>
                    <a:pt x="90" y="83"/>
                  </a:lnTo>
                  <a:lnTo>
                    <a:pt x="77" y="94"/>
                  </a:lnTo>
                  <a:lnTo>
                    <a:pt x="61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2" name="Freeform 22"/>
            <p:cNvSpPr>
              <a:spLocks/>
            </p:cNvSpPr>
            <p:nvPr/>
          </p:nvSpPr>
          <p:spPr bwMode="auto">
            <a:xfrm>
              <a:off x="1890" y="2989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5 w 102"/>
                <a:gd name="T7" fmla="*/ 5 h 100"/>
                <a:gd name="T8" fmla="*/ 42 w 102"/>
                <a:gd name="T9" fmla="*/ 0 h 100"/>
                <a:gd name="T10" fmla="*/ 59 w 102"/>
                <a:gd name="T11" fmla="*/ 0 h 100"/>
                <a:gd name="T12" fmla="*/ 76 w 102"/>
                <a:gd name="T13" fmla="*/ 5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8 h 100"/>
                <a:gd name="T22" fmla="*/ 90 w 102"/>
                <a:gd name="T23" fmla="*/ 83 h 100"/>
                <a:gd name="T24" fmla="*/ 76 w 102"/>
                <a:gd name="T25" fmla="*/ 93 h 100"/>
                <a:gd name="T26" fmla="*/ 59 w 102"/>
                <a:gd name="T27" fmla="*/ 100 h 100"/>
                <a:gd name="T28" fmla="*/ 42 w 102"/>
                <a:gd name="T29" fmla="*/ 100 h 100"/>
                <a:gd name="T30" fmla="*/ 25 w 102"/>
                <a:gd name="T31" fmla="*/ 93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5"/>
                  </a:lnTo>
                  <a:lnTo>
                    <a:pt x="42" y="0"/>
                  </a:lnTo>
                  <a:lnTo>
                    <a:pt x="59" y="0"/>
                  </a:lnTo>
                  <a:lnTo>
                    <a:pt x="76" y="5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8"/>
                  </a:lnTo>
                  <a:lnTo>
                    <a:pt x="90" y="83"/>
                  </a:lnTo>
                  <a:lnTo>
                    <a:pt x="76" y="93"/>
                  </a:lnTo>
                  <a:lnTo>
                    <a:pt x="59" y="100"/>
                  </a:lnTo>
                  <a:lnTo>
                    <a:pt x="42" y="100"/>
                  </a:lnTo>
                  <a:lnTo>
                    <a:pt x="25" y="93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3" name="Freeform 23"/>
            <p:cNvSpPr>
              <a:spLocks/>
            </p:cNvSpPr>
            <p:nvPr/>
          </p:nvSpPr>
          <p:spPr bwMode="auto">
            <a:xfrm>
              <a:off x="2083" y="2796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3 w 102"/>
                <a:gd name="T3" fmla="*/ 33 h 101"/>
                <a:gd name="T4" fmla="*/ 12 w 102"/>
                <a:gd name="T5" fmla="*/ 17 h 101"/>
                <a:gd name="T6" fmla="*/ 25 w 102"/>
                <a:gd name="T7" fmla="*/ 6 h 101"/>
                <a:gd name="T8" fmla="*/ 42 w 102"/>
                <a:gd name="T9" fmla="*/ 0 h 101"/>
                <a:gd name="T10" fmla="*/ 61 w 102"/>
                <a:gd name="T11" fmla="*/ 0 h 101"/>
                <a:gd name="T12" fmla="*/ 76 w 102"/>
                <a:gd name="T13" fmla="*/ 6 h 101"/>
                <a:gd name="T14" fmla="*/ 90 w 102"/>
                <a:gd name="T15" fmla="*/ 17 h 101"/>
                <a:gd name="T16" fmla="*/ 100 w 102"/>
                <a:gd name="T17" fmla="*/ 33 h 101"/>
                <a:gd name="T18" fmla="*/ 102 w 102"/>
                <a:gd name="T19" fmla="*/ 50 h 101"/>
                <a:gd name="T20" fmla="*/ 100 w 102"/>
                <a:gd name="T21" fmla="*/ 67 h 101"/>
                <a:gd name="T22" fmla="*/ 90 w 102"/>
                <a:gd name="T23" fmla="*/ 82 h 101"/>
                <a:gd name="T24" fmla="*/ 76 w 102"/>
                <a:gd name="T25" fmla="*/ 94 h 101"/>
                <a:gd name="T26" fmla="*/ 61 w 102"/>
                <a:gd name="T27" fmla="*/ 101 h 101"/>
                <a:gd name="T28" fmla="*/ 42 w 102"/>
                <a:gd name="T29" fmla="*/ 101 h 101"/>
                <a:gd name="T30" fmla="*/ 25 w 102"/>
                <a:gd name="T31" fmla="*/ 94 h 101"/>
                <a:gd name="T32" fmla="*/ 12 w 102"/>
                <a:gd name="T33" fmla="*/ 82 h 101"/>
                <a:gd name="T34" fmla="*/ 3 w 102"/>
                <a:gd name="T35" fmla="*/ 67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3" y="33"/>
                  </a:lnTo>
                  <a:lnTo>
                    <a:pt x="12" y="17"/>
                  </a:lnTo>
                  <a:lnTo>
                    <a:pt x="25" y="6"/>
                  </a:lnTo>
                  <a:lnTo>
                    <a:pt x="42" y="0"/>
                  </a:lnTo>
                  <a:lnTo>
                    <a:pt x="61" y="0"/>
                  </a:lnTo>
                  <a:lnTo>
                    <a:pt x="76" y="6"/>
                  </a:lnTo>
                  <a:lnTo>
                    <a:pt x="90" y="17"/>
                  </a:lnTo>
                  <a:lnTo>
                    <a:pt x="100" y="33"/>
                  </a:lnTo>
                  <a:lnTo>
                    <a:pt x="102" y="50"/>
                  </a:lnTo>
                  <a:lnTo>
                    <a:pt x="100" y="67"/>
                  </a:lnTo>
                  <a:lnTo>
                    <a:pt x="90" y="82"/>
                  </a:lnTo>
                  <a:lnTo>
                    <a:pt x="76" y="94"/>
                  </a:lnTo>
                  <a:lnTo>
                    <a:pt x="61" y="101"/>
                  </a:lnTo>
                  <a:lnTo>
                    <a:pt x="42" y="101"/>
                  </a:lnTo>
                  <a:lnTo>
                    <a:pt x="25" y="94"/>
                  </a:lnTo>
                  <a:lnTo>
                    <a:pt x="12" y="82"/>
                  </a:lnTo>
                  <a:lnTo>
                    <a:pt x="3" y="6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4" name="Freeform 24"/>
            <p:cNvSpPr>
              <a:spLocks/>
            </p:cNvSpPr>
            <p:nvPr/>
          </p:nvSpPr>
          <p:spPr bwMode="auto">
            <a:xfrm>
              <a:off x="1838" y="2439"/>
              <a:ext cx="103" cy="100"/>
            </a:xfrm>
            <a:custGeom>
              <a:avLst/>
              <a:gdLst>
                <a:gd name="T0" fmla="*/ 0 w 103"/>
                <a:gd name="T1" fmla="*/ 49 h 100"/>
                <a:gd name="T2" fmla="*/ 4 w 103"/>
                <a:gd name="T3" fmla="*/ 32 h 100"/>
                <a:gd name="T4" fmla="*/ 12 w 103"/>
                <a:gd name="T5" fmla="*/ 17 h 100"/>
                <a:gd name="T6" fmla="*/ 26 w 103"/>
                <a:gd name="T7" fmla="*/ 5 h 100"/>
                <a:gd name="T8" fmla="*/ 43 w 103"/>
                <a:gd name="T9" fmla="*/ 0 h 100"/>
                <a:gd name="T10" fmla="*/ 60 w 103"/>
                <a:gd name="T11" fmla="*/ 0 h 100"/>
                <a:gd name="T12" fmla="*/ 77 w 103"/>
                <a:gd name="T13" fmla="*/ 5 h 100"/>
                <a:gd name="T14" fmla="*/ 91 w 103"/>
                <a:gd name="T15" fmla="*/ 17 h 100"/>
                <a:gd name="T16" fmla="*/ 99 w 103"/>
                <a:gd name="T17" fmla="*/ 32 h 100"/>
                <a:gd name="T18" fmla="*/ 103 w 103"/>
                <a:gd name="T19" fmla="*/ 49 h 100"/>
                <a:gd name="T20" fmla="*/ 99 w 103"/>
                <a:gd name="T21" fmla="*/ 68 h 100"/>
                <a:gd name="T22" fmla="*/ 91 w 103"/>
                <a:gd name="T23" fmla="*/ 83 h 100"/>
                <a:gd name="T24" fmla="*/ 77 w 103"/>
                <a:gd name="T25" fmla="*/ 94 h 100"/>
                <a:gd name="T26" fmla="*/ 60 w 103"/>
                <a:gd name="T27" fmla="*/ 100 h 100"/>
                <a:gd name="T28" fmla="*/ 43 w 103"/>
                <a:gd name="T29" fmla="*/ 100 h 100"/>
                <a:gd name="T30" fmla="*/ 26 w 103"/>
                <a:gd name="T31" fmla="*/ 94 h 100"/>
                <a:gd name="T32" fmla="*/ 12 w 103"/>
                <a:gd name="T33" fmla="*/ 83 h 100"/>
                <a:gd name="T34" fmla="*/ 4 w 103"/>
                <a:gd name="T35" fmla="*/ 68 h 100"/>
                <a:gd name="T36" fmla="*/ 0 w 103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0">
                  <a:moveTo>
                    <a:pt x="0" y="49"/>
                  </a:moveTo>
                  <a:lnTo>
                    <a:pt x="4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5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3" y="49"/>
                  </a:lnTo>
                  <a:lnTo>
                    <a:pt x="99" y="68"/>
                  </a:lnTo>
                  <a:lnTo>
                    <a:pt x="91" y="83"/>
                  </a:lnTo>
                  <a:lnTo>
                    <a:pt x="77" y="94"/>
                  </a:lnTo>
                  <a:lnTo>
                    <a:pt x="60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3"/>
                  </a:lnTo>
                  <a:lnTo>
                    <a:pt x="4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5" name="Freeform 25"/>
            <p:cNvSpPr>
              <a:spLocks/>
            </p:cNvSpPr>
            <p:nvPr/>
          </p:nvSpPr>
          <p:spPr bwMode="auto">
            <a:xfrm>
              <a:off x="1072" y="2796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1 w 102"/>
                <a:gd name="T3" fmla="*/ 33 h 101"/>
                <a:gd name="T4" fmla="*/ 12 w 102"/>
                <a:gd name="T5" fmla="*/ 17 h 101"/>
                <a:gd name="T6" fmla="*/ 25 w 102"/>
                <a:gd name="T7" fmla="*/ 6 h 101"/>
                <a:gd name="T8" fmla="*/ 41 w 102"/>
                <a:gd name="T9" fmla="*/ 0 h 101"/>
                <a:gd name="T10" fmla="*/ 60 w 102"/>
                <a:gd name="T11" fmla="*/ 0 h 101"/>
                <a:gd name="T12" fmla="*/ 77 w 102"/>
                <a:gd name="T13" fmla="*/ 6 h 101"/>
                <a:gd name="T14" fmla="*/ 90 w 102"/>
                <a:gd name="T15" fmla="*/ 17 h 101"/>
                <a:gd name="T16" fmla="*/ 99 w 102"/>
                <a:gd name="T17" fmla="*/ 33 h 101"/>
                <a:gd name="T18" fmla="*/ 102 w 102"/>
                <a:gd name="T19" fmla="*/ 50 h 101"/>
                <a:gd name="T20" fmla="*/ 99 w 102"/>
                <a:gd name="T21" fmla="*/ 67 h 101"/>
                <a:gd name="T22" fmla="*/ 90 w 102"/>
                <a:gd name="T23" fmla="*/ 82 h 101"/>
                <a:gd name="T24" fmla="*/ 77 w 102"/>
                <a:gd name="T25" fmla="*/ 94 h 101"/>
                <a:gd name="T26" fmla="*/ 60 w 102"/>
                <a:gd name="T27" fmla="*/ 101 h 101"/>
                <a:gd name="T28" fmla="*/ 41 w 102"/>
                <a:gd name="T29" fmla="*/ 101 h 101"/>
                <a:gd name="T30" fmla="*/ 25 w 102"/>
                <a:gd name="T31" fmla="*/ 94 h 101"/>
                <a:gd name="T32" fmla="*/ 12 w 102"/>
                <a:gd name="T33" fmla="*/ 82 h 101"/>
                <a:gd name="T34" fmla="*/ 1 w 102"/>
                <a:gd name="T35" fmla="*/ 67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1" y="33"/>
                  </a:lnTo>
                  <a:lnTo>
                    <a:pt x="12" y="17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0" y="17"/>
                  </a:lnTo>
                  <a:lnTo>
                    <a:pt x="99" y="33"/>
                  </a:lnTo>
                  <a:lnTo>
                    <a:pt x="102" y="50"/>
                  </a:lnTo>
                  <a:lnTo>
                    <a:pt x="99" y="67"/>
                  </a:lnTo>
                  <a:lnTo>
                    <a:pt x="90" y="82"/>
                  </a:lnTo>
                  <a:lnTo>
                    <a:pt x="77" y="94"/>
                  </a:lnTo>
                  <a:lnTo>
                    <a:pt x="60" y="101"/>
                  </a:lnTo>
                  <a:lnTo>
                    <a:pt x="41" y="101"/>
                  </a:lnTo>
                  <a:lnTo>
                    <a:pt x="25" y="94"/>
                  </a:lnTo>
                  <a:lnTo>
                    <a:pt x="12" y="82"/>
                  </a:lnTo>
                  <a:lnTo>
                    <a:pt x="1" y="6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198" name="Group 38"/>
          <p:cNvGrpSpPr>
            <a:grpSpLocks/>
          </p:cNvGrpSpPr>
          <p:nvPr/>
        </p:nvGrpSpPr>
        <p:grpSpPr bwMode="auto">
          <a:xfrm>
            <a:off x="2133600" y="3957637"/>
            <a:ext cx="2111375" cy="2366963"/>
            <a:chOff x="3633" y="1954"/>
            <a:chExt cx="1330" cy="1491"/>
          </a:xfrm>
        </p:grpSpPr>
        <p:sp>
          <p:nvSpPr>
            <p:cNvPr id="220166" name="Rectangle 6"/>
            <p:cNvSpPr>
              <a:spLocks noChangeArrowheads="1"/>
            </p:cNvSpPr>
            <p:nvPr/>
          </p:nvSpPr>
          <p:spPr bwMode="auto">
            <a:xfrm>
              <a:off x="4016" y="3205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220167" name="Freeform 7"/>
            <p:cNvSpPr>
              <a:spLocks/>
            </p:cNvSpPr>
            <p:nvPr/>
          </p:nvSpPr>
          <p:spPr bwMode="auto">
            <a:xfrm>
              <a:off x="3838" y="2362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3 w 102"/>
                <a:gd name="T3" fmla="*/ 33 h 101"/>
                <a:gd name="T4" fmla="*/ 12 w 102"/>
                <a:gd name="T5" fmla="*/ 18 h 101"/>
                <a:gd name="T6" fmla="*/ 26 w 102"/>
                <a:gd name="T7" fmla="*/ 6 h 101"/>
                <a:gd name="T8" fmla="*/ 43 w 102"/>
                <a:gd name="T9" fmla="*/ 0 h 101"/>
                <a:gd name="T10" fmla="*/ 60 w 102"/>
                <a:gd name="T11" fmla="*/ 0 h 101"/>
                <a:gd name="T12" fmla="*/ 77 w 102"/>
                <a:gd name="T13" fmla="*/ 6 h 101"/>
                <a:gd name="T14" fmla="*/ 90 w 102"/>
                <a:gd name="T15" fmla="*/ 18 h 101"/>
                <a:gd name="T16" fmla="*/ 99 w 102"/>
                <a:gd name="T17" fmla="*/ 33 h 101"/>
                <a:gd name="T18" fmla="*/ 102 w 102"/>
                <a:gd name="T19" fmla="*/ 50 h 101"/>
                <a:gd name="T20" fmla="*/ 99 w 102"/>
                <a:gd name="T21" fmla="*/ 67 h 101"/>
                <a:gd name="T22" fmla="*/ 90 w 102"/>
                <a:gd name="T23" fmla="*/ 84 h 101"/>
                <a:gd name="T24" fmla="*/ 77 w 102"/>
                <a:gd name="T25" fmla="*/ 94 h 101"/>
                <a:gd name="T26" fmla="*/ 60 w 102"/>
                <a:gd name="T27" fmla="*/ 101 h 101"/>
                <a:gd name="T28" fmla="*/ 43 w 102"/>
                <a:gd name="T29" fmla="*/ 101 h 101"/>
                <a:gd name="T30" fmla="*/ 26 w 102"/>
                <a:gd name="T31" fmla="*/ 94 h 101"/>
                <a:gd name="T32" fmla="*/ 12 w 102"/>
                <a:gd name="T33" fmla="*/ 84 h 101"/>
                <a:gd name="T34" fmla="*/ 3 w 102"/>
                <a:gd name="T35" fmla="*/ 67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3" y="33"/>
                  </a:lnTo>
                  <a:lnTo>
                    <a:pt x="12" y="18"/>
                  </a:lnTo>
                  <a:lnTo>
                    <a:pt x="26" y="6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6"/>
                  </a:lnTo>
                  <a:lnTo>
                    <a:pt x="90" y="18"/>
                  </a:lnTo>
                  <a:lnTo>
                    <a:pt x="99" y="33"/>
                  </a:lnTo>
                  <a:lnTo>
                    <a:pt x="102" y="50"/>
                  </a:lnTo>
                  <a:lnTo>
                    <a:pt x="99" y="67"/>
                  </a:lnTo>
                  <a:lnTo>
                    <a:pt x="90" y="84"/>
                  </a:lnTo>
                  <a:lnTo>
                    <a:pt x="77" y="94"/>
                  </a:lnTo>
                  <a:lnTo>
                    <a:pt x="60" y="101"/>
                  </a:lnTo>
                  <a:lnTo>
                    <a:pt x="43" y="101"/>
                  </a:lnTo>
                  <a:lnTo>
                    <a:pt x="26" y="94"/>
                  </a:lnTo>
                  <a:lnTo>
                    <a:pt x="12" y="84"/>
                  </a:lnTo>
                  <a:lnTo>
                    <a:pt x="3" y="6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8" name="Freeform 8"/>
            <p:cNvSpPr>
              <a:spLocks/>
            </p:cNvSpPr>
            <p:nvPr/>
          </p:nvSpPr>
          <p:spPr bwMode="auto">
            <a:xfrm>
              <a:off x="4453" y="2963"/>
              <a:ext cx="102" cy="101"/>
            </a:xfrm>
            <a:custGeom>
              <a:avLst/>
              <a:gdLst>
                <a:gd name="T0" fmla="*/ 0 w 102"/>
                <a:gd name="T1" fmla="*/ 50 h 101"/>
                <a:gd name="T2" fmla="*/ 1 w 102"/>
                <a:gd name="T3" fmla="*/ 33 h 101"/>
                <a:gd name="T4" fmla="*/ 12 w 102"/>
                <a:gd name="T5" fmla="*/ 17 h 101"/>
                <a:gd name="T6" fmla="*/ 25 w 102"/>
                <a:gd name="T7" fmla="*/ 5 h 101"/>
                <a:gd name="T8" fmla="*/ 41 w 102"/>
                <a:gd name="T9" fmla="*/ 0 h 101"/>
                <a:gd name="T10" fmla="*/ 59 w 102"/>
                <a:gd name="T11" fmla="*/ 0 h 101"/>
                <a:gd name="T12" fmla="*/ 76 w 102"/>
                <a:gd name="T13" fmla="*/ 5 h 101"/>
                <a:gd name="T14" fmla="*/ 88 w 102"/>
                <a:gd name="T15" fmla="*/ 17 h 101"/>
                <a:gd name="T16" fmla="*/ 99 w 102"/>
                <a:gd name="T17" fmla="*/ 33 h 101"/>
                <a:gd name="T18" fmla="*/ 102 w 102"/>
                <a:gd name="T19" fmla="*/ 50 h 101"/>
                <a:gd name="T20" fmla="*/ 99 w 102"/>
                <a:gd name="T21" fmla="*/ 68 h 101"/>
                <a:gd name="T22" fmla="*/ 88 w 102"/>
                <a:gd name="T23" fmla="*/ 84 h 101"/>
                <a:gd name="T24" fmla="*/ 76 w 102"/>
                <a:gd name="T25" fmla="*/ 94 h 101"/>
                <a:gd name="T26" fmla="*/ 59 w 102"/>
                <a:gd name="T27" fmla="*/ 101 h 101"/>
                <a:gd name="T28" fmla="*/ 41 w 102"/>
                <a:gd name="T29" fmla="*/ 101 h 101"/>
                <a:gd name="T30" fmla="*/ 25 w 102"/>
                <a:gd name="T31" fmla="*/ 94 h 101"/>
                <a:gd name="T32" fmla="*/ 12 w 102"/>
                <a:gd name="T33" fmla="*/ 84 h 101"/>
                <a:gd name="T34" fmla="*/ 1 w 102"/>
                <a:gd name="T35" fmla="*/ 68 h 101"/>
                <a:gd name="T36" fmla="*/ 0 w 102"/>
                <a:gd name="T37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0"/>
                  </a:moveTo>
                  <a:lnTo>
                    <a:pt x="1" y="33"/>
                  </a:lnTo>
                  <a:lnTo>
                    <a:pt x="12" y="17"/>
                  </a:lnTo>
                  <a:lnTo>
                    <a:pt x="25" y="5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76" y="5"/>
                  </a:lnTo>
                  <a:lnTo>
                    <a:pt x="88" y="17"/>
                  </a:lnTo>
                  <a:lnTo>
                    <a:pt x="99" y="33"/>
                  </a:lnTo>
                  <a:lnTo>
                    <a:pt x="102" y="50"/>
                  </a:lnTo>
                  <a:lnTo>
                    <a:pt x="99" y="68"/>
                  </a:lnTo>
                  <a:lnTo>
                    <a:pt x="88" y="84"/>
                  </a:lnTo>
                  <a:lnTo>
                    <a:pt x="76" y="94"/>
                  </a:lnTo>
                  <a:lnTo>
                    <a:pt x="59" y="101"/>
                  </a:lnTo>
                  <a:lnTo>
                    <a:pt x="41" y="101"/>
                  </a:lnTo>
                  <a:lnTo>
                    <a:pt x="25" y="94"/>
                  </a:lnTo>
                  <a:lnTo>
                    <a:pt x="12" y="84"/>
                  </a:lnTo>
                  <a:lnTo>
                    <a:pt x="1" y="68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9" name="Freeform 9"/>
            <p:cNvSpPr>
              <a:spLocks/>
            </p:cNvSpPr>
            <p:nvPr/>
          </p:nvSpPr>
          <p:spPr bwMode="auto">
            <a:xfrm>
              <a:off x="4646" y="2771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5 w 102"/>
                <a:gd name="T7" fmla="*/ 5 h 100"/>
                <a:gd name="T8" fmla="*/ 42 w 102"/>
                <a:gd name="T9" fmla="*/ 0 h 100"/>
                <a:gd name="T10" fmla="*/ 59 w 102"/>
                <a:gd name="T11" fmla="*/ 0 h 100"/>
                <a:gd name="T12" fmla="*/ 76 w 102"/>
                <a:gd name="T13" fmla="*/ 5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6 h 100"/>
                <a:gd name="T22" fmla="*/ 90 w 102"/>
                <a:gd name="T23" fmla="*/ 82 h 100"/>
                <a:gd name="T24" fmla="*/ 76 w 102"/>
                <a:gd name="T25" fmla="*/ 94 h 100"/>
                <a:gd name="T26" fmla="*/ 59 w 102"/>
                <a:gd name="T27" fmla="*/ 100 h 100"/>
                <a:gd name="T28" fmla="*/ 42 w 102"/>
                <a:gd name="T29" fmla="*/ 100 h 100"/>
                <a:gd name="T30" fmla="*/ 25 w 102"/>
                <a:gd name="T31" fmla="*/ 94 h 100"/>
                <a:gd name="T32" fmla="*/ 12 w 102"/>
                <a:gd name="T33" fmla="*/ 82 h 100"/>
                <a:gd name="T34" fmla="*/ 3 w 102"/>
                <a:gd name="T35" fmla="*/ 66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5"/>
                  </a:lnTo>
                  <a:lnTo>
                    <a:pt x="42" y="0"/>
                  </a:lnTo>
                  <a:lnTo>
                    <a:pt x="59" y="0"/>
                  </a:lnTo>
                  <a:lnTo>
                    <a:pt x="76" y="5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6"/>
                  </a:lnTo>
                  <a:lnTo>
                    <a:pt x="90" y="82"/>
                  </a:lnTo>
                  <a:lnTo>
                    <a:pt x="76" y="94"/>
                  </a:lnTo>
                  <a:lnTo>
                    <a:pt x="59" y="100"/>
                  </a:lnTo>
                  <a:lnTo>
                    <a:pt x="42" y="100"/>
                  </a:lnTo>
                  <a:lnTo>
                    <a:pt x="25" y="94"/>
                  </a:lnTo>
                  <a:lnTo>
                    <a:pt x="12" y="82"/>
                  </a:lnTo>
                  <a:lnTo>
                    <a:pt x="3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0" name="Freeform 10"/>
            <p:cNvSpPr>
              <a:spLocks/>
            </p:cNvSpPr>
            <p:nvPr/>
          </p:nvSpPr>
          <p:spPr bwMode="auto">
            <a:xfrm>
              <a:off x="4401" y="2414"/>
              <a:ext cx="103" cy="100"/>
            </a:xfrm>
            <a:custGeom>
              <a:avLst/>
              <a:gdLst>
                <a:gd name="T0" fmla="*/ 0 w 103"/>
                <a:gd name="T1" fmla="*/ 49 h 100"/>
                <a:gd name="T2" fmla="*/ 2 w 103"/>
                <a:gd name="T3" fmla="*/ 32 h 100"/>
                <a:gd name="T4" fmla="*/ 12 w 103"/>
                <a:gd name="T5" fmla="*/ 17 h 100"/>
                <a:gd name="T6" fmla="*/ 26 w 103"/>
                <a:gd name="T7" fmla="*/ 5 h 100"/>
                <a:gd name="T8" fmla="*/ 41 w 103"/>
                <a:gd name="T9" fmla="*/ 0 h 100"/>
                <a:gd name="T10" fmla="*/ 60 w 103"/>
                <a:gd name="T11" fmla="*/ 0 h 100"/>
                <a:gd name="T12" fmla="*/ 77 w 103"/>
                <a:gd name="T13" fmla="*/ 5 h 100"/>
                <a:gd name="T14" fmla="*/ 91 w 103"/>
                <a:gd name="T15" fmla="*/ 17 h 100"/>
                <a:gd name="T16" fmla="*/ 99 w 103"/>
                <a:gd name="T17" fmla="*/ 32 h 100"/>
                <a:gd name="T18" fmla="*/ 103 w 103"/>
                <a:gd name="T19" fmla="*/ 49 h 100"/>
                <a:gd name="T20" fmla="*/ 99 w 103"/>
                <a:gd name="T21" fmla="*/ 66 h 100"/>
                <a:gd name="T22" fmla="*/ 91 w 103"/>
                <a:gd name="T23" fmla="*/ 81 h 100"/>
                <a:gd name="T24" fmla="*/ 77 w 103"/>
                <a:gd name="T25" fmla="*/ 93 h 100"/>
                <a:gd name="T26" fmla="*/ 60 w 103"/>
                <a:gd name="T27" fmla="*/ 100 h 100"/>
                <a:gd name="T28" fmla="*/ 41 w 103"/>
                <a:gd name="T29" fmla="*/ 100 h 100"/>
                <a:gd name="T30" fmla="*/ 26 w 103"/>
                <a:gd name="T31" fmla="*/ 93 h 100"/>
                <a:gd name="T32" fmla="*/ 12 w 103"/>
                <a:gd name="T33" fmla="*/ 81 h 100"/>
                <a:gd name="T34" fmla="*/ 2 w 103"/>
                <a:gd name="T35" fmla="*/ 66 h 100"/>
                <a:gd name="T36" fmla="*/ 0 w 103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00">
                  <a:moveTo>
                    <a:pt x="0" y="49"/>
                  </a:moveTo>
                  <a:lnTo>
                    <a:pt x="2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7" y="5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3" y="49"/>
                  </a:lnTo>
                  <a:lnTo>
                    <a:pt x="99" y="66"/>
                  </a:lnTo>
                  <a:lnTo>
                    <a:pt x="91" y="81"/>
                  </a:lnTo>
                  <a:lnTo>
                    <a:pt x="77" y="93"/>
                  </a:lnTo>
                  <a:lnTo>
                    <a:pt x="60" y="100"/>
                  </a:lnTo>
                  <a:lnTo>
                    <a:pt x="41" y="100"/>
                  </a:lnTo>
                  <a:lnTo>
                    <a:pt x="26" y="93"/>
                  </a:lnTo>
                  <a:lnTo>
                    <a:pt x="12" y="81"/>
                  </a:lnTo>
                  <a:lnTo>
                    <a:pt x="2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1" name="Freeform 11"/>
            <p:cNvSpPr>
              <a:spLocks/>
            </p:cNvSpPr>
            <p:nvPr/>
          </p:nvSpPr>
          <p:spPr bwMode="auto">
            <a:xfrm>
              <a:off x="3633" y="2771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6 w 102"/>
                <a:gd name="T7" fmla="*/ 5 h 100"/>
                <a:gd name="T8" fmla="*/ 43 w 102"/>
                <a:gd name="T9" fmla="*/ 0 h 100"/>
                <a:gd name="T10" fmla="*/ 60 w 102"/>
                <a:gd name="T11" fmla="*/ 0 h 100"/>
                <a:gd name="T12" fmla="*/ 77 w 102"/>
                <a:gd name="T13" fmla="*/ 5 h 100"/>
                <a:gd name="T14" fmla="*/ 91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6 h 100"/>
                <a:gd name="T22" fmla="*/ 91 w 102"/>
                <a:gd name="T23" fmla="*/ 82 h 100"/>
                <a:gd name="T24" fmla="*/ 77 w 102"/>
                <a:gd name="T25" fmla="*/ 94 h 100"/>
                <a:gd name="T26" fmla="*/ 60 w 102"/>
                <a:gd name="T27" fmla="*/ 100 h 100"/>
                <a:gd name="T28" fmla="*/ 43 w 102"/>
                <a:gd name="T29" fmla="*/ 100 h 100"/>
                <a:gd name="T30" fmla="*/ 26 w 102"/>
                <a:gd name="T31" fmla="*/ 94 h 100"/>
                <a:gd name="T32" fmla="*/ 12 w 102"/>
                <a:gd name="T33" fmla="*/ 82 h 100"/>
                <a:gd name="T34" fmla="*/ 3 w 102"/>
                <a:gd name="T35" fmla="*/ 66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5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6"/>
                  </a:lnTo>
                  <a:lnTo>
                    <a:pt x="91" y="82"/>
                  </a:lnTo>
                  <a:lnTo>
                    <a:pt x="77" y="94"/>
                  </a:lnTo>
                  <a:lnTo>
                    <a:pt x="60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2"/>
                  </a:lnTo>
                  <a:lnTo>
                    <a:pt x="3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6" name="Freeform 26"/>
            <p:cNvSpPr>
              <a:spLocks/>
            </p:cNvSpPr>
            <p:nvPr/>
          </p:nvSpPr>
          <p:spPr bwMode="auto">
            <a:xfrm>
              <a:off x="3684" y="2003"/>
              <a:ext cx="1228" cy="460"/>
            </a:xfrm>
            <a:custGeom>
              <a:avLst/>
              <a:gdLst>
                <a:gd name="T0" fmla="*/ 769 w 1228"/>
                <a:gd name="T1" fmla="*/ 460 h 460"/>
                <a:gd name="T2" fmla="*/ 0 w 1228"/>
                <a:gd name="T3" fmla="*/ 0 h 460"/>
                <a:gd name="T4" fmla="*/ 1228 w 1228"/>
                <a:gd name="T5" fmla="*/ 38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8" h="460">
                  <a:moveTo>
                    <a:pt x="769" y="460"/>
                  </a:moveTo>
                  <a:lnTo>
                    <a:pt x="0" y="0"/>
                  </a:lnTo>
                  <a:lnTo>
                    <a:pt x="1228" y="38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7" name="Freeform 27"/>
            <p:cNvSpPr>
              <a:spLocks/>
            </p:cNvSpPr>
            <p:nvPr/>
          </p:nvSpPr>
          <p:spPr bwMode="auto">
            <a:xfrm>
              <a:off x="3684" y="2003"/>
              <a:ext cx="1013" cy="1010"/>
            </a:xfrm>
            <a:custGeom>
              <a:avLst/>
              <a:gdLst>
                <a:gd name="T0" fmla="*/ 820 w 1013"/>
                <a:gd name="T1" fmla="*/ 1010 h 1010"/>
                <a:gd name="T2" fmla="*/ 0 w 1013"/>
                <a:gd name="T3" fmla="*/ 0 h 1010"/>
                <a:gd name="T4" fmla="*/ 1013 w 1013"/>
                <a:gd name="T5" fmla="*/ 817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3" h="1010">
                  <a:moveTo>
                    <a:pt x="820" y="1010"/>
                  </a:moveTo>
                  <a:lnTo>
                    <a:pt x="0" y="0"/>
                  </a:lnTo>
                  <a:lnTo>
                    <a:pt x="1013" y="81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8" name="Freeform 28"/>
            <p:cNvSpPr>
              <a:spLocks/>
            </p:cNvSpPr>
            <p:nvPr/>
          </p:nvSpPr>
          <p:spPr bwMode="auto">
            <a:xfrm>
              <a:off x="3684" y="2003"/>
              <a:ext cx="306" cy="1023"/>
            </a:xfrm>
            <a:custGeom>
              <a:avLst/>
              <a:gdLst>
                <a:gd name="T0" fmla="*/ 0 w 306"/>
                <a:gd name="T1" fmla="*/ 817 h 1023"/>
                <a:gd name="T2" fmla="*/ 0 w 306"/>
                <a:gd name="T3" fmla="*/ 0 h 1023"/>
                <a:gd name="T4" fmla="*/ 306 w 306"/>
                <a:gd name="T5" fmla="*/ 1023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" h="1023">
                  <a:moveTo>
                    <a:pt x="0" y="817"/>
                  </a:moveTo>
                  <a:lnTo>
                    <a:pt x="0" y="0"/>
                  </a:lnTo>
                  <a:lnTo>
                    <a:pt x="306" y="102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9" name="Freeform 29"/>
            <p:cNvSpPr>
              <a:spLocks/>
            </p:cNvSpPr>
            <p:nvPr/>
          </p:nvSpPr>
          <p:spPr bwMode="auto">
            <a:xfrm>
              <a:off x="3889" y="2388"/>
              <a:ext cx="1023" cy="75"/>
            </a:xfrm>
            <a:custGeom>
              <a:avLst/>
              <a:gdLst>
                <a:gd name="T0" fmla="*/ 564 w 1023"/>
                <a:gd name="T1" fmla="*/ 75 h 75"/>
                <a:gd name="T2" fmla="*/ 1023 w 1023"/>
                <a:gd name="T3" fmla="*/ 0 h 75"/>
                <a:gd name="T4" fmla="*/ 0 w 1023"/>
                <a:gd name="T5" fmla="*/ 2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3" h="75">
                  <a:moveTo>
                    <a:pt x="564" y="75"/>
                  </a:moveTo>
                  <a:lnTo>
                    <a:pt x="1023" y="0"/>
                  </a:lnTo>
                  <a:lnTo>
                    <a:pt x="0" y="24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0" name="Line 30"/>
            <p:cNvSpPr>
              <a:spLocks noChangeShapeType="1"/>
            </p:cNvSpPr>
            <p:nvPr/>
          </p:nvSpPr>
          <p:spPr bwMode="auto">
            <a:xfrm flipH="1">
              <a:off x="4504" y="2388"/>
              <a:ext cx="408" cy="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1" name="Freeform 31"/>
            <p:cNvSpPr>
              <a:spLocks/>
            </p:cNvSpPr>
            <p:nvPr/>
          </p:nvSpPr>
          <p:spPr bwMode="auto">
            <a:xfrm>
              <a:off x="3990" y="2820"/>
              <a:ext cx="758" cy="206"/>
            </a:xfrm>
            <a:custGeom>
              <a:avLst/>
              <a:gdLst>
                <a:gd name="T0" fmla="*/ 758 w 758"/>
                <a:gd name="T1" fmla="*/ 0 h 206"/>
                <a:gd name="T2" fmla="*/ 0 w 758"/>
                <a:gd name="T3" fmla="*/ 206 h 206"/>
                <a:gd name="T4" fmla="*/ 514 w 758"/>
                <a:gd name="T5" fmla="*/ 19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8" h="206">
                  <a:moveTo>
                    <a:pt x="758" y="0"/>
                  </a:moveTo>
                  <a:lnTo>
                    <a:pt x="0" y="206"/>
                  </a:lnTo>
                  <a:lnTo>
                    <a:pt x="514" y="1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2" name="Freeform 32"/>
            <p:cNvSpPr>
              <a:spLocks/>
            </p:cNvSpPr>
            <p:nvPr/>
          </p:nvSpPr>
          <p:spPr bwMode="auto">
            <a:xfrm>
              <a:off x="3889" y="2412"/>
              <a:ext cx="564" cy="614"/>
            </a:xfrm>
            <a:custGeom>
              <a:avLst/>
              <a:gdLst>
                <a:gd name="T0" fmla="*/ 0 w 564"/>
                <a:gd name="T1" fmla="*/ 0 h 614"/>
                <a:gd name="T2" fmla="*/ 101 w 564"/>
                <a:gd name="T3" fmla="*/ 614 h 614"/>
                <a:gd name="T4" fmla="*/ 564 w 564"/>
                <a:gd name="T5" fmla="*/ 51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4" h="614">
                  <a:moveTo>
                    <a:pt x="0" y="0"/>
                  </a:moveTo>
                  <a:lnTo>
                    <a:pt x="101" y="614"/>
                  </a:lnTo>
                  <a:lnTo>
                    <a:pt x="564" y="5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3" name="Freeform 33"/>
            <p:cNvSpPr>
              <a:spLocks/>
            </p:cNvSpPr>
            <p:nvPr/>
          </p:nvSpPr>
          <p:spPr bwMode="auto">
            <a:xfrm>
              <a:off x="3684" y="2388"/>
              <a:ext cx="1228" cy="638"/>
            </a:xfrm>
            <a:custGeom>
              <a:avLst/>
              <a:gdLst>
                <a:gd name="T0" fmla="*/ 0 w 1228"/>
                <a:gd name="T1" fmla="*/ 432 h 638"/>
                <a:gd name="T2" fmla="*/ 1228 w 1228"/>
                <a:gd name="T3" fmla="*/ 0 h 638"/>
                <a:gd name="T4" fmla="*/ 306 w 1228"/>
                <a:gd name="T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8" h="638">
                  <a:moveTo>
                    <a:pt x="0" y="432"/>
                  </a:moveTo>
                  <a:lnTo>
                    <a:pt x="1228" y="0"/>
                  </a:lnTo>
                  <a:lnTo>
                    <a:pt x="306" y="6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4" name="Freeform 34"/>
            <p:cNvSpPr>
              <a:spLocks/>
            </p:cNvSpPr>
            <p:nvPr/>
          </p:nvSpPr>
          <p:spPr bwMode="auto">
            <a:xfrm>
              <a:off x="4861" y="2337"/>
              <a:ext cx="102" cy="100"/>
            </a:xfrm>
            <a:custGeom>
              <a:avLst/>
              <a:gdLst>
                <a:gd name="T0" fmla="*/ 0 w 102"/>
                <a:gd name="T1" fmla="*/ 51 h 100"/>
                <a:gd name="T2" fmla="*/ 3 w 102"/>
                <a:gd name="T3" fmla="*/ 32 h 100"/>
                <a:gd name="T4" fmla="*/ 12 w 102"/>
                <a:gd name="T5" fmla="*/ 17 h 100"/>
                <a:gd name="T6" fmla="*/ 25 w 102"/>
                <a:gd name="T7" fmla="*/ 7 h 100"/>
                <a:gd name="T8" fmla="*/ 42 w 102"/>
                <a:gd name="T9" fmla="*/ 0 h 100"/>
                <a:gd name="T10" fmla="*/ 61 w 102"/>
                <a:gd name="T11" fmla="*/ 0 h 100"/>
                <a:gd name="T12" fmla="*/ 77 w 102"/>
                <a:gd name="T13" fmla="*/ 7 h 100"/>
                <a:gd name="T14" fmla="*/ 90 w 102"/>
                <a:gd name="T15" fmla="*/ 17 h 100"/>
                <a:gd name="T16" fmla="*/ 99 w 102"/>
                <a:gd name="T17" fmla="*/ 32 h 100"/>
                <a:gd name="T18" fmla="*/ 102 w 102"/>
                <a:gd name="T19" fmla="*/ 51 h 100"/>
                <a:gd name="T20" fmla="*/ 99 w 102"/>
                <a:gd name="T21" fmla="*/ 68 h 100"/>
                <a:gd name="T22" fmla="*/ 90 w 102"/>
                <a:gd name="T23" fmla="*/ 83 h 100"/>
                <a:gd name="T24" fmla="*/ 77 w 102"/>
                <a:gd name="T25" fmla="*/ 95 h 100"/>
                <a:gd name="T26" fmla="*/ 61 w 102"/>
                <a:gd name="T27" fmla="*/ 100 h 100"/>
                <a:gd name="T28" fmla="*/ 42 w 102"/>
                <a:gd name="T29" fmla="*/ 100 h 100"/>
                <a:gd name="T30" fmla="*/ 25 w 102"/>
                <a:gd name="T31" fmla="*/ 95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5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51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7"/>
                  </a:lnTo>
                  <a:lnTo>
                    <a:pt x="42" y="0"/>
                  </a:lnTo>
                  <a:lnTo>
                    <a:pt x="61" y="0"/>
                  </a:lnTo>
                  <a:lnTo>
                    <a:pt x="77" y="7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51"/>
                  </a:lnTo>
                  <a:lnTo>
                    <a:pt x="99" y="68"/>
                  </a:lnTo>
                  <a:lnTo>
                    <a:pt x="90" y="83"/>
                  </a:lnTo>
                  <a:lnTo>
                    <a:pt x="77" y="95"/>
                  </a:lnTo>
                  <a:lnTo>
                    <a:pt x="61" y="100"/>
                  </a:lnTo>
                  <a:lnTo>
                    <a:pt x="42" y="100"/>
                  </a:lnTo>
                  <a:lnTo>
                    <a:pt x="25" y="95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5" name="Freeform 35"/>
            <p:cNvSpPr>
              <a:spLocks/>
            </p:cNvSpPr>
            <p:nvPr/>
          </p:nvSpPr>
          <p:spPr bwMode="auto">
            <a:xfrm>
              <a:off x="3633" y="1954"/>
              <a:ext cx="102" cy="100"/>
            </a:xfrm>
            <a:custGeom>
              <a:avLst/>
              <a:gdLst>
                <a:gd name="T0" fmla="*/ 0 w 102"/>
                <a:gd name="T1" fmla="*/ 49 h 100"/>
                <a:gd name="T2" fmla="*/ 3 w 102"/>
                <a:gd name="T3" fmla="*/ 32 h 100"/>
                <a:gd name="T4" fmla="*/ 12 w 102"/>
                <a:gd name="T5" fmla="*/ 17 h 100"/>
                <a:gd name="T6" fmla="*/ 26 w 102"/>
                <a:gd name="T7" fmla="*/ 7 h 100"/>
                <a:gd name="T8" fmla="*/ 43 w 102"/>
                <a:gd name="T9" fmla="*/ 0 h 100"/>
                <a:gd name="T10" fmla="*/ 60 w 102"/>
                <a:gd name="T11" fmla="*/ 0 h 100"/>
                <a:gd name="T12" fmla="*/ 77 w 102"/>
                <a:gd name="T13" fmla="*/ 7 h 100"/>
                <a:gd name="T14" fmla="*/ 91 w 102"/>
                <a:gd name="T15" fmla="*/ 17 h 100"/>
                <a:gd name="T16" fmla="*/ 99 w 102"/>
                <a:gd name="T17" fmla="*/ 32 h 100"/>
                <a:gd name="T18" fmla="*/ 102 w 102"/>
                <a:gd name="T19" fmla="*/ 49 h 100"/>
                <a:gd name="T20" fmla="*/ 99 w 102"/>
                <a:gd name="T21" fmla="*/ 68 h 100"/>
                <a:gd name="T22" fmla="*/ 91 w 102"/>
                <a:gd name="T23" fmla="*/ 83 h 100"/>
                <a:gd name="T24" fmla="*/ 77 w 102"/>
                <a:gd name="T25" fmla="*/ 94 h 100"/>
                <a:gd name="T26" fmla="*/ 60 w 102"/>
                <a:gd name="T27" fmla="*/ 100 h 100"/>
                <a:gd name="T28" fmla="*/ 43 w 102"/>
                <a:gd name="T29" fmla="*/ 100 h 100"/>
                <a:gd name="T30" fmla="*/ 26 w 102"/>
                <a:gd name="T31" fmla="*/ 94 h 100"/>
                <a:gd name="T32" fmla="*/ 12 w 102"/>
                <a:gd name="T33" fmla="*/ 83 h 100"/>
                <a:gd name="T34" fmla="*/ 3 w 102"/>
                <a:gd name="T35" fmla="*/ 68 h 100"/>
                <a:gd name="T36" fmla="*/ 0 w 102"/>
                <a:gd name="T3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0">
                  <a:moveTo>
                    <a:pt x="0" y="49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lnTo>
                    <a:pt x="77" y="7"/>
                  </a:lnTo>
                  <a:lnTo>
                    <a:pt x="91" y="17"/>
                  </a:lnTo>
                  <a:lnTo>
                    <a:pt x="99" y="32"/>
                  </a:lnTo>
                  <a:lnTo>
                    <a:pt x="102" y="49"/>
                  </a:lnTo>
                  <a:lnTo>
                    <a:pt x="99" y="68"/>
                  </a:lnTo>
                  <a:lnTo>
                    <a:pt x="91" y="83"/>
                  </a:lnTo>
                  <a:lnTo>
                    <a:pt x="77" y="94"/>
                  </a:lnTo>
                  <a:lnTo>
                    <a:pt x="60" y="100"/>
                  </a:lnTo>
                  <a:lnTo>
                    <a:pt x="43" y="100"/>
                  </a:lnTo>
                  <a:lnTo>
                    <a:pt x="26" y="94"/>
                  </a:lnTo>
                  <a:lnTo>
                    <a:pt x="12" y="83"/>
                  </a:lnTo>
                  <a:lnTo>
                    <a:pt x="3" y="6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6" name="Freeform 36"/>
            <p:cNvSpPr>
              <a:spLocks/>
            </p:cNvSpPr>
            <p:nvPr/>
          </p:nvSpPr>
          <p:spPr bwMode="auto">
            <a:xfrm>
              <a:off x="3939" y="2975"/>
              <a:ext cx="102" cy="101"/>
            </a:xfrm>
            <a:custGeom>
              <a:avLst/>
              <a:gdLst>
                <a:gd name="T0" fmla="*/ 0 w 102"/>
                <a:gd name="T1" fmla="*/ 51 h 101"/>
                <a:gd name="T2" fmla="*/ 3 w 102"/>
                <a:gd name="T3" fmla="*/ 32 h 101"/>
                <a:gd name="T4" fmla="*/ 12 w 102"/>
                <a:gd name="T5" fmla="*/ 17 h 101"/>
                <a:gd name="T6" fmla="*/ 25 w 102"/>
                <a:gd name="T7" fmla="*/ 7 h 101"/>
                <a:gd name="T8" fmla="*/ 42 w 102"/>
                <a:gd name="T9" fmla="*/ 0 h 101"/>
                <a:gd name="T10" fmla="*/ 59 w 102"/>
                <a:gd name="T11" fmla="*/ 0 h 101"/>
                <a:gd name="T12" fmla="*/ 76 w 102"/>
                <a:gd name="T13" fmla="*/ 7 h 101"/>
                <a:gd name="T14" fmla="*/ 90 w 102"/>
                <a:gd name="T15" fmla="*/ 17 h 101"/>
                <a:gd name="T16" fmla="*/ 99 w 102"/>
                <a:gd name="T17" fmla="*/ 32 h 101"/>
                <a:gd name="T18" fmla="*/ 102 w 102"/>
                <a:gd name="T19" fmla="*/ 51 h 101"/>
                <a:gd name="T20" fmla="*/ 99 w 102"/>
                <a:gd name="T21" fmla="*/ 68 h 101"/>
                <a:gd name="T22" fmla="*/ 90 w 102"/>
                <a:gd name="T23" fmla="*/ 84 h 101"/>
                <a:gd name="T24" fmla="*/ 76 w 102"/>
                <a:gd name="T25" fmla="*/ 95 h 101"/>
                <a:gd name="T26" fmla="*/ 59 w 102"/>
                <a:gd name="T27" fmla="*/ 101 h 101"/>
                <a:gd name="T28" fmla="*/ 42 w 102"/>
                <a:gd name="T29" fmla="*/ 101 h 101"/>
                <a:gd name="T30" fmla="*/ 25 w 102"/>
                <a:gd name="T31" fmla="*/ 95 h 101"/>
                <a:gd name="T32" fmla="*/ 12 w 102"/>
                <a:gd name="T33" fmla="*/ 84 h 101"/>
                <a:gd name="T34" fmla="*/ 3 w 102"/>
                <a:gd name="T35" fmla="*/ 68 h 101"/>
                <a:gd name="T36" fmla="*/ 0 w 102"/>
                <a:gd name="T37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01">
                  <a:moveTo>
                    <a:pt x="0" y="51"/>
                  </a:moveTo>
                  <a:lnTo>
                    <a:pt x="3" y="32"/>
                  </a:lnTo>
                  <a:lnTo>
                    <a:pt x="12" y="17"/>
                  </a:lnTo>
                  <a:lnTo>
                    <a:pt x="25" y="7"/>
                  </a:lnTo>
                  <a:lnTo>
                    <a:pt x="42" y="0"/>
                  </a:lnTo>
                  <a:lnTo>
                    <a:pt x="59" y="0"/>
                  </a:lnTo>
                  <a:lnTo>
                    <a:pt x="76" y="7"/>
                  </a:lnTo>
                  <a:lnTo>
                    <a:pt x="90" y="17"/>
                  </a:lnTo>
                  <a:lnTo>
                    <a:pt x="99" y="32"/>
                  </a:lnTo>
                  <a:lnTo>
                    <a:pt x="102" y="51"/>
                  </a:lnTo>
                  <a:lnTo>
                    <a:pt x="99" y="68"/>
                  </a:lnTo>
                  <a:lnTo>
                    <a:pt x="90" y="84"/>
                  </a:lnTo>
                  <a:lnTo>
                    <a:pt x="76" y="95"/>
                  </a:lnTo>
                  <a:lnTo>
                    <a:pt x="59" y="101"/>
                  </a:lnTo>
                  <a:lnTo>
                    <a:pt x="42" y="101"/>
                  </a:lnTo>
                  <a:lnTo>
                    <a:pt x="25" y="95"/>
                  </a:lnTo>
                  <a:lnTo>
                    <a:pt x="12" y="84"/>
                  </a:lnTo>
                  <a:lnTo>
                    <a:pt x="3" y="6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016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00200"/>
            <a:ext cx="777240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Reduction from VERTEX-COVER</a:t>
            </a:r>
            <a:r>
              <a:rPr lang="en-US" sz="2000" dirty="0" smtClean="0"/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 smtClean="0"/>
              <a:t>We construct the </a:t>
            </a:r>
            <a:r>
              <a:rPr lang="en-US" sz="2000" dirty="0" smtClean="0">
                <a:solidFill>
                  <a:schemeClr val="tx2"/>
                </a:solidFill>
              </a:rPr>
              <a:t>complement</a:t>
            </a:r>
            <a:r>
              <a:rPr lang="en-US" sz="2000" dirty="0" smtClean="0"/>
              <a:t> graph G’, which has the same vertex set as G, but has the edge (</a:t>
            </a:r>
            <a:r>
              <a:rPr lang="en-US" sz="2000" dirty="0" err="1" smtClean="0"/>
              <a:t>u,v</a:t>
            </a:r>
            <a:r>
              <a:rPr lang="en-US" sz="2000" dirty="0" smtClean="0"/>
              <a:t>) if and only if (u, v) is not in G</a:t>
            </a: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A graph G has a vertex cover of size K if and only if it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complement has a clique of size n-K.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4AAA-86D8-1C4C-B670-EB26F6DAED22}" type="slidenum">
              <a:rPr lang="en-US"/>
              <a:pPr/>
              <a:t>34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Some Other 				  NP-Complete Problems</a:t>
            </a:r>
          </a:p>
        </p:txBody>
      </p:sp>
      <p:pic>
        <p:nvPicPr>
          <p:cNvPr id="245764" name="Picture 4" descr="C:\Documents and Settings\Administrator\Application Data\Microsoft\Media Catalog\Downloaded Clips\cl0\SY01134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765" name="Picture 5" descr="C:\Documents and Settings\Administrator\Application Data\Microsoft\Media Catalog\Downloaded Clips\cl0\SY01132_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576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2"/>
                </a:solidFill>
              </a:rPr>
              <a:t>SET-COVER:</a:t>
            </a:r>
            <a:r>
              <a:rPr lang="en-US" sz="2800"/>
              <a:t> Given a collection of m sets, are there K of these sets whose union is the same as the whole collection of m sets?</a:t>
            </a:r>
          </a:p>
          <a:p>
            <a:pPr lvl="1"/>
            <a:r>
              <a:rPr lang="en-US" sz="2400"/>
              <a:t>NP-complete by reduction from VERTEX-COVER</a:t>
            </a:r>
          </a:p>
          <a:p>
            <a:r>
              <a:rPr lang="en-US" sz="2800">
                <a:solidFill>
                  <a:schemeClr val="tx2"/>
                </a:solidFill>
              </a:rPr>
              <a:t>SUBSET-SUM:</a:t>
            </a:r>
            <a:r>
              <a:rPr lang="en-US" sz="2800"/>
              <a:t> Given a set of integers and a distinguished integer K, is there a subset of the integers that sums to K?</a:t>
            </a:r>
          </a:p>
          <a:p>
            <a:pPr lvl="1"/>
            <a:r>
              <a:rPr lang="en-US" sz="2400"/>
              <a:t>NP-complete by reduction from VERTEX-COVER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NP-Completeness Proofs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5872-EA0A-BE49-8FDA-026A065C16FA}" type="slidenum">
              <a:rPr lang="en-US"/>
              <a:pPr/>
              <a:t>35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Some Other 				  NP-Complete Problems</a:t>
            </a:r>
          </a:p>
        </p:txBody>
      </p:sp>
      <p:pic>
        <p:nvPicPr>
          <p:cNvPr id="257027" name="Picture 3" descr="C:\Documents and Settings\Administrator\Application Data\Microsoft\Media Catalog\Downloaded Clips\cl0\SY01134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7028" name="Picture 4" descr="C:\Documents and Settings\Administrator\Application Data\Microsoft\Media Catalog\Downloaded Clips\cl0\SY01132_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70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50292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0/1 Knapsack:</a:t>
            </a:r>
            <a:r>
              <a:rPr lang="en-US" sz="2800" dirty="0"/>
              <a:t> Given a collection of items with weights and benefits, is there a subset of weight at most W and benefit at least K?</a:t>
            </a:r>
          </a:p>
          <a:p>
            <a:pPr lvl="1"/>
            <a:r>
              <a:rPr lang="en-US" sz="2400" dirty="0"/>
              <a:t>NP-complete by reduction from SUBSET-SUM</a:t>
            </a:r>
          </a:p>
          <a:p>
            <a:r>
              <a:rPr lang="en-US" sz="2800" dirty="0">
                <a:solidFill>
                  <a:schemeClr val="tx2"/>
                </a:solidFill>
              </a:rPr>
              <a:t>Hamiltonian-Cycle:</a:t>
            </a:r>
            <a:r>
              <a:rPr lang="en-US" sz="2800" dirty="0"/>
              <a:t> Given </a:t>
            </a:r>
            <a:r>
              <a:rPr lang="en-US" sz="2800" dirty="0" smtClean="0"/>
              <a:t>a </a:t>
            </a:r>
            <a:r>
              <a:rPr lang="en-US" sz="2800" dirty="0"/>
              <a:t>graph G, is there a cycle in G that visits each vertex exactly once?</a:t>
            </a:r>
          </a:p>
          <a:p>
            <a:pPr lvl="1"/>
            <a:r>
              <a:rPr lang="en-US" sz="2400" dirty="0"/>
              <a:t>NP-complete by reduction from VERTEX-COVER</a:t>
            </a:r>
          </a:p>
          <a:p>
            <a:r>
              <a:rPr lang="en-US" sz="2800" dirty="0">
                <a:solidFill>
                  <a:schemeClr val="tx2"/>
                </a:solidFill>
              </a:rPr>
              <a:t>Traveling </a:t>
            </a:r>
            <a:r>
              <a:rPr lang="en-US" sz="2800" dirty="0" smtClean="0">
                <a:solidFill>
                  <a:schemeClr val="tx2"/>
                </a:solidFill>
              </a:rPr>
              <a:t>Salesperson </a:t>
            </a:r>
            <a:r>
              <a:rPr lang="en-US" sz="2800" dirty="0">
                <a:solidFill>
                  <a:schemeClr val="tx2"/>
                </a:solidFill>
              </a:rPr>
              <a:t>Tour:</a:t>
            </a:r>
            <a:r>
              <a:rPr lang="en-US" sz="2800" dirty="0"/>
              <a:t> Given a complete weighted graph G, is there a cycle that visits each vertex and has total cost at most K?</a:t>
            </a:r>
          </a:p>
          <a:p>
            <a:pPr lvl="1"/>
            <a:r>
              <a:rPr lang="en-US" sz="2400" dirty="0"/>
              <a:t>NP-complete by reduction from Hamiltonian-Cycle.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AB83B2-E4BD-DF43-A4EF-980966527266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Dealing with Hard Problems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Sometimes we can prove a strong lower bound…  (but not usually)</a:t>
            </a:r>
          </a:p>
        </p:txBody>
      </p:sp>
      <p:pic>
        <p:nvPicPr>
          <p:cNvPr id="9222" name="Picture 4" descr="j01407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26320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30"/>
          <p:cNvSpPr txBox="1">
            <a:spLocks noChangeArrowheads="1"/>
          </p:cNvSpPr>
          <p:nvPr/>
        </p:nvSpPr>
        <p:spPr bwMode="auto">
          <a:xfrm>
            <a:off x="2125663" y="5622925"/>
            <a:ext cx="511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 couldn</a:t>
            </a:r>
            <a:r>
              <a:rPr lang="ja-JP" altLang="en-US" sz="2000"/>
              <a:t>’</a:t>
            </a:r>
            <a:r>
              <a:rPr lang="en-US" sz="2000"/>
              <a:t>t find a polynomial-time algorithm, </a:t>
            </a:r>
          </a:p>
          <a:p>
            <a:pPr eaLnBrk="1" hangingPunct="1"/>
            <a:r>
              <a:rPr lang="en-US" sz="2000"/>
              <a:t>because no such algorithm exists!</a:t>
            </a:r>
          </a:p>
        </p:txBody>
      </p:sp>
      <p:pic>
        <p:nvPicPr>
          <p:cNvPr id="9224" name="Picture 31" descr="j014067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13509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32"/>
          <p:cNvSpPr txBox="1">
            <a:spLocks noChangeArrowheads="1"/>
          </p:cNvSpPr>
          <p:nvPr/>
        </p:nvSpPr>
        <p:spPr bwMode="auto">
          <a:xfrm>
            <a:off x="5614988" y="6400800"/>
            <a:ext cx="2544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(cartoon inspired by [Garey-Johnson, 79])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E38252-F58E-964C-A7D4-593F94C58CCF}" type="slidenum">
              <a:rPr lang="en-US" sz="1400"/>
              <a:pPr eaLnBrk="1" hangingPunct="1"/>
              <a:t>5</a:t>
            </a:fld>
            <a:endParaRPr lang="en-US" sz="1400"/>
          </a:p>
        </p:txBody>
      </p:sp>
      <p:pic>
        <p:nvPicPr>
          <p:cNvPr id="10244" name="Picture 9" descr="j014066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209800"/>
            <a:ext cx="12065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1" descr="j014132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32075"/>
            <a:ext cx="136207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Dealing with Hard Problems</a:t>
            </a:r>
          </a:p>
        </p:txBody>
      </p:sp>
      <p:sp>
        <p:nvSpPr>
          <p:cNvPr id="102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NP-completeness let</a:t>
            </a:r>
            <a:r>
              <a:rPr lang="ja-JP" altLang="en-US">
                <a:latin typeface="Tahoma" charset="0"/>
              </a:rPr>
              <a:t>’</a:t>
            </a:r>
            <a:r>
              <a:rPr lang="en-US">
                <a:latin typeface="Tahoma" charset="0"/>
              </a:rPr>
              <a:t>s us show collectively that a problem is hard.</a:t>
            </a:r>
          </a:p>
        </p:txBody>
      </p:sp>
      <p:pic>
        <p:nvPicPr>
          <p:cNvPr id="10248" name="Picture 4" descr="j014070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26320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2000250" y="5715000"/>
            <a:ext cx="539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 couldn</a:t>
            </a:r>
            <a:r>
              <a:rPr lang="ja-JP" altLang="en-US" sz="2000"/>
              <a:t>’</a:t>
            </a:r>
            <a:r>
              <a:rPr lang="en-US" sz="2000"/>
              <a:t>t find a polynomial-time algorithm, </a:t>
            </a:r>
          </a:p>
          <a:p>
            <a:pPr eaLnBrk="1" hangingPunct="1"/>
            <a:r>
              <a:rPr lang="en-US" sz="2000"/>
              <a:t>but neither could all these other smart people.</a:t>
            </a:r>
          </a:p>
        </p:txBody>
      </p:sp>
      <p:pic>
        <p:nvPicPr>
          <p:cNvPr id="10250" name="Picture 7" descr="j014125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3352800"/>
            <a:ext cx="1671638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0" descr="j014067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11112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 descr="j014136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3048000"/>
            <a:ext cx="12922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3" name="Group 16"/>
          <p:cNvGrpSpPr>
            <a:grpSpLocks/>
          </p:cNvGrpSpPr>
          <p:nvPr/>
        </p:nvGrpSpPr>
        <p:grpSpPr bwMode="auto">
          <a:xfrm rot="-5400000">
            <a:off x="8458200" y="3276600"/>
            <a:ext cx="457200" cy="457200"/>
            <a:chOff x="4896" y="3744"/>
            <a:chExt cx="288" cy="288"/>
          </a:xfrm>
        </p:grpSpPr>
        <p:sp>
          <p:nvSpPr>
            <p:cNvPr id="10255" name="Oval 13"/>
            <p:cNvSpPr>
              <a:spLocks noChangeArrowheads="1"/>
            </p:cNvSpPr>
            <p:nvPr/>
          </p:nvSpPr>
          <p:spPr bwMode="auto">
            <a:xfrm>
              <a:off x="4896" y="3744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Oval 14"/>
            <p:cNvSpPr>
              <a:spLocks noChangeArrowheads="1"/>
            </p:cNvSpPr>
            <p:nvPr/>
          </p:nvSpPr>
          <p:spPr bwMode="auto">
            <a:xfrm>
              <a:off x="4992" y="3840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15"/>
            <p:cNvSpPr>
              <a:spLocks noChangeArrowheads="1"/>
            </p:cNvSpPr>
            <p:nvPr/>
          </p:nvSpPr>
          <p:spPr bwMode="auto">
            <a:xfrm>
              <a:off x="5088" y="3936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5614988" y="6400800"/>
            <a:ext cx="2544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(cartoon inspired by [Garey-Johnson, 79])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5F5329-F14E-0043-9690-96AA1F86ECE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Polynomial-Time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Decision Problems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848600" cy="4191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To simplify the notion of </a:t>
            </a:r>
            <a:r>
              <a:rPr lang="ja-JP" altLang="en-US" sz="2800" dirty="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hardness,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we will focus on the </a:t>
            </a:r>
            <a:r>
              <a:rPr lang="en-US" sz="2800" dirty="0" smtClean="0">
                <a:latin typeface="Tahoma" charset="0"/>
              </a:rPr>
              <a:t>following criteria:</a:t>
            </a:r>
            <a:endParaRPr lang="en-US" sz="2800" dirty="0">
              <a:latin typeface="Tahoma" charset="0"/>
            </a:endParaRPr>
          </a:p>
          <a:p>
            <a:pPr marL="971550" lvl="1" indent="-514350" eaLnBrk="1" hangingPunct="1">
              <a:buFont typeface="+mj-lt"/>
              <a:buAutoNum type="romanUcPeriod"/>
            </a:pPr>
            <a:r>
              <a:rPr lang="en-US" sz="2400" dirty="0" smtClean="0">
                <a:latin typeface="Tahoma" charset="0"/>
              </a:rPr>
              <a:t>It’s a Decision </a:t>
            </a:r>
            <a:r>
              <a:rPr lang="en-US" sz="2400" dirty="0">
                <a:latin typeface="Tahoma" charset="0"/>
              </a:rPr>
              <a:t>problems: </a:t>
            </a:r>
            <a:endParaRPr lang="en-US" sz="2400" dirty="0" smtClean="0">
              <a:latin typeface="Tahoma" charset="0"/>
            </a:endParaRPr>
          </a:p>
          <a:p>
            <a:pPr marL="1371600" lvl="2" indent="-514350" eaLnBrk="1" hangingPunct="1"/>
            <a:r>
              <a:rPr lang="en-US" sz="2000" dirty="0">
                <a:latin typeface="Tahoma" charset="0"/>
              </a:rPr>
              <a:t>O</a:t>
            </a:r>
            <a:r>
              <a:rPr lang="en-US" sz="2000" dirty="0" smtClean="0">
                <a:latin typeface="Tahoma" charset="0"/>
              </a:rPr>
              <a:t>utput </a:t>
            </a:r>
            <a:r>
              <a:rPr lang="en-US" sz="2000" dirty="0">
                <a:latin typeface="Tahoma" charset="0"/>
              </a:rPr>
              <a:t>is 1 or 0 (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yes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sz="2000" dirty="0">
                <a:latin typeface="Tahoma" charset="0"/>
              </a:rPr>
              <a:t>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no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sz="2000" dirty="0" smtClean="0">
                <a:latin typeface="Tahoma" charset="0"/>
              </a:rPr>
              <a:t>) </a:t>
            </a:r>
          </a:p>
          <a:p>
            <a:pPr marL="1371600" lvl="2" indent="-514350" eaLnBrk="1" hangingPunct="1"/>
            <a:r>
              <a:rPr lang="en-US" sz="2000" dirty="0" smtClean="0">
                <a:latin typeface="Tahoma" charset="0"/>
              </a:rPr>
              <a:t>Examples:</a:t>
            </a:r>
          </a:p>
          <a:p>
            <a:pPr marL="1828800" lvl="3" indent="-514350" eaLnBrk="1" hangingPunct="1"/>
            <a:r>
              <a:rPr lang="en-US" sz="1600" dirty="0" smtClean="0">
                <a:latin typeface="Tahoma" charset="0"/>
              </a:rPr>
              <a:t>Does </a:t>
            </a:r>
            <a:r>
              <a:rPr lang="en-US" sz="1600" dirty="0">
                <a:latin typeface="Tahoma" charset="0"/>
              </a:rPr>
              <a:t>a given graph G have an Euler </a:t>
            </a:r>
            <a:r>
              <a:rPr lang="en-US" sz="1600" dirty="0" smtClean="0">
                <a:latin typeface="Tahoma" charset="0"/>
              </a:rPr>
              <a:t>tour?</a:t>
            </a:r>
          </a:p>
          <a:p>
            <a:pPr marL="1828800" lvl="3" indent="-514350" eaLnBrk="1" hangingPunct="1"/>
            <a:r>
              <a:rPr lang="en-US" sz="1600" dirty="0" smtClean="0">
                <a:latin typeface="Tahoma" charset="0"/>
              </a:rPr>
              <a:t>Does </a:t>
            </a:r>
            <a:r>
              <a:rPr lang="en-US" sz="1600" dirty="0">
                <a:latin typeface="Tahoma" charset="0"/>
              </a:rPr>
              <a:t>a text T contain a pattern </a:t>
            </a:r>
            <a:r>
              <a:rPr lang="en-US" sz="1600" dirty="0" smtClean="0">
                <a:latin typeface="Tahoma" charset="0"/>
              </a:rPr>
              <a:t>P?</a:t>
            </a:r>
          </a:p>
          <a:p>
            <a:pPr marL="1828800" lvl="3" indent="-514350" eaLnBrk="1" hangingPunct="1"/>
            <a:r>
              <a:rPr lang="en-US" sz="1600" dirty="0" smtClean="0">
                <a:latin typeface="Tahoma" charset="0"/>
              </a:rPr>
              <a:t>Does </a:t>
            </a:r>
            <a:r>
              <a:rPr lang="en-US" sz="1600" dirty="0">
                <a:latin typeface="Tahoma" charset="0"/>
              </a:rPr>
              <a:t>an instance of 0/1 Knapsack have a solution with benefit at least </a:t>
            </a:r>
            <a:r>
              <a:rPr lang="en-US" sz="1600" dirty="0" smtClean="0">
                <a:latin typeface="Tahoma" charset="0"/>
              </a:rPr>
              <a:t>K?</a:t>
            </a:r>
          </a:p>
          <a:p>
            <a:pPr marL="1828800" lvl="3" indent="-514350" eaLnBrk="1" hangingPunct="1"/>
            <a:r>
              <a:rPr lang="en-US" sz="1600" dirty="0" smtClean="0">
                <a:latin typeface="Tahoma" charset="0"/>
              </a:rPr>
              <a:t>Does </a:t>
            </a:r>
            <a:r>
              <a:rPr lang="en-US" sz="1600" dirty="0">
                <a:latin typeface="Tahoma" charset="0"/>
              </a:rPr>
              <a:t>a graph G have an MST with weight at most </a:t>
            </a:r>
            <a:r>
              <a:rPr lang="en-US" sz="1600" dirty="0" smtClean="0">
                <a:latin typeface="Tahoma" charset="0"/>
              </a:rPr>
              <a:t>K?</a:t>
            </a:r>
          </a:p>
          <a:p>
            <a:pPr marL="971550" lvl="1" indent="-514350" eaLnBrk="1" hangingPunct="1">
              <a:buFont typeface="+mj-lt"/>
              <a:buAutoNum type="romanUcPeriod"/>
            </a:pPr>
            <a:r>
              <a:rPr lang="en-US" sz="2400" dirty="0" smtClean="0">
                <a:latin typeface="Tahoma" charset="0"/>
              </a:rPr>
              <a:t>Polynomial-time </a:t>
            </a:r>
            <a:r>
              <a:rPr lang="en-US" sz="2400" dirty="0">
                <a:latin typeface="Tahoma" charset="0"/>
              </a:rPr>
              <a:t>as the cut-off for efficiency</a:t>
            </a:r>
          </a:p>
          <a:p>
            <a:pPr lvl="2" eaLnBrk="1" hangingPunct="1"/>
            <a:endParaRPr lang="en-US" sz="2000" dirty="0" smtClean="0">
              <a:latin typeface="Tahoma" charset="0"/>
            </a:endParaRPr>
          </a:p>
          <a:p>
            <a:pPr lvl="2" eaLnBrk="1" hangingPunct="1"/>
            <a:endParaRPr lang="en-US" sz="2000" dirty="0">
              <a:latin typeface="Tahoma" charset="0"/>
            </a:endParaRPr>
          </a:p>
        </p:txBody>
      </p:sp>
      <p:pic>
        <p:nvPicPr>
          <p:cNvPr id="11270" name="Picture 4" descr="BD10015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52400"/>
            <a:ext cx="17256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BAA34B-93E4-714B-95BD-8B6E5769D5F1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Problems and Languages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language</a:t>
            </a:r>
            <a:r>
              <a:rPr lang="en-US" sz="2400" dirty="0">
                <a:latin typeface="Tahoma" charset="0"/>
              </a:rPr>
              <a:t> L is a set of strings defined over some alphabet Σ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Every decision algorithm A defines a language L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 is the set consisting of every string x such that A outputs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yes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sz="2000" dirty="0">
                <a:latin typeface="Tahoma" charset="0"/>
              </a:rPr>
              <a:t> on input x.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say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A </a:t>
            </a:r>
            <a:r>
              <a:rPr lang="en-US" sz="2000" b="1" i="1" dirty="0">
                <a:solidFill>
                  <a:schemeClr val="tx2"/>
                </a:solidFill>
                <a:latin typeface="Tahoma" charset="0"/>
              </a:rPr>
              <a:t>accepts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x” </a:t>
            </a:r>
            <a:r>
              <a:rPr lang="en-US" sz="2000" dirty="0">
                <a:latin typeface="Tahoma" charset="0"/>
              </a:rPr>
              <a:t>in this case</a:t>
            </a:r>
          </a:p>
          <a:p>
            <a:pPr lvl="2" eaLnBrk="1" hangingPunct="1"/>
            <a:r>
              <a:rPr lang="en-US" sz="2000" dirty="0">
                <a:latin typeface="Tahoma" charset="0"/>
              </a:rPr>
              <a:t>Example:</a:t>
            </a:r>
          </a:p>
          <a:p>
            <a:pPr lvl="3" eaLnBrk="1" hangingPunct="1"/>
            <a:r>
              <a:rPr lang="en-US" sz="1600" dirty="0">
                <a:latin typeface="Tahoma" charset="0"/>
              </a:rPr>
              <a:t>If A determines whether or not a given graph G has an Euler tour, then the language L for A is all graphs with Euler tours</a:t>
            </a:r>
            <a:r>
              <a:rPr lang="en-US" sz="1600" dirty="0" smtClean="0">
                <a:latin typeface="Tahoma" charset="0"/>
              </a:rPr>
              <a:t>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say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A </a:t>
            </a:r>
            <a:r>
              <a:rPr lang="en-US" sz="2000" b="1" i="1" dirty="0" smtClean="0">
                <a:solidFill>
                  <a:schemeClr val="tx2"/>
                </a:solidFill>
                <a:latin typeface="Tahoma" charset="0"/>
              </a:rPr>
              <a:t>rejects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x” </a:t>
            </a:r>
            <a:r>
              <a:rPr lang="en-US" sz="2000" dirty="0" smtClean="0">
                <a:latin typeface="Tahoma" charset="0"/>
              </a:rPr>
              <a:t>if A outputs “no” on input x</a:t>
            </a:r>
            <a:endParaRPr lang="en-US" sz="2000" dirty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</p:txBody>
      </p:sp>
      <p:pic>
        <p:nvPicPr>
          <p:cNvPr id="12294" name="Picture 5" descr="BD07228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4950"/>
            <a:ext cx="1820863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324E2F-8D6B-B54E-A42D-57A81BB77CCA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3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Complexity Class P</a:t>
            </a:r>
          </a:p>
        </p:txBody>
      </p:sp>
      <p:sp>
        <p:nvSpPr>
          <p:cNvPr id="1331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657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</a:rPr>
              <a:t>omplexity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</a:rPr>
              <a:t>lass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dirty="0" smtClean="0">
                <a:latin typeface="Tahoma" charset="0"/>
              </a:rPr>
              <a:t>defined as a </a:t>
            </a:r>
            <a:r>
              <a:rPr lang="en-US" sz="2400" dirty="0">
                <a:latin typeface="Tahoma" charset="0"/>
              </a:rPr>
              <a:t>collection of languages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Tahoma" charset="0"/>
              </a:rPr>
              <a:t>P</a:t>
            </a:r>
            <a:r>
              <a:rPr lang="en-US" sz="2400" dirty="0">
                <a:latin typeface="Tahoma" charset="0"/>
              </a:rPr>
              <a:t> is the complexity class consisting of all languages that are accepted by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polynomial-time</a:t>
            </a:r>
            <a:r>
              <a:rPr lang="en-US" sz="2400" dirty="0">
                <a:latin typeface="Tahoma" charset="0"/>
              </a:rPr>
              <a:t> algorithms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For each language L in P there is a polynomial-time decision algorithm A for L.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If n=|x|, for x in L, then A runs in p(n) time on input x.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function p(n) is some </a:t>
            </a:r>
            <a:r>
              <a:rPr lang="en-US" sz="2000" dirty="0" smtClean="0">
                <a:latin typeface="Tahoma" charset="0"/>
              </a:rPr>
              <a:t>polynomial.</a:t>
            </a:r>
            <a:endParaRPr lang="en-US" sz="2000" dirty="0">
              <a:latin typeface="Tahoma" charset="0"/>
            </a:endParaRPr>
          </a:p>
        </p:txBody>
      </p:sp>
      <p:pic>
        <p:nvPicPr>
          <p:cNvPr id="13318" name="Picture 1029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1450"/>
            <a:ext cx="165576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NP-Completeness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C66923-F387-DB46-BD7E-3CEC1F3AE97C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Complexity Class NP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say that an algorithm is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non-deterministic</a:t>
            </a:r>
            <a:r>
              <a:rPr lang="en-US" sz="2400" dirty="0">
                <a:latin typeface="Tahoma" charset="0"/>
              </a:rPr>
              <a:t> if it </a:t>
            </a:r>
            <a:r>
              <a:rPr lang="en-US" sz="2400" dirty="0" smtClean="0">
                <a:latin typeface="Tahoma" charset="0"/>
              </a:rPr>
              <a:t>uses an additional operation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Choose(b)</a:t>
            </a:r>
            <a:r>
              <a:rPr lang="en-US" sz="2000" dirty="0">
                <a:latin typeface="Tahoma" charset="0"/>
              </a:rPr>
              <a:t>: </a:t>
            </a:r>
            <a:r>
              <a:rPr lang="en-US" sz="2000" dirty="0" smtClean="0">
                <a:latin typeface="Tahoma" charset="0"/>
              </a:rPr>
              <a:t>where it chooses </a:t>
            </a:r>
            <a:r>
              <a:rPr lang="en-US" sz="2000" dirty="0">
                <a:latin typeface="Tahoma" charset="0"/>
              </a:rPr>
              <a:t>a bit </a:t>
            </a:r>
            <a:r>
              <a:rPr lang="en-US" sz="2000" dirty="0" smtClean="0">
                <a:latin typeface="Tahoma" charset="0"/>
              </a:rPr>
              <a:t>b (0 or 1) nondeterministically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Can be used to choose an entire string y (with |y| choices)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say that a non-deterministic algorithm A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accepts</a:t>
            </a:r>
            <a:r>
              <a:rPr lang="en-US" sz="2400" dirty="0">
                <a:latin typeface="Tahoma" charset="0"/>
              </a:rPr>
              <a:t> a string x if there exists some sequence of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choose operations</a:t>
            </a:r>
            <a:r>
              <a:rPr lang="en-US" sz="2400" dirty="0">
                <a:latin typeface="Tahoma" charset="0"/>
              </a:rPr>
              <a:t> that causes A to output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yes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on input x.</a:t>
            </a:r>
          </a:p>
          <a:p>
            <a:pPr eaLnBrk="1" hangingPunct="1"/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is the complexity class consisting of all languages accepted by </a:t>
            </a:r>
            <a:r>
              <a:rPr lang="en-US" sz="2400" b="1" dirty="0">
                <a:solidFill>
                  <a:schemeClr val="tx2"/>
                </a:solidFill>
                <a:latin typeface="Tahoma" charset="0"/>
              </a:rPr>
              <a:t>polynomial-time non-deterministic</a:t>
            </a:r>
            <a:r>
              <a:rPr lang="en-US" sz="2400" b="1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algorithms.</a:t>
            </a:r>
          </a:p>
        </p:txBody>
      </p:sp>
      <p:pic>
        <p:nvPicPr>
          <p:cNvPr id="14342" name="Picture 4" descr="SY0113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04800"/>
            <a:ext cx="109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5" descr="SY01132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1684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8466</TotalTime>
  <Words>3475</Words>
  <Application>Microsoft Office PowerPoint</Application>
  <PresentationFormat>On-screen Show (4:3)</PresentationFormat>
  <Paragraphs>512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Symbol</vt:lpstr>
      <vt:lpstr>Tahoma</vt:lpstr>
      <vt:lpstr>Times New Roman</vt:lpstr>
      <vt:lpstr>Wingdings</vt:lpstr>
      <vt:lpstr>Blueprint</vt:lpstr>
      <vt:lpstr>VISIO</vt:lpstr>
      <vt:lpstr>NP-Completeness</vt:lpstr>
      <vt:lpstr>Running Time Revisited</vt:lpstr>
      <vt:lpstr>Dealing with Hard Problems</vt:lpstr>
      <vt:lpstr>Dealing with Hard Problems</vt:lpstr>
      <vt:lpstr>Dealing with Hard Problems</vt:lpstr>
      <vt:lpstr>Polynomial-Time  Decision Problems</vt:lpstr>
      <vt:lpstr>Problems and Languages</vt:lpstr>
      <vt:lpstr>The Complexity Class P</vt:lpstr>
      <vt:lpstr>The Complexity Class NP</vt:lpstr>
      <vt:lpstr>NP Example 1</vt:lpstr>
      <vt:lpstr>The Complexity Class NP Alternate Definition</vt:lpstr>
      <vt:lpstr>NP Example 2</vt:lpstr>
      <vt:lpstr>Equivalence of the  Two Definitions</vt:lpstr>
      <vt:lpstr>TSP is in NP</vt:lpstr>
      <vt:lpstr>CIRCUIT-SAT </vt:lpstr>
      <vt:lpstr>CIRCUIT-SAT is in NP</vt:lpstr>
      <vt:lpstr>NP-Completeness</vt:lpstr>
      <vt:lpstr>Cook-Levin Theorem</vt:lpstr>
      <vt:lpstr>Cook-Levin Proof</vt:lpstr>
      <vt:lpstr>Some Thoughts     about P and NP</vt:lpstr>
      <vt:lpstr>NP-Completeness Proofs</vt:lpstr>
      <vt:lpstr>Problem Reduction</vt:lpstr>
      <vt:lpstr>PowerPoint Presentation</vt:lpstr>
      <vt:lpstr>Transitivity of Reducibility</vt:lpstr>
      <vt:lpstr>CNF-SAT is in NP</vt:lpstr>
      <vt:lpstr>CNF-SAT is NP-complete</vt:lpstr>
      <vt:lpstr>3SAT is NP-complete</vt:lpstr>
      <vt:lpstr>Vertex Cover</vt:lpstr>
      <vt:lpstr>Vertex-Cover is NP-complete</vt:lpstr>
      <vt:lpstr>Vertex-Cover is NP-complete</vt:lpstr>
      <vt:lpstr>Vertex-Cover is NP-complete</vt:lpstr>
      <vt:lpstr>Clique</vt:lpstr>
      <vt:lpstr>CLIQUE is NP-Complete</vt:lpstr>
      <vt:lpstr>Some Other       NP-Complete Problems</vt:lpstr>
      <vt:lpstr>Some Other       NP-Complete Problems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1408</cp:revision>
  <dcterms:created xsi:type="dcterms:W3CDTF">2002-01-21T02:22:10Z</dcterms:created>
  <dcterms:modified xsi:type="dcterms:W3CDTF">2018-11-05T16:20:47Z</dcterms:modified>
</cp:coreProperties>
</file>