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2"/>
  </p:notesMasterIdLst>
  <p:handoutMasterIdLst>
    <p:handoutMasterId r:id="rId33"/>
  </p:handoutMasterIdLst>
  <p:sldIdLst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20.xml"/><Relationship Id="rId7" Type="http://schemas.openxmlformats.org/officeDocument/2006/relationships/slide" Target="slides/slide24.xml"/><Relationship Id="rId2" Type="http://schemas.openxmlformats.org/officeDocument/2006/relationships/slide" Target="slides/slide19.xml"/><Relationship Id="rId1" Type="http://schemas.openxmlformats.org/officeDocument/2006/relationships/slide" Target="slides/slide18.xml"/><Relationship Id="rId6" Type="http://schemas.openxmlformats.org/officeDocument/2006/relationships/slide" Target="slides/slide23.xml"/><Relationship Id="rId11" Type="http://schemas.openxmlformats.org/officeDocument/2006/relationships/slide" Target="slides/slide28.xml"/><Relationship Id="rId5" Type="http://schemas.openxmlformats.org/officeDocument/2006/relationships/slide" Target="slides/slide22.xml"/><Relationship Id="rId10" Type="http://schemas.openxmlformats.org/officeDocument/2006/relationships/slide" Target="slides/slide27.xml"/><Relationship Id="rId4" Type="http://schemas.openxmlformats.org/officeDocument/2006/relationships/slide" Target="slides/slide21.xml"/><Relationship Id="rId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34F95-6729-2C43-839F-9AD41352312B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9973-766A-C54E-BB1C-739E756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9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39876B-1E55-1249-84D4-939202B07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00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Convex Hull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C03D0B-02F0-E446-9F9C-706D339112BD}" type="datetime8">
              <a:rPr lang="en-US">
                <a:solidFill>
                  <a:srgbClr val="000000"/>
                </a:solidFill>
              </a:rPr>
              <a:pPr/>
              <a:t>11/17/2018 5:50 PM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BF1DE-CB0F-2042-8313-742BECF89018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861A2-C2D3-8340-947E-E59D3C0B2A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42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523E-5545-404D-848B-BFD6BA7DA5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32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549C4-0312-334F-A8CB-9716A797A6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24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93F1570-FC75-F04F-848F-AD871F430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87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E281E19-B092-CA40-A250-0E05595B4C0A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96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3E8F3-4A48-6F44-A59F-F4C88CC2F57A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9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B3032-B476-2B4C-85E4-8FEA30106C6B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8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9A204-F059-C849-89CA-5EE504A5A8D8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1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B30EA-D91C-A445-B107-3E8FB5E13D55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94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5509-8068-5140-B7D9-8FFCE92883E3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00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BCAC7-F2B2-DF40-8D6C-6B6218AB6F41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65F37-5285-1944-93B4-52899D8F7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22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CF22F-1153-724B-AFB8-AC9A5774AD40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77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EF4A-8CFD-1A41-92A8-618C2BE0B22D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7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E6404-447D-1541-9C93-37E45B597DE1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44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53297-4FF0-D24D-9D89-866D8C40090C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F019-8CB7-5143-B032-4B9185862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5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96C7C-BDEA-5A4D-ABA8-3460D0C7FF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41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89AFC-DD34-4046-96E4-E2AAD3B839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80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3774-606E-B548-BF9E-6C04EF050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76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7A079-9450-694F-A0F4-FE4BCD0F2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08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115DA-C2BB-FD42-A009-479AFAB96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55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3E447-E5C1-5D4E-B001-88702BF87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61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D6534E-8E2A-4042-A9FF-95C9B66E0A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eaLnBrk="1" hangingPunct="1"/>
            <a:r>
              <a:rPr lang="en-US" smtClean="0">
                <a:solidFill>
                  <a:srgbClr val="40458C"/>
                </a:solidFill>
                <a:latin typeface="Tahoma" charset="0"/>
              </a:rPr>
              <a:t>© 2015 Goodrich and Tamassia </a:t>
            </a:r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Convex Hull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A37E844F-486D-D347-99E0-68973B96D529}" type="slidenum">
              <a:rPr lang="en-US">
                <a:solidFill>
                  <a:srgbClr val="40458C"/>
                </a:solidFill>
                <a:latin typeface="Tahoma" charset="0"/>
              </a:rPr>
              <a:pPr eaLnBrk="1" hangingPunct="1"/>
              <a:t>‹#›</a:t>
            </a:fld>
            <a:endParaRPr lang="en-US">
              <a:solidFill>
                <a:srgbClr val="40458C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/>
              <a:t>© 2015 Goodrich and </a:t>
            </a:r>
            <a:r>
              <a:rPr lang="en-US" altLang="en-US" dirty="0" err="1" smtClean="0"/>
              <a:t>Tamassia</a:t>
            </a:r>
            <a:r>
              <a:rPr lang="en-US" altLang="en-US" dirty="0" smtClean="0"/>
              <a:t>  </a:t>
            </a:r>
            <a:endParaRPr lang="en-US" altLang="en-US" dirty="0"/>
          </a:p>
        </p:txBody>
      </p:sp>
      <p:sp>
        <p:nvSpPr>
          <p:cNvPr id="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A2BD-AFA6-A74F-8099-625B504150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Computational Geometry</a:t>
            </a:r>
            <a:endParaRPr lang="en-US" altLang="en-US" dirty="0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5118100" y="5237163"/>
            <a:ext cx="1857375" cy="1181100"/>
          </a:xfrm>
          <a:custGeom>
            <a:avLst/>
            <a:gdLst>
              <a:gd name="T0" fmla="*/ 0 w 1170"/>
              <a:gd name="T1" fmla="*/ 725 h 744"/>
              <a:gd name="T2" fmla="*/ 10 w 1170"/>
              <a:gd name="T3" fmla="*/ 744 h 744"/>
              <a:gd name="T4" fmla="*/ 1160 w 1170"/>
              <a:gd name="T5" fmla="*/ 18 h 744"/>
              <a:gd name="T6" fmla="*/ 1170 w 1170"/>
              <a:gd name="T7" fmla="*/ 18 h 744"/>
              <a:gd name="T8" fmla="*/ 1160 w 1170"/>
              <a:gd name="T9" fmla="*/ 9 h 744"/>
              <a:gd name="T10" fmla="*/ 1149 w 1170"/>
              <a:gd name="T11" fmla="*/ 0 h 744"/>
              <a:gd name="T12" fmla="*/ 0 w 1170"/>
              <a:gd name="T13" fmla="*/ 725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0" h="744">
                <a:moveTo>
                  <a:pt x="0" y="725"/>
                </a:moveTo>
                <a:lnTo>
                  <a:pt x="10" y="744"/>
                </a:lnTo>
                <a:lnTo>
                  <a:pt x="1160" y="18"/>
                </a:lnTo>
                <a:lnTo>
                  <a:pt x="1170" y="18"/>
                </a:lnTo>
                <a:lnTo>
                  <a:pt x="1160" y="9"/>
                </a:lnTo>
                <a:lnTo>
                  <a:pt x="1149" y="0"/>
                </a:lnTo>
                <a:lnTo>
                  <a:pt x="0" y="7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5962650" y="3348038"/>
            <a:ext cx="996950" cy="1917700"/>
          </a:xfrm>
          <a:custGeom>
            <a:avLst/>
            <a:gdLst>
              <a:gd name="T0" fmla="*/ 607 w 628"/>
              <a:gd name="T1" fmla="*/ 1208 h 1208"/>
              <a:gd name="T2" fmla="*/ 628 w 628"/>
              <a:gd name="T3" fmla="*/ 1199 h 1208"/>
              <a:gd name="T4" fmla="*/ 21 w 628"/>
              <a:gd name="T5" fmla="*/ 18 h 1208"/>
              <a:gd name="T6" fmla="*/ 10 w 628"/>
              <a:gd name="T7" fmla="*/ 0 h 1208"/>
              <a:gd name="T8" fmla="*/ 0 w 628"/>
              <a:gd name="T9" fmla="*/ 18 h 1208"/>
              <a:gd name="T10" fmla="*/ 0 w 628"/>
              <a:gd name="T11" fmla="*/ 28 h 1208"/>
              <a:gd name="T12" fmla="*/ 607 w 628"/>
              <a:gd name="T13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8" h="1208">
                <a:moveTo>
                  <a:pt x="607" y="1208"/>
                </a:moveTo>
                <a:lnTo>
                  <a:pt x="628" y="1199"/>
                </a:lnTo>
                <a:lnTo>
                  <a:pt x="21" y="18"/>
                </a:lnTo>
                <a:lnTo>
                  <a:pt x="10" y="0"/>
                </a:lnTo>
                <a:lnTo>
                  <a:pt x="0" y="18"/>
                </a:lnTo>
                <a:lnTo>
                  <a:pt x="0" y="28"/>
                </a:lnTo>
                <a:lnTo>
                  <a:pt x="607" y="12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5133975" y="3376613"/>
            <a:ext cx="862013" cy="1239837"/>
          </a:xfrm>
          <a:custGeom>
            <a:avLst/>
            <a:gdLst>
              <a:gd name="T0" fmla="*/ 543 w 543"/>
              <a:gd name="T1" fmla="*/ 10 h 781"/>
              <a:gd name="T2" fmla="*/ 522 w 543"/>
              <a:gd name="T3" fmla="*/ 0 h 781"/>
              <a:gd name="T4" fmla="*/ 0 w 543"/>
              <a:gd name="T5" fmla="*/ 763 h 781"/>
              <a:gd name="T6" fmla="*/ 11 w 543"/>
              <a:gd name="T7" fmla="*/ 772 h 781"/>
              <a:gd name="T8" fmla="*/ 21 w 543"/>
              <a:gd name="T9" fmla="*/ 781 h 781"/>
              <a:gd name="T10" fmla="*/ 21 w 543"/>
              <a:gd name="T11" fmla="*/ 772 h 781"/>
              <a:gd name="T12" fmla="*/ 543 w 543"/>
              <a:gd name="T13" fmla="*/ 1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" h="781">
                <a:moveTo>
                  <a:pt x="543" y="10"/>
                </a:moveTo>
                <a:lnTo>
                  <a:pt x="522" y="0"/>
                </a:lnTo>
                <a:lnTo>
                  <a:pt x="0" y="763"/>
                </a:lnTo>
                <a:lnTo>
                  <a:pt x="11" y="772"/>
                </a:lnTo>
                <a:lnTo>
                  <a:pt x="21" y="781"/>
                </a:lnTo>
                <a:lnTo>
                  <a:pt x="21" y="772"/>
                </a:lnTo>
                <a:lnTo>
                  <a:pt x="543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3444875" y="3495675"/>
            <a:ext cx="1722438" cy="1106488"/>
          </a:xfrm>
          <a:custGeom>
            <a:avLst/>
            <a:gdLst>
              <a:gd name="T0" fmla="*/ 1075 w 1085"/>
              <a:gd name="T1" fmla="*/ 697 h 697"/>
              <a:gd name="T2" fmla="*/ 1085 w 1085"/>
              <a:gd name="T3" fmla="*/ 678 h 697"/>
              <a:gd name="T4" fmla="*/ 21 w 1085"/>
              <a:gd name="T5" fmla="*/ 0 h 697"/>
              <a:gd name="T6" fmla="*/ 10 w 1085"/>
              <a:gd name="T7" fmla="*/ 0 h 697"/>
              <a:gd name="T8" fmla="*/ 0 w 1085"/>
              <a:gd name="T9" fmla="*/ 9 h 697"/>
              <a:gd name="T10" fmla="*/ 10 w 1085"/>
              <a:gd name="T11" fmla="*/ 18 h 697"/>
              <a:gd name="T12" fmla="*/ 1075 w 1085"/>
              <a:gd name="T13" fmla="*/ 69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97">
                <a:moveTo>
                  <a:pt x="1075" y="697"/>
                </a:moveTo>
                <a:lnTo>
                  <a:pt x="1085" y="678"/>
                </a:lnTo>
                <a:lnTo>
                  <a:pt x="21" y="0"/>
                </a:lnTo>
                <a:lnTo>
                  <a:pt x="10" y="0"/>
                </a:lnTo>
                <a:lnTo>
                  <a:pt x="0" y="9"/>
                </a:lnTo>
                <a:lnTo>
                  <a:pt x="10" y="18"/>
                </a:lnTo>
                <a:lnTo>
                  <a:pt x="1075" y="6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022600" y="3509963"/>
            <a:ext cx="455613" cy="1166812"/>
          </a:xfrm>
          <a:custGeom>
            <a:avLst/>
            <a:gdLst>
              <a:gd name="T0" fmla="*/ 287 w 287"/>
              <a:gd name="T1" fmla="*/ 9 h 735"/>
              <a:gd name="T2" fmla="*/ 266 w 287"/>
              <a:gd name="T3" fmla="*/ 0 h 735"/>
              <a:gd name="T4" fmla="*/ 0 w 287"/>
              <a:gd name="T5" fmla="*/ 725 h 735"/>
              <a:gd name="T6" fmla="*/ 0 w 287"/>
              <a:gd name="T7" fmla="*/ 725 h 735"/>
              <a:gd name="T8" fmla="*/ 0 w 287"/>
              <a:gd name="T9" fmla="*/ 735 h 735"/>
              <a:gd name="T10" fmla="*/ 21 w 287"/>
              <a:gd name="T11" fmla="*/ 735 h 735"/>
              <a:gd name="T12" fmla="*/ 287 w 287"/>
              <a:gd name="T13" fmla="*/ 9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7" h="735">
                <a:moveTo>
                  <a:pt x="287" y="9"/>
                </a:moveTo>
                <a:lnTo>
                  <a:pt x="266" y="0"/>
                </a:lnTo>
                <a:lnTo>
                  <a:pt x="0" y="725"/>
                </a:lnTo>
                <a:lnTo>
                  <a:pt x="0" y="725"/>
                </a:lnTo>
                <a:lnTo>
                  <a:pt x="0" y="735"/>
                </a:lnTo>
                <a:lnTo>
                  <a:pt x="21" y="735"/>
                </a:lnTo>
                <a:lnTo>
                  <a:pt x="28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3022600" y="4660900"/>
            <a:ext cx="488950" cy="1047750"/>
          </a:xfrm>
          <a:custGeom>
            <a:avLst/>
            <a:gdLst>
              <a:gd name="T0" fmla="*/ 21 w 308"/>
              <a:gd name="T1" fmla="*/ 0 h 660"/>
              <a:gd name="T2" fmla="*/ 0 w 308"/>
              <a:gd name="T3" fmla="*/ 10 h 660"/>
              <a:gd name="T4" fmla="*/ 287 w 308"/>
              <a:gd name="T5" fmla="*/ 660 h 660"/>
              <a:gd name="T6" fmla="*/ 287 w 308"/>
              <a:gd name="T7" fmla="*/ 660 h 660"/>
              <a:gd name="T8" fmla="*/ 298 w 308"/>
              <a:gd name="T9" fmla="*/ 660 h 660"/>
              <a:gd name="T10" fmla="*/ 308 w 308"/>
              <a:gd name="T11" fmla="*/ 651 h 660"/>
              <a:gd name="T12" fmla="*/ 21 w 308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660">
                <a:moveTo>
                  <a:pt x="21" y="0"/>
                </a:moveTo>
                <a:lnTo>
                  <a:pt x="0" y="10"/>
                </a:lnTo>
                <a:lnTo>
                  <a:pt x="287" y="660"/>
                </a:lnTo>
                <a:lnTo>
                  <a:pt x="287" y="660"/>
                </a:lnTo>
                <a:lnTo>
                  <a:pt x="298" y="660"/>
                </a:lnTo>
                <a:lnTo>
                  <a:pt x="308" y="65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3495675" y="5680075"/>
            <a:ext cx="1638300" cy="738188"/>
          </a:xfrm>
          <a:custGeom>
            <a:avLst/>
            <a:gdLst>
              <a:gd name="T0" fmla="*/ 10 w 1032"/>
              <a:gd name="T1" fmla="*/ 0 h 465"/>
              <a:gd name="T2" fmla="*/ 0 w 1032"/>
              <a:gd name="T3" fmla="*/ 18 h 465"/>
              <a:gd name="T4" fmla="*/ 1022 w 1032"/>
              <a:gd name="T5" fmla="*/ 465 h 465"/>
              <a:gd name="T6" fmla="*/ 1022 w 1032"/>
              <a:gd name="T7" fmla="*/ 465 h 465"/>
              <a:gd name="T8" fmla="*/ 1032 w 1032"/>
              <a:gd name="T9" fmla="*/ 465 h 465"/>
              <a:gd name="T10" fmla="*/ 1032 w 1032"/>
              <a:gd name="T11" fmla="*/ 446 h 465"/>
              <a:gd name="T12" fmla="*/ 10 w 1032"/>
              <a:gd name="T13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2" h="465">
                <a:moveTo>
                  <a:pt x="10" y="0"/>
                </a:moveTo>
                <a:lnTo>
                  <a:pt x="0" y="18"/>
                </a:lnTo>
                <a:lnTo>
                  <a:pt x="1022" y="465"/>
                </a:lnTo>
                <a:lnTo>
                  <a:pt x="1022" y="465"/>
                </a:lnTo>
                <a:lnTo>
                  <a:pt x="1032" y="465"/>
                </a:lnTo>
                <a:lnTo>
                  <a:pt x="1032" y="446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427413" y="5635625"/>
            <a:ext cx="168275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435350" y="5646738"/>
            <a:ext cx="152400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5049838" y="6343650"/>
            <a:ext cx="168275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057775" y="6354763"/>
            <a:ext cx="152400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613150" y="4159250"/>
            <a:ext cx="152400" cy="133350"/>
          </a:xfrm>
          <a:prstGeom prst="ellipse">
            <a:avLst/>
          </a:prstGeom>
          <a:solidFill>
            <a:srgbClr val="007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3621088" y="4170363"/>
            <a:ext cx="136525" cy="111125"/>
          </a:xfrm>
          <a:prstGeom prst="ellipse">
            <a:avLst/>
          </a:prstGeom>
          <a:noFill/>
          <a:ln w="508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Freeform 19"/>
          <p:cNvSpPr>
            <a:spLocks/>
          </p:cNvSpPr>
          <p:nvPr/>
        </p:nvSpPr>
        <p:spPr bwMode="auto">
          <a:xfrm>
            <a:off x="3444875" y="3479800"/>
            <a:ext cx="84138" cy="44450"/>
          </a:xfrm>
          <a:custGeom>
            <a:avLst/>
            <a:gdLst>
              <a:gd name="T0" fmla="*/ 42 w 53"/>
              <a:gd name="T1" fmla="*/ 28 h 28"/>
              <a:gd name="T2" fmla="*/ 53 w 53"/>
              <a:gd name="T3" fmla="*/ 10 h 28"/>
              <a:gd name="T4" fmla="*/ 10 w 53"/>
              <a:gd name="T5" fmla="*/ 0 h 28"/>
              <a:gd name="T6" fmla="*/ 0 w 53"/>
              <a:gd name="T7" fmla="*/ 19 h 28"/>
              <a:gd name="T8" fmla="*/ 42 w 53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8">
                <a:moveTo>
                  <a:pt x="42" y="28"/>
                </a:moveTo>
                <a:lnTo>
                  <a:pt x="53" y="10"/>
                </a:lnTo>
                <a:lnTo>
                  <a:pt x="10" y="0"/>
                </a:lnTo>
                <a:lnTo>
                  <a:pt x="0" y="19"/>
                </a:lnTo>
                <a:lnTo>
                  <a:pt x="42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Freeform 20"/>
          <p:cNvSpPr>
            <a:spLocks/>
          </p:cNvSpPr>
          <p:nvPr/>
        </p:nvSpPr>
        <p:spPr bwMode="auto">
          <a:xfrm>
            <a:off x="3005138" y="4660900"/>
            <a:ext cx="66675" cy="44450"/>
          </a:xfrm>
          <a:custGeom>
            <a:avLst/>
            <a:gdLst>
              <a:gd name="T0" fmla="*/ 42 w 42"/>
              <a:gd name="T1" fmla="*/ 10 h 28"/>
              <a:gd name="T2" fmla="*/ 42 w 42"/>
              <a:gd name="T3" fmla="*/ 28 h 28"/>
              <a:gd name="T4" fmla="*/ 0 w 42"/>
              <a:gd name="T5" fmla="*/ 19 h 28"/>
              <a:gd name="T6" fmla="*/ 0 w 42"/>
              <a:gd name="T7" fmla="*/ 0 h 28"/>
              <a:gd name="T8" fmla="*/ 42 w 42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8">
                <a:moveTo>
                  <a:pt x="42" y="10"/>
                </a:moveTo>
                <a:lnTo>
                  <a:pt x="42" y="28"/>
                </a:lnTo>
                <a:lnTo>
                  <a:pt x="0" y="19"/>
                </a:lnTo>
                <a:lnTo>
                  <a:pt x="0" y="0"/>
                </a:lnTo>
                <a:lnTo>
                  <a:pt x="42" y="1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Freeform 21"/>
          <p:cNvSpPr>
            <a:spLocks/>
          </p:cNvSpPr>
          <p:nvPr/>
        </p:nvSpPr>
        <p:spPr bwMode="auto">
          <a:xfrm>
            <a:off x="3005138" y="3509963"/>
            <a:ext cx="506412" cy="1166812"/>
          </a:xfrm>
          <a:custGeom>
            <a:avLst/>
            <a:gdLst>
              <a:gd name="T0" fmla="*/ 319 w 319"/>
              <a:gd name="T1" fmla="*/ 9 h 735"/>
              <a:gd name="T2" fmla="*/ 277 w 319"/>
              <a:gd name="T3" fmla="*/ 0 h 735"/>
              <a:gd name="T4" fmla="*/ 0 w 319"/>
              <a:gd name="T5" fmla="*/ 725 h 735"/>
              <a:gd name="T6" fmla="*/ 42 w 319"/>
              <a:gd name="T7" fmla="*/ 735 h 735"/>
              <a:gd name="T8" fmla="*/ 319 w 319"/>
              <a:gd name="T9" fmla="*/ 9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735">
                <a:moveTo>
                  <a:pt x="319" y="9"/>
                </a:moveTo>
                <a:lnTo>
                  <a:pt x="277" y="0"/>
                </a:lnTo>
                <a:lnTo>
                  <a:pt x="0" y="725"/>
                </a:lnTo>
                <a:lnTo>
                  <a:pt x="42" y="735"/>
                </a:lnTo>
                <a:lnTo>
                  <a:pt x="319" y="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2971800" y="4602163"/>
            <a:ext cx="150813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2979738" y="4613275"/>
            <a:ext cx="134937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Freeform 24"/>
          <p:cNvSpPr>
            <a:spLocks/>
          </p:cNvSpPr>
          <p:nvPr/>
        </p:nvSpPr>
        <p:spPr bwMode="auto">
          <a:xfrm>
            <a:off x="3427413" y="3465513"/>
            <a:ext cx="68262" cy="74612"/>
          </a:xfrm>
          <a:custGeom>
            <a:avLst/>
            <a:gdLst>
              <a:gd name="T0" fmla="*/ 43 w 43"/>
              <a:gd name="T1" fmla="*/ 19 h 47"/>
              <a:gd name="T2" fmla="*/ 32 w 43"/>
              <a:gd name="T3" fmla="*/ 0 h 47"/>
              <a:gd name="T4" fmla="*/ 0 w 43"/>
              <a:gd name="T5" fmla="*/ 37 h 47"/>
              <a:gd name="T6" fmla="*/ 21 w 43"/>
              <a:gd name="T7" fmla="*/ 47 h 47"/>
              <a:gd name="T8" fmla="*/ 43 w 43"/>
              <a:gd name="T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">
                <a:moveTo>
                  <a:pt x="43" y="19"/>
                </a:moveTo>
                <a:lnTo>
                  <a:pt x="32" y="0"/>
                </a:lnTo>
                <a:lnTo>
                  <a:pt x="0" y="37"/>
                </a:lnTo>
                <a:lnTo>
                  <a:pt x="21" y="47"/>
                </a:lnTo>
                <a:lnTo>
                  <a:pt x="43" y="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Freeform 25"/>
          <p:cNvSpPr>
            <a:spLocks/>
          </p:cNvSpPr>
          <p:nvPr/>
        </p:nvSpPr>
        <p:spPr bwMode="auto">
          <a:xfrm>
            <a:off x="5118100" y="4557713"/>
            <a:ext cx="66675" cy="58737"/>
          </a:xfrm>
          <a:custGeom>
            <a:avLst/>
            <a:gdLst>
              <a:gd name="T0" fmla="*/ 21 w 42"/>
              <a:gd name="T1" fmla="*/ 0 h 37"/>
              <a:gd name="T2" fmla="*/ 42 w 42"/>
              <a:gd name="T3" fmla="*/ 9 h 37"/>
              <a:gd name="T4" fmla="*/ 21 w 42"/>
              <a:gd name="T5" fmla="*/ 37 h 37"/>
              <a:gd name="T6" fmla="*/ 0 w 42"/>
              <a:gd name="T7" fmla="*/ 28 h 37"/>
              <a:gd name="T8" fmla="*/ 21 w 42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37">
                <a:moveTo>
                  <a:pt x="21" y="0"/>
                </a:moveTo>
                <a:lnTo>
                  <a:pt x="42" y="9"/>
                </a:lnTo>
                <a:lnTo>
                  <a:pt x="21" y="37"/>
                </a:lnTo>
                <a:lnTo>
                  <a:pt x="0" y="28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Freeform 26"/>
          <p:cNvSpPr>
            <a:spLocks/>
          </p:cNvSpPr>
          <p:nvPr/>
        </p:nvSpPr>
        <p:spPr bwMode="auto">
          <a:xfrm>
            <a:off x="3460750" y="3495675"/>
            <a:ext cx="1690688" cy="1106488"/>
          </a:xfrm>
          <a:custGeom>
            <a:avLst/>
            <a:gdLst>
              <a:gd name="T0" fmla="*/ 22 w 1065"/>
              <a:gd name="T1" fmla="*/ 0 h 697"/>
              <a:gd name="T2" fmla="*/ 0 w 1065"/>
              <a:gd name="T3" fmla="*/ 28 h 697"/>
              <a:gd name="T4" fmla="*/ 1044 w 1065"/>
              <a:gd name="T5" fmla="*/ 697 h 697"/>
              <a:gd name="T6" fmla="*/ 1065 w 1065"/>
              <a:gd name="T7" fmla="*/ 669 h 697"/>
              <a:gd name="T8" fmla="*/ 22 w 1065"/>
              <a:gd name="T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697">
                <a:moveTo>
                  <a:pt x="22" y="0"/>
                </a:moveTo>
                <a:lnTo>
                  <a:pt x="0" y="28"/>
                </a:lnTo>
                <a:lnTo>
                  <a:pt x="1044" y="697"/>
                </a:lnTo>
                <a:lnTo>
                  <a:pt x="1065" y="669"/>
                </a:lnTo>
                <a:lnTo>
                  <a:pt x="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5945188" y="3332163"/>
            <a:ext cx="84137" cy="60325"/>
          </a:xfrm>
          <a:custGeom>
            <a:avLst/>
            <a:gdLst>
              <a:gd name="T0" fmla="*/ 43 w 53"/>
              <a:gd name="T1" fmla="*/ 38 h 38"/>
              <a:gd name="T2" fmla="*/ 53 w 53"/>
              <a:gd name="T3" fmla="*/ 28 h 38"/>
              <a:gd name="T4" fmla="*/ 21 w 53"/>
              <a:gd name="T5" fmla="*/ 0 h 38"/>
              <a:gd name="T6" fmla="*/ 0 w 53"/>
              <a:gd name="T7" fmla="*/ 19 h 38"/>
              <a:gd name="T8" fmla="*/ 43 w 53"/>
              <a:gd name="T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8">
                <a:moveTo>
                  <a:pt x="43" y="38"/>
                </a:moveTo>
                <a:lnTo>
                  <a:pt x="53" y="28"/>
                </a:lnTo>
                <a:lnTo>
                  <a:pt x="21" y="0"/>
                </a:lnTo>
                <a:lnTo>
                  <a:pt x="0" y="19"/>
                </a:lnTo>
                <a:lnTo>
                  <a:pt x="43" y="3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Freeform 28"/>
          <p:cNvSpPr>
            <a:spLocks/>
          </p:cNvSpPr>
          <p:nvPr/>
        </p:nvSpPr>
        <p:spPr bwMode="auto">
          <a:xfrm>
            <a:off x="5083175" y="4557713"/>
            <a:ext cx="84138" cy="58737"/>
          </a:xfrm>
          <a:custGeom>
            <a:avLst/>
            <a:gdLst>
              <a:gd name="T0" fmla="*/ 53 w 53"/>
              <a:gd name="T1" fmla="*/ 19 h 37"/>
              <a:gd name="T2" fmla="*/ 43 w 53"/>
              <a:gd name="T3" fmla="*/ 37 h 37"/>
              <a:gd name="T4" fmla="*/ 0 w 53"/>
              <a:gd name="T5" fmla="*/ 19 h 37"/>
              <a:gd name="T6" fmla="*/ 11 w 53"/>
              <a:gd name="T7" fmla="*/ 0 h 37"/>
              <a:gd name="T8" fmla="*/ 53 w 53"/>
              <a:gd name="T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7">
                <a:moveTo>
                  <a:pt x="53" y="19"/>
                </a:moveTo>
                <a:lnTo>
                  <a:pt x="43" y="37"/>
                </a:lnTo>
                <a:lnTo>
                  <a:pt x="0" y="19"/>
                </a:lnTo>
                <a:lnTo>
                  <a:pt x="11" y="0"/>
                </a:lnTo>
                <a:lnTo>
                  <a:pt x="53" y="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Freeform 29"/>
          <p:cNvSpPr>
            <a:spLocks/>
          </p:cNvSpPr>
          <p:nvPr/>
        </p:nvSpPr>
        <p:spPr bwMode="auto">
          <a:xfrm>
            <a:off x="5100638" y="3362325"/>
            <a:ext cx="912812" cy="1225550"/>
          </a:xfrm>
          <a:custGeom>
            <a:avLst/>
            <a:gdLst>
              <a:gd name="T0" fmla="*/ 575 w 575"/>
              <a:gd name="T1" fmla="*/ 19 h 772"/>
              <a:gd name="T2" fmla="*/ 532 w 575"/>
              <a:gd name="T3" fmla="*/ 0 h 772"/>
              <a:gd name="T4" fmla="*/ 0 w 575"/>
              <a:gd name="T5" fmla="*/ 753 h 772"/>
              <a:gd name="T6" fmla="*/ 42 w 575"/>
              <a:gd name="T7" fmla="*/ 772 h 772"/>
              <a:gd name="T8" fmla="*/ 575 w 575"/>
              <a:gd name="T9" fmla="*/ 19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772">
                <a:moveTo>
                  <a:pt x="575" y="19"/>
                </a:moveTo>
                <a:lnTo>
                  <a:pt x="532" y="0"/>
                </a:lnTo>
                <a:lnTo>
                  <a:pt x="0" y="753"/>
                </a:lnTo>
                <a:lnTo>
                  <a:pt x="42" y="772"/>
                </a:lnTo>
                <a:lnTo>
                  <a:pt x="575" y="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5945188" y="3348038"/>
            <a:ext cx="68262" cy="44450"/>
          </a:xfrm>
          <a:custGeom>
            <a:avLst/>
            <a:gdLst>
              <a:gd name="T0" fmla="*/ 43 w 43"/>
              <a:gd name="T1" fmla="*/ 9 h 28"/>
              <a:gd name="T2" fmla="*/ 32 w 43"/>
              <a:gd name="T3" fmla="*/ 0 h 28"/>
              <a:gd name="T4" fmla="*/ 0 w 43"/>
              <a:gd name="T5" fmla="*/ 9 h 28"/>
              <a:gd name="T6" fmla="*/ 0 w 43"/>
              <a:gd name="T7" fmla="*/ 28 h 28"/>
              <a:gd name="T8" fmla="*/ 43 w 43"/>
              <a:gd name="T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8">
                <a:moveTo>
                  <a:pt x="43" y="9"/>
                </a:moveTo>
                <a:lnTo>
                  <a:pt x="32" y="0"/>
                </a:lnTo>
                <a:lnTo>
                  <a:pt x="0" y="9"/>
                </a:lnTo>
                <a:lnTo>
                  <a:pt x="0" y="28"/>
                </a:lnTo>
                <a:lnTo>
                  <a:pt x="43" y="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Freeform 31"/>
          <p:cNvSpPr>
            <a:spLocks/>
          </p:cNvSpPr>
          <p:nvPr/>
        </p:nvSpPr>
        <p:spPr bwMode="auto">
          <a:xfrm>
            <a:off x="6891338" y="5237163"/>
            <a:ext cx="84137" cy="58737"/>
          </a:xfrm>
          <a:custGeom>
            <a:avLst/>
            <a:gdLst>
              <a:gd name="T0" fmla="*/ 43 w 53"/>
              <a:gd name="T1" fmla="*/ 0 h 37"/>
              <a:gd name="T2" fmla="*/ 53 w 53"/>
              <a:gd name="T3" fmla="*/ 18 h 37"/>
              <a:gd name="T4" fmla="*/ 11 w 53"/>
              <a:gd name="T5" fmla="*/ 37 h 37"/>
              <a:gd name="T6" fmla="*/ 0 w 53"/>
              <a:gd name="T7" fmla="*/ 18 h 37"/>
              <a:gd name="T8" fmla="*/ 43 w 53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7">
                <a:moveTo>
                  <a:pt x="43" y="0"/>
                </a:moveTo>
                <a:lnTo>
                  <a:pt x="53" y="18"/>
                </a:lnTo>
                <a:lnTo>
                  <a:pt x="11" y="37"/>
                </a:lnTo>
                <a:lnTo>
                  <a:pt x="0" y="18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Freeform 32"/>
          <p:cNvSpPr>
            <a:spLocks/>
          </p:cNvSpPr>
          <p:nvPr/>
        </p:nvSpPr>
        <p:spPr bwMode="auto">
          <a:xfrm>
            <a:off x="5945188" y="3362325"/>
            <a:ext cx="1014412" cy="1903413"/>
          </a:xfrm>
          <a:custGeom>
            <a:avLst/>
            <a:gdLst>
              <a:gd name="T0" fmla="*/ 43 w 639"/>
              <a:gd name="T1" fmla="*/ 0 h 1199"/>
              <a:gd name="T2" fmla="*/ 0 w 639"/>
              <a:gd name="T3" fmla="*/ 19 h 1199"/>
              <a:gd name="T4" fmla="*/ 596 w 639"/>
              <a:gd name="T5" fmla="*/ 1199 h 1199"/>
              <a:gd name="T6" fmla="*/ 639 w 639"/>
              <a:gd name="T7" fmla="*/ 1181 h 1199"/>
              <a:gd name="T8" fmla="*/ 43 w 639"/>
              <a:gd name="T9" fmla="*/ 0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199">
                <a:moveTo>
                  <a:pt x="43" y="0"/>
                </a:moveTo>
                <a:lnTo>
                  <a:pt x="0" y="19"/>
                </a:lnTo>
                <a:lnTo>
                  <a:pt x="596" y="1199"/>
                </a:lnTo>
                <a:lnTo>
                  <a:pt x="639" y="1181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5049838" y="4513263"/>
            <a:ext cx="152400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5057775" y="4524375"/>
            <a:ext cx="134938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Oval 35"/>
          <p:cNvSpPr>
            <a:spLocks noChangeArrowheads="1"/>
          </p:cNvSpPr>
          <p:nvPr/>
        </p:nvSpPr>
        <p:spPr bwMode="auto">
          <a:xfrm>
            <a:off x="5894388" y="3317875"/>
            <a:ext cx="169862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5903913" y="3328988"/>
            <a:ext cx="150812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6858000" y="5192713"/>
            <a:ext cx="152400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Oval 38"/>
          <p:cNvSpPr>
            <a:spLocks noChangeArrowheads="1"/>
          </p:cNvSpPr>
          <p:nvPr/>
        </p:nvSpPr>
        <p:spPr bwMode="auto">
          <a:xfrm>
            <a:off x="6865938" y="5203825"/>
            <a:ext cx="134937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3409950" y="3451225"/>
            <a:ext cx="152400" cy="1333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Oval 40"/>
          <p:cNvSpPr>
            <a:spLocks noChangeArrowheads="1"/>
          </p:cNvSpPr>
          <p:nvPr/>
        </p:nvSpPr>
        <p:spPr bwMode="auto">
          <a:xfrm>
            <a:off x="3419475" y="3462338"/>
            <a:ext cx="134938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Subtitle 1"/>
          <p:cNvSpPr txBox="1">
            <a:spLocks/>
          </p:cNvSpPr>
          <p:nvPr/>
        </p:nvSpPr>
        <p:spPr bwMode="auto">
          <a:xfrm>
            <a:off x="838200" y="457200"/>
            <a:ext cx="662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dirty="0" smtClean="0"/>
              <a:t>, Wiley, 2015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1D4-A4B1-304B-9550-77CEA1BDF45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839200" cy="1143000"/>
          </a:xfrm>
        </p:spPr>
        <p:txBody>
          <a:bodyPr/>
          <a:lstStyle/>
          <a:p>
            <a:r>
              <a:rPr lang="en-US" altLang="en-US" b="1"/>
              <a:t>How to Compute the Orientation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9144000" cy="5943600"/>
          </a:xfrm>
        </p:spPr>
        <p:txBody>
          <a:bodyPr/>
          <a:lstStyle/>
          <a:p>
            <a:r>
              <a:rPr lang="en-US" altLang="en-US" sz="2400"/>
              <a:t>slope of segment (p</a:t>
            </a:r>
            <a:r>
              <a:rPr lang="en-US" altLang="en-US" sz="2400" baseline="-25000"/>
              <a:t>1,</a:t>
            </a:r>
            <a:r>
              <a:rPr lang="en-US" altLang="en-US" sz="2400"/>
              <a:t>p</a:t>
            </a:r>
            <a:r>
              <a:rPr lang="en-US" altLang="en-US" sz="2400" baseline="-25000"/>
              <a:t>2</a:t>
            </a:r>
            <a:r>
              <a:rPr lang="en-US" altLang="en-US" sz="2400"/>
              <a:t>): </a:t>
            </a:r>
            <a:r>
              <a:rPr lang="en-US" altLang="en-US" sz="2400">
                <a:solidFill>
                  <a:srgbClr val="E8382C"/>
                </a:solidFill>
                <a:sym typeface="Symbol" charset="0"/>
              </a:rPr>
              <a:t></a:t>
            </a:r>
            <a:r>
              <a:rPr lang="en-US" altLang="en-US" sz="2400">
                <a:solidFill>
                  <a:srgbClr val="E8382C"/>
                </a:solidFill>
              </a:rPr>
              <a:t> = (y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-y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 / (x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-x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</a:t>
            </a:r>
            <a:endParaRPr lang="en-US" altLang="en-US" sz="2400"/>
          </a:p>
          <a:p>
            <a:r>
              <a:rPr lang="en-US" altLang="en-US" sz="2400"/>
              <a:t>slope of segment (p</a:t>
            </a:r>
            <a:r>
              <a:rPr lang="en-US" altLang="en-US" sz="2400" baseline="-25000"/>
              <a:t>2</a:t>
            </a:r>
            <a:r>
              <a:rPr lang="en-US" altLang="en-US" sz="2400"/>
              <a:t>,p</a:t>
            </a:r>
            <a:r>
              <a:rPr lang="en-US" altLang="en-US" sz="2400" baseline="-25000"/>
              <a:t>3</a:t>
            </a:r>
            <a:r>
              <a:rPr lang="en-US" altLang="en-US" sz="2400"/>
              <a:t>): </a:t>
            </a:r>
            <a:r>
              <a:rPr lang="en-US" altLang="en-US" sz="2400">
                <a:solidFill>
                  <a:schemeClr val="accent2"/>
                </a:solidFill>
                <a:sym typeface="Symbol" charset="0"/>
              </a:rPr>
              <a:t></a:t>
            </a:r>
            <a:r>
              <a:rPr lang="en-US" altLang="en-US" sz="2400">
                <a:solidFill>
                  <a:schemeClr val="accent2"/>
                </a:solidFill>
              </a:rPr>
              <a:t>= (y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-y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 / (x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-x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</a:p>
          <a:p>
            <a:endParaRPr lang="en-US" altLang="en-US" sz="2400"/>
          </a:p>
          <a:p>
            <a:r>
              <a:rPr lang="en-US" altLang="en-US" sz="2400"/>
              <a:t>Orientation test</a:t>
            </a:r>
          </a:p>
          <a:p>
            <a:pPr lvl="1">
              <a:buFontTx/>
              <a:buNone/>
            </a:pPr>
            <a:r>
              <a:rPr lang="en-US" altLang="en-US" sz="2000"/>
              <a:t>counterclockwise (left turn): </a:t>
            </a:r>
            <a:r>
              <a:rPr lang="en-US" altLang="en-US" sz="2000">
                <a:solidFill>
                  <a:srgbClr val="E8382C"/>
                </a:solidFill>
                <a:sym typeface="Symbol" charset="0"/>
              </a:rPr>
              <a:t></a:t>
            </a:r>
            <a:r>
              <a:rPr lang="en-US" altLang="en-US" sz="2000">
                <a:solidFill>
                  <a:srgbClr val="E8382C"/>
                </a:solidFill>
              </a:rPr>
              <a:t> </a:t>
            </a:r>
            <a:r>
              <a:rPr lang="en-US" altLang="en-US" sz="2000"/>
              <a:t>&lt; </a:t>
            </a:r>
            <a:r>
              <a:rPr lang="en-US" altLang="en-US" sz="2000">
                <a:solidFill>
                  <a:schemeClr val="accent2"/>
                </a:solidFill>
                <a:sym typeface="Symbol" charset="0"/>
              </a:rPr>
              <a:t>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clockwise (right turn):</a:t>
            </a:r>
            <a:r>
              <a:rPr lang="en-US" altLang="en-US" sz="2000">
                <a:solidFill>
                  <a:srgbClr val="E8382C"/>
                </a:solidFill>
              </a:rPr>
              <a:t> </a:t>
            </a:r>
            <a:r>
              <a:rPr lang="en-US" altLang="en-US" sz="2000">
                <a:solidFill>
                  <a:srgbClr val="E8382C"/>
                </a:solidFill>
                <a:sym typeface="Symbol" charset="0"/>
              </a:rPr>
              <a:t></a:t>
            </a:r>
            <a:r>
              <a:rPr lang="en-US" altLang="en-US" sz="2000">
                <a:solidFill>
                  <a:srgbClr val="E8382C"/>
                </a:solidFill>
              </a:rPr>
              <a:t> </a:t>
            </a:r>
            <a:r>
              <a:rPr lang="en-US" altLang="en-US" sz="2000"/>
              <a:t>&gt; </a:t>
            </a:r>
            <a:r>
              <a:rPr lang="en-US" altLang="en-US" sz="2000">
                <a:solidFill>
                  <a:schemeClr val="accent2"/>
                </a:solidFill>
                <a:sym typeface="Symbol" charset="0"/>
              </a:rPr>
              <a:t>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collinear (left turn): </a:t>
            </a:r>
            <a:r>
              <a:rPr lang="en-US" altLang="en-US" sz="2000">
                <a:solidFill>
                  <a:srgbClr val="E8382C"/>
                </a:solidFill>
                <a:sym typeface="Symbol" charset="0"/>
              </a:rPr>
              <a:t></a:t>
            </a:r>
            <a:r>
              <a:rPr lang="en-US" altLang="en-US" sz="2000"/>
              <a:t> = </a:t>
            </a:r>
            <a:r>
              <a:rPr lang="en-US" altLang="en-US" sz="2000">
                <a:solidFill>
                  <a:schemeClr val="accent2"/>
                </a:solidFill>
                <a:sym typeface="Symbol" charset="0"/>
              </a:rPr>
              <a:t></a:t>
            </a:r>
            <a:endParaRPr lang="en-US" altLang="en-US" sz="2000"/>
          </a:p>
          <a:p>
            <a:r>
              <a:rPr lang="en-US" altLang="en-US" sz="2400"/>
              <a:t>The orientation depends on whether the expression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E8382C"/>
                </a:solidFill>
              </a:rPr>
              <a:t>(y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-y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(x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-x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)- (y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-y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E8382C"/>
                </a:solidFill>
              </a:rPr>
              <a:t>(x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-x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is positive, negative, or zero.</a:t>
            </a:r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7239000" y="3530600"/>
            <a:ext cx="977900" cy="1651000"/>
          </a:xfrm>
          <a:custGeom>
            <a:avLst/>
            <a:gdLst>
              <a:gd name="T0" fmla="*/ 0 w 616"/>
              <a:gd name="T1" fmla="*/ 1040 h 1040"/>
              <a:gd name="T2" fmla="*/ 616 w 616"/>
              <a:gd name="T3" fmla="*/ 1040 h 1040"/>
              <a:gd name="T4" fmla="*/ 616 w 616"/>
              <a:gd name="T5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6" h="1040">
                <a:moveTo>
                  <a:pt x="0" y="1040"/>
                </a:moveTo>
                <a:lnTo>
                  <a:pt x="616" y="1040"/>
                </a:lnTo>
                <a:lnTo>
                  <a:pt x="61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4686300" y="5168900"/>
            <a:ext cx="2590800" cy="1333500"/>
          </a:xfrm>
          <a:custGeom>
            <a:avLst/>
            <a:gdLst>
              <a:gd name="T0" fmla="*/ 0 w 1632"/>
              <a:gd name="T1" fmla="*/ 840 h 840"/>
              <a:gd name="T2" fmla="*/ 1632 w 1632"/>
              <a:gd name="T3" fmla="*/ 840 h 840"/>
              <a:gd name="T4" fmla="*/ 1632 w 1632"/>
              <a:gd name="T5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840">
                <a:moveTo>
                  <a:pt x="0" y="840"/>
                </a:moveTo>
                <a:lnTo>
                  <a:pt x="1632" y="840"/>
                </a:lnTo>
                <a:lnTo>
                  <a:pt x="1632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8064500" y="3784600"/>
            <a:ext cx="25400" cy="25400"/>
          </a:xfrm>
          <a:custGeom>
            <a:avLst/>
            <a:gdLst>
              <a:gd name="T0" fmla="*/ 8 w 16"/>
              <a:gd name="T1" fmla="*/ 0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8 h 16"/>
              <a:gd name="T10" fmla="*/ 8 w 16"/>
              <a:gd name="T11" fmla="*/ 16 h 16"/>
              <a:gd name="T12" fmla="*/ 16 w 16"/>
              <a:gd name="T13" fmla="*/ 8 h 16"/>
              <a:gd name="T14" fmla="*/ 16 w 16"/>
              <a:gd name="T15" fmla="*/ 0 h 16"/>
              <a:gd name="T16" fmla="*/ 8 w 16"/>
              <a:gd name="T17" fmla="*/ 0 h 16"/>
              <a:gd name="T18" fmla="*/ 8 w 16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0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8"/>
                </a:lnTo>
                <a:lnTo>
                  <a:pt x="8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8026400" y="3619500"/>
            <a:ext cx="152400" cy="190500"/>
          </a:xfrm>
          <a:custGeom>
            <a:avLst/>
            <a:gdLst>
              <a:gd name="T0" fmla="*/ 32 w 96"/>
              <a:gd name="T1" fmla="*/ 104 h 120"/>
              <a:gd name="T2" fmla="*/ 0 w 96"/>
              <a:gd name="T3" fmla="*/ 88 h 120"/>
              <a:gd name="T4" fmla="*/ 96 w 96"/>
              <a:gd name="T5" fmla="*/ 0 h 120"/>
              <a:gd name="T6" fmla="*/ 64 w 96"/>
              <a:gd name="T7" fmla="*/ 120 h 120"/>
              <a:gd name="T8" fmla="*/ 32 w 96"/>
              <a:gd name="T9" fmla="*/ 10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20">
                <a:moveTo>
                  <a:pt x="32" y="104"/>
                </a:moveTo>
                <a:lnTo>
                  <a:pt x="0" y="88"/>
                </a:lnTo>
                <a:lnTo>
                  <a:pt x="96" y="0"/>
                </a:lnTo>
                <a:lnTo>
                  <a:pt x="64" y="120"/>
                </a:lnTo>
                <a:lnTo>
                  <a:pt x="32" y="104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8026400" y="3619500"/>
            <a:ext cx="152400" cy="190500"/>
          </a:xfrm>
          <a:custGeom>
            <a:avLst/>
            <a:gdLst>
              <a:gd name="T0" fmla="*/ 32 w 96"/>
              <a:gd name="T1" fmla="*/ 104 h 120"/>
              <a:gd name="T2" fmla="*/ 0 w 96"/>
              <a:gd name="T3" fmla="*/ 88 h 120"/>
              <a:gd name="T4" fmla="*/ 96 w 96"/>
              <a:gd name="T5" fmla="*/ 0 h 120"/>
              <a:gd name="T6" fmla="*/ 64 w 96"/>
              <a:gd name="T7" fmla="*/ 120 h 120"/>
              <a:gd name="T8" fmla="*/ 32 w 96"/>
              <a:gd name="T9" fmla="*/ 10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20">
                <a:moveTo>
                  <a:pt x="32" y="104"/>
                </a:moveTo>
                <a:lnTo>
                  <a:pt x="0" y="88"/>
                </a:lnTo>
                <a:lnTo>
                  <a:pt x="96" y="0"/>
                </a:lnTo>
                <a:lnTo>
                  <a:pt x="64" y="120"/>
                </a:lnTo>
                <a:lnTo>
                  <a:pt x="32" y="10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7251700" y="5219700"/>
            <a:ext cx="25400" cy="25400"/>
          </a:xfrm>
          <a:custGeom>
            <a:avLst/>
            <a:gdLst>
              <a:gd name="T0" fmla="*/ 0 w 16"/>
              <a:gd name="T1" fmla="*/ 0 h 16"/>
              <a:gd name="T2" fmla="*/ 0 w 16"/>
              <a:gd name="T3" fmla="*/ 8 h 16"/>
              <a:gd name="T4" fmla="*/ 16 w 16"/>
              <a:gd name="T5" fmla="*/ 16 h 16"/>
              <a:gd name="T6" fmla="*/ 16 w 16"/>
              <a:gd name="T7" fmla="*/ 8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0" y="8"/>
                </a:lnTo>
                <a:lnTo>
                  <a:pt x="16" y="16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8064500" y="3771900"/>
            <a:ext cx="38100" cy="25400"/>
          </a:xfrm>
          <a:custGeom>
            <a:avLst/>
            <a:gdLst>
              <a:gd name="T0" fmla="*/ 0 w 24"/>
              <a:gd name="T1" fmla="*/ 8 h 16"/>
              <a:gd name="T2" fmla="*/ 8 w 24"/>
              <a:gd name="T3" fmla="*/ 0 h 16"/>
              <a:gd name="T4" fmla="*/ 24 w 24"/>
              <a:gd name="T5" fmla="*/ 8 h 16"/>
              <a:gd name="T6" fmla="*/ 16 w 24"/>
              <a:gd name="T7" fmla="*/ 16 h 16"/>
              <a:gd name="T8" fmla="*/ 0 w 24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6">
                <a:moveTo>
                  <a:pt x="0" y="8"/>
                </a:moveTo>
                <a:lnTo>
                  <a:pt x="8" y="0"/>
                </a:lnTo>
                <a:lnTo>
                  <a:pt x="24" y="8"/>
                </a:lnTo>
                <a:lnTo>
                  <a:pt x="16" y="16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7251700" y="3784600"/>
            <a:ext cx="838200" cy="1447800"/>
          </a:xfrm>
          <a:custGeom>
            <a:avLst/>
            <a:gdLst>
              <a:gd name="T0" fmla="*/ 0 w 528"/>
              <a:gd name="T1" fmla="*/ 904 h 912"/>
              <a:gd name="T2" fmla="*/ 16 w 528"/>
              <a:gd name="T3" fmla="*/ 912 h 912"/>
              <a:gd name="T4" fmla="*/ 528 w 528"/>
              <a:gd name="T5" fmla="*/ 8 h 912"/>
              <a:gd name="T6" fmla="*/ 512 w 528"/>
              <a:gd name="T7" fmla="*/ 0 h 912"/>
              <a:gd name="T8" fmla="*/ 0 w 528"/>
              <a:gd name="T9" fmla="*/ 904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912">
                <a:moveTo>
                  <a:pt x="0" y="904"/>
                </a:moveTo>
                <a:lnTo>
                  <a:pt x="16" y="912"/>
                </a:lnTo>
                <a:lnTo>
                  <a:pt x="528" y="8"/>
                </a:lnTo>
                <a:lnTo>
                  <a:pt x="512" y="0"/>
                </a:lnTo>
                <a:lnTo>
                  <a:pt x="0" y="90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7010400" y="5321300"/>
            <a:ext cx="25400" cy="25400"/>
          </a:xfrm>
          <a:custGeom>
            <a:avLst/>
            <a:gdLst>
              <a:gd name="T0" fmla="*/ 16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8 w 16"/>
              <a:gd name="T13" fmla="*/ 16 h 16"/>
              <a:gd name="T14" fmla="*/ 16 w 16"/>
              <a:gd name="T15" fmla="*/ 8 h 16"/>
              <a:gd name="T16" fmla="*/ 16 w 16"/>
              <a:gd name="T17" fmla="*/ 8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16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8" y="16"/>
                </a:lnTo>
                <a:lnTo>
                  <a:pt x="16" y="8"/>
                </a:lnTo>
                <a:lnTo>
                  <a:pt x="16" y="8"/>
                </a:lnTo>
                <a:lnTo>
                  <a:pt x="16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6997700" y="5245100"/>
            <a:ext cx="203200" cy="139700"/>
          </a:xfrm>
          <a:custGeom>
            <a:avLst/>
            <a:gdLst>
              <a:gd name="T0" fmla="*/ 16 w 128"/>
              <a:gd name="T1" fmla="*/ 56 h 88"/>
              <a:gd name="T2" fmla="*/ 0 w 128"/>
              <a:gd name="T3" fmla="*/ 24 h 88"/>
              <a:gd name="T4" fmla="*/ 128 w 128"/>
              <a:gd name="T5" fmla="*/ 0 h 88"/>
              <a:gd name="T6" fmla="*/ 32 w 128"/>
              <a:gd name="T7" fmla="*/ 88 h 88"/>
              <a:gd name="T8" fmla="*/ 16 w 128"/>
              <a:gd name="T9" fmla="*/ 5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88">
                <a:moveTo>
                  <a:pt x="16" y="56"/>
                </a:moveTo>
                <a:lnTo>
                  <a:pt x="0" y="24"/>
                </a:lnTo>
                <a:lnTo>
                  <a:pt x="128" y="0"/>
                </a:lnTo>
                <a:lnTo>
                  <a:pt x="32" y="88"/>
                </a:lnTo>
                <a:lnTo>
                  <a:pt x="16" y="56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6997700" y="5245100"/>
            <a:ext cx="203200" cy="139700"/>
          </a:xfrm>
          <a:custGeom>
            <a:avLst/>
            <a:gdLst>
              <a:gd name="T0" fmla="*/ 16 w 128"/>
              <a:gd name="T1" fmla="*/ 56 h 88"/>
              <a:gd name="T2" fmla="*/ 0 w 128"/>
              <a:gd name="T3" fmla="*/ 24 h 88"/>
              <a:gd name="T4" fmla="*/ 128 w 128"/>
              <a:gd name="T5" fmla="*/ 0 h 88"/>
              <a:gd name="T6" fmla="*/ 32 w 128"/>
              <a:gd name="T7" fmla="*/ 88 h 88"/>
              <a:gd name="T8" fmla="*/ 16 w 128"/>
              <a:gd name="T9" fmla="*/ 5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88">
                <a:moveTo>
                  <a:pt x="16" y="56"/>
                </a:moveTo>
                <a:lnTo>
                  <a:pt x="0" y="24"/>
                </a:lnTo>
                <a:lnTo>
                  <a:pt x="128" y="0"/>
                </a:lnTo>
                <a:lnTo>
                  <a:pt x="32" y="88"/>
                </a:lnTo>
                <a:lnTo>
                  <a:pt x="16" y="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4673600" y="64897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Freeform 19"/>
          <p:cNvSpPr>
            <a:spLocks/>
          </p:cNvSpPr>
          <p:nvPr/>
        </p:nvSpPr>
        <p:spPr bwMode="auto">
          <a:xfrm>
            <a:off x="7023100" y="53213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Freeform 20"/>
          <p:cNvSpPr>
            <a:spLocks/>
          </p:cNvSpPr>
          <p:nvPr/>
        </p:nvSpPr>
        <p:spPr bwMode="auto">
          <a:xfrm>
            <a:off x="4686300" y="5321300"/>
            <a:ext cx="2349500" cy="1193800"/>
          </a:xfrm>
          <a:custGeom>
            <a:avLst/>
            <a:gdLst>
              <a:gd name="T0" fmla="*/ 0 w 1480"/>
              <a:gd name="T1" fmla="*/ 736 h 752"/>
              <a:gd name="T2" fmla="*/ 8 w 1480"/>
              <a:gd name="T3" fmla="*/ 752 h 752"/>
              <a:gd name="T4" fmla="*/ 1480 w 1480"/>
              <a:gd name="T5" fmla="*/ 16 h 752"/>
              <a:gd name="T6" fmla="*/ 1472 w 1480"/>
              <a:gd name="T7" fmla="*/ 0 h 752"/>
              <a:gd name="T8" fmla="*/ 0 w 1480"/>
              <a:gd name="T9" fmla="*/ 73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0" h="752">
                <a:moveTo>
                  <a:pt x="0" y="736"/>
                </a:moveTo>
                <a:lnTo>
                  <a:pt x="8" y="752"/>
                </a:lnTo>
                <a:lnTo>
                  <a:pt x="1480" y="16"/>
                </a:lnTo>
                <a:lnTo>
                  <a:pt x="1472" y="0"/>
                </a:lnTo>
                <a:lnTo>
                  <a:pt x="0" y="73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8153400" y="3467100"/>
            <a:ext cx="139700" cy="139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8153400" y="3467100"/>
            <a:ext cx="1397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279900" y="6350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432300" y="64897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en-US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610100" y="6438900"/>
            <a:ext cx="139700" cy="139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4610100" y="6438900"/>
            <a:ext cx="1397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7200900" y="5118100"/>
            <a:ext cx="139700" cy="139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200900" y="5118100"/>
            <a:ext cx="1397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6870700" y="47625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7023100" y="49022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7899400" y="30988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8051800" y="32385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en-US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5676900" y="64770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x</a:t>
            </a:r>
            <a:endParaRPr lang="en-US" altLang="en-US"/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5803900" y="66167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5930900" y="6477000"/>
            <a:ext cx="166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Symbol" charset="0"/>
              </a:rPr>
              <a:t>-</a:t>
            </a:r>
            <a:endParaRPr lang="en-US" alt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6096000" y="64770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x</a:t>
            </a:r>
            <a:endParaRPr lang="en-US" altLang="en-US"/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6235700" y="66167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charset="0"/>
              </a:rPr>
              <a:t>1</a:t>
            </a:r>
            <a:endParaRPr lang="en-US" altLang="en-US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7454900" y="51562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FF"/>
                </a:solidFill>
                <a:latin typeface="Times New Roman" charset="0"/>
              </a:rPr>
              <a:t>x</a:t>
            </a:r>
            <a:endParaRPr lang="en-US" altLang="en-US"/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7581900" y="52959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FF"/>
                </a:solidFill>
                <a:latin typeface="Times New Roman" charset="0"/>
              </a:rPr>
              <a:t>3</a:t>
            </a:r>
            <a:endParaRPr lang="en-US" altLang="en-US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7708900" y="5156200"/>
            <a:ext cx="166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Symbol" charset="0"/>
              </a:rPr>
              <a:t>-</a:t>
            </a:r>
            <a:endParaRPr lang="en-US" altLang="en-US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7874000" y="51562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FF"/>
                </a:solidFill>
                <a:latin typeface="Times New Roman" charset="0"/>
              </a:rPr>
              <a:t>x</a:t>
            </a:r>
            <a:endParaRPr lang="en-US" altLang="en-US"/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8013700" y="5295900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FF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  <p:pic>
        <p:nvPicPr>
          <p:cNvPr id="10283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038600"/>
            <a:ext cx="368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4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5651500"/>
            <a:ext cx="368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CB5F-0E77-FD43-8F5D-BEFD94A218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b="1"/>
              <a:t>Point Inclusion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10591800" cy="1600200"/>
          </a:xfrm>
        </p:spPr>
        <p:txBody>
          <a:bodyPr/>
          <a:lstStyle/>
          <a:p>
            <a:r>
              <a:rPr lang="en-US" altLang="en-US" sz="2400"/>
              <a:t>given a polygon and a point, is the point inside or outside the polygon?</a:t>
            </a:r>
          </a:p>
          <a:p>
            <a:r>
              <a:rPr lang="en-US" altLang="en-US" sz="2400"/>
              <a:t>orientation helps solving this problem in linear time</a:t>
            </a:r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4310063" y="3275013"/>
            <a:ext cx="1819275" cy="773112"/>
          </a:xfrm>
          <a:custGeom>
            <a:avLst/>
            <a:gdLst>
              <a:gd name="T0" fmla="*/ 0 w 1146"/>
              <a:gd name="T1" fmla="*/ 475 h 487"/>
              <a:gd name="T2" fmla="*/ 11 w 1146"/>
              <a:gd name="T3" fmla="*/ 487 h 487"/>
              <a:gd name="T4" fmla="*/ 1135 w 1146"/>
              <a:gd name="T5" fmla="*/ 12 h 487"/>
              <a:gd name="T6" fmla="*/ 1146 w 1146"/>
              <a:gd name="T7" fmla="*/ 12 h 487"/>
              <a:gd name="T8" fmla="*/ 1135 w 1146"/>
              <a:gd name="T9" fmla="*/ 6 h 487"/>
              <a:gd name="T10" fmla="*/ 1125 w 1146"/>
              <a:gd name="T11" fmla="*/ 0 h 487"/>
              <a:gd name="T12" fmla="*/ 0 w 1146"/>
              <a:gd name="T13" fmla="*/ 475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6" h="487">
                <a:moveTo>
                  <a:pt x="0" y="475"/>
                </a:moveTo>
                <a:lnTo>
                  <a:pt x="11" y="487"/>
                </a:lnTo>
                <a:lnTo>
                  <a:pt x="1135" y="12"/>
                </a:lnTo>
                <a:lnTo>
                  <a:pt x="1146" y="12"/>
                </a:lnTo>
                <a:lnTo>
                  <a:pt x="1135" y="6"/>
                </a:lnTo>
                <a:lnTo>
                  <a:pt x="1125" y="0"/>
                </a:lnTo>
                <a:lnTo>
                  <a:pt x="0" y="4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5126038" y="2028825"/>
            <a:ext cx="985837" cy="1265238"/>
          </a:xfrm>
          <a:custGeom>
            <a:avLst/>
            <a:gdLst>
              <a:gd name="T0" fmla="*/ 600 w 621"/>
              <a:gd name="T1" fmla="*/ 797 h 797"/>
              <a:gd name="T2" fmla="*/ 621 w 621"/>
              <a:gd name="T3" fmla="*/ 791 h 797"/>
              <a:gd name="T4" fmla="*/ 22 w 621"/>
              <a:gd name="T5" fmla="*/ 13 h 797"/>
              <a:gd name="T6" fmla="*/ 11 w 621"/>
              <a:gd name="T7" fmla="*/ 0 h 797"/>
              <a:gd name="T8" fmla="*/ 0 w 621"/>
              <a:gd name="T9" fmla="*/ 13 h 797"/>
              <a:gd name="T10" fmla="*/ 0 w 621"/>
              <a:gd name="T11" fmla="*/ 19 h 797"/>
              <a:gd name="T12" fmla="*/ 600 w 621"/>
              <a:gd name="T13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1" h="797">
                <a:moveTo>
                  <a:pt x="600" y="797"/>
                </a:moveTo>
                <a:lnTo>
                  <a:pt x="621" y="791"/>
                </a:lnTo>
                <a:lnTo>
                  <a:pt x="22" y="13"/>
                </a:lnTo>
                <a:lnTo>
                  <a:pt x="11" y="0"/>
                </a:lnTo>
                <a:lnTo>
                  <a:pt x="0" y="13"/>
                </a:lnTo>
                <a:lnTo>
                  <a:pt x="0" y="19"/>
                </a:lnTo>
                <a:lnTo>
                  <a:pt x="600" y="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4310063" y="2049463"/>
            <a:ext cx="850900" cy="820737"/>
          </a:xfrm>
          <a:custGeom>
            <a:avLst/>
            <a:gdLst>
              <a:gd name="T0" fmla="*/ 536 w 536"/>
              <a:gd name="T1" fmla="*/ 6 h 517"/>
              <a:gd name="T2" fmla="*/ 514 w 536"/>
              <a:gd name="T3" fmla="*/ 0 h 517"/>
              <a:gd name="T4" fmla="*/ 0 w 536"/>
              <a:gd name="T5" fmla="*/ 504 h 517"/>
              <a:gd name="T6" fmla="*/ 11 w 536"/>
              <a:gd name="T7" fmla="*/ 511 h 517"/>
              <a:gd name="T8" fmla="*/ 21 w 536"/>
              <a:gd name="T9" fmla="*/ 517 h 517"/>
              <a:gd name="T10" fmla="*/ 21 w 536"/>
              <a:gd name="T11" fmla="*/ 511 h 517"/>
              <a:gd name="T12" fmla="*/ 536 w 536"/>
              <a:gd name="T13" fmla="*/ 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6" h="517">
                <a:moveTo>
                  <a:pt x="536" y="6"/>
                </a:moveTo>
                <a:lnTo>
                  <a:pt x="514" y="0"/>
                </a:lnTo>
                <a:lnTo>
                  <a:pt x="0" y="504"/>
                </a:lnTo>
                <a:lnTo>
                  <a:pt x="11" y="511"/>
                </a:lnTo>
                <a:lnTo>
                  <a:pt x="21" y="517"/>
                </a:lnTo>
                <a:lnTo>
                  <a:pt x="21" y="511"/>
                </a:lnTo>
                <a:lnTo>
                  <a:pt x="53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2660650" y="2135188"/>
            <a:ext cx="1682750" cy="725487"/>
          </a:xfrm>
          <a:custGeom>
            <a:avLst/>
            <a:gdLst>
              <a:gd name="T0" fmla="*/ 1050 w 1060"/>
              <a:gd name="T1" fmla="*/ 457 h 457"/>
              <a:gd name="T2" fmla="*/ 1060 w 1060"/>
              <a:gd name="T3" fmla="*/ 444 h 457"/>
              <a:gd name="T4" fmla="*/ 21 w 1060"/>
              <a:gd name="T5" fmla="*/ 0 h 457"/>
              <a:gd name="T6" fmla="*/ 11 w 1060"/>
              <a:gd name="T7" fmla="*/ 0 h 457"/>
              <a:gd name="T8" fmla="*/ 0 w 1060"/>
              <a:gd name="T9" fmla="*/ 6 h 457"/>
              <a:gd name="T10" fmla="*/ 11 w 1060"/>
              <a:gd name="T11" fmla="*/ 12 h 457"/>
              <a:gd name="T12" fmla="*/ 1050 w 1060"/>
              <a:gd name="T13" fmla="*/ 45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0" h="457">
                <a:moveTo>
                  <a:pt x="1050" y="457"/>
                </a:moveTo>
                <a:lnTo>
                  <a:pt x="1060" y="444"/>
                </a:lnTo>
                <a:lnTo>
                  <a:pt x="21" y="0"/>
                </a:lnTo>
                <a:lnTo>
                  <a:pt x="11" y="0"/>
                </a:lnTo>
                <a:lnTo>
                  <a:pt x="0" y="6"/>
                </a:lnTo>
                <a:lnTo>
                  <a:pt x="11" y="12"/>
                </a:lnTo>
                <a:lnTo>
                  <a:pt x="1050" y="4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2235200" y="2144713"/>
            <a:ext cx="458788" cy="763587"/>
          </a:xfrm>
          <a:custGeom>
            <a:avLst/>
            <a:gdLst>
              <a:gd name="T0" fmla="*/ 289 w 289"/>
              <a:gd name="T1" fmla="*/ 6 h 481"/>
              <a:gd name="T2" fmla="*/ 268 w 289"/>
              <a:gd name="T3" fmla="*/ 0 h 481"/>
              <a:gd name="T4" fmla="*/ 0 w 289"/>
              <a:gd name="T5" fmla="*/ 475 h 481"/>
              <a:gd name="T6" fmla="*/ 0 w 289"/>
              <a:gd name="T7" fmla="*/ 475 h 481"/>
              <a:gd name="T8" fmla="*/ 0 w 289"/>
              <a:gd name="T9" fmla="*/ 481 h 481"/>
              <a:gd name="T10" fmla="*/ 22 w 289"/>
              <a:gd name="T11" fmla="*/ 481 h 481"/>
              <a:gd name="T12" fmla="*/ 289 w 289"/>
              <a:gd name="T13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" h="481">
                <a:moveTo>
                  <a:pt x="289" y="6"/>
                </a:moveTo>
                <a:lnTo>
                  <a:pt x="268" y="0"/>
                </a:lnTo>
                <a:lnTo>
                  <a:pt x="0" y="475"/>
                </a:lnTo>
                <a:lnTo>
                  <a:pt x="0" y="475"/>
                </a:lnTo>
                <a:lnTo>
                  <a:pt x="0" y="481"/>
                </a:lnTo>
                <a:lnTo>
                  <a:pt x="22" y="481"/>
                </a:lnTo>
                <a:lnTo>
                  <a:pt x="28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2235200" y="2898775"/>
            <a:ext cx="493713" cy="676275"/>
          </a:xfrm>
          <a:custGeom>
            <a:avLst/>
            <a:gdLst>
              <a:gd name="T0" fmla="*/ 22 w 311"/>
              <a:gd name="T1" fmla="*/ 0 h 426"/>
              <a:gd name="T2" fmla="*/ 0 w 311"/>
              <a:gd name="T3" fmla="*/ 6 h 426"/>
              <a:gd name="T4" fmla="*/ 289 w 311"/>
              <a:gd name="T5" fmla="*/ 426 h 426"/>
              <a:gd name="T6" fmla="*/ 289 w 311"/>
              <a:gd name="T7" fmla="*/ 426 h 426"/>
              <a:gd name="T8" fmla="*/ 300 w 311"/>
              <a:gd name="T9" fmla="*/ 426 h 426"/>
              <a:gd name="T10" fmla="*/ 311 w 311"/>
              <a:gd name="T11" fmla="*/ 420 h 426"/>
              <a:gd name="T12" fmla="*/ 22 w 311"/>
              <a:gd name="T1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426">
                <a:moveTo>
                  <a:pt x="22" y="0"/>
                </a:moveTo>
                <a:lnTo>
                  <a:pt x="0" y="6"/>
                </a:lnTo>
                <a:lnTo>
                  <a:pt x="289" y="426"/>
                </a:lnTo>
                <a:lnTo>
                  <a:pt x="289" y="426"/>
                </a:lnTo>
                <a:lnTo>
                  <a:pt x="300" y="426"/>
                </a:lnTo>
                <a:lnTo>
                  <a:pt x="311" y="42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2711450" y="3556000"/>
            <a:ext cx="1616075" cy="492125"/>
          </a:xfrm>
          <a:custGeom>
            <a:avLst/>
            <a:gdLst>
              <a:gd name="T0" fmla="*/ 11 w 1018"/>
              <a:gd name="T1" fmla="*/ 0 h 310"/>
              <a:gd name="T2" fmla="*/ 0 w 1018"/>
              <a:gd name="T3" fmla="*/ 12 h 310"/>
              <a:gd name="T4" fmla="*/ 1007 w 1018"/>
              <a:gd name="T5" fmla="*/ 310 h 310"/>
              <a:gd name="T6" fmla="*/ 1007 w 1018"/>
              <a:gd name="T7" fmla="*/ 310 h 310"/>
              <a:gd name="T8" fmla="*/ 1018 w 1018"/>
              <a:gd name="T9" fmla="*/ 310 h 310"/>
              <a:gd name="T10" fmla="*/ 1018 w 1018"/>
              <a:gd name="T11" fmla="*/ 298 h 310"/>
              <a:gd name="T12" fmla="*/ 11 w 1018"/>
              <a:gd name="T1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8" h="310">
                <a:moveTo>
                  <a:pt x="11" y="0"/>
                </a:moveTo>
                <a:lnTo>
                  <a:pt x="0" y="12"/>
                </a:lnTo>
                <a:lnTo>
                  <a:pt x="1007" y="310"/>
                </a:lnTo>
                <a:lnTo>
                  <a:pt x="1007" y="310"/>
                </a:lnTo>
                <a:lnTo>
                  <a:pt x="1018" y="310"/>
                </a:lnTo>
                <a:lnTo>
                  <a:pt x="1018" y="298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643188" y="3525838"/>
            <a:ext cx="153987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2652713" y="3541713"/>
            <a:ext cx="134937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4241800" y="3998913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4249738" y="4014788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2813050" y="2560638"/>
            <a:ext cx="153988" cy="87312"/>
          </a:xfrm>
          <a:prstGeom prst="ellipse">
            <a:avLst/>
          </a:prstGeom>
          <a:solidFill>
            <a:srgbClr val="007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2822575" y="2576513"/>
            <a:ext cx="136525" cy="55562"/>
          </a:xfrm>
          <a:prstGeom prst="ellipse">
            <a:avLst/>
          </a:prstGeom>
          <a:noFill/>
          <a:ln w="508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Freeform 20"/>
          <p:cNvSpPr>
            <a:spLocks/>
          </p:cNvSpPr>
          <p:nvPr/>
        </p:nvSpPr>
        <p:spPr bwMode="auto">
          <a:xfrm>
            <a:off x="2660650" y="2125663"/>
            <a:ext cx="85725" cy="28575"/>
          </a:xfrm>
          <a:custGeom>
            <a:avLst/>
            <a:gdLst>
              <a:gd name="T0" fmla="*/ 43 w 54"/>
              <a:gd name="T1" fmla="*/ 18 h 18"/>
              <a:gd name="T2" fmla="*/ 54 w 54"/>
              <a:gd name="T3" fmla="*/ 6 h 18"/>
              <a:gd name="T4" fmla="*/ 11 w 54"/>
              <a:gd name="T5" fmla="*/ 0 h 18"/>
              <a:gd name="T6" fmla="*/ 0 w 54"/>
              <a:gd name="T7" fmla="*/ 12 h 18"/>
              <a:gd name="T8" fmla="*/ 43 w 54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8">
                <a:moveTo>
                  <a:pt x="43" y="18"/>
                </a:moveTo>
                <a:lnTo>
                  <a:pt x="54" y="6"/>
                </a:lnTo>
                <a:lnTo>
                  <a:pt x="11" y="0"/>
                </a:lnTo>
                <a:lnTo>
                  <a:pt x="0" y="12"/>
                </a:lnTo>
                <a:lnTo>
                  <a:pt x="43" y="1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Freeform 21"/>
          <p:cNvSpPr>
            <a:spLocks/>
          </p:cNvSpPr>
          <p:nvPr/>
        </p:nvSpPr>
        <p:spPr bwMode="auto">
          <a:xfrm>
            <a:off x="2219325" y="2898775"/>
            <a:ext cx="66675" cy="28575"/>
          </a:xfrm>
          <a:custGeom>
            <a:avLst/>
            <a:gdLst>
              <a:gd name="T0" fmla="*/ 42 w 42"/>
              <a:gd name="T1" fmla="*/ 6 h 18"/>
              <a:gd name="T2" fmla="*/ 42 w 42"/>
              <a:gd name="T3" fmla="*/ 18 h 18"/>
              <a:gd name="T4" fmla="*/ 0 w 42"/>
              <a:gd name="T5" fmla="*/ 12 h 18"/>
              <a:gd name="T6" fmla="*/ 0 w 42"/>
              <a:gd name="T7" fmla="*/ 0 h 18"/>
              <a:gd name="T8" fmla="*/ 42 w 42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8">
                <a:moveTo>
                  <a:pt x="42" y="6"/>
                </a:moveTo>
                <a:lnTo>
                  <a:pt x="42" y="18"/>
                </a:lnTo>
                <a:lnTo>
                  <a:pt x="0" y="12"/>
                </a:lnTo>
                <a:lnTo>
                  <a:pt x="0" y="0"/>
                </a:lnTo>
                <a:lnTo>
                  <a:pt x="42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Freeform 22"/>
          <p:cNvSpPr>
            <a:spLocks/>
          </p:cNvSpPr>
          <p:nvPr/>
        </p:nvSpPr>
        <p:spPr bwMode="auto">
          <a:xfrm>
            <a:off x="2219325" y="2144713"/>
            <a:ext cx="509588" cy="763587"/>
          </a:xfrm>
          <a:custGeom>
            <a:avLst/>
            <a:gdLst>
              <a:gd name="T0" fmla="*/ 321 w 321"/>
              <a:gd name="T1" fmla="*/ 6 h 481"/>
              <a:gd name="T2" fmla="*/ 278 w 321"/>
              <a:gd name="T3" fmla="*/ 0 h 481"/>
              <a:gd name="T4" fmla="*/ 0 w 321"/>
              <a:gd name="T5" fmla="*/ 475 h 481"/>
              <a:gd name="T6" fmla="*/ 42 w 321"/>
              <a:gd name="T7" fmla="*/ 481 h 481"/>
              <a:gd name="T8" fmla="*/ 321 w 321"/>
              <a:gd name="T9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" h="481">
                <a:moveTo>
                  <a:pt x="321" y="6"/>
                </a:moveTo>
                <a:lnTo>
                  <a:pt x="278" y="0"/>
                </a:lnTo>
                <a:lnTo>
                  <a:pt x="0" y="475"/>
                </a:lnTo>
                <a:lnTo>
                  <a:pt x="42" y="481"/>
                </a:lnTo>
                <a:lnTo>
                  <a:pt x="321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2184400" y="2849563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2192338" y="2865438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Freeform 25"/>
          <p:cNvSpPr>
            <a:spLocks/>
          </p:cNvSpPr>
          <p:nvPr/>
        </p:nvSpPr>
        <p:spPr bwMode="auto">
          <a:xfrm>
            <a:off x="2643188" y="2116138"/>
            <a:ext cx="68262" cy="49212"/>
          </a:xfrm>
          <a:custGeom>
            <a:avLst/>
            <a:gdLst>
              <a:gd name="T0" fmla="*/ 43 w 43"/>
              <a:gd name="T1" fmla="*/ 12 h 31"/>
              <a:gd name="T2" fmla="*/ 32 w 43"/>
              <a:gd name="T3" fmla="*/ 0 h 31"/>
              <a:gd name="T4" fmla="*/ 0 w 43"/>
              <a:gd name="T5" fmla="*/ 24 h 31"/>
              <a:gd name="T6" fmla="*/ 22 w 43"/>
              <a:gd name="T7" fmla="*/ 31 h 31"/>
              <a:gd name="T8" fmla="*/ 43 w 43"/>
              <a:gd name="T9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1">
                <a:moveTo>
                  <a:pt x="43" y="12"/>
                </a:moveTo>
                <a:lnTo>
                  <a:pt x="32" y="0"/>
                </a:lnTo>
                <a:lnTo>
                  <a:pt x="0" y="24"/>
                </a:lnTo>
                <a:lnTo>
                  <a:pt x="22" y="31"/>
                </a:lnTo>
                <a:lnTo>
                  <a:pt x="43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Freeform 26"/>
          <p:cNvSpPr>
            <a:spLocks/>
          </p:cNvSpPr>
          <p:nvPr/>
        </p:nvSpPr>
        <p:spPr bwMode="auto">
          <a:xfrm>
            <a:off x="4292600" y="2830513"/>
            <a:ext cx="68263" cy="39687"/>
          </a:xfrm>
          <a:custGeom>
            <a:avLst/>
            <a:gdLst>
              <a:gd name="T0" fmla="*/ 22 w 43"/>
              <a:gd name="T1" fmla="*/ 0 h 25"/>
              <a:gd name="T2" fmla="*/ 43 w 43"/>
              <a:gd name="T3" fmla="*/ 6 h 25"/>
              <a:gd name="T4" fmla="*/ 22 w 43"/>
              <a:gd name="T5" fmla="*/ 25 h 25"/>
              <a:gd name="T6" fmla="*/ 0 w 43"/>
              <a:gd name="T7" fmla="*/ 19 h 25"/>
              <a:gd name="T8" fmla="*/ 22 w 4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5">
                <a:moveTo>
                  <a:pt x="22" y="0"/>
                </a:moveTo>
                <a:lnTo>
                  <a:pt x="43" y="6"/>
                </a:lnTo>
                <a:lnTo>
                  <a:pt x="22" y="25"/>
                </a:lnTo>
                <a:lnTo>
                  <a:pt x="0" y="19"/>
                </a:lnTo>
                <a:lnTo>
                  <a:pt x="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Freeform 27"/>
          <p:cNvSpPr>
            <a:spLocks/>
          </p:cNvSpPr>
          <p:nvPr/>
        </p:nvSpPr>
        <p:spPr bwMode="auto">
          <a:xfrm>
            <a:off x="2678113" y="2135188"/>
            <a:ext cx="1649412" cy="725487"/>
          </a:xfrm>
          <a:custGeom>
            <a:avLst/>
            <a:gdLst>
              <a:gd name="T0" fmla="*/ 21 w 1039"/>
              <a:gd name="T1" fmla="*/ 0 h 457"/>
              <a:gd name="T2" fmla="*/ 0 w 1039"/>
              <a:gd name="T3" fmla="*/ 19 h 457"/>
              <a:gd name="T4" fmla="*/ 1017 w 1039"/>
              <a:gd name="T5" fmla="*/ 457 h 457"/>
              <a:gd name="T6" fmla="*/ 1039 w 1039"/>
              <a:gd name="T7" fmla="*/ 438 h 457"/>
              <a:gd name="T8" fmla="*/ 21 w 1039"/>
              <a:gd name="T9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457">
                <a:moveTo>
                  <a:pt x="21" y="0"/>
                </a:moveTo>
                <a:lnTo>
                  <a:pt x="0" y="19"/>
                </a:lnTo>
                <a:lnTo>
                  <a:pt x="1017" y="457"/>
                </a:lnTo>
                <a:lnTo>
                  <a:pt x="1039" y="438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Freeform 28"/>
          <p:cNvSpPr>
            <a:spLocks/>
          </p:cNvSpPr>
          <p:nvPr/>
        </p:nvSpPr>
        <p:spPr bwMode="auto">
          <a:xfrm>
            <a:off x="5108575" y="2028825"/>
            <a:ext cx="85725" cy="39688"/>
          </a:xfrm>
          <a:custGeom>
            <a:avLst/>
            <a:gdLst>
              <a:gd name="T0" fmla="*/ 43 w 54"/>
              <a:gd name="T1" fmla="*/ 25 h 25"/>
              <a:gd name="T2" fmla="*/ 54 w 54"/>
              <a:gd name="T3" fmla="*/ 19 h 25"/>
              <a:gd name="T4" fmla="*/ 22 w 54"/>
              <a:gd name="T5" fmla="*/ 0 h 25"/>
              <a:gd name="T6" fmla="*/ 0 w 54"/>
              <a:gd name="T7" fmla="*/ 13 h 25"/>
              <a:gd name="T8" fmla="*/ 43 w 54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5">
                <a:moveTo>
                  <a:pt x="43" y="25"/>
                </a:moveTo>
                <a:lnTo>
                  <a:pt x="54" y="19"/>
                </a:lnTo>
                <a:lnTo>
                  <a:pt x="22" y="0"/>
                </a:lnTo>
                <a:lnTo>
                  <a:pt x="0" y="13"/>
                </a:lnTo>
                <a:lnTo>
                  <a:pt x="43" y="2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Freeform 29"/>
          <p:cNvSpPr>
            <a:spLocks/>
          </p:cNvSpPr>
          <p:nvPr/>
        </p:nvSpPr>
        <p:spPr bwMode="auto">
          <a:xfrm>
            <a:off x="4259263" y="2830513"/>
            <a:ext cx="84137" cy="39687"/>
          </a:xfrm>
          <a:custGeom>
            <a:avLst/>
            <a:gdLst>
              <a:gd name="T0" fmla="*/ 53 w 53"/>
              <a:gd name="T1" fmla="*/ 12 h 25"/>
              <a:gd name="T2" fmla="*/ 43 w 53"/>
              <a:gd name="T3" fmla="*/ 25 h 25"/>
              <a:gd name="T4" fmla="*/ 0 w 53"/>
              <a:gd name="T5" fmla="*/ 12 h 25"/>
              <a:gd name="T6" fmla="*/ 11 w 53"/>
              <a:gd name="T7" fmla="*/ 0 h 25"/>
              <a:gd name="T8" fmla="*/ 53 w 53"/>
              <a:gd name="T9" fmla="*/ 1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53" y="12"/>
                </a:moveTo>
                <a:lnTo>
                  <a:pt x="43" y="25"/>
                </a:lnTo>
                <a:lnTo>
                  <a:pt x="0" y="12"/>
                </a:lnTo>
                <a:lnTo>
                  <a:pt x="11" y="0"/>
                </a:lnTo>
                <a:lnTo>
                  <a:pt x="53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Freeform 30"/>
          <p:cNvSpPr>
            <a:spLocks/>
          </p:cNvSpPr>
          <p:nvPr/>
        </p:nvSpPr>
        <p:spPr bwMode="auto">
          <a:xfrm>
            <a:off x="4276725" y="2049463"/>
            <a:ext cx="900113" cy="800100"/>
          </a:xfrm>
          <a:custGeom>
            <a:avLst/>
            <a:gdLst>
              <a:gd name="T0" fmla="*/ 567 w 567"/>
              <a:gd name="T1" fmla="*/ 12 h 504"/>
              <a:gd name="T2" fmla="*/ 524 w 567"/>
              <a:gd name="T3" fmla="*/ 0 h 504"/>
              <a:gd name="T4" fmla="*/ 0 w 567"/>
              <a:gd name="T5" fmla="*/ 492 h 504"/>
              <a:gd name="T6" fmla="*/ 42 w 567"/>
              <a:gd name="T7" fmla="*/ 504 h 504"/>
              <a:gd name="T8" fmla="*/ 567 w 567"/>
              <a:gd name="T9" fmla="*/ 1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504">
                <a:moveTo>
                  <a:pt x="567" y="12"/>
                </a:moveTo>
                <a:lnTo>
                  <a:pt x="524" y="0"/>
                </a:lnTo>
                <a:lnTo>
                  <a:pt x="0" y="492"/>
                </a:lnTo>
                <a:lnTo>
                  <a:pt x="42" y="504"/>
                </a:lnTo>
                <a:lnTo>
                  <a:pt x="567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Freeform 31"/>
          <p:cNvSpPr>
            <a:spLocks/>
          </p:cNvSpPr>
          <p:nvPr/>
        </p:nvSpPr>
        <p:spPr bwMode="auto">
          <a:xfrm>
            <a:off x="5108575" y="2038350"/>
            <a:ext cx="68263" cy="30163"/>
          </a:xfrm>
          <a:custGeom>
            <a:avLst/>
            <a:gdLst>
              <a:gd name="T0" fmla="*/ 43 w 43"/>
              <a:gd name="T1" fmla="*/ 7 h 19"/>
              <a:gd name="T2" fmla="*/ 33 w 43"/>
              <a:gd name="T3" fmla="*/ 0 h 19"/>
              <a:gd name="T4" fmla="*/ 0 w 43"/>
              <a:gd name="T5" fmla="*/ 7 h 19"/>
              <a:gd name="T6" fmla="*/ 0 w 43"/>
              <a:gd name="T7" fmla="*/ 19 h 19"/>
              <a:gd name="T8" fmla="*/ 43 w 43"/>
              <a:gd name="T9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9">
                <a:moveTo>
                  <a:pt x="43" y="7"/>
                </a:moveTo>
                <a:lnTo>
                  <a:pt x="33" y="0"/>
                </a:lnTo>
                <a:lnTo>
                  <a:pt x="0" y="7"/>
                </a:lnTo>
                <a:lnTo>
                  <a:pt x="0" y="19"/>
                </a:lnTo>
                <a:lnTo>
                  <a:pt x="43" y="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Freeform 32"/>
          <p:cNvSpPr>
            <a:spLocks/>
          </p:cNvSpPr>
          <p:nvPr/>
        </p:nvSpPr>
        <p:spPr bwMode="auto">
          <a:xfrm>
            <a:off x="6043613" y="3275013"/>
            <a:ext cx="85725" cy="38100"/>
          </a:xfrm>
          <a:custGeom>
            <a:avLst/>
            <a:gdLst>
              <a:gd name="T0" fmla="*/ 43 w 54"/>
              <a:gd name="T1" fmla="*/ 0 h 24"/>
              <a:gd name="T2" fmla="*/ 54 w 54"/>
              <a:gd name="T3" fmla="*/ 12 h 24"/>
              <a:gd name="T4" fmla="*/ 11 w 54"/>
              <a:gd name="T5" fmla="*/ 24 h 24"/>
              <a:gd name="T6" fmla="*/ 0 w 54"/>
              <a:gd name="T7" fmla="*/ 12 h 24"/>
              <a:gd name="T8" fmla="*/ 43 w 5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4">
                <a:moveTo>
                  <a:pt x="43" y="0"/>
                </a:moveTo>
                <a:lnTo>
                  <a:pt x="54" y="12"/>
                </a:lnTo>
                <a:lnTo>
                  <a:pt x="11" y="24"/>
                </a:lnTo>
                <a:lnTo>
                  <a:pt x="0" y="12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Freeform 33"/>
          <p:cNvSpPr>
            <a:spLocks/>
          </p:cNvSpPr>
          <p:nvPr/>
        </p:nvSpPr>
        <p:spPr bwMode="auto">
          <a:xfrm>
            <a:off x="5108575" y="2049463"/>
            <a:ext cx="1003300" cy="1244600"/>
          </a:xfrm>
          <a:custGeom>
            <a:avLst/>
            <a:gdLst>
              <a:gd name="T0" fmla="*/ 43 w 632"/>
              <a:gd name="T1" fmla="*/ 0 h 784"/>
              <a:gd name="T2" fmla="*/ 0 w 632"/>
              <a:gd name="T3" fmla="*/ 12 h 784"/>
              <a:gd name="T4" fmla="*/ 589 w 632"/>
              <a:gd name="T5" fmla="*/ 784 h 784"/>
              <a:gd name="T6" fmla="*/ 632 w 632"/>
              <a:gd name="T7" fmla="*/ 772 h 784"/>
              <a:gd name="T8" fmla="*/ 43 w 632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784">
                <a:moveTo>
                  <a:pt x="43" y="0"/>
                </a:moveTo>
                <a:lnTo>
                  <a:pt x="0" y="12"/>
                </a:lnTo>
                <a:lnTo>
                  <a:pt x="589" y="784"/>
                </a:lnTo>
                <a:lnTo>
                  <a:pt x="632" y="772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4224338" y="2801938"/>
            <a:ext cx="153987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4233863" y="281781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Oval 36"/>
          <p:cNvSpPr>
            <a:spLocks noChangeArrowheads="1"/>
          </p:cNvSpPr>
          <p:nvPr/>
        </p:nvSpPr>
        <p:spPr bwMode="auto">
          <a:xfrm>
            <a:off x="5057775" y="2009775"/>
            <a:ext cx="153988" cy="873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>
            <a:off x="5067300" y="2025650"/>
            <a:ext cx="134938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6010275" y="3236913"/>
            <a:ext cx="152400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6018213" y="3252788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2609850" y="2097088"/>
            <a:ext cx="152400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2617788" y="211296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Freeform 42"/>
          <p:cNvSpPr>
            <a:spLocks/>
          </p:cNvSpPr>
          <p:nvPr/>
        </p:nvSpPr>
        <p:spPr bwMode="auto">
          <a:xfrm>
            <a:off x="4310063" y="6008688"/>
            <a:ext cx="1819275" cy="771525"/>
          </a:xfrm>
          <a:custGeom>
            <a:avLst/>
            <a:gdLst>
              <a:gd name="T0" fmla="*/ 0 w 1146"/>
              <a:gd name="T1" fmla="*/ 474 h 486"/>
              <a:gd name="T2" fmla="*/ 11 w 1146"/>
              <a:gd name="T3" fmla="*/ 486 h 486"/>
              <a:gd name="T4" fmla="*/ 1135 w 1146"/>
              <a:gd name="T5" fmla="*/ 12 h 486"/>
              <a:gd name="T6" fmla="*/ 1146 w 1146"/>
              <a:gd name="T7" fmla="*/ 12 h 486"/>
              <a:gd name="T8" fmla="*/ 1135 w 1146"/>
              <a:gd name="T9" fmla="*/ 6 h 486"/>
              <a:gd name="T10" fmla="*/ 1125 w 1146"/>
              <a:gd name="T11" fmla="*/ 0 h 486"/>
              <a:gd name="T12" fmla="*/ 0 w 1146"/>
              <a:gd name="T13" fmla="*/ 474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6" h="486">
                <a:moveTo>
                  <a:pt x="0" y="474"/>
                </a:moveTo>
                <a:lnTo>
                  <a:pt x="11" y="486"/>
                </a:lnTo>
                <a:lnTo>
                  <a:pt x="1135" y="12"/>
                </a:lnTo>
                <a:lnTo>
                  <a:pt x="1146" y="12"/>
                </a:lnTo>
                <a:lnTo>
                  <a:pt x="1135" y="6"/>
                </a:lnTo>
                <a:lnTo>
                  <a:pt x="1125" y="0"/>
                </a:lnTo>
                <a:lnTo>
                  <a:pt x="0" y="4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Freeform 43"/>
          <p:cNvSpPr>
            <a:spLocks/>
          </p:cNvSpPr>
          <p:nvPr/>
        </p:nvSpPr>
        <p:spPr bwMode="auto">
          <a:xfrm>
            <a:off x="5126038" y="4762500"/>
            <a:ext cx="985837" cy="1265238"/>
          </a:xfrm>
          <a:custGeom>
            <a:avLst/>
            <a:gdLst>
              <a:gd name="T0" fmla="*/ 600 w 621"/>
              <a:gd name="T1" fmla="*/ 797 h 797"/>
              <a:gd name="T2" fmla="*/ 621 w 621"/>
              <a:gd name="T3" fmla="*/ 791 h 797"/>
              <a:gd name="T4" fmla="*/ 22 w 621"/>
              <a:gd name="T5" fmla="*/ 12 h 797"/>
              <a:gd name="T6" fmla="*/ 11 w 621"/>
              <a:gd name="T7" fmla="*/ 0 h 797"/>
              <a:gd name="T8" fmla="*/ 0 w 621"/>
              <a:gd name="T9" fmla="*/ 12 h 797"/>
              <a:gd name="T10" fmla="*/ 0 w 621"/>
              <a:gd name="T11" fmla="*/ 18 h 797"/>
              <a:gd name="T12" fmla="*/ 600 w 621"/>
              <a:gd name="T13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1" h="797">
                <a:moveTo>
                  <a:pt x="600" y="797"/>
                </a:moveTo>
                <a:lnTo>
                  <a:pt x="621" y="791"/>
                </a:lnTo>
                <a:lnTo>
                  <a:pt x="22" y="12"/>
                </a:lnTo>
                <a:lnTo>
                  <a:pt x="11" y="0"/>
                </a:lnTo>
                <a:lnTo>
                  <a:pt x="0" y="12"/>
                </a:lnTo>
                <a:lnTo>
                  <a:pt x="0" y="18"/>
                </a:lnTo>
                <a:lnTo>
                  <a:pt x="600" y="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Freeform 44"/>
          <p:cNvSpPr>
            <a:spLocks/>
          </p:cNvSpPr>
          <p:nvPr/>
        </p:nvSpPr>
        <p:spPr bwMode="auto">
          <a:xfrm>
            <a:off x="4310063" y="4781550"/>
            <a:ext cx="850900" cy="820738"/>
          </a:xfrm>
          <a:custGeom>
            <a:avLst/>
            <a:gdLst>
              <a:gd name="T0" fmla="*/ 536 w 536"/>
              <a:gd name="T1" fmla="*/ 6 h 517"/>
              <a:gd name="T2" fmla="*/ 514 w 536"/>
              <a:gd name="T3" fmla="*/ 0 h 517"/>
              <a:gd name="T4" fmla="*/ 0 w 536"/>
              <a:gd name="T5" fmla="*/ 505 h 517"/>
              <a:gd name="T6" fmla="*/ 11 w 536"/>
              <a:gd name="T7" fmla="*/ 511 h 517"/>
              <a:gd name="T8" fmla="*/ 21 w 536"/>
              <a:gd name="T9" fmla="*/ 517 h 517"/>
              <a:gd name="T10" fmla="*/ 21 w 536"/>
              <a:gd name="T11" fmla="*/ 511 h 517"/>
              <a:gd name="T12" fmla="*/ 536 w 536"/>
              <a:gd name="T13" fmla="*/ 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6" h="517">
                <a:moveTo>
                  <a:pt x="536" y="6"/>
                </a:moveTo>
                <a:lnTo>
                  <a:pt x="514" y="0"/>
                </a:lnTo>
                <a:lnTo>
                  <a:pt x="0" y="505"/>
                </a:lnTo>
                <a:lnTo>
                  <a:pt x="11" y="511"/>
                </a:lnTo>
                <a:lnTo>
                  <a:pt x="21" y="517"/>
                </a:lnTo>
                <a:lnTo>
                  <a:pt x="21" y="511"/>
                </a:lnTo>
                <a:lnTo>
                  <a:pt x="53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Freeform 45"/>
          <p:cNvSpPr>
            <a:spLocks/>
          </p:cNvSpPr>
          <p:nvPr/>
        </p:nvSpPr>
        <p:spPr bwMode="auto">
          <a:xfrm>
            <a:off x="2660650" y="4868863"/>
            <a:ext cx="1682750" cy="723900"/>
          </a:xfrm>
          <a:custGeom>
            <a:avLst/>
            <a:gdLst>
              <a:gd name="T0" fmla="*/ 1050 w 1060"/>
              <a:gd name="T1" fmla="*/ 456 h 456"/>
              <a:gd name="T2" fmla="*/ 1060 w 1060"/>
              <a:gd name="T3" fmla="*/ 444 h 456"/>
              <a:gd name="T4" fmla="*/ 21 w 1060"/>
              <a:gd name="T5" fmla="*/ 0 h 456"/>
              <a:gd name="T6" fmla="*/ 11 w 1060"/>
              <a:gd name="T7" fmla="*/ 0 h 456"/>
              <a:gd name="T8" fmla="*/ 0 w 1060"/>
              <a:gd name="T9" fmla="*/ 6 h 456"/>
              <a:gd name="T10" fmla="*/ 11 w 1060"/>
              <a:gd name="T11" fmla="*/ 12 h 456"/>
              <a:gd name="T12" fmla="*/ 1050 w 1060"/>
              <a:gd name="T1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0" h="456">
                <a:moveTo>
                  <a:pt x="1050" y="456"/>
                </a:moveTo>
                <a:lnTo>
                  <a:pt x="1060" y="444"/>
                </a:lnTo>
                <a:lnTo>
                  <a:pt x="21" y="0"/>
                </a:lnTo>
                <a:lnTo>
                  <a:pt x="11" y="0"/>
                </a:lnTo>
                <a:lnTo>
                  <a:pt x="0" y="6"/>
                </a:lnTo>
                <a:lnTo>
                  <a:pt x="11" y="12"/>
                </a:lnTo>
                <a:lnTo>
                  <a:pt x="1050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0" name="Freeform 46"/>
          <p:cNvSpPr>
            <a:spLocks/>
          </p:cNvSpPr>
          <p:nvPr/>
        </p:nvSpPr>
        <p:spPr bwMode="auto">
          <a:xfrm>
            <a:off x="2235200" y="4878388"/>
            <a:ext cx="458788" cy="763587"/>
          </a:xfrm>
          <a:custGeom>
            <a:avLst/>
            <a:gdLst>
              <a:gd name="T0" fmla="*/ 289 w 289"/>
              <a:gd name="T1" fmla="*/ 6 h 481"/>
              <a:gd name="T2" fmla="*/ 268 w 289"/>
              <a:gd name="T3" fmla="*/ 0 h 481"/>
              <a:gd name="T4" fmla="*/ 0 w 289"/>
              <a:gd name="T5" fmla="*/ 474 h 481"/>
              <a:gd name="T6" fmla="*/ 0 w 289"/>
              <a:gd name="T7" fmla="*/ 474 h 481"/>
              <a:gd name="T8" fmla="*/ 0 w 289"/>
              <a:gd name="T9" fmla="*/ 481 h 481"/>
              <a:gd name="T10" fmla="*/ 22 w 289"/>
              <a:gd name="T11" fmla="*/ 481 h 481"/>
              <a:gd name="T12" fmla="*/ 289 w 289"/>
              <a:gd name="T13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" h="481">
                <a:moveTo>
                  <a:pt x="289" y="6"/>
                </a:moveTo>
                <a:lnTo>
                  <a:pt x="268" y="0"/>
                </a:lnTo>
                <a:lnTo>
                  <a:pt x="0" y="474"/>
                </a:lnTo>
                <a:lnTo>
                  <a:pt x="0" y="474"/>
                </a:lnTo>
                <a:lnTo>
                  <a:pt x="0" y="481"/>
                </a:lnTo>
                <a:lnTo>
                  <a:pt x="22" y="481"/>
                </a:lnTo>
                <a:lnTo>
                  <a:pt x="28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Freeform 47"/>
          <p:cNvSpPr>
            <a:spLocks/>
          </p:cNvSpPr>
          <p:nvPr/>
        </p:nvSpPr>
        <p:spPr bwMode="auto">
          <a:xfrm>
            <a:off x="2235200" y="5630863"/>
            <a:ext cx="493713" cy="676275"/>
          </a:xfrm>
          <a:custGeom>
            <a:avLst/>
            <a:gdLst>
              <a:gd name="T0" fmla="*/ 22 w 311"/>
              <a:gd name="T1" fmla="*/ 0 h 426"/>
              <a:gd name="T2" fmla="*/ 0 w 311"/>
              <a:gd name="T3" fmla="*/ 7 h 426"/>
              <a:gd name="T4" fmla="*/ 289 w 311"/>
              <a:gd name="T5" fmla="*/ 426 h 426"/>
              <a:gd name="T6" fmla="*/ 289 w 311"/>
              <a:gd name="T7" fmla="*/ 426 h 426"/>
              <a:gd name="T8" fmla="*/ 300 w 311"/>
              <a:gd name="T9" fmla="*/ 426 h 426"/>
              <a:gd name="T10" fmla="*/ 311 w 311"/>
              <a:gd name="T11" fmla="*/ 420 h 426"/>
              <a:gd name="T12" fmla="*/ 22 w 311"/>
              <a:gd name="T1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426">
                <a:moveTo>
                  <a:pt x="22" y="0"/>
                </a:moveTo>
                <a:lnTo>
                  <a:pt x="0" y="7"/>
                </a:lnTo>
                <a:lnTo>
                  <a:pt x="289" y="426"/>
                </a:lnTo>
                <a:lnTo>
                  <a:pt x="289" y="426"/>
                </a:lnTo>
                <a:lnTo>
                  <a:pt x="300" y="426"/>
                </a:lnTo>
                <a:lnTo>
                  <a:pt x="311" y="42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Freeform 48"/>
          <p:cNvSpPr>
            <a:spLocks/>
          </p:cNvSpPr>
          <p:nvPr/>
        </p:nvSpPr>
        <p:spPr bwMode="auto">
          <a:xfrm>
            <a:off x="2711450" y="6288088"/>
            <a:ext cx="1616075" cy="492125"/>
          </a:xfrm>
          <a:custGeom>
            <a:avLst/>
            <a:gdLst>
              <a:gd name="T0" fmla="*/ 11 w 1018"/>
              <a:gd name="T1" fmla="*/ 0 h 310"/>
              <a:gd name="T2" fmla="*/ 0 w 1018"/>
              <a:gd name="T3" fmla="*/ 12 h 310"/>
              <a:gd name="T4" fmla="*/ 1007 w 1018"/>
              <a:gd name="T5" fmla="*/ 310 h 310"/>
              <a:gd name="T6" fmla="*/ 1007 w 1018"/>
              <a:gd name="T7" fmla="*/ 310 h 310"/>
              <a:gd name="T8" fmla="*/ 1018 w 1018"/>
              <a:gd name="T9" fmla="*/ 310 h 310"/>
              <a:gd name="T10" fmla="*/ 1018 w 1018"/>
              <a:gd name="T11" fmla="*/ 298 h 310"/>
              <a:gd name="T12" fmla="*/ 11 w 1018"/>
              <a:gd name="T1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8" h="310">
                <a:moveTo>
                  <a:pt x="11" y="0"/>
                </a:moveTo>
                <a:lnTo>
                  <a:pt x="0" y="12"/>
                </a:lnTo>
                <a:lnTo>
                  <a:pt x="1007" y="310"/>
                </a:lnTo>
                <a:lnTo>
                  <a:pt x="1007" y="310"/>
                </a:lnTo>
                <a:lnTo>
                  <a:pt x="1018" y="310"/>
                </a:lnTo>
                <a:lnTo>
                  <a:pt x="1018" y="298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2643188" y="6259513"/>
            <a:ext cx="153987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2652713" y="6275388"/>
            <a:ext cx="134937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241800" y="6732588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4249738" y="674846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4054475" y="5062538"/>
            <a:ext cx="153988" cy="85725"/>
          </a:xfrm>
          <a:prstGeom prst="ellipse">
            <a:avLst/>
          </a:prstGeom>
          <a:solidFill>
            <a:srgbClr val="007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4064000" y="5076825"/>
            <a:ext cx="134938" cy="55563"/>
          </a:xfrm>
          <a:prstGeom prst="ellipse">
            <a:avLst/>
          </a:prstGeom>
          <a:noFill/>
          <a:ln w="508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9" name="Freeform 55"/>
          <p:cNvSpPr>
            <a:spLocks/>
          </p:cNvSpPr>
          <p:nvPr/>
        </p:nvSpPr>
        <p:spPr bwMode="auto">
          <a:xfrm>
            <a:off x="2660650" y="4859338"/>
            <a:ext cx="85725" cy="28575"/>
          </a:xfrm>
          <a:custGeom>
            <a:avLst/>
            <a:gdLst>
              <a:gd name="T0" fmla="*/ 43 w 54"/>
              <a:gd name="T1" fmla="*/ 18 h 18"/>
              <a:gd name="T2" fmla="*/ 54 w 54"/>
              <a:gd name="T3" fmla="*/ 6 h 18"/>
              <a:gd name="T4" fmla="*/ 11 w 54"/>
              <a:gd name="T5" fmla="*/ 0 h 18"/>
              <a:gd name="T6" fmla="*/ 0 w 54"/>
              <a:gd name="T7" fmla="*/ 12 h 18"/>
              <a:gd name="T8" fmla="*/ 43 w 54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8">
                <a:moveTo>
                  <a:pt x="43" y="18"/>
                </a:moveTo>
                <a:lnTo>
                  <a:pt x="54" y="6"/>
                </a:lnTo>
                <a:lnTo>
                  <a:pt x="11" y="0"/>
                </a:lnTo>
                <a:lnTo>
                  <a:pt x="0" y="12"/>
                </a:lnTo>
                <a:lnTo>
                  <a:pt x="43" y="1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0" name="Freeform 56"/>
          <p:cNvSpPr>
            <a:spLocks/>
          </p:cNvSpPr>
          <p:nvPr/>
        </p:nvSpPr>
        <p:spPr bwMode="auto">
          <a:xfrm>
            <a:off x="2219325" y="5630863"/>
            <a:ext cx="66675" cy="30162"/>
          </a:xfrm>
          <a:custGeom>
            <a:avLst/>
            <a:gdLst>
              <a:gd name="T0" fmla="*/ 42 w 42"/>
              <a:gd name="T1" fmla="*/ 7 h 19"/>
              <a:gd name="T2" fmla="*/ 42 w 42"/>
              <a:gd name="T3" fmla="*/ 19 h 19"/>
              <a:gd name="T4" fmla="*/ 0 w 42"/>
              <a:gd name="T5" fmla="*/ 13 h 19"/>
              <a:gd name="T6" fmla="*/ 0 w 42"/>
              <a:gd name="T7" fmla="*/ 0 h 19"/>
              <a:gd name="T8" fmla="*/ 42 w 42"/>
              <a:gd name="T9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9">
                <a:moveTo>
                  <a:pt x="42" y="7"/>
                </a:moveTo>
                <a:lnTo>
                  <a:pt x="42" y="19"/>
                </a:lnTo>
                <a:lnTo>
                  <a:pt x="0" y="13"/>
                </a:lnTo>
                <a:lnTo>
                  <a:pt x="0" y="0"/>
                </a:lnTo>
                <a:lnTo>
                  <a:pt x="42" y="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Freeform 57"/>
          <p:cNvSpPr>
            <a:spLocks/>
          </p:cNvSpPr>
          <p:nvPr/>
        </p:nvSpPr>
        <p:spPr bwMode="auto">
          <a:xfrm>
            <a:off x="2219325" y="4878388"/>
            <a:ext cx="509588" cy="763587"/>
          </a:xfrm>
          <a:custGeom>
            <a:avLst/>
            <a:gdLst>
              <a:gd name="T0" fmla="*/ 321 w 321"/>
              <a:gd name="T1" fmla="*/ 6 h 481"/>
              <a:gd name="T2" fmla="*/ 278 w 321"/>
              <a:gd name="T3" fmla="*/ 0 h 481"/>
              <a:gd name="T4" fmla="*/ 0 w 321"/>
              <a:gd name="T5" fmla="*/ 474 h 481"/>
              <a:gd name="T6" fmla="*/ 42 w 321"/>
              <a:gd name="T7" fmla="*/ 481 h 481"/>
              <a:gd name="T8" fmla="*/ 321 w 321"/>
              <a:gd name="T9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" h="481">
                <a:moveTo>
                  <a:pt x="321" y="6"/>
                </a:moveTo>
                <a:lnTo>
                  <a:pt x="278" y="0"/>
                </a:lnTo>
                <a:lnTo>
                  <a:pt x="0" y="474"/>
                </a:lnTo>
                <a:lnTo>
                  <a:pt x="42" y="481"/>
                </a:lnTo>
                <a:lnTo>
                  <a:pt x="321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2184400" y="5583238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Oval 59"/>
          <p:cNvSpPr>
            <a:spLocks noChangeArrowheads="1"/>
          </p:cNvSpPr>
          <p:nvPr/>
        </p:nvSpPr>
        <p:spPr bwMode="auto">
          <a:xfrm>
            <a:off x="2192338" y="559911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Freeform 60"/>
          <p:cNvSpPr>
            <a:spLocks/>
          </p:cNvSpPr>
          <p:nvPr/>
        </p:nvSpPr>
        <p:spPr bwMode="auto">
          <a:xfrm>
            <a:off x="2643188" y="4849813"/>
            <a:ext cx="68262" cy="47625"/>
          </a:xfrm>
          <a:custGeom>
            <a:avLst/>
            <a:gdLst>
              <a:gd name="T0" fmla="*/ 43 w 43"/>
              <a:gd name="T1" fmla="*/ 12 h 30"/>
              <a:gd name="T2" fmla="*/ 32 w 43"/>
              <a:gd name="T3" fmla="*/ 0 h 30"/>
              <a:gd name="T4" fmla="*/ 0 w 43"/>
              <a:gd name="T5" fmla="*/ 24 h 30"/>
              <a:gd name="T6" fmla="*/ 22 w 43"/>
              <a:gd name="T7" fmla="*/ 30 h 30"/>
              <a:gd name="T8" fmla="*/ 43 w 43"/>
              <a:gd name="T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0">
                <a:moveTo>
                  <a:pt x="43" y="12"/>
                </a:moveTo>
                <a:lnTo>
                  <a:pt x="32" y="0"/>
                </a:lnTo>
                <a:lnTo>
                  <a:pt x="0" y="24"/>
                </a:lnTo>
                <a:lnTo>
                  <a:pt x="22" y="30"/>
                </a:lnTo>
                <a:lnTo>
                  <a:pt x="43" y="1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Freeform 61"/>
          <p:cNvSpPr>
            <a:spLocks/>
          </p:cNvSpPr>
          <p:nvPr/>
        </p:nvSpPr>
        <p:spPr bwMode="auto">
          <a:xfrm>
            <a:off x="4292600" y="5564188"/>
            <a:ext cx="68263" cy="38100"/>
          </a:xfrm>
          <a:custGeom>
            <a:avLst/>
            <a:gdLst>
              <a:gd name="T0" fmla="*/ 22 w 43"/>
              <a:gd name="T1" fmla="*/ 0 h 24"/>
              <a:gd name="T2" fmla="*/ 43 w 43"/>
              <a:gd name="T3" fmla="*/ 6 h 24"/>
              <a:gd name="T4" fmla="*/ 22 w 43"/>
              <a:gd name="T5" fmla="*/ 24 h 24"/>
              <a:gd name="T6" fmla="*/ 0 w 43"/>
              <a:gd name="T7" fmla="*/ 18 h 24"/>
              <a:gd name="T8" fmla="*/ 22 w 43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22" y="0"/>
                </a:moveTo>
                <a:lnTo>
                  <a:pt x="43" y="6"/>
                </a:lnTo>
                <a:lnTo>
                  <a:pt x="22" y="24"/>
                </a:lnTo>
                <a:lnTo>
                  <a:pt x="0" y="18"/>
                </a:lnTo>
                <a:lnTo>
                  <a:pt x="2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6" name="Freeform 62"/>
          <p:cNvSpPr>
            <a:spLocks/>
          </p:cNvSpPr>
          <p:nvPr/>
        </p:nvSpPr>
        <p:spPr bwMode="auto">
          <a:xfrm>
            <a:off x="2678113" y="4868863"/>
            <a:ext cx="1649412" cy="723900"/>
          </a:xfrm>
          <a:custGeom>
            <a:avLst/>
            <a:gdLst>
              <a:gd name="T0" fmla="*/ 21 w 1039"/>
              <a:gd name="T1" fmla="*/ 0 h 456"/>
              <a:gd name="T2" fmla="*/ 0 w 1039"/>
              <a:gd name="T3" fmla="*/ 18 h 456"/>
              <a:gd name="T4" fmla="*/ 1017 w 1039"/>
              <a:gd name="T5" fmla="*/ 456 h 456"/>
              <a:gd name="T6" fmla="*/ 1039 w 1039"/>
              <a:gd name="T7" fmla="*/ 438 h 456"/>
              <a:gd name="T8" fmla="*/ 21 w 1039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456">
                <a:moveTo>
                  <a:pt x="21" y="0"/>
                </a:moveTo>
                <a:lnTo>
                  <a:pt x="0" y="18"/>
                </a:lnTo>
                <a:lnTo>
                  <a:pt x="1017" y="456"/>
                </a:lnTo>
                <a:lnTo>
                  <a:pt x="1039" y="438"/>
                </a:lnTo>
                <a:lnTo>
                  <a:pt x="2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7" name="Freeform 63"/>
          <p:cNvSpPr>
            <a:spLocks/>
          </p:cNvSpPr>
          <p:nvPr/>
        </p:nvSpPr>
        <p:spPr bwMode="auto">
          <a:xfrm>
            <a:off x="5108575" y="4762500"/>
            <a:ext cx="85725" cy="38100"/>
          </a:xfrm>
          <a:custGeom>
            <a:avLst/>
            <a:gdLst>
              <a:gd name="T0" fmla="*/ 43 w 54"/>
              <a:gd name="T1" fmla="*/ 24 h 24"/>
              <a:gd name="T2" fmla="*/ 54 w 54"/>
              <a:gd name="T3" fmla="*/ 18 h 24"/>
              <a:gd name="T4" fmla="*/ 22 w 54"/>
              <a:gd name="T5" fmla="*/ 0 h 24"/>
              <a:gd name="T6" fmla="*/ 0 w 54"/>
              <a:gd name="T7" fmla="*/ 12 h 24"/>
              <a:gd name="T8" fmla="*/ 43 w 5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4">
                <a:moveTo>
                  <a:pt x="43" y="24"/>
                </a:moveTo>
                <a:lnTo>
                  <a:pt x="54" y="18"/>
                </a:lnTo>
                <a:lnTo>
                  <a:pt x="22" y="0"/>
                </a:lnTo>
                <a:lnTo>
                  <a:pt x="0" y="12"/>
                </a:lnTo>
                <a:lnTo>
                  <a:pt x="43" y="2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8" name="Freeform 64"/>
          <p:cNvSpPr>
            <a:spLocks/>
          </p:cNvSpPr>
          <p:nvPr/>
        </p:nvSpPr>
        <p:spPr bwMode="auto">
          <a:xfrm>
            <a:off x="4259263" y="5564188"/>
            <a:ext cx="84137" cy="38100"/>
          </a:xfrm>
          <a:custGeom>
            <a:avLst/>
            <a:gdLst>
              <a:gd name="T0" fmla="*/ 53 w 53"/>
              <a:gd name="T1" fmla="*/ 12 h 24"/>
              <a:gd name="T2" fmla="*/ 43 w 53"/>
              <a:gd name="T3" fmla="*/ 24 h 24"/>
              <a:gd name="T4" fmla="*/ 0 w 53"/>
              <a:gd name="T5" fmla="*/ 12 h 24"/>
              <a:gd name="T6" fmla="*/ 11 w 53"/>
              <a:gd name="T7" fmla="*/ 0 h 24"/>
              <a:gd name="T8" fmla="*/ 53 w 53"/>
              <a:gd name="T9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4">
                <a:moveTo>
                  <a:pt x="53" y="12"/>
                </a:moveTo>
                <a:lnTo>
                  <a:pt x="43" y="24"/>
                </a:lnTo>
                <a:lnTo>
                  <a:pt x="0" y="12"/>
                </a:lnTo>
                <a:lnTo>
                  <a:pt x="11" y="0"/>
                </a:lnTo>
                <a:lnTo>
                  <a:pt x="53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9" name="Freeform 65"/>
          <p:cNvSpPr>
            <a:spLocks/>
          </p:cNvSpPr>
          <p:nvPr/>
        </p:nvSpPr>
        <p:spPr bwMode="auto">
          <a:xfrm>
            <a:off x="4276725" y="4781550"/>
            <a:ext cx="900113" cy="801688"/>
          </a:xfrm>
          <a:custGeom>
            <a:avLst/>
            <a:gdLst>
              <a:gd name="T0" fmla="*/ 567 w 567"/>
              <a:gd name="T1" fmla="*/ 12 h 505"/>
              <a:gd name="T2" fmla="*/ 524 w 567"/>
              <a:gd name="T3" fmla="*/ 0 h 505"/>
              <a:gd name="T4" fmla="*/ 0 w 567"/>
              <a:gd name="T5" fmla="*/ 493 h 505"/>
              <a:gd name="T6" fmla="*/ 42 w 567"/>
              <a:gd name="T7" fmla="*/ 505 h 505"/>
              <a:gd name="T8" fmla="*/ 567 w 567"/>
              <a:gd name="T9" fmla="*/ 12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505">
                <a:moveTo>
                  <a:pt x="567" y="12"/>
                </a:moveTo>
                <a:lnTo>
                  <a:pt x="524" y="0"/>
                </a:lnTo>
                <a:lnTo>
                  <a:pt x="0" y="493"/>
                </a:lnTo>
                <a:lnTo>
                  <a:pt x="42" y="505"/>
                </a:lnTo>
                <a:lnTo>
                  <a:pt x="567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0" name="Freeform 66"/>
          <p:cNvSpPr>
            <a:spLocks/>
          </p:cNvSpPr>
          <p:nvPr/>
        </p:nvSpPr>
        <p:spPr bwMode="auto">
          <a:xfrm>
            <a:off x="5108575" y="4772025"/>
            <a:ext cx="68263" cy="28575"/>
          </a:xfrm>
          <a:custGeom>
            <a:avLst/>
            <a:gdLst>
              <a:gd name="T0" fmla="*/ 43 w 43"/>
              <a:gd name="T1" fmla="*/ 6 h 18"/>
              <a:gd name="T2" fmla="*/ 33 w 43"/>
              <a:gd name="T3" fmla="*/ 0 h 18"/>
              <a:gd name="T4" fmla="*/ 0 w 43"/>
              <a:gd name="T5" fmla="*/ 6 h 18"/>
              <a:gd name="T6" fmla="*/ 0 w 43"/>
              <a:gd name="T7" fmla="*/ 18 h 18"/>
              <a:gd name="T8" fmla="*/ 43 w 43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8">
                <a:moveTo>
                  <a:pt x="43" y="6"/>
                </a:moveTo>
                <a:lnTo>
                  <a:pt x="33" y="0"/>
                </a:lnTo>
                <a:lnTo>
                  <a:pt x="0" y="6"/>
                </a:lnTo>
                <a:lnTo>
                  <a:pt x="0" y="18"/>
                </a:lnTo>
                <a:lnTo>
                  <a:pt x="43" y="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1" name="Freeform 67"/>
          <p:cNvSpPr>
            <a:spLocks/>
          </p:cNvSpPr>
          <p:nvPr/>
        </p:nvSpPr>
        <p:spPr bwMode="auto">
          <a:xfrm>
            <a:off x="6043613" y="6008688"/>
            <a:ext cx="85725" cy="38100"/>
          </a:xfrm>
          <a:custGeom>
            <a:avLst/>
            <a:gdLst>
              <a:gd name="T0" fmla="*/ 43 w 54"/>
              <a:gd name="T1" fmla="*/ 0 h 24"/>
              <a:gd name="T2" fmla="*/ 54 w 54"/>
              <a:gd name="T3" fmla="*/ 12 h 24"/>
              <a:gd name="T4" fmla="*/ 11 w 54"/>
              <a:gd name="T5" fmla="*/ 24 h 24"/>
              <a:gd name="T6" fmla="*/ 0 w 54"/>
              <a:gd name="T7" fmla="*/ 12 h 24"/>
              <a:gd name="T8" fmla="*/ 43 w 5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4">
                <a:moveTo>
                  <a:pt x="43" y="0"/>
                </a:moveTo>
                <a:lnTo>
                  <a:pt x="54" y="12"/>
                </a:lnTo>
                <a:lnTo>
                  <a:pt x="11" y="24"/>
                </a:lnTo>
                <a:lnTo>
                  <a:pt x="0" y="12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2" name="Freeform 68"/>
          <p:cNvSpPr>
            <a:spLocks/>
          </p:cNvSpPr>
          <p:nvPr/>
        </p:nvSpPr>
        <p:spPr bwMode="auto">
          <a:xfrm>
            <a:off x="5108575" y="4781550"/>
            <a:ext cx="1003300" cy="1246188"/>
          </a:xfrm>
          <a:custGeom>
            <a:avLst/>
            <a:gdLst>
              <a:gd name="T0" fmla="*/ 43 w 632"/>
              <a:gd name="T1" fmla="*/ 0 h 785"/>
              <a:gd name="T2" fmla="*/ 0 w 632"/>
              <a:gd name="T3" fmla="*/ 12 h 785"/>
              <a:gd name="T4" fmla="*/ 589 w 632"/>
              <a:gd name="T5" fmla="*/ 785 h 785"/>
              <a:gd name="T6" fmla="*/ 632 w 632"/>
              <a:gd name="T7" fmla="*/ 773 h 785"/>
              <a:gd name="T8" fmla="*/ 43 w 632"/>
              <a:gd name="T9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785">
                <a:moveTo>
                  <a:pt x="43" y="0"/>
                </a:moveTo>
                <a:lnTo>
                  <a:pt x="0" y="12"/>
                </a:lnTo>
                <a:lnTo>
                  <a:pt x="589" y="785"/>
                </a:lnTo>
                <a:lnTo>
                  <a:pt x="632" y="773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3" name="Oval 69"/>
          <p:cNvSpPr>
            <a:spLocks noChangeArrowheads="1"/>
          </p:cNvSpPr>
          <p:nvPr/>
        </p:nvSpPr>
        <p:spPr bwMode="auto">
          <a:xfrm>
            <a:off x="4224338" y="5535613"/>
            <a:ext cx="153987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4" name="Oval 70"/>
          <p:cNvSpPr>
            <a:spLocks noChangeArrowheads="1"/>
          </p:cNvSpPr>
          <p:nvPr/>
        </p:nvSpPr>
        <p:spPr bwMode="auto">
          <a:xfrm>
            <a:off x="4233863" y="5551488"/>
            <a:ext cx="136525" cy="5397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" name="Oval 71"/>
          <p:cNvSpPr>
            <a:spLocks noChangeArrowheads="1"/>
          </p:cNvSpPr>
          <p:nvPr/>
        </p:nvSpPr>
        <p:spPr bwMode="auto">
          <a:xfrm>
            <a:off x="5057775" y="4743450"/>
            <a:ext cx="153988" cy="873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6" name="Oval 72"/>
          <p:cNvSpPr>
            <a:spLocks noChangeArrowheads="1"/>
          </p:cNvSpPr>
          <p:nvPr/>
        </p:nvSpPr>
        <p:spPr bwMode="auto">
          <a:xfrm>
            <a:off x="5067300" y="4759325"/>
            <a:ext cx="134938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7" name="Oval 73"/>
          <p:cNvSpPr>
            <a:spLocks noChangeArrowheads="1"/>
          </p:cNvSpPr>
          <p:nvPr/>
        </p:nvSpPr>
        <p:spPr bwMode="auto">
          <a:xfrm>
            <a:off x="6010275" y="5969000"/>
            <a:ext cx="152400" cy="873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8" name="Oval 74"/>
          <p:cNvSpPr>
            <a:spLocks noChangeArrowheads="1"/>
          </p:cNvSpPr>
          <p:nvPr/>
        </p:nvSpPr>
        <p:spPr bwMode="auto">
          <a:xfrm>
            <a:off x="6018213" y="5984875"/>
            <a:ext cx="136525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9" name="Oval 75"/>
          <p:cNvSpPr>
            <a:spLocks noChangeArrowheads="1"/>
          </p:cNvSpPr>
          <p:nvPr/>
        </p:nvSpPr>
        <p:spPr bwMode="auto">
          <a:xfrm>
            <a:off x="2609850" y="4830763"/>
            <a:ext cx="152400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0" name="Oval 76"/>
          <p:cNvSpPr>
            <a:spLocks noChangeArrowheads="1"/>
          </p:cNvSpPr>
          <p:nvPr/>
        </p:nvSpPr>
        <p:spPr bwMode="auto">
          <a:xfrm>
            <a:off x="2617788" y="4845050"/>
            <a:ext cx="136525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814E-1112-E64E-A997-4CDE4C2F9E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b="1"/>
              <a:t>Point Inclusion — Part II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9144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Draw a horizontal line to the right of each point and extend it to infinity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Count the number of times a line  intersects the polygon.  We have: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-even number  </a:t>
            </a:r>
            <a:r>
              <a:rPr lang="en-US" altLang="en-US" sz="2400" dirty="0">
                <a:sym typeface="Symbol" charset="0"/>
              </a:rPr>
              <a:t></a:t>
            </a:r>
            <a:r>
              <a:rPr lang="en-US" altLang="en-US" sz="2400" dirty="0"/>
              <a:t> point is outside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-odd number </a:t>
            </a:r>
            <a:r>
              <a:rPr lang="en-US" altLang="en-US" sz="2400" dirty="0">
                <a:sym typeface="Symbol" charset="0"/>
              </a:rPr>
              <a:t></a:t>
            </a:r>
            <a:r>
              <a:rPr lang="en-US" altLang="en-US" sz="2400" dirty="0"/>
              <a:t> point is inside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056188" y="2957513"/>
            <a:ext cx="12700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978775" y="2944813"/>
            <a:ext cx="11113" cy="238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5068888" y="2944813"/>
            <a:ext cx="2909887" cy="34925"/>
          </a:xfrm>
          <a:custGeom>
            <a:avLst/>
            <a:gdLst>
              <a:gd name="T0" fmla="*/ 0 w 1833"/>
              <a:gd name="T1" fmla="*/ 8 h 22"/>
              <a:gd name="T2" fmla="*/ 0 w 1833"/>
              <a:gd name="T3" fmla="*/ 22 h 22"/>
              <a:gd name="T4" fmla="*/ 1833 w 1833"/>
              <a:gd name="T5" fmla="*/ 15 h 22"/>
              <a:gd name="T6" fmla="*/ 1833 w 1833"/>
              <a:gd name="T7" fmla="*/ 0 h 22"/>
              <a:gd name="T8" fmla="*/ 0 w 1833"/>
              <a:gd name="T9" fmla="*/ 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3" h="22">
                <a:moveTo>
                  <a:pt x="0" y="8"/>
                </a:moveTo>
                <a:lnTo>
                  <a:pt x="0" y="22"/>
                </a:lnTo>
                <a:lnTo>
                  <a:pt x="1833" y="15"/>
                </a:lnTo>
                <a:lnTo>
                  <a:pt x="1833" y="0"/>
                </a:lnTo>
                <a:lnTo>
                  <a:pt x="0" y="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425950" y="4538663"/>
            <a:ext cx="12700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978775" y="4549775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4438650" y="4538663"/>
            <a:ext cx="3540125" cy="33337"/>
          </a:xfrm>
          <a:custGeom>
            <a:avLst/>
            <a:gdLst>
              <a:gd name="T0" fmla="*/ 0 w 2230"/>
              <a:gd name="T1" fmla="*/ 0 h 21"/>
              <a:gd name="T2" fmla="*/ 0 w 2230"/>
              <a:gd name="T3" fmla="*/ 14 h 21"/>
              <a:gd name="T4" fmla="*/ 2230 w 2230"/>
              <a:gd name="T5" fmla="*/ 21 h 21"/>
              <a:gd name="T6" fmla="*/ 2230 w 2230"/>
              <a:gd name="T7" fmla="*/ 7 h 21"/>
              <a:gd name="T8" fmla="*/ 0 w 2230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0" h="21">
                <a:moveTo>
                  <a:pt x="0" y="0"/>
                </a:moveTo>
                <a:lnTo>
                  <a:pt x="0" y="14"/>
                </a:lnTo>
                <a:lnTo>
                  <a:pt x="2230" y="21"/>
                </a:lnTo>
                <a:lnTo>
                  <a:pt x="2230" y="7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449763" y="3965575"/>
            <a:ext cx="11112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7978775" y="3965575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460875" y="3965575"/>
            <a:ext cx="3517900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4598988" y="5672138"/>
            <a:ext cx="11112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7978775" y="5672138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610100" y="5672138"/>
            <a:ext cx="3368675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189288" y="5006975"/>
            <a:ext cx="11112" cy="23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7978775" y="5006975"/>
            <a:ext cx="11113" cy="23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200400" y="5006975"/>
            <a:ext cx="4778375" cy="23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3509963" y="3689350"/>
            <a:ext cx="11112" cy="23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978775" y="3678238"/>
            <a:ext cx="11113" cy="238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3521075" y="3678238"/>
            <a:ext cx="4457700" cy="34925"/>
          </a:xfrm>
          <a:custGeom>
            <a:avLst/>
            <a:gdLst>
              <a:gd name="T0" fmla="*/ 0 w 2808"/>
              <a:gd name="T1" fmla="*/ 7 h 22"/>
              <a:gd name="T2" fmla="*/ 0 w 2808"/>
              <a:gd name="T3" fmla="*/ 22 h 22"/>
              <a:gd name="T4" fmla="*/ 2808 w 2808"/>
              <a:gd name="T5" fmla="*/ 15 h 22"/>
              <a:gd name="T6" fmla="*/ 2808 w 2808"/>
              <a:gd name="T7" fmla="*/ 0 h 22"/>
              <a:gd name="T8" fmla="*/ 0 w 2808"/>
              <a:gd name="T9" fmla="*/ 7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8" h="22">
                <a:moveTo>
                  <a:pt x="0" y="7"/>
                </a:moveTo>
                <a:lnTo>
                  <a:pt x="0" y="22"/>
                </a:lnTo>
                <a:lnTo>
                  <a:pt x="2808" y="15"/>
                </a:lnTo>
                <a:lnTo>
                  <a:pt x="280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4702175" y="4262438"/>
            <a:ext cx="11113" cy="238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978775" y="4275138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Freeform 29"/>
          <p:cNvSpPr>
            <a:spLocks/>
          </p:cNvSpPr>
          <p:nvPr/>
        </p:nvSpPr>
        <p:spPr bwMode="auto">
          <a:xfrm>
            <a:off x="4713288" y="4262438"/>
            <a:ext cx="3265487" cy="34925"/>
          </a:xfrm>
          <a:custGeom>
            <a:avLst/>
            <a:gdLst>
              <a:gd name="T0" fmla="*/ 0 w 2057"/>
              <a:gd name="T1" fmla="*/ 0 h 22"/>
              <a:gd name="T2" fmla="*/ 0 w 2057"/>
              <a:gd name="T3" fmla="*/ 15 h 22"/>
              <a:gd name="T4" fmla="*/ 2057 w 2057"/>
              <a:gd name="T5" fmla="*/ 22 h 22"/>
              <a:gd name="T6" fmla="*/ 2057 w 2057"/>
              <a:gd name="T7" fmla="*/ 8 h 22"/>
              <a:gd name="T8" fmla="*/ 0 w 2057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7" h="22">
                <a:moveTo>
                  <a:pt x="0" y="0"/>
                </a:moveTo>
                <a:lnTo>
                  <a:pt x="0" y="15"/>
                </a:lnTo>
                <a:lnTo>
                  <a:pt x="2057" y="22"/>
                </a:lnTo>
                <a:lnTo>
                  <a:pt x="2057" y="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Freeform 30"/>
          <p:cNvSpPr>
            <a:spLocks/>
          </p:cNvSpPr>
          <p:nvPr/>
        </p:nvSpPr>
        <p:spPr bwMode="auto">
          <a:xfrm>
            <a:off x="5216525" y="4767263"/>
            <a:ext cx="1238250" cy="927100"/>
          </a:xfrm>
          <a:custGeom>
            <a:avLst/>
            <a:gdLst>
              <a:gd name="T0" fmla="*/ 0 w 780"/>
              <a:gd name="T1" fmla="*/ 563 h 584"/>
              <a:gd name="T2" fmla="*/ 15 w 780"/>
              <a:gd name="T3" fmla="*/ 584 h 584"/>
              <a:gd name="T4" fmla="*/ 773 w 780"/>
              <a:gd name="T5" fmla="*/ 21 h 584"/>
              <a:gd name="T6" fmla="*/ 780 w 780"/>
              <a:gd name="T7" fmla="*/ 14 h 584"/>
              <a:gd name="T8" fmla="*/ 780 w 780"/>
              <a:gd name="T9" fmla="*/ 7 h 584"/>
              <a:gd name="T10" fmla="*/ 758 w 780"/>
              <a:gd name="T11" fmla="*/ 0 h 584"/>
              <a:gd name="T12" fmla="*/ 0 w 780"/>
              <a:gd name="T13" fmla="*/ 56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0" h="584">
                <a:moveTo>
                  <a:pt x="0" y="563"/>
                </a:moveTo>
                <a:lnTo>
                  <a:pt x="15" y="584"/>
                </a:lnTo>
                <a:lnTo>
                  <a:pt x="773" y="21"/>
                </a:lnTo>
                <a:lnTo>
                  <a:pt x="780" y="14"/>
                </a:lnTo>
                <a:lnTo>
                  <a:pt x="780" y="7"/>
                </a:lnTo>
                <a:lnTo>
                  <a:pt x="758" y="0"/>
                </a:lnTo>
                <a:lnTo>
                  <a:pt x="0" y="56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Freeform 31"/>
          <p:cNvSpPr>
            <a:spLocks/>
          </p:cNvSpPr>
          <p:nvPr/>
        </p:nvSpPr>
        <p:spPr bwMode="auto">
          <a:xfrm>
            <a:off x="5789613" y="3278188"/>
            <a:ext cx="665162" cy="1511300"/>
          </a:xfrm>
          <a:custGeom>
            <a:avLst/>
            <a:gdLst>
              <a:gd name="T0" fmla="*/ 397 w 419"/>
              <a:gd name="T1" fmla="*/ 952 h 952"/>
              <a:gd name="T2" fmla="*/ 419 w 419"/>
              <a:gd name="T3" fmla="*/ 945 h 952"/>
              <a:gd name="T4" fmla="*/ 22 w 419"/>
              <a:gd name="T5" fmla="*/ 21 h 952"/>
              <a:gd name="T6" fmla="*/ 7 w 419"/>
              <a:gd name="T7" fmla="*/ 0 h 952"/>
              <a:gd name="T8" fmla="*/ 0 w 419"/>
              <a:gd name="T9" fmla="*/ 14 h 952"/>
              <a:gd name="T10" fmla="*/ 0 w 419"/>
              <a:gd name="T11" fmla="*/ 29 h 952"/>
              <a:gd name="T12" fmla="*/ 397 w 419"/>
              <a:gd name="T13" fmla="*/ 95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" h="952">
                <a:moveTo>
                  <a:pt x="397" y="952"/>
                </a:moveTo>
                <a:lnTo>
                  <a:pt x="419" y="945"/>
                </a:lnTo>
                <a:lnTo>
                  <a:pt x="22" y="21"/>
                </a:lnTo>
                <a:lnTo>
                  <a:pt x="7" y="0"/>
                </a:lnTo>
                <a:lnTo>
                  <a:pt x="0" y="14"/>
                </a:lnTo>
                <a:lnTo>
                  <a:pt x="0" y="29"/>
                </a:lnTo>
                <a:lnTo>
                  <a:pt x="397" y="9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Freeform 32"/>
          <p:cNvSpPr>
            <a:spLocks/>
          </p:cNvSpPr>
          <p:nvPr/>
        </p:nvSpPr>
        <p:spPr bwMode="auto">
          <a:xfrm>
            <a:off x="5240338" y="3300413"/>
            <a:ext cx="584200" cy="996950"/>
          </a:xfrm>
          <a:custGeom>
            <a:avLst/>
            <a:gdLst>
              <a:gd name="T0" fmla="*/ 368 w 368"/>
              <a:gd name="T1" fmla="*/ 15 h 628"/>
              <a:gd name="T2" fmla="*/ 346 w 368"/>
              <a:gd name="T3" fmla="*/ 0 h 628"/>
              <a:gd name="T4" fmla="*/ 0 w 368"/>
              <a:gd name="T5" fmla="*/ 599 h 628"/>
              <a:gd name="T6" fmla="*/ 0 w 368"/>
              <a:gd name="T7" fmla="*/ 614 h 628"/>
              <a:gd name="T8" fmla="*/ 14 w 368"/>
              <a:gd name="T9" fmla="*/ 628 h 628"/>
              <a:gd name="T10" fmla="*/ 21 w 368"/>
              <a:gd name="T11" fmla="*/ 614 h 628"/>
              <a:gd name="T12" fmla="*/ 368 w 368"/>
              <a:gd name="T13" fmla="*/ 1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8">
                <a:moveTo>
                  <a:pt x="368" y="15"/>
                </a:moveTo>
                <a:lnTo>
                  <a:pt x="346" y="0"/>
                </a:lnTo>
                <a:lnTo>
                  <a:pt x="0" y="599"/>
                </a:lnTo>
                <a:lnTo>
                  <a:pt x="0" y="614"/>
                </a:lnTo>
                <a:lnTo>
                  <a:pt x="14" y="628"/>
                </a:lnTo>
                <a:lnTo>
                  <a:pt x="21" y="614"/>
                </a:lnTo>
                <a:lnTo>
                  <a:pt x="368" y="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Freeform 33"/>
          <p:cNvSpPr>
            <a:spLocks/>
          </p:cNvSpPr>
          <p:nvPr/>
        </p:nvSpPr>
        <p:spPr bwMode="auto">
          <a:xfrm>
            <a:off x="4129088" y="3403600"/>
            <a:ext cx="1133475" cy="871538"/>
          </a:xfrm>
          <a:custGeom>
            <a:avLst/>
            <a:gdLst>
              <a:gd name="T0" fmla="*/ 700 w 714"/>
              <a:gd name="T1" fmla="*/ 549 h 549"/>
              <a:gd name="T2" fmla="*/ 714 w 714"/>
              <a:gd name="T3" fmla="*/ 534 h 549"/>
              <a:gd name="T4" fmla="*/ 14 w 714"/>
              <a:gd name="T5" fmla="*/ 7 h 549"/>
              <a:gd name="T6" fmla="*/ 0 w 714"/>
              <a:gd name="T7" fmla="*/ 0 h 549"/>
              <a:gd name="T8" fmla="*/ 0 w 714"/>
              <a:gd name="T9" fmla="*/ 14 h 549"/>
              <a:gd name="T10" fmla="*/ 0 w 714"/>
              <a:gd name="T11" fmla="*/ 22 h 549"/>
              <a:gd name="T12" fmla="*/ 700 w 714"/>
              <a:gd name="T13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" h="549">
                <a:moveTo>
                  <a:pt x="700" y="549"/>
                </a:moveTo>
                <a:lnTo>
                  <a:pt x="714" y="534"/>
                </a:lnTo>
                <a:lnTo>
                  <a:pt x="14" y="7"/>
                </a:lnTo>
                <a:lnTo>
                  <a:pt x="0" y="0"/>
                </a:lnTo>
                <a:lnTo>
                  <a:pt x="0" y="14"/>
                </a:lnTo>
                <a:lnTo>
                  <a:pt x="0" y="22"/>
                </a:lnTo>
                <a:lnTo>
                  <a:pt x="700" y="5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Freeform 34"/>
          <p:cNvSpPr>
            <a:spLocks/>
          </p:cNvSpPr>
          <p:nvPr/>
        </p:nvSpPr>
        <p:spPr bwMode="auto">
          <a:xfrm>
            <a:off x="3841750" y="3425825"/>
            <a:ext cx="322263" cy="906463"/>
          </a:xfrm>
          <a:custGeom>
            <a:avLst/>
            <a:gdLst>
              <a:gd name="T0" fmla="*/ 203 w 203"/>
              <a:gd name="T1" fmla="*/ 8 h 571"/>
              <a:gd name="T2" fmla="*/ 181 w 203"/>
              <a:gd name="T3" fmla="*/ 0 h 571"/>
              <a:gd name="T4" fmla="*/ 0 w 203"/>
              <a:gd name="T5" fmla="*/ 563 h 571"/>
              <a:gd name="T6" fmla="*/ 0 w 203"/>
              <a:gd name="T7" fmla="*/ 563 h 571"/>
              <a:gd name="T8" fmla="*/ 0 w 203"/>
              <a:gd name="T9" fmla="*/ 571 h 571"/>
              <a:gd name="T10" fmla="*/ 22 w 203"/>
              <a:gd name="T11" fmla="*/ 571 h 571"/>
              <a:gd name="T12" fmla="*/ 203 w 203"/>
              <a:gd name="T13" fmla="*/ 8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" h="571">
                <a:moveTo>
                  <a:pt x="203" y="8"/>
                </a:moveTo>
                <a:lnTo>
                  <a:pt x="181" y="0"/>
                </a:lnTo>
                <a:lnTo>
                  <a:pt x="0" y="563"/>
                </a:lnTo>
                <a:lnTo>
                  <a:pt x="0" y="563"/>
                </a:lnTo>
                <a:lnTo>
                  <a:pt x="0" y="571"/>
                </a:lnTo>
                <a:lnTo>
                  <a:pt x="22" y="571"/>
                </a:lnTo>
                <a:lnTo>
                  <a:pt x="20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Freeform 35"/>
          <p:cNvSpPr>
            <a:spLocks/>
          </p:cNvSpPr>
          <p:nvPr/>
        </p:nvSpPr>
        <p:spPr bwMode="auto">
          <a:xfrm>
            <a:off x="3841750" y="4319588"/>
            <a:ext cx="344488" cy="814387"/>
          </a:xfrm>
          <a:custGeom>
            <a:avLst/>
            <a:gdLst>
              <a:gd name="T0" fmla="*/ 22 w 217"/>
              <a:gd name="T1" fmla="*/ 0 h 513"/>
              <a:gd name="T2" fmla="*/ 0 w 217"/>
              <a:gd name="T3" fmla="*/ 8 h 513"/>
              <a:gd name="T4" fmla="*/ 195 w 217"/>
              <a:gd name="T5" fmla="*/ 506 h 513"/>
              <a:gd name="T6" fmla="*/ 195 w 217"/>
              <a:gd name="T7" fmla="*/ 506 h 513"/>
              <a:gd name="T8" fmla="*/ 203 w 217"/>
              <a:gd name="T9" fmla="*/ 513 h 513"/>
              <a:gd name="T10" fmla="*/ 217 w 217"/>
              <a:gd name="T11" fmla="*/ 498 h 513"/>
              <a:gd name="T12" fmla="*/ 22 w 217"/>
              <a:gd name="T13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513">
                <a:moveTo>
                  <a:pt x="22" y="0"/>
                </a:moveTo>
                <a:lnTo>
                  <a:pt x="0" y="8"/>
                </a:lnTo>
                <a:lnTo>
                  <a:pt x="195" y="506"/>
                </a:lnTo>
                <a:lnTo>
                  <a:pt x="195" y="506"/>
                </a:lnTo>
                <a:lnTo>
                  <a:pt x="203" y="513"/>
                </a:lnTo>
                <a:lnTo>
                  <a:pt x="217" y="498"/>
                </a:lnTo>
                <a:lnTo>
                  <a:pt x="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Freeform 36"/>
          <p:cNvSpPr>
            <a:spLocks/>
          </p:cNvSpPr>
          <p:nvPr/>
        </p:nvSpPr>
        <p:spPr bwMode="auto">
          <a:xfrm>
            <a:off x="4164013" y="5099050"/>
            <a:ext cx="1076325" cy="595313"/>
          </a:xfrm>
          <a:custGeom>
            <a:avLst/>
            <a:gdLst>
              <a:gd name="T0" fmla="*/ 7 w 678"/>
              <a:gd name="T1" fmla="*/ 0 h 375"/>
              <a:gd name="T2" fmla="*/ 0 w 678"/>
              <a:gd name="T3" fmla="*/ 22 h 375"/>
              <a:gd name="T4" fmla="*/ 671 w 678"/>
              <a:gd name="T5" fmla="*/ 375 h 375"/>
              <a:gd name="T6" fmla="*/ 671 w 678"/>
              <a:gd name="T7" fmla="*/ 375 h 375"/>
              <a:gd name="T8" fmla="*/ 678 w 678"/>
              <a:gd name="T9" fmla="*/ 375 h 375"/>
              <a:gd name="T10" fmla="*/ 678 w 678"/>
              <a:gd name="T11" fmla="*/ 354 h 375"/>
              <a:gd name="T12" fmla="*/ 7 w 678"/>
              <a:gd name="T13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375">
                <a:moveTo>
                  <a:pt x="7" y="0"/>
                </a:moveTo>
                <a:lnTo>
                  <a:pt x="0" y="22"/>
                </a:lnTo>
                <a:lnTo>
                  <a:pt x="671" y="375"/>
                </a:lnTo>
                <a:lnTo>
                  <a:pt x="671" y="375"/>
                </a:lnTo>
                <a:lnTo>
                  <a:pt x="678" y="375"/>
                </a:lnTo>
                <a:lnTo>
                  <a:pt x="678" y="354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4094163" y="3381375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Oval 38"/>
          <p:cNvSpPr>
            <a:spLocks noChangeArrowheads="1"/>
          </p:cNvSpPr>
          <p:nvPr/>
        </p:nvSpPr>
        <p:spPr bwMode="auto">
          <a:xfrm>
            <a:off x="4100513" y="3386138"/>
            <a:ext cx="90487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Oval 39"/>
          <p:cNvSpPr>
            <a:spLocks noChangeArrowheads="1"/>
          </p:cNvSpPr>
          <p:nvPr/>
        </p:nvSpPr>
        <p:spPr bwMode="auto">
          <a:xfrm>
            <a:off x="3808413" y="4275138"/>
            <a:ext cx="103187" cy="101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>
            <a:off x="3814763" y="4279900"/>
            <a:ext cx="90487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Oval 41"/>
          <p:cNvSpPr>
            <a:spLocks noChangeArrowheads="1"/>
          </p:cNvSpPr>
          <p:nvPr/>
        </p:nvSpPr>
        <p:spPr bwMode="auto">
          <a:xfrm>
            <a:off x="4117975" y="5064125"/>
            <a:ext cx="103188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4122738" y="5070475"/>
            <a:ext cx="92075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5205413" y="4216400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5211763" y="4222750"/>
            <a:ext cx="90487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5743575" y="3278188"/>
            <a:ext cx="103188" cy="1031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Oval 46"/>
          <p:cNvSpPr>
            <a:spLocks noChangeArrowheads="1"/>
          </p:cNvSpPr>
          <p:nvPr/>
        </p:nvSpPr>
        <p:spPr bwMode="auto">
          <a:xfrm>
            <a:off x="5749925" y="3282950"/>
            <a:ext cx="92075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>
            <a:off x="6373813" y="4721225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6380163" y="4727575"/>
            <a:ext cx="90487" cy="90488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>
            <a:off x="5183188" y="5626100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Oval 50"/>
          <p:cNvSpPr>
            <a:spLocks noChangeArrowheads="1"/>
          </p:cNvSpPr>
          <p:nvPr/>
        </p:nvSpPr>
        <p:spPr bwMode="auto">
          <a:xfrm>
            <a:off x="5189538" y="5632450"/>
            <a:ext cx="90487" cy="90488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Oval 51"/>
          <p:cNvSpPr>
            <a:spLocks noChangeArrowheads="1"/>
          </p:cNvSpPr>
          <p:nvPr/>
        </p:nvSpPr>
        <p:spPr bwMode="auto">
          <a:xfrm>
            <a:off x="4564063" y="5626100"/>
            <a:ext cx="103187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4570413" y="5632450"/>
            <a:ext cx="90487" cy="90488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Oval 53"/>
          <p:cNvSpPr>
            <a:spLocks noChangeArrowheads="1"/>
          </p:cNvSpPr>
          <p:nvPr/>
        </p:nvSpPr>
        <p:spPr bwMode="auto">
          <a:xfrm>
            <a:off x="4403725" y="3930650"/>
            <a:ext cx="103188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2" name="Oval 54"/>
          <p:cNvSpPr>
            <a:spLocks noChangeArrowheads="1"/>
          </p:cNvSpPr>
          <p:nvPr/>
        </p:nvSpPr>
        <p:spPr bwMode="auto">
          <a:xfrm>
            <a:off x="4410075" y="3937000"/>
            <a:ext cx="90488" cy="90488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Oval 55"/>
          <p:cNvSpPr>
            <a:spLocks noChangeArrowheads="1"/>
          </p:cNvSpPr>
          <p:nvPr/>
        </p:nvSpPr>
        <p:spPr bwMode="auto">
          <a:xfrm>
            <a:off x="5022850" y="2911475"/>
            <a:ext cx="103188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4" name="Oval 56"/>
          <p:cNvSpPr>
            <a:spLocks noChangeArrowheads="1"/>
          </p:cNvSpPr>
          <p:nvPr/>
        </p:nvSpPr>
        <p:spPr bwMode="auto">
          <a:xfrm>
            <a:off x="5029200" y="2917825"/>
            <a:ext cx="90488" cy="90488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4838700" y="2784475"/>
            <a:ext cx="1238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4221163" y="3827463"/>
            <a:ext cx="123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  <p:sp>
        <p:nvSpPr>
          <p:cNvPr id="12347" name="Rectangle 59"/>
          <p:cNvSpPr>
            <a:spLocks noChangeArrowheads="1"/>
          </p:cNvSpPr>
          <p:nvPr/>
        </p:nvSpPr>
        <p:spPr bwMode="auto">
          <a:xfrm>
            <a:off x="4221163" y="4376738"/>
            <a:ext cx="123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e</a:t>
            </a:r>
            <a:endParaRPr lang="en-US" altLang="en-US"/>
          </a:p>
        </p:txBody>
      </p:sp>
      <p:sp>
        <p:nvSpPr>
          <p:cNvPr id="12348" name="Rectangle 60"/>
          <p:cNvSpPr>
            <a:spLocks noChangeArrowheads="1"/>
          </p:cNvSpPr>
          <p:nvPr/>
        </p:nvSpPr>
        <p:spPr bwMode="auto">
          <a:xfrm>
            <a:off x="2982913" y="4846638"/>
            <a:ext cx="93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f</a:t>
            </a:r>
            <a:endParaRPr lang="en-US" altLang="en-US"/>
          </a:p>
        </p:txBody>
      </p:sp>
      <p:sp>
        <p:nvSpPr>
          <p:cNvPr id="12349" name="Rectangle 61"/>
          <p:cNvSpPr>
            <a:spLocks noChangeArrowheads="1"/>
          </p:cNvSpPr>
          <p:nvPr/>
        </p:nvSpPr>
        <p:spPr bwMode="auto">
          <a:xfrm>
            <a:off x="4357688" y="55102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g</a:t>
            </a:r>
            <a:endParaRPr lang="en-US" altLang="en-US"/>
          </a:p>
        </p:txBody>
      </p:sp>
      <p:sp>
        <p:nvSpPr>
          <p:cNvPr id="12350" name="Oval 62"/>
          <p:cNvSpPr>
            <a:spLocks noChangeArrowheads="1"/>
          </p:cNvSpPr>
          <p:nvPr/>
        </p:nvSpPr>
        <p:spPr bwMode="auto">
          <a:xfrm>
            <a:off x="3143250" y="4973638"/>
            <a:ext cx="103188" cy="103187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3149600" y="4979988"/>
            <a:ext cx="90488" cy="90487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2" name="Oval 64"/>
          <p:cNvSpPr>
            <a:spLocks noChangeArrowheads="1"/>
          </p:cNvSpPr>
          <p:nvPr/>
        </p:nvSpPr>
        <p:spPr bwMode="auto">
          <a:xfrm>
            <a:off x="4425950" y="4492625"/>
            <a:ext cx="69850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4432300" y="4497388"/>
            <a:ext cx="57150" cy="92075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4" name="Oval 66"/>
          <p:cNvSpPr>
            <a:spLocks noChangeArrowheads="1"/>
          </p:cNvSpPr>
          <p:nvPr/>
        </p:nvSpPr>
        <p:spPr bwMode="auto">
          <a:xfrm>
            <a:off x="3476625" y="3644900"/>
            <a:ext cx="101600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>
            <a:off x="3481388" y="3649663"/>
            <a:ext cx="92075" cy="92075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3281363" y="35179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>
            <a:off x="4702175" y="4216400"/>
            <a:ext cx="68263" cy="103188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8" name="Oval 70"/>
          <p:cNvSpPr>
            <a:spLocks noChangeArrowheads="1"/>
          </p:cNvSpPr>
          <p:nvPr/>
        </p:nvSpPr>
        <p:spPr bwMode="auto">
          <a:xfrm>
            <a:off x="4706938" y="4222750"/>
            <a:ext cx="57150" cy="92075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4460875" y="41132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5867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What about points d and g ??  Degeneracy!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178-C3C5-C346-B73D-4545F05A1F8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b="1"/>
              <a:t>Degeneracy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9144000" cy="3352800"/>
          </a:xfrm>
        </p:spPr>
        <p:txBody>
          <a:bodyPr/>
          <a:lstStyle/>
          <a:p>
            <a:r>
              <a:rPr lang="en-US" altLang="en-US" sz="2400"/>
              <a:t>Degeneracies are input configurations that involve tricky special cases.</a:t>
            </a:r>
          </a:p>
          <a:p>
            <a:r>
              <a:rPr lang="en-US" altLang="en-US" sz="2400"/>
              <a:t>When implementing an algorithm, degeneracies should be taken care of separately -- the general algorithm might </a:t>
            </a:r>
            <a:r>
              <a:rPr lang="en-US" altLang="en-US" sz="2400">
                <a:solidFill>
                  <a:srgbClr val="E8382C"/>
                </a:solidFill>
              </a:rPr>
              <a:t>fail to work.</a:t>
            </a:r>
          </a:p>
          <a:p>
            <a:r>
              <a:rPr lang="en-US" altLang="en-US" sz="2400"/>
              <a:t>For example, in the previous example where we had to determine whether two segments intersect, we have degeneracy if two segments are collinear.</a:t>
            </a:r>
          </a:p>
        </p:txBody>
      </p:sp>
      <p:pic>
        <p:nvPicPr>
          <p:cNvPr id="1331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810000"/>
            <a:ext cx="3810000" cy="1371600"/>
          </a:xfrm>
          <a:noFill/>
          <a:ln/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1000" y="5105400"/>
            <a:ext cx="8763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general algorithm of checking for orientation would fail to distinguish whether the two segments intersect. Hence, this case should be dealt with separately.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A69A-BFAE-A643-91CF-56AB6158E08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en-US" b="1" dirty="0"/>
              <a:t>Simple Closed Path — Part </a:t>
            </a:r>
            <a:r>
              <a:rPr lang="en-US" altLang="en-US" b="1" dirty="0" smtClean="0"/>
              <a:t>I</a:t>
            </a:r>
            <a:br>
              <a:rPr lang="en-US" altLang="en-US" b="1" dirty="0" smtClean="0"/>
            </a:br>
            <a:r>
              <a:rPr lang="en-US" altLang="en-US" b="1" dirty="0" smtClean="0"/>
              <a:t>Convex Hull</a:t>
            </a:r>
            <a:endParaRPr lang="en-US" alt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200" y="18288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Problem</a:t>
            </a:r>
            <a:r>
              <a:rPr lang="en-US" altLang="en-US" dirty="0" smtClean="0"/>
              <a:t>: Given </a:t>
            </a:r>
            <a:r>
              <a:rPr lang="en-US" altLang="en-US" dirty="0"/>
              <a:t>a set of points ...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3657600"/>
            <a:ext cx="56717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>
                <a:latin typeface="Arial"/>
              </a:rPr>
              <a:t>“</a:t>
            </a:r>
            <a:r>
              <a:rPr lang="en-US" altLang="en-US" dirty="0"/>
              <a:t>Connect the dots</a:t>
            </a:r>
            <a:r>
              <a:rPr lang="ja-JP" altLang="en-US" dirty="0">
                <a:latin typeface="Arial"/>
              </a:rPr>
              <a:t>”</a:t>
            </a:r>
            <a:r>
              <a:rPr lang="en-US" altLang="en-US" dirty="0"/>
              <a:t> without </a:t>
            </a:r>
            <a:r>
              <a:rPr lang="en-US" altLang="en-US" dirty="0" smtClean="0"/>
              <a:t>crossings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That is find the Convex Hull of the points</a:t>
            </a:r>
          </a:p>
        </p:txBody>
      </p:sp>
      <p:grpSp>
        <p:nvGrpSpPr>
          <p:cNvPr id="14385" name="Group 49"/>
          <p:cNvGrpSpPr>
            <a:grpSpLocks/>
          </p:cNvGrpSpPr>
          <p:nvPr/>
        </p:nvGrpSpPr>
        <p:grpSpPr bwMode="auto">
          <a:xfrm>
            <a:off x="4419600" y="1485900"/>
            <a:ext cx="2768600" cy="4838700"/>
            <a:chOff x="2784" y="936"/>
            <a:chExt cx="1744" cy="3048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4176" y="204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4180" y="204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4080" y="165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4084" y="166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3000" y="22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3004" y="223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3144" y="151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3148" y="151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4368" y="122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4372" y="1228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4152" y="9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4156" y="94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3720" y="115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3724" y="115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2784" y="108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2788" y="108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3120" y="3744"/>
              <a:ext cx="1192" cy="208"/>
            </a:xfrm>
            <a:custGeom>
              <a:avLst/>
              <a:gdLst>
                <a:gd name="T0" fmla="*/ 0 w 1192"/>
                <a:gd name="T1" fmla="*/ 192 h 208"/>
                <a:gd name="T2" fmla="*/ 0 w 1192"/>
                <a:gd name="T3" fmla="*/ 208 h 208"/>
                <a:gd name="T4" fmla="*/ 1176 w 1192"/>
                <a:gd name="T5" fmla="*/ 16 h 208"/>
                <a:gd name="T6" fmla="*/ 1192 w 1192"/>
                <a:gd name="T7" fmla="*/ 16 h 208"/>
                <a:gd name="T8" fmla="*/ 1184 w 1192"/>
                <a:gd name="T9" fmla="*/ 8 h 208"/>
                <a:gd name="T10" fmla="*/ 1176 w 1192"/>
                <a:gd name="T11" fmla="*/ 0 h 208"/>
                <a:gd name="T12" fmla="*/ 0 w 1192"/>
                <a:gd name="T13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208">
                  <a:moveTo>
                    <a:pt x="0" y="192"/>
                  </a:moveTo>
                  <a:lnTo>
                    <a:pt x="0" y="208"/>
                  </a:lnTo>
                  <a:lnTo>
                    <a:pt x="1176" y="16"/>
                  </a:lnTo>
                  <a:lnTo>
                    <a:pt x="1192" y="16"/>
                  </a:lnTo>
                  <a:lnTo>
                    <a:pt x="1184" y="8"/>
                  </a:lnTo>
                  <a:lnTo>
                    <a:pt x="1176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4192" y="3368"/>
              <a:ext cx="112" cy="392"/>
            </a:xfrm>
            <a:custGeom>
              <a:avLst/>
              <a:gdLst>
                <a:gd name="T0" fmla="*/ 96 w 112"/>
                <a:gd name="T1" fmla="*/ 392 h 392"/>
                <a:gd name="T2" fmla="*/ 112 w 112"/>
                <a:gd name="T3" fmla="*/ 384 h 392"/>
                <a:gd name="T4" fmla="*/ 16 w 112"/>
                <a:gd name="T5" fmla="*/ 0 h 392"/>
                <a:gd name="T6" fmla="*/ 0 w 112"/>
                <a:gd name="T7" fmla="*/ 0 h 392"/>
                <a:gd name="T8" fmla="*/ 0 w 112"/>
                <a:gd name="T9" fmla="*/ 0 h 392"/>
                <a:gd name="T10" fmla="*/ 0 w 112"/>
                <a:gd name="T11" fmla="*/ 8 h 392"/>
                <a:gd name="T12" fmla="*/ 96 w 112"/>
                <a:gd name="T13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92">
                  <a:moveTo>
                    <a:pt x="96" y="392"/>
                  </a:moveTo>
                  <a:lnTo>
                    <a:pt x="112" y="384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96" y="392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27"/>
            <p:cNvSpPr>
              <a:spLocks/>
            </p:cNvSpPr>
            <p:nvPr/>
          </p:nvSpPr>
          <p:spPr bwMode="auto">
            <a:xfrm>
              <a:off x="4192" y="2936"/>
              <a:ext cx="312" cy="440"/>
            </a:xfrm>
            <a:custGeom>
              <a:avLst/>
              <a:gdLst>
                <a:gd name="T0" fmla="*/ 0 w 312"/>
                <a:gd name="T1" fmla="*/ 432 h 440"/>
                <a:gd name="T2" fmla="*/ 16 w 312"/>
                <a:gd name="T3" fmla="*/ 440 h 440"/>
                <a:gd name="T4" fmla="*/ 304 w 312"/>
                <a:gd name="T5" fmla="*/ 8 h 440"/>
                <a:gd name="T6" fmla="*/ 312 w 312"/>
                <a:gd name="T7" fmla="*/ 0 h 440"/>
                <a:gd name="T8" fmla="*/ 304 w 312"/>
                <a:gd name="T9" fmla="*/ 0 h 440"/>
                <a:gd name="T10" fmla="*/ 288 w 312"/>
                <a:gd name="T11" fmla="*/ 0 h 440"/>
                <a:gd name="T12" fmla="*/ 0 w 312"/>
                <a:gd name="T13" fmla="*/ 43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440">
                  <a:moveTo>
                    <a:pt x="0" y="432"/>
                  </a:moveTo>
                  <a:lnTo>
                    <a:pt x="16" y="440"/>
                  </a:lnTo>
                  <a:lnTo>
                    <a:pt x="304" y="8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288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4264" y="2640"/>
              <a:ext cx="232" cy="304"/>
            </a:xfrm>
            <a:custGeom>
              <a:avLst/>
              <a:gdLst>
                <a:gd name="T0" fmla="*/ 216 w 232"/>
                <a:gd name="T1" fmla="*/ 304 h 304"/>
                <a:gd name="T2" fmla="*/ 232 w 232"/>
                <a:gd name="T3" fmla="*/ 296 h 304"/>
                <a:gd name="T4" fmla="*/ 16 w 232"/>
                <a:gd name="T5" fmla="*/ 8 h 304"/>
                <a:gd name="T6" fmla="*/ 16 w 232"/>
                <a:gd name="T7" fmla="*/ 0 h 304"/>
                <a:gd name="T8" fmla="*/ 8 w 232"/>
                <a:gd name="T9" fmla="*/ 0 h 304"/>
                <a:gd name="T10" fmla="*/ 0 w 232"/>
                <a:gd name="T11" fmla="*/ 16 h 304"/>
                <a:gd name="T12" fmla="*/ 216 w 232"/>
                <a:gd name="T13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04">
                  <a:moveTo>
                    <a:pt x="216" y="304"/>
                  </a:moveTo>
                  <a:lnTo>
                    <a:pt x="232" y="29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216" y="304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Freeform 29"/>
            <p:cNvSpPr>
              <a:spLocks/>
            </p:cNvSpPr>
            <p:nvPr/>
          </p:nvSpPr>
          <p:spPr bwMode="auto">
            <a:xfrm>
              <a:off x="3840" y="2640"/>
              <a:ext cx="440" cy="232"/>
            </a:xfrm>
            <a:custGeom>
              <a:avLst/>
              <a:gdLst>
                <a:gd name="T0" fmla="*/ 440 w 440"/>
                <a:gd name="T1" fmla="*/ 16 h 232"/>
                <a:gd name="T2" fmla="*/ 432 w 440"/>
                <a:gd name="T3" fmla="*/ 0 h 232"/>
                <a:gd name="T4" fmla="*/ 0 w 440"/>
                <a:gd name="T5" fmla="*/ 216 h 232"/>
                <a:gd name="T6" fmla="*/ 0 w 440"/>
                <a:gd name="T7" fmla="*/ 216 h 232"/>
                <a:gd name="T8" fmla="*/ 0 w 440"/>
                <a:gd name="T9" fmla="*/ 216 h 232"/>
                <a:gd name="T10" fmla="*/ 8 w 440"/>
                <a:gd name="T11" fmla="*/ 232 h 232"/>
                <a:gd name="T12" fmla="*/ 440 w 440"/>
                <a:gd name="T13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32">
                  <a:moveTo>
                    <a:pt x="440" y="16"/>
                  </a:moveTo>
                  <a:lnTo>
                    <a:pt x="432" y="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440" y="1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3256" y="2856"/>
              <a:ext cx="592" cy="384"/>
            </a:xfrm>
            <a:custGeom>
              <a:avLst/>
              <a:gdLst>
                <a:gd name="T0" fmla="*/ 592 w 592"/>
                <a:gd name="T1" fmla="*/ 16 h 384"/>
                <a:gd name="T2" fmla="*/ 584 w 592"/>
                <a:gd name="T3" fmla="*/ 0 h 384"/>
                <a:gd name="T4" fmla="*/ 8 w 592"/>
                <a:gd name="T5" fmla="*/ 360 h 384"/>
                <a:gd name="T6" fmla="*/ 0 w 592"/>
                <a:gd name="T7" fmla="*/ 376 h 384"/>
                <a:gd name="T8" fmla="*/ 8 w 592"/>
                <a:gd name="T9" fmla="*/ 384 h 384"/>
                <a:gd name="T10" fmla="*/ 16 w 592"/>
                <a:gd name="T11" fmla="*/ 376 h 384"/>
                <a:gd name="T12" fmla="*/ 592 w 592"/>
                <a:gd name="T13" fmla="*/ 1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2" h="384">
                  <a:moveTo>
                    <a:pt x="592" y="16"/>
                  </a:moveTo>
                  <a:lnTo>
                    <a:pt x="584" y="0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8" y="384"/>
                  </a:lnTo>
                  <a:lnTo>
                    <a:pt x="16" y="376"/>
                  </a:lnTo>
                  <a:lnTo>
                    <a:pt x="592" y="1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2896" y="2792"/>
              <a:ext cx="376" cy="440"/>
            </a:xfrm>
            <a:custGeom>
              <a:avLst/>
              <a:gdLst>
                <a:gd name="T0" fmla="*/ 360 w 376"/>
                <a:gd name="T1" fmla="*/ 440 h 440"/>
                <a:gd name="T2" fmla="*/ 376 w 376"/>
                <a:gd name="T3" fmla="*/ 432 h 440"/>
                <a:gd name="T4" fmla="*/ 16 w 376"/>
                <a:gd name="T5" fmla="*/ 0 h 440"/>
                <a:gd name="T6" fmla="*/ 0 w 376"/>
                <a:gd name="T7" fmla="*/ 0 h 440"/>
                <a:gd name="T8" fmla="*/ 16 w 376"/>
                <a:gd name="T9" fmla="*/ 0 h 440"/>
                <a:gd name="T10" fmla="*/ 0 w 376"/>
                <a:gd name="T11" fmla="*/ 8 h 440"/>
                <a:gd name="T12" fmla="*/ 360 w 376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440">
                  <a:moveTo>
                    <a:pt x="360" y="440"/>
                  </a:moveTo>
                  <a:lnTo>
                    <a:pt x="376" y="43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360" y="44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32"/>
            <p:cNvSpPr>
              <a:spLocks/>
            </p:cNvSpPr>
            <p:nvPr/>
          </p:nvSpPr>
          <p:spPr bwMode="auto">
            <a:xfrm>
              <a:off x="2896" y="2792"/>
              <a:ext cx="232" cy="1160"/>
            </a:xfrm>
            <a:custGeom>
              <a:avLst/>
              <a:gdLst>
                <a:gd name="T0" fmla="*/ 16 w 232"/>
                <a:gd name="T1" fmla="*/ 0 h 1160"/>
                <a:gd name="T2" fmla="*/ 0 w 232"/>
                <a:gd name="T3" fmla="*/ 0 h 1160"/>
                <a:gd name="T4" fmla="*/ 216 w 232"/>
                <a:gd name="T5" fmla="*/ 1152 h 1160"/>
                <a:gd name="T6" fmla="*/ 216 w 232"/>
                <a:gd name="T7" fmla="*/ 1160 h 1160"/>
                <a:gd name="T8" fmla="*/ 224 w 232"/>
                <a:gd name="T9" fmla="*/ 1160 h 1160"/>
                <a:gd name="T10" fmla="*/ 232 w 232"/>
                <a:gd name="T11" fmla="*/ 1152 h 1160"/>
                <a:gd name="T12" fmla="*/ 16 w 232"/>
                <a:gd name="T13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1160">
                  <a:moveTo>
                    <a:pt x="16" y="0"/>
                  </a:moveTo>
                  <a:lnTo>
                    <a:pt x="0" y="0"/>
                  </a:lnTo>
                  <a:lnTo>
                    <a:pt x="216" y="1152"/>
                  </a:lnTo>
                  <a:lnTo>
                    <a:pt x="216" y="1160"/>
                  </a:lnTo>
                  <a:lnTo>
                    <a:pt x="224" y="1160"/>
                  </a:lnTo>
                  <a:lnTo>
                    <a:pt x="232" y="115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4264" y="372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4268" y="372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4168" y="33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4172" y="334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4456" y="290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4460" y="2908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4240" y="261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4244" y="262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808" y="28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3812" y="283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Oval 43"/>
            <p:cNvSpPr>
              <a:spLocks noChangeArrowheads="1"/>
            </p:cNvSpPr>
            <p:nvPr/>
          </p:nvSpPr>
          <p:spPr bwMode="auto">
            <a:xfrm>
              <a:off x="3088" y="391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3092" y="391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Oval 45"/>
            <p:cNvSpPr>
              <a:spLocks noChangeArrowheads="1"/>
            </p:cNvSpPr>
            <p:nvPr/>
          </p:nvSpPr>
          <p:spPr bwMode="auto">
            <a:xfrm>
              <a:off x="3232" y="319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Oval 46"/>
            <p:cNvSpPr>
              <a:spLocks noChangeArrowheads="1"/>
            </p:cNvSpPr>
            <p:nvPr/>
          </p:nvSpPr>
          <p:spPr bwMode="auto">
            <a:xfrm>
              <a:off x="3236" y="319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Oval 47"/>
            <p:cNvSpPr>
              <a:spLocks noChangeArrowheads="1"/>
            </p:cNvSpPr>
            <p:nvPr/>
          </p:nvSpPr>
          <p:spPr bwMode="auto">
            <a:xfrm>
              <a:off x="2872" y="276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Oval 48"/>
            <p:cNvSpPr>
              <a:spLocks noChangeArrowheads="1"/>
            </p:cNvSpPr>
            <p:nvPr/>
          </p:nvSpPr>
          <p:spPr bwMode="auto">
            <a:xfrm>
              <a:off x="2876" y="276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52400" y="4884003"/>
            <a:ext cx="43733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Convex Hull approximates the </a:t>
            </a:r>
          </a:p>
          <a:p>
            <a:r>
              <a:rPr lang="en-US" altLang="en-US" dirty="0" smtClean="0"/>
              <a:t>     Shape of a complex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Smallest Convex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  <p:bldP spid="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64BB-9C85-6949-BE41-F8604D47364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II</a:t>
            </a:r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17526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Pick the bottommost point a as the </a:t>
            </a:r>
            <a:r>
              <a:rPr lang="en-US" altLang="en-US">
                <a:solidFill>
                  <a:srgbClr val="E8382C"/>
                </a:solidFill>
              </a:rPr>
              <a:t>anchor point</a:t>
            </a:r>
          </a:p>
        </p:txBody>
      </p:sp>
      <p:grpSp>
        <p:nvGrpSpPr>
          <p:cNvPr id="15413" name="Group 53"/>
          <p:cNvGrpSpPr>
            <a:grpSpLocks/>
          </p:cNvGrpSpPr>
          <p:nvPr/>
        </p:nvGrpSpPr>
        <p:grpSpPr bwMode="auto">
          <a:xfrm>
            <a:off x="5791200" y="1320800"/>
            <a:ext cx="2628900" cy="2501900"/>
            <a:chOff x="3648" y="832"/>
            <a:chExt cx="1656" cy="1576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5040" y="19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5044" y="194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4944" y="155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948" y="155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3868" y="2132"/>
              <a:ext cx="64" cy="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4008" y="140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4012" y="1412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5232" y="112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5236" y="112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16" y="8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020" y="83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4584" y="104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588" y="1052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3648" y="97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3652" y="98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744" y="2144"/>
              <a:ext cx="16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  <a:latin typeface="Times New Roman" charset="0"/>
                </a:rPr>
                <a:t>a</a:t>
              </a:r>
              <a:endParaRPr lang="en-US" altLang="en-US"/>
            </a:p>
          </p:txBody>
        </p:sp>
      </p:grp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8600" y="3886200"/>
            <a:ext cx="767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For each point p, compute the angle q(p) of the segment (a,p) with respect to the x-axis:</a:t>
            </a:r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3124200" y="5554663"/>
            <a:ext cx="1803400" cy="144145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Freeform 32"/>
          <p:cNvSpPr>
            <a:spLocks/>
          </p:cNvSpPr>
          <p:nvPr/>
        </p:nvSpPr>
        <p:spPr bwMode="auto">
          <a:xfrm>
            <a:off x="3009900" y="5480050"/>
            <a:ext cx="2349500" cy="1682750"/>
          </a:xfrm>
          <a:custGeom>
            <a:avLst/>
            <a:gdLst>
              <a:gd name="T0" fmla="*/ 672 w 1480"/>
              <a:gd name="T1" fmla="*/ 498 h 1060"/>
              <a:gd name="T2" fmla="*/ 1480 w 1480"/>
              <a:gd name="T3" fmla="*/ 26 h 1060"/>
              <a:gd name="T4" fmla="*/ 0 w 1480"/>
              <a:gd name="T5" fmla="*/ 0 h 1060"/>
              <a:gd name="T6" fmla="*/ 24 w 1480"/>
              <a:gd name="T7" fmla="*/ 1034 h 1060"/>
              <a:gd name="T8" fmla="*/ 1144 w 1480"/>
              <a:gd name="T9" fmla="*/ 1060 h 1060"/>
              <a:gd name="T10" fmla="*/ 1240 w 1480"/>
              <a:gd name="T11" fmla="*/ 498 h 1060"/>
              <a:gd name="T12" fmla="*/ 672 w 1480"/>
              <a:gd name="T13" fmla="*/ 498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0" h="1060">
                <a:moveTo>
                  <a:pt x="672" y="498"/>
                </a:moveTo>
                <a:lnTo>
                  <a:pt x="1480" y="26"/>
                </a:lnTo>
                <a:lnTo>
                  <a:pt x="0" y="0"/>
                </a:lnTo>
                <a:lnTo>
                  <a:pt x="24" y="1034"/>
                </a:lnTo>
                <a:lnTo>
                  <a:pt x="1144" y="1060"/>
                </a:lnTo>
                <a:lnTo>
                  <a:pt x="1240" y="498"/>
                </a:lnTo>
                <a:lnTo>
                  <a:pt x="672" y="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3797300" y="6280150"/>
            <a:ext cx="1063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grpSp>
        <p:nvGrpSpPr>
          <p:cNvPr id="15414" name="Group 54"/>
          <p:cNvGrpSpPr>
            <a:grpSpLocks/>
          </p:cNvGrpSpPr>
          <p:nvPr/>
        </p:nvGrpSpPr>
        <p:grpSpPr bwMode="auto">
          <a:xfrm>
            <a:off x="3683000" y="4567238"/>
            <a:ext cx="3797300" cy="1754187"/>
            <a:chOff x="2320" y="2877"/>
            <a:chExt cx="2392" cy="1105"/>
          </a:xfrm>
        </p:grpSpPr>
        <p:sp>
          <p:nvSpPr>
            <p:cNvPr id="15386" name="Freeform 26"/>
            <p:cNvSpPr>
              <a:spLocks/>
            </p:cNvSpPr>
            <p:nvPr/>
          </p:nvSpPr>
          <p:spPr bwMode="auto">
            <a:xfrm>
              <a:off x="4616" y="3930"/>
              <a:ext cx="96" cy="45"/>
            </a:xfrm>
            <a:custGeom>
              <a:avLst/>
              <a:gdLst>
                <a:gd name="T0" fmla="*/ 0 w 96"/>
                <a:gd name="T1" fmla="*/ 20 h 45"/>
                <a:gd name="T2" fmla="*/ 0 w 96"/>
                <a:gd name="T3" fmla="*/ 0 h 45"/>
                <a:gd name="T4" fmla="*/ 96 w 96"/>
                <a:gd name="T5" fmla="*/ 20 h 45"/>
                <a:gd name="T6" fmla="*/ 0 w 96"/>
                <a:gd name="T7" fmla="*/ 45 h 45"/>
                <a:gd name="T8" fmla="*/ 0 w 96"/>
                <a:gd name="T9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5">
                  <a:moveTo>
                    <a:pt x="0" y="20"/>
                  </a:moveTo>
                  <a:lnTo>
                    <a:pt x="0" y="0"/>
                  </a:lnTo>
                  <a:lnTo>
                    <a:pt x="96" y="20"/>
                  </a:lnTo>
                  <a:lnTo>
                    <a:pt x="0" y="45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Freeform 27"/>
            <p:cNvSpPr>
              <a:spLocks/>
            </p:cNvSpPr>
            <p:nvPr/>
          </p:nvSpPr>
          <p:spPr bwMode="auto">
            <a:xfrm>
              <a:off x="4616" y="3930"/>
              <a:ext cx="96" cy="45"/>
            </a:xfrm>
            <a:custGeom>
              <a:avLst/>
              <a:gdLst>
                <a:gd name="T0" fmla="*/ 0 w 96"/>
                <a:gd name="T1" fmla="*/ 20 h 45"/>
                <a:gd name="T2" fmla="*/ 0 w 96"/>
                <a:gd name="T3" fmla="*/ 0 h 45"/>
                <a:gd name="T4" fmla="*/ 96 w 96"/>
                <a:gd name="T5" fmla="*/ 20 h 45"/>
                <a:gd name="T6" fmla="*/ 0 w 96"/>
                <a:gd name="T7" fmla="*/ 45 h 45"/>
                <a:gd name="T8" fmla="*/ 0 w 96"/>
                <a:gd name="T9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5">
                  <a:moveTo>
                    <a:pt x="0" y="20"/>
                  </a:moveTo>
                  <a:lnTo>
                    <a:pt x="0" y="0"/>
                  </a:lnTo>
                  <a:lnTo>
                    <a:pt x="96" y="20"/>
                  </a:lnTo>
                  <a:lnTo>
                    <a:pt x="0" y="45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68" y="3950"/>
              <a:ext cx="20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3688" y="2877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3692" y="2882"/>
              <a:ext cx="64" cy="4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4088" y="3045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FF00FF"/>
                  </a:solidFill>
                  <a:latin typeface="Times New Roman" charset="0"/>
                </a:rPr>
                <a:t>p</a:t>
              </a:r>
              <a:endParaRPr lang="en-US" altLang="en-US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3712" y="3769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3716" y="3774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3616" y="3458"/>
              <a:ext cx="72" cy="5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3620" y="3464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Freeform 37"/>
            <p:cNvSpPr>
              <a:spLocks/>
            </p:cNvSpPr>
            <p:nvPr/>
          </p:nvSpPr>
          <p:spPr bwMode="auto">
            <a:xfrm>
              <a:off x="4200" y="2929"/>
              <a:ext cx="96" cy="64"/>
            </a:xfrm>
            <a:custGeom>
              <a:avLst/>
              <a:gdLst>
                <a:gd name="T0" fmla="*/ 16 w 96"/>
                <a:gd name="T1" fmla="*/ 45 h 64"/>
                <a:gd name="T2" fmla="*/ 0 w 96"/>
                <a:gd name="T3" fmla="*/ 25 h 64"/>
                <a:gd name="T4" fmla="*/ 96 w 96"/>
                <a:gd name="T5" fmla="*/ 0 h 64"/>
                <a:gd name="T6" fmla="*/ 32 w 96"/>
                <a:gd name="T7" fmla="*/ 64 h 64"/>
                <a:gd name="T8" fmla="*/ 16 w 96"/>
                <a:gd name="T9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4">
                  <a:moveTo>
                    <a:pt x="16" y="45"/>
                  </a:moveTo>
                  <a:lnTo>
                    <a:pt x="0" y="25"/>
                  </a:lnTo>
                  <a:lnTo>
                    <a:pt x="96" y="0"/>
                  </a:lnTo>
                  <a:lnTo>
                    <a:pt x="32" y="64"/>
                  </a:lnTo>
                  <a:lnTo>
                    <a:pt x="16" y="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Freeform 38"/>
            <p:cNvSpPr>
              <a:spLocks/>
            </p:cNvSpPr>
            <p:nvPr/>
          </p:nvSpPr>
          <p:spPr bwMode="auto">
            <a:xfrm>
              <a:off x="4200" y="2929"/>
              <a:ext cx="96" cy="64"/>
            </a:xfrm>
            <a:custGeom>
              <a:avLst/>
              <a:gdLst>
                <a:gd name="T0" fmla="*/ 16 w 96"/>
                <a:gd name="T1" fmla="*/ 45 h 64"/>
                <a:gd name="T2" fmla="*/ 0 w 96"/>
                <a:gd name="T3" fmla="*/ 25 h 64"/>
                <a:gd name="T4" fmla="*/ 96 w 96"/>
                <a:gd name="T5" fmla="*/ 0 h 64"/>
                <a:gd name="T6" fmla="*/ 32 w 96"/>
                <a:gd name="T7" fmla="*/ 64 h 64"/>
                <a:gd name="T8" fmla="*/ 16 w 96"/>
                <a:gd name="T9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4">
                  <a:moveTo>
                    <a:pt x="16" y="45"/>
                  </a:moveTo>
                  <a:lnTo>
                    <a:pt x="0" y="25"/>
                  </a:lnTo>
                  <a:lnTo>
                    <a:pt x="96" y="0"/>
                  </a:lnTo>
                  <a:lnTo>
                    <a:pt x="32" y="64"/>
                  </a:lnTo>
                  <a:lnTo>
                    <a:pt x="1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 flipV="1">
              <a:off x="2568" y="2980"/>
              <a:ext cx="1648" cy="9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Oval 40"/>
            <p:cNvSpPr>
              <a:spLocks noChangeArrowheads="1"/>
            </p:cNvSpPr>
            <p:nvPr/>
          </p:nvSpPr>
          <p:spPr bwMode="auto">
            <a:xfrm>
              <a:off x="3904" y="3116"/>
              <a:ext cx="72" cy="5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Oval 41"/>
            <p:cNvSpPr>
              <a:spLocks noChangeArrowheads="1"/>
            </p:cNvSpPr>
            <p:nvPr/>
          </p:nvSpPr>
          <p:spPr bwMode="auto">
            <a:xfrm>
              <a:off x="3908" y="3122"/>
              <a:ext cx="64" cy="4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Oval 42"/>
            <p:cNvSpPr>
              <a:spLocks noChangeArrowheads="1"/>
            </p:cNvSpPr>
            <p:nvPr/>
          </p:nvSpPr>
          <p:spPr bwMode="auto">
            <a:xfrm>
              <a:off x="2536" y="3924"/>
              <a:ext cx="72" cy="5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Oval 43"/>
            <p:cNvSpPr>
              <a:spLocks noChangeArrowheads="1"/>
            </p:cNvSpPr>
            <p:nvPr/>
          </p:nvSpPr>
          <p:spPr bwMode="auto">
            <a:xfrm>
              <a:off x="2540" y="3929"/>
              <a:ext cx="64" cy="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3160" y="3697"/>
              <a:ext cx="7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FF00FF"/>
                  </a:solidFill>
                  <a:latin typeface="Symbol" charset="0"/>
                </a:rPr>
                <a:t>q</a:t>
              </a:r>
              <a:endParaRPr lang="en-US" altLang="en-US"/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3256" y="3697"/>
              <a:ext cx="17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FF00FF"/>
                  </a:solidFill>
                  <a:latin typeface="Times New Roman" charset="0"/>
                </a:rPr>
                <a:t>(p)</a:t>
              </a:r>
              <a:endParaRPr lang="en-US" altLang="en-US"/>
            </a:p>
          </p:txBody>
        </p:sp>
        <p:sp>
          <p:nvSpPr>
            <p:cNvPr id="15407" name="Oval 47"/>
            <p:cNvSpPr>
              <a:spLocks noChangeArrowheads="1"/>
            </p:cNvSpPr>
            <p:nvPr/>
          </p:nvSpPr>
          <p:spPr bwMode="auto">
            <a:xfrm>
              <a:off x="3256" y="3051"/>
              <a:ext cx="72" cy="5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Oval 48"/>
            <p:cNvSpPr>
              <a:spLocks noChangeArrowheads="1"/>
            </p:cNvSpPr>
            <p:nvPr/>
          </p:nvSpPr>
          <p:spPr bwMode="auto">
            <a:xfrm>
              <a:off x="3260" y="3057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Oval 49"/>
            <p:cNvSpPr>
              <a:spLocks noChangeArrowheads="1"/>
            </p:cNvSpPr>
            <p:nvPr/>
          </p:nvSpPr>
          <p:spPr bwMode="auto">
            <a:xfrm>
              <a:off x="2320" y="2993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Oval 50"/>
            <p:cNvSpPr>
              <a:spLocks noChangeArrowheads="1"/>
            </p:cNvSpPr>
            <p:nvPr/>
          </p:nvSpPr>
          <p:spPr bwMode="auto">
            <a:xfrm>
              <a:off x="2324" y="2999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Oval 51"/>
            <p:cNvSpPr>
              <a:spLocks noChangeArrowheads="1"/>
            </p:cNvSpPr>
            <p:nvPr/>
          </p:nvSpPr>
          <p:spPr bwMode="auto">
            <a:xfrm>
              <a:off x="2680" y="3342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Oval 52"/>
            <p:cNvSpPr>
              <a:spLocks noChangeArrowheads="1"/>
            </p:cNvSpPr>
            <p:nvPr/>
          </p:nvSpPr>
          <p:spPr bwMode="auto">
            <a:xfrm>
              <a:off x="2684" y="3348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2283-CA57-4D46-A4EB-2885D2706C4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III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Traversing the points by  </a:t>
            </a:r>
            <a:r>
              <a:rPr lang="en-US" altLang="en-US" sz="2000" dirty="0">
                <a:solidFill>
                  <a:schemeClr val="accent2"/>
                </a:solidFill>
              </a:rPr>
              <a:t>increasing angle</a:t>
            </a:r>
            <a:r>
              <a:rPr lang="en-US" altLang="en-US" sz="2000" dirty="0"/>
              <a:t> yields </a:t>
            </a:r>
            <a:r>
              <a:rPr lang="en-US" altLang="en-US" sz="2000" dirty="0">
                <a:solidFill>
                  <a:srgbClr val="E8382C"/>
                </a:solidFill>
              </a:rPr>
              <a:t>a simple closed path</a:t>
            </a:r>
            <a:r>
              <a:rPr lang="en-US" altLang="en-US" sz="2000" dirty="0"/>
              <a:t>: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-The question is: how do we compute angles?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-We could use trigonometry (e.g., </a:t>
            </a:r>
            <a:r>
              <a:rPr lang="en-US" altLang="en-US" sz="2000" dirty="0" err="1"/>
              <a:t>arctan</a:t>
            </a:r>
            <a:r>
              <a:rPr lang="en-US" altLang="en-US" sz="2000" dirty="0"/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-However,  the computation would be inefficient since trigonometric functions are not in the normal instruction set of a computer and need a call to a math-library routine.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-Observation:, we don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altLang="en-US" sz="2000" dirty="0"/>
              <a:t>t care about the actual values of the angles.  We just want to sort by angle.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Idea: use </a:t>
            </a:r>
            <a:r>
              <a:rPr lang="en-US" altLang="en-US" sz="2000" dirty="0">
                <a:solidFill>
                  <a:schemeClr val="accent2"/>
                </a:solidFill>
              </a:rPr>
              <a:t>orientation</a:t>
            </a:r>
            <a:r>
              <a:rPr lang="en-US" altLang="en-US" sz="2000" dirty="0"/>
              <a:t> to compare angles without actually computing them!!</a:t>
            </a: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990850" y="3067050"/>
            <a:ext cx="1749425" cy="254000"/>
          </a:xfrm>
          <a:custGeom>
            <a:avLst/>
            <a:gdLst>
              <a:gd name="T0" fmla="*/ 0 w 1102"/>
              <a:gd name="T1" fmla="*/ 148 h 160"/>
              <a:gd name="T2" fmla="*/ 0 w 1102"/>
              <a:gd name="T3" fmla="*/ 160 h 160"/>
              <a:gd name="T4" fmla="*/ 1087 w 1102"/>
              <a:gd name="T5" fmla="*/ 12 h 160"/>
              <a:gd name="T6" fmla="*/ 1102 w 1102"/>
              <a:gd name="T7" fmla="*/ 12 h 160"/>
              <a:gd name="T8" fmla="*/ 1094 w 1102"/>
              <a:gd name="T9" fmla="*/ 6 h 160"/>
              <a:gd name="T10" fmla="*/ 1087 w 1102"/>
              <a:gd name="T11" fmla="*/ 0 h 160"/>
              <a:gd name="T12" fmla="*/ 0 w 1102"/>
              <a:gd name="T13" fmla="*/ 14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2" h="160">
                <a:moveTo>
                  <a:pt x="0" y="148"/>
                </a:moveTo>
                <a:lnTo>
                  <a:pt x="0" y="160"/>
                </a:lnTo>
                <a:lnTo>
                  <a:pt x="1087" y="12"/>
                </a:lnTo>
                <a:lnTo>
                  <a:pt x="1102" y="12"/>
                </a:lnTo>
                <a:lnTo>
                  <a:pt x="1094" y="6"/>
                </a:lnTo>
                <a:lnTo>
                  <a:pt x="1087" y="0"/>
                </a:lnTo>
                <a:lnTo>
                  <a:pt x="0" y="148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4564063" y="2606675"/>
            <a:ext cx="163512" cy="479425"/>
          </a:xfrm>
          <a:custGeom>
            <a:avLst/>
            <a:gdLst>
              <a:gd name="T0" fmla="*/ 89 w 103"/>
              <a:gd name="T1" fmla="*/ 302 h 302"/>
              <a:gd name="T2" fmla="*/ 103 w 103"/>
              <a:gd name="T3" fmla="*/ 296 h 302"/>
              <a:gd name="T4" fmla="*/ 15 w 103"/>
              <a:gd name="T5" fmla="*/ 0 h 302"/>
              <a:gd name="T6" fmla="*/ 0 w 103"/>
              <a:gd name="T7" fmla="*/ 0 h 302"/>
              <a:gd name="T8" fmla="*/ 0 w 103"/>
              <a:gd name="T9" fmla="*/ 0 h 302"/>
              <a:gd name="T10" fmla="*/ 0 w 103"/>
              <a:gd name="T11" fmla="*/ 6 h 302"/>
              <a:gd name="T12" fmla="*/ 89 w 103"/>
              <a:gd name="T13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302">
                <a:moveTo>
                  <a:pt x="89" y="302"/>
                </a:moveTo>
                <a:lnTo>
                  <a:pt x="103" y="296"/>
                </a:lnTo>
                <a:lnTo>
                  <a:pt x="15" y="0"/>
                </a:lnTo>
                <a:lnTo>
                  <a:pt x="0" y="0"/>
                </a:lnTo>
                <a:lnTo>
                  <a:pt x="0" y="0"/>
                </a:lnTo>
                <a:lnTo>
                  <a:pt x="0" y="6"/>
                </a:lnTo>
                <a:lnTo>
                  <a:pt x="89" y="302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4564063" y="2076450"/>
            <a:ext cx="457200" cy="539750"/>
          </a:xfrm>
          <a:custGeom>
            <a:avLst/>
            <a:gdLst>
              <a:gd name="T0" fmla="*/ 0 w 288"/>
              <a:gd name="T1" fmla="*/ 334 h 340"/>
              <a:gd name="T2" fmla="*/ 15 w 288"/>
              <a:gd name="T3" fmla="*/ 340 h 340"/>
              <a:gd name="T4" fmla="*/ 281 w 288"/>
              <a:gd name="T5" fmla="*/ 6 h 340"/>
              <a:gd name="T6" fmla="*/ 288 w 288"/>
              <a:gd name="T7" fmla="*/ 0 h 340"/>
              <a:gd name="T8" fmla="*/ 281 w 288"/>
              <a:gd name="T9" fmla="*/ 0 h 340"/>
              <a:gd name="T10" fmla="*/ 266 w 288"/>
              <a:gd name="T11" fmla="*/ 0 h 340"/>
              <a:gd name="T12" fmla="*/ 0 w 288"/>
              <a:gd name="T13" fmla="*/ 334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" h="340">
                <a:moveTo>
                  <a:pt x="0" y="334"/>
                </a:moveTo>
                <a:lnTo>
                  <a:pt x="15" y="340"/>
                </a:lnTo>
                <a:lnTo>
                  <a:pt x="281" y="6"/>
                </a:lnTo>
                <a:lnTo>
                  <a:pt x="288" y="0"/>
                </a:lnTo>
                <a:lnTo>
                  <a:pt x="281" y="0"/>
                </a:lnTo>
                <a:lnTo>
                  <a:pt x="266" y="0"/>
                </a:lnTo>
                <a:lnTo>
                  <a:pt x="0" y="334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4668838" y="1714500"/>
            <a:ext cx="341312" cy="371475"/>
          </a:xfrm>
          <a:custGeom>
            <a:avLst/>
            <a:gdLst>
              <a:gd name="T0" fmla="*/ 200 w 215"/>
              <a:gd name="T1" fmla="*/ 234 h 234"/>
              <a:gd name="T2" fmla="*/ 215 w 215"/>
              <a:gd name="T3" fmla="*/ 228 h 234"/>
              <a:gd name="T4" fmla="*/ 15 w 215"/>
              <a:gd name="T5" fmla="*/ 6 h 234"/>
              <a:gd name="T6" fmla="*/ 15 w 215"/>
              <a:gd name="T7" fmla="*/ 0 h 234"/>
              <a:gd name="T8" fmla="*/ 8 w 215"/>
              <a:gd name="T9" fmla="*/ 0 h 234"/>
              <a:gd name="T10" fmla="*/ 0 w 215"/>
              <a:gd name="T11" fmla="*/ 12 h 234"/>
              <a:gd name="T12" fmla="*/ 200 w 215"/>
              <a:gd name="T1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234">
                <a:moveTo>
                  <a:pt x="200" y="234"/>
                </a:moveTo>
                <a:lnTo>
                  <a:pt x="215" y="228"/>
                </a:lnTo>
                <a:lnTo>
                  <a:pt x="15" y="6"/>
                </a:lnTo>
                <a:lnTo>
                  <a:pt x="15" y="0"/>
                </a:lnTo>
                <a:lnTo>
                  <a:pt x="8" y="0"/>
                </a:lnTo>
                <a:lnTo>
                  <a:pt x="0" y="12"/>
                </a:lnTo>
                <a:lnTo>
                  <a:pt x="200" y="234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4046538" y="1714500"/>
            <a:ext cx="646112" cy="284163"/>
          </a:xfrm>
          <a:custGeom>
            <a:avLst/>
            <a:gdLst>
              <a:gd name="T0" fmla="*/ 407 w 407"/>
              <a:gd name="T1" fmla="*/ 12 h 179"/>
              <a:gd name="T2" fmla="*/ 400 w 407"/>
              <a:gd name="T3" fmla="*/ 0 h 179"/>
              <a:gd name="T4" fmla="*/ 0 w 407"/>
              <a:gd name="T5" fmla="*/ 167 h 179"/>
              <a:gd name="T6" fmla="*/ 0 w 407"/>
              <a:gd name="T7" fmla="*/ 167 h 179"/>
              <a:gd name="T8" fmla="*/ 0 w 407"/>
              <a:gd name="T9" fmla="*/ 167 h 179"/>
              <a:gd name="T10" fmla="*/ 8 w 407"/>
              <a:gd name="T11" fmla="*/ 179 h 179"/>
              <a:gd name="T12" fmla="*/ 407 w 407"/>
              <a:gd name="T13" fmla="*/ 1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7" h="179">
                <a:moveTo>
                  <a:pt x="407" y="12"/>
                </a:moveTo>
                <a:lnTo>
                  <a:pt x="400" y="0"/>
                </a:lnTo>
                <a:lnTo>
                  <a:pt x="0" y="167"/>
                </a:lnTo>
                <a:lnTo>
                  <a:pt x="0" y="167"/>
                </a:lnTo>
                <a:lnTo>
                  <a:pt x="0" y="167"/>
                </a:lnTo>
                <a:lnTo>
                  <a:pt x="8" y="179"/>
                </a:lnTo>
                <a:lnTo>
                  <a:pt x="407" y="12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3189288" y="1979613"/>
            <a:ext cx="869950" cy="469900"/>
          </a:xfrm>
          <a:custGeom>
            <a:avLst/>
            <a:gdLst>
              <a:gd name="T0" fmla="*/ 548 w 548"/>
              <a:gd name="T1" fmla="*/ 12 h 296"/>
              <a:gd name="T2" fmla="*/ 540 w 548"/>
              <a:gd name="T3" fmla="*/ 0 h 296"/>
              <a:gd name="T4" fmla="*/ 8 w 548"/>
              <a:gd name="T5" fmla="*/ 277 h 296"/>
              <a:gd name="T6" fmla="*/ 0 w 548"/>
              <a:gd name="T7" fmla="*/ 290 h 296"/>
              <a:gd name="T8" fmla="*/ 8 w 548"/>
              <a:gd name="T9" fmla="*/ 296 h 296"/>
              <a:gd name="T10" fmla="*/ 15 w 548"/>
              <a:gd name="T11" fmla="*/ 290 h 296"/>
              <a:gd name="T12" fmla="*/ 548 w 548"/>
              <a:gd name="T13" fmla="*/ 1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8" h="296">
                <a:moveTo>
                  <a:pt x="548" y="12"/>
                </a:moveTo>
                <a:lnTo>
                  <a:pt x="540" y="0"/>
                </a:lnTo>
                <a:lnTo>
                  <a:pt x="8" y="277"/>
                </a:lnTo>
                <a:lnTo>
                  <a:pt x="0" y="290"/>
                </a:lnTo>
                <a:lnTo>
                  <a:pt x="8" y="296"/>
                </a:lnTo>
                <a:lnTo>
                  <a:pt x="15" y="290"/>
                </a:lnTo>
                <a:lnTo>
                  <a:pt x="548" y="12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2660650" y="1900238"/>
            <a:ext cx="552450" cy="539750"/>
          </a:xfrm>
          <a:custGeom>
            <a:avLst/>
            <a:gdLst>
              <a:gd name="T0" fmla="*/ 333 w 348"/>
              <a:gd name="T1" fmla="*/ 340 h 340"/>
              <a:gd name="T2" fmla="*/ 348 w 348"/>
              <a:gd name="T3" fmla="*/ 334 h 340"/>
              <a:gd name="T4" fmla="*/ 15 w 348"/>
              <a:gd name="T5" fmla="*/ 0 h 340"/>
              <a:gd name="T6" fmla="*/ 0 w 348"/>
              <a:gd name="T7" fmla="*/ 0 h 340"/>
              <a:gd name="T8" fmla="*/ 15 w 348"/>
              <a:gd name="T9" fmla="*/ 0 h 340"/>
              <a:gd name="T10" fmla="*/ 0 w 348"/>
              <a:gd name="T11" fmla="*/ 6 h 340"/>
              <a:gd name="T12" fmla="*/ 333 w 348"/>
              <a:gd name="T13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340">
                <a:moveTo>
                  <a:pt x="333" y="340"/>
                </a:moveTo>
                <a:lnTo>
                  <a:pt x="348" y="334"/>
                </a:lnTo>
                <a:lnTo>
                  <a:pt x="15" y="0"/>
                </a:lnTo>
                <a:lnTo>
                  <a:pt x="0" y="0"/>
                </a:lnTo>
                <a:lnTo>
                  <a:pt x="15" y="0"/>
                </a:lnTo>
                <a:lnTo>
                  <a:pt x="0" y="6"/>
                </a:lnTo>
                <a:lnTo>
                  <a:pt x="333" y="34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2660650" y="1900238"/>
            <a:ext cx="341313" cy="1420812"/>
          </a:xfrm>
          <a:custGeom>
            <a:avLst/>
            <a:gdLst>
              <a:gd name="T0" fmla="*/ 15 w 215"/>
              <a:gd name="T1" fmla="*/ 0 h 895"/>
              <a:gd name="T2" fmla="*/ 0 w 215"/>
              <a:gd name="T3" fmla="*/ 0 h 895"/>
              <a:gd name="T4" fmla="*/ 200 w 215"/>
              <a:gd name="T5" fmla="*/ 889 h 895"/>
              <a:gd name="T6" fmla="*/ 200 w 215"/>
              <a:gd name="T7" fmla="*/ 895 h 895"/>
              <a:gd name="T8" fmla="*/ 208 w 215"/>
              <a:gd name="T9" fmla="*/ 895 h 895"/>
              <a:gd name="T10" fmla="*/ 215 w 215"/>
              <a:gd name="T11" fmla="*/ 889 h 895"/>
              <a:gd name="T12" fmla="*/ 15 w 215"/>
              <a:gd name="T13" fmla="*/ 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895">
                <a:moveTo>
                  <a:pt x="15" y="0"/>
                </a:moveTo>
                <a:lnTo>
                  <a:pt x="0" y="0"/>
                </a:lnTo>
                <a:lnTo>
                  <a:pt x="200" y="889"/>
                </a:lnTo>
                <a:lnTo>
                  <a:pt x="200" y="895"/>
                </a:lnTo>
                <a:lnTo>
                  <a:pt x="208" y="895"/>
                </a:lnTo>
                <a:lnTo>
                  <a:pt x="215" y="889"/>
                </a:lnTo>
                <a:lnTo>
                  <a:pt x="15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2990850" y="2606675"/>
            <a:ext cx="1584325" cy="704850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2990850" y="2076450"/>
            <a:ext cx="2008188" cy="1235075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2990850" y="1724025"/>
            <a:ext cx="1690688" cy="1587500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2990850" y="1989138"/>
            <a:ext cx="1055688" cy="1322387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2990850" y="2430463"/>
            <a:ext cx="211138" cy="881062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4668838" y="3036888"/>
            <a:ext cx="10636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4675188" y="3044825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4529138" y="2566988"/>
            <a:ext cx="104775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4533900" y="2574925"/>
            <a:ext cx="95250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4951413" y="2038350"/>
            <a:ext cx="106362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4957763" y="2044700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4633913" y="1684338"/>
            <a:ext cx="106362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Oval 26"/>
          <p:cNvSpPr>
            <a:spLocks noChangeArrowheads="1"/>
          </p:cNvSpPr>
          <p:nvPr/>
        </p:nvSpPr>
        <p:spPr bwMode="auto">
          <a:xfrm>
            <a:off x="4640263" y="1692275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4000500" y="1949450"/>
            <a:ext cx="104775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4005263" y="1957388"/>
            <a:ext cx="95250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2943225" y="3273425"/>
            <a:ext cx="106363" cy="873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2949575" y="3279775"/>
            <a:ext cx="93663" cy="73025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3154363" y="2390775"/>
            <a:ext cx="106362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3160713" y="2398713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2625725" y="1860550"/>
            <a:ext cx="106363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632075" y="1868488"/>
            <a:ext cx="93663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767013" y="3292475"/>
            <a:ext cx="1063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16420" name="Freeform 36"/>
          <p:cNvSpPr>
            <a:spLocks/>
          </p:cNvSpPr>
          <p:nvPr/>
        </p:nvSpPr>
        <p:spPr bwMode="auto">
          <a:xfrm>
            <a:off x="5162550" y="1587500"/>
            <a:ext cx="23813" cy="19050"/>
          </a:xfrm>
          <a:custGeom>
            <a:avLst/>
            <a:gdLst>
              <a:gd name="T0" fmla="*/ 0 w 15"/>
              <a:gd name="T1" fmla="*/ 0 h 12"/>
              <a:gd name="T2" fmla="*/ 0 w 15"/>
              <a:gd name="T3" fmla="*/ 6 h 12"/>
              <a:gd name="T4" fmla="*/ 0 w 15"/>
              <a:gd name="T5" fmla="*/ 12 h 12"/>
              <a:gd name="T6" fmla="*/ 8 w 15"/>
              <a:gd name="T7" fmla="*/ 12 h 12"/>
              <a:gd name="T8" fmla="*/ 15 w 15"/>
              <a:gd name="T9" fmla="*/ 12 h 12"/>
              <a:gd name="T10" fmla="*/ 15 w 15"/>
              <a:gd name="T11" fmla="*/ 6 h 12"/>
              <a:gd name="T12" fmla="*/ 15 w 15"/>
              <a:gd name="T13" fmla="*/ 0 h 12"/>
              <a:gd name="T14" fmla="*/ 8 w 15"/>
              <a:gd name="T15" fmla="*/ 0 h 12"/>
              <a:gd name="T16" fmla="*/ 0 w 15"/>
              <a:gd name="T17" fmla="*/ 0 h 12"/>
              <a:gd name="T18" fmla="*/ 0 w 15"/>
              <a:gd name="T1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2">
                <a:moveTo>
                  <a:pt x="0" y="0"/>
                </a:moveTo>
                <a:lnTo>
                  <a:pt x="0" y="6"/>
                </a:lnTo>
                <a:lnTo>
                  <a:pt x="0" y="12"/>
                </a:lnTo>
                <a:lnTo>
                  <a:pt x="8" y="12"/>
                </a:lnTo>
                <a:lnTo>
                  <a:pt x="15" y="12"/>
                </a:lnTo>
                <a:lnTo>
                  <a:pt x="15" y="6"/>
                </a:lnTo>
                <a:lnTo>
                  <a:pt x="15" y="0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5021263" y="1508125"/>
            <a:ext cx="176212" cy="117475"/>
          </a:xfrm>
          <a:custGeom>
            <a:avLst/>
            <a:gdLst>
              <a:gd name="T0" fmla="*/ 97 w 111"/>
              <a:gd name="T1" fmla="*/ 56 h 74"/>
              <a:gd name="T2" fmla="*/ 74 w 111"/>
              <a:gd name="T3" fmla="*/ 74 h 74"/>
              <a:gd name="T4" fmla="*/ 0 w 111"/>
              <a:gd name="T5" fmla="*/ 0 h 74"/>
              <a:gd name="T6" fmla="*/ 111 w 111"/>
              <a:gd name="T7" fmla="*/ 31 h 74"/>
              <a:gd name="T8" fmla="*/ 97 w 111"/>
              <a:gd name="T9" fmla="*/ 5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74">
                <a:moveTo>
                  <a:pt x="97" y="56"/>
                </a:moveTo>
                <a:lnTo>
                  <a:pt x="74" y="74"/>
                </a:lnTo>
                <a:lnTo>
                  <a:pt x="0" y="0"/>
                </a:lnTo>
                <a:lnTo>
                  <a:pt x="111" y="31"/>
                </a:lnTo>
                <a:lnTo>
                  <a:pt x="97" y="56"/>
                </a:lnTo>
                <a:close/>
              </a:path>
            </a:pathLst>
          </a:custGeom>
          <a:noFill/>
          <a:ln w="11113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5021263" y="1508125"/>
            <a:ext cx="176212" cy="117475"/>
          </a:xfrm>
          <a:custGeom>
            <a:avLst/>
            <a:gdLst>
              <a:gd name="T0" fmla="*/ 97 w 111"/>
              <a:gd name="T1" fmla="*/ 56 h 74"/>
              <a:gd name="T2" fmla="*/ 74 w 111"/>
              <a:gd name="T3" fmla="*/ 74 h 74"/>
              <a:gd name="T4" fmla="*/ 0 w 111"/>
              <a:gd name="T5" fmla="*/ 0 h 74"/>
              <a:gd name="T6" fmla="*/ 111 w 111"/>
              <a:gd name="T7" fmla="*/ 31 h 74"/>
              <a:gd name="T8" fmla="*/ 97 w 111"/>
              <a:gd name="T9" fmla="*/ 5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74">
                <a:moveTo>
                  <a:pt x="97" y="56"/>
                </a:moveTo>
                <a:lnTo>
                  <a:pt x="74" y="74"/>
                </a:lnTo>
                <a:lnTo>
                  <a:pt x="0" y="0"/>
                </a:lnTo>
                <a:lnTo>
                  <a:pt x="111" y="31"/>
                </a:lnTo>
                <a:lnTo>
                  <a:pt x="97" y="5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248025" y="3508375"/>
            <a:ext cx="12700" cy="190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Freeform 40"/>
          <p:cNvSpPr>
            <a:spLocks/>
          </p:cNvSpPr>
          <p:nvPr/>
        </p:nvSpPr>
        <p:spPr bwMode="auto">
          <a:xfrm>
            <a:off x="3260725" y="3478213"/>
            <a:ext cx="763588" cy="49212"/>
          </a:xfrm>
          <a:custGeom>
            <a:avLst/>
            <a:gdLst>
              <a:gd name="T0" fmla="*/ 0 w 481"/>
              <a:gd name="T1" fmla="*/ 19 h 31"/>
              <a:gd name="T2" fmla="*/ 0 w 481"/>
              <a:gd name="T3" fmla="*/ 31 h 31"/>
              <a:gd name="T4" fmla="*/ 481 w 481"/>
              <a:gd name="T5" fmla="*/ 13 h 31"/>
              <a:gd name="T6" fmla="*/ 481 w 481"/>
              <a:gd name="T7" fmla="*/ 13 h 31"/>
              <a:gd name="T8" fmla="*/ 481 w 481"/>
              <a:gd name="T9" fmla="*/ 0 h 31"/>
              <a:gd name="T10" fmla="*/ 481 w 481"/>
              <a:gd name="T11" fmla="*/ 0 h 31"/>
              <a:gd name="T12" fmla="*/ 0 w 481"/>
              <a:gd name="T13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" h="31">
                <a:moveTo>
                  <a:pt x="0" y="19"/>
                </a:moveTo>
                <a:lnTo>
                  <a:pt x="0" y="31"/>
                </a:lnTo>
                <a:lnTo>
                  <a:pt x="481" y="13"/>
                </a:lnTo>
                <a:lnTo>
                  <a:pt x="481" y="13"/>
                </a:lnTo>
                <a:lnTo>
                  <a:pt x="481" y="0"/>
                </a:lnTo>
                <a:lnTo>
                  <a:pt x="481" y="0"/>
                </a:lnTo>
                <a:lnTo>
                  <a:pt x="0" y="19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Freeform 41"/>
          <p:cNvSpPr>
            <a:spLocks/>
          </p:cNvSpPr>
          <p:nvPr/>
        </p:nvSpPr>
        <p:spPr bwMode="auto">
          <a:xfrm>
            <a:off x="4024313" y="3429000"/>
            <a:ext cx="481012" cy="69850"/>
          </a:xfrm>
          <a:custGeom>
            <a:avLst/>
            <a:gdLst>
              <a:gd name="T0" fmla="*/ 0 w 303"/>
              <a:gd name="T1" fmla="*/ 31 h 44"/>
              <a:gd name="T2" fmla="*/ 0 w 303"/>
              <a:gd name="T3" fmla="*/ 44 h 44"/>
              <a:gd name="T4" fmla="*/ 303 w 303"/>
              <a:gd name="T5" fmla="*/ 13 h 44"/>
              <a:gd name="T6" fmla="*/ 303 w 303"/>
              <a:gd name="T7" fmla="*/ 13 h 44"/>
              <a:gd name="T8" fmla="*/ 303 w 303"/>
              <a:gd name="T9" fmla="*/ 0 h 44"/>
              <a:gd name="T10" fmla="*/ 303 w 303"/>
              <a:gd name="T11" fmla="*/ 0 h 44"/>
              <a:gd name="T12" fmla="*/ 0 w 303"/>
              <a:gd name="T13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" h="44">
                <a:moveTo>
                  <a:pt x="0" y="31"/>
                </a:moveTo>
                <a:lnTo>
                  <a:pt x="0" y="44"/>
                </a:lnTo>
                <a:lnTo>
                  <a:pt x="303" y="13"/>
                </a:lnTo>
                <a:lnTo>
                  <a:pt x="303" y="13"/>
                </a:lnTo>
                <a:lnTo>
                  <a:pt x="303" y="0"/>
                </a:lnTo>
                <a:lnTo>
                  <a:pt x="303" y="0"/>
                </a:lnTo>
                <a:lnTo>
                  <a:pt x="0" y="3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Freeform 42"/>
          <p:cNvSpPr>
            <a:spLocks/>
          </p:cNvSpPr>
          <p:nvPr/>
        </p:nvSpPr>
        <p:spPr bwMode="auto">
          <a:xfrm>
            <a:off x="4505325" y="3370263"/>
            <a:ext cx="411163" cy="79375"/>
          </a:xfrm>
          <a:custGeom>
            <a:avLst/>
            <a:gdLst>
              <a:gd name="T0" fmla="*/ 0 w 259"/>
              <a:gd name="T1" fmla="*/ 37 h 50"/>
              <a:gd name="T2" fmla="*/ 0 w 259"/>
              <a:gd name="T3" fmla="*/ 50 h 50"/>
              <a:gd name="T4" fmla="*/ 251 w 259"/>
              <a:gd name="T5" fmla="*/ 13 h 50"/>
              <a:gd name="T6" fmla="*/ 259 w 259"/>
              <a:gd name="T7" fmla="*/ 13 h 50"/>
              <a:gd name="T8" fmla="*/ 251 w 259"/>
              <a:gd name="T9" fmla="*/ 0 h 50"/>
              <a:gd name="T10" fmla="*/ 251 w 259"/>
              <a:gd name="T11" fmla="*/ 0 h 50"/>
              <a:gd name="T12" fmla="*/ 0 w 259"/>
              <a:gd name="T13" fmla="*/ 3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" h="50">
                <a:moveTo>
                  <a:pt x="0" y="37"/>
                </a:moveTo>
                <a:lnTo>
                  <a:pt x="0" y="50"/>
                </a:lnTo>
                <a:lnTo>
                  <a:pt x="251" y="13"/>
                </a:lnTo>
                <a:lnTo>
                  <a:pt x="259" y="13"/>
                </a:lnTo>
                <a:lnTo>
                  <a:pt x="251" y="0"/>
                </a:lnTo>
                <a:lnTo>
                  <a:pt x="251" y="0"/>
                </a:lnTo>
                <a:lnTo>
                  <a:pt x="0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4903788" y="3302000"/>
            <a:ext cx="247650" cy="88900"/>
          </a:xfrm>
          <a:custGeom>
            <a:avLst/>
            <a:gdLst>
              <a:gd name="T0" fmla="*/ 0 w 156"/>
              <a:gd name="T1" fmla="*/ 43 h 56"/>
              <a:gd name="T2" fmla="*/ 8 w 156"/>
              <a:gd name="T3" fmla="*/ 56 h 56"/>
              <a:gd name="T4" fmla="*/ 156 w 156"/>
              <a:gd name="T5" fmla="*/ 12 h 56"/>
              <a:gd name="T6" fmla="*/ 156 w 156"/>
              <a:gd name="T7" fmla="*/ 12 h 56"/>
              <a:gd name="T8" fmla="*/ 148 w 156"/>
              <a:gd name="T9" fmla="*/ 0 h 56"/>
              <a:gd name="T10" fmla="*/ 148 w 156"/>
              <a:gd name="T11" fmla="*/ 0 h 56"/>
              <a:gd name="T12" fmla="*/ 0 w 156"/>
              <a:gd name="T13" fmla="*/ 4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56">
                <a:moveTo>
                  <a:pt x="0" y="43"/>
                </a:moveTo>
                <a:lnTo>
                  <a:pt x="8" y="56"/>
                </a:lnTo>
                <a:lnTo>
                  <a:pt x="156" y="12"/>
                </a:lnTo>
                <a:lnTo>
                  <a:pt x="156" y="12"/>
                </a:lnTo>
                <a:lnTo>
                  <a:pt x="148" y="0"/>
                </a:lnTo>
                <a:lnTo>
                  <a:pt x="148" y="0"/>
                </a:lnTo>
                <a:lnTo>
                  <a:pt x="0" y="4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Freeform 44"/>
          <p:cNvSpPr>
            <a:spLocks/>
          </p:cNvSpPr>
          <p:nvPr/>
        </p:nvSpPr>
        <p:spPr bwMode="auto">
          <a:xfrm>
            <a:off x="5138738" y="3252788"/>
            <a:ext cx="117475" cy="68262"/>
          </a:xfrm>
          <a:custGeom>
            <a:avLst/>
            <a:gdLst>
              <a:gd name="T0" fmla="*/ 0 w 74"/>
              <a:gd name="T1" fmla="*/ 31 h 43"/>
              <a:gd name="T2" fmla="*/ 8 w 74"/>
              <a:gd name="T3" fmla="*/ 43 h 43"/>
              <a:gd name="T4" fmla="*/ 74 w 74"/>
              <a:gd name="T5" fmla="*/ 13 h 43"/>
              <a:gd name="T6" fmla="*/ 74 w 74"/>
              <a:gd name="T7" fmla="*/ 13 h 43"/>
              <a:gd name="T8" fmla="*/ 67 w 74"/>
              <a:gd name="T9" fmla="*/ 0 h 43"/>
              <a:gd name="T10" fmla="*/ 67 w 74"/>
              <a:gd name="T11" fmla="*/ 0 h 43"/>
              <a:gd name="T12" fmla="*/ 0 w 74"/>
              <a:gd name="T13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43">
                <a:moveTo>
                  <a:pt x="0" y="31"/>
                </a:moveTo>
                <a:lnTo>
                  <a:pt x="8" y="43"/>
                </a:lnTo>
                <a:lnTo>
                  <a:pt x="74" y="13"/>
                </a:lnTo>
                <a:lnTo>
                  <a:pt x="74" y="13"/>
                </a:lnTo>
                <a:lnTo>
                  <a:pt x="67" y="0"/>
                </a:lnTo>
                <a:lnTo>
                  <a:pt x="67" y="0"/>
                </a:lnTo>
                <a:lnTo>
                  <a:pt x="0" y="3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Freeform 45"/>
          <p:cNvSpPr>
            <a:spLocks/>
          </p:cNvSpPr>
          <p:nvPr/>
        </p:nvSpPr>
        <p:spPr bwMode="auto">
          <a:xfrm>
            <a:off x="5245100" y="3224213"/>
            <a:ext cx="69850" cy="49212"/>
          </a:xfrm>
          <a:custGeom>
            <a:avLst/>
            <a:gdLst>
              <a:gd name="T0" fmla="*/ 0 w 44"/>
              <a:gd name="T1" fmla="*/ 18 h 31"/>
              <a:gd name="T2" fmla="*/ 7 w 44"/>
              <a:gd name="T3" fmla="*/ 31 h 31"/>
              <a:gd name="T4" fmla="*/ 44 w 44"/>
              <a:gd name="T5" fmla="*/ 12 h 31"/>
              <a:gd name="T6" fmla="*/ 44 w 44"/>
              <a:gd name="T7" fmla="*/ 6 h 31"/>
              <a:gd name="T8" fmla="*/ 30 w 44"/>
              <a:gd name="T9" fmla="*/ 6 h 31"/>
              <a:gd name="T10" fmla="*/ 37 w 44"/>
              <a:gd name="T11" fmla="*/ 0 h 31"/>
              <a:gd name="T12" fmla="*/ 0 w 44"/>
              <a:gd name="T13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31">
                <a:moveTo>
                  <a:pt x="0" y="18"/>
                </a:moveTo>
                <a:lnTo>
                  <a:pt x="7" y="31"/>
                </a:lnTo>
                <a:lnTo>
                  <a:pt x="44" y="12"/>
                </a:lnTo>
                <a:lnTo>
                  <a:pt x="44" y="6"/>
                </a:lnTo>
                <a:lnTo>
                  <a:pt x="30" y="6"/>
                </a:lnTo>
                <a:lnTo>
                  <a:pt x="37" y="0"/>
                </a:lnTo>
                <a:lnTo>
                  <a:pt x="0" y="1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Freeform 46"/>
          <p:cNvSpPr>
            <a:spLocks/>
          </p:cNvSpPr>
          <p:nvPr/>
        </p:nvSpPr>
        <p:spPr bwMode="auto">
          <a:xfrm>
            <a:off x="5280025" y="3175000"/>
            <a:ext cx="34925" cy="58738"/>
          </a:xfrm>
          <a:custGeom>
            <a:avLst/>
            <a:gdLst>
              <a:gd name="T0" fmla="*/ 8 w 22"/>
              <a:gd name="T1" fmla="*/ 37 h 37"/>
              <a:gd name="T2" fmla="*/ 22 w 22"/>
              <a:gd name="T3" fmla="*/ 37 h 37"/>
              <a:gd name="T4" fmla="*/ 15 w 22"/>
              <a:gd name="T5" fmla="*/ 0 h 37"/>
              <a:gd name="T6" fmla="*/ 15 w 22"/>
              <a:gd name="T7" fmla="*/ 0 h 37"/>
              <a:gd name="T8" fmla="*/ 0 w 22"/>
              <a:gd name="T9" fmla="*/ 6 h 37"/>
              <a:gd name="T10" fmla="*/ 0 w 22"/>
              <a:gd name="T11" fmla="*/ 0 h 37"/>
              <a:gd name="T12" fmla="*/ 8 w 22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7">
                <a:moveTo>
                  <a:pt x="8" y="37"/>
                </a:moveTo>
                <a:lnTo>
                  <a:pt x="22" y="37"/>
                </a:lnTo>
                <a:lnTo>
                  <a:pt x="15" y="0"/>
                </a:lnTo>
                <a:lnTo>
                  <a:pt x="15" y="0"/>
                </a:lnTo>
                <a:lnTo>
                  <a:pt x="0" y="6"/>
                </a:lnTo>
                <a:lnTo>
                  <a:pt x="0" y="0"/>
                </a:lnTo>
                <a:lnTo>
                  <a:pt x="8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Freeform 47"/>
          <p:cNvSpPr>
            <a:spLocks/>
          </p:cNvSpPr>
          <p:nvPr/>
        </p:nvSpPr>
        <p:spPr bwMode="auto">
          <a:xfrm>
            <a:off x="5221288" y="3086100"/>
            <a:ext cx="82550" cy="98425"/>
          </a:xfrm>
          <a:custGeom>
            <a:avLst/>
            <a:gdLst>
              <a:gd name="T0" fmla="*/ 37 w 52"/>
              <a:gd name="T1" fmla="*/ 62 h 62"/>
              <a:gd name="T2" fmla="*/ 52 w 52"/>
              <a:gd name="T3" fmla="*/ 56 h 62"/>
              <a:gd name="T4" fmla="*/ 15 w 52"/>
              <a:gd name="T5" fmla="*/ 0 h 62"/>
              <a:gd name="T6" fmla="*/ 15 w 52"/>
              <a:gd name="T7" fmla="*/ 0 h 62"/>
              <a:gd name="T8" fmla="*/ 0 w 52"/>
              <a:gd name="T9" fmla="*/ 6 h 62"/>
              <a:gd name="T10" fmla="*/ 0 w 52"/>
              <a:gd name="T11" fmla="*/ 6 h 62"/>
              <a:gd name="T12" fmla="*/ 37 w 52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62">
                <a:moveTo>
                  <a:pt x="37" y="62"/>
                </a:moveTo>
                <a:lnTo>
                  <a:pt x="52" y="56"/>
                </a:lnTo>
                <a:lnTo>
                  <a:pt x="15" y="0"/>
                </a:lnTo>
                <a:lnTo>
                  <a:pt x="15" y="0"/>
                </a:lnTo>
                <a:lnTo>
                  <a:pt x="0" y="6"/>
                </a:lnTo>
                <a:lnTo>
                  <a:pt x="0" y="6"/>
                </a:lnTo>
                <a:lnTo>
                  <a:pt x="37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Freeform 48"/>
          <p:cNvSpPr>
            <a:spLocks/>
          </p:cNvSpPr>
          <p:nvPr/>
        </p:nvSpPr>
        <p:spPr bwMode="auto">
          <a:xfrm>
            <a:off x="5116513" y="2928938"/>
            <a:ext cx="128587" cy="166687"/>
          </a:xfrm>
          <a:custGeom>
            <a:avLst/>
            <a:gdLst>
              <a:gd name="T0" fmla="*/ 66 w 81"/>
              <a:gd name="T1" fmla="*/ 105 h 105"/>
              <a:gd name="T2" fmla="*/ 81 w 81"/>
              <a:gd name="T3" fmla="*/ 99 h 105"/>
              <a:gd name="T4" fmla="*/ 14 w 81"/>
              <a:gd name="T5" fmla="*/ 0 h 105"/>
              <a:gd name="T6" fmla="*/ 14 w 81"/>
              <a:gd name="T7" fmla="*/ 0 h 105"/>
              <a:gd name="T8" fmla="*/ 0 w 81"/>
              <a:gd name="T9" fmla="*/ 7 h 105"/>
              <a:gd name="T10" fmla="*/ 0 w 81"/>
              <a:gd name="T11" fmla="*/ 7 h 105"/>
              <a:gd name="T12" fmla="*/ 66 w 81"/>
              <a:gd name="T13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05">
                <a:moveTo>
                  <a:pt x="66" y="105"/>
                </a:moveTo>
                <a:lnTo>
                  <a:pt x="81" y="99"/>
                </a:lnTo>
                <a:lnTo>
                  <a:pt x="14" y="0"/>
                </a:lnTo>
                <a:lnTo>
                  <a:pt x="14" y="0"/>
                </a:lnTo>
                <a:lnTo>
                  <a:pt x="0" y="7"/>
                </a:lnTo>
                <a:lnTo>
                  <a:pt x="0" y="7"/>
                </a:lnTo>
                <a:lnTo>
                  <a:pt x="66" y="1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Freeform 49"/>
          <p:cNvSpPr>
            <a:spLocks/>
          </p:cNvSpPr>
          <p:nvPr/>
        </p:nvSpPr>
        <p:spPr bwMode="auto">
          <a:xfrm>
            <a:off x="5068888" y="2773363"/>
            <a:ext cx="69850" cy="166687"/>
          </a:xfrm>
          <a:custGeom>
            <a:avLst/>
            <a:gdLst>
              <a:gd name="T0" fmla="*/ 30 w 44"/>
              <a:gd name="T1" fmla="*/ 105 h 105"/>
              <a:gd name="T2" fmla="*/ 44 w 44"/>
              <a:gd name="T3" fmla="*/ 98 h 105"/>
              <a:gd name="T4" fmla="*/ 15 w 44"/>
              <a:gd name="T5" fmla="*/ 0 h 105"/>
              <a:gd name="T6" fmla="*/ 15 w 44"/>
              <a:gd name="T7" fmla="*/ 0 h 105"/>
              <a:gd name="T8" fmla="*/ 0 w 44"/>
              <a:gd name="T9" fmla="*/ 0 h 105"/>
              <a:gd name="T10" fmla="*/ 0 w 44"/>
              <a:gd name="T11" fmla="*/ 6 h 105"/>
              <a:gd name="T12" fmla="*/ 30 w 44"/>
              <a:gd name="T13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105">
                <a:moveTo>
                  <a:pt x="30" y="105"/>
                </a:moveTo>
                <a:lnTo>
                  <a:pt x="44" y="98"/>
                </a:lnTo>
                <a:lnTo>
                  <a:pt x="15" y="0"/>
                </a:lnTo>
                <a:lnTo>
                  <a:pt x="15" y="0"/>
                </a:lnTo>
                <a:lnTo>
                  <a:pt x="0" y="0"/>
                </a:lnTo>
                <a:lnTo>
                  <a:pt x="0" y="6"/>
                </a:lnTo>
                <a:lnTo>
                  <a:pt x="30" y="1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4" name="Freeform 50"/>
          <p:cNvSpPr>
            <a:spLocks/>
          </p:cNvSpPr>
          <p:nvPr/>
        </p:nvSpPr>
        <p:spPr bwMode="auto">
          <a:xfrm>
            <a:off x="5045075" y="2674938"/>
            <a:ext cx="47625" cy="98425"/>
          </a:xfrm>
          <a:custGeom>
            <a:avLst/>
            <a:gdLst>
              <a:gd name="T0" fmla="*/ 15 w 30"/>
              <a:gd name="T1" fmla="*/ 62 h 62"/>
              <a:gd name="T2" fmla="*/ 30 w 30"/>
              <a:gd name="T3" fmla="*/ 62 h 62"/>
              <a:gd name="T4" fmla="*/ 15 w 30"/>
              <a:gd name="T5" fmla="*/ 0 h 62"/>
              <a:gd name="T6" fmla="*/ 15 w 30"/>
              <a:gd name="T7" fmla="*/ 0 h 62"/>
              <a:gd name="T8" fmla="*/ 0 w 30"/>
              <a:gd name="T9" fmla="*/ 0 h 62"/>
              <a:gd name="T10" fmla="*/ 0 w 30"/>
              <a:gd name="T11" fmla="*/ 0 h 62"/>
              <a:gd name="T12" fmla="*/ 15 w 30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62">
                <a:moveTo>
                  <a:pt x="15" y="62"/>
                </a:moveTo>
                <a:lnTo>
                  <a:pt x="30" y="62"/>
                </a:lnTo>
                <a:lnTo>
                  <a:pt x="15" y="0"/>
                </a:lnTo>
                <a:lnTo>
                  <a:pt x="15" y="0"/>
                </a:lnTo>
                <a:lnTo>
                  <a:pt x="0" y="0"/>
                </a:lnTo>
                <a:lnTo>
                  <a:pt x="0" y="0"/>
                </a:lnTo>
                <a:lnTo>
                  <a:pt x="15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Freeform 51"/>
          <p:cNvSpPr>
            <a:spLocks/>
          </p:cNvSpPr>
          <p:nvPr/>
        </p:nvSpPr>
        <p:spPr bwMode="auto">
          <a:xfrm>
            <a:off x="5045075" y="2616200"/>
            <a:ext cx="34925" cy="58738"/>
          </a:xfrm>
          <a:custGeom>
            <a:avLst/>
            <a:gdLst>
              <a:gd name="T0" fmla="*/ 0 w 22"/>
              <a:gd name="T1" fmla="*/ 37 h 37"/>
              <a:gd name="T2" fmla="*/ 15 w 22"/>
              <a:gd name="T3" fmla="*/ 37 h 37"/>
              <a:gd name="T4" fmla="*/ 22 w 22"/>
              <a:gd name="T5" fmla="*/ 0 h 37"/>
              <a:gd name="T6" fmla="*/ 22 w 22"/>
              <a:gd name="T7" fmla="*/ 6 h 37"/>
              <a:gd name="T8" fmla="*/ 8 w 22"/>
              <a:gd name="T9" fmla="*/ 0 h 37"/>
              <a:gd name="T10" fmla="*/ 8 w 22"/>
              <a:gd name="T11" fmla="*/ 0 h 37"/>
              <a:gd name="T12" fmla="*/ 0 w 22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7">
                <a:moveTo>
                  <a:pt x="0" y="37"/>
                </a:moveTo>
                <a:lnTo>
                  <a:pt x="15" y="37"/>
                </a:lnTo>
                <a:lnTo>
                  <a:pt x="22" y="0"/>
                </a:lnTo>
                <a:lnTo>
                  <a:pt x="22" y="6"/>
                </a:lnTo>
                <a:lnTo>
                  <a:pt x="8" y="0"/>
                </a:lnTo>
                <a:lnTo>
                  <a:pt x="8" y="0"/>
                </a:lnTo>
                <a:lnTo>
                  <a:pt x="0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Freeform 52"/>
          <p:cNvSpPr>
            <a:spLocks/>
          </p:cNvSpPr>
          <p:nvPr/>
        </p:nvSpPr>
        <p:spPr bwMode="auto">
          <a:xfrm>
            <a:off x="5057775" y="2536825"/>
            <a:ext cx="80963" cy="88900"/>
          </a:xfrm>
          <a:custGeom>
            <a:avLst/>
            <a:gdLst>
              <a:gd name="T0" fmla="*/ 0 w 51"/>
              <a:gd name="T1" fmla="*/ 50 h 56"/>
              <a:gd name="T2" fmla="*/ 14 w 51"/>
              <a:gd name="T3" fmla="*/ 56 h 56"/>
              <a:gd name="T4" fmla="*/ 51 w 51"/>
              <a:gd name="T5" fmla="*/ 7 h 56"/>
              <a:gd name="T6" fmla="*/ 51 w 51"/>
              <a:gd name="T7" fmla="*/ 7 h 56"/>
              <a:gd name="T8" fmla="*/ 37 w 51"/>
              <a:gd name="T9" fmla="*/ 0 h 56"/>
              <a:gd name="T10" fmla="*/ 37 w 51"/>
              <a:gd name="T11" fmla="*/ 0 h 56"/>
              <a:gd name="T12" fmla="*/ 0 w 51"/>
              <a:gd name="T13" fmla="*/ 5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6">
                <a:moveTo>
                  <a:pt x="0" y="50"/>
                </a:moveTo>
                <a:lnTo>
                  <a:pt x="14" y="56"/>
                </a:lnTo>
                <a:lnTo>
                  <a:pt x="51" y="7"/>
                </a:lnTo>
                <a:lnTo>
                  <a:pt x="51" y="7"/>
                </a:lnTo>
                <a:lnTo>
                  <a:pt x="37" y="0"/>
                </a:lnTo>
                <a:lnTo>
                  <a:pt x="37" y="0"/>
                </a:lnTo>
                <a:lnTo>
                  <a:pt x="0" y="5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Freeform 53"/>
          <p:cNvSpPr>
            <a:spLocks/>
          </p:cNvSpPr>
          <p:nvPr/>
        </p:nvSpPr>
        <p:spPr bwMode="auto">
          <a:xfrm>
            <a:off x="5116513" y="2439988"/>
            <a:ext cx="128587" cy="107950"/>
          </a:xfrm>
          <a:custGeom>
            <a:avLst/>
            <a:gdLst>
              <a:gd name="T0" fmla="*/ 0 w 81"/>
              <a:gd name="T1" fmla="*/ 61 h 68"/>
              <a:gd name="T2" fmla="*/ 14 w 81"/>
              <a:gd name="T3" fmla="*/ 68 h 68"/>
              <a:gd name="T4" fmla="*/ 81 w 81"/>
              <a:gd name="T5" fmla="*/ 6 h 68"/>
              <a:gd name="T6" fmla="*/ 81 w 81"/>
              <a:gd name="T7" fmla="*/ 6 h 68"/>
              <a:gd name="T8" fmla="*/ 66 w 81"/>
              <a:gd name="T9" fmla="*/ 0 h 68"/>
              <a:gd name="T10" fmla="*/ 66 w 81"/>
              <a:gd name="T11" fmla="*/ 0 h 68"/>
              <a:gd name="T12" fmla="*/ 0 w 81"/>
              <a:gd name="T13" fmla="*/ 6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68">
                <a:moveTo>
                  <a:pt x="0" y="61"/>
                </a:moveTo>
                <a:lnTo>
                  <a:pt x="14" y="68"/>
                </a:lnTo>
                <a:lnTo>
                  <a:pt x="81" y="6"/>
                </a:lnTo>
                <a:lnTo>
                  <a:pt x="81" y="6"/>
                </a:lnTo>
                <a:lnTo>
                  <a:pt x="66" y="0"/>
                </a:lnTo>
                <a:lnTo>
                  <a:pt x="66" y="0"/>
                </a:lnTo>
                <a:lnTo>
                  <a:pt x="0" y="6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Freeform 54"/>
          <p:cNvSpPr>
            <a:spLocks/>
          </p:cNvSpPr>
          <p:nvPr/>
        </p:nvSpPr>
        <p:spPr bwMode="auto">
          <a:xfrm>
            <a:off x="5221288" y="2263775"/>
            <a:ext cx="200025" cy="185738"/>
          </a:xfrm>
          <a:custGeom>
            <a:avLst/>
            <a:gdLst>
              <a:gd name="T0" fmla="*/ 0 w 126"/>
              <a:gd name="T1" fmla="*/ 111 h 117"/>
              <a:gd name="T2" fmla="*/ 15 w 126"/>
              <a:gd name="T3" fmla="*/ 117 h 117"/>
              <a:gd name="T4" fmla="*/ 126 w 126"/>
              <a:gd name="T5" fmla="*/ 12 h 117"/>
              <a:gd name="T6" fmla="*/ 126 w 126"/>
              <a:gd name="T7" fmla="*/ 12 h 117"/>
              <a:gd name="T8" fmla="*/ 111 w 126"/>
              <a:gd name="T9" fmla="*/ 0 h 117"/>
              <a:gd name="T10" fmla="*/ 111 w 126"/>
              <a:gd name="T11" fmla="*/ 6 h 117"/>
              <a:gd name="T12" fmla="*/ 0 w 126"/>
              <a:gd name="T13" fmla="*/ 11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" h="117">
                <a:moveTo>
                  <a:pt x="0" y="111"/>
                </a:moveTo>
                <a:lnTo>
                  <a:pt x="15" y="117"/>
                </a:lnTo>
                <a:lnTo>
                  <a:pt x="126" y="12"/>
                </a:lnTo>
                <a:lnTo>
                  <a:pt x="126" y="12"/>
                </a:lnTo>
                <a:lnTo>
                  <a:pt x="111" y="0"/>
                </a:lnTo>
                <a:lnTo>
                  <a:pt x="111" y="6"/>
                </a:lnTo>
                <a:lnTo>
                  <a:pt x="0" y="11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Freeform 55"/>
          <p:cNvSpPr>
            <a:spLocks/>
          </p:cNvSpPr>
          <p:nvPr/>
        </p:nvSpPr>
        <p:spPr bwMode="auto">
          <a:xfrm>
            <a:off x="5397500" y="2155825"/>
            <a:ext cx="152400" cy="127000"/>
          </a:xfrm>
          <a:custGeom>
            <a:avLst/>
            <a:gdLst>
              <a:gd name="T0" fmla="*/ 0 w 96"/>
              <a:gd name="T1" fmla="*/ 68 h 80"/>
              <a:gd name="T2" fmla="*/ 15 w 96"/>
              <a:gd name="T3" fmla="*/ 80 h 80"/>
              <a:gd name="T4" fmla="*/ 96 w 96"/>
              <a:gd name="T5" fmla="*/ 12 h 80"/>
              <a:gd name="T6" fmla="*/ 96 w 96"/>
              <a:gd name="T7" fmla="*/ 12 h 80"/>
              <a:gd name="T8" fmla="*/ 81 w 96"/>
              <a:gd name="T9" fmla="*/ 6 h 80"/>
              <a:gd name="T10" fmla="*/ 81 w 96"/>
              <a:gd name="T11" fmla="*/ 0 h 80"/>
              <a:gd name="T12" fmla="*/ 0 w 96"/>
              <a:gd name="T13" fmla="*/ 6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80">
                <a:moveTo>
                  <a:pt x="0" y="68"/>
                </a:moveTo>
                <a:lnTo>
                  <a:pt x="15" y="80"/>
                </a:lnTo>
                <a:lnTo>
                  <a:pt x="96" y="12"/>
                </a:lnTo>
                <a:lnTo>
                  <a:pt x="96" y="12"/>
                </a:lnTo>
                <a:lnTo>
                  <a:pt x="81" y="6"/>
                </a:lnTo>
                <a:lnTo>
                  <a:pt x="81" y="0"/>
                </a:lnTo>
                <a:lnTo>
                  <a:pt x="0" y="6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Freeform 56"/>
          <p:cNvSpPr>
            <a:spLocks/>
          </p:cNvSpPr>
          <p:nvPr/>
        </p:nvSpPr>
        <p:spPr bwMode="auto">
          <a:xfrm>
            <a:off x="5526088" y="2066925"/>
            <a:ext cx="117475" cy="107950"/>
          </a:xfrm>
          <a:custGeom>
            <a:avLst/>
            <a:gdLst>
              <a:gd name="T0" fmla="*/ 0 w 74"/>
              <a:gd name="T1" fmla="*/ 62 h 68"/>
              <a:gd name="T2" fmla="*/ 15 w 74"/>
              <a:gd name="T3" fmla="*/ 68 h 68"/>
              <a:gd name="T4" fmla="*/ 74 w 74"/>
              <a:gd name="T5" fmla="*/ 6 h 68"/>
              <a:gd name="T6" fmla="*/ 74 w 74"/>
              <a:gd name="T7" fmla="*/ 0 h 68"/>
              <a:gd name="T8" fmla="*/ 60 w 74"/>
              <a:gd name="T9" fmla="*/ 6 h 68"/>
              <a:gd name="T10" fmla="*/ 60 w 74"/>
              <a:gd name="T11" fmla="*/ 0 h 68"/>
              <a:gd name="T12" fmla="*/ 0 w 74"/>
              <a:gd name="T13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68">
                <a:moveTo>
                  <a:pt x="0" y="62"/>
                </a:moveTo>
                <a:lnTo>
                  <a:pt x="15" y="68"/>
                </a:lnTo>
                <a:lnTo>
                  <a:pt x="74" y="6"/>
                </a:lnTo>
                <a:lnTo>
                  <a:pt x="74" y="0"/>
                </a:lnTo>
                <a:lnTo>
                  <a:pt x="60" y="6"/>
                </a:lnTo>
                <a:lnTo>
                  <a:pt x="60" y="0"/>
                </a:lnTo>
                <a:lnTo>
                  <a:pt x="0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Freeform 57"/>
          <p:cNvSpPr>
            <a:spLocks/>
          </p:cNvSpPr>
          <p:nvPr/>
        </p:nvSpPr>
        <p:spPr bwMode="auto">
          <a:xfrm>
            <a:off x="5608638" y="2027238"/>
            <a:ext cx="34925" cy="49212"/>
          </a:xfrm>
          <a:custGeom>
            <a:avLst/>
            <a:gdLst>
              <a:gd name="T0" fmla="*/ 8 w 22"/>
              <a:gd name="T1" fmla="*/ 31 h 31"/>
              <a:gd name="T2" fmla="*/ 22 w 22"/>
              <a:gd name="T3" fmla="*/ 25 h 31"/>
              <a:gd name="T4" fmla="*/ 15 w 22"/>
              <a:gd name="T5" fmla="*/ 0 h 31"/>
              <a:gd name="T6" fmla="*/ 15 w 22"/>
              <a:gd name="T7" fmla="*/ 0 h 31"/>
              <a:gd name="T8" fmla="*/ 0 w 22"/>
              <a:gd name="T9" fmla="*/ 7 h 31"/>
              <a:gd name="T10" fmla="*/ 0 w 22"/>
              <a:gd name="T11" fmla="*/ 7 h 31"/>
              <a:gd name="T12" fmla="*/ 8 w 22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1">
                <a:moveTo>
                  <a:pt x="8" y="31"/>
                </a:moveTo>
                <a:lnTo>
                  <a:pt x="22" y="25"/>
                </a:lnTo>
                <a:lnTo>
                  <a:pt x="15" y="0"/>
                </a:lnTo>
                <a:lnTo>
                  <a:pt x="15" y="0"/>
                </a:lnTo>
                <a:lnTo>
                  <a:pt x="0" y="7"/>
                </a:lnTo>
                <a:lnTo>
                  <a:pt x="0" y="7"/>
                </a:lnTo>
                <a:lnTo>
                  <a:pt x="8" y="3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2" name="Freeform 58"/>
          <p:cNvSpPr>
            <a:spLocks/>
          </p:cNvSpPr>
          <p:nvPr/>
        </p:nvSpPr>
        <p:spPr bwMode="auto">
          <a:xfrm>
            <a:off x="5562600" y="1979613"/>
            <a:ext cx="69850" cy="58737"/>
          </a:xfrm>
          <a:custGeom>
            <a:avLst/>
            <a:gdLst>
              <a:gd name="T0" fmla="*/ 29 w 44"/>
              <a:gd name="T1" fmla="*/ 37 h 37"/>
              <a:gd name="T2" fmla="*/ 44 w 44"/>
              <a:gd name="T3" fmla="*/ 30 h 37"/>
              <a:gd name="T4" fmla="*/ 14 w 44"/>
              <a:gd name="T5" fmla="*/ 0 h 37"/>
              <a:gd name="T6" fmla="*/ 14 w 44"/>
              <a:gd name="T7" fmla="*/ 0 h 37"/>
              <a:gd name="T8" fmla="*/ 0 w 44"/>
              <a:gd name="T9" fmla="*/ 6 h 37"/>
              <a:gd name="T10" fmla="*/ 0 w 44"/>
              <a:gd name="T11" fmla="*/ 6 h 37"/>
              <a:gd name="T12" fmla="*/ 29 w 44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37">
                <a:moveTo>
                  <a:pt x="29" y="37"/>
                </a:moveTo>
                <a:lnTo>
                  <a:pt x="44" y="30"/>
                </a:lnTo>
                <a:lnTo>
                  <a:pt x="14" y="0"/>
                </a:lnTo>
                <a:lnTo>
                  <a:pt x="14" y="0"/>
                </a:lnTo>
                <a:lnTo>
                  <a:pt x="0" y="6"/>
                </a:lnTo>
                <a:lnTo>
                  <a:pt x="0" y="6"/>
                </a:lnTo>
                <a:lnTo>
                  <a:pt x="29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3" name="Freeform 59"/>
          <p:cNvSpPr>
            <a:spLocks/>
          </p:cNvSpPr>
          <p:nvPr/>
        </p:nvSpPr>
        <p:spPr bwMode="auto">
          <a:xfrm>
            <a:off x="5467350" y="1890713"/>
            <a:ext cx="117475" cy="98425"/>
          </a:xfrm>
          <a:custGeom>
            <a:avLst/>
            <a:gdLst>
              <a:gd name="T0" fmla="*/ 60 w 74"/>
              <a:gd name="T1" fmla="*/ 62 h 62"/>
              <a:gd name="T2" fmla="*/ 74 w 74"/>
              <a:gd name="T3" fmla="*/ 56 h 62"/>
              <a:gd name="T4" fmla="*/ 15 w 74"/>
              <a:gd name="T5" fmla="*/ 0 h 62"/>
              <a:gd name="T6" fmla="*/ 15 w 74"/>
              <a:gd name="T7" fmla="*/ 0 h 62"/>
              <a:gd name="T8" fmla="*/ 0 w 74"/>
              <a:gd name="T9" fmla="*/ 6 h 62"/>
              <a:gd name="T10" fmla="*/ 0 w 74"/>
              <a:gd name="T11" fmla="*/ 6 h 62"/>
              <a:gd name="T12" fmla="*/ 60 w 74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62">
                <a:moveTo>
                  <a:pt x="60" y="62"/>
                </a:moveTo>
                <a:lnTo>
                  <a:pt x="74" y="56"/>
                </a:lnTo>
                <a:lnTo>
                  <a:pt x="15" y="0"/>
                </a:lnTo>
                <a:lnTo>
                  <a:pt x="15" y="0"/>
                </a:lnTo>
                <a:lnTo>
                  <a:pt x="0" y="6"/>
                </a:lnTo>
                <a:lnTo>
                  <a:pt x="0" y="6"/>
                </a:lnTo>
                <a:lnTo>
                  <a:pt x="60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4" name="Freeform 60"/>
          <p:cNvSpPr>
            <a:spLocks/>
          </p:cNvSpPr>
          <p:nvPr/>
        </p:nvSpPr>
        <p:spPr bwMode="auto">
          <a:xfrm>
            <a:off x="5327650" y="1743075"/>
            <a:ext cx="163513" cy="157163"/>
          </a:xfrm>
          <a:custGeom>
            <a:avLst/>
            <a:gdLst>
              <a:gd name="T0" fmla="*/ 88 w 103"/>
              <a:gd name="T1" fmla="*/ 99 h 99"/>
              <a:gd name="T2" fmla="*/ 103 w 103"/>
              <a:gd name="T3" fmla="*/ 93 h 99"/>
              <a:gd name="T4" fmla="*/ 14 w 103"/>
              <a:gd name="T5" fmla="*/ 0 h 99"/>
              <a:gd name="T6" fmla="*/ 14 w 103"/>
              <a:gd name="T7" fmla="*/ 0 h 99"/>
              <a:gd name="T8" fmla="*/ 0 w 103"/>
              <a:gd name="T9" fmla="*/ 6 h 99"/>
              <a:gd name="T10" fmla="*/ 0 w 103"/>
              <a:gd name="T11" fmla="*/ 6 h 99"/>
              <a:gd name="T12" fmla="*/ 88 w 103"/>
              <a:gd name="T13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99">
                <a:moveTo>
                  <a:pt x="88" y="99"/>
                </a:moveTo>
                <a:lnTo>
                  <a:pt x="103" y="93"/>
                </a:lnTo>
                <a:lnTo>
                  <a:pt x="14" y="0"/>
                </a:lnTo>
                <a:lnTo>
                  <a:pt x="14" y="0"/>
                </a:lnTo>
                <a:lnTo>
                  <a:pt x="0" y="6"/>
                </a:lnTo>
                <a:lnTo>
                  <a:pt x="0" y="6"/>
                </a:lnTo>
                <a:lnTo>
                  <a:pt x="88" y="99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5" name="Freeform 61"/>
          <p:cNvSpPr>
            <a:spLocks/>
          </p:cNvSpPr>
          <p:nvPr/>
        </p:nvSpPr>
        <p:spPr bwMode="auto">
          <a:xfrm>
            <a:off x="5233988" y="1646238"/>
            <a:ext cx="115887" cy="106362"/>
          </a:xfrm>
          <a:custGeom>
            <a:avLst/>
            <a:gdLst>
              <a:gd name="T0" fmla="*/ 59 w 73"/>
              <a:gd name="T1" fmla="*/ 67 h 67"/>
              <a:gd name="T2" fmla="*/ 73 w 73"/>
              <a:gd name="T3" fmla="*/ 61 h 67"/>
              <a:gd name="T4" fmla="*/ 14 w 73"/>
              <a:gd name="T5" fmla="*/ 6 h 67"/>
              <a:gd name="T6" fmla="*/ 14 w 73"/>
              <a:gd name="T7" fmla="*/ 0 h 67"/>
              <a:gd name="T8" fmla="*/ 0 w 73"/>
              <a:gd name="T9" fmla="*/ 12 h 67"/>
              <a:gd name="T10" fmla="*/ 0 w 73"/>
              <a:gd name="T11" fmla="*/ 12 h 67"/>
              <a:gd name="T12" fmla="*/ 59 w 73"/>
              <a:gd name="T13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67">
                <a:moveTo>
                  <a:pt x="59" y="67"/>
                </a:moveTo>
                <a:lnTo>
                  <a:pt x="73" y="61"/>
                </a:lnTo>
                <a:lnTo>
                  <a:pt x="14" y="6"/>
                </a:lnTo>
                <a:lnTo>
                  <a:pt x="14" y="0"/>
                </a:lnTo>
                <a:lnTo>
                  <a:pt x="0" y="12"/>
                </a:lnTo>
                <a:lnTo>
                  <a:pt x="0" y="12"/>
                </a:lnTo>
                <a:lnTo>
                  <a:pt x="59" y="6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6" name="Freeform 62"/>
          <p:cNvSpPr>
            <a:spLocks/>
          </p:cNvSpPr>
          <p:nvPr/>
        </p:nvSpPr>
        <p:spPr bwMode="auto">
          <a:xfrm>
            <a:off x="5162550" y="1587500"/>
            <a:ext cx="23813" cy="19050"/>
          </a:xfrm>
          <a:custGeom>
            <a:avLst/>
            <a:gdLst>
              <a:gd name="T0" fmla="*/ 0 w 15"/>
              <a:gd name="T1" fmla="*/ 12 h 12"/>
              <a:gd name="T2" fmla="*/ 0 w 15"/>
              <a:gd name="T3" fmla="*/ 6 h 12"/>
              <a:gd name="T4" fmla="*/ 8 w 15"/>
              <a:gd name="T5" fmla="*/ 0 h 12"/>
              <a:gd name="T6" fmla="*/ 15 w 15"/>
              <a:gd name="T7" fmla="*/ 0 h 12"/>
              <a:gd name="T8" fmla="*/ 0 w 15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2">
                <a:moveTo>
                  <a:pt x="0" y="12"/>
                </a:moveTo>
                <a:lnTo>
                  <a:pt x="0" y="6"/>
                </a:lnTo>
                <a:lnTo>
                  <a:pt x="8" y="0"/>
                </a:lnTo>
                <a:lnTo>
                  <a:pt x="15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7" name="Freeform 63"/>
          <p:cNvSpPr>
            <a:spLocks/>
          </p:cNvSpPr>
          <p:nvPr/>
        </p:nvSpPr>
        <p:spPr bwMode="auto">
          <a:xfrm>
            <a:off x="5162550" y="1587500"/>
            <a:ext cx="93663" cy="77788"/>
          </a:xfrm>
          <a:custGeom>
            <a:avLst/>
            <a:gdLst>
              <a:gd name="T0" fmla="*/ 45 w 59"/>
              <a:gd name="T1" fmla="*/ 49 h 49"/>
              <a:gd name="T2" fmla="*/ 59 w 59"/>
              <a:gd name="T3" fmla="*/ 37 h 49"/>
              <a:gd name="T4" fmla="*/ 15 w 59"/>
              <a:gd name="T5" fmla="*/ 0 h 49"/>
              <a:gd name="T6" fmla="*/ 0 w 59"/>
              <a:gd name="T7" fmla="*/ 12 h 49"/>
              <a:gd name="T8" fmla="*/ 45 w 59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49">
                <a:moveTo>
                  <a:pt x="45" y="49"/>
                </a:moveTo>
                <a:lnTo>
                  <a:pt x="59" y="37"/>
                </a:lnTo>
                <a:lnTo>
                  <a:pt x="15" y="0"/>
                </a:lnTo>
                <a:lnTo>
                  <a:pt x="0" y="12"/>
                </a:lnTo>
                <a:lnTo>
                  <a:pt x="45" y="49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A70D-004C-A748-AD1F-A57ABF899EA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IV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9144000" cy="6096000"/>
          </a:xfrm>
        </p:spPr>
        <p:txBody>
          <a:bodyPr/>
          <a:lstStyle/>
          <a:p>
            <a:r>
              <a:rPr lang="en-US" altLang="en-US" sz="2400" dirty="0"/>
              <a:t>Orientation can be used to compare angles without actually computing them ...  </a:t>
            </a:r>
          </a:p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q(p) &lt; q(q)  </a:t>
            </a:r>
            <a:r>
              <a:rPr lang="en-US" altLang="en-US" sz="2400" dirty="0">
                <a:sym typeface="Symbol" charset="0"/>
              </a:rPr>
              <a:t></a:t>
            </a:r>
            <a:r>
              <a:rPr lang="en-US" altLang="en-US" sz="2400" dirty="0"/>
              <a:t> orientation of (</a:t>
            </a:r>
            <a:r>
              <a:rPr lang="en-US" altLang="en-US" sz="2400" dirty="0" err="1"/>
              <a:t>a,p,q</a:t>
            </a:r>
            <a:r>
              <a:rPr lang="en-US" altLang="en-US" sz="2400" dirty="0"/>
              <a:t>) is counterclockwise</a:t>
            </a:r>
          </a:p>
          <a:p>
            <a:r>
              <a:rPr lang="en-US" altLang="en-US" sz="2400" dirty="0"/>
              <a:t>We can sort the points by angle by using any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sorting-by-comparison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algorithm (e.g., heapsort or merge-sort) and replacing angle comparisons with orientation tests</a:t>
            </a:r>
          </a:p>
          <a:p>
            <a:r>
              <a:rPr lang="en-US" altLang="en-US" sz="2400" dirty="0"/>
              <a:t>We </a:t>
            </a:r>
            <a:r>
              <a:rPr lang="en-US" altLang="en-US" sz="2400" dirty="0" smtClean="0"/>
              <a:t>will obtain </a:t>
            </a:r>
            <a:r>
              <a:rPr lang="en-US" altLang="en-US" sz="2400" dirty="0"/>
              <a:t>an O(N log N)-time algorithm for the simple closed path problem on N </a:t>
            </a:r>
            <a:r>
              <a:rPr lang="en-US" altLang="en-US" sz="2400" dirty="0" smtClean="0"/>
              <a:t>points </a:t>
            </a:r>
            <a:r>
              <a:rPr lang="en-US" altLang="en-US" sz="2400" dirty="0" smtClean="0">
                <a:solidFill>
                  <a:srgbClr val="FF0000"/>
                </a:solidFill>
              </a:rPr>
              <a:t>in the next Section</a:t>
            </a:r>
            <a:r>
              <a:rPr lang="en-US" altLang="en-US" sz="2400" dirty="0" smtClean="0"/>
              <a:t> on “Convex Hulls”.</a:t>
            </a:r>
            <a:endParaRPr lang="en-US" altLang="en-US" sz="2400" dirty="0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5276850" y="2332038"/>
            <a:ext cx="1703388" cy="330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Freeform 7"/>
          <p:cNvSpPr>
            <a:spLocks/>
          </p:cNvSpPr>
          <p:nvPr/>
        </p:nvSpPr>
        <p:spPr bwMode="auto">
          <a:xfrm>
            <a:off x="7921625" y="3506788"/>
            <a:ext cx="131763" cy="68262"/>
          </a:xfrm>
          <a:custGeom>
            <a:avLst/>
            <a:gdLst>
              <a:gd name="T0" fmla="*/ 0 w 83"/>
              <a:gd name="T1" fmla="*/ 19 h 43"/>
              <a:gd name="T2" fmla="*/ 0 w 83"/>
              <a:gd name="T3" fmla="*/ 0 h 43"/>
              <a:gd name="T4" fmla="*/ 83 w 83"/>
              <a:gd name="T5" fmla="*/ 19 h 43"/>
              <a:gd name="T6" fmla="*/ 0 w 83"/>
              <a:gd name="T7" fmla="*/ 43 h 43"/>
              <a:gd name="T8" fmla="*/ 0 w 83"/>
              <a:gd name="T9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3">
                <a:moveTo>
                  <a:pt x="0" y="19"/>
                </a:moveTo>
                <a:lnTo>
                  <a:pt x="0" y="0"/>
                </a:lnTo>
                <a:lnTo>
                  <a:pt x="83" y="19"/>
                </a:lnTo>
                <a:lnTo>
                  <a:pt x="0" y="43"/>
                </a:lnTo>
                <a:lnTo>
                  <a:pt x="0" y="19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7921625" y="3506788"/>
            <a:ext cx="131763" cy="68262"/>
          </a:xfrm>
          <a:custGeom>
            <a:avLst/>
            <a:gdLst>
              <a:gd name="T0" fmla="*/ 0 w 83"/>
              <a:gd name="T1" fmla="*/ 19 h 43"/>
              <a:gd name="T2" fmla="*/ 0 w 83"/>
              <a:gd name="T3" fmla="*/ 0 h 43"/>
              <a:gd name="T4" fmla="*/ 83 w 83"/>
              <a:gd name="T5" fmla="*/ 19 h 43"/>
              <a:gd name="T6" fmla="*/ 0 w 83"/>
              <a:gd name="T7" fmla="*/ 43 h 43"/>
              <a:gd name="T8" fmla="*/ 0 w 83"/>
              <a:gd name="T9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3">
                <a:moveTo>
                  <a:pt x="0" y="19"/>
                </a:moveTo>
                <a:lnTo>
                  <a:pt x="0" y="0"/>
                </a:lnTo>
                <a:lnTo>
                  <a:pt x="83" y="19"/>
                </a:lnTo>
                <a:lnTo>
                  <a:pt x="0" y="43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089525" y="3536950"/>
            <a:ext cx="282098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6637338" y="1924050"/>
            <a:ext cx="100012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6642100" y="1930400"/>
            <a:ext cx="90488" cy="74613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191375" y="2178050"/>
            <a:ext cx="25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00FF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6670675" y="3263900"/>
            <a:ext cx="100013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675438" y="3270250"/>
            <a:ext cx="90487" cy="76200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6538913" y="2798763"/>
            <a:ext cx="98425" cy="873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6543675" y="2805113"/>
            <a:ext cx="88900" cy="74612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7356475" y="2001838"/>
            <a:ext cx="122238" cy="96837"/>
          </a:xfrm>
          <a:custGeom>
            <a:avLst/>
            <a:gdLst>
              <a:gd name="T0" fmla="*/ 14 w 77"/>
              <a:gd name="T1" fmla="*/ 43 h 61"/>
              <a:gd name="T2" fmla="*/ 0 w 77"/>
              <a:gd name="T3" fmla="*/ 25 h 61"/>
              <a:gd name="T4" fmla="*/ 77 w 77"/>
              <a:gd name="T5" fmla="*/ 0 h 61"/>
              <a:gd name="T6" fmla="*/ 28 w 77"/>
              <a:gd name="T7" fmla="*/ 61 h 61"/>
              <a:gd name="T8" fmla="*/ 14 w 77"/>
              <a:gd name="T9" fmla="*/ 4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1">
                <a:moveTo>
                  <a:pt x="14" y="43"/>
                </a:moveTo>
                <a:lnTo>
                  <a:pt x="0" y="25"/>
                </a:lnTo>
                <a:lnTo>
                  <a:pt x="77" y="0"/>
                </a:lnTo>
                <a:lnTo>
                  <a:pt x="28" y="61"/>
                </a:lnTo>
                <a:lnTo>
                  <a:pt x="14" y="43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7356475" y="2001838"/>
            <a:ext cx="122238" cy="96837"/>
          </a:xfrm>
          <a:custGeom>
            <a:avLst/>
            <a:gdLst>
              <a:gd name="T0" fmla="*/ 14 w 77"/>
              <a:gd name="T1" fmla="*/ 43 h 61"/>
              <a:gd name="T2" fmla="*/ 0 w 77"/>
              <a:gd name="T3" fmla="*/ 25 h 61"/>
              <a:gd name="T4" fmla="*/ 77 w 77"/>
              <a:gd name="T5" fmla="*/ 0 h 61"/>
              <a:gd name="T6" fmla="*/ 28 w 77"/>
              <a:gd name="T7" fmla="*/ 61 h 61"/>
              <a:gd name="T8" fmla="*/ 14 w 77"/>
              <a:gd name="T9" fmla="*/ 4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1">
                <a:moveTo>
                  <a:pt x="14" y="43"/>
                </a:moveTo>
                <a:lnTo>
                  <a:pt x="0" y="25"/>
                </a:lnTo>
                <a:lnTo>
                  <a:pt x="77" y="0"/>
                </a:lnTo>
                <a:lnTo>
                  <a:pt x="28" y="61"/>
                </a:lnTo>
                <a:lnTo>
                  <a:pt x="14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5089525" y="2079625"/>
            <a:ext cx="2278063" cy="1457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6937375" y="2284413"/>
            <a:ext cx="98425" cy="87312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6942138" y="2289175"/>
            <a:ext cx="88900" cy="76200"/>
          </a:xfrm>
          <a:prstGeom prst="ellipse">
            <a:avLst/>
          </a:prstGeom>
          <a:noFill/>
          <a:ln w="33338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846638" y="3546475"/>
            <a:ext cx="231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6040438" y="2185988"/>
            <a:ext cx="100012" cy="8731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6045200" y="2192338"/>
            <a:ext cx="90488" cy="76200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4746625" y="2098675"/>
            <a:ext cx="100013" cy="8731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4751388" y="2105025"/>
            <a:ext cx="90487" cy="76200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5310188" y="2273300"/>
            <a:ext cx="77787" cy="117475"/>
          </a:xfrm>
          <a:custGeom>
            <a:avLst/>
            <a:gdLst>
              <a:gd name="T0" fmla="*/ 21 w 49"/>
              <a:gd name="T1" fmla="*/ 74 h 74"/>
              <a:gd name="T2" fmla="*/ 0 w 49"/>
              <a:gd name="T3" fmla="*/ 68 h 74"/>
              <a:gd name="T4" fmla="*/ 42 w 49"/>
              <a:gd name="T5" fmla="*/ 0 h 74"/>
              <a:gd name="T6" fmla="*/ 49 w 49"/>
              <a:gd name="T7" fmla="*/ 74 h 74"/>
              <a:gd name="T8" fmla="*/ 21 w 49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74">
                <a:moveTo>
                  <a:pt x="21" y="74"/>
                </a:moveTo>
                <a:lnTo>
                  <a:pt x="0" y="68"/>
                </a:lnTo>
                <a:lnTo>
                  <a:pt x="42" y="0"/>
                </a:lnTo>
                <a:lnTo>
                  <a:pt x="49" y="74"/>
                </a:lnTo>
                <a:lnTo>
                  <a:pt x="21" y="74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Freeform 28"/>
          <p:cNvSpPr>
            <a:spLocks/>
          </p:cNvSpPr>
          <p:nvPr/>
        </p:nvSpPr>
        <p:spPr bwMode="auto">
          <a:xfrm>
            <a:off x="5310188" y="2273300"/>
            <a:ext cx="77787" cy="117475"/>
          </a:xfrm>
          <a:custGeom>
            <a:avLst/>
            <a:gdLst>
              <a:gd name="T0" fmla="*/ 21 w 49"/>
              <a:gd name="T1" fmla="*/ 74 h 74"/>
              <a:gd name="T2" fmla="*/ 0 w 49"/>
              <a:gd name="T3" fmla="*/ 68 h 74"/>
              <a:gd name="T4" fmla="*/ 42 w 49"/>
              <a:gd name="T5" fmla="*/ 0 h 74"/>
              <a:gd name="T6" fmla="*/ 49 w 49"/>
              <a:gd name="T7" fmla="*/ 74 h 74"/>
              <a:gd name="T8" fmla="*/ 21 w 49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74">
                <a:moveTo>
                  <a:pt x="21" y="74"/>
                </a:moveTo>
                <a:lnTo>
                  <a:pt x="0" y="68"/>
                </a:lnTo>
                <a:lnTo>
                  <a:pt x="42" y="0"/>
                </a:lnTo>
                <a:lnTo>
                  <a:pt x="49" y="74"/>
                </a:lnTo>
                <a:lnTo>
                  <a:pt x="21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5089525" y="2390775"/>
            <a:ext cx="254000" cy="1146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5045075" y="3497263"/>
            <a:ext cx="100013" cy="873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5049838" y="3503613"/>
            <a:ext cx="90487" cy="74612"/>
          </a:xfrm>
          <a:prstGeom prst="ellipse">
            <a:avLst/>
          </a:prstGeom>
          <a:noFill/>
          <a:ln w="333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5233988" y="2624138"/>
            <a:ext cx="98425" cy="87312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5238750" y="2630488"/>
            <a:ext cx="88900" cy="74612"/>
          </a:xfrm>
          <a:prstGeom prst="ellipse">
            <a:avLst/>
          </a:prstGeom>
          <a:noFill/>
          <a:ln w="3333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5011738" y="2536825"/>
            <a:ext cx="25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Times New Roman" charset="0"/>
              </a:rPr>
              <a:t>q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© 2015 Goodrich and </a:t>
            </a:r>
            <a:r>
              <a:rPr lang="en-US" dirty="0" err="1" smtClean="0">
                <a:solidFill>
                  <a:srgbClr val="40458C"/>
                </a:solidFill>
              </a:rPr>
              <a:t>Tamassia</a:t>
            </a:r>
            <a:r>
              <a:rPr lang="en-US" dirty="0" smtClean="0">
                <a:solidFill>
                  <a:srgbClr val="40458C"/>
                </a:solidFill>
              </a:rPr>
              <a:t> 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2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3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C7374E-0CB3-5C4E-8BB5-84AA01019678}" type="slidenum">
              <a:rPr lang="en-US">
                <a:solidFill>
                  <a:srgbClr val="40458C"/>
                </a:solidFill>
              </a:rPr>
              <a:pPr/>
              <a:t>18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/>
              <a:t>Convex </a:t>
            </a:r>
            <a:r>
              <a:rPr lang="en-US" dirty="0" smtClean="0"/>
              <a:t>Hulls</a:t>
            </a:r>
            <a:endParaRPr lang="en-US" dirty="0"/>
          </a:p>
        </p:txBody>
      </p:sp>
      <p:grpSp>
        <p:nvGrpSpPr>
          <p:cNvPr id="3598" name="Group 526"/>
          <p:cNvGrpSpPr>
            <a:grpSpLocks/>
          </p:cNvGrpSpPr>
          <p:nvPr/>
        </p:nvGrpSpPr>
        <p:grpSpPr bwMode="auto">
          <a:xfrm>
            <a:off x="2209800" y="3352800"/>
            <a:ext cx="5681663" cy="1792288"/>
            <a:chOff x="607" y="2256"/>
            <a:chExt cx="4737" cy="1494"/>
          </a:xfrm>
        </p:grpSpPr>
        <p:sp>
          <p:nvSpPr>
            <p:cNvPr id="3551" name="Freeform 479"/>
            <p:cNvSpPr>
              <a:spLocks/>
            </p:cNvSpPr>
            <p:nvPr/>
          </p:nvSpPr>
          <p:spPr bwMode="auto">
            <a:xfrm>
              <a:off x="2240" y="2302"/>
              <a:ext cx="1599" cy="1444"/>
            </a:xfrm>
            <a:custGeom>
              <a:avLst/>
              <a:gdLst>
                <a:gd name="T0" fmla="*/ 796 w 1599"/>
                <a:gd name="T1" fmla="*/ 8 h 1444"/>
                <a:gd name="T2" fmla="*/ 496 w 1599"/>
                <a:gd name="T3" fmla="*/ 290 h 1444"/>
                <a:gd name="T4" fmla="*/ 16 w 1599"/>
                <a:gd name="T5" fmla="*/ 242 h 1444"/>
                <a:gd name="T6" fmla="*/ 400 w 1599"/>
                <a:gd name="T7" fmla="*/ 770 h 1444"/>
                <a:gd name="T8" fmla="*/ 304 w 1599"/>
                <a:gd name="T9" fmla="*/ 1250 h 1444"/>
                <a:gd name="T10" fmla="*/ 880 w 1599"/>
                <a:gd name="T11" fmla="*/ 1106 h 1444"/>
                <a:gd name="T12" fmla="*/ 1228 w 1599"/>
                <a:gd name="T13" fmla="*/ 1388 h 1444"/>
                <a:gd name="T14" fmla="*/ 1228 w 1599"/>
                <a:gd name="T15" fmla="*/ 770 h 1444"/>
                <a:gd name="T16" fmla="*/ 1558 w 1599"/>
                <a:gd name="T17" fmla="*/ 266 h 1444"/>
                <a:gd name="T18" fmla="*/ 982 w 1599"/>
                <a:gd name="T19" fmla="*/ 344 h 1444"/>
                <a:gd name="T20" fmla="*/ 796 w 1599"/>
                <a:gd name="T21" fmla="*/ 8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9" h="1444">
                  <a:moveTo>
                    <a:pt x="796" y="8"/>
                  </a:moveTo>
                  <a:cubicBezTo>
                    <a:pt x="708" y="0"/>
                    <a:pt x="626" y="251"/>
                    <a:pt x="496" y="290"/>
                  </a:cubicBezTo>
                  <a:cubicBezTo>
                    <a:pt x="366" y="329"/>
                    <a:pt x="32" y="162"/>
                    <a:pt x="16" y="242"/>
                  </a:cubicBezTo>
                  <a:cubicBezTo>
                    <a:pt x="0" y="322"/>
                    <a:pt x="352" y="602"/>
                    <a:pt x="400" y="770"/>
                  </a:cubicBezTo>
                  <a:cubicBezTo>
                    <a:pt x="448" y="938"/>
                    <a:pt x="224" y="1194"/>
                    <a:pt x="304" y="1250"/>
                  </a:cubicBezTo>
                  <a:cubicBezTo>
                    <a:pt x="384" y="1306"/>
                    <a:pt x="726" y="1083"/>
                    <a:pt x="880" y="1106"/>
                  </a:cubicBezTo>
                  <a:cubicBezTo>
                    <a:pt x="1034" y="1129"/>
                    <a:pt x="1170" y="1444"/>
                    <a:pt x="1228" y="1388"/>
                  </a:cubicBezTo>
                  <a:cubicBezTo>
                    <a:pt x="1286" y="1332"/>
                    <a:pt x="1173" y="957"/>
                    <a:pt x="1228" y="770"/>
                  </a:cubicBezTo>
                  <a:cubicBezTo>
                    <a:pt x="1283" y="583"/>
                    <a:pt x="1599" y="337"/>
                    <a:pt x="1558" y="266"/>
                  </a:cubicBezTo>
                  <a:cubicBezTo>
                    <a:pt x="1517" y="195"/>
                    <a:pt x="1109" y="387"/>
                    <a:pt x="982" y="344"/>
                  </a:cubicBezTo>
                  <a:cubicBezTo>
                    <a:pt x="855" y="301"/>
                    <a:pt x="837" y="79"/>
                    <a:pt x="796" y="8"/>
                  </a:cubicBez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cxnSp>
          <p:nvCxnSpPr>
            <p:cNvPr id="3552" name="AutoShape 480"/>
            <p:cNvCxnSpPr>
              <a:cxnSpLocks noChangeShapeType="1"/>
              <a:stCxn id="3594" idx="1"/>
              <a:endCxn id="3579" idx="1"/>
            </p:cNvCxnSpPr>
            <p:nvPr/>
          </p:nvCxnSpPr>
          <p:spPr bwMode="auto">
            <a:xfrm>
              <a:off x="3034" y="2315"/>
              <a:ext cx="768" cy="25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553" name="Group 481"/>
            <p:cNvGrpSpPr>
              <a:grpSpLocks/>
            </p:cNvGrpSpPr>
            <p:nvPr/>
          </p:nvGrpSpPr>
          <p:grpSpPr bwMode="auto">
            <a:xfrm>
              <a:off x="3168" y="2592"/>
              <a:ext cx="115" cy="115"/>
              <a:chOff x="3264" y="2304"/>
              <a:chExt cx="576" cy="576"/>
            </a:xfrm>
          </p:grpSpPr>
          <p:sp>
            <p:nvSpPr>
              <p:cNvPr id="3554" name="Oval 48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55" name="Line 48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3556" name="AutoShape 484"/>
            <p:cNvCxnSpPr>
              <a:cxnSpLocks noChangeShapeType="1"/>
              <a:stCxn id="3570" idx="1"/>
              <a:endCxn id="3573" idx="1"/>
            </p:cNvCxnSpPr>
            <p:nvPr/>
          </p:nvCxnSpPr>
          <p:spPr bwMode="auto">
            <a:xfrm>
              <a:off x="2544" y="3549"/>
              <a:ext cx="928" cy="14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57" name="AutoShape 485"/>
            <p:cNvCxnSpPr>
              <a:cxnSpLocks noChangeShapeType="1"/>
              <a:stCxn id="3576" idx="1"/>
              <a:endCxn id="3579" idx="1"/>
            </p:cNvCxnSpPr>
            <p:nvPr/>
          </p:nvCxnSpPr>
          <p:spPr bwMode="auto">
            <a:xfrm flipH="1" flipV="1">
              <a:off x="3802" y="2574"/>
              <a:ext cx="1200" cy="60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58" name="AutoShape 486"/>
            <p:cNvCxnSpPr>
              <a:cxnSpLocks noChangeShapeType="1"/>
              <a:stCxn id="3594" idx="1"/>
              <a:endCxn id="3564" idx="1"/>
            </p:cNvCxnSpPr>
            <p:nvPr/>
          </p:nvCxnSpPr>
          <p:spPr bwMode="auto">
            <a:xfrm flipH="1">
              <a:off x="2256" y="2315"/>
              <a:ext cx="778" cy="22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59" name="AutoShape 487"/>
            <p:cNvCxnSpPr>
              <a:cxnSpLocks noChangeShapeType="1"/>
              <a:stCxn id="3564" idx="1"/>
              <a:endCxn id="3567" idx="1"/>
            </p:cNvCxnSpPr>
            <p:nvPr/>
          </p:nvCxnSpPr>
          <p:spPr bwMode="auto">
            <a:xfrm flipH="1">
              <a:off x="1114" y="2544"/>
              <a:ext cx="1142" cy="49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60" name="AutoShape 488"/>
            <p:cNvCxnSpPr>
              <a:cxnSpLocks noChangeShapeType="1"/>
              <a:stCxn id="3567" idx="1"/>
              <a:endCxn id="3570" idx="1"/>
            </p:cNvCxnSpPr>
            <p:nvPr/>
          </p:nvCxnSpPr>
          <p:spPr bwMode="auto">
            <a:xfrm>
              <a:off x="1114" y="3035"/>
              <a:ext cx="1430" cy="51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61" name="AutoShape 489"/>
            <p:cNvCxnSpPr>
              <a:cxnSpLocks noChangeShapeType="1"/>
              <a:stCxn id="3573" idx="1"/>
              <a:endCxn id="3576" idx="1"/>
            </p:cNvCxnSpPr>
            <p:nvPr/>
          </p:nvCxnSpPr>
          <p:spPr bwMode="auto">
            <a:xfrm flipV="1">
              <a:off x="3472" y="3179"/>
              <a:ext cx="1530" cy="51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562" name="Group 490"/>
            <p:cNvGrpSpPr>
              <a:grpSpLocks/>
            </p:cNvGrpSpPr>
            <p:nvPr/>
          </p:nvGrpSpPr>
          <p:grpSpPr bwMode="auto">
            <a:xfrm>
              <a:off x="2198" y="2485"/>
              <a:ext cx="115" cy="115"/>
              <a:chOff x="3850" y="2304"/>
              <a:chExt cx="115" cy="115"/>
            </a:xfrm>
          </p:grpSpPr>
          <p:sp>
            <p:nvSpPr>
              <p:cNvPr id="3563" name="Oval 491"/>
              <p:cNvSpPr>
                <a:spLocks noChangeArrowheads="1"/>
              </p:cNvSpPr>
              <p:nvPr/>
            </p:nvSpPr>
            <p:spPr bwMode="auto">
              <a:xfrm>
                <a:off x="3850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64" name="Line 492"/>
              <p:cNvSpPr>
                <a:spLocks noChangeShapeType="1"/>
              </p:cNvSpPr>
              <p:nvPr/>
            </p:nvSpPr>
            <p:spPr bwMode="auto">
              <a:xfrm flipV="1">
                <a:off x="3908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65" name="Group 493"/>
            <p:cNvGrpSpPr>
              <a:grpSpLocks/>
            </p:cNvGrpSpPr>
            <p:nvPr/>
          </p:nvGrpSpPr>
          <p:grpSpPr bwMode="auto">
            <a:xfrm>
              <a:off x="1056" y="2976"/>
              <a:ext cx="115" cy="115"/>
              <a:chOff x="3610" y="2792"/>
              <a:chExt cx="115" cy="115"/>
            </a:xfrm>
          </p:grpSpPr>
          <p:sp>
            <p:nvSpPr>
              <p:cNvPr id="3566" name="Oval 494"/>
              <p:cNvSpPr>
                <a:spLocks noChangeArrowheads="1"/>
              </p:cNvSpPr>
              <p:nvPr/>
            </p:nvSpPr>
            <p:spPr bwMode="auto">
              <a:xfrm>
                <a:off x="3610" y="2792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67" name="Line 495"/>
              <p:cNvSpPr>
                <a:spLocks noChangeShapeType="1"/>
              </p:cNvSpPr>
              <p:nvPr/>
            </p:nvSpPr>
            <p:spPr bwMode="auto">
              <a:xfrm flipV="1">
                <a:off x="3668" y="2850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68" name="Group 496"/>
            <p:cNvGrpSpPr>
              <a:grpSpLocks/>
            </p:cNvGrpSpPr>
            <p:nvPr/>
          </p:nvGrpSpPr>
          <p:grpSpPr bwMode="auto">
            <a:xfrm>
              <a:off x="2486" y="3490"/>
              <a:ext cx="115" cy="115"/>
              <a:chOff x="4138" y="3309"/>
              <a:chExt cx="115" cy="115"/>
            </a:xfrm>
          </p:grpSpPr>
          <p:sp>
            <p:nvSpPr>
              <p:cNvPr id="3569" name="Oval 497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70" name="Line 498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71" name="Group 499"/>
            <p:cNvGrpSpPr>
              <a:grpSpLocks/>
            </p:cNvGrpSpPr>
            <p:nvPr/>
          </p:nvGrpSpPr>
          <p:grpSpPr bwMode="auto">
            <a:xfrm>
              <a:off x="3414" y="3635"/>
              <a:ext cx="115" cy="115"/>
              <a:chOff x="5066" y="3454"/>
              <a:chExt cx="115" cy="115"/>
            </a:xfrm>
          </p:grpSpPr>
          <p:sp>
            <p:nvSpPr>
              <p:cNvPr id="3572" name="Oval 500"/>
              <p:cNvSpPr>
                <a:spLocks noChangeArrowheads="1"/>
              </p:cNvSpPr>
              <p:nvPr/>
            </p:nvSpPr>
            <p:spPr bwMode="auto">
              <a:xfrm>
                <a:off x="5066" y="345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73" name="Line 501"/>
              <p:cNvSpPr>
                <a:spLocks noChangeShapeType="1"/>
              </p:cNvSpPr>
              <p:nvPr/>
            </p:nvSpPr>
            <p:spPr bwMode="auto">
              <a:xfrm flipV="1">
                <a:off x="5124" y="351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74" name="Group 502"/>
            <p:cNvGrpSpPr>
              <a:grpSpLocks/>
            </p:cNvGrpSpPr>
            <p:nvPr/>
          </p:nvGrpSpPr>
          <p:grpSpPr bwMode="auto">
            <a:xfrm>
              <a:off x="4944" y="3120"/>
              <a:ext cx="115" cy="115"/>
              <a:chOff x="5357" y="2621"/>
              <a:chExt cx="115" cy="115"/>
            </a:xfrm>
          </p:grpSpPr>
          <p:sp>
            <p:nvSpPr>
              <p:cNvPr id="3575" name="Oval 503"/>
              <p:cNvSpPr>
                <a:spLocks noChangeArrowheads="1"/>
              </p:cNvSpPr>
              <p:nvPr/>
            </p:nvSpPr>
            <p:spPr bwMode="auto">
              <a:xfrm>
                <a:off x="5357" y="2621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76" name="Line 504"/>
              <p:cNvSpPr>
                <a:spLocks noChangeShapeType="1"/>
              </p:cNvSpPr>
              <p:nvPr/>
            </p:nvSpPr>
            <p:spPr bwMode="auto">
              <a:xfrm flipV="1">
                <a:off x="5415" y="2679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77" name="Group 505"/>
            <p:cNvGrpSpPr>
              <a:grpSpLocks/>
            </p:cNvGrpSpPr>
            <p:nvPr/>
          </p:nvGrpSpPr>
          <p:grpSpPr bwMode="auto">
            <a:xfrm>
              <a:off x="3744" y="2515"/>
              <a:ext cx="115" cy="115"/>
              <a:chOff x="4714" y="2304"/>
              <a:chExt cx="115" cy="115"/>
            </a:xfrm>
          </p:grpSpPr>
          <p:sp>
            <p:nvSpPr>
              <p:cNvPr id="3578" name="Oval 506"/>
              <p:cNvSpPr>
                <a:spLocks noChangeArrowheads="1"/>
              </p:cNvSpPr>
              <p:nvPr/>
            </p:nvSpPr>
            <p:spPr bwMode="auto">
              <a:xfrm>
                <a:off x="4714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79" name="Line 507"/>
              <p:cNvSpPr>
                <a:spLocks noChangeShapeType="1"/>
              </p:cNvSpPr>
              <p:nvPr/>
            </p:nvSpPr>
            <p:spPr bwMode="auto">
              <a:xfrm flipV="1">
                <a:off x="4772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80" name="Group 508"/>
            <p:cNvGrpSpPr>
              <a:grpSpLocks/>
            </p:cNvGrpSpPr>
            <p:nvPr/>
          </p:nvGrpSpPr>
          <p:grpSpPr bwMode="auto">
            <a:xfrm>
              <a:off x="2592" y="3024"/>
              <a:ext cx="115" cy="115"/>
              <a:chOff x="3264" y="2304"/>
              <a:chExt cx="576" cy="576"/>
            </a:xfrm>
          </p:grpSpPr>
          <p:sp>
            <p:nvSpPr>
              <p:cNvPr id="3581" name="Oval 50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82" name="Line 51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83" name="Group 511"/>
            <p:cNvGrpSpPr>
              <a:grpSpLocks/>
            </p:cNvGrpSpPr>
            <p:nvPr/>
          </p:nvGrpSpPr>
          <p:grpSpPr bwMode="auto">
            <a:xfrm>
              <a:off x="3414" y="3024"/>
              <a:ext cx="115" cy="115"/>
              <a:chOff x="3264" y="2304"/>
              <a:chExt cx="576" cy="576"/>
            </a:xfrm>
          </p:grpSpPr>
          <p:sp>
            <p:nvSpPr>
              <p:cNvPr id="3584" name="Oval 51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85" name="Line 51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86" name="Group 514"/>
            <p:cNvGrpSpPr>
              <a:grpSpLocks/>
            </p:cNvGrpSpPr>
            <p:nvPr/>
          </p:nvGrpSpPr>
          <p:grpSpPr bwMode="auto">
            <a:xfrm>
              <a:off x="3072" y="3360"/>
              <a:ext cx="115" cy="115"/>
              <a:chOff x="3264" y="2304"/>
              <a:chExt cx="576" cy="576"/>
            </a:xfrm>
          </p:grpSpPr>
          <p:sp>
            <p:nvSpPr>
              <p:cNvPr id="3587" name="Oval 51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88" name="Line 51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89" name="Group 517"/>
            <p:cNvGrpSpPr>
              <a:grpSpLocks/>
            </p:cNvGrpSpPr>
            <p:nvPr/>
          </p:nvGrpSpPr>
          <p:grpSpPr bwMode="auto">
            <a:xfrm>
              <a:off x="2688" y="2544"/>
              <a:ext cx="115" cy="115"/>
              <a:chOff x="3264" y="2304"/>
              <a:chExt cx="576" cy="576"/>
            </a:xfrm>
          </p:grpSpPr>
          <p:sp>
            <p:nvSpPr>
              <p:cNvPr id="3590" name="Oval 51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91" name="Line 51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3592" name="Group 520"/>
            <p:cNvGrpSpPr>
              <a:grpSpLocks/>
            </p:cNvGrpSpPr>
            <p:nvPr/>
          </p:nvGrpSpPr>
          <p:grpSpPr bwMode="auto">
            <a:xfrm>
              <a:off x="2976" y="2256"/>
              <a:ext cx="115" cy="115"/>
              <a:chOff x="4714" y="2304"/>
              <a:chExt cx="115" cy="115"/>
            </a:xfrm>
          </p:grpSpPr>
          <p:sp>
            <p:nvSpPr>
              <p:cNvPr id="3593" name="Oval 521"/>
              <p:cNvSpPr>
                <a:spLocks noChangeArrowheads="1"/>
              </p:cNvSpPr>
              <p:nvPr/>
            </p:nvSpPr>
            <p:spPr bwMode="auto">
              <a:xfrm>
                <a:off x="4714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3594" name="Line 522"/>
              <p:cNvSpPr>
                <a:spLocks noChangeShapeType="1"/>
              </p:cNvSpPr>
              <p:nvPr/>
            </p:nvSpPr>
            <p:spPr bwMode="auto">
              <a:xfrm flipV="1">
                <a:off x="4772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3595" name="Text Box 523"/>
            <p:cNvSpPr txBox="1">
              <a:spLocks noChangeArrowheads="1"/>
            </p:cNvSpPr>
            <p:nvPr/>
          </p:nvSpPr>
          <p:spPr bwMode="auto">
            <a:xfrm>
              <a:off x="2635" y="2799"/>
              <a:ext cx="84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40458C"/>
                  </a:solidFill>
                  <a:latin typeface="Tahoma" charset="0"/>
                </a:rPr>
                <a:t>obstacle</a:t>
              </a:r>
            </a:p>
          </p:txBody>
        </p:sp>
        <p:sp>
          <p:nvSpPr>
            <p:cNvPr id="3596" name="Text Box 524"/>
            <p:cNvSpPr txBox="1">
              <a:spLocks noChangeArrowheads="1"/>
            </p:cNvSpPr>
            <p:nvPr/>
          </p:nvSpPr>
          <p:spPr bwMode="auto">
            <a:xfrm>
              <a:off x="607" y="3135"/>
              <a:ext cx="53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40458C"/>
                  </a:solidFill>
                  <a:latin typeface="Tahoma" charset="0"/>
                </a:rPr>
                <a:t>start</a:t>
              </a:r>
            </a:p>
          </p:txBody>
        </p:sp>
        <p:sp>
          <p:nvSpPr>
            <p:cNvPr id="3597" name="Text Box 525"/>
            <p:cNvSpPr txBox="1">
              <a:spLocks noChangeArrowheads="1"/>
            </p:cNvSpPr>
            <p:nvPr/>
          </p:nvSpPr>
          <p:spPr bwMode="auto">
            <a:xfrm>
              <a:off x="4878" y="3278"/>
              <a:ext cx="46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40458C"/>
                  </a:solidFill>
                  <a:latin typeface="Tahoma" charset="0"/>
                </a:rPr>
                <a:t>end</a:t>
              </a:r>
            </a:p>
          </p:txBody>
        </p:sp>
      </p:grpSp>
      <p:sp>
        <p:nvSpPr>
          <p:cNvPr id="5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61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BB2E-73D8-B74C-B1BE-595ED01F488D}" type="slidenum">
              <a:rPr lang="en-US">
                <a:solidFill>
                  <a:srgbClr val="40458C"/>
                </a:solidFill>
              </a:rPr>
              <a:pPr/>
              <a:t>19</a:t>
            </a:fld>
            <a:endParaRPr lang="en-US">
              <a:solidFill>
                <a:srgbClr val="40458C"/>
              </a:solidFill>
            </a:endParaRPr>
          </a:p>
        </p:txBody>
      </p:sp>
      <p:cxnSp>
        <p:nvCxnSpPr>
          <p:cNvPr id="184359" name="AutoShape 39"/>
          <p:cNvCxnSpPr>
            <a:cxnSpLocks noChangeShapeType="1"/>
            <a:stCxn id="184345" idx="1"/>
            <a:endCxn id="184348" idx="1"/>
          </p:cNvCxnSpPr>
          <p:nvPr/>
        </p:nvCxnSpPr>
        <p:spPr bwMode="auto">
          <a:xfrm>
            <a:off x="1997075" y="5257800"/>
            <a:ext cx="147320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31" name="AutoShape 11"/>
          <p:cNvCxnSpPr>
            <a:cxnSpLocks noChangeShapeType="1"/>
            <a:stCxn id="184351" idx="1"/>
            <a:endCxn id="184354" idx="1"/>
          </p:cNvCxnSpPr>
          <p:nvPr/>
        </p:nvCxnSpPr>
        <p:spPr bwMode="auto">
          <a:xfrm flipH="1" flipV="1">
            <a:off x="2911475" y="3662363"/>
            <a:ext cx="1020763" cy="503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56" name="AutoShape 36"/>
          <p:cNvCxnSpPr>
            <a:cxnSpLocks noChangeShapeType="1"/>
            <a:stCxn id="184354" idx="1"/>
            <a:endCxn id="184336" idx="1"/>
          </p:cNvCxnSpPr>
          <p:nvPr/>
        </p:nvCxnSpPr>
        <p:spPr bwMode="auto">
          <a:xfrm flipH="1">
            <a:off x="1539875" y="3662363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57" name="AutoShape 37"/>
          <p:cNvCxnSpPr>
            <a:cxnSpLocks noChangeShapeType="1"/>
            <a:stCxn id="184336" idx="1"/>
            <a:endCxn id="184342" idx="1"/>
          </p:cNvCxnSpPr>
          <p:nvPr/>
        </p:nvCxnSpPr>
        <p:spPr bwMode="auto">
          <a:xfrm flipH="1">
            <a:off x="1158875" y="3662363"/>
            <a:ext cx="381000" cy="774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58" name="AutoShape 38"/>
          <p:cNvCxnSpPr>
            <a:cxnSpLocks noChangeShapeType="1"/>
            <a:stCxn id="184342" idx="1"/>
            <a:endCxn id="184345" idx="1"/>
          </p:cNvCxnSpPr>
          <p:nvPr/>
        </p:nvCxnSpPr>
        <p:spPr bwMode="auto">
          <a:xfrm>
            <a:off x="1158875" y="4437063"/>
            <a:ext cx="838200" cy="820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0" name="AutoShape 40"/>
          <p:cNvCxnSpPr>
            <a:cxnSpLocks noChangeShapeType="1"/>
            <a:stCxn id="184348" idx="1"/>
            <a:endCxn id="184351" idx="1"/>
          </p:cNvCxnSpPr>
          <p:nvPr/>
        </p:nvCxnSpPr>
        <p:spPr bwMode="auto">
          <a:xfrm flipV="1">
            <a:off x="3470275" y="4165600"/>
            <a:ext cx="461963" cy="1322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Polygon</a:t>
            </a:r>
          </a:p>
        </p:txBody>
      </p:sp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convex polygon is a nonintersecting polygon whose internal angles are all convex (i.e., less than </a:t>
            </a:r>
            <a:r>
              <a:rPr lang="en-US" sz="2400">
                <a:latin typeface="Symbol" charset="0"/>
              </a:rPr>
              <a:t>p</a:t>
            </a:r>
            <a:r>
              <a:rPr lang="en-US" sz="2400"/>
              <a:t>)</a:t>
            </a:r>
            <a:endParaRPr lang="en-US" sz="2400">
              <a:latin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/>
              <a:t>In a convex polygon, a segment joining two vertices of the polygon lies entirely inside the polygon</a:t>
            </a:r>
          </a:p>
        </p:txBody>
      </p:sp>
      <p:grpSp>
        <p:nvGrpSpPr>
          <p:cNvPr id="184339" name="Group 19"/>
          <p:cNvGrpSpPr>
            <a:grpSpLocks/>
          </p:cNvGrpSpPr>
          <p:nvPr/>
        </p:nvGrpSpPr>
        <p:grpSpPr bwMode="auto">
          <a:xfrm>
            <a:off x="1447800" y="3568700"/>
            <a:ext cx="182563" cy="182563"/>
            <a:chOff x="3264" y="2304"/>
            <a:chExt cx="576" cy="576"/>
          </a:xfrm>
        </p:grpSpPr>
        <p:sp>
          <p:nvSpPr>
            <p:cNvPr id="184337" name="Oval 1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36" name="Line 1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40" name="Group 20"/>
          <p:cNvGrpSpPr>
            <a:grpSpLocks/>
          </p:cNvGrpSpPr>
          <p:nvPr/>
        </p:nvGrpSpPr>
        <p:grpSpPr bwMode="auto">
          <a:xfrm>
            <a:off x="1066800" y="4343400"/>
            <a:ext cx="182563" cy="182563"/>
            <a:chOff x="3264" y="2304"/>
            <a:chExt cx="576" cy="576"/>
          </a:xfrm>
        </p:grpSpPr>
        <p:sp>
          <p:nvSpPr>
            <p:cNvPr id="184341" name="Oval 2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42" name="Line 2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43" name="Group 23"/>
          <p:cNvGrpSpPr>
            <a:grpSpLocks/>
          </p:cNvGrpSpPr>
          <p:nvPr/>
        </p:nvGrpSpPr>
        <p:grpSpPr bwMode="auto">
          <a:xfrm>
            <a:off x="1905000" y="5164138"/>
            <a:ext cx="182563" cy="182562"/>
            <a:chOff x="3264" y="2304"/>
            <a:chExt cx="576" cy="576"/>
          </a:xfrm>
        </p:grpSpPr>
        <p:sp>
          <p:nvSpPr>
            <p:cNvPr id="184344" name="Oval 2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45" name="Line 2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46" name="Group 26"/>
          <p:cNvGrpSpPr>
            <a:grpSpLocks/>
          </p:cNvGrpSpPr>
          <p:nvPr/>
        </p:nvGrpSpPr>
        <p:grpSpPr bwMode="auto">
          <a:xfrm>
            <a:off x="3378200" y="5394325"/>
            <a:ext cx="182563" cy="182563"/>
            <a:chOff x="3264" y="2304"/>
            <a:chExt cx="576" cy="576"/>
          </a:xfrm>
        </p:grpSpPr>
        <p:sp>
          <p:nvSpPr>
            <p:cNvPr id="184347" name="Oval 2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48" name="Line 2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49" name="Group 29"/>
          <p:cNvGrpSpPr>
            <a:grpSpLocks/>
          </p:cNvGrpSpPr>
          <p:nvPr/>
        </p:nvGrpSpPr>
        <p:grpSpPr bwMode="auto">
          <a:xfrm>
            <a:off x="3840163" y="4071938"/>
            <a:ext cx="182562" cy="182562"/>
            <a:chOff x="3264" y="2304"/>
            <a:chExt cx="576" cy="576"/>
          </a:xfrm>
        </p:grpSpPr>
        <p:sp>
          <p:nvSpPr>
            <p:cNvPr id="184350" name="Oval 3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51" name="Line 3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52" name="Group 32"/>
          <p:cNvGrpSpPr>
            <a:grpSpLocks/>
          </p:cNvGrpSpPr>
          <p:nvPr/>
        </p:nvGrpSpPr>
        <p:grpSpPr bwMode="auto">
          <a:xfrm>
            <a:off x="2819400" y="3568700"/>
            <a:ext cx="182563" cy="182563"/>
            <a:chOff x="3264" y="2304"/>
            <a:chExt cx="576" cy="576"/>
          </a:xfrm>
        </p:grpSpPr>
        <p:sp>
          <p:nvSpPr>
            <p:cNvPr id="184353" name="Oval 3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54" name="Line 3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4361" name="Text Box 41"/>
          <p:cNvSpPr txBox="1">
            <a:spLocks noChangeArrowheads="1"/>
          </p:cNvSpPr>
          <p:nvPr/>
        </p:nvSpPr>
        <p:spPr bwMode="auto">
          <a:xfrm>
            <a:off x="1997075" y="5715000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convex</a:t>
            </a:r>
          </a:p>
        </p:txBody>
      </p:sp>
      <p:cxnSp>
        <p:nvCxnSpPr>
          <p:cNvPr id="184362" name="AutoShape 42"/>
          <p:cNvCxnSpPr>
            <a:cxnSpLocks noChangeShapeType="1"/>
            <a:stCxn id="184376" idx="1"/>
            <a:endCxn id="184379" idx="1"/>
          </p:cNvCxnSpPr>
          <p:nvPr/>
        </p:nvCxnSpPr>
        <p:spPr bwMode="auto">
          <a:xfrm>
            <a:off x="6873875" y="4621213"/>
            <a:ext cx="695325" cy="792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3" name="AutoShape 43"/>
          <p:cNvCxnSpPr>
            <a:cxnSpLocks noChangeShapeType="1"/>
            <a:stCxn id="184382" idx="1"/>
            <a:endCxn id="184385" idx="1"/>
          </p:cNvCxnSpPr>
          <p:nvPr/>
        </p:nvCxnSpPr>
        <p:spPr bwMode="auto">
          <a:xfrm flipH="1" flipV="1">
            <a:off x="6384925" y="3983038"/>
            <a:ext cx="1646238" cy="107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4" name="AutoShape 44"/>
          <p:cNvCxnSpPr>
            <a:cxnSpLocks noChangeShapeType="1"/>
            <a:stCxn id="184385" idx="1"/>
            <a:endCxn id="184370" idx="1"/>
          </p:cNvCxnSpPr>
          <p:nvPr/>
        </p:nvCxnSpPr>
        <p:spPr bwMode="auto">
          <a:xfrm flipH="1" flipV="1">
            <a:off x="5257800" y="3570288"/>
            <a:ext cx="1127125" cy="412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5" name="AutoShape 45"/>
          <p:cNvCxnSpPr>
            <a:cxnSpLocks noChangeShapeType="1"/>
            <a:stCxn id="184370" idx="1"/>
            <a:endCxn id="184373" idx="1"/>
          </p:cNvCxnSpPr>
          <p:nvPr/>
        </p:nvCxnSpPr>
        <p:spPr bwMode="auto">
          <a:xfrm flipH="1">
            <a:off x="5075238" y="3570288"/>
            <a:ext cx="182562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6" name="AutoShape 46"/>
          <p:cNvCxnSpPr>
            <a:cxnSpLocks noChangeShapeType="1"/>
            <a:stCxn id="184373" idx="1"/>
            <a:endCxn id="184376" idx="1"/>
          </p:cNvCxnSpPr>
          <p:nvPr/>
        </p:nvCxnSpPr>
        <p:spPr bwMode="auto">
          <a:xfrm flipV="1">
            <a:off x="5075238" y="4621213"/>
            <a:ext cx="1798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67" name="AutoShape 47"/>
          <p:cNvCxnSpPr>
            <a:cxnSpLocks noChangeShapeType="1"/>
            <a:stCxn id="184379" idx="1"/>
            <a:endCxn id="184382" idx="1"/>
          </p:cNvCxnSpPr>
          <p:nvPr/>
        </p:nvCxnSpPr>
        <p:spPr bwMode="auto">
          <a:xfrm flipV="1">
            <a:off x="7569200" y="4090988"/>
            <a:ext cx="461963" cy="1322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5165725" y="3476625"/>
            <a:ext cx="182563" cy="182563"/>
            <a:chOff x="3264" y="2304"/>
            <a:chExt cx="576" cy="576"/>
          </a:xfrm>
        </p:grpSpPr>
        <p:sp>
          <p:nvSpPr>
            <p:cNvPr id="184369" name="Oval 49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70" name="Line 50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71" name="Group 51"/>
          <p:cNvGrpSpPr>
            <a:grpSpLocks/>
          </p:cNvGrpSpPr>
          <p:nvPr/>
        </p:nvGrpSpPr>
        <p:grpSpPr bwMode="auto">
          <a:xfrm>
            <a:off x="4983163" y="4981575"/>
            <a:ext cx="182562" cy="182563"/>
            <a:chOff x="3264" y="2304"/>
            <a:chExt cx="576" cy="576"/>
          </a:xfrm>
        </p:grpSpPr>
        <p:sp>
          <p:nvSpPr>
            <p:cNvPr id="184372" name="Oval 5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73" name="Line 5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74" name="Group 54"/>
          <p:cNvGrpSpPr>
            <a:grpSpLocks/>
          </p:cNvGrpSpPr>
          <p:nvPr/>
        </p:nvGrpSpPr>
        <p:grpSpPr bwMode="auto">
          <a:xfrm>
            <a:off x="6781800" y="4527550"/>
            <a:ext cx="182563" cy="182563"/>
            <a:chOff x="3264" y="2304"/>
            <a:chExt cx="576" cy="576"/>
          </a:xfrm>
        </p:grpSpPr>
        <p:sp>
          <p:nvSpPr>
            <p:cNvPr id="184375" name="Oval 5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76" name="Line 5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77" name="Group 57"/>
          <p:cNvGrpSpPr>
            <a:grpSpLocks/>
          </p:cNvGrpSpPr>
          <p:nvPr/>
        </p:nvGrpSpPr>
        <p:grpSpPr bwMode="auto">
          <a:xfrm>
            <a:off x="7477125" y="5319713"/>
            <a:ext cx="182563" cy="182562"/>
            <a:chOff x="3264" y="2304"/>
            <a:chExt cx="576" cy="576"/>
          </a:xfrm>
        </p:grpSpPr>
        <p:sp>
          <p:nvSpPr>
            <p:cNvPr id="184378" name="Oval 5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79" name="Line 5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80" name="Group 60"/>
          <p:cNvGrpSpPr>
            <a:grpSpLocks/>
          </p:cNvGrpSpPr>
          <p:nvPr/>
        </p:nvGrpSpPr>
        <p:grpSpPr bwMode="auto">
          <a:xfrm>
            <a:off x="7939088" y="3997325"/>
            <a:ext cx="182562" cy="182563"/>
            <a:chOff x="3264" y="2304"/>
            <a:chExt cx="576" cy="576"/>
          </a:xfrm>
        </p:grpSpPr>
        <p:sp>
          <p:nvSpPr>
            <p:cNvPr id="184381" name="Oval 6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82" name="Line 6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4383" name="Group 63"/>
          <p:cNvGrpSpPr>
            <a:grpSpLocks/>
          </p:cNvGrpSpPr>
          <p:nvPr/>
        </p:nvGrpSpPr>
        <p:grpSpPr bwMode="auto">
          <a:xfrm>
            <a:off x="6292850" y="3889375"/>
            <a:ext cx="182563" cy="182563"/>
            <a:chOff x="3264" y="2304"/>
            <a:chExt cx="576" cy="576"/>
          </a:xfrm>
        </p:grpSpPr>
        <p:sp>
          <p:nvSpPr>
            <p:cNvPr id="184384" name="Oval 6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4385" name="Line 6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4386" name="Text Box 66"/>
          <p:cNvSpPr txBox="1">
            <a:spLocks noChangeArrowheads="1"/>
          </p:cNvSpPr>
          <p:nvPr/>
        </p:nvSpPr>
        <p:spPr bwMode="auto">
          <a:xfrm>
            <a:off x="5595938" y="5715000"/>
            <a:ext cx="162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nonconvex</a:t>
            </a:r>
          </a:p>
        </p:txBody>
      </p:sp>
    </p:spTree>
    <p:extLst>
      <p:ext uri="{BB962C8B-B14F-4D97-AF65-F5344CB8AC3E}">
        <p14:creationId xmlns:p14="http://schemas.microsoft.com/office/powerpoint/2010/main" val="15772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AE82-6FA6-9546-97E9-D7F417977E4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en-US" b="1"/>
              <a:t>Basic Geometric Objects in the Plane</a:t>
            </a:r>
            <a:endParaRPr lang="en-US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752600" y="2514600"/>
            <a:ext cx="63547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solidFill>
                  <a:srgbClr val="00FF00"/>
                </a:solidFill>
                <a:latin typeface="Times New Roman" charset="0"/>
              </a:rPr>
              <a:t>segment 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: portion of a straight line between two points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1708150" y="1182688"/>
            <a:ext cx="6902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300" i="1">
                <a:solidFill>
                  <a:srgbClr val="0000FF"/>
                </a:solidFill>
                <a:latin typeface="Times New Roman" charset="0"/>
              </a:rPr>
              <a:t>point : 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denoted by a pair of coordinates (x,y)</a:t>
            </a: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5029200" y="179228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Freeform 20"/>
          <p:cNvSpPr>
            <a:spLocks/>
          </p:cNvSpPr>
          <p:nvPr/>
        </p:nvSpPr>
        <p:spPr bwMode="auto">
          <a:xfrm>
            <a:off x="3738563" y="3094038"/>
            <a:ext cx="3538537" cy="554037"/>
          </a:xfrm>
          <a:custGeom>
            <a:avLst/>
            <a:gdLst>
              <a:gd name="T0" fmla="*/ 0 w 2229"/>
              <a:gd name="T1" fmla="*/ 326 h 349"/>
              <a:gd name="T2" fmla="*/ 10 w 2229"/>
              <a:gd name="T3" fmla="*/ 349 h 349"/>
              <a:gd name="T4" fmla="*/ 2229 w 2229"/>
              <a:gd name="T5" fmla="*/ 23 h 349"/>
              <a:gd name="T6" fmla="*/ 2219 w 2229"/>
              <a:gd name="T7" fmla="*/ 0 h 349"/>
              <a:gd name="T8" fmla="*/ 0 w 2229"/>
              <a:gd name="T9" fmla="*/ 326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9" h="349">
                <a:moveTo>
                  <a:pt x="0" y="326"/>
                </a:moveTo>
                <a:lnTo>
                  <a:pt x="10" y="349"/>
                </a:lnTo>
                <a:lnTo>
                  <a:pt x="2229" y="23"/>
                </a:lnTo>
                <a:lnTo>
                  <a:pt x="2219" y="0"/>
                </a:lnTo>
                <a:lnTo>
                  <a:pt x="0" y="32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81413" y="3582988"/>
            <a:ext cx="130175" cy="93662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7204075" y="3054350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Freeform 25"/>
          <p:cNvSpPr>
            <a:spLocks/>
          </p:cNvSpPr>
          <p:nvPr/>
        </p:nvSpPr>
        <p:spPr bwMode="auto">
          <a:xfrm>
            <a:off x="3040063" y="5475288"/>
            <a:ext cx="1314450" cy="144462"/>
          </a:xfrm>
          <a:custGeom>
            <a:avLst/>
            <a:gdLst>
              <a:gd name="T0" fmla="*/ 0 w 828"/>
              <a:gd name="T1" fmla="*/ 0 h 91"/>
              <a:gd name="T2" fmla="*/ 0 w 828"/>
              <a:gd name="T3" fmla="*/ 23 h 91"/>
              <a:gd name="T4" fmla="*/ 828 w 828"/>
              <a:gd name="T5" fmla="*/ 91 h 91"/>
              <a:gd name="T6" fmla="*/ 828 w 828"/>
              <a:gd name="T7" fmla="*/ 68 h 91"/>
              <a:gd name="T8" fmla="*/ 0 w 828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" h="91">
                <a:moveTo>
                  <a:pt x="0" y="0"/>
                </a:moveTo>
                <a:lnTo>
                  <a:pt x="0" y="23"/>
                </a:lnTo>
                <a:lnTo>
                  <a:pt x="828" y="91"/>
                </a:lnTo>
                <a:lnTo>
                  <a:pt x="828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Freeform 28"/>
          <p:cNvSpPr>
            <a:spLocks/>
          </p:cNvSpPr>
          <p:nvPr/>
        </p:nvSpPr>
        <p:spPr bwMode="auto">
          <a:xfrm>
            <a:off x="2714625" y="5487988"/>
            <a:ext cx="341313" cy="973137"/>
          </a:xfrm>
          <a:custGeom>
            <a:avLst/>
            <a:gdLst>
              <a:gd name="T0" fmla="*/ 0 w 215"/>
              <a:gd name="T1" fmla="*/ 605 h 613"/>
              <a:gd name="T2" fmla="*/ 31 w 215"/>
              <a:gd name="T3" fmla="*/ 613 h 613"/>
              <a:gd name="T4" fmla="*/ 215 w 215"/>
              <a:gd name="T5" fmla="*/ 7 h 613"/>
              <a:gd name="T6" fmla="*/ 185 w 215"/>
              <a:gd name="T7" fmla="*/ 0 h 613"/>
              <a:gd name="T8" fmla="*/ 0 w 215"/>
              <a:gd name="T9" fmla="*/ 60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613">
                <a:moveTo>
                  <a:pt x="0" y="605"/>
                </a:moveTo>
                <a:lnTo>
                  <a:pt x="31" y="613"/>
                </a:lnTo>
                <a:lnTo>
                  <a:pt x="215" y="7"/>
                </a:lnTo>
                <a:lnTo>
                  <a:pt x="185" y="0"/>
                </a:lnTo>
                <a:lnTo>
                  <a:pt x="0" y="6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Freeform 31"/>
          <p:cNvSpPr>
            <a:spLocks/>
          </p:cNvSpPr>
          <p:nvPr/>
        </p:nvSpPr>
        <p:spPr bwMode="auto">
          <a:xfrm>
            <a:off x="4322763" y="5595938"/>
            <a:ext cx="211137" cy="757237"/>
          </a:xfrm>
          <a:custGeom>
            <a:avLst/>
            <a:gdLst>
              <a:gd name="T0" fmla="*/ 31 w 133"/>
              <a:gd name="T1" fmla="*/ 0 h 477"/>
              <a:gd name="T2" fmla="*/ 0 w 133"/>
              <a:gd name="T3" fmla="*/ 0 h 477"/>
              <a:gd name="T4" fmla="*/ 102 w 133"/>
              <a:gd name="T5" fmla="*/ 477 h 477"/>
              <a:gd name="T6" fmla="*/ 133 w 133"/>
              <a:gd name="T7" fmla="*/ 477 h 477"/>
              <a:gd name="T8" fmla="*/ 31 w 133"/>
              <a:gd name="T9" fmla="*/ 0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477">
                <a:moveTo>
                  <a:pt x="31" y="0"/>
                </a:moveTo>
                <a:lnTo>
                  <a:pt x="0" y="0"/>
                </a:lnTo>
                <a:lnTo>
                  <a:pt x="102" y="477"/>
                </a:lnTo>
                <a:lnTo>
                  <a:pt x="133" y="477"/>
                </a:lnTo>
                <a:lnTo>
                  <a:pt x="3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Freeform 34"/>
          <p:cNvSpPr>
            <a:spLocks/>
          </p:cNvSpPr>
          <p:nvPr/>
        </p:nvSpPr>
        <p:spPr bwMode="auto">
          <a:xfrm>
            <a:off x="3738563" y="6340475"/>
            <a:ext cx="779462" cy="361950"/>
          </a:xfrm>
          <a:custGeom>
            <a:avLst/>
            <a:gdLst>
              <a:gd name="T0" fmla="*/ 0 w 491"/>
              <a:gd name="T1" fmla="*/ 205 h 228"/>
              <a:gd name="T2" fmla="*/ 20 w 491"/>
              <a:gd name="T3" fmla="*/ 228 h 228"/>
              <a:gd name="T4" fmla="*/ 491 w 491"/>
              <a:gd name="T5" fmla="*/ 23 h 228"/>
              <a:gd name="T6" fmla="*/ 470 w 491"/>
              <a:gd name="T7" fmla="*/ 0 h 228"/>
              <a:gd name="T8" fmla="*/ 0 w 491"/>
              <a:gd name="T9" fmla="*/ 20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28">
                <a:moveTo>
                  <a:pt x="0" y="205"/>
                </a:moveTo>
                <a:lnTo>
                  <a:pt x="20" y="228"/>
                </a:lnTo>
                <a:lnTo>
                  <a:pt x="491" y="23"/>
                </a:lnTo>
                <a:lnTo>
                  <a:pt x="470" y="0"/>
                </a:lnTo>
                <a:lnTo>
                  <a:pt x="0" y="2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Freeform 37"/>
          <p:cNvSpPr>
            <a:spLocks/>
          </p:cNvSpPr>
          <p:nvPr/>
        </p:nvSpPr>
        <p:spPr bwMode="auto">
          <a:xfrm>
            <a:off x="2714625" y="6448425"/>
            <a:ext cx="1055688" cy="254000"/>
          </a:xfrm>
          <a:custGeom>
            <a:avLst/>
            <a:gdLst>
              <a:gd name="T0" fmla="*/ 11 w 665"/>
              <a:gd name="T1" fmla="*/ 0 h 160"/>
              <a:gd name="T2" fmla="*/ 0 w 665"/>
              <a:gd name="T3" fmla="*/ 23 h 160"/>
              <a:gd name="T4" fmla="*/ 655 w 665"/>
              <a:gd name="T5" fmla="*/ 160 h 160"/>
              <a:gd name="T6" fmla="*/ 665 w 665"/>
              <a:gd name="T7" fmla="*/ 137 h 160"/>
              <a:gd name="T8" fmla="*/ 11 w 665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60">
                <a:moveTo>
                  <a:pt x="11" y="0"/>
                </a:moveTo>
                <a:lnTo>
                  <a:pt x="0" y="23"/>
                </a:lnTo>
                <a:lnTo>
                  <a:pt x="655" y="160"/>
                </a:lnTo>
                <a:lnTo>
                  <a:pt x="665" y="137"/>
                </a:lnTo>
                <a:lnTo>
                  <a:pt x="1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2967038" y="5446713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7" name="Oval 39"/>
          <p:cNvSpPr>
            <a:spLocks noChangeArrowheads="1"/>
          </p:cNvSpPr>
          <p:nvPr/>
        </p:nvSpPr>
        <p:spPr bwMode="auto">
          <a:xfrm>
            <a:off x="2674938" y="642143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4427538" y="631348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3697288" y="663733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4281488" y="5554663"/>
            <a:ext cx="130175" cy="93662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3" name="Freeform 45"/>
          <p:cNvSpPr>
            <a:spLocks/>
          </p:cNvSpPr>
          <p:nvPr/>
        </p:nvSpPr>
        <p:spPr bwMode="auto">
          <a:xfrm>
            <a:off x="7407275" y="5403850"/>
            <a:ext cx="404813" cy="1393825"/>
          </a:xfrm>
          <a:custGeom>
            <a:avLst/>
            <a:gdLst>
              <a:gd name="T0" fmla="*/ 30 w 255"/>
              <a:gd name="T1" fmla="*/ 0 h 878"/>
              <a:gd name="T2" fmla="*/ 0 w 255"/>
              <a:gd name="T3" fmla="*/ 7 h 878"/>
              <a:gd name="T4" fmla="*/ 225 w 255"/>
              <a:gd name="T5" fmla="*/ 878 h 878"/>
              <a:gd name="T6" fmla="*/ 255 w 255"/>
              <a:gd name="T7" fmla="*/ 871 h 878"/>
              <a:gd name="T8" fmla="*/ 30 w 255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878">
                <a:moveTo>
                  <a:pt x="30" y="0"/>
                </a:moveTo>
                <a:lnTo>
                  <a:pt x="0" y="7"/>
                </a:lnTo>
                <a:lnTo>
                  <a:pt x="225" y="878"/>
                </a:lnTo>
                <a:lnTo>
                  <a:pt x="255" y="871"/>
                </a:lnTo>
                <a:lnTo>
                  <a:pt x="3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Freeform 48"/>
          <p:cNvSpPr>
            <a:spLocks/>
          </p:cNvSpPr>
          <p:nvPr/>
        </p:nvSpPr>
        <p:spPr bwMode="auto">
          <a:xfrm>
            <a:off x="5799138" y="6040438"/>
            <a:ext cx="487362" cy="661987"/>
          </a:xfrm>
          <a:custGeom>
            <a:avLst/>
            <a:gdLst>
              <a:gd name="T0" fmla="*/ 31 w 307"/>
              <a:gd name="T1" fmla="*/ 0 h 417"/>
              <a:gd name="T2" fmla="*/ 0 w 307"/>
              <a:gd name="T3" fmla="*/ 8 h 417"/>
              <a:gd name="T4" fmla="*/ 277 w 307"/>
              <a:gd name="T5" fmla="*/ 417 h 417"/>
              <a:gd name="T6" fmla="*/ 307 w 307"/>
              <a:gd name="T7" fmla="*/ 409 h 417"/>
              <a:gd name="T8" fmla="*/ 31 w 307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417">
                <a:moveTo>
                  <a:pt x="31" y="0"/>
                </a:moveTo>
                <a:lnTo>
                  <a:pt x="0" y="8"/>
                </a:lnTo>
                <a:lnTo>
                  <a:pt x="277" y="417"/>
                </a:lnTo>
                <a:lnTo>
                  <a:pt x="307" y="409"/>
                </a:lnTo>
                <a:lnTo>
                  <a:pt x="3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" name="Freeform 51"/>
          <p:cNvSpPr>
            <a:spLocks/>
          </p:cNvSpPr>
          <p:nvPr/>
        </p:nvSpPr>
        <p:spPr bwMode="auto">
          <a:xfrm>
            <a:off x="7423150" y="5367338"/>
            <a:ext cx="746125" cy="612775"/>
          </a:xfrm>
          <a:custGeom>
            <a:avLst/>
            <a:gdLst>
              <a:gd name="T0" fmla="*/ 20 w 470"/>
              <a:gd name="T1" fmla="*/ 0 h 386"/>
              <a:gd name="T2" fmla="*/ 0 w 470"/>
              <a:gd name="T3" fmla="*/ 15 h 386"/>
              <a:gd name="T4" fmla="*/ 450 w 470"/>
              <a:gd name="T5" fmla="*/ 386 h 386"/>
              <a:gd name="T6" fmla="*/ 470 w 470"/>
              <a:gd name="T7" fmla="*/ 371 h 386"/>
              <a:gd name="T8" fmla="*/ 20 w 470"/>
              <a:gd name="T9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386">
                <a:moveTo>
                  <a:pt x="20" y="0"/>
                </a:moveTo>
                <a:lnTo>
                  <a:pt x="0" y="15"/>
                </a:lnTo>
                <a:lnTo>
                  <a:pt x="450" y="386"/>
                </a:lnTo>
                <a:lnTo>
                  <a:pt x="470" y="371"/>
                </a:lnTo>
                <a:lnTo>
                  <a:pt x="2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Freeform 54"/>
          <p:cNvSpPr>
            <a:spLocks/>
          </p:cNvSpPr>
          <p:nvPr/>
        </p:nvSpPr>
        <p:spPr bwMode="auto">
          <a:xfrm>
            <a:off x="6254750" y="5956300"/>
            <a:ext cx="1914525" cy="757238"/>
          </a:xfrm>
          <a:custGeom>
            <a:avLst/>
            <a:gdLst>
              <a:gd name="T0" fmla="*/ 1206 w 1206"/>
              <a:gd name="T1" fmla="*/ 23 h 477"/>
              <a:gd name="T2" fmla="*/ 1196 w 1206"/>
              <a:gd name="T3" fmla="*/ 0 h 477"/>
              <a:gd name="T4" fmla="*/ 0 w 1206"/>
              <a:gd name="T5" fmla="*/ 454 h 477"/>
              <a:gd name="T6" fmla="*/ 10 w 1206"/>
              <a:gd name="T7" fmla="*/ 477 h 477"/>
              <a:gd name="T8" fmla="*/ 1206 w 1206"/>
              <a:gd name="T9" fmla="*/ 2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6" h="477">
                <a:moveTo>
                  <a:pt x="1206" y="23"/>
                </a:moveTo>
                <a:lnTo>
                  <a:pt x="1196" y="0"/>
                </a:lnTo>
                <a:lnTo>
                  <a:pt x="0" y="454"/>
                </a:lnTo>
                <a:lnTo>
                  <a:pt x="10" y="477"/>
                </a:lnTo>
                <a:lnTo>
                  <a:pt x="1206" y="2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5" name="Freeform 57"/>
          <p:cNvSpPr>
            <a:spLocks/>
          </p:cNvSpPr>
          <p:nvPr/>
        </p:nvSpPr>
        <p:spPr bwMode="auto">
          <a:xfrm>
            <a:off x="5816600" y="6027738"/>
            <a:ext cx="1979613" cy="782637"/>
          </a:xfrm>
          <a:custGeom>
            <a:avLst/>
            <a:gdLst>
              <a:gd name="T0" fmla="*/ 1237 w 1247"/>
              <a:gd name="T1" fmla="*/ 493 h 493"/>
              <a:gd name="T2" fmla="*/ 1247 w 1247"/>
              <a:gd name="T3" fmla="*/ 470 h 493"/>
              <a:gd name="T4" fmla="*/ 10 w 1247"/>
              <a:gd name="T5" fmla="*/ 0 h 493"/>
              <a:gd name="T6" fmla="*/ 0 w 1247"/>
              <a:gd name="T7" fmla="*/ 23 h 493"/>
              <a:gd name="T8" fmla="*/ 1237 w 1247"/>
              <a:gd name="T9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7" h="493">
                <a:moveTo>
                  <a:pt x="1237" y="493"/>
                </a:moveTo>
                <a:lnTo>
                  <a:pt x="1247" y="470"/>
                </a:lnTo>
                <a:lnTo>
                  <a:pt x="10" y="0"/>
                </a:lnTo>
                <a:lnTo>
                  <a:pt x="0" y="23"/>
                </a:lnTo>
                <a:lnTo>
                  <a:pt x="1237" y="49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6" name="Oval 58"/>
          <p:cNvSpPr>
            <a:spLocks noChangeArrowheads="1"/>
          </p:cNvSpPr>
          <p:nvPr/>
        </p:nvSpPr>
        <p:spPr bwMode="auto">
          <a:xfrm>
            <a:off x="7723188" y="674528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7" name="Oval 59"/>
          <p:cNvSpPr>
            <a:spLocks noChangeArrowheads="1"/>
          </p:cNvSpPr>
          <p:nvPr/>
        </p:nvSpPr>
        <p:spPr bwMode="auto">
          <a:xfrm>
            <a:off x="5759450" y="6000750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8" name="Oval 60"/>
          <p:cNvSpPr>
            <a:spLocks noChangeArrowheads="1"/>
          </p:cNvSpPr>
          <p:nvPr/>
        </p:nvSpPr>
        <p:spPr bwMode="auto">
          <a:xfrm>
            <a:off x="8096250" y="5927725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9" name="Oval 61"/>
          <p:cNvSpPr>
            <a:spLocks noChangeArrowheads="1"/>
          </p:cNvSpPr>
          <p:nvPr/>
        </p:nvSpPr>
        <p:spPr bwMode="auto">
          <a:xfrm>
            <a:off x="6197600" y="665003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0" name="Oval 62"/>
          <p:cNvSpPr>
            <a:spLocks noChangeArrowheads="1"/>
          </p:cNvSpPr>
          <p:nvPr/>
        </p:nvSpPr>
        <p:spPr bwMode="auto">
          <a:xfrm>
            <a:off x="7366000" y="5351463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1773238" y="4237038"/>
            <a:ext cx="6127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solidFill>
                  <a:srgbClr val="FF0000"/>
                </a:solidFill>
                <a:latin typeface="Times New Roman" charset="0"/>
              </a:rPr>
              <a:t>polygon 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:  circular sequence of points (</a:t>
            </a:r>
            <a:r>
              <a:rPr lang="en-US" altLang="en-US" sz="2300">
                <a:solidFill>
                  <a:srgbClr val="E8382C"/>
                </a:solidFill>
                <a:latin typeface="Times New Roman" charset="0"/>
              </a:rPr>
              <a:t>vertices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) and </a:t>
            </a:r>
          </a:p>
          <a:p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segments (</a:t>
            </a:r>
            <a:r>
              <a:rPr lang="en-US" altLang="en-US" sz="2300">
                <a:solidFill>
                  <a:srgbClr val="E8382C"/>
                </a:solidFill>
                <a:latin typeface="Times New Roman" charset="0"/>
              </a:rPr>
              <a:t>edges</a:t>
            </a:r>
            <a:r>
              <a:rPr lang="en-US" altLang="en-US" sz="2300">
                <a:solidFill>
                  <a:srgbClr val="000000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utoUpdateAnimBg="0"/>
      <p:bldP spid="2061" grpId="0" autoUpdateAnimBg="0"/>
      <p:bldP spid="2065" grpId="0" animBg="1"/>
      <p:bldP spid="2068" grpId="0" animBg="1"/>
      <p:bldP spid="2069" grpId="0" animBg="1"/>
      <p:bldP spid="2070" grpId="0" animBg="1"/>
      <p:bldP spid="2073" grpId="0" animBg="1"/>
      <p:bldP spid="2076" grpId="0" animBg="1"/>
      <p:bldP spid="2079" grpId="0" animBg="1"/>
      <p:bldP spid="2082" grpId="0" animBg="1"/>
      <p:bldP spid="2085" grpId="0" animBg="1"/>
      <p:bldP spid="2086" grpId="0" animBg="1"/>
      <p:bldP spid="2087" grpId="0" animBg="1"/>
      <p:bldP spid="2088" grpId="0" animBg="1"/>
      <p:bldP spid="2089" grpId="0" animBg="1"/>
      <p:bldP spid="2090" grpId="0" animBg="1"/>
      <p:bldP spid="2093" grpId="0" animBg="1"/>
      <p:bldP spid="2096" grpId="0" animBg="1"/>
      <p:bldP spid="2099" grpId="0" animBg="1"/>
      <p:bldP spid="2102" grpId="0" animBg="1"/>
      <p:bldP spid="2105" grpId="0" animBg="1"/>
      <p:bldP spid="2106" grpId="0" animBg="1"/>
      <p:bldP spid="2107" grpId="0" animBg="1"/>
      <p:bldP spid="2108" grpId="0" animBg="1"/>
      <p:bldP spid="2109" grpId="0" animBg="1"/>
      <p:bldP spid="2110" grpId="0" animBg="1"/>
      <p:bldP spid="21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B43-5E96-AC4C-B2E1-5F8185FBAF30}" type="slidenum">
              <a:rPr lang="en-US">
                <a:solidFill>
                  <a:srgbClr val="40458C"/>
                </a:solidFill>
              </a:rPr>
              <a:pPr/>
              <a:t>20</a:t>
            </a:fld>
            <a:endParaRPr lang="en-US">
              <a:solidFill>
                <a:srgbClr val="40458C"/>
              </a:solidFill>
            </a:endParaRPr>
          </a:p>
        </p:txBody>
      </p:sp>
      <p:grpSp>
        <p:nvGrpSpPr>
          <p:cNvPr id="185469" name="Group 125"/>
          <p:cNvGrpSpPr>
            <a:grpSpLocks/>
          </p:cNvGrpSpPr>
          <p:nvPr/>
        </p:nvGrpSpPr>
        <p:grpSpPr bwMode="auto">
          <a:xfrm>
            <a:off x="7086600" y="3657600"/>
            <a:ext cx="182563" cy="182563"/>
            <a:chOff x="3264" y="2304"/>
            <a:chExt cx="576" cy="576"/>
          </a:xfrm>
        </p:grpSpPr>
        <p:sp>
          <p:nvSpPr>
            <p:cNvPr id="185470" name="Oval 12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71" name="Line 12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Hull</a:t>
            </a:r>
          </a:p>
        </p:txBody>
      </p:sp>
      <p:sp>
        <p:nvSpPr>
          <p:cNvPr id="185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447800"/>
          </a:xfrm>
        </p:spPr>
        <p:txBody>
          <a:bodyPr/>
          <a:lstStyle/>
          <a:p>
            <a:r>
              <a:rPr lang="en-US" sz="2400"/>
              <a:t>The convex hull of a set of points is the smallest convex polygon containing the points</a:t>
            </a:r>
          </a:p>
          <a:p>
            <a:r>
              <a:rPr lang="en-US" sz="2400"/>
              <a:t>Think of a rubber band snapping around the points</a:t>
            </a:r>
          </a:p>
        </p:txBody>
      </p:sp>
      <p:cxnSp>
        <p:nvCxnSpPr>
          <p:cNvPr id="185367" name="AutoShape 23"/>
          <p:cNvCxnSpPr>
            <a:cxnSpLocks noChangeShapeType="1"/>
            <a:stCxn id="185381" idx="1"/>
            <a:endCxn id="185384" idx="1"/>
          </p:cNvCxnSpPr>
          <p:nvPr/>
        </p:nvCxnSpPr>
        <p:spPr bwMode="auto">
          <a:xfrm>
            <a:off x="6661150" y="5346700"/>
            <a:ext cx="1473200" cy="2301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68" name="AutoShape 24"/>
          <p:cNvCxnSpPr>
            <a:cxnSpLocks noChangeShapeType="1"/>
            <a:stCxn id="185387" idx="1"/>
            <a:endCxn id="185390" idx="1"/>
          </p:cNvCxnSpPr>
          <p:nvPr/>
        </p:nvCxnSpPr>
        <p:spPr bwMode="auto">
          <a:xfrm flipH="1" flipV="1">
            <a:off x="7575550" y="3751263"/>
            <a:ext cx="1020763" cy="5032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90" idx="1"/>
            <a:endCxn id="185375" idx="1"/>
          </p:cNvCxnSpPr>
          <p:nvPr/>
        </p:nvCxnSpPr>
        <p:spPr bwMode="auto">
          <a:xfrm flipH="1">
            <a:off x="6203950" y="3751263"/>
            <a:ext cx="13716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75" idx="1"/>
            <a:endCxn id="185378" idx="1"/>
          </p:cNvCxnSpPr>
          <p:nvPr/>
        </p:nvCxnSpPr>
        <p:spPr bwMode="auto">
          <a:xfrm flipH="1">
            <a:off x="5822950" y="3751263"/>
            <a:ext cx="381000" cy="7747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71" name="AutoShape 27"/>
          <p:cNvCxnSpPr>
            <a:cxnSpLocks noChangeShapeType="1"/>
            <a:stCxn id="185378" idx="1"/>
            <a:endCxn id="185381" idx="1"/>
          </p:cNvCxnSpPr>
          <p:nvPr/>
        </p:nvCxnSpPr>
        <p:spPr bwMode="auto">
          <a:xfrm>
            <a:off x="5822950" y="4525963"/>
            <a:ext cx="838200" cy="8207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372" name="AutoShape 28"/>
          <p:cNvCxnSpPr>
            <a:cxnSpLocks noChangeShapeType="1"/>
            <a:stCxn id="185384" idx="1"/>
            <a:endCxn id="185387" idx="1"/>
          </p:cNvCxnSpPr>
          <p:nvPr/>
        </p:nvCxnSpPr>
        <p:spPr bwMode="auto">
          <a:xfrm flipV="1">
            <a:off x="8134350" y="4254500"/>
            <a:ext cx="461963" cy="13223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5459" name="Group 115"/>
          <p:cNvGrpSpPr>
            <a:grpSpLocks/>
          </p:cNvGrpSpPr>
          <p:nvPr/>
        </p:nvGrpSpPr>
        <p:grpSpPr bwMode="auto">
          <a:xfrm>
            <a:off x="6111875" y="3657600"/>
            <a:ext cx="182563" cy="182563"/>
            <a:chOff x="3850" y="2304"/>
            <a:chExt cx="115" cy="115"/>
          </a:xfrm>
        </p:grpSpPr>
        <p:sp>
          <p:nvSpPr>
            <p:cNvPr id="185374" name="Oval 30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2" name="Group 118"/>
          <p:cNvGrpSpPr>
            <a:grpSpLocks/>
          </p:cNvGrpSpPr>
          <p:nvPr/>
        </p:nvGrpSpPr>
        <p:grpSpPr bwMode="auto">
          <a:xfrm>
            <a:off x="5730875" y="4432300"/>
            <a:ext cx="182563" cy="182563"/>
            <a:chOff x="3610" y="2792"/>
            <a:chExt cx="115" cy="115"/>
          </a:xfrm>
        </p:grpSpPr>
        <p:sp>
          <p:nvSpPr>
            <p:cNvPr id="185377" name="Oval 33"/>
            <p:cNvSpPr>
              <a:spLocks noChangeArrowheads="1"/>
            </p:cNvSpPr>
            <p:nvPr/>
          </p:nvSpPr>
          <p:spPr bwMode="auto">
            <a:xfrm>
              <a:off x="3610" y="2792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 flipV="1">
              <a:off x="3668" y="2850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3" name="Group 119"/>
          <p:cNvGrpSpPr>
            <a:grpSpLocks/>
          </p:cNvGrpSpPr>
          <p:nvPr/>
        </p:nvGrpSpPr>
        <p:grpSpPr bwMode="auto">
          <a:xfrm>
            <a:off x="6569075" y="5253038"/>
            <a:ext cx="182563" cy="182562"/>
            <a:chOff x="4138" y="3309"/>
            <a:chExt cx="115" cy="115"/>
          </a:xfrm>
        </p:grpSpPr>
        <p:sp>
          <p:nvSpPr>
            <p:cNvPr id="185380" name="Oval 36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81" name="Line 37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4" name="Group 120"/>
          <p:cNvGrpSpPr>
            <a:grpSpLocks/>
          </p:cNvGrpSpPr>
          <p:nvPr/>
        </p:nvGrpSpPr>
        <p:grpSpPr bwMode="auto">
          <a:xfrm>
            <a:off x="8042275" y="5483225"/>
            <a:ext cx="182563" cy="182563"/>
            <a:chOff x="5066" y="3454"/>
            <a:chExt cx="115" cy="115"/>
          </a:xfrm>
        </p:grpSpPr>
        <p:sp>
          <p:nvSpPr>
            <p:cNvPr id="185383" name="Oval 39"/>
            <p:cNvSpPr>
              <a:spLocks noChangeArrowheads="1"/>
            </p:cNvSpPr>
            <p:nvPr/>
          </p:nvSpPr>
          <p:spPr bwMode="auto">
            <a:xfrm>
              <a:off x="5066" y="345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84" name="Line 40"/>
            <p:cNvSpPr>
              <a:spLocks noChangeShapeType="1"/>
            </p:cNvSpPr>
            <p:nvPr/>
          </p:nvSpPr>
          <p:spPr bwMode="auto">
            <a:xfrm flipV="1">
              <a:off x="5124" y="351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1" name="Group 117"/>
          <p:cNvGrpSpPr>
            <a:grpSpLocks/>
          </p:cNvGrpSpPr>
          <p:nvPr/>
        </p:nvGrpSpPr>
        <p:grpSpPr bwMode="auto">
          <a:xfrm>
            <a:off x="8504238" y="4160838"/>
            <a:ext cx="182562" cy="182562"/>
            <a:chOff x="5357" y="2621"/>
            <a:chExt cx="115" cy="115"/>
          </a:xfrm>
        </p:grpSpPr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5357" y="2621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87" name="Line 43"/>
            <p:cNvSpPr>
              <a:spLocks noChangeShapeType="1"/>
            </p:cNvSpPr>
            <p:nvPr/>
          </p:nvSpPr>
          <p:spPr bwMode="auto">
            <a:xfrm flipV="1">
              <a:off x="5415" y="2679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60" name="Group 116"/>
          <p:cNvGrpSpPr>
            <a:grpSpLocks/>
          </p:cNvGrpSpPr>
          <p:nvPr/>
        </p:nvGrpSpPr>
        <p:grpSpPr bwMode="auto">
          <a:xfrm>
            <a:off x="7483475" y="3657600"/>
            <a:ext cx="182563" cy="182563"/>
            <a:chOff x="4714" y="2304"/>
            <a:chExt cx="115" cy="115"/>
          </a:xfrm>
        </p:grpSpPr>
        <p:sp>
          <p:nvSpPr>
            <p:cNvPr id="185389" name="Oval 45"/>
            <p:cNvSpPr>
              <a:spLocks noChangeArrowheads="1"/>
            </p:cNvSpPr>
            <p:nvPr/>
          </p:nvSpPr>
          <p:spPr bwMode="auto">
            <a:xfrm>
              <a:off x="4714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390" name="Line 46"/>
            <p:cNvSpPr>
              <a:spLocks noChangeShapeType="1"/>
            </p:cNvSpPr>
            <p:nvPr/>
          </p:nvSpPr>
          <p:spPr bwMode="auto">
            <a:xfrm flipV="1">
              <a:off x="4772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09" name="Group 65"/>
          <p:cNvGrpSpPr>
            <a:grpSpLocks/>
          </p:cNvGrpSpPr>
          <p:nvPr/>
        </p:nvGrpSpPr>
        <p:grpSpPr bwMode="auto">
          <a:xfrm>
            <a:off x="6889750" y="4522788"/>
            <a:ext cx="182563" cy="182562"/>
            <a:chOff x="3264" y="2304"/>
            <a:chExt cx="576" cy="576"/>
          </a:xfrm>
        </p:grpSpPr>
        <p:sp>
          <p:nvSpPr>
            <p:cNvPr id="185410" name="Oval 6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11" name="Line 6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12" name="Group 68"/>
          <p:cNvGrpSpPr>
            <a:grpSpLocks/>
          </p:cNvGrpSpPr>
          <p:nvPr/>
        </p:nvGrpSpPr>
        <p:grpSpPr bwMode="auto">
          <a:xfrm>
            <a:off x="7391400" y="4249738"/>
            <a:ext cx="182563" cy="182562"/>
            <a:chOff x="3264" y="2304"/>
            <a:chExt cx="576" cy="576"/>
          </a:xfrm>
        </p:grpSpPr>
        <p:sp>
          <p:nvSpPr>
            <p:cNvPr id="185413" name="Oval 69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14" name="Line 70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15" name="Group 71"/>
          <p:cNvGrpSpPr>
            <a:grpSpLocks/>
          </p:cNvGrpSpPr>
          <p:nvPr/>
        </p:nvGrpSpPr>
        <p:grpSpPr bwMode="auto">
          <a:xfrm>
            <a:off x="7481888" y="4876800"/>
            <a:ext cx="182562" cy="182563"/>
            <a:chOff x="3264" y="2304"/>
            <a:chExt cx="576" cy="576"/>
          </a:xfrm>
        </p:grpSpPr>
        <p:sp>
          <p:nvSpPr>
            <p:cNvPr id="185416" name="Oval 7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17" name="Line 7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18" name="Group 74"/>
          <p:cNvGrpSpPr>
            <a:grpSpLocks/>
          </p:cNvGrpSpPr>
          <p:nvPr/>
        </p:nvGrpSpPr>
        <p:grpSpPr bwMode="auto">
          <a:xfrm>
            <a:off x="6659563" y="3978275"/>
            <a:ext cx="182562" cy="182563"/>
            <a:chOff x="3264" y="2304"/>
            <a:chExt cx="576" cy="576"/>
          </a:xfrm>
        </p:grpSpPr>
        <p:sp>
          <p:nvSpPr>
            <p:cNvPr id="185419" name="Oval 7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20" name="Line 7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27" name="Group 83"/>
          <p:cNvGrpSpPr>
            <a:grpSpLocks/>
          </p:cNvGrpSpPr>
          <p:nvPr/>
        </p:nvGrpSpPr>
        <p:grpSpPr bwMode="auto">
          <a:xfrm>
            <a:off x="1463675" y="3657600"/>
            <a:ext cx="182563" cy="182563"/>
            <a:chOff x="3264" y="2304"/>
            <a:chExt cx="576" cy="576"/>
          </a:xfrm>
        </p:grpSpPr>
        <p:sp>
          <p:nvSpPr>
            <p:cNvPr id="185428" name="Oval 8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29" name="Line 8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30" name="Group 86"/>
          <p:cNvGrpSpPr>
            <a:grpSpLocks/>
          </p:cNvGrpSpPr>
          <p:nvPr/>
        </p:nvGrpSpPr>
        <p:grpSpPr bwMode="auto">
          <a:xfrm>
            <a:off x="1082675" y="4432300"/>
            <a:ext cx="182563" cy="182563"/>
            <a:chOff x="3264" y="2304"/>
            <a:chExt cx="576" cy="576"/>
          </a:xfrm>
        </p:grpSpPr>
        <p:sp>
          <p:nvSpPr>
            <p:cNvPr id="185431" name="Oval 8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32" name="Line 8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33" name="Group 89"/>
          <p:cNvGrpSpPr>
            <a:grpSpLocks/>
          </p:cNvGrpSpPr>
          <p:nvPr/>
        </p:nvGrpSpPr>
        <p:grpSpPr bwMode="auto">
          <a:xfrm>
            <a:off x="1920875" y="5253038"/>
            <a:ext cx="182563" cy="182562"/>
            <a:chOff x="3264" y="2304"/>
            <a:chExt cx="576" cy="576"/>
          </a:xfrm>
        </p:grpSpPr>
        <p:sp>
          <p:nvSpPr>
            <p:cNvPr id="185434" name="Oval 9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35" name="Line 9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36" name="Group 92"/>
          <p:cNvGrpSpPr>
            <a:grpSpLocks/>
          </p:cNvGrpSpPr>
          <p:nvPr/>
        </p:nvGrpSpPr>
        <p:grpSpPr bwMode="auto">
          <a:xfrm>
            <a:off x="3394075" y="5483225"/>
            <a:ext cx="182563" cy="182563"/>
            <a:chOff x="3264" y="2304"/>
            <a:chExt cx="576" cy="576"/>
          </a:xfrm>
        </p:grpSpPr>
        <p:sp>
          <p:nvSpPr>
            <p:cNvPr id="185437" name="Oval 9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38" name="Line 9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39" name="Group 95"/>
          <p:cNvGrpSpPr>
            <a:grpSpLocks/>
          </p:cNvGrpSpPr>
          <p:nvPr/>
        </p:nvGrpSpPr>
        <p:grpSpPr bwMode="auto">
          <a:xfrm>
            <a:off x="3856038" y="4160838"/>
            <a:ext cx="182562" cy="182562"/>
            <a:chOff x="3264" y="2304"/>
            <a:chExt cx="576" cy="576"/>
          </a:xfrm>
        </p:grpSpPr>
        <p:sp>
          <p:nvSpPr>
            <p:cNvPr id="185440" name="Oval 9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41" name="Line 9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42" name="Group 98"/>
          <p:cNvGrpSpPr>
            <a:grpSpLocks/>
          </p:cNvGrpSpPr>
          <p:nvPr/>
        </p:nvGrpSpPr>
        <p:grpSpPr bwMode="auto">
          <a:xfrm>
            <a:off x="2835275" y="3657600"/>
            <a:ext cx="182563" cy="182563"/>
            <a:chOff x="3264" y="2304"/>
            <a:chExt cx="576" cy="576"/>
          </a:xfrm>
        </p:grpSpPr>
        <p:sp>
          <p:nvSpPr>
            <p:cNvPr id="185443" name="Oval 99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44" name="Line 100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45" name="Group 101"/>
          <p:cNvGrpSpPr>
            <a:grpSpLocks/>
          </p:cNvGrpSpPr>
          <p:nvPr/>
        </p:nvGrpSpPr>
        <p:grpSpPr bwMode="auto">
          <a:xfrm>
            <a:off x="2241550" y="4522788"/>
            <a:ext cx="182563" cy="182562"/>
            <a:chOff x="3264" y="2304"/>
            <a:chExt cx="576" cy="576"/>
          </a:xfrm>
        </p:grpSpPr>
        <p:sp>
          <p:nvSpPr>
            <p:cNvPr id="185446" name="Oval 10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47" name="Line 10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48" name="Group 104"/>
          <p:cNvGrpSpPr>
            <a:grpSpLocks/>
          </p:cNvGrpSpPr>
          <p:nvPr/>
        </p:nvGrpSpPr>
        <p:grpSpPr bwMode="auto">
          <a:xfrm>
            <a:off x="2743200" y="4249738"/>
            <a:ext cx="182563" cy="182562"/>
            <a:chOff x="3264" y="2304"/>
            <a:chExt cx="576" cy="576"/>
          </a:xfrm>
        </p:grpSpPr>
        <p:sp>
          <p:nvSpPr>
            <p:cNvPr id="185449" name="Oval 10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50" name="Line 10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51" name="Group 107"/>
          <p:cNvGrpSpPr>
            <a:grpSpLocks/>
          </p:cNvGrpSpPr>
          <p:nvPr/>
        </p:nvGrpSpPr>
        <p:grpSpPr bwMode="auto">
          <a:xfrm>
            <a:off x="2833688" y="4876800"/>
            <a:ext cx="182562" cy="182563"/>
            <a:chOff x="3264" y="2304"/>
            <a:chExt cx="576" cy="576"/>
          </a:xfrm>
        </p:grpSpPr>
        <p:sp>
          <p:nvSpPr>
            <p:cNvPr id="185452" name="Oval 10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53" name="Line 10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5454" name="Group 110"/>
          <p:cNvGrpSpPr>
            <a:grpSpLocks/>
          </p:cNvGrpSpPr>
          <p:nvPr/>
        </p:nvGrpSpPr>
        <p:grpSpPr bwMode="auto">
          <a:xfrm>
            <a:off x="2011363" y="3978275"/>
            <a:ext cx="182562" cy="182563"/>
            <a:chOff x="3264" y="2304"/>
            <a:chExt cx="576" cy="576"/>
          </a:xfrm>
        </p:grpSpPr>
        <p:sp>
          <p:nvSpPr>
            <p:cNvPr id="185455" name="Oval 11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56" name="Line 11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5457" name="Freeform 113"/>
          <p:cNvSpPr>
            <a:spLocks/>
          </p:cNvSpPr>
          <p:nvPr/>
        </p:nvSpPr>
        <p:spPr bwMode="auto">
          <a:xfrm>
            <a:off x="609600" y="3314700"/>
            <a:ext cx="3937000" cy="2730500"/>
          </a:xfrm>
          <a:custGeom>
            <a:avLst/>
            <a:gdLst>
              <a:gd name="T0" fmla="*/ 480 w 2480"/>
              <a:gd name="T1" fmla="*/ 72 h 1720"/>
              <a:gd name="T2" fmla="*/ 144 w 2480"/>
              <a:gd name="T3" fmla="*/ 408 h 1720"/>
              <a:gd name="T4" fmla="*/ 48 w 2480"/>
              <a:gd name="T5" fmla="*/ 936 h 1720"/>
              <a:gd name="T6" fmla="*/ 432 w 2480"/>
              <a:gd name="T7" fmla="*/ 1464 h 1720"/>
              <a:gd name="T8" fmla="*/ 1248 w 2480"/>
              <a:gd name="T9" fmla="*/ 1704 h 1720"/>
              <a:gd name="T10" fmla="*/ 2112 w 2480"/>
              <a:gd name="T11" fmla="*/ 1560 h 1720"/>
              <a:gd name="T12" fmla="*/ 2448 w 2480"/>
              <a:gd name="T13" fmla="*/ 936 h 1720"/>
              <a:gd name="T14" fmla="*/ 2304 w 2480"/>
              <a:gd name="T15" fmla="*/ 312 h 1720"/>
              <a:gd name="T16" fmla="*/ 1710 w 2480"/>
              <a:gd name="T17" fmla="*/ 72 h 1720"/>
              <a:gd name="T18" fmla="*/ 480 w 2480"/>
              <a:gd name="T19" fmla="*/ 7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0" h="1720">
                <a:moveTo>
                  <a:pt x="480" y="72"/>
                </a:moveTo>
                <a:cubicBezTo>
                  <a:pt x="216" y="144"/>
                  <a:pt x="216" y="264"/>
                  <a:pt x="144" y="408"/>
                </a:cubicBezTo>
                <a:cubicBezTo>
                  <a:pt x="72" y="552"/>
                  <a:pt x="0" y="760"/>
                  <a:pt x="48" y="936"/>
                </a:cubicBezTo>
                <a:cubicBezTo>
                  <a:pt x="96" y="1112"/>
                  <a:pt x="232" y="1336"/>
                  <a:pt x="432" y="1464"/>
                </a:cubicBezTo>
                <a:cubicBezTo>
                  <a:pt x="632" y="1592"/>
                  <a:pt x="968" y="1688"/>
                  <a:pt x="1248" y="1704"/>
                </a:cubicBezTo>
                <a:cubicBezTo>
                  <a:pt x="1528" y="1720"/>
                  <a:pt x="1912" y="1688"/>
                  <a:pt x="2112" y="1560"/>
                </a:cubicBezTo>
                <a:cubicBezTo>
                  <a:pt x="2312" y="1432"/>
                  <a:pt x="2416" y="1144"/>
                  <a:pt x="2448" y="936"/>
                </a:cubicBezTo>
                <a:cubicBezTo>
                  <a:pt x="2480" y="728"/>
                  <a:pt x="2427" y="456"/>
                  <a:pt x="2304" y="312"/>
                </a:cubicBezTo>
                <a:cubicBezTo>
                  <a:pt x="2181" y="168"/>
                  <a:pt x="2014" y="112"/>
                  <a:pt x="1710" y="72"/>
                </a:cubicBezTo>
                <a:cubicBezTo>
                  <a:pt x="1406" y="32"/>
                  <a:pt x="744" y="0"/>
                  <a:pt x="480" y="72"/>
                </a:cubicBez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85458" name="AutoShape 114"/>
          <p:cNvSpPr>
            <a:spLocks noChangeArrowheads="1"/>
          </p:cNvSpPr>
          <p:nvPr/>
        </p:nvSpPr>
        <p:spPr bwMode="auto">
          <a:xfrm rot="-5400000">
            <a:off x="4914900" y="4381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185466" name="Group 122"/>
          <p:cNvGrpSpPr>
            <a:grpSpLocks/>
          </p:cNvGrpSpPr>
          <p:nvPr/>
        </p:nvGrpSpPr>
        <p:grpSpPr bwMode="auto">
          <a:xfrm>
            <a:off x="2438400" y="3657600"/>
            <a:ext cx="182563" cy="182563"/>
            <a:chOff x="3264" y="2304"/>
            <a:chExt cx="576" cy="576"/>
          </a:xfrm>
        </p:grpSpPr>
        <p:sp>
          <p:nvSpPr>
            <p:cNvPr id="185467" name="Oval 12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5468" name="Line 12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4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67F-4FD8-8043-810B-E287CE6B0FDB}" type="slidenum">
              <a:rPr lang="en-US">
                <a:solidFill>
                  <a:srgbClr val="40458C"/>
                </a:solidFill>
              </a:rPr>
              <a:pPr/>
              <a:t>21</a:t>
            </a:fld>
            <a:endParaRPr lang="en-US">
              <a:solidFill>
                <a:srgbClr val="40458C"/>
              </a:solidFill>
            </a:endParaRPr>
          </a:p>
        </p:txBody>
      </p:sp>
      <p:grpSp>
        <p:nvGrpSpPr>
          <p:cNvPr id="186404" name="Group 36"/>
          <p:cNvGrpSpPr>
            <a:grpSpLocks/>
          </p:cNvGrpSpPr>
          <p:nvPr/>
        </p:nvGrpSpPr>
        <p:grpSpPr bwMode="auto">
          <a:xfrm>
            <a:off x="7543800" y="2362200"/>
            <a:ext cx="182563" cy="182563"/>
            <a:chOff x="3264" y="2304"/>
            <a:chExt cx="576" cy="576"/>
          </a:xfrm>
        </p:grpSpPr>
        <p:sp>
          <p:nvSpPr>
            <p:cNvPr id="186405" name="Oval 3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406" name="Line 3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407" name="Group 39"/>
          <p:cNvGrpSpPr>
            <a:grpSpLocks/>
          </p:cNvGrpSpPr>
          <p:nvPr/>
        </p:nvGrpSpPr>
        <p:grpSpPr bwMode="auto">
          <a:xfrm>
            <a:off x="8001000" y="2743200"/>
            <a:ext cx="182563" cy="182563"/>
            <a:chOff x="3264" y="2304"/>
            <a:chExt cx="576" cy="576"/>
          </a:xfrm>
        </p:grpSpPr>
        <p:sp>
          <p:nvSpPr>
            <p:cNvPr id="186408" name="Oval 4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409" name="Line 4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cxnSp>
        <p:nvCxnSpPr>
          <p:cNvPr id="186421" name="AutoShape 53"/>
          <p:cNvCxnSpPr>
            <a:cxnSpLocks noChangeShapeType="1"/>
            <a:stCxn id="186417" idx="1"/>
            <a:endCxn id="186420" idx="1"/>
          </p:cNvCxnSpPr>
          <p:nvPr/>
        </p:nvCxnSpPr>
        <p:spPr bwMode="auto">
          <a:xfrm>
            <a:off x="7254875" y="2151063"/>
            <a:ext cx="1371600" cy="1143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6418" name="Group 50"/>
          <p:cNvGrpSpPr>
            <a:grpSpLocks/>
          </p:cNvGrpSpPr>
          <p:nvPr/>
        </p:nvGrpSpPr>
        <p:grpSpPr bwMode="auto">
          <a:xfrm>
            <a:off x="8534400" y="3200400"/>
            <a:ext cx="182563" cy="182563"/>
            <a:chOff x="3850" y="2304"/>
            <a:chExt cx="115" cy="115"/>
          </a:xfrm>
        </p:grpSpPr>
        <p:sp>
          <p:nvSpPr>
            <p:cNvPr id="186419" name="Oval 51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420" name="Line 52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415" name="Group 47"/>
          <p:cNvGrpSpPr>
            <a:grpSpLocks/>
          </p:cNvGrpSpPr>
          <p:nvPr/>
        </p:nvGrpSpPr>
        <p:grpSpPr bwMode="auto">
          <a:xfrm>
            <a:off x="7162800" y="2057400"/>
            <a:ext cx="182563" cy="182563"/>
            <a:chOff x="3850" y="2304"/>
            <a:chExt cx="115" cy="115"/>
          </a:xfrm>
        </p:grpSpPr>
        <p:sp>
          <p:nvSpPr>
            <p:cNvPr id="186416" name="Oval 48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417" name="Line 49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6414" name="AutoShape 46"/>
          <p:cNvSpPr>
            <a:spLocks noChangeArrowheads="1"/>
          </p:cNvSpPr>
          <p:nvPr/>
        </p:nvSpPr>
        <p:spPr bwMode="auto">
          <a:xfrm rot="-5400000">
            <a:off x="6362700" y="4762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6413" name="AutoShape 45"/>
          <p:cNvSpPr>
            <a:spLocks noChangeArrowheads="1"/>
          </p:cNvSpPr>
          <p:nvPr/>
        </p:nvSpPr>
        <p:spPr bwMode="auto">
          <a:xfrm rot="-5400000">
            <a:off x="6362700" y="2476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Cases</a:t>
            </a:r>
          </a:p>
        </p:txBody>
      </p:sp>
      <p:sp>
        <p:nvSpPr>
          <p:cNvPr id="186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3352800" cy="4267200"/>
          </a:xfrm>
        </p:spPr>
        <p:txBody>
          <a:bodyPr/>
          <a:lstStyle/>
          <a:p>
            <a:r>
              <a:rPr lang="en-US" sz="2400"/>
              <a:t>The convex hull is a segment</a:t>
            </a:r>
          </a:p>
          <a:p>
            <a:pPr lvl="1"/>
            <a:r>
              <a:rPr lang="en-US" sz="2000"/>
              <a:t>Two points</a:t>
            </a:r>
          </a:p>
          <a:p>
            <a:pPr lvl="1"/>
            <a:r>
              <a:rPr lang="en-US" sz="2000"/>
              <a:t>All the points are collinear</a:t>
            </a:r>
          </a:p>
          <a:p>
            <a:r>
              <a:rPr lang="en-US" sz="2400"/>
              <a:t>The convex hull is a point</a:t>
            </a:r>
          </a:p>
          <a:p>
            <a:pPr lvl="1"/>
            <a:r>
              <a:rPr lang="en-US" sz="2000"/>
              <a:t>there is one point</a:t>
            </a:r>
          </a:p>
          <a:p>
            <a:pPr lvl="1"/>
            <a:r>
              <a:rPr lang="en-US" sz="2000"/>
              <a:t>All the points are coincident</a:t>
            </a:r>
          </a:p>
        </p:txBody>
      </p:sp>
      <p:grpSp>
        <p:nvGrpSpPr>
          <p:cNvPr id="186372" name="Group 4"/>
          <p:cNvGrpSpPr>
            <a:grpSpLocks/>
          </p:cNvGrpSpPr>
          <p:nvPr/>
        </p:nvGrpSpPr>
        <p:grpSpPr bwMode="auto">
          <a:xfrm>
            <a:off x="7543800" y="4899025"/>
            <a:ext cx="182563" cy="182563"/>
            <a:chOff x="3850" y="2304"/>
            <a:chExt cx="115" cy="115"/>
          </a:xfrm>
        </p:grpSpPr>
        <p:sp>
          <p:nvSpPr>
            <p:cNvPr id="186373" name="Oval 5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74" name="Line 6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75" name="Group 7"/>
          <p:cNvGrpSpPr>
            <a:grpSpLocks/>
          </p:cNvGrpSpPr>
          <p:nvPr/>
        </p:nvGrpSpPr>
        <p:grpSpPr bwMode="auto">
          <a:xfrm>
            <a:off x="5410200" y="4899025"/>
            <a:ext cx="182563" cy="182563"/>
            <a:chOff x="3264" y="2304"/>
            <a:chExt cx="576" cy="576"/>
          </a:xfrm>
        </p:grpSpPr>
        <p:sp>
          <p:nvSpPr>
            <p:cNvPr id="186376" name="Oval 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85" name="Group 17"/>
          <p:cNvGrpSpPr>
            <a:grpSpLocks/>
          </p:cNvGrpSpPr>
          <p:nvPr/>
        </p:nvGrpSpPr>
        <p:grpSpPr bwMode="auto">
          <a:xfrm>
            <a:off x="4267200" y="2057400"/>
            <a:ext cx="182563" cy="182563"/>
            <a:chOff x="3264" y="2304"/>
            <a:chExt cx="576" cy="576"/>
          </a:xfrm>
        </p:grpSpPr>
        <p:sp>
          <p:nvSpPr>
            <p:cNvPr id="186386" name="Oval 1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88" name="Group 20"/>
          <p:cNvGrpSpPr>
            <a:grpSpLocks/>
          </p:cNvGrpSpPr>
          <p:nvPr/>
        </p:nvGrpSpPr>
        <p:grpSpPr bwMode="auto">
          <a:xfrm>
            <a:off x="4648200" y="2362200"/>
            <a:ext cx="182563" cy="182563"/>
            <a:chOff x="3264" y="2304"/>
            <a:chExt cx="576" cy="576"/>
          </a:xfrm>
        </p:grpSpPr>
        <p:sp>
          <p:nvSpPr>
            <p:cNvPr id="186389" name="Oval 2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91" name="Group 23"/>
          <p:cNvGrpSpPr>
            <a:grpSpLocks/>
          </p:cNvGrpSpPr>
          <p:nvPr/>
        </p:nvGrpSpPr>
        <p:grpSpPr bwMode="auto">
          <a:xfrm>
            <a:off x="5105400" y="2743200"/>
            <a:ext cx="182563" cy="182563"/>
            <a:chOff x="3264" y="2304"/>
            <a:chExt cx="576" cy="576"/>
          </a:xfrm>
        </p:grpSpPr>
        <p:sp>
          <p:nvSpPr>
            <p:cNvPr id="186392" name="Oval 2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93" name="Line 2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6394" name="Group 26"/>
          <p:cNvGrpSpPr>
            <a:grpSpLocks/>
          </p:cNvGrpSpPr>
          <p:nvPr/>
        </p:nvGrpSpPr>
        <p:grpSpPr bwMode="auto">
          <a:xfrm>
            <a:off x="5608638" y="3170238"/>
            <a:ext cx="182562" cy="182562"/>
            <a:chOff x="3264" y="2304"/>
            <a:chExt cx="576" cy="576"/>
          </a:xfrm>
        </p:grpSpPr>
        <p:sp>
          <p:nvSpPr>
            <p:cNvPr id="186395" name="Oval 2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6396" name="Line 2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6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BA14-F374-4643-9EA3-0EFCEA89BD0F}" type="slidenum">
              <a:rPr lang="en-US">
                <a:solidFill>
                  <a:srgbClr val="40458C"/>
                </a:solidFill>
              </a:rPr>
              <a:pPr/>
              <a:t>22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7452" name="Freeform 60"/>
          <p:cNvSpPr>
            <a:spLocks/>
          </p:cNvSpPr>
          <p:nvPr/>
        </p:nvSpPr>
        <p:spPr bwMode="auto">
          <a:xfrm>
            <a:off x="3556000" y="3654425"/>
            <a:ext cx="2538413" cy="2292350"/>
          </a:xfrm>
          <a:custGeom>
            <a:avLst/>
            <a:gdLst>
              <a:gd name="T0" fmla="*/ 796 w 1599"/>
              <a:gd name="T1" fmla="*/ 8 h 1444"/>
              <a:gd name="T2" fmla="*/ 496 w 1599"/>
              <a:gd name="T3" fmla="*/ 290 h 1444"/>
              <a:gd name="T4" fmla="*/ 16 w 1599"/>
              <a:gd name="T5" fmla="*/ 242 h 1444"/>
              <a:gd name="T6" fmla="*/ 400 w 1599"/>
              <a:gd name="T7" fmla="*/ 770 h 1444"/>
              <a:gd name="T8" fmla="*/ 304 w 1599"/>
              <a:gd name="T9" fmla="*/ 1250 h 1444"/>
              <a:gd name="T10" fmla="*/ 880 w 1599"/>
              <a:gd name="T11" fmla="*/ 1106 h 1444"/>
              <a:gd name="T12" fmla="*/ 1228 w 1599"/>
              <a:gd name="T13" fmla="*/ 1388 h 1444"/>
              <a:gd name="T14" fmla="*/ 1228 w 1599"/>
              <a:gd name="T15" fmla="*/ 770 h 1444"/>
              <a:gd name="T16" fmla="*/ 1558 w 1599"/>
              <a:gd name="T17" fmla="*/ 266 h 1444"/>
              <a:gd name="T18" fmla="*/ 982 w 1599"/>
              <a:gd name="T19" fmla="*/ 344 h 1444"/>
              <a:gd name="T20" fmla="*/ 796 w 1599"/>
              <a:gd name="T21" fmla="*/ 8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99" h="1444">
                <a:moveTo>
                  <a:pt x="796" y="8"/>
                </a:moveTo>
                <a:cubicBezTo>
                  <a:pt x="708" y="0"/>
                  <a:pt x="626" y="251"/>
                  <a:pt x="496" y="290"/>
                </a:cubicBezTo>
                <a:cubicBezTo>
                  <a:pt x="366" y="329"/>
                  <a:pt x="32" y="162"/>
                  <a:pt x="16" y="242"/>
                </a:cubicBezTo>
                <a:cubicBezTo>
                  <a:pt x="0" y="322"/>
                  <a:pt x="352" y="602"/>
                  <a:pt x="400" y="770"/>
                </a:cubicBezTo>
                <a:cubicBezTo>
                  <a:pt x="448" y="938"/>
                  <a:pt x="224" y="1194"/>
                  <a:pt x="304" y="1250"/>
                </a:cubicBezTo>
                <a:cubicBezTo>
                  <a:pt x="384" y="1306"/>
                  <a:pt x="726" y="1083"/>
                  <a:pt x="880" y="1106"/>
                </a:cubicBezTo>
                <a:cubicBezTo>
                  <a:pt x="1034" y="1129"/>
                  <a:pt x="1170" y="1444"/>
                  <a:pt x="1228" y="1388"/>
                </a:cubicBezTo>
                <a:cubicBezTo>
                  <a:pt x="1286" y="1332"/>
                  <a:pt x="1173" y="957"/>
                  <a:pt x="1228" y="770"/>
                </a:cubicBezTo>
                <a:cubicBezTo>
                  <a:pt x="1283" y="583"/>
                  <a:pt x="1599" y="337"/>
                  <a:pt x="1558" y="266"/>
                </a:cubicBezTo>
                <a:cubicBezTo>
                  <a:pt x="1517" y="195"/>
                  <a:pt x="1109" y="387"/>
                  <a:pt x="982" y="344"/>
                </a:cubicBezTo>
                <a:cubicBezTo>
                  <a:pt x="855" y="301"/>
                  <a:pt x="837" y="79"/>
                  <a:pt x="796" y="8"/>
                </a:cubicBezTo>
                <a:close/>
              </a:path>
            </a:pathLst>
          </a:custGeom>
          <a:solidFill>
            <a:srgbClr val="C0C0C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cxnSp>
        <p:nvCxnSpPr>
          <p:cNvPr id="187438" name="AutoShape 46"/>
          <p:cNvCxnSpPr>
            <a:cxnSpLocks noChangeShapeType="1"/>
            <a:stCxn id="187437" idx="1"/>
            <a:endCxn id="187422" idx="1"/>
          </p:cNvCxnSpPr>
          <p:nvPr/>
        </p:nvCxnSpPr>
        <p:spPr bwMode="auto">
          <a:xfrm>
            <a:off x="4816475" y="3675063"/>
            <a:ext cx="1219200" cy="4111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187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05000"/>
          </a:xfrm>
        </p:spPr>
        <p:txBody>
          <a:bodyPr/>
          <a:lstStyle/>
          <a:p>
            <a:r>
              <a:rPr lang="en-US" sz="2400"/>
              <a:t>Motion planning</a:t>
            </a:r>
          </a:p>
          <a:p>
            <a:pPr lvl="1"/>
            <a:r>
              <a:rPr lang="en-US" sz="2000"/>
              <a:t>Find an optimal route that avoids obstacles for a robot</a:t>
            </a:r>
          </a:p>
          <a:p>
            <a:r>
              <a:rPr lang="en-US" sz="2400"/>
              <a:t>Geometric algorithms</a:t>
            </a:r>
          </a:p>
          <a:p>
            <a:pPr lvl="1"/>
            <a:r>
              <a:rPr lang="en-US" sz="2000"/>
              <a:t>Convex hull is like a two-dimensional sorting</a:t>
            </a:r>
          </a:p>
        </p:txBody>
      </p:sp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5029200" y="4114800"/>
            <a:ext cx="182563" cy="182563"/>
            <a:chOff x="3264" y="2304"/>
            <a:chExt cx="576" cy="576"/>
          </a:xfrm>
        </p:grpSpPr>
        <p:sp>
          <p:nvSpPr>
            <p:cNvPr id="187397" name="Oval 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398" name="Line 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cxnSp>
        <p:nvCxnSpPr>
          <p:cNvPr id="187399" name="AutoShape 7"/>
          <p:cNvCxnSpPr>
            <a:cxnSpLocks noChangeShapeType="1"/>
            <a:stCxn id="187413" idx="1"/>
            <a:endCxn id="187416" idx="1"/>
          </p:cNvCxnSpPr>
          <p:nvPr/>
        </p:nvCxnSpPr>
        <p:spPr bwMode="auto">
          <a:xfrm>
            <a:off x="4038600" y="5634038"/>
            <a:ext cx="1473200" cy="2301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0" name="AutoShape 8"/>
          <p:cNvCxnSpPr>
            <a:cxnSpLocks noChangeShapeType="1"/>
            <a:stCxn id="187419" idx="1"/>
            <a:endCxn id="187422" idx="1"/>
          </p:cNvCxnSpPr>
          <p:nvPr/>
        </p:nvCxnSpPr>
        <p:spPr bwMode="auto">
          <a:xfrm flipH="1" flipV="1">
            <a:off x="6035675" y="4086225"/>
            <a:ext cx="1905000" cy="96043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1" name="AutoShape 9"/>
          <p:cNvCxnSpPr>
            <a:cxnSpLocks noChangeShapeType="1"/>
            <a:stCxn id="187437" idx="1"/>
            <a:endCxn id="187407" idx="1"/>
          </p:cNvCxnSpPr>
          <p:nvPr/>
        </p:nvCxnSpPr>
        <p:spPr bwMode="auto">
          <a:xfrm flipH="1">
            <a:off x="3581400" y="3675063"/>
            <a:ext cx="1235075" cy="3635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2" name="AutoShape 10"/>
          <p:cNvCxnSpPr>
            <a:cxnSpLocks noChangeShapeType="1"/>
            <a:stCxn id="187407" idx="1"/>
            <a:endCxn id="187410" idx="1"/>
          </p:cNvCxnSpPr>
          <p:nvPr/>
        </p:nvCxnSpPr>
        <p:spPr bwMode="auto">
          <a:xfrm flipH="1">
            <a:off x="1768475" y="4038600"/>
            <a:ext cx="1812925" cy="77946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3" name="AutoShape 11"/>
          <p:cNvCxnSpPr>
            <a:cxnSpLocks noChangeShapeType="1"/>
            <a:stCxn id="187410" idx="1"/>
            <a:endCxn id="187413" idx="1"/>
          </p:cNvCxnSpPr>
          <p:nvPr/>
        </p:nvCxnSpPr>
        <p:spPr bwMode="auto">
          <a:xfrm>
            <a:off x="1768475" y="4818063"/>
            <a:ext cx="2270125" cy="8159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404" name="AutoShape 12"/>
          <p:cNvCxnSpPr>
            <a:cxnSpLocks noChangeShapeType="1"/>
            <a:stCxn id="187416" idx="1"/>
            <a:endCxn id="187419" idx="1"/>
          </p:cNvCxnSpPr>
          <p:nvPr/>
        </p:nvCxnSpPr>
        <p:spPr bwMode="auto">
          <a:xfrm flipV="1">
            <a:off x="5511800" y="5046663"/>
            <a:ext cx="2428875" cy="8175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7405" name="Group 13"/>
          <p:cNvGrpSpPr>
            <a:grpSpLocks/>
          </p:cNvGrpSpPr>
          <p:nvPr/>
        </p:nvGrpSpPr>
        <p:grpSpPr bwMode="auto">
          <a:xfrm>
            <a:off x="3489325" y="3944938"/>
            <a:ext cx="182563" cy="182562"/>
            <a:chOff x="3850" y="2304"/>
            <a:chExt cx="115" cy="115"/>
          </a:xfrm>
        </p:grpSpPr>
        <p:sp>
          <p:nvSpPr>
            <p:cNvPr id="187406" name="Oval 14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07" name="Line 15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08" name="Group 16"/>
          <p:cNvGrpSpPr>
            <a:grpSpLocks/>
          </p:cNvGrpSpPr>
          <p:nvPr/>
        </p:nvGrpSpPr>
        <p:grpSpPr bwMode="auto">
          <a:xfrm>
            <a:off x="1676400" y="4724400"/>
            <a:ext cx="182563" cy="182563"/>
            <a:chOff x="3610" y="2792"/>
            <a:chExt cx="115" cy="115"/>
          </a:xfrm>
        </p:grpSpPr>
        <p:sp>
          <p:nvSpPr>
            <p:cNvPr id="187409" name="Oval 17"/>
            <p:cNvSpPr>
              <a:spLocks noChangeArrowheads="1"/>
            </p:cNvSpPr>
            <p:nvPr/>
          </p:nvSpPr>
          <p:spPr bwMode="auto">
            <a:xfrm>
              <a:off x="3610" y="2792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10" name="Line 18"/>
            <p:cNvSpPr>
              <a:spLocks noChangeShapeType="1"/>
            </p:cNvSpPr>
            <p:nvPr/>
          </p:nvSpPr>
          <p:spPr bwMode="auto">
            <a:xfrm flipV="1">
              <a:off x="3668" y="2850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11" name="Group 19"/>
          <p:cNvGrpSpPr>
            <a:grpSpLocks/>
          </p:cNvGrpSpPr>
          <p:nvPr/>
        </p:nvGrpSpPr>
        <p:grpSpPr bwMode="auto">
          <a:xfrm>
            <a:off x="3946525" y="5540375"/>
            <a:ext cx="182563" cy="182563"/>
            <a:chOff x="4138" y="3309"/>
            <a:chExt cx="115" cy="115"/>
          </a:xfrm>
        </p:grpSpPr>
        <p:sp>
          <p:nvSpPr>
            <p:cNvPr id="187412" name="Oval 20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13" name="Line 21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14" name="Group 22"/>
          <p:cNvGrpSpPr>
            <a:grpSpLocks/>
          </p:cNvGrpSpPr>
          <p:nvPr/>
        </p:nvGrpSpPr>
        <p:grpSpPr bwMode="auto">
          <a:xfrm>
            <a:off x="5419725" y="5770563"/>
            <a:ext cx="182563" cy="182562"/>
            <a:chOff x="5066" y="3454"/>
            <a:chExt cx="115" cy="115"/>
          </a:xfrm>
        </p:grpSpPr>
        <p:sp>
          <p:nvSpPr>
            <p:cNvPr id="187415" name="Oval 23"/>
            <p:cNvSpPr>
              <a:spLocks noChangeArrowheads="1"/>
            </p:cNvSpPr>
            <p:nvPr/>
          </p:nvSpPr>
          <p:spPr bwMode="auto">
            <a:xfrm>
              <a:off x="5066" y="345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 flipV="1">
              <a:off x="5124" y="351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17" name="Group 25"/>
          <p:cNvGrpSpPr>
            <a:grpSpLocks/>
          </p:cNvGrpSpPr>
          <p:nvPr/>
        </p:nvGrpSpPr>
        <p:grpSpPr bwMode="auto">
          <a:xfrm>
            <a:off x="7848600" y="4953000"/>
            <a:ext cx="182563" cy="182563"/>
            <a:chOff x="5357" y="2621"/>
            <a:chExt cx="115" cy="115"/>
          </a:xfrm>
        </p:grpSpPr>
        <p:sp>
          <p:nvSpPr>
            <p:cNvPr id="187418" name="Oval 26"/>
            <p:cNvSpPr>
              <a:spLocks noChangeArrowheads="1"/>
            </p:cNvSpPr>
            <p:nvPr/>
          </p:nvSpPr>
          <p:spPr bwMode="auto">
            <a:xfrm>
              <a:off x="5357" y="2621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19" name="Line 27"/>
            <p:cNvSpPr>
              <a:spLocks noChangeShapeType="1"/>
            </p:cNvSpPr>
            <p:nvPr/>
          </p:nvSpPr>
          <p:spPr bwMode="auto">
            <a:xfrm flipV="1">
              <a:off x="5415" y="2679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20" name="Group 28"/>
          <p:cNvGrpSpPr>
            <a:grpSpLocks/>
          </p:cNvGrpSpPr>
          <p:nvPr/>
        </p:nvGrpSpPr>
        <p:grpSpPr bwMode="auto">
          <a:xfrm>
            <a:off x="5943600" y="3992563"/>
            <a:ext cx="182563" cy="182562"/>
            <a:chOff x="4714" y="2304"/>
            <a:chExt cx="115" cy="115"/>
          </a:xfrm>
        </p:grpSpPr>
        <p:sp>
          <p:nvSpPr>
            <p:cNvPr id="187421" name="Oval 29"/>
            <p:cNvSpPr>
              <a:spLocks noChangeArrowheads="1"/>
            </p:cNvSpPr>
            <p:nvPr/>
          </p:nvSpPr>
          <p:spPr bwMode="auto">
            <a:xfrm>
              <a:off x="4714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22" name="Line 30"/>
            <p:cNvSpPr>
              <a:spLocks noChangeShapeType="1"/>
            </p:cNvSpPr>
            <p:nvPr/>
          </p:nvSpPr>
          <p:spPr bwMode="auto">
            <a:xfrm flipV="1">
              <a:off x="4772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23" name="Group 31"/>
          <p:cNvGrpSpPr>
            <a:grpSpLocks/>
          </p:cNvGrpSpPr>
          <p:nvPr/>
        </p:nvGrpSpPr>
        <p:grpSpPr bwMode="auto">
          <a:xfrm>
            <a:off x="4114800" y="4800600"/>
            <a:ext cx="182563" cy="182563"/>
            <a:chOff x="3264" y="2304"/>
            <a:chExt cx="576" cy="576"/>
          </a:xfrm>
        </p:grpSpPr>
        <p:sp>
          <p:nvSpPr>
            <p:cNvPr id="187424" name="Oval 3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25" name="Line 3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26" name="Group 34"/>
          <p:cNvGrpSpPr>
            <a:grpSpLocks/>
          </p:cNvGrpSpPr>
          <p:nvPr/>
        </p:nvGrpSpPr>
        <p:grpSpPr bwMode="auto">
          <a:xfrm>
            <a:off x="5419725" y="4800600"/>
            <a:ext cx="182563" cy="182563"/>
            <a:chOff x="3264" y="2304"/>
            <a:chExt cx="576" cy="576"/>
          </a:xfrm>
        </p:grpSpPr>
        <p:sp>
          <p:nvSpPr>
            <p:cNvPr id="187427" name="Oval 3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28" name="Line 3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29" name="Group 37"/>
          <p:cNvGrpSpPr>
            <a:grpSpLocks/>
          </p:cNvGrpSpPr>
          <p:nvPr/>
        </p:nvGrpSpPr>
        <p:grpSpPr bwMode="auto">
          <a:xfrm>
            <a:off x="4876800" y="5334000"/>
            <a:ext cx="182563" cy="182563"/>
            <a:chOff x="3264" y="2304"/>
            <a:chExt cx="576" cy="576"/>
          </a:xfrm>
        </p:grpSpPr>
        <p:sp>
          <p:nvSpPr>
            <p:cNvPr id="187430" name="Oval 3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31" name="Line 3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32" name="Group 40"/>
          <p:cNvGrpSpPr>
            <a:grpSpLocks/>
          </p:cNvGrpSpPr>
          <p:nvPr/>
        </p:nvGrpSpPr>
        <p:grpSpPr bwMode="auto">
          <a:xfrm>
            <a:off x="4267200" y="4038600"/>
            <a:ext cx="182563" cy="182563"/>
            <a:chOff x="3264" y="2304"/>
            <a:chExt cx="576" cy="576"/>
          </a:xfrm>
        </p:grpSpPr>
        <p:sp>
          <p:nvSpPr>
            <p:cNvPr id="187433" name="Oval 4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34" name="Line 4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7435" name="Group 43"/>
          <p:cNvGrpSpPr>
            <a:grpSpLocks/>
          </p:cNvGrpSpPr>
          <p:nvPr/>
        </p:nvGrpSpPr>
        <p:grpSpPr bwMode="auto">
          <a:xfrm>
            <a:off x="4724400" y="3581400"/>
            <a:ext cx="182563" cy="182563"/>
            <a:chOff x="4714" y="2304"/>
            <a:chExt cx="115" cy="115"/>
          </a:xfrm>
        </p:grpSpPr>
        <p:sp>
          <p:nvSpPr>
            <p:cNvPr id="187436" name="Oval 44"/>
            <p:cNvSpPr>
              <a:spLocks noChangeArrowheads="1"/>
            </p:cNvSpPr>
            <p:nvPr/>
          </p:nvSpPr>
          <p:spPr bwMode="auto">
            <a:xfrm>
              <a:off x="4714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7437" name="Line 45"/>
            <p:cNvSpPr>
              <a:spLocks noChangeShapeType="1"/>
            </p:cNvSpPr>
            <p:nvPr/>
          </p:nvSpPr>
          <p:spPr bwMode="auto">
            <a:xfrm flipV="1">
              <a:off x="4772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7450" name="Text Box 58"/>
          <p:cNvSpPr txBox="1">
            <a:spLocks noChangeArrowheads="1"/>
          </p:cNvSpPr>
          <p:nvPr/>
        </p:nvSpPr>
        <p:spPr bwMode="auto">
          <a:xfrm>
            <a:off x="4206875" y="4343400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obstacle</a:t>
            </a:r>
          </a:p>
        </p:txBody>
      </p:sp>
      <p:sp>
        <p:nvSpPr>
          <p:cNvPr id="187453" name="Text Box 61"/>
          <p:cNvSpPr txBox="1">
            <a:spLocks noChangeArrowheads="1"/>
          </p:cNvSpPr>
          <p:nvPr/>
        </p:nvSpPr>
        <p:spPr bwMode="auto">
          <a:xfrm>
            <a:off x="990600" y="4876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start</a:t>
            </a:r>
          </a:p>
        </p:txBody>
      </p:sp>
      <p:sp>
        <p:nvSpPr>
          <p:cNvPr id="187454" name="Text Box 62"/>
          <p:cNvSpPr txBox="1">
            <a:spLocks noChangeArrowheads="1"/>
          </p:cNvSpPr>
          <p:nvPr/>
        </p:nvSpPr>
        <p:spPr bwMode="auto">
          <a:xfrm>
            <a:off x="7772400" y="510540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76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785F-96B2-2A41-B486-D3D68384F6B7}" type="slidenum">
              <a:rPr lang="en-US">
                <a:solidFill>
                  <a:srgbClr val="40458C"/>
                </a:solidFill>
              </a:rPr>
              <a:pPr/>
              <a:t>23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Convex Hull</a:t>
            </a:r>
          </a:p>
        </p:txBody>
      </p:sp>
      <p:sp>
        <p:nvSpPr>
          <p:cNvPr id="188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6275" y="1609725"/>
            <a:ext cx="8145463" cy="1895475"/>
          </a:xfrm>
        </p:spPr>
        <p:txBody>
          <a:bodyPr/>
          <a:lstStyle/>
          <a:p>
            <a:r>
              <a:rPr lang="en-US" sz="2000"/>
              <a:t>The following method computes the convex hull of a set of points</a:t>
            </a:r>
          </a:p>
          <a:p>
            <a:pPr lvl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Phase 1</a:t>
            </a:r>
            <a:r>
              <a:rPr lang="en-US" sz="1800"/>
              <a:t>: Find the lowest point (anchor point)</a:t>
            </a:r>
          </a:p>
          <a:p>
            <a:pPr lvl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Phase 2</a:t>
            </a:r>
            <a:r>
              <a:rPr lang="en-US" sz="1800"/>
              <a:t>: Form a nonintersecting polygon by sorting the points counterclockwise around the anchor point</a:t>
            </a:r>
            <a:endParaRPr lang="en-US" sz="1800" b="1" i="1">
              <a:latin typeface="Times New Roman" charset="0"/>
            </a:endParaRPr>
          </a:p>
          <a:p>
            <a:pPr lvl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Phase 3</a:t>
            </a:r>
            <a:r>
              <a:rPr lang="en-US" sz="1800"/>
              <a:t>: While the polygon has a nonconvex vertex, remove it</a:t>
            </a:r>
          </a:p>
        </p:txBody>
      </p:sp>
      <p:grpSp>
        <p:nvGrpSpPr>
          <p:cNvPr id="188541" name="Group 125"/>
          <p:cNvGrpSpPr>
            <a:grpSpLocks/>
          </p:cNvGrpSpPr>
          <p:nvPr/>
        </p:nvGrpSpPr>
        <p:grpSpPr bwMode="auto">
          <a:xfrm>
            <a:off x="6972300" y="4097338"/>
            <a:ext cx="1782763" cy="1935162"/>
            <a:chOff x="4416" y="2669"/>
            <a:chExt cx="1123" cy="1219"/>
          </a:xfrm>
        </p:grpSpPr>
        <p:cxnSp>
          <p:nvCxnSpPr>
            <p:cNvPr id="188423" name="AutoShape 7"/>
            <p:cNvCxnSpPr>
              <a:cxnSpLocks noChangeShapeType="1"/>
              <a:stCxn id="188437" idx="1"/>
              <a:endCxn id="188440" idx="1"/>
            </p:cNvCxnSpPr>
            <p:nvPr/>
          </p:nvCxnSpPr>
          <p:spPr bwMode="auto">
            <a:xfrm flipV="1">
              <a:off x="5002" y="3640"/>
              <a:ext cx="480" cy="1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24" name="AutoShape 8"/>
            <p:cNvCxnSpPr>
              <a:cxnSpLocks noChangeShapeType="1"/>
              <a:stCxn id="188443" idx="1"/>
              <a:endCxn id="188446" idx="1"/>
            </p:cNvCxnSpPr>
            <p:nvPr/>
          </p:nvCxnSpPr>
          <p:spPr bwMode="auto">
            <a:xfrm flipH="1" flipV="1">
              <a:off x="4618" y="2728"/>
              <a:ext cx="864" cy="9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26" name="AutoShape 10"/>
            <p:cNvCxnSpPr>
              <a:cxnSpLocks noChangeShapeType="1"/>
              <a:stCxn id="188446" idx="1"/>
              <a:endCxn id="188434" idx="1"/>
            </p:cNvCxnSpPr>
            <p:nvPr/>
          </p:nvCxnSpPr>
          <p:spPr bwMode="auto">
            <a:xfrm flipH="1">
              <a:off x="4474" y="2728"/>
              <a:ext cx="144" cy="76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27" name="AutoShape 11"/>
            <p:cNvCxnSpPr>
              <a:cxnSpLocks noChangeShapeType="1"/>
              <a:stCxn id="188434" idx="1"/>
              <a:endCxn id="188437" idx="1"/>
            </p:cNvCxnSpPr>
            <p:nvPr/>
          </p:nvCxnSpPr>
          <p:spPr bwMode="auto">
            <a:xfrm>
              <a:off x="4474" y="3496"/>
              <a:ext cx="528" cy="33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28" name="AutoShape 12"/>
            <p:cNvCxnSpPr>
              <a:cxnSpLocks noChangeShapeType="1"/>
              <a:stCxn id="188440" idx="1"/>
              <a:endCxn id="188443" idx="1"/>
            </p:cNvCxnSpPr>
            <p:nvPr/>
          </p:nvCxnSpPr>
          <p:spPr bwMode="auto">
            <a:xfrm flipV="1">
              <a:off x="5482" y="2824"/>
              <a:ext cx="0" cy="81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8432" name="Group 16"/>
            <p:cNvGrpSpPr>
              <a:grpSpLocks/>
            </p:cNvGrpSpPr>
            <p:nvPr/>
          </p:nvGrpSpPr>
          <p:grpSpPr bwMode="auto">
            <a:xfrm>
              <a:off x="4416" y="3437"/>
              <a:ext cx="115" cy="115"/>
              <a:chOff x="3610" y="2792"/>
              <a:chExt cx="115" cy="115"/>
            </a:xfrm>
          </p:grpSpPr>
          <p:sp>
            <p:nvSpPr>
              <p:cNvPr id="188433" name="Oval 17"/>
              <p:cNvSpPr>
                <a:spLocks noChangeArrowheads="1"/>
              </p:cNvSpPr>
              <p:nvPr/>
            </p:nvSpPr>
            <p:spPr bwMode="auto">
              <a:xfrm>
                <a:off x="3610" y="2792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34" name="Line 18"/>
              <p:cNvSpPr>
                <a:spLocks noChangeShapeType="1"/>
              </p:cNvSpPr>
              <p:nvPr/>
            </p:nvSpPr>
            <p:spPr bwMode="auto">
              <a:xfrm flipV="1">
                <a:off x="3668" y="2850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35" name="Group 19"/>
            <p:cNvGrpSpPr>
              <a:grpSpLocks/>
            </p:cNvGrpSpPr>
            <p:nvPr/>
          </p:nvGrpSpPr>
          <p:grpSpPr bwMode="auto">
            <a:xfrm>
              <a:off x="4944" y="3773"/>
              <a:ext cx="115" cy="115"/>
              <a:chOff x="4138" y="3309"/>
              <a:chExt cx="115" cy="115"/>
            </a:xfrm>
          </p:grpSpPr>
          <p:sp>
            <p:nvSpPr>
              <p:cNvPr id="188436" name="Oval 20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37" name="Line 21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38" name="Group 22"/>
            <p:cNvGrpSpPr>
              <a:grpSpLocks/>
            </p:cNvGrpSpPr>
            <p:nvPr/>
          </p:nvGrpSpPr>
          <p:grpSpPr bwMode="auto">
            <a:xfrm>
              <a:off x="5424" y="3581"/>
              <a:ext cx="115" cy="115"/>
              <a:chOff x="5066" y="3454"/>
              <a:chExt cx="115" cy="115"/>
            </a:xfrm>
          </p:grpSpPr>
          <p:sp>
            <p:nvSpPr>
              <p:cNvPr id="188439" name="Oval 23"/>
              <p:cNvSpPr>
                <a:spLocks noChangeArrowheads="1"/>
              </p:cNvSpPr>
              <p:nvPr/>
            </p:nvSpPr>
            <p:spPr bwMode="auto">
              <a:xfrm>
                <a:off x="5066" y="345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40" name="Line 24"/>
              <p:cNvSpPr>
                <a:spLocks noChangeShapeType="1"/>
              </p:cNvSpPr>
              <p:nvPr/>
            </p:nvSpPr>
            <p:spPr bwMode="auto">
              <a:xfrm flipV="1">
                <a:off x="5124" y="351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41" name="Group 25"/>
            <p:cNvGrpSpPr>
              <a:grpSpLocks/>
            </p:cNvGrpSpPr>
            <p:nvPr/>
          </p:nvGrpSpPr>
          <p:grpSpPr bwMode="auto">
            <a:xfrm>
              <a:off x="5424" y="2765"/>
              <a:ext cx="115" cy="115"/>
              <a:chOff x="5357" y="2621"/>
              <a:chExt cx="115" cy="115"/>
            </a:xfrm>
          </p:grpSpPr>
          <p:sp>
            <p:nvSpPr>
              <p:cNvPr id="188442" name="Oval 26"/>
              <p:cNvSpPr>
                <a:spLocks noChangeArrowheads="1"/>
              </p:cNvSpPr>
              <p:nvPr/>
            </p:nvSpPr>
            <p:spPr bwMode="auto">
              <a:xfrm>
                <a:off x="5357" y="2621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43" name="Line 27"/>
              <p:cNvSpPr>
                <a:spLocks noChangeShapeType="1"/>
              </p:cNvSpPr>
              <p:nvPr/>
            </p:nvSpPr>
            <p:spPr bwMode="auto">
              <a:xfrm flipV="1">
                <a:off x="5415" y="2679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44" name="Group 28"/>
            <p:cNvGrpSpPr>
              <a:grpSpLocks/>
            </p:cNvGrpSpPr>
            <p:nvPr/>
          </p:nvGrpSpPr>
          <p:grpSpPr bwMode="auto">
            <a:xfrm>
              <a:off x="4560" y="2669"/>
              <a:ext cx="115" cy="115"/>
              <a:chOff x="4714" y="2304"/>
              <a:chExt cx="115" cy="115"/>
            </a:xfrm>
          </p:grpSpPr>
          <p:sp>
            <p:nvSpPr>
              <p:cNvPr id="188445" name="Oval 29"/>
              <p:cNvSpPr>
                <a:spLocks noChangeArrowheads="1"/>
              </p:cNvSpPr>
              <p:nvPr/>
            </p:nvSpPr>
            <p:spPr bwMode="auto">
              <a:xfrm>
                <a:off x="4714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46" name="Line 30"/>
              <p:cNvSpPr>
                <a:spLocks noChangeShapeType="1"/>
              </p:cNvSpPr>
              <p:nvPr/>
            </p:nvSpPr>
            <p:spPr bwMode="auto">
              <a:xfrm flipV="1">
                <a:off x="4772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50" name="Group 34"/>
            <p:cNvGrpSpPr>
              <a:grpSpLocks/>
            </p:cNvGrpSpPr>
            <p:nvPr/>
          </p:nvGrpSpPr>
          <p:grpSpPr bwMode="auto">
            <a:xfrm>
              <a:off x="4992" y="2957"/>
              <a:ext cx="115" cy="115"/>
              <a:chOff x="3264" y="2304"/>
              <a:chExt cx="576" cy="576"/>
            </a:xfrm>
          </p:grpSpPr>
          <p:sp>
            <p:nvSpPr>
              <p:cNvPr id="188451" name="Oval 3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52" name="Line 3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53" name="Group 37"/>
            <p:cNvGrpSpPr>
              <a:grpSpLocks/>
            </p:cNvGrpSpPr>
            <p:nvPr/>
          </p:nvGrpSpPr>
          <p:grpSpPr bwMode="auto">
            <a:xfrm>
              <a:off x="5280" y="3293"/>
              <a:ext cx="115" cy="115"/>
              <a:chOff x="3264" y="2304"/>
              <a:chExt cx="576" cy="576"/>
            </a:xfrm>
          </p:grpSpPr>
          <p:sp>
            <p:nvSpPr>
              <p:cNvPr id="188454" name="Oval 3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55" name="Line 3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56" name="Group 40"/>
            <p:cNvGrpSpPr>
              <a:grpSpLocks/>
            </p:cNvGrpSpPr>
            <p:nvPr/>
          </p:nvGrpSpPr>
          <p:grpSpPr bwMode="auto">
            <a:xfrm>
              <a:off x="4608" y="3149"/>
              <a:ext cx="115" cy="115"/>
              <a:chOff x="3264" y="2304"/>
              <a:chExt cx="576" cy="576"/>
            </a:xfrm>
          </p:grpSpPr>
          <p:sp>
            <p:nvSpPr>
              <p:cNvPr id="188457" name="Oval 4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58" name="Line 4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grpSp>
        <p:nvGrpSpPr>
          <p:cNvPr id="188540" name="Group 124"/>
          <p:cNvGrpSpPr>
            <a:grpSpLocks/>
          </p:cNvGrpSpPr>
          <p:nvPr/>
        </p:nvGrpSpPr>
        <p:grpSpPr bwMode="auto">
          <a:xfrm>
            <a:off x="4289425" y="4095750"/>
            <a:ext cx="1782763" cy="1936750"/>
            <a:chOff x="2717" y="2676"/>
            <a:chExt cx="1123" cy="1220"/>
          </a:xfrm>
        </p:grpSpPr>
        <p:cxnSp>
          <p:nvCxnSpPr>
            <p:cNvPr id="188459" name="AutoShape 43"/>
            <p:cNvCxnSpPr>
              <a:cxnSpLocks noChangeShapeType="1"/>
              <a:stCxn id="188469" idx="1"/>
            </p:cNvCxnSpPr>
            <p:nvPr/>
          </p:nvCxnSpPr>
          <p:spPr bwMode="auto">
            <a:xfrm flipV="1">
              <a:off x="3303" y="3648"/>
              <a:ext cx="480" cy="1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60" name="AutoShape 44"/>
            <p:cNvCxnSpPr>
              <a:cxnSpLocks noChangeShapeType="1"/>
              <a:stCxn id="188481" idx="1"/>
            </p:cNvCxnSpPr>
            <p:nvPr/>
          </p:nvCxnSpPr>
          <p:spPr bwMode="auto">
            <a:xfrm flipH="1" flipV="1">
              <a:off x="2919" y="2736"/>
              <a:ext cx="432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61" name="AutoShape 45"/>
            <p:cNvCxnSpPr>
              <a:cxnSpLocks noChangeShapeType="1"/>
              <a:stCxn id="188487" idx="1"/>
            </p:cNvCxnSpPr>
            <p:nvPr/>
          </p:nvCxnSpPr>
          <p:spPr bwMode="auto">
            <a:xfrm flipH="1">
              <a:off x="2775" y="3216"/>
              <a:ext cx="192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62" name="AutoShape 46"/>
            <p:cNvCxnSpPr>
              <a:cxnSpLocks noChangeShapeType="1"/>
              <a:endCxn id="188469" idx="1"/>
            </p:cNvCxnSpPr>
            <p:nvPr/>
          </p:nvCxnSpPr>
          <p:spPr bwMode="auto">
            <a:xfrm>
              <a:off x="2775" y="3504"/>
              <a:ext cx="528" cy="33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63" name="AutoShape 47"/>
            <p:cNvCxnSpPr>
              <a:cxnSpLocks noChangeShapeType="1"/>
              <a:endCxn id="188484" idx="1"/>
            </p:cNvCxnSpPr>
            <p:nvPr/>
          </p:nvCxnSpPr>
          <p:spPr bwMode="auto">
            <a:xfrm flipH="1" flipV="1">
              <a:off x="3639" y="3360"/>
              <a:ext cx="144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8467" name="Group 51"/>
            <p:cNvGrpSpPr>
              <a:grpSpLocks/>
            </p:cNvGrpSpPr>
            <p:nvPr/>
          </p:nvGrpSpPr>
          <p:grpSpPr bwMode="auto">
            <a:xfrm>
              <a:off x="3245" y="3781"/>
              <a:ext cx="115" cy="115"/>
              <a:chOff x="4138" y="3309"/>
              <a:chExt cx="115" cy="115"/>
            </a:xfrm>
          </p:grpSpPr>
          <p:sp>
            <p:nvSpPr>
              <p:cNvPr id="188468" name="Oval 52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69" name="Line 53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188488" name="AutoShape 72"/>
            <p:cNvCxnSpPr>
              <a:cxnSpLocks noChangeShapeType="1"/>
              <a:endCxn id="188484" idx="1"/>
            </p:cNvCxnSpPr>
            <p:nvPr/>
          </p:nvCxnSpPr>
          <p:spPr bwMode="auto">
            <a:xfrm flipH="1">
              <a:off x="3639" y="2832"/>
              <a:ext cx="144" cy="52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490" name="AutoShape 74"/>
            <p:cNvCxnSpPr>
              <a:cxnSpLocks noChangeShapeType="1"/>
              <a:stCxn id="188487" idx="1"/>
            </p:cNvCxnSpPr>
            <p:nvPr/>
          </p:nvCxnSpPr>
          <p:spPr bwMode="auto">
            <a:xfrm flipH="1" flipV="1">
              <a:off x="2919" y="2736"/>
              <a:ext cx="4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03" name="AutoShape 87"/>
            <p:cNvCxnSpPr>
              <a:cxnSpLocks noChangeShapeType="1"/>
              <a:endCxn id="188481" idx="1"/>
            </p:cNvCxnSpPr>
            <p:nvPr/>
          </p:nvCxnSpPr>
          <p:spPr bwMode="auto">
            <a:xfrm flipH="1">
              <a:off x="3351" y="2832"/>
              <a:ext cx="432" cy="1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8491" name="Group 75"/>
            <p:cNvGrpSpPr>
              <a:grpSpLocks/>
            </p:cNvGrpSpPr>
            <p:nvPr/>
          </p:nvGrpSpPr>
          <p:grpSpPr bwMode="auto">
            <a:xfrm>
              <a:off x="2717" y="3444"/>
              <a:ext cx="115" cy="115"/>
              <a:chOff x="3264" y="2304"/>
              <a:chExt cx="576" cy="576"/>
            </a:xfrm>
          </p:grpSpPr>
          <p:sp>
            <p:nvSpPr>
              <p:cNvPr id="188492" name="Oval 7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93" name="Line 7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94" name="Group 78"/>
            <p:cNvGrpSpPr>
              <a:grpSpLocks/>
            </p:cNvGrpSpPr>
            <p:nvPr/>
          </p:nvGrpSpPr>
          <p:grpSpPr bwMode="auto">
            <a:xfrm>
              <a:off x="3725" y="3588"/>
              <a:ext cx="115" cy="115"/>
              <a:chOff x="3264" y="2304"/>
              <a:chExt cx="576" cy="576"/>
            </a:xfrm>
          </p:grpSpPr>
          <p:sp>
            <p:nvSpPr>
              <p:cNvPr id="188495" name="Oval 7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96" name="Line 8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97" name="Group 81"/>
            <p:cNvGrpSpPr>
              <a:grpSpLocks/>
            </p:cNvGrpSpPr>
            <p:nvPr/>
          </p:nvGrpSpPr>
          <p:grpSpPr bwMode="auto">
            <a:xfrm>
              <a:off x="3725" y="2772"/>
              <a:ext cx="115" cy="115"/>
              <a:chOff x="3264" y="2304"/>
              <a:chExt cx="576" cy="576"/>
            </a:xfrm>
          </p:grpSpPr>
          <p:sp>
            <p:nvSpPr>
              <p:cNvPr id="188498" name="Oval 8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99" name="Line 8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00" name="Group 84"/>
            <p:cNvGrpSpPr>
              <a:grpSpLocks/>
            </p:cNvGrpSpPr>
            <p:nvPr/>
          </p:nvGrpSpPr>
          <p:grpSpPr bwMode="auto">
            <a:xfrm>
              <a:off x="2861" y="2676"/>
              <a:ext cx="115" cy="115"/>
              <a:chOff x="3264" y="2304"/>
              <a:chExt cx="576" cy="576"/>
            </a:xfrm>
          </p:grpSpPr>
          <p:sp>
            <p:nvSpPr>
              <p:cNvPr id="188501" name="Oval 8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02" name="Line 8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79" name="Group 63"/>
            <p:cNvGrpSpPr>
              <a:grpSpLocks/>
            </p:cNvGrpSpPr>
            <p:nvPr/>
          </p:nvGrpSpPr>
          <p:grpSpPr bwMode="auto">
            <a:xfrm>
              <a:off x="3293" y="2965"/>
              <a:ext cx="115" cy="115"/>
              <a:chOff x="3264" y="2304"/>
              <a:chExt cx="576" cy="576"/>
            </a:xfrm>
          </p:grpSpPr>
          <p:sp>
            <p:nvSpPr>
              <p:cNvPr id="188480" name="Oval 6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81" name="Line 6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82" name="Group 66"/>
            <p:cNvGrpSpPr>
              <a:grpSpLocks/>
            </p:cNvGrpSpPr>
            <p:nvPr/>
          </p:nvGrpSpPr>
          <p:grpSpPr bwMode="auto">
            <a:xfrm>
              <a:off x="3581" y="3301"/>
              <a:ext cx="115" cy="115"/>
              <a:chOff x="3264" y="2304"/>
              <a:chExt cx="576" cy="576"/>
            </a:xfrm>
          </p:grpSpPr>
          <p:sp>
            <p:nvSpPr>
              <p:cNvPr id="188483" name="Oval 6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84" name="Line 6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485" name="Group 69"/>
            <p:cNvGrpSpPr>
              <a:grpSpLocks/>
            </p:cNvGrpSpPr>
            <p:nvPr/>
          </p:nvGrpSpPr>
          <p:grpSpPr bwMode="auto">
            <a:xfrm>
              <a:off x="2909" y="3157"/>
              <a:ext cx="115" cy="115"/>
              <a:chOff x="3264" y="2304"/>
              <a:chExt cx="576" cy="576"/>
            </a:xfrm>
          </p:grpSpPr>
          <p:sp>
            <p:nvSpPr>
              <p:cNvPr id="188486" name="Oval 7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487" name="Line 7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grpSp>
        <p:nvGrpSpPr>
          <p:cNvPr id="188539" name="Group 123"/>
          <p:cNvGrpSpPr>
            <a:grpSpLocks/>
          </p:cNvGrpSpPr>
          <p:nvPr/>
        </p:nvGrpSpPr>
        <p:grpSpPr bwMode="auto">
          <a:xfrm>
            <a:off x="800100" y="3733800"/>
            <a:ext cx="2590800" cy="2298700"/>
            <a:chOff x="528" y="2448"/>
            <a:chExt cx="1632" cy="1448"/>
          </a:xfrm>
        </p:grpSpPr>
        <p:cxnSp>
          <p:nvCxnSpPr>
            <p:cNvPr id="188505" name="AutoShape 89"/>
            <p:cNvCxnSpPr>
              <a:cxnSpLocks noChangeShapeType="1"/>
              <a:stCxn id="188512" idx="1"/>
            </p:cNvCxnSpPr>
            <p:nvPr/>
          </p:nvCxnSpPr>
          <p:spPr bwMode="auto">
            <a:xfrm flipV="1">
              <a:off x="1344" y="3514"/>
              <a:ext cx="816" cy="326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06" name="AutoShape 90"/>
            <p:cNvCxnSpPr>
              <a:cxnSpLocks noChangeShapeType="1"/>
              <a:stCxn id="188512" idx="1"/>
            </p:cNvCxnSpPr>
            <p:nvPr/>
          </p:nvCxnSpPr>
          <p:spPr bwMode="auto">
            <a:xfrm flipH="1" flipV="1">
              <a:off x="860" y="2448"/>
              <a:ext cx="484" cy="139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08" name="AutoShape 92"/>
            <p:cNvCxnSpPr>
              <a:cxnSpLocks noChangeShapeType="1"/>
              <a:endCxn id="188512" idx="1"/>
            </p:cNvCxnSpPr>
            <p:nvPr/>
          </p:nvCxnSpPr>
          <p:spPr bwMode="auto">
            <a:xfrm>
              <a:off x="528" y="3319"/>
              <a:ext cx="816" cy="52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09" name="AutoShape 93"/>
            <p:cNvCxnSpPr>
              <a:cxnSpLocks noChangeShapeType="1"/>
              <a:stCxn id="188512" idx="1"/>
            </p:cNvCxnSpPr>
            <p:nvPr/>
          </p:nvCxnSpPr>
          <p:spPr bwMode="auto">
            <a:xfrm flipV="1">
              <a:off x="1344" y="2688"/>
              <a:ext cx="806" cy="115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13" name="AutoShape 97"/>
            <p:cNvCxnSpPr>
              <a:cxnSpLocks noChangeShapeType="1"/>
              <a:endCxn id="188512" idx="1"/>
            </p:cNvCxnSpPr>
            <p:nvPr/>
          </p:nvCxnSpPr>
          <p:spPr bwMode="auto">
            <a:xfrm flipH="1">
              <a:off x="1344" y="2496"/>
              <a:ext cx="640" cy="134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14" name="AutoShape 98"/>
            <p:cNvCxnSpPr>
              <a:cxnSpLocks noChangeShapeType="1"/>
              <a:endCxn id="188512" idx="1"/>
            </p:cNvCxnSpPr>
            <p:nvPr/>
          </p:nvCxnSpPr>
          <p:spPr bwMode="auto">
            <a:xfrm>
              <a:off x="672" y="2592"/>
              <a:ext cx="672" cy="124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515" name="AutoShape 99"/>
            <p:cNvCxnSpPr>
              <a:cxnSpLocks noChangeShapeType="1"/>
              <a:stCxn id="188512" idx="1"/>
            </p:cNvCxnSpPr>
            <p:nvPr/>
          </p:nvCxnSpPr>
          <p:spPr bwMode="auto">
            <a:xfrm flipV="1">
              <a:off x="1344" y="2496"/>
              <a:ext cx="79" cy="134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8516" name="Group 100"/>
            <p:cNvGrpSpPr>
              <a:grpSpLocks/>
            </p:cNvGrpSpPr>
            <p:nvPr/>
          </p:nvGrpSpPr>
          <p:grpSpPr bwMode="auto">
            <a:xfrm>
              <a:off x="758" y="3444"/>
              <a:ext cx="115" cy="115"/>
              <a:chOff x="3264" y="2304"/>
              <a:chExt cx="576" cy="576"/>
            </a:xfrm>
          </p:grpSpPr>
          <p:sp>
            <p:nvSpPr>
              <p:cNvPr id="188517" name="Oval 10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18" name="Line 10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19" name="Group 103"/>
            <p:cNvGrpSpPr>
              <a:grpSpLocks/>
            </p:cNvGrpSpPr>
            <p:nvPr/>
          </p:nvGrpSpPr>
          <p:grpSpPr bwMode="auto">
            <a:xfrm>
              <a:off x="1766" y="3588"/>
              <a:ext cx="115" cy="115"/>
              <a:chOff x="3264" y="2304"/>
              <a:chExt cx="576" cy="576"/>
            </a:xfrm>
          </p:grpSpPr>
          <p:sp>
            <p:nvSpPr>
              <p:cNvPr id="188520" name="Oval 10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21" name="Line 10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22" name="Group 106"/>
            <p:cNvGrpSpPr>
              <a:grpSpLocks/>
            </p:cNvGrpSpPr>
            <p:nvPr/>
          </p:nvGrpSpPr>
          <p:grpSpPr bwMode="auto">
            <a:xfrm>
              <a:off x="1766" y="2772"/>
              <a:ext cx="115" cy="115"/>
              <a:chOff x="3264" y="2304"/>
              <a:chExt cx="576" cy="576"/>
            </a:xfrm>
          </p:grpSpPr>
          <p:sp>
            <p:nvSpPr>
              <p:cNvPr id="188523" name="Oval 10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24" name="Line 10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25" name="Group 109"/>
            <p:cNvGrpSpPr>
              <a:grpSpLocks/>
            </p:cNvGrpSpPr>
            <p:nvPr/>
          </p:nvGrpSpPr>
          <p:grpSpPr bwMode="auto">
            <a:xfrm>
              <a:off x="902" y="2676"/>
              <a:ext cx="115" cy="115"/>
              <a:chOff x="3264" y="2304"/>
              <a:chExt cx="576" cy="576"/>
            </a:xfrm>
          </p:grpSpPr>
          <p:sp>
            <p:nvSpPr>
              <p:cNvPr id="188526" name="Oval 11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27" name="Line 11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28" name="Group 112"/>
            <p:cNvGrpSpPr>
              <a:grpSpLocks/>
            </p:cNvGrpSpPr>
            <p:nvPr/>
          </p:nvGrpSpPr>
          <p:grpSpPr bwMode="auto">
            <a:xfrm>
              <a:off x="1334" y="2965"/>
              <a:ext cx="115" cy="115"/>
              <a:chOff x="3264" y="2304"/>
              <a:chExt cx="576" cy="576"/>
            </a:xfrm>
          </p:grpSpPr>
          <p:sp>
            <p:nvSpPr>
              <p:cNvPr id="188529" name="Oval 113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30" name="Line 114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31" name="Group 115"/>
            <p:cNvGrpSpPr>
              <a:grpSpLocks/>
            </p:cNvGrpSpPr>
            <p:nvPr/>
          </p:nvGrpSpPr>
          <p:grpSpPr bwMode="auto">
            <a:xfrm>
              <a:off x="1622" y="3301"/>
              <a:ext cx="115" cy="115"/>
              <a:chOff x="3264" y="2304"/>
              <a:chExt cx="576" cy="576"/>
            </a:xfrm>
          </p:grpSpPr>
          <p:sp>
            <p:nvSpPr>
              <p:cNvPr id="188532" name="Oval 11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33" name="Line 11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34" name="Group 118"/>
            <p:cNvGrpSpPr>
              <a:grpSpLocks/>
            </p:cNvGrpSpPr>
            <p:nvPr/>
          </p:nvGrpSpPr>
          <p:grpSpPr bwMode="auto">
            <a:xfrm>
              <a:off x="950" y="3157"/>
              <a:ext cx="115" cy="115"/>
              <a:chOff x="3264" y="2304"/>
              <a:chExt cx="576" cy="576"/>
            </a:xfrm>
          </p:grpSpPr>
          <p:sp>
            <p:nvSpPr>
              <p:cNvPr id="188535" name="Oval 11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36" name="Line 12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8510" name="Group 94"/>
            <p:cNvGrpSpPr>
              <a:grpSpLocks/>
            </p:cNvGrpSpPr>
            <p:nvPr/>
          </p:nvGrpSpPr>
          <p:grpSpPr bwMode="auto">
            <a:xfrm>
              <a:off x="1286" y="3781"/>
              <a:ext cx="115" cy="115"/>
              <a:chOff x="4138" y="3309"/>
              <a:chExt cx="115" cy="115"/>
            </a:xfrm>
          </p:grpSpPr>
          <p:sp>
            <p:nvSpPr>
              <p:cNvPr id="188511" name="Oval 95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8512" name="Line 96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</p:grpSp>
      <p:sp>
        <p:nvSpPr>
          <p:cNvPr id="188538" name="Arc 122"/>
          <p:cNvSpPr>
            <a:spLocks/>
          </p:cNvSpPr>
          <p:nvPr/>
        </p:nvSpPr>
        <p:spPr bwMode="auto">
          <a:xfrm flipH="1">
            <a:off x="1622425" y="5562600"/>
            <a:ext cx="1001713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88542" name="AutoShape 126"/>
          <p:cNvSpPr>
            <a:spLocks noChangeArrowheads="1"/>
          </p:cNvSpPr>
          <p:nvPr/>
        </p:nvSpPr>
        <p:spPr bwMode="auto">
          <a:xfrm rot="-5400000">
            <a:off x="3649663" y="468312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8543" name="AutoShape 127"/>
          <p:cNvSpPr>
            <a:spLocks noChangeArrowheads="1"/>
          </p:cNvSpPr>
          <p:nvPr/>
        </p:nvSpPr>
        <p:spPr bwMode="auto">
          <a:xfrm rot="-5400000">
            <a:off x="6330950" y="468312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FC8F-2846-AB43-92A8-BF37112BBBA6}" type="slidenum">
              <a:rPr lang="en-US">
                <a:solidFill>
                  <a:srgbClr val="40458C"/>
                </a:solidFill>
              </a:rPr>
              <a:pPr/>
              <a:t>24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Orientation</a:t>
            </a:r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95325" y="1600200"/>
            <a:ext cx="5324475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orientation of three points in the plane is clockwise, counterclockwise, or collinear</a:t>
            </a:r>
          </a:p>
          <a:p>
            <a:pPr>
              <a:lnSpc>
                <a:spcPct val="90000"/>
              </a:lnSpc>
            </a:pP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clockwise (CW, right turn)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counterclockwise (CCW, left turn)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collinear (COLL, no turn)</a:t>
            </a:r>
          </a:p>
          <a:p>
            <a:pPr>
              <a:lnSpc>
                <a:spcPct val="90000"/>
              </a:lnSpc>
            </a:pPr>
            <a:r>
              <a:rPr lang="en-US" sz="2000"/>
              <a:t>The orientation of three points is characterized by the sign of the determinant </a:t>
            </a:r>
            <a:r>
              <a:rPr lang="en-US" sz="2000" b="1">
                <a:latin typeface="Symbol" charset="0"/>
              </a:rPr>
              <a:t>D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/>
              <a:t>, whose absolute value is twice the area of the triangle with vertices 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/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/>
              <a:t> and </a:t>
            </a:r>
            <a:r>
              <a:rPr lang="en-US" sz="2000" b="1" i="1">
                <a:latin typeface="Times New Roman" charset="0"/>
              </a:rPr>
              <a:t>c</a:t>
            </a:r>
          </a:p>
        </p:txBody>
      </p:sp>
      <p:grpSp>
        <p:nvGrpSpPr>
          <p:cNvPr id="189499" name="Group 59"/>
          <p:cNvGrpSpPr>
            <a:grpSpLocks/>
          </p:cNvGrpSpPr>
          <p:nvPr/>
        </p:nvGrpSpPr>
        <p:grpSpPr bwMode="auto">
          <a:xfrm>
            <a:off x="6367463" y="1752600"/>
            <a:ext cx="1268412" cy="1495425"/>
            <a:chOff x="4193" y="1104"/>
            <a:chExt cx="799" cy="942"/>
          </a:xfrm>
        </p:grpSpPr>
        <p:cxnSp>
          <p:nvCxnSpPr>
            <p:cNvPr id="189467" name="AutoShape 27"/>
            <p:cNvCxnSpPr>
              <a:cxnSpLocks noChangeShapeType="1"/>
              <a:stCxn id="189462" idx="1"/>
              <a:endCxn id="189458" idx="1"/>
            </p:cNvCxnSpPr>
            <p:nvPr/>
          </p:nvCxnSpPr>
          <p:spPr bwMode="auto">
            <a:xfrm>
              <a:off x="4394" y="1374"/>
              <a:ext cx="344" cy="26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9466" name="AutoShape 26"/>
            <p:cNvCxnSpPr>
              <a:cxnSpLocks noChangeShapeType="1"/>
              <a:stCxn id="189449" idx="1"/>
              <a:endCxn id="189461" idx="3"/>
            </p:cNvCxnSpPr>
            <p:nvPr/>
          </p:nvCxnSpPr>
          <p:spPr bwMode="auto">
            <a:xfrm flipV="1">
              <a:off x="4251" y="1419"/>
              <a:ext cx="102" cy="387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9447" name="Group 7"/>
            <p:cNvGrpSpPr>
              <a:grpSpLocks/>
            </p:cNvGrpSpPr>
            <p:nvPr/>
          </p:nvGrpSpPr>
          <p:grpSpPr bwMode="auto">
            <a:xfrm>
              <a:off x="4193" y="1747"/>
              <a:ext cx="115" cy="115"/>
              <a:chOff x="3264" y="2304"/>
              <a:chExt cx="576" cy="576"/>
            </a:xfrm>
          </p:grpSpPr>
          <p:sp>
            <p:nvSpPr>
              <p:cNvPr id="189448" name="Oval 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9457" name="Group 17"/>
            <p:cNvGrpSpPr>
              <a:grpSpLocks/>
            </p:cNvGrpSpPr>
            <p:nvPr/>
          </p:nvGrpSpPr>
          <p:grpSpPr bwMode="auto">
            <a:xfrm>
              <a:off x="4721" y="1632"/>
              <a:ext cx="115" cy="115"/>
              <a:chOff x="3264" y="2304"/>
              <a:chExt cx="576" cy="576"/>
            </a:xfrm>
          </p:grpSpPr>
          <p:sp>
            <p:nvSpPr>
              <p:cNvPr id="189458" name="Oval 1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59" name="Line 1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89460" name="Group 20"/>
            <p:cNvGrpSpPr>
              <a:grpSpLocks/>
            </p:cNvGrpSpPr>
            <p:nvPr/>
          </p:nvGrpSpPr>
          <p:grpSpPr bwMode="auto">
            <a:xfrm>
              <a:off x="4336" y="1315"/>
              <a:ext cx="115" cy="115"/>
              <a:chOff x="3264" y="2304"/>
              <a:chExt cx="576" cy="576"/>
            </a:xfrm>
          </p:grpSpPr>
          <p:sp>
            <p:nvSpPr>
              <p:cNvPr id="189461" name="Oval 2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62" name="Line 2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89463" name="Text Box 23"/>
            <p:cNvSpPr txBox="1">
              <a:spLocks noChangeArrowheads="1"/>
            </p:cNvSpPr>
            <p:nvPr/>
          </p:nvSpPr>
          <p:spPr bwMode="auto">
            <a:xfrm>
              <a:off x="4241" y="17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a</a:t>
              </a:r>
            </a:p>
          </p:txBody>
        </p:sp>
        <p:sp>
          <p:nvSpPr>
            <p:cNvPr id="189464" name="Text Box 24"/>
            <p:cNvSpPr txBox="1">
              <a:spLocks noChangeArrowheads="1"/>
            </p:cNvSpPr>
            <p:nvPr/>
          </p:nvSpPr>
          <p:spPr bwMode="auto">
            <a:xfrm>
              <a:off x="4394" y="1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b</a:t>
              </a:r>
            </a:p>
          </p:txBody>
        </p:sp>
        <p:sp>
          <p:nvSpPr>
            <p:cNvPr id="189465" name="Text Box 25"/>
            <p:cNvSpPr txBox="1">
              <a:spLocks noChangeArrowheads="1"/>
            </p:cNvSpPr>
            <p:nvPr/>
          </p:nvSpPr>
          <p:spPr bwMode="auto">
            <a:xfrm>
              <a:off x="4791" y="143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c</a:t>
              </a:r>
            </a:p>
          </p:txBody>
        </p:sp>
      </p:grpSp>
      <p:cxnSp>
        <p:nvCxnSpPr>
          <p:cNvPr id="189468" name="AutoShape 28"/>
          <p:cNvCxnSpPr>
            <a:cxnSpLocks noChangeShapeType="1"/>
            <a:stCxn id="189475" idx="1"/>
            <a:endCxn id="189477" idx="5"/>
          </p:cNvCxnSpPr>
          <p:nvPr/>
        </p:nvCxnSpPr>
        <p:spPr bwMode="auto">
          <a:xfrm flipH="1" flipV="1">
            <a:off x="6746875" y="3798888"/>
            <a:ext cx="547688" cy="4318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9469" name="AutoShape 29"/>
          <p:cNvCxnSpPr>
            <a:cxnSpLocks noChangeShapeType="1"/>
            <a:stCxn id="189472" idx="1"/>
            <a:endCxn id="189474" idx="2"/>
          </p:cNvCxnSpPr>
          <p:nvPr/>
        </p:nvCxnSpPr>
        <p:spPr bwMode="auto">
          <a:xfrm flipV="1">
            <a:off x="6456363" y="4229100"/>
            <a:ext cx="736600" cy="1841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9470" name="Group 30"/>
          <p:cNvGrpSpPr>
            <a:grpSpLocks/>
          </p:cNvGrpSpPr>
          <p:nvPr/>
        </p:nvGrpSpPr>
        <p:grpSpPr bwMode="auto">
          <a:xfrm>
            <a:off x="6364288" y="4319588"/>
            <a:ext cx="182562" cy="182562"/>
            <a:chOff x="3264" y="2304"/>
            <a:chExt cx="576" cy="576"/>
          </a:xfrm>
        </p:grpSpPr>
        <p:sp>
          <p:nvSpPr>
            <p:cNvPr id="189471" name="Oval 3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9472" name="Line 3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9473" name="Group 33"/>
          <p:cNvGrpSpPr>
            <a:grpSpLocks/>
          </p:cNvGrpSpPr>
          <p:nvPr/>
        </p:nvGrpSpPr>
        <p:grpSpPr bwMode="auto">
          <a:xfrm>
            <a:off x="7202488" y="4137025"/>
            <a:ext cx="182562" cy="182563"/>
            <a:chOff x="3264" y="2304"/>
            <a:chExt cx="576" cy="576"/>
          </a:xfrm>
        </p:grpSpPr>
        <p:sp>
          <p:nvSpPr>
            <p:cNvPr id="189474" name="Oval 3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9475" name="Line 3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89476" name="Group 36"/>
          <p:cNvGrpSpPr>
            <a:grpSpLocks/>
          </p:cNvGrpSpPr>
          <p:nvPr/>
        </p:nvGrpSpPr>
        <p:grpSpPr bwMode="auto">
          <a:xfrm>
            <a:off x="6591300" y="3633788"/>
            <a:ext cx="182563" cy="182562"/>
            <a:chOff x="3264" y="2304"/>
            <a:chExt cx="576" cy="576"/>
          </a:xfrm>
        </p:grpSpPr>
        <p:sp>
          <p:nvSpPr>
            <p:cNvPr id="189477" name="Oval 3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89478" name="Line 3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89479" name="Text Box 39"/>
          <p:cNvSpPr txBox="1">
            <a:spLocks noChangeArrowheads="1"/>
          </p:cNvSpPr>
          <p:nvPr/>
        </p:nvSpPr>
        <p:spPr bwMode="auto">
          <a:xfrm>
            <a:off x="6440488" y="4289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a</a:t>
            </a:r>
          </a:p>
        </p:txBody>
      </p:sp>
      <p:sp>
        <p:nvSpPr>
          <p:cNvPr id="189480" name="Text Box 40"/>
          <p:cNvSpPr txBox="1">
            <a:spLocks noChangeArrowheads="1"/>
          </p:cNvSpPr>
          <p:nvPr/>
        </p:nvSpPr>
        <p:spPr bwMode="auto">
          <a:xfrm>
            <a:off x="6691313" y="329882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c</a:t>
            </a:r>
          </a:p>
        </p:txBody>
      </p:sp>
      <p:sp>
        <p:nvSpPr>
          <p:cNvPr id="189481" name="Text Box 41"/>
          <p:cNvSpPr txBox="1">
            <a:spLocks noChangeArrowheads="1"/>
          </p:cNvSpPr>
          <p:nvPr/>
        </p:nvSpPr>
        <p:spPr bwMode="auto">
          <a:xfrm>
            <a:off x="7305675" y="38163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</a:t>
            </a:r>
          </a:p>
        </p:txBody>
      </p:sp>
      <p:grpSp>
        <p:nvGrpSpPr>
          <p:cNvPr id="189501" name="Group 61"/>
          <p:cNvGrpSpPr>
            <a:grpSpLocks/>
          </p:cNvGrpSpPr>
          <p:nvPr/>
        </p:nvGrpSpPr>
        <p:grpSpPr bwMode="auto">
          <a:xfrm>
            <a:off x="6324600" y="4797425"/>
            <a:ext cx="1355725" cy="1304925"/>
            <a:chOff x="4120" y="3022"/>
            <a:chExt cx="854" cy="822"/>
          </a:xfrm>
        </p:grpSpPr>
        <p:cxnSp>
          <p:nvCxnSpPr>
            <p:cNvPr id="189495" name="AutoShape 55"/>
            <p:cNvCxnSpPr>
              <a:cxnSpLocks noChangeShapeType="1"/>
              <a:stCxn id="189492" idx="1"/>
              <a:endCxn id="189487" idx="3"/>
            </p:cNvCxnSpPr>
            <p:nvPr/>
          </p:nvCxnSpPr>
          <p:spPr bwMode="auto">
            <a:xfrm flipV="1">
              <a:off x="4331" y="3603"/>
              <a:ext cx="219" cy="18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9494" name="AutoShape 54"/>
            <p:cNvCxnSpPr>
              <a:cxnSpLocks noChangeShapeType="1"/>
              <a:stCxn id="189488" idx="1"/>
              <a:endCxn id="189483" idx="3"/>
            </p:cNvCxnSpPr>
            <p:nvPr/>
          </p:nvCxnSpPr>
          <p:spPr bwMode="auto">
            <a:xfrm flipV="1">
              <a:off x="4591" y="3332"/>
              <a:ext cx="285" cy="22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9482" name="Group 42"/>
            <p:cNvGrpSpPr>
              <a:grpSpLocks/>
            </p:cNvGrpSpPr>
            <p:nvPr/>
          </p:nvGrpSpPr>
          <p:grpSpPr bwMode="auto">
            <a:xfrm>
              <a:off x="4859" y="3228"/>
              <a:ext cx="115" cy="115"/>
              <a:chOff x="3264" y="2304"/>
              <a:chExt cx="576" cy="576"/>
            </a:xfrm>
          </p:grpSpPr>
          <p:sp>
            <p:nvSpPr>
              <p:cNvPr id="189483" name="Oval 43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84" name="Line 44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89485" name="Text Box 45"/>
            <p:cNvSpPr txBox="1">
              <a:spLocks noChangeArrowheads="1"/>
            </p:cNvSpPr>
            <p:nvPr/>
          </p:nvSpPr>
          <p:spPr bwMode="auto">
            <a:xfrm>
              <a:off x="4716" y="302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c</a:t>
              </a:r>
            </a:p>
          </p:txBody>
        </p:sp>
        <p:grpSp>
          <p:nvGrpSpPr>
            <p:cNvPr id="189486" name="Group 46"/>
            <p:cNvGrpSpPr>
              <a:grpSpLocks/>
            </p:cNvGrpSpPr>
            <p:nvPr/>
          </p:nvGrpSpPr>
          <p:grpSpPr bwMode="auto">
            <a:xfrm>
              <a:off x="4533" y="3499"/>
              <a:ext cx="115" cy="115"/>
              <a:chOff x="3264" y="2304"/>
              <a:chExt cx="576" cy="576"/>
            </a:xfrm>
          </p:grpSpPr>
          <p:sp>
            <p:nvSpPr>
              <p:cNvPr id="189487" name="Oval 4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88" name="Line 4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89489" name="Text Box 49"/>
            <p:cNvSpPr txBox="1">
              <a:spLocks noChangeArrowheads="1"/>
            </p:cNvSpPr>
            <p:nvPr/>
          </p:nvSpPr>
          <p:spPr bwMode="auto">
            <a:xfrm>
              <a:off x="4391" y="3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b</a:t>
              </a:r>
            </a:p>
          </p:txBody>
        </p:sp>
        <p:grpSp>
          <p:nvGrpSpPr>
            <p:cNvPr id="189490" name="Group 50"/>
            <p:cNvGrpSpPr>
              <a:grpSpLocks/>
            </p:cNvGrpSpPr>
            <p:nvPr/>
          </p:nvGrpSpPr>
          <p:grpSpPr bwMode="auto">
            <a:xfrm>
              <a:off x="4273" y="3729"/>
              <a:ext cx="115" cy="115"/>
              <a:chOff x="3264" y="2304"/>
              <a:chExt cx="576" cy="576"/>
            </a:xfrm>
          </p:grpSpPr>
          <p:sp>
            <p:nvSpPr>
              <p:cNvPr id="189491" name="Oval 5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89493" name="Text Box 53"/>
            <p:cNvSpPr txBox="1">
              <a:spLocks noChangeArrowheads="1"/>
            </p:cNvSpPr>
            <p:nvPr/>
          </p:nvSpPr>
          <p:spPr bwMode="auto">
            <a:xfrm>
              <a:off x="4120" y="34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a</a:t>
              </a:r>
            </a:p>
          </p:txBody>
        </p:sp>
      </p:grpSp>
      <p:sp>
        <p:nvSpPr>
          <p:cNvPr id="189496" name="Text Box 56"/>
          <p:cNvSpPr txBox="1">
            <a:spLocks noChangeArrowheads="1"/>
          </p:cNvSpPr>
          <p:nvPr/>
        </p:nvSpPr>
        <p:spPr bwMode="auto">
          <a:xfrm>
            <a:off x="7940675" y="230505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CW</a:t>
            </a:r>
          </a:p>
        </p:txBody>
      </p:sp>
      <p:sp>
        <p:nvSpPr>
          <p:cNvPr id="189497" name="Text Box 57"/>
          <p:cNvSpPr txBox="1">
            <a:spLocks noChangeArrowheads="1"/>
          </p:cNvSpPr>
          <p:nvPr/>
        </p:nvSpPr>
        <p:spPr bwMode="auto">
          <a:xfrm>
            <a:off x="7848600" y="3794125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CCW</a:t>
            </a:r>
          </a:p>
        </p:txBody>
      </p:sp>
      <p:sp>
        <p:nvSpPr>
          <p:cNvPr id="189498" name="Text Box 58"/>
          <p:cNvSpPr txBox="1">
            <a:spLocks noChangeArrowheads="1"/>
          </p:cNvSpPr>
          <p:nvPr/>
        </p:nvSpPr>
        <p:spPr bwMode="auto">
          <a:xfrm>
            <a:off x="7818438" y="5216525"/>
            <a:ext cx="88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COLL</a:t>
            </a:r>
          </a:p>
        </p:txBody>
      </p:sp>
      <p:graphicFrame>
        <p:nvGraphicFramePr>
          <p:cNvPr id="189502" name="Object 62"/>
          <p:cNvGraphicFramePr>
            <a:graphicFrameLocks noChangeAspect="1"/>
          </p:cNvGraphicFramePr>
          <p:nvPr/>
        </p:nvGraphicFramePr>
        <p:xfrm>
          <a:off x="1962150" y="5248275"/>
          <a:ext cx="2286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409400" imgH="711000" progId="Equation.3">
                  <p:embed/>
                </p:oleObj>
              </mc:Choice>
              <mc:Fallback>
                <p:oleObj name="Equation" r:id="rId3" imgW="1409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248275"/>
                        <a:ext cx="22860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0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6B49-6E69-2145-A3F0-F944609C625C}" type="slidenum">
              <a:rPr lang="en-US">
                <a:solidFill>
                  <a:srgbClr val="40458C"/>
                </a:solidFill>
              </a:rPr>
              <a:pPr/>
              <a:t>25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Angle</a:t>
            </a:r>
          </a:p>
        </p:txBody>
      </p:sp>
      <p:sp>
        <p:nvSpPr>
          <p:cNvPr id="190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33525"/>
            <a:ext cx="7924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Computing angles from coordinates is complex and leads to numerical inaccuracy</a:t>
            </a:r>
          </a:p>
          <a:p>
            <a:pPr>
              <a:lnSpc>
                <a:spcPct val="90000"/>
              </a:lnSpc>
            </a:pPr>
            <a:r>
              <a:rPr lang="en-US" sz="2400"/>
              <a:t>We can sort a set of points by angle with respect to the anchor point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/>
              <a:t> using a comparator based on the orientation function</a:t>
            </a:r>
          </a:p>
          <a:p>
            <a:pPr lvl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1800" b="1">
                <a:latin typeface="Symbol" charset="0"/>
              </a:rPr>
              <a:t>&lt;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1800" b="1">
                <a:latin typeface="Symbol" charset="0"/>
              </a:rPr>
              <a:t>= </a:t>
            </a:r>
            <a:r>
              <a:rPr lang="en-US" sz="2000"/>
              <a:t>CCW</a:t>
            </a:r>
          </a:p>
          <a:p>
            <a:pPr lvl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1800" b="1">
                <a:latin typeface="Symbol" charset="0"/>
              </a:rPr>
              <a:t>=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1800" b="1">
                <a:latin typeface="Symbol" charset="0"/>
              </a:rPr>
              <a:t>= </a:t>
            </a:r>
            <a:r>
              <a:rPr lang="en-US" sz="2000"/>
              <a:t>COLL </a:t>
            </a:r>
          </a:p>
          <a:p>
            <a:pPr lvl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1800" b="1">
                <a:latin typeface="Symbol" charset="0"/>
              </a:rPr>
              <a:t>&gt;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1800" b="1">
                <a:latin typeface="Symbol" charset="0"/>
              </a:rPr>
              <a:t>= </a:t>
            </a:r>
            <a:r>
              <a:rPr lang="en-US" sz="2000"/>
              <a:t>CW </a:t>
            </a:r>
          </a:p>
        </p:txBody>
      </p:sp>
      <p:cxnSp>
        <p:nvCxnSpPr>
          <p:cNvPr id="190472" name="AutoShape 8"/>
          <p:cNvCxnSpPr>
            <a:cxnSpLocks noChangeShapeType="1"/>
            <a:stCxn id="190499" idx="1"/>
          </p:cNvCxnSpPr>
          <p:nvPr/>
        </p:nvCxnSpPr>
        <p:spPr bwMode="auto">
          <a:xfrm flipV="1">
            <a:off x="2171700" y="4533900"/>
            <a:ext cx="1017588" cy="14541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0474" name="AutoShape 10"/>
          <p:cNvCxnSpPr>
            <a:cxnSpLocks noChangeShapeType="1"/>
            <a:endCxn id="190499" idx="1"/>
          </p:cNvCxnSpPr>
          <p:nvPr/>
        </p:nvCxnSpPr>
        <p:spPr bwMode="auto">
          <a:xfrm>
            <a:off x="1347788" y="4457700"/>
            <a:ext cx="823912" cy="15303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0491" name="Group 27"/>
          <p:cNvGrpSpPr>
            <a:grpSpLocks/>
          </p:cNvGrpSpPr>
          <p:nvPr/>
        </p:nvGrpSpPr>
        <p:grpSpPr bwMode="auto">
          <a:xfrm>
            <a:off x="2613025" y="5132388"/>
            <a:ext cx="182563" cy="182562"/>
            <a:chOff x="3264" y="2304"/>
            <a:chExt cx="576" cy="576"/>
          </a:xfrm>
        </p:grpSpPr>
        <p:sp>
          <p:nvSpPr>
            <p:cNvPr id="190492" name="Oval 2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493" name="Line 2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494" name="Group 30"/>
          <p:cNvGrpSpPr>
            <a:grpSpLocks/>
          </p:cNvGrpSpPr>
          <p:nvPr/>
        </p:nvGrpSpPr>
        <p:grpSpPr bwMode="auto">
          <a:xfrm>
            <a:off x="1546225" y="4903788"/>
            <a:ext cx="182563" cy="182562"/>
            <a:chOff x="3264" y="2304"/>
            <a:chExt cx="576" cy="576"/>
          </a:xfrm>
        </p:grpSpPr>
        <p:sp>
          <p:nvSpPr>
            <p:cNvPr id="190495" name="Oval 3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496" name="Line 3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497" name="Group 33"/>
          <p:cNvGrpSpPr>
            <a:grpSpLocks/>
          </p:cNvGrpSpPr>
          <p:nvPr/>
        </p:nvGrpSpPr>
        <p:grpSpPr bwMode="auto">
          <a:xfrm>
            <a:off x="2079625" y="5894388"/>
            <a:ext cx="182563" cy="182562"/>
            <a:chOff x="4138" y="3309"/>
            <a:chExt cx="115" cy="115"/>
          </a:xfrm>
        </p:grpSpPr>
        <p:sp>
          <p:nvSpPr>
            <p:cNvPr id="190498" name="Oval 34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499" name="Line 35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0500" name="Arc 36"/>
          <p:cNvSpPr>
            <a:spLocks/>
          </p:cNvSpPr>
          <p:nvPr/>
        </p:nvSpPr>
        <p:spPr bwMode="auto">
          <a:xfrm flipH="1">
            <a:off x="1698625" y="5607050"/>
            <a:ext cx="1001713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90501" name="Text Box 37"/>
          <p:cNvSpPr txBox="1">
            <a:spLocks noChangeArrowheads="1"/>
          </p:cNvSpPr>
          <p:nvPr/>
        </p:nvSpPr>
        <p:spPr bwMode="auto">
          <a:xfrm>
            <a:off x="1835150" y="59055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a</a:t>
            </a:r>
          </a:p>
        </p:txBody>
      </p:sp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2787650" y="5067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</a:t>
            </a:r>
          </a:p>
        </p:txBody>
      </p:sp>
      <p:sp>
        <p:nvSpPr>
          <p:cNvPr id="190503" name="Text Box 39"/>
          <p:cNvSpPr txBox="1">
            <a:spLocks noChangeArrowheads="1"/>
          </p:cNvSpPr>
          <p:nvPr/>
        </p:nvSpPr>
        <p:spPr bwMode="auto">
          <a:xfrm>
            <a:off x="1219200" y="48387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c</a:t>
            </a:r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1851025" y="4621213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CCW</a:t>
            </a:r>
          </a:p>
        </p:txBody>
      </p:sp>
      <p:cxnSp>
        <p:nvCxnSpPr>
          <p:cNvPr id="190505" name="AutoShape 41"/>
          <p:cNvCxnSpPr>
            <a:cxnSpLocks noChangeShapeType="1"/>
            <a:stCxn id="190515" idx="1"/>
          </p:cNvCxnSpPr>
          <p:nvPr/>
        </p:nvCxnSpPr>
        <p:spPr bwMode="auto">
          <a:xfrm flipV="1">
            <a:off x="7010400" y="4533900"/>
            <a:ext cx="1017588" cy="14541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0506" name="AutoShape 42"/>
          <p:cNvCxnSpPr>
            <a:cxnSpLocks noChangeShapeType="1"/>
            <a:endCxn id="190515" idx="1"/>
          </p:cNvCxnSpPr>
          <p:nvPr/>
        </p:nvCxnSpPr>
        <p:spPr bwMode="auto">
          <a:xfrm>
            <a:off x="6186488" y="4457700"/>
            <a:ext cx="823912" cy="15303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0507" name="Group 43"/>
          <p:cNvGrpSpPr>
            <a:grpSpLocks/>
          </p:cNvGrpSpPr>
          <p:nvPr/>
        </p:nvGrpSpPr>
        <p:grpSpPr bwMode="auto">
          <a:xfrm>
            <a:off x="7451725" y="5132388"/>
            <a:ext cx="182563" cy="182562"/>
            <a:chOff x="3264" y="2304"/>
            <a:chExt cx="576" cy="576"/>
          </a:xfrm>
        </p:grpSpPr>
        <p:sp>
          <p:nvSpPr>
            <p:cNvPr id="190508" name="Oval 4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09" name="Line 4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510" name="Group 46"/>
          <p:cNvGrpSpPr>
            <a:grpSpLocks/>
          </p:cNvGrpSpPr>
          <p:nvPr/>
        </p:nvGrpSpPr>
        <p:grpSpPr bwMode="auto">
          <a:xfrm>
            <a:off x="6384925" y="4903788"/>
            <a:ext cx="182563" cy="182562"/>
            <a:chOff x="3264" y="2304"/>
            <a:chExt cx="576" cy="576"/>
          </a:xfrm>
        </p:grpSpPr>
        <p:sp>
          <p:nvSpPr>
            <p:cNvPr id="190511" name="Oval 4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12" name="Line 4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513" name="Group 49"/>
          <p:cNvGrpSpPr>
            <a:grpSpLocks/>
          </p:cNvGrpSpPr>
          <p:nvPr/>
        </p:nvGrpSpPr>
        <p:grpSpPr bwMode="auto">
          <a:xfrm>
            <a:off x="6918325" y="5894388"/>
            <a:ext cx="182563" cy="182562"/>
            <a:chOff x="4138" y="3309"/>
            <a:chExt cx="115" cy="115"/>
          </a:xfrm>
        </p:grpSpPr>
        <p:sp>
          <p:nvSpPr>
            <p:cNvPr id="190514" name="Oval 50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15" name="Line 51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0516" name="Arc 52"/>
          <p:cNvSpPr>
            <a:spLocks/>
          </p:cNvSpPr>
          <p:nvPr/>
        </p:nvSpPr>
        <p:spPr bwMode="auto">
          <a:xfrm flipH="1">
            <a:off x="6537325" y="5607050"/>
            <a:ext cx="1001713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90517" name="Text Box 53"/>
          <p:cNvSpPr txBox="1">
            <a:spLocks noChangeArrowheads="1"/>
          </p:cNvSpPr>
          <p:nvPr/>
        </p:nvSpPr>
        <p:spPr bwMode="auto">
          <a:xfrm>
            <a:off x="6673850" y="59055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a</a:t>
            </a:r>
          </a:p>
        </p:txBody>
      </p:sp>
      <p:sp>
        <p:nvSpPr>
          <p:cNvPr id="190518" name="Text Box 54"/>
          <p:cNvSpPr txBox="1">
            <a:spLocks noChangeArrowheads="1"/>
          </p:cNvSpPr>
          <p:nvPr/>
        </p:nvSpPr>
        <p:spPr bwMode="auto">
          <a:xfrm>
            <a:off x="7634288" y="50673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c</a:t>
            </a:r>
          </a:p>
        </p:txBody>
      </p:sp>
      <p:sp>
        <p:nvSpPr>
          <p:cNvPr id="190519" name="Text Box 55"/>
          <p:cNvSpPr txBox="1">
            <a:spLocks noChangeArrowheads="1"/>
          </p:cNvSpPr>
          <p:nvPr/>
        </p:nvSpPr>
        <p:spPr bwMode="auto">
          <a:xfrm>
            <a:off x="6049963" y="4838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</a:t>
            </a:r>
          </a:p>
        </p:txBody>
      </p:sp>
      <p:sp>
        <p:nvSpPr>
          <p:cNvPr id="190520" name="Text Box 56"/>
          <p:cNvSpPr txBox="1">
            <a:spLocks noChangeArrowheads="1"/>
          </p:cNvSpPr>
          <p:nvPr/>
        </p:nvSpPr>
        <p:spPr bwMode="auto">
          <a:xfrm>
            <a:off x="6780213" y="46212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CW</a:t>
            </a:r>
          </a:p>
        </p:txBody>
      </p:sp>
      <p:cxnSp>
        <p:nvCxnSpPr>
          <p:cNvPr id="190522" name="AutoShape 58"/>
          <p:cNvCxnSpPr>
            <a:cxnSpLocks noChangeShapeType="1"/>
            <a:endCxn id="190531" idx="1"/>
          </p:cNvCxnSpPr>
          <p:nvPr/>
        </p:nvCxnSpPr>
        <p:spPr bwMode="auto">
          <a:xfrm>
            <a:off x="4051300" y="4476750"/>
            <a:ext cx="823913" cy="15303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0523" name="Group 59"/>
          <p:cNvGrpSpPr>
            <a:grpSpLocks/>
          </p:cNvGrpSpPr>
          <p:nvPr/>
        </p:nvGrpSpPr>
        <p:grpSpPr bwMode="auto">
          <a:xfrm>
            <a:off x="4446588" y="5314950"/>
            <a:ext cx="182562" cy="182563"/>
            <a:chOff x="3264" y="2304"/>
            <a:chExt cx="576" cy="576"/>
          </a:xfrm>
        </p:grpSpPr>
        <p:sp>
          <p:nvSpPr>
            <p:cNvPr id="190524" name="Oval 6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25" name="Line 6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526" name="Group 62"/>
          <p:cNvGrpSpPr>
            <a:grpSpLocks/>
          </p:cNvGrpSpPr>
          <p:nvPr/>
        </p:nvGrpSpPr>
        <p:grpSpPr bwMode="auto">
          <a:xfrm>
            <a:off x="4249738" y="4922838"/>
            <a:ext cx="182562" cy="182562"/>
            <a:chOff x="3264" y="2304"/>
            <a:chExt cx="576" cy="576"/>
          </a:xfrm>
        </p:grpSpPr>
        <p:sp>
          <p:nvSpPr>
            <p:cNvPr id="190527" name="Oval 6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28" name="Line 6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0529" name="Group 65"/>
          <p:cNvGrpSpPr>
            <a:grpSpLocks/>
          </p:cNvGrpSpPr>
          <p:nvPr/>
        </p:nvGrpSpPr>
        <p:grpSpPr bwMode="auto">
          <a:xfrm>
            <a:off x="4783138" y="5913438"/>
            <a:ext cx="182562" cy="182562"/>
            <a:chOff x="4138" y="3309"/>
            <a:chExt cx="115" cy="115"/>
          </a:xfrm>
        </p:grpSpPr>
        <p:sp>
          <p:nvSpPr>
            <p:cNvPr id="190530" name="Oval 66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0531" name="Line 67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0532" name="Arc 68"/>
          <p:cNvSpPr>
            <a:spLocks/>
          </p:cNvSpPr>
          <p:nvPr/>
        </p:nvSpPr>
        <p:spPr bwMode="auto">
          <a:xfrm flipH="1">
            <a:off x="4402138" y="5626100"/>
            <a:ext cx="1001712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90533" name="Text Box 69"/>
          <p:cNvSpPr txBox="1">
            <a:spLocks noChangeArrowheads="1"/>
          </p:cNvSpPr>
          <p:nvPr/>
        </p:nvSpPr>
        <p:spPr bwMode="auto">
          <a:xfrm>
            <a:off x="4538663" y="5924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a</a:t>
            </a:r>
          </a:p>
        </p:txBody>
      </p:sp>
      <p:sp>
        <p:nvSpPr>
          <p:cNvPr id="190534" name="Text Box 70"/>
          <p:cNvSpPr txBox="1">
            <a:spLocks noChangeArrowheads="1"/>
          </p:cNvSpPr>
          <p:nvPr/>
        </p:nvSpPr>
        <p:spPr bwMode="auto">
          <a:xfrm>
            <a:off x="4629150" y="5067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b</a:t>
            </a:r>
          </a:p>
        </p:txBody>
      </p:sp>
      <p:sp>
        <p:nvSpPr>
          <p:cNvPr id="190535" name="Text Box 71"/>
          <p:cNvSpPr txBox="1">
            <a:spLocks noChangeArrowheads="1"/>
          </p:cNvSpPr>
          <p:nvPr/>
        </p:nvSpPr>
        <p:spPr bwMode="auto">
          <a:xfrm>
            <a:off x="3922713" y="485775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c</a:t>
            </a:r>
          </a:p>
        </p:txBody>
      </p:sp>
      <p:sp>
        <p:nvSpPr>
          <p:cNvPr id="190536" name="Text Box 72"/>
          <p:cNvSpPr txBox="1">
            <a:spLocks noChangeArrowheads="1"/>
          </p:cNvSpPr>
          <p:nvPr/>
        </p:nvSpPr>
        <p:spPr bwMode="auto">
          <a:xfrm>
            <a:off x="4522788" y="4640263"/>
            <a:ext cx="88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charset="0"/>
              </a:rPr>
              <a:t>COLL</a:t>
            </a:r>
          </a:p>
        </p:txBody>
      </p:sp>
    </p:spTree>
    <p:extLst>
      <p:ext uri="{BB962C8B-B14F-4D97-AF65-F5344CB8AC3E}">
        <p14:creationId xmlns:p14="http://schemas.microsoft.com/office/powerpoint/2010/main" val="4782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8CCE-36BA-5548-84F0-60E1A125CBF7}" type="slidenum">
              <a:rPr lang="en-US">
                <a:solidFill>
                  <a:srgbClr val="40458C"/>
                </a:solidFill>
              </a:rPr>
              <a:pPr/>
              <a:t>26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Nonconvex Vertices</a:t>
            </a:r>
          </a:p>
        </p:txBody>
      </p:sp>
      <p:sp>
        <p:nvSpPr>
          <p:cNvPr id="191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47825"/>
            <a:ext cx="7772400" cy="2438400"/>
          </a:xfrm>
        </p:spPr>
        <p:txBody>
          <a:bodyPr/>
          <a:lstStyle/>
          <a:p>
            <a:r>
              <a:rPr lang="en-US" sz="2400"/>
              <a:t>Testing whether a vertex is convex can be done using the orientation function</a:t>
            </a:r>
          </a:p>
          <a:p>
            <a:r>
              <a:rPr lang="en-US" sz="2400"/>
              <a:t>Let </a:t>
            </a:r>
            <a:r>
              <a:rPr lang="en-US" sz="2400" b="1" i="1">
                <a:latin typeface="Times New Roman" charset="0"/>
              </a:rPr>
              <a:t>p</a:t>
            </a:r>
            <a:r>
              <a:rPr lang="en-US" sz="2400"/>
              <a:t>, </a:t>
            </a:r>
            <a:r>
              <a:rPr lang="en-US" sz="2400" b="1" i="1">
                <a:latin typeface="Times New Roman" charset="0"/>
              </a:rPr>
              <a:t>q</a:t>
            </a:r>
            <a:r>
              <a:rPr lang="en-US" sz="2400"/>
              <a:t> and </a:t>
            </a:r>
            <a:r>
              <a:rPr lang="en-US" sz="2400" b="1" i="1">
                <a:latin typeface="Times New Roman" charset="0"/>
              </a:rPr>
              <a:t>r</a:t>
            </a:r>
            <a:r>
              <a:rPr lang="en-US" sz="2400"/>
              <a:t> be three consecutive vertices of a polygon, in counterclockwise order</a:t>
            </a:r>
          </a:p>
          <a:p>
            <a:pPr lvl="1"/>
            <a:r>
              <a:rPr lang="en-US" sz="2000" b="1" i="1">
                <a:latin typeface="Times New Roman" charset="0"/>
              </a:rPr>
              <a:t>q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/>
              <a:t>convex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q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b="1">
                <a:latin typeface="Symbol" charset="0"/>
              </a:rPr>
              <a:t>= </a:t>
            </a:r>
            <a:r>
              <a:rPr lang="en-US" sz="2000"/>
              <a:t>CCW</a:t>
            </a:r>
          </a:p>
          <a:p>
            <a:pPr lvl="1"/>
            <a:r>
              <a:rPr lang="en-US" sz="2000" b="1" i="1">
                <a:latin typeface="Times New Roman" charset="0"/>
              </a:rPr>
              <a:t>q</a:t>
            </a:r>
            <a:r>
              <a:rPr lang="en-US" sz="2000" b="1">
                <a:latin typeface="Times New Roman" charset="0"/>
              </a:rPr>
              <a:t> </a:t>
            </a:r>
            <a:r>
              <a:rPr lang="en-US" sz="2000"/>
              <a:t>nonconvex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orientation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q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b="1">
                <a:latin typeface="Symbol" charset="0"/>
              </a:rPr>
              <a:t>= </a:t>
            </a:r>
            <a:r>
              <a:rPr lang="en-US" sz="2000"/>
              <a:t>CW or COLL</a:t>
            </a:r>
          </a:p>
        </p:txBody>
      </p:sp>
      <p:cxnSp>
        <p:nvCxnSpPr>
          <p:cNvPr id="191492" name="AutoShape 4"/>
          <p:cNvCxnSpPr>
            <a:cxnSpLocks noChangeShapeType="1"/>
            <a:stCxn id="191506" idx="1"/>
            <a:endCxn id="191509" idx="1"/>
          </p:cNvCxnSpPr>
          <p:nvPr/>
        </p:nvCxnSpPr>
        <p:spPr bwMode="auto">
          <a:xfrm>
            <a:off x="6770688" y="5634038"/>
            <a:ext cx="722312" cy="525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3" name="AutoShape 5"/>
          <p:cNvCxnSpPr>
            <a:cxnSpLocks noChangeShapeType="1"/>
            <a:stCxn id="191512" idx="1"/>
            <a:endCxn id="191515" idx="1"/>
          </p:cNvCxnSpPr>
          <p:nvPr/>
        </p:nvCxnSpPr>
        <p:spPr bwMode="auto">
          <a:xfrm flipH="1">
            <a:off x="6588125" y="4837113"/>
            <a:ext cx="1366838" cy="88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4" name="AutoShape 6"/>
          <p:cNvCxnSpPr>
            <a:cxnSpLocks noChangeShapeType="1"/>
            <a:stCxn id="191515" idx="1"/>
            <a:endCxn id="191500" idx="1"/>
          </p:cNvCxnSpPr>
          <p:nvPr/>
        </p:nvCxnSpPr>
        <p:spPr bwMode="auto">
          <a:xfrm flipH="1" flipV="1">
            <a:off x="5643563" y="4311650"/>
            <a:ext cx="944562" cy="614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5" name="AutoShape 7"/>
          <p:cNvCxnSpPr>
            <a:cxnSpLocks noChangeShapeType="1"/>
            <a:stCxn id="191500" idx="1"/>
            <a:endCxn id="191503" idx="1"/>
          </p:cNvCxnSpPr>
          <p:nvPr/>
        </p:nvCxnSpPr>
        <p:spPr bwMode="auto">
          <a:xfrm flipH="1">
            <a:off x="5461000" y="4311650"/>
            <a:ext cx="182563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6" name="AutoShape 8"/>
          <p:cNvCxnSpPr>
            <a:cxnSpLocks noChangeShapeType="1"/>
            <a:stCxn id="191503" idx="1"/>
            <a:endCxn id="191506" idx="1"/>
          </p:cNvCxnSpPr>
          <p:nvPr/>
        </p:nvCxnSpPr>
        <p:spPr bwMode="auto">
          <a:xfrm flipV="1">
            <a:off x="5461000" y="5634038"/>
            <a:ext cx="1309688" cy="182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7" name="AutoShape 9"/>
          <p:cNvCxnSpPr>
            <a:cxnSpLocks noChangeShapeType="1"/>
            <a:stCxn id="191509" idx="1"/>
            <a:endCxn id="191512" idx="1"/>
          </p:cNvCxnSpPr>
          <p:nvPr/>
        </p:nvCxnSpPr>
        <p:spPr bwMode="auto">
          <a:xfrm flipV="1">
            <a:off x="7493000" y="4837113"/>
            <a:ext cx="461963" cy="1322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5551488" y="4217988"/>
            <a:ext cx="182562" cy="182562"/>
            <a:chOff x="3264" y="2304"/>
            <a:chExt cx="576" cy="576"/>
          </a:xfrm>
        </p:grpSpPr>
        <p:sp>
          <p:nvSpPr>
            <p:cNvPr id="191499" name="Oval 1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01" name="Group 13"/>
          <p:cNvGrpSpPr>
            <a:grpSpLocks/>
          </p:cNvGrpSpPr>
          <p:nvPr/>
        </p:nvGrpSpPr>
        <p:grpSpPr bwMode="auto">
          <a:xfrm>
            <a:off x="5368925" y="5722938"/>
            <a:ext cx="182563" cy="182562"/>
            <a:chOff x="3264" y="2304"/>
            <a:chExt cx="576" cy="576"/>
          </a:xfrm>
        </p:grpSpPr>
        <p:sp>
          <p:nvSpPr>
            <p:cNvPr id="191502" name="Oval 1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03" name="Line 1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04" name="Group 16"/>
          <p:cNvGrpSpPr>
            <a:grpSpLocks/>
          </p:cNvGrpSpPr>
          <p:nvPr/>
        </p:nvGrpSpPr>
        <p:grpSpPr bwMode="auto">
          <a:xfrm>
            <a:off x="6678613" y="5540375"/>
            <a:ext cx="182562" cy="182563"/>
            <a:chOff x="3264" y="2304"/>
            <a:chExt cx="576" cy="576"/>
          </a:xfrm>
        </p:grpSpPr>
        <p:sp>
          <p:nvSpPr>
            <p:cNvPr id="191505" name="Oval 1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07" name="Group 19"/>
          <p:cNvGrpSpPr>
            <a:grpSpLocks/>
          </p:cNvGrpSpPr>
          <p:nvPr/>
        </p:nvGrpSpPr>
        <p:grpSpPr bwMode="auto">
          <a:xfrm>
            <a:off x="7400925" y="6065838"/>
            <a:ext cx="182563" cy="182562"/>
            <a:chOff x="3264" y="2304"/>
            <a:chExt cx="576" cy="576"/>
          </a:xfrm>
        </p:grpSpPr>
        <p:sp>
          <p:nvSpPr>
            <p:cNvPr id="191508" name="Oval 2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09" name="Line 2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10" name="Group 22"/>
          <p:cNvGrpSpPr>
            <a:grpSpLocks/>
          </p:cNvGrpSpPr>
          <p:nvPr/>
        </p:nvGrpSpPr>
        <p:grpSpPr bwMode="auto">
          <a:xfrm>
            <a:off x="7862888" y="4743450"/>
            <a:ext cx="182562" cy="182563"/>
            <a:chOff x="3264" y="2304"/>
            <a:chExt cx="576" cy="576"/>
          </a:xfrm>
        </p:grpSpPr>
        <p:sp>
          <p:nvSpPr>
            <p:cNvPr id="191511" name="Oval 2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12" name="Line 2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13" name="Group 25"/>
          <p:cNvGrpSpPr>
            <a:grpSpLocks/>
          </p:cNvGrpSpPr>
          <p:nvPr/>
        </p:nvGrpSpPr>
        <p:grpSpPr bwMode="auto">
          <a:xfrm>
            <a:off x="6496050" y="4832350"/>
            <a:ext cx="182563" cy="182563"/>
            <a:chOff x="3264" y="2304"/>
            <a:chExt cx="576" cy="576"/>
          </a:xfrm>
        </p:grpSpPr>
        <p:sp>
          <p:nvSpPr>
            <p:cNvPr id="191514" name="Oval 2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15" name="Line 2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8045450" y="4468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p</a:t>
            </a:r>
          </a:p>
        </p:txBody>
      </p:sp>
      <p:sp>
        <p:nvSpPr>
          <p:cNvPr id="191517" name="Text Box 29"/>
          <p:cNvSpPr txBox="1">
            <a:spLocks noChangeArrowheads="1"/>
          </p:cNvSpPr>
          <p:nvPr/>
        </p:nvSpPr>
        <p:spPr bwMode="auto">
          <a:xfrm>
            <a:off x="6588125" y="4438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q</a:t>
            </a:r>
          </a:p>
        </p:txBody>
      </p:sp>
      <p:sp>
        <p:nvSpPr>
          <p:cNvPr id="191518" name="Text Box 30"/>
          <p:cNvSpPr txBox="1">
            <a:spLocks noChangeArrowheads="1"/>
          </p:cNvSpPr>
          <p:nvPr/>
        </p:nvSpPr>
        <p:spPr bwMode="auto">
          <a:xfrm>
            <a:off x="5248275" y="401002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191519" name="AutoShape 31"/>
          <p:cNvCxnSpPr>
            <a:cxnSpLocks noChangeShapeType="1"/>
            <a:stCxn id="191533" idx="1"/>
            <a:endCxn id="191536" idx="1"/>
          </p:cNvCxnSpPr>
          <p:nvPr/>
        </p:nvCxnSpPr>
        <p:spPr bwMode="auto">
          <a:xfrm>
            <a:off x="2697163" y="5610225"/>
            <a:ext cx="722312" cy="525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0" name="AutoShape 32"/>
          <p:cNvCxnSpPr>
            <a:cxnSpLocks noChangeShapeType="1"/>
            <a:stCxn id="191539" idx="1"/>
            <a:endCxn id="191542" idx="1"/>
          </p:cNvCxnSpPr>
          <p:nvPr/>
        </p:nvCxnSpPr>
        <p:spPr bwMode="auto">
          <a:xfrm flipH="1">
            <a:off x="2514600" y="4813300"/>
            <a:ext cx="1366838" cy="88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1" name="AutoShape 33"/>
          <p:cNvCxnSpPr>
            <a:cxnSpLocks noChangeShapeType="1"/>
            <a:stCxn id="191542" idx="1"/>
            <a:endCxn id="191527" idx="1"/>
          </p:cNvCxnSpPr>
          <p:nvPr/>
        </p:nvCxnSpPr>
        <p:spPr bwMode="auto">
          <a:xfrm flipH="1" flipV="1">
            <a:off x="1570038" y="4287838"/>
            <a:ext cx="944562" cy="614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2" name="AutoShape 34"/>
          <p:cNvCxnSpPr>
            <a:cxnSpLocks noChangeShapeType="1"/>
            <a:stCxn id="191527" idx="1"/>
            <a:endCxn id="191530" idx="1"/>
          </p:cNvCxnSpPr>
          <p:nvPr/>
        </p:nvCxnSpPr>
        <p:spPr bwMode="auto">
          <a:xfrm flipH="1">
            <a:off x="1387475" y="4287838"/>
            <a:ext cx="182563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3" name="AutoShape 35"/>
          <p:cNvCxnSpPr>
            <a:cxnSpLocks noChangeShapeType="1"/>
            <a:stCxn id="191530" idx="1"/>
            <a:endCxn id="191533" idx="1"/>
          </p:cNvCxnSpPr>
          <p:nvPr/>
        </p:nvCxnSpPr>
        <p:spPr bwMode="auto">
          <a:xfrm flipV="1">
            <a:off x="1387475" y="5610225"/>
            <a:ext cx="1309688" cy="182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24" name="AutoShape 36"/>
          <p:cNvCxnSpPr>
            <a:cxnSpLocks noChangeShapeType="1"/>
            <a:stCxn id="191536" idx="1"/>
            <a:endCxn id="191539" idx="1"/>
          </p:cNvCxnSpPr>
          <p:nvPr/>
        </p:nvCxnSpPr>
        <p:spPr bwMode="auto">
          <a:xfrm flipV="1">
            <a:off x="3419475" y="4813300"/>
            <a:ext cx="461963" cy="1322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1525" name="Group 37"/>
          <p:cNvGrpSpPr>
            <a:grpSpLocks/>
          </p:cNvGrpSpPr>
          <p:nvPr/>
        </p:nvGrpSpPr>
        <p:grpSpPr bwMode="auto">
          <a:xfrm>
            <a:off x="1477963" y="4194175"/>
            <a:ext cx="182562" cy="182563"/>
            <a:chOff x="3264" y="2304"/>
            <a:chExt cx="576" cy="576"/>
          </a:xfrm>
        </p:grpSpPr>
        <p:sp>
          <p:nvSpPr>
            <p:cNvPr id="191526" name="Oval 3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27" name="Line 3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28" name="Group 40"/>
          <p:cNvGrpSpPr>
            <a:grpSpLocks/>
          </p:cNvGrpSpPr>
          <p:nvPr/>
        </p:nvGrpSpPr>
        <p:grpSpPr bwMode="auto">
          <a:xfrm>
            <a:off x="1295400" y="5699125"/>
            <a:ext cx="182563" cy="182563"/>
            <a:chOff x="3264" y="2304"/>
            <a:chExt cx="576" cy="576"/>
          </a:xfrm>
        </p:grpSpPr>
        <p:sp>
          <p:nvSpPr>
            <p:cNvPr id="191529" name="Oval 4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30" name="Line 4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31" name="Group 43"/>
          <p:cNvGrpSpPr>
            <a:grpSpLocks/>
          </p:cNvGrpSpPr>
          <p:nvPr/>
        </p:nvGrpSpPr>
        <p:grpSpPr bwMode="auto">
          <a:xfrm>
            <a:off x="2605088" y="5516563"/>
            <a:ext cx="182562" cy="182562"/>
            <a:chOff x="3264" y="2304"/>
            <a:chExt cx="576" cy="576"/>
          </a:xfrm>
        </p:grpSpPr>
        <p:sp>
          <p:nvSpPr>
            <p:cNvPr id="191532" name="Oval 4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33" name="Line 4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34" name="Group 46"/>
          <p:cNvGrpSpPr>
            <a:grpSpLocks/>
          </p:cNvGrpSpPr>
          <p:nvPr/>
        </p:nvGrpSpPr>
        <p:grpSpPr bwMode="auto">
          <a:xfrm>
            <a:off x="3327400" y="6042025"/>
            <a:ext cx="182563" cy="182563"/>
            <a:chOff x="3264" y="2304"/>
            <a:chExt cx="576" cy="576"/>
          </a:xfrm>
        </p:grpSpPr>
        <p:sp>
          <p:nvSpPr>
            <p:cNvPr id="191535" name="Oval 4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36" name="Line 4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37" name="Group 49"/>
          <p:cNvGrpSpPr>
            <a:grpSpLocks/>
          </p:cNvGrpSpPr>
          <p:nvPr/>
        </p:nvGrpSpPr>
        <p:grpSpPr bwMode="auto">
          <a:xfrm>
            <a:off x="3789363" y="4719638"/>
            <a:ext cx="182562" cy="182562"/>
            <a:chOff x="3264" y="2304"/>
            <a:chExt cx="576" cy="576"/>
          </a:xfrm>
        </p:grpSpPr>
        <p:sp>
          <p:nvSpPr>
            <p:cNvPr id="191538" name="Oval 5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39" name="Line 5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grpSp>
        <p:nvGrpSpPr>
          <p:cNvPr id="191540" name="Group 52"/>
          <p:cNvGrpSpPr>
            <a:grpSpLocks/>
          </p:cNvGrpSpPr>
          <p:nvPr/>
        </p:nvGrpSpPr>
        <p:grpSpPr bwMode="auto">
          <a:xfrm>
            <a:off x="2422525" y="4808538"/>
            <a:ext cx="182563" cy="182562"/>
            <a:chOff x="3264" y="2304"/>
            <a:chExt cx="576" cy="576"/>
          </a:xfrm>
        </p:grpSpPr>
        <p:sp>
          <p:nvSpPr>
            <p:cNvPr id="191541" name="Oval 5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charset="0"/>
              </a:endParaRPr>
            </a:p>
          </p:txBody>
        </p:sp>
      </p:grpSp>
      <p:sp>
        <p:nvSpPr>
          <p:cNvPr id="191543" name="Text Box 55"/>
          <p:cNvSpPr txBox="1">
            <a:spLocks noChangeArrowheads="1"/>
          </p:cNvSpPr>
          <p:nvPr/>
        </p:nvSpPr>
        <p:spPr bwMode="auto">
          <a:xfrm>
            <a:off x="3971925" y="444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q</a:t>
            </a:r>
          </a:p>
        </p:txBody>
      </p:sp>
      <p:sp>
        <p:nvSpPr>
          <p:cNvPr id="191544" name="Text Box 56"/>
          <p:cNvSpPr txBox="1">
            <a:spLocks noChangeArrowheads="1"/>
          </p:cNvSpPr>
          <p:nvPr/>
        </p:nvSpPr>
        <p:spPr bwMode="auto">
          <a:xfrm>
            <a:off x="2530475" y="441483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r</a:t>
            </a:r>
          </a:p>
        </p:txBody>
      </p:sp>
      <p:sp>
        <p:nvSpPr>
          <p:cNvPr id="191545" name="Text Box 57"/>
          <p:cNvSpPr txBox="1">
            <a:spLocks noChangeArrowheads="1"/>
          </p:cNvSpPr>
          <p:nvPr/>
        </p:nvSpPr>
        <p:spPr bwMode="auto">
          <a:xfrm>
            <a:off x="3494088" y="5981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p</a:t>
            </a:r>
          </a:p>
        </p:txBody>
      </p:sp>
      <p:sp>
        <p:nvSpPr>
          <p:cNvPr id="191546" name="Freeform 58"/>
          <p:cNvSpPr>
            <a:spLocks/>
          </p:cNvSpPr>
          <p:nvPr/>
        </p:nvSpPr>
        <p:spPr bwMode="auto">
          <a:xfrm>
            <a:off x="3086100" y="4940300"/>
            <a:ext cx="596900" cy="622300"/>
          </a:xfrm>
          <a:custGeom>
            <a:avLst/>
            <a:gdLst>
              <a:gd name="T0" fmla="*/ 240 w 376"/>
              <a:gd name="T1" fmla="*/ 392 h 392"/>
              <a:gd name="T2" fmla="*/ 336 w 376"/>
              <a:gd name="T3" fmla="*/ 56 h 392"/>
              <a:gd name="T4" fmla="*/ 0 w 376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392">
                <a:moveTo>
                  <a:pt x="240" y="392"/>
                </a:moveTo>
                <a:cubicBezTo>
                  <a:pt x="308" y="252"/>
                  <a:pt x="376" y="112"/>
                  <a:pt x="336" y="56"/>
                </a:cubicBezTo>
                <a:cubicBezTo>
                  <a:pt x="296" y="0"/>
                  <a:pt x="148" y="28"/>
                  <a:pt x="0" y="5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  <p:sp>
        <p:nvSpPr>
          <p:cNvPr id="191547" name="Freeform 59"/>
          <p:cNvSpPr>
            <a:spLocks/>
          </p:cNvSpPr>
          <p:nvPr/>
        </p:nvSpPr>
        <p:spPr bwMode="auto">
          <a:xfrm>
            <a:off x="6029325" y="4743450"/>
            <a:ext cx="1190625" cy="490538"/>
          </a:xfrm>
          <a:custGeom>
            <a:avLst/>
            <a:gdLst>
              <a:gd name="T0" fmla="*/ 750 w 750"/>
              <a:gd name="T1" fmla="*/ 234 h 309"/>
              <a:gd name="T2" fmla="*/ 264 w 750"/>
              <a:gd name="T3" fmla="*/ 270 h 309"/>
              <a:gd name="T4" fmla="*/ 0 w 750"/>
              <a:gd name="T5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309">
                <a:moveTo>
                  <a:pt x="750" y="234"/>
                </a:moveTo>
                <a:cubicBezTo>
                  <a:pt x="669" y="239"/>
                  <a:pt x="389" y="309"/>
                  <a:pt x="264" y="270"/>
                </a:cubicBezTo>
                <a:cubicBezTo>
                  <a:pt x="139" y="231"/>
                  <a:pt x="55" y="56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1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1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DCA-A0BE-6041-9F94-5EAD67E58141}" type="slidenum">
              <a:rPr lang="en-US">
                <a:solidFill>
                  <a:srgbClr val="40458C"/>
                </a:solidFill>
              </a:rPr>
              <a:pPr/>
              <a:t>27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</a:t>
            </a:r>
            <a:r>
              <a:rPr lang="en-US" dirty="0" smtClean="0"/>
              <a:t>Scan Algorithm</a:t>
            </a:r>
            <a:endParaRPr lang="en-US" dirty="0"/>
          </a:p>
        </p:txBody>
      </p:sp>
      <p:sp>
        <p:nvSpPr>
          <p:cNvPr id="193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3352800" cy="2438400"/>
          </a:xfrm>
        </p:spPr>
        <p:txBody>
          <a:bodyPr/>
          <a:lstStyle/>
          <a:p>
            <a:r>
              <a:rPr lang="en-US" sz="1800"/>
              <a:t>The Graham scan is a systematic procedure for removing nonconvex vertices from a polygon</a:t>
            </a:r>
          </a:p>
          <a:p>
            <a:r>
              <a:rPr lang="en-US" sz="1800"/>
              <a:t>The polygon is traversed counterclockwise and a sequence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/>
              <a:t> of vertices is maintained</a:t>
            </a:r>
            <a:endParaRPr lang="en-US"/>
          </a:p>
        </p:txBody>
      </p:sp>
      <p:sp>
        <p:nvSpPr>
          <p:cNvPr id="1935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10050" y="1590675"/>
            <a:ext cx="4572000" cy="26003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/>
              <a:t> each vertex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of the polygon</a:t>
            </a:r>
          </a:p>
          <a:p>
            <a:pPr lvl="1">
              <a:buFont typeface="Wingdings" charset="0"/>
              <a:buNone/>
            </a:pPr>
            <a:r>
              <a:rPr lang="en-US" sz="1800"/>
              <a:t>Let </a:t>
            </a:r>
            <a:r>
              <a:rPr lang="en-US" sz="1800" b="1" i="1">
                <a:latin typeface="Times New Roman" charset="0"/>
              </a:rPr>
              <a:t>q</a:t>
            </a:r>
            <a:r>
              <a:rPr lang="en-US" sz="1800"/>
              <a:t> and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/>
              <a:t> be the last and second last vertex of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/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orientation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q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 b="1">
                <a:latin typeface="Symbol" charset="0"/>
              </a:rPr>
              <a:t>= </a:t>
            </a:r>
            <a:r>
              <a:rPr lang="en-US" sz="1800"/>
              <a:t>CW or COLL</a:t>
            </a:r>
            <a:br>
              <a:rPr lang="en-US" sz="1800"/>
            </a:br>
            <a:r>
              <a:rPr lang="en-US" sz="1800"/>
              <a:t>remove </a:t>
            </a:r>
            <a:r>
              <a:rPr lang="en-US" sz="1800" b="1" i="1">
                <a:latin typeface="Times New Roman" charset="0"/>
              </a:rPr>
              <a:t>q </a:t>
            </a:r>
            <a:r>
              <a:rPr lang="en-US" sz="1800"/>
              <a:t>from </a:t>
            </a:r>
            <a:r>
              <a:rPr lang="en-US" sz="1800" b="1" i="1">
                <a:latin typeface="Times New Roman" charset="0"/>
              </a:rPr>
              <a:t>H</a:t>
            </a:r>
            <a:br>
              <a:rPr lang="en-US" sz="1800" b="1" i="1">
                <a:latin typeface="Times New Roman" charset="0"/>
              </a:rPr>
            </a:br>
            <a:r>
              <a:rPr lang="en-US" sz="1800" b="1" i="1">
                <a:latin typeface="Times New Roman" charset="0"/>
              </a:rPr>
              <a:t>q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latin typeface="Times New Roman" charset="0"/>
              </a:rPr>
              <a:t>p</a:t>
            </a:r>
            <a:br>
              <a:rPr lang="en-US" sz="1800" b="1" i="1">
                <a:latin typeface="Times New Roman" charset="0"/>
              </a:rPr>
            </a:b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/>
              <a:t>vertex preceding </a:t>
            </a:r>
            <a:r>
              <a:rPr lang="en-US" sz="1800" b="1" i="1">
                <a:latin typeface="Times New Roman" charset="0"/>
              </a:rPr>
              <a:t>p </a:t>
            </a:r>
            <a:r>
              <a:rPr lang="en-US" sz="1800"/>
              <a:t>in </a:t>
            </a:r>
            <a:r>
              <a:rPr lang="en-US" sz="1800" b="1" i="1">
                <a:latin typeface="Times New Roman" charset="0"/>
              </a:rPr>
              <a:t>H</a:t>
            </a:r>
          </a:p>
          <a:p>
            <a:pPr lvl="1">
              <a:buFont typeface="Wingdings" charset="0"/>
              <a:buNone/>
            </a:pPr>
            <a:r>
              <a:rPr lang="en-US" sz="1800"/>
              <a:t>Add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/>
              <a:t> to the end of </a:t>
            </a:r>
            <a:r>
              <a:rPr lang="en-US" sz="1800" b="1" i="1">
                <a:latin typeface="Times New Roman" charset="0"/>
              </a:rPr>
              <a:t>H</a:t>
            </a:r>
          </a:p>
        </p:txBody>
      </p:sp>
      <p:grpSp>
        <p:nvGrpSpPr>
          <p:cNvPr id="193653" name="Group 117"/>
          <p:cNvGrpSpPr>
            <a:grpSpLocks/>
          </p:cNvGrpSpPr>
          <p:nvPr/>
        </p:nvGrpSpPr>
        <p:grpSpPr bwMode="auto">
          <a:xfrm>
            <a:off x="609600" y="4191000"/>
            <a:ext cx="2543175" cy="2089150"/>
            <a:chOff x="413" y="2725"/>
            <a:chExt cx="1602" cy="1316"/>
          </a:xfrm>
        </p:grpSpPr>
        <p:cxnSp>
          <p:nvCxnSpPr>
            <p:cNvPr id="193541" name="AutoShape 5"/>
            <p:cNvCxnSpPr>
              <a:cxnSpLocks noChangeShapeType="1"/>
              <a:stCxn id="193548" idx="1"/>
            </p:cNvCxnSpPr>
            <p:nvPr/>
          </p:nvCxnSpPr>
          <p:spPr bwMode="auto">
            <a:xfrm flipV="1">
              <a:off x="1143" y="3793"/>
              <a:ext cx="480" cy="19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42" name="AutoShape 6"/>
            <p:cNvCxnSpPr>
              <a:cxnSpLocks noChangeShapeType="1"/>
              <a:stCxn id="193566" idx="1"/>
              <a:endCxn id="193563" idx="1"/>
            </p:cNvCxnSpPr>
            <p:nvPr/>
          </p:nvCxnSpPr>
          <p:spPr bwMode="auto">
            <a:xfrm flipH="1">
              <a:off x="1095" y="3120"/>
              <a:ext cx="192" cy="38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43" name="AutoShape 7"/>
            <p:cNvCxnSpPr>
              <a:cxnSpLocks noChangeShapeType="1"/>
              <a:stCxn id="193572" idx="1"/>
              <a:endCxn id="193554" idx="1"/>
            </p:cNvCxnSpPr>
            <p:nvPr/>
          </p:nvCxnSpPr>
          <p:spPr bwMode="auto">
            <a:xfrm>
              <a:off x="567" y="3024"/>
              <a:ext cx="96" cy="72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44" name="AutoShape 8"/>
            <p:cNvCxnSpPr>
              <a:cxnSpLocks noChangeShapeType="1"/>
              <a:stCxn id="193554" idx="1"/>
              <a:endCxn id="193548" idx="1"/>
            </p:cNvCxnSpPr>
            <p:nvPr/>
          </p:nvCxnSpPr>
          <p:spPr bwMode="auto">
            <a:xfrm>
              <a:off x="663" y="3744"/>
              <a:ext cx="480" cy="24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45" name="AutoShape 9"/>
            <p:cNvCxnSpPr>
              <a:cxnSpLocks noChangeShapeType="1"/>
              <a:stCxn id="193557" idx="1"/>
              <a:endCxn id="193569" idx="1"/>
            </p:cNvCxnSpPr>
            <p:nvPr/>
          </p:nvCxnSpPr>
          <p:spPr bwMode="auto">
            <a:xfrm flipV="1">
              <a:off x="1623" y="3360"/>
              <a:ext cx="288" cy="43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546" name="Group 10"/>
            <p:cNvGrpSpPr>
              <a:grpSpLocks/>
            </p:cNvGrpSpPr>
            <p:nvPr/>
          </p:nvGrpSpPr>
          <p:grpSpPr bwMode="auto">
            <a:xfrm>
              <a:off x="1085" y="3926"/>
              <a:ext cx="115" cy="115"/>
              <a:chOff x="4138" y="3309"/>
              <a:chExt cx="115" cy="115"/>
            </a:xfrm>
          </p:grpSpPr>
          <p:sp>
            <p:nvSpPr>
              <p:cNvPr id="193547" name="Oval 11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48" name="Line 12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193549" name="AutoShape 13"/>
            <p:cNvCxnSpPr>
              <a:cxnSpLocks noChangeShapeType="1"/>
              <a:stCxn id="193560" idx="1"/>
              <a:endCxn id="193569" idx="1"/>
            </p:cNvCxnSpPr>
            <p:nvPr/>
          </p:nvCxnSpPr>
          <p:spPr bwMode="auto">
            <a:xfrm>
              <a:off x="1642" y="2987"/>
              <a:ext cx="269" cy="37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50" name="AutoShape 14"/>
            <p:cNvCxnSpPr>
              <a:cxnSpLocks noChangeShapeType="1"/>
              <a:stCxn id="193572" idx="1"/>
              <a:endCxn id="193563" idx="1"/>
            </p:cNvCxnSpPr>
            <p:nvPr/>
          </p:nvCxnSpPr>
          <p:spPr bwMode="auto">
            <a:xfrm>
              <a:off x="567" y="3024"/>
              <a:ext cx="52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51" name="AutoShape 15"/>
            <p:cNvCxnSpPr>
              <a:cxnSpLocks noChangeShapeType="1"/>
              <a:stCxn id="193560" idx="1"/>
              <a:endCxn id="193566" idx="1"/>
            </p:cNvCxnSpPr>
            <p:nvPr/>
          </p:nvCxnSpPr>
          <p:spPr bwMode="auto">
            <a:xfrm flipH="1">
              <a:off x="1287" y="2987"/>
              <a:ext cx="355" cy="13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552" name="Group 16"/>
            <p:cNvGrpSpPr>
              <a:grpSpLocks/>
            </p:cNvGrpSpPr>
            <p:nvPr/>
          </p:nvGrpSpPr>
          <p:grpSpPr bwMode="auto">
            <a:xfrm>
              <a:off x="605" y="3685"/>
              <a:ext cx="115" cy="115"/>
              <a:chOff x="3264" y="2304"/>
              <a:chExt cx="576" cy="576"/>
            </a:xfrm>
          </p:grpSpPr>
          <p:sp>
            <p:nvSpPr>
              <p:cNvPr id="193553" name="Oval 1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54" name="Line 1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55" name="Group 19"/>
            <p:cNvGrpSpPr>
              <a:grpSpLocks/>
            </p:cNvGrpSpPr>
            <p:nvPr/>
          </p:nvGrpSpPr>
          <p:grpSpPr bwMode="auto">
            <a:xfrm>
              <a:off x="1565" y="3733"/>
              <a:ext cx="115" cy="115"/>
              <a:chOff x="3264" y="2304"/>
              <a:chExt cx="576" cy="576"/>
            </a:xfrm>
          </p:grpSpPr>
          <p:sp>
            <p:nvSpPr>
              <p:cNvPr id="193556" name="Oval 2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57" name="Line 2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58" name="Group 22"/>
            <p:cNvGrpSpPr>
              <a:grpSpLocks/>
            </p:cNvGrpSpPr>
            <p:nvPr/>
          </p:nvGrpSpPr>
          <p:grpSpPr bwMode="auto">
            <a:xfrm>
              <a:off x="1584" y="2928"/>
              <a:ext cx="115" cy="115"/>
              <a:chOff x="3264" y="2304"/>
              <a:chExt cx="576" cy="576"/>
            </a:xfrm>
          </p:grpSpPr>
          <p:sp>
            <p:nvSpPr>
              <p:cNvPr id="193559" name="Oval 23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60" name="Line 24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61" name="Group 25"/>
            <p:cNvGrpSpPr>
              <a:grpSpLocks/>
            </p:cNvGrpSpPr>
            <p:nvPr/>
          </p:nvGrpSpPr>
          <p:grpSpPr bwMode="auto">
            <a:xfrm>
              <a:off x="1037" y="3445"/>
              <a:ext cx="115" cy="115"/>
              <a:chOff x="3264" y="2304"/>
              <a:chExt cx="576" cy="576"/>
            </a:xfrm>
          </p:grpSpPr>
          <p:sp>
            <p:nvSpPr>
              <p:cNvPr id="193562" name="Oval 2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63" name="Line 2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64" name="Group 28"/>
            <p:cNvGrpSpPr>
              <a:grpSpLocks/>
            </p:cNvGrpSpPr>
            <p:nvPr/>
          </p:nvGrpSpPr>
          <p:grpSpPr bwMode="auto">
            <a:xfrm>
              <a:off x="1229" y="3061"/>
              <a:ext cx="115" cy="115"/>
              <a:chOff x="3264" y="2304"/>
              <a:chExt cx="576" cy="576"/>
            </a:xfrm>
          </p:grpSpPr>
          <p:sp>
            <p:nvSpPr>
              <p:cNvPr id="193565" name="Oval 2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66" name="Line 3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67" name="Group 31"/>
            <p:cNvGrpSpPr>
              <a:grpSpLocks/>
            </p:cNvGrpSpPr>
            <p:nvPr/>
          </p:nvGrpSpPr>
          <p:grpSpPr bwMode="auto">
            <a:xfrm>
              <a:off x="1853" y="3301"/>
              <a:ext cx="115" cy="115"/>
              <a:chOff x="3264" y="2304"/>
              <a:chExt cx="576" cy="576"/>
            </a:xfrm>
          </p:grpSpPr>
          <p:sp>
            <p:nvSpPr>
              <p:cNvPr id="193568" name="Oval 3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69" name="Line 3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70" name="Group 34"/>
            <p:cNvGrpSpPr>
              <a:grpSpLocks/>
            </p:cNvGrpSpPr>
            <p:nvPr/>
          </p:nvGrpSpPr>
          <p:grpSpPr bwMode="auto">
            <a:xfrm>
              <a:off x="509" y="2965"/>
              <a:ext cx="115" cy="115"/>
              <a:chOff x="3264" y="2304"/>
              <a:chExt cx="576" cy="576"/>
            </a:xfrm>
          </p:grpSpPr>
          <p:sp>
            <p:nvSpPr>
              <p:cNvPr id="193571" name="Oval 3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72" name="Line 3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1085" y="28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p</a:t>
              </a:r>
            </a:p>
          </p:txBody>
        </p:sp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097" y="34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q</a:t>
              </a:r>
            </a:p>
          </p:txBody>
        </p:sp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413" y="272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r</a:t>
              </a:r>
            </a:p>
          </p:txBody>
        </p:sp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1750" y="350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BE2D00"/>
                  </a:solidFill>
                  <a:latin typeface="Times New Roman" charset="0"/>
                </a:rPr>
                <a:t>H</a:t>
              </a:r>
            </a:p>
          </p:txBody>
        </p:sp>
      </p:grpSp>
      <p:grpSp>
        <p:nvGrpSpPr>
          <p:cNvPr id="193654" name="Group 118"/>
          <p:cNvGrpSpPr>
            <a:grpSpLocks/>
          </p:cNvGrpSpPr>
          <p:nvPr/>
        </p:nvGrpSpPr>
        <p:grpSpPr bwMode="auto">
          <a:xfrm>
            <a:off x="3452813" y="4191000"/>
            <a:ext cx="2543175" cy="2089150"/>
            <a:chOff x="2083" y="2714"/>
            <a:chExt cx="1602" cy="1316"/>
          </a:xfrm>
        </p:grpSpPr>
        <p:cxnSp>
          <p:nvCxnSpPr>
            <p:cNvPr id="193580" name="AutoShape 44"/>
            <p:cNvCxnSpPr>
              <a:cxnSpLocks noChangeShapeType="1"/>
              <a:stCxn id="193587" idx="1"/>
            </p:cNvCxnSpPr>
            <p:nvPr/>
          </p:nvCxnSpPr>
          <p:spPr bwMode="auto">
            <a:xfrm flipV="1">
              <a:off x="2813" y="3782"/>
              <a:ext cx="480" cy="19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1" name="AutoShape 45"/>
            <p:cNvCxnSpPr>
              <a:cxnSpLocks noChangeShapeType="1"/>
              <a:stCxn id="193605" idx="1"/>
              <a:endCxn id="193602" idx="1"/>
            </p:cNvCxnSpPr>
            <p:nvPr/>
          </p:nvCxnSpPr>
          <p:spPr bwMode="auto">
            <a:xfrm flipH="1">
              <a:off x="2765" y="3109"/>
              <a:ext cx="192" cy="38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2" name="AutoShape 46"/>
            <p:cNvCxnSpPr>
              <a:cxnSpLocks noChangeShapeType="1"/>
              <a:stCxn id="193611" idx="1"/>
              <a:endCxn id="193593" idx="1"/>
            </p:cNvCxnSpPr>
            <p:nvPr/>
          </p:nvCxnSpPr>
          <p:spPr bwMode="auto">
            <a:xfrm>
              <a:off x="2237" y="3013"/>
              <a:ext cx="96" cy="72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3" name="AutoShape 47"/>
            <p:cNvCxnSpPr>
              <a:cxnSpLocks noChangeShapeType="1"/>
              <a:stCxn id="193593" idx="1"/>
              <a:endCxn id="193587" idx="1"/>
            </p:cNvCxnSpPr>
            <p:nvPr/>
          </p:nvCxnSpPr>
          <p:spPr bwMode="auto">
            <a:xfrm>
              <a:off x="2333" y="3733"/>
              <a:ext cx="480" cy="24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4" name="AutoShape 48"/>
            <p:cNvCxnSpPr>
              <a:cxnSpLocks noChangeShapeType="1"/>
              <a:stCxn id="193596" idx="1"/>
              <a:endCxn id="193608" idx="1"/>
            </p:cNvCxnSpPr>
            <p:nvPr/>
          </p:nvCxnSpPr>
          <p:spPr bwMode="auto">
            <a:xfrm flipV="1">
              <a:off x="3293" y="3349"/>
              <a:ext cx="288" cy="43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585" name="Group 49"/>
            <p:cNvGrpSpPr>
              <a:grpSpLocks/>
            </p:cNvGrpSpPr>
            <p:nvPr/>
          </p:nvGrpSpPr>
          <p:grpSpPr bwMode="auto">
            <a:xfrm>
              <a:off x="2755" y="3915"/>
              <a:ext cx="115" cy="115"/>
              <a:chOff x="4138" y="3309"/>
              <a:chExt cx="115" cy="115"/>
            </a:xfrm>
          </p:grpSpPr>
          <p:sp>
            <p:nvSpPr>
              <p:cNvPr id="193586" name="Oval 50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87" name="Line 51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193588" name="AutoShape 52"/>
            <p:cNvCxnSpPr>
              <a:cxnSpLocks noChangeShapeType="1"/>
              <a:stCxn id="193599" idx="1"/>
              <a:endCxn id="193608" idx="1"/>
            </p:cNvCxnSpPr>
            <p:nvPr/>
          </p:nvCxnSpPr>
          <p:spPr bwMode="auto">
            <a:xfrm>
              <a:off x="3312" y="2976"/>
              <a:ext cx="269" cy="37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89" name="AutoShape 53"/>
            <p:cNvCxnSpPr>
              <a:cxnSpLocks noChangeShapeType="1"/>
              <a:stCxn id="193611" idx="1"/>
              <a:endCxn id="193602" idx="1"/>
            </p:cNvCxnSpPr>
            <p:nvPr/>
          </p:nvCxnSpPr>
          <p:spPr bwMode="auto">
            <a:xfrm>
              <a:off x="2237" y="3013"/>
              <a:ext cx="52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590" name="AutoShape 54"/>
            <p:cNvCxnSpPr>
              <a:cxnSpLocks noChangeShapeType="1"/>
              <a:stCxn id="193599" idx="1"/>
              <a:endCxn id="193605" idx="1"/>
            </p:cNvCxnSpPr>
            <p:nvPr/>
          </p:nvCxnSpPr>
          <p:spPr bwMode="auto">
            <a:xfrm flipH="1">
              <a:off x="2957" y="2976"/>
              <a:ext cx="355" cy="13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591" name="Group 55"/>
            <p:cNvGrpSpPr>
              <a:grpSpLocks/>
            </p:cNvGrpSpPr>
            <p:nvPr/>
          </p:nvGrpSpPr>
          <p:grpSpPr bwMode="auto">
            <a:xfrm>
              <a:off x="2275" y="3674"/>
              <a:ext cx="115" cy="115"/>
              <a:chOff x="3264" y="2304"/>
              <a:chExt cx="576" cy="576"/>
            </a:xfrm>
          </p:grpSpPr>
          <p:sp>
            <p:nvSpPr>
              <p:cNvPr id="193592" name="Oval 5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93" name="Line 5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94" name="Group 58"/>
            <p:cNvGrpSpPr>
              <a:grpSpLocks/>
            </p:cNvGrpSpPr>
            <p:nvPr/>
          </p:nvGrpSpPr>
          <p:grpSpPr bwMode="auto">
            <a:xfrm>
              <a:off x="3235" y="3722"/>
              <a:ext cx="115" cy="115"/>
              <a:chOff x="3264" y="2304"/>
              <a:chExt cx="576" cy="576"/>
            </a:xfrm>
          </p:grpSpPr>
          <p:sp>
            <p:nvSpPr>
              <p:cNvPr id="193595" name="Oval 5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96" name="Line 6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597" name="Group 61"/>
            <p:cNvGrpSpPr>
              <a:grpSpLocks/>
            </p:cNvGrpSpPr>
            <p:nvPr/>
          </p:nvGrpSpPr>
          <p:grpSpPr bwMode="auto">
            <a:xfrm>
              <a:off x="3254" y="2917"/>
              <a:ext cx="115" cy="115"/>
              <a:chOff x="3264" y="2304"/>
              <a:chExt cx="576" cy="576"/>
            </a:xfrm>
          </p:grpSpPr>
          <p:sp>
            <p:nvSpPr>
              <p:cNvPr id="193598" name="Oval 6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599" name="Line 6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00" name="Group 64"/>
            <p:cNvGrpSpPr>
              <a:grpSpLocks/>
            </p:cNvGrpSpPr>
            <p:nvPr/>
          </p:nvGrpSpPr>
          <p:grpSpPr bwMode="auto">
            <a:xfrm>
              <a:off x="2707" y="3434"/>
              <a:ext cx="115" cy="115"/>
              <a:chOff x="3264" y="2304"/>
              <a:chExt cx="576" cy="576"/>
            </a:xfrm>
          </p:grpSpPr>
          <p:sp>
            <p:nvSpPr>
              <p:cNvPr id="193601" name="Oval 6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02" name="Line 6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03" name="Group 67"/>
            <p:cNvGrpSpPr>
              <a:grpSpLocks/>
            </p:cNvGrpSpPr>
            <p:nvPr/>
          </p:nvGrpSpPr>
          <p:grpSpPr bwMode="auto">
            <a:xfrm>
              <a:off x="2899" y="3050"/>
              <a:ext cx="115" cy="115"/>
              <a:chOff x="3264" y="2304"/>
              <a:chExt cx="576" cy="576"/>
            </a:xfrm>
          </p:grpSpPr>
          <p:sp>
            <p:nvSpPr>
              <p:cNvPr id="193604" name="Oval 6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05" name="Line 6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06" name="Group 70"/>
            <p:cNvGrpSpPr>
              <a:grpSpLocks/>
            </p:cNvGrpSpPr>
            <p:nvPr/>
          </p:nvGrpSpPr>
          <p:grpSpPr bwMode="auto">
            <a:xfrm>
              <a:off x="3523" y="3290"/>
              <a:ext cx="115" cy="115"/>
              <a:chOff x="3264" y="2304"/>
              <a:chExt cx="576" cy="576"/>
            </a:xfrm>
          </p:grpSpPr>
          <p:sp>
            <p:nvSpPr>
              <p:cNvPr id="193607" name="Oval 7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08" name="Line 7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09" name="Group 73"/>
            <p:cNvGrpSpPr>
              <a:grpSpLocks/>
            </p:cNvGrpSpPr>
            <p:nvPr/>
          </p:nvGrpSpPr>
          <p:grpSpPr bwMode="auto">
            <a:xfrm>
              <a:off x="2179" y="2954"/>
              <a:ext cx="115" cy="115"/>
              <a:chOff x="3264" y="2304"/>
              <a:chExt cx="576" cy="576"/>
            </a:xfrm>
          </p:grpSpPr>
          <p:sp>
            <p:nvSpPr>
              <p:cNvPr id="193610" name="Oval 7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11" name="Line 7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93612" name="Text Box 76"/>
            <p:cNvSpPr txBox="1">
              <a:spLocks noChangeArrowheads="1"/>
            </p:cNvSpPr>
            <p:nvPr/>
          </p:nvSpPr>
          <p:spPr bwMode="auto">
            <a:xfrm>
              <a:off x="3360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p</a:t>
              </a:r>
            </a:p>
          </p:txBody>
        </p:sp>
        <p:sp>
          <p:nvSpPr>
            <p:cNvPr id="193613" name="Text Box 77"/>
            <p:cNvSpPr txBox="1">
              <a:spLocks noChangeArrowheads="1"/>
            </p:cNvSpPr>
            <p:nvPr/>
          </p:nvSpPr>
          <p:spPr bwMode="auto">
            <a:xfrm>
              <a:off x="2736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q</a:t>
              </a:r>
            </a:p>
          </p:txBody>
        </p:sp>
        <p:sp>
          <p:nvSpPr>
            <p:cNvPr id="193614" name="Text Box 78"/>
            <p:cNvSpPr txBox="1">
              <a:spLocks noChangeArrowheads="1"/>
            </p:cNvSpPr>
            <p:nvPr/>
          </p:nvSpPr>
          <p:spPr bwMode="auto">
            <a:xfrm>
              <a:off x="2083" y="271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r</a:t>
              </a:r>
            </a:p>
          </p:txBody>
        </p:sp>
        <p:sp>
          <p:nvSpPr>
            <p:cNvPr id="193615" name="Text Box 79"/>
            <p:cNvSpPr txBox="1">
              <a:spLocks noChangeArrowheads="1"/>
            </p:cNvSpPr>
            <p:nvPr/>
          </p:nvSpPr>
          <p:spPr bwMode="auto">
            <a:xfrm>
              <a:off x="3420" y="349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BE2D00"/>
                  </a:solidFill>
                  <a:latin typeface="Times New Roman" charset="0"/>
                </a:rPr>
                <a:t>H</a:t>
              </a:r>
            </a:p>
          </p:txBody>
        </p:sp>
      </p:grpSp>
      <p:grpSp>
        <p:nvGrpSpPr>
          <p:cNvPr id="193655" name="Group 119"/>
          <p:cNvGrpSpPr>
            <a:grpSpLocks/>
          </p:cNvGrpSpPr>
          <p:nvPr/>
        </p:nvGrpSpPr>
        <p:grpSpPr bwMode="auto">
          <a:xfrm>
            <a:off x="6297613" y="4191000"/>
            <a:ext cx="2630487" cy="2089150"/>
            <a:chOff x="4003" y="2762"/>
            <a:chExt cx="1657" cy="1316"/>
          </a:xfrm>
        </p:grpSpPr>
        <p:cxnSp>
          <p:nvCxnSpPr>
            <p:cNvPr id="193652" name="AutoShape 116"/>
            <p:cNvCxnSpPr>
              <a:cxnSpLocks noChangeShapeType="1"/>
              <a:stCxn id="193635" idx="1"/>
              <a:endCxn id="193641" idx="1"/>
            </p:cNvCxnSpPr>
            <p:nvPr/>
          </p:nvCxnSpPr>
          <p:spPr bwMode="auto">
            <a:xfrm flipH="1">
              <a:off x="4877" y="3024"/>
              <a:ext cx="355" cy="13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16" name="AutoShape 80"/>
            <p:cNvCxnSpPr>
              <a:cxnSpLocks noChangeShapeType="1"/>
              <a:stCxn id="193623" idx="1"/>
            </p:cNvCxnSpPr>
            <p:nvPr/>
          </p:nvCxnSpPr>
          <p:spPr bwMode="auto">
            <a:xfrm flipV="1">
              <a:off x="4733" y="3830"/>
              <a:ext cx="480" cy="19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17" name="AutoShape 81"/>
            <p:cNvCxnSpPr>
              <a:cxnSpLocks noChangeShapeType="1"/>
              <a:stCxn id="193641" idx="1"/>
              <a:endCxn id="193638" idx="1"/>
            </p:cNvCxnSpPr>
            <p:nvPr/>
          </p:nvCxnSpPr>
          <p:spPr bwMode="auto">
            <a:xfrm flipH="1">
              <a:off x="4685" y="3157"/>
              <a:ext cx="192" cy="38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18" name="AutoShape 82"/>
            <p:cNvCxnSpPr>
              <a:cxnSpLocks noChangeShapeType="1"/>
              <a:stCxn id="193647" idx="1"/>
              <a:endCxn id="193629" idx="1"/>
            </p:cNvCxnSpPr>
            <p:nvPr/>
          </p:nvCxnSpPr>
          <p:spPr bwMode="auto">
            <a:xfrm>
              <a:off x="4157" y="3061"/>
              <a:ext cx="96" cy="72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19" name="AutoShape 83"/>
            <p:cNvCxnSpPr>
              <a:cxnSpLocks noChangeShapeType="1"/>
              <a:stCxn id="193629" idx="1"/>
              <a:endCxn id="193623" idx="1"/>
            </p:cNvCxnSpPr>
            <p:nvPr/>
          </p:nvCxnSpPr>
          <p:spPr bwMode="auto">
            <a:xfrm>
              <a:off x="4253" y="3781"/>
              <a:ext cx="480" cy="24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20" name="AutoShape 84"/>
            <p:cNvCxnSpPr>
              <a:cxnSpLocks noChangeShapeType="1"/>
              <a:stCxn id="193632" idx="1"/>
              <a:endCxn id="193644" idx="1"/>
            </p:cNvCxnSpPr>
            <p:nvPr/>
          </p:nvCxnSpPr>
          <p:spPr bwMode="auto">
            <a:xfrm flipV="1">
              <a:off x="5213" y="3397"/>
              <a:ext cx="288" cy="43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621" name="Group 85"/>
            <p:cNvGrpSpPr>
              <a:grpSpLocks/>
            </p:cNvGrpSpPr>
            <p:nvPr/>
          </p:nvGrpSpPr>
          <p:grpSpPr bwMode="auto">
            <a:xfrm>
              <a:off x="4675" y="3963"/>
              <a:ext cx="115" cy="115"/>
              <a:chOff x="4138" y="3309"/>
              <a:chExt cx="115" cy="115"/>
            </a:xfrm>
          </p:grpSpPr>
          <p:sp>
            <p:nvSpPr>
              <p:cNvPr id="193622" name="Oval 86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23" name="Line 87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cxnSp>
          <p:nvCxnSpPr>
            <p:cNvPr id="193624" name="AutoShape 88"/>
            <p:cNvCxnSpPr>
              <a:cxnSpLocks noChangeShapeType="1"/>
              <a:stCxn id="193635" idx="1"/>
              <a:endCxn id="193644" idx="1"/>
            </p:cNvCxnSpPr>
            <p:nvPr/>
          </p:nvCxnSpPr>
          <p:spPr bwMode="auto">
            <a:xfrm>
              <a:off x="5232" y="3024"/>
              <a:ext cx="269" cy="37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25" name="AutoShape 89"/>
            <p:cNvCxnSpPr>
              <a:cxnSpLocks noChangeShapeType="1"/>
              <a:stCxn id="193647" idx="1"/>
              <a:endCxn id="193638" idx="1"/>
            </p:cNvCxnSpPr>
            <p:nvPr/>
          </p:nvCxnSpPr>
          <p:spPr bwMode="auto">
            <a:xfrm>
              <a:off x="4157" y="3061"/>
              <a:ext cx="52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626" name="AutoShape 90"/>
            <p:cNvCxnSpPr>
              <a:cxnSpLocks noChangeShapeType="1"/>
              <a:stCxn id="193635" idx="1"/>
              <a:endCxn id="193647" idx="1"/>
            </p:cNvCxnSpPr>
            <p:nvPr/>
          </p:nvCxnSpPr>
          <p:spPr bwMode="auto">
            <a:xfrm flipH="1">
              <a:off x="4157" y="3024"/>
              <a:ext cx="1075" cy="37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93627" name="Group 91"/>
            <p:cNvGrpSpPr>
              <a:grpSpLocks/>
            </p:cNvGrpSpPr>
            <p:nvPr/>
          </p:nvGrpSpPr>
          <p:grpSpPr bwMode="auto">
            <a:xfrm>
              <a:off x="4195" y="3722"/>
              <a:ext cx="115" cy="115"/>
              <a:chOff x="3264" y="2304"/>
              <a:chExt cx="576" cy="576"/>
            </a:xfrm>
          </p:grpSpPr>
          <p:sp>
            <p:nvSpPr>
              <p:cNvPr id="193628" name="Oval 9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29" name="Line 9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30" name="Group 94"/>
            <p:cNvGrpSpPr>
              <a:grpSpLocks/>
            </p:cNvGrpSpPr>
            <p:nvPr/>
          </p:nvGrpSpPr>
          <p:grpSpPr bwMode="auto">
            <a:xfrm>
              <a:off x="5155" y="3770"/>
              <a:ext cx="115" cy="115"/>
              <a:chOff x="3264" y="2304"/>
              <a:chExt cx="576" cy="576"/>
            </a:xfrm>
          </p:grpSpPr>
          <p:sp>
            <p:nvSpPr>
              <p:cNvPr id="193631" name="Oval 9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32" name="Line 9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33" name="Group 97"/>
            <p:cNvGrpSpPr>
              <a:grpSpLocks/>
            </p:cNvGrpSpPr>
            <p:nvPr/>
          </p:nvGrpSpPr>
          <p:grpSpPr bwMode="auto">
            <a:xfrm>
              <a:off x="5174" y="2965"/>
              <a:ext cx="115" cy="115"/>
              <a:chOff x="3264" y="2304"/>
              <a:chExt cx="576" cy="576"/>
            </a:xfrm>
          </p:grpSpPr>
          <p:sp>
            <p:nvSpPr>
              <p:cNvPr id="193634" name="Oval 9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35" name="Line 9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36" name="Group 100"/>
            <p:cNvGrpSpPr>
              <a:grpSpLocks/>
            </p:cNvGrpSpPr>
            <p:nvPr/>
          </p:nvGrpSpPr>
          <p:grpSpPr bwMode="auto">
            <a:xfrm>
              <a:off x="4627" y="3482"/>
              <a:ext cx="115" cy="115"/>
              <a:chOff x="3264" y="2304"/>
              <a:chExt cx="576" cy="576"/>
            </a:xfrm>
          </p:grpSpPr>
          <p:sp>
            <p:nvSpPr>
              <p:cNvPr id="193637" name="Oval 10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38" name="Line 10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39" name="Group 103"/>
            <p:cNvGrpSpPr>
              <a:grpSpLocks/>
            </p:cNvGrpSpPr>
            <p:nvPr/>
          </p:nvGrpSpPr>
          <p:grpSpPr bwMode="auto">
            <a:xfrm>
              <a:off x="4819" y="3098"/>
              <a:ext cx="115" cy="115"/>
              <a:chOff x="3264" y="2304"/>
              <a:chExt cx="576" cy="576"/>
            </a:xfrm>
          </p:grpSpPr>
          <p:sp>
            <p:nvSpPr>
              <p:cNvPr id="193640" name="Oval 10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41" name="Line 10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42" name="Group 106"/>
            <p:cNvGrpSpPr>
              <a:grpSpLocks/>
            </p:cNvGrpSpPr>
            <p:nvPr/>
          </p:nvGrpSpPr>
          <p:grpSpPr bwMode="auto">
            <a:xfrm>
              <a:off x="5443" y="3338"/>
              <a:ext cx="115" cy="115"/>
              <a:chOff x="3264" y="2304"/>
              <a:chExt cx="576" cy="576"/>
            </a:xfrm>
          </p:grpSpPr>
          <p:sp>
            <p:nvSpPr>
              <p:cNvPr id="193643" name="Oval 10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44" name="Line 10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grpSp>
          <p:nvGrpSpPr>
            <p:cNvPr id="193645" name="Group 109"/>
            <p:cNvGrpSpPr>
              <a:grpSpLocks/>
            </p:cNvGrpSpPr>
            <p:nvPr/>
          </p:nvGrpSpPr>
          <p:grpSpPr bwMode="auto">
            <a:xfrm>
              <a:off x="4099" y="3002"/>
              <a:ext cx="115" cy="115"/>
              <a:chOff x="3264" y="2304"/>
              <a:chExt cx="576" cy="576"/>
            </a:xfrm>
          </p:grpSpPr>
          <p:sp>
            <p:nvSpPr>
              <p:cNvPr id="193646" name="Oval 11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  <p:sp>
            <p:nvSpPr>
              <p:cNvPr id="193647" name="Line 11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charset="0"/>
                </a:endParaRPr>
              </a:p>
            </p:txBody>
          </p:sp>
        </p:grpSp>
        <p:sp>
          <p:nvSpPr>
            <p:cNvPr id="193648" name="Text Box 112"/>
            <p:cNvSpPr txBox="1">
              <a:spLocks noChangeArrowheads="1"/>
            </p:cNvSpPr>
            <p:nvPr/>
          </p:nvSpPr>
          <p:spPr bwMode="auto">
            <a:xfrm>
              <a:off x="5448" y="30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p</a:t>
              </a:r>
            </a:p>
          </p:txBody>
        </p:sp>
        <p:sp>
          <p:nvSpPr>
            <p:cNvPr id="193649" name="Text Box 113"/>
            <p:cNvSpPr txBox="1">
              <a:spLocks noChangeArrowheads="1"/>
            </p:cNvSpPr>
            <p:nvPr/>
          </p:nvSpPr>
          <p:spPr bwMode="auto">
            <a:xfrm>
              <a:off x="5256" y="27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q</a:t>
              </a:r>
            </a:p>
          </p:txBody>
        </p:sp>
        <p:sp>
          <p:nvSpPr>
            <p:cNvPr id="193650" name="Text Box 114"/>
            <p:cNvSpPr txBox="1">
              <a:spLocks noChangeArrowheads="1"/>
            </p:cNvSpPr>
            <p:nvPr/>
          </p:nvSpPr>
          <p:spPr bwMode="auto">
            <a:xfrm>
              <a:off x="4003" y="2762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r</a:t>
              </a:r>
            </a:p>
          </p:txBody>
        </p:sp>
        <p:sp>
          <p:nvSpPr>
            <p:cNvPr id="193651" name="Text Box 115"/>
            <p:cNvSpPr txBox="1">
              <a:spLocks noChangeArrowheads="1"/>
            </p:cNvSpPr>
            <p:nvPr/>
          </p:nvSpPr>
          <p:spPr bwMode="auto">
            <a:xfrm>
              <a:off x="5340" y="3541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BE2D00"/>
                  </a:solidFill>
                  <a:latin typeface="Times New Roman" charset="0"/>
                </a:rPr>
                <a:t>H</a:t>
              </a:r>
            </a:p>
          </p:txBody>
        </p:sp>
      </p:grpSp>
      <p:sp>
        <p:nvSpPr>
          <p:cNvPr id="193656" name="AutoShape 120"/>
          <p:cNvSpPr>
            <a:spLocks noChangeArrowheads="1"/>
          </p:cNvSpPr>
          <p:nvPr/>
        </p:nvSpPr>
        <p:spPr bwMode="auto">
          <a:xfrm rot="-5400000">
            <a:off x="3200400" y="5257800"/>
            <a:ext cx="381000" cy="228600"/>
          </a:xfrm>
          <a:prstGeom prst="downArrow">
            <a:avLst>
              <a:gd name="adj1" fmla="val 49167"/>
              <a:gd name="adj2" fmla="val 6319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93657" name="AutoShape 121"/>
          <p:cNvSpPr>
            <a:spLocks noChangeArrowheads="1"/>
          </p:cNvSpPr>
          <p:nvPr/>
        </p:nvSpPr>
        <p:spPr bwMode="auto">
          <a:xfrm rot="-5400000">
            <a:off x="6019800" y="5257800"/>
            <a:ext cx="381000" cy="228600"/>
          </a:xfrm>
          <a:prstGeom prst="downArrow">
            <a:avLst>
              <a:gd name="adj1" fmla="val 49167"/>
              <a:gd name="adj2" fmla="val 6319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11D5-4AA6-F74B-B6E6-966B98C5EFC0}" type="slidenum">
              <a:rPr lang="en-US">
                <a:solidFill>
                  <a:srgbClr val="40458C"/>
                </a:solidFill>
              </a:rPr>
              <a:pPr/>
              <a:t>28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194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Computing the convex hull of a set of  points takes </a:t>
            </a:r>
            <a:r>
              <a:rPr lang="en-US" sz="2800" b="1" i="1">
                <a:latin typeface="Times New Roman" charset="0"/>
              </a:rPr>
              <a:t>O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b="1" i="1">
                <a:latin typeface="Times New Roman" charset="0"/>
              </a:rPr>
              <a:t>n </a:t>
            </a:r>
            <a:r>
              <a:rPr lang="en-US" sz="2800">
                <a:latin typeface="Times New Roman" charset="0"/>
              </a:rPr>
              <a:t>log </a:t>
            </a:r>
            <a:r>
              <a:rPr lang="en-US" sz="2800" b="1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  <a:r>
              <a:rPr lang="en-US" sz="2800"/>
              <a:t> time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Finding the anchor point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/>
              <a:t>time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Sorting the points counterclockwise around the anchor point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Times New Roman" charset="0"/>
              </a:rPr>
              <a:t>log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/>
              <a:t>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Use the orientation comparator and any sorting algorithm that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imes New Roman" charset="0"/>
              </a:rPr>
              <a:t>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/>
              <a:t>time (e.g., heap-sort or merge-sort)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Graham scan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/>
              <a:t>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Each point is inserted once in sequence </a:t>
            </a:r>
            <a:r>
              <a:rPr lang="en-US" sz="2000" b="1" i="1">
                <a:latin typeface="Times New Roman" charset="0"/>
              </a:rPr>
              <a:t>H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Each vertex is removed at most once from sequence </a:t>
            </a:r>
            <a:r>
              <a:rPr lang="en-US" sz="2000" b="1" i="1">
                <a:latin typeface="Times New Roman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54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some of the Applications Exercises of Chapter 22 to see the vast scope of Computational Geometry applications in:</a:t>
            </a:r>
          </a:p>
          <a:p>
            <a:pPr lvl="1"/>
            <a:r>
              <a:rPr lang="en-US" dirty="0" smtClean="0"/>
              <a:t>Computer Graphics</a:t>
            </a:r>
          </a:p>
          <a:p>
            <a:pPr lvl="1"/>
            <a:r>
              <a:rPr lang="en-US" dirty="0" smtClean="0"/>
              <a:t>Video Games</a:t>
            </a:r>
          </a:p>
          <a:p>
            <a:pPr lvl="1"/>
            <a:r>
              <a:rPr lang="en-US" dirty="0" smtClean="0"/>
              <a:t>Measuring manufactured parts</a:t>
            </a:r>
          </a:p>
          <a:p>
            <a:pPr lvl="1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E8F3-4A48-6F44-A59F-F4C88CC2F57A}" type="slidenum">
              <a:rPr lang="en-US" smtClean="0">
                <a:solidFill>
                  <a:srgbClr val="40458C"/>
                </a:solidFill>
              </a:rPr>
              <a:pPr/>
              <a:t>29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556C-C628-8D49-AB86-092D1990CEF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b="1"/>
              <a:t>Some Geometric Problems</a:t>
            </a:r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855788" y="1343025"/>
            <a:ext cx="564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Segment intersection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Given two segments, do they intersect 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1855788" y="4960938"/>
            <a:ext cx="5638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Inclusion in polygon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Is a 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point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inside or outside a </a:t>
            </a:r>
            <a:r>
              <a:rPr lang="en-US" altLang="en-US" sz="1800">
                <a:solidFill>
                  <a:srgbClr val="00FF00"/>
                </a:solidFill>
                <a:latin typeface="Times New Roman" charset="0"/>
              </a:rPr>
              <a:t>polygon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? </a:t>
            </a:r>
          </a:p>
        </p:txBody>
      </p:sp>
      <p:sp>
        <p:nvSpPr>
          <p:cNvPr id="3109" name="Freeform 37"/>
          <p:cNvSpPr>
            <a:spLocks/>
          </p:cNvSpPr>
          <p:nvPr/>
        </p:nvSpPr>
        <p:spPr bwMode="auto">
          <a:xfrm>
            <a:off x="2635250" y="2132013"/>
            <a:ext cx="963613" cy="584200"/>
          </a:xfrm>
          <a:custGeom>
            <a:avLst/>
            <a:gdLst>
              <a:gd name="T0" fmla="*/ 16 w 607"/>
              <a:gd name="T1" fmla="*/ 0 h 368"/>
              <a:gd name="T2" fmla="*/ 0 w 607"/>
              <a:gd name="T3" fmla="*/ 12 h 368"/>
              <a:gd name="T4" fmla="*/ 590 w 607"/>
              <a:gd name="T5" fmla="*/ 368 h 368"/>
              <a:gd name="T6" fmla="*/ 607 w 607"/>
              <a:gd name="T7" fmla="*/ 356 h 368"/>
              <a:gd name="T8" fmla="*/ 16 w 607"/>
              <a:gd name="T9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" h="368">
                <a:moveTo>
                  <a:pt x="16" y="0"/>
                </a:moveTo>
                <a:lnTo>
                  <a:pt x="0" y="12"/>
                </a:lnTo>
                <a:lnTo>
                  <a:pt x="590" y="368"/>
                </a:lnTo>
                <a:lnTo>
                  <a:pt x="607" y="356"/>
                </a:lnTo>
                <a:lnTo>
                  <a:pt x="16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Freeform 40"/>
          <p:cNvSpPr>
            <a:spLocks/>
          </p:cNvSpPr>
          <p:nvPr/>
        </p:nvSpPr>
        <p:spPr bwMode="auto">
          <a:xfrm>
            <a:off x="3228975" y="2047875"/>
            <a:ext cx="146050" cy="649288"/>
          </a:xfrm>
          <a:custGeom>
            <a:avLst/>
            <a:gdLst>
              <a:gd name="T0" fmla="*/ 92 w 92"/>
              <a:gd name="T1" fmla="*/ 0 h 409"/>
              <a:gd name="T2" fmla="*/ 67 w 92"/>
              <a:gd name="T3" fmla="*/ 0 h 409"/>
              <a:gd name="T4" fmla="*/ 0 w 92"/>
              <a:gd name="T5" fmla="*/ 409 h 409"/>
              <a:gd name="T6" fmla="*/ 25 w 92"/>
              <a:gd name="T7" fmla="*/ 409 h 409"/>
              <a:gd name="T8" fmla="*/ 92 w 92"/>
              <a:gd name="T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409">
                <a:moveTo>
                  <a:pt x="92" y="0"/>
                </a:moveTo>
                <a:lnTo>
                  <a:pt x="67" y="0"/>
                </a:lnTo>
                <a:lnTo>
                  <a:pt x="0" y="409"/>
                </a:lnTo>
                <a:lnTo>
                  <a:pt x="25" y="409"/>
                </a:lnTo>
                <a:lnTo>
                  <a:pt x="92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>
            <a:off x="5118100" y="2112963"/>
            <a:ext cx="647700" cy="603250"/>
          </a:xfrm>
          <a:custGeom>
            <a:avLst/>
            <a:gdLst>
              <a:gd name="T0" fmla="*/ 25 w 408"/>
              <a:gd name="T1" fmla="*/ 0 h 380"/>
              <a:gd name="T2" fmla="*/ 0 w 408"/>
              <a:gd name="T3" fmla="*/ 12 h 380"/>
              <a:gd name="T4" fmla="*/ 383 w 408"/>
              <a:gd name="T5" fmla="*/ 380 h 380"/>
              <a:gd name="T6" fmla="*/ 408 w 408"/>
              <a:gd name="T7" fmla="*/ 368 h 380"/>
              <a:gd name="T8" fmla="*/ 25 w 408"/>
              <a:gd name="T9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380">
                <a:moveTo>
                  <a:pt x="25" y="0"/>
                </a:moveTo>
                <a:lnTo>
                  <a:pt x="0" y="12"/>
                </a:lnTo>
                <a:lnTo>
                  <a:pt x="383" y="380"/>
                </a:lnTo>
                <a:lnTo>
                  <a:pt x="408" y="368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6" name="Oval 44"/>
          <p:cNvSpPr>
            <a:spLocks noChangeArrowheads="1"/>
          </p:cNvSpPr>
          <p:nvPr/>
        </p:nvSpPr>
        <p:spPr bwMode="auto">
          <a:xfrm>
            <a:off x="3538538" y="2676525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7" name="Oval 45"/>
          <p:cNvSpPr>
            <a:spLocks noChangeArrowheads="1"/>
          </p:cNvSpPr>
          <p:nvPr/>
        </p:nvSpPr>
        <p:spPr bwMode="auto">
          <a:xfrm>
            <a:off x="3302000" y="2008188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8" name="Oval 46"/>
          <p:cNvSpPr>
            <a:spLocks noChangeArrowheads="1"/>
          </p:cNvSpPr>
          <p:nvPr/>
        </p:nvSpPr>
        <p:spPr bwMode="auto">
          <a:xfrm>
            <a:off x="3182938" y="2676525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9" name="Oval 47"/>
          <p:cNvSpPr>
            <a:spLocks noChangeArrowheads="1"/>
          </p:cNvSpPr>
          <p:nvPr/>
        </p:nvSpPr>
        <p:spPr bwMode="auto">
          <a:xfrm>
            <a:off x="2587625" y="2092325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2" name="Freeform 50"/>
          <p:cNvSpPr>
            <a:spLocks/>
          </p:cNvSpPr>
          <p:nvPr/>
        </p:nvSpPr>
        <p:spPr bwMode="auto">
          <a:xfrm>
            <a:off x="5830888" y="2047875"/>
            <a:ext cx="277812" cy="658813"/>
          </a:xfrm>
          <a:custGeom>
            <a:avLst/>
            <a:gdLst>
              <a:gd name="T0" fmla="*/ 25 w 175"/>
              <a:gd name="T1" fmla="*/ 0 h 415"/>
              <a:gd name="T2" fmla="*/ 0 w 175"/>
              <a:gd name="T3" fmla="*/ 6 h 415"/>
              <a:gd name="T4" fmla="*/ 150 w 175"/>
              <a:gd name="T5" fmla="*/ 415 h 415"/>
              <a:gd name="T6" fmla="*/ 175 w 175"/>
              <a:gd name="T7" fmla="*/ 409 h 415"/>
              <a:gd name="T8" fmla="*/ 25 w 175"/>
              <a:gd name="T9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15">
                <a:moveTo>
                  <a:pt x="25" y="0"/>
                </a:moveTo>
                <a:lnTo>
                  <a:pt x="0" y="6"/>
                </a:lnTo>
                <a:lnTo>
                  <a:pt x="150" y="415"/>
                </a:lnTo>
                <a:lnTo>
                  <a:pt x="175" y="409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" name="Oval 51"/>
          <p:cNvSpPr>
            <a:spLocks noChangeArrowheads="1"/>
          </p:cNvSpPr>
          <p:nvPr/>
        </p:nvSpPr>
        <p:spPr bwMode="auto">
          <a:xfrm>
            <a:off x="6035675" y="2676525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4" name="Oval 52"/>
          <p:cNvSpPr>
            <a:spLocks noChangeArrowheads="1"/>
          </p:cNvSpPr>
          <p:nvPr/>
        </p:nvSpPr>
        <p:spPr bwMode="auto">
          <a:xfrm>
            <a:off x="5797550" y="2008188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5" name="Oval 53"/>
          <p:cNvSpPr>
            <a:spLocks noChangeArrowheads="1"/>
          </p:cNvSpPr>
          <p:nvPr/>
        </p:nvSpPr>
        <p:spPr bwMode="auto">
          <a:xfrm>
            <a:off x="5680075" y="2676525"/>
            <a:ext cx="104775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" name="Oval 54"/>
          <p:cNvSpPr>
            <a:spLocks noChangeArrowheads="1"/>
          </p:cNvSpPr>
          <p:nvPr/>
        </p:nvSpPr>
        <p:spPr bwMode="auto">
          <a:xfrm>
            <a:off x="5084763" y="2092325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" name="Freeform 57"/>
          <p:cNvSpPr>
            <a:spLocks/>
          </p:cNvSpPr>
          <p:nvPr/>
        </p:nvSpPr>
        <p:spPr bwMode="auto">
          <a:xfrm>
            <a:off x="2859088" y="3940175"/>
            <a:ext cx="739775" cy="176213"/>
          </a:xfrm>
          <a:custGeom>
            <a:avLst/>
            <a:gdLst>
              <a:gd name="T0" fmla="*/ 0 w 466"/>
              <a:gd name="T1" fmla="*/ 94 h 111"/>
              <a:gd name="T2" fmla="*/ 8 w 466"/>
              <a:gd name="T3" fmla="*/ 111 h 111"/>
              <a:gd name="T4" fmla="*/ 466 w 466"/>
              <a:gd name="T5" fmla="*/ 18 h 111"/>
              <a:gd name="T6" fmla="*/ 458 w 466"/>
              <a:gd name="T7" fmla="*/ 0 h 111"/>
              <a:gd name="T8" fmla="*/ 0 w 466"/>
              <a:gd name="T9" fmla="*/ 9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11">
                <a:moveTo>
                  <a:pt x="0" y="94"/>
                </a:moveTo>
                <a:lnTo>
                  <a:pt x="8" y="111"/>
                </a:lnTo>
                <a:lnTo>
                  <a:pt x="466" y="18"/>
                </a:lnTo>
                <a:lnTo>
                  <a:pt x="458" y="0"/>
                </a:lnTo>
                <a:lnTo>
                  <a:pt x="0" y="94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2" name="Freeform 60"/>
          <p:cNvSpPr>
            <a:spLocks/>
          </p:cNvSpPr>
          <p:nvPr/>
        </p:nvSpPr>
        <p:spPr bwMode="auto">
          <a:xfrm>
            <a:off x="2832100" y="4106863"/>
            <a:ext cx="79375" cy="417512"/>
          </a:xfrm>
          <a:custGeom>
            <a:avLst/>
            <a:gdLst>
              <a:gd name="T0" fmla="*/ 25 w 50"/>
              <a:gd name="T1" fmla="*/ 0 h 263"/>
              <a:gd name="T2" fmla="*/ 0 w 50"/>
              <a:gd name="T3" fmla="*/ 0 h 263"/>
              <a:gd name="T4" fmla="*/ 25 w 50"/>
              <a:gd name="T5" fmla="*/ 263 h 263"/>
              <a:gd name="T6" fmla="*/ 50 w 50"/>
              <a:gd name="T7" fmla="*/ 263 h 263"/>
              <a:gd name="T8" fmla="*/ 25 w 50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63">
                <a:moveTo>
                  <a:pt x="25" y="0"/>
                </a:moveTo>
                <a:lnTo>
                  <a:pt x="0" y="0"/>
                </a:lnTo>
                <a:lnTo>
                  <a:pt x="25" y="263"/>
                </a:lnTo>
                <a:lnTo>
                  <a:pt x="50" y="263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5" name="Freeform 63"/>
          <p:cNvSpPr>
            <a:spLocks/>
          </p:cNvSpPr>
          <p:nvPr/>
        </p:nvSpPr>
        <p:spPr bwMode="auto">
          <a:xfrm>
            <a:off x="3611563" y="4338638"/>
            <a:ext cx="635000" cy="57150"/>
          </a:xfrm>
          <a:custGeom>
            <a:avLst/>
            <a:gdLst>
              <a:gd name="T0" fmla="*/ 0 w 400"/>
              <a:gd name="T1" fmla="*/ 18 h 36"/>
              <a:gd name="T2" fmla="*/ 0 w 400"/>
              <a:gd name="T3" fmla="*/ 36 h 36"/>
              <a:gd name="T4" fmla="*/ 400 w 400"/>
              <a:gd name="T5" fmla="*/ 18 h 36"/>
              <a:gd name="T6" fmla="*/ 400 w 400"/>
              <a:gd name="T7" fmla="*/ 0 h 36"/>
              <a:gd name="T8" fmla="*/ 0 w 400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36">
                <a:moveTo>
                  <a:pt x="0" y="18"/>
                </a:moveTo>
                <a:lnTo>
                  <a:pt x="0" y="36"/>
                </a:lnTo>
                <a:lnTo>
                  <a:pt x="400" y="18"/>
                </a:lnTo>
                <a:lnTo>
                  <a:pt x="400" y="0"/>
                </a:lnTo>
                <a:lnTo>
                  <a:pt x="0" y="1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8" name="Freeform 66"/>
          <p:cNvSpPr>
            <a:spLocks/>
          </p:cNvSpPr>
          <p:nvPr/>
        </p:nvSpPr>
        <p:spPr bwMode="auto">
          <a:xfrm>
            <a:off x="2886075" y="4524375"/>
            <a:ext cx="792163" cy="195263"/>
          </a:xfrm>
          <a:custGeom>
            <a:avLst/>
            <a:gdLst>
              <a:gd name="T0" fmla="*/ 8 w 499"/>
              <a:gd name="T1" fmla="*/ 0 h 123"/>
              <a:gd name="T2" fmla="*/ 0 w 499"/>
              <a:gd name="T3" fmla="*/ 18 h 123"/>
              <a:gd name="T4" fmla="*/ 491 w 499"/>
              <a:gd name="T5" fmla="*/ 123 h 123"/>
              <a:gd name="T6" fmla="*/ 499 w 499"/>
              <a:gd name="T7" fmla="*/ 105 h 123"/>
              <a:gd name="T8" fmla="*/ 8 w 499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" h="123">
                <a:moveTo>
                  <a:pt x="8" y="0"/>
                </a:moveTo>
                <a:lnTo>
                  <a:pt x="0" y="18"/>
                </a:lnTo>
                <a:lnTo>
                  <a:pt x="491" y="123"/>
                </a:lnTo>
                <a:lnTo>
                  <a:pt x="499" y="105"/>
                </a:lnTo>
                <a:lnTo>
                  <a:pt x="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>
            <a:off x="3638550" y="4348163"/>
            <a:ext cx="620713" cy="361950"/>
          </a:xfrm>
          <a:custGeom>
            <a:avLst/>
            <a:gdLst>
              <a:gd name="T0" fmla="*/ 0 w 391"/>
              <a:gd name="T1" fmla="*/ 216 h 228"/>
              <a:gd name="T2" fmla="*/ 17 w 391"/>
              <a:gd name="T3" fmla="*/ 228 h 228"/>
              <a:gd name="T4" fmla="*/ 391 w 391"/>
              <a:gd name="T5" fmla="*/ 12 h 228"/>
              <a:gd name="T6" fmla="*/ 374 w 391"/>
              <a:gd name="T7" fmla="*/ 0 h 228"/>
              <a:gd name="T8" fmla="*/ 0 w 391"/>
              <a:gd name="T9" fmla="*/ 2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228">
                <a:moveTo>
                  <a:pt x="0" y="216"/>
                </a:moveTo>
                <a:lnTo>
                  <a:pt x="17" y="228"/>
                </a:lnTo>
                <a:lnTo>
                  <a:pt x="391" y="12"/>
                </a:lnTo>
                <a:lnTo>
                  <a:pt x="37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>
            <a:off x="3586163" y="3949700"/>
            <a:ext cx="52387" cy="381000"/>
          </a:xfrm>
          <a:custGeom>
            <a:avLst/>
            <a:gdLst>
              <a:gd name="T0" fmla="*/ 25 w 33"/>
              <a:gd name="T1" fmla="*/ 0 h 240"/>
              <a:gd name="T2" fmla="*/ 0 w 33"/>
              <a:gd name="T3" fmla="*/ 0 h 240"/>
              <a:gd name="T4" fmla="*/ 8 w 33"/>
              <a:gd name="T5" fmla="*/ 240 h 240"/>
              <a:gd name="T6" fmla="*/ 33 w 33"/>
              <a:gd name="T7" fmla="*/ 240 h 240"/>
              <a:gd name="T8" fmla="*/ 25 w 33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240">
                <a:moveTo>
                  <a:pt x="25" y="0"/>
                </a:moveTo>
                <a:lnTo>
                  <a:pt x="0" y="0"/>
                </a:lnTo>
                <a:lnTo>
                  <a:pt x="8" y="240"/>
                </a:lnTo>
                <a:lnTo>
                  <a:pt x="33" y="240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5" name="Oval 73"/>
          <p:cNvSpPr>
            <a:spLocks noChangeArrowheads="1"/>
          </p:cNvSpPr>
          <p:nvPr/>
        </p:nvSpPr>
        <p:spPr bwMode="auto">
          <a:xfrm>
            <a:off x="3565525" y="4337050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6" name="Oval 74"/>
          <p:cNvSpPr>
            <a:spLocks noChangeArrowheads="1"/>
          </p:cNvSpPr>
          <p:nvPr/>
        </p:nvSpPr>
        <p:spPr bwMode="auto">
          <a:xfrm>
            <a:off x="2813050" y="4067175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7" name="Oval 75"/>
          <p:cNvSpPr>
            <a:spLocks noChangeArrowheads="1"/>
          </p:cNvSpPr>
          <p:nvPr/>
        </p:nvSpPr>
        <p:spPr bwMode="auto">
          <a:xfrm>
            <a:off x="3617913" y="467042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8" name="Oval 76"/>
          <p:cNvSpPr>
            <a:spLocks noChangeArrowheads="1"/>
          </p:cNvSpPr>
          <p:nvPr/>
        </p:nvSpPr>
        <p:spPr bwMode="auto">
          <a:xfrm>
            <a:off x="2825750" y="4494213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9" name="Oval 77"/>
          <p:cNvSpPr>
            <a:spLocks noChangeArrowheads="1"/>
          </p:cNvSpPr>
          <p:nvPr/>
        </p:nvSpPr>
        <p:spPr bwMode="auto">
          <a:xfrm>
            <a:off x="4200525" y="4318000"/>
            <a:ext cx="104775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0" name="Oval 78"/>
          <p:cNvSpPr>
            <a:spLocks noChangeArrowheads="1"/>
          </p:cNvSpPr>
          <p:nvPr/>
        </p:nvSpPr>
        <p:spPr bwMode="auto">
          <a:xfrm>
            <a:off x="3538538" y="3910013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3" name="Freeform 81"/>
          <p:cNvSpPr>
            <a:spLocks/>
          </p:cNvSpPr>
          <p:nvPr/>
        </p:nvSpPr>
        <p:spPr bwMode="auto">
          <a:xfrm>
            <a:off x="5329238" y="3940175"/>
            <a:ext cx="752475" cy="176213"/>
          </a:xfrm>
          <a:custGeom>
            <a:avLst/>
            <a:gdLst>
              <a:gd name="T0" fmla="*/ 0 w 474"/>
              <a:gd name="T1" fmla="*/ 94 h 111"/>
              <a:gd name="T2" fmla="*/ 8 w 474"/>
              <a:gd name="T3" fmla="*/ 111 h 111"/>
              <a:gd name="T4" fmla="*/ 474 w 474"/>
              <a:gd name="T5" fmla="*/ 18 h 111"/>
              <a:gd name="T6" fmla="*/ 466 w 474"/>
              <a:gd name="T7" fmla="*/ 0 h 111"/>
              <a:gd name="T8" fmla="*/ 0 w 474"/>
              <a:gd name="T9" fmla="*/ 9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111">
                <a:moveTo>
                  <a:pt x="0" y="94"/>
                </a:moveTo>
                <a:lnTo>
                  <a:pt x="8" y="111"/>
                </a:lnTo>
                <a:lnTo>
                  <a:pt x="474" y="18"/>
                </a:lnTo>
                <a:lnTo>
                  <a:pt x="466" y="0"/>
                </a:lnTo>
                <a:lnTo>
                  <a:pt x="0" y="94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6" name="Freeform 84"/>
          <p:cNvSpPr>
            <a:spLocks/>
          </p:cNvSpPr>
          <p:nvPr/>
        </p:nvSpPr>
        <p:spPr bwMode="auto">
          <a:xfrm>
            <a:off x="5316538" y="4098925"/>
            <a:ext cx="779462" cy="296863"/>
          </a:xfrm>
          <a:custGeom>
            <a:avLst/>
            <a:gdLst>
              <a:gd name="T0" fmla="*/ 8 w 491"/>
              <a:gd name="T1" fmla="*/ 0 h 187"/>
              <a:gd name="T2" fmla="*/ 0 w 491"/>
              <a:gd name="T3" fmla="*/ 17 h 187"/>
              <a:gd name="T4" fmla="*/ 482 w 491"/>
              <a:gd name="T5" fmla="*/ 187 h 187"/>
              <a:gd name="T6" fmla="*/ 491 w 491"/>
              <a:gd name="T7" fmla="*/ 169 h 187"/>
              <a:gd name="T8" fmla="*/ 8 w 491"/>
              <a:gd name="T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187">
                <a:moveTo>
                  <a:pt x="8" y="0"/>
                </a:moveTo>
                <a:lnTo>
                  <a:pt x="0" y="17"/>
                </a:lnTo>
                <a:lnTo>
                  <a:pt x="482" y="187"/>
                </a:lnTo>
                <a:lnTo>
                  <a:pt x="491" y="169"/>
                </a:lnTo>
                <a:lnTo>
                  <a:pt x="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9" name="Freeform 87"/>
          <p:cNvSpPr>
            <a:spLocks/>
          </p:cNvSpPr>
          <p:nvPr/>
        </p:nvSpPr>
        <p:spPr bwMode="auto">
          <a:xfrm>
            <a:off x="6081713" y="4338638"/>
            <a:ext cx="635000" cy="57150"/>
          </a:xfrm>
          <a:custGeom>
            <a:avLst/>
            <a:gdLst>
              <a:gd name="T0" fmla="*/ 0 w 400"/>
              <a:gd name="T1" fmla="*/ 18 h 36"/>
              <a:gd name="T2" fmla="*/ 0 w 400"/>
              <a:gd name="T3" fmla="*/ 36 h 36"/>
              <a:gd name="T4" fmla="*/ 400 w 400"/>
              <a:gd name="T5" fmla="*/ 18 h 36"/>
              <a:gd name="T6" fmla="*/ 400 w 400"/>
              <a:gd name="T7" fmla="*/ 0 h 36"/>
              <a:gd name="T8" fmla="*/ 0 w 400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36">
                <a:moveTo>
                  <a:pt x="0" y="18"/>
                </a:moveTo>
                <a:lnTo>
                  <a:pt x="0" y="36"/>
                </a:lnTo>
                <a:lnTo>
                  <a:pt x="400" y="18"/>
                </a:lnTo>
                <a:lnTo>
                  <a:pt x="400" y="0"/>
                </a:lnTo>
                <a:lnTo>
                  <a:pt x="0" y="1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2" name="Freeform 90"/>
          <p:cNvSpPr>
            <a:spLocks/>
          </p:cNvSpPr>
          <p:nvPr/>
        </p:nvSpPr>
        <p:spPr bwMode="auto">
          <a:xfrm>
            <a:off x="5356225" y="4514850"/>
            <a:ext cx="804863" cy="204788"/>
          </a:xfrm>
          <a:custGeom>
            <a:avLst/>
            <a:gdLst>
              <a:gd name="T0" fmla="*/ 8 w 507"/>
              <a:gd name="T1" fmla="*/ 0 h 129"/>
              <a:gd name="T2" fmla="*/ 0 w 507"/>
              <a:gd name="T3" fmla="*/ 18 h 129"/>
              <a:gd name="T4" fmla="*/ 499 w 507"/>
              <a:gd name="T5" fmla="*/ 129 h 129"/>
              <a:gd name="T6" fmla="*/ 507 w 507"/>
              <a:gd name="T7" fmla="*/ 111 h 129"/>
              <a:gd name="T8" fmla="*/ 8 w 507"/>
              <a:gd name="T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129">
                <a:moveTo>
                  <a:pt x="8" y="0"/>
                </a:moveTo>
                <a:lnTo>
                  <a:pt x="0" y="18"/>
                </a:lnTo>
                <a:lnTo>
                  <a:pt x="499" y="129"/>
                </a:lnTo>
                <a:lnTo>
                  <a:pt x="507" y="111"/>
                </a:lnTo>
                <a:lnTo>
                  <a:pt x="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5" name="Freeform 93"/>
          <p:cNvSpPr>
            <a:spLocks/>
          </p:cNvSpPr>
          <p:nvPr/>
        </p:nvSpPr>
        <p:spPr bwMode="auto">
          <a:xfrm>
            <a:off x="6121400" y="4338638"/>
            <a:ext cx="608013" cy="371475"/>
          </a:xfrm>
          <a:custGeom>
            <a:avLst/>
            <a:gdLst>
              <a:gd name="T0" fmla="*/ 0 w 383"/>
              <a:gd name="T1" fmla="*/ 222 h 234"/>
              <a:gd name="T2" fmla="*/ 17 w 383"/>
              <a:gd name="T3" fmla="*/ 234 h 234"/>
              <a:gd name="T4" fmla="*/ 383 w 383"/>
              <a:gd name="T5" fmla="*/ 12 h 234"/>
              <a:gd name="T6" fmla="*/ 367 w 383"/>
              <a:gd name="T7" fmla="*/ 0 h 234"/>
              <a:gd name="T8" fmla="*/ 0 w 383"/>
              <a:gd name="T9" fmla="*/ 22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234">
                <a:moveTo>
                  <a:pt x="0" y="222"/>
                </a:moveTo>
                <a:lnTo>
                  <a:pt x="17" y="234"/>
                </a:lnTo>
                <a:lnTo>
                  <a:pt x="383" y="12"/>
                </a:lnTo>
                <a:lnTo>
                  <a:pt x="367" y="0"/>
                </a:lnTo>
                <a:lnTo>
                  <a:pt x="0" y="22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8" name="Freeform 96"/>
          <p:cNvSpPr>
            <a:spLocks/>
          </p:cNvSpPr>
          <p:nvPr/>
        </p:nvSpPr>
        <p:spPr bwMode="auto">
          <a:xfrm>
            <a:off x="5341938" y="3930650"/>
            <a:ext cx="739775" cy="603250"/>
          </a:xfrm>
          <a:custGeom>
            <a:avLst/>
            <a:gdLst>
              <a:gd name="T0" fmla="*/ 466 w 466"/>
              <a:gd name="T1" fmla="*/ 12 h 380"/>
              <a:gd name="T2" fmla="*/ 450 w 466"/>
              <a:gd name="T3" fmla="*/ 0 h 380"/>
              <a:gd name="T4" fmla="*/ 0 w 466"/>
              <a:gd name="T5" fmla="*/ 368 h 380"/>
              <a:gd name="T6" fmla="*/ 17 w 466"/>
              <a:gd name="T7" fmla="*/ 380 h 380"/>
              <a:gd name="T8" fmla="*/ 466 w 466"/>
              <a:gd name="T9" fmla="*/ 1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380">
                <a:moveTo>
                  <a:pt x="466" y="12"/>
                </a:moveTo>
                <a:lnTo>
                  <a:pt x="450" y="0"/>
                </a:lnTo>
                <a:lnTo>
                  <a:pt x="0" y="368"/>
                </a:lnTo>
                <a:lnTo>
                  <a:pt x="17" y="380"/>
                </a:lnTo>
                <a:lnTo>
                  <a:pt x="466" y="1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9" name="Oval 97"/>
          <p:cNvSpPr>
            <a:spLocks noChangeArrowheads="1"/>
          </p:cNvSpPr>
          <p:nvPr/>
        </p:nvSpPr>
        <p:spPr bwMode="auto">
          <a:xfrm>
            <a:off x="6035675" y="4337050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0" name="Oval 98"/>
          <p:cNvSpPr>
            <a:spLocks noChangeArrowheads="1"/>
          </p:cNvSpPr>
          <p:nvPr/>
        </p:nvSpPr>
        <p:spPr bwMode="auto">
          <a:xfrm>
            <a:off x="5283200" y="4067175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1" name="Oval 99"/>
          <p:cNvSpPr>
            <a:spLocks noChangeArrowheads="1"/>
          </p:cNvSpPr>
          <p:nvPr/>
        </p:nvSpPr>
        <p:spPr bwMode="auto">
          <a:xfrm>
            <a:off x="6088063" y="467042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2" name="Oval 100"/>
          <p:cNvSpPr>
            <a:spLocks noChangeArrowheads="1"/>
          </p:cNvSpPr>
          <p:nvPr/>
        </p:nvSpPr>
        <p:spPr bwMode="auto">
          <a:xfrm>
            <a:off x="5295900" y="4484688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Oval 101"/>
          <p:cNvSpPr>
            <a:spLocks noChangeArrowheads="1"/>
          </p:cNvSpPr>
          <p:nvPr/>
        </p:nvSpPr>
        <p:spPr bwMode="auto">
          <a:xfrm>
            <a:off x="6670675" y="4318000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Oval 102"/>
          <p:cNvSpPr>
            <a:spLocks noChangeArrowheads="1"/>
          </p:cNvSpPr>
          <p:nvPr/>
        </p:nvSpPr>
        <p:spPr bwMode="auto">
          <a:xfrm>
            <a:off x="6010275" y="3910013"/>
            <a:ext cx="104775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" name="Oval 103"/>
          <p:cNvSpPr>
            <a:spLocks noChangeArrowheads="1"/>
          </p:cNvSpPr>
          <p:nvPr/>
        </p:nvSpPr>
        <p:spPr bwMode="auto">
          <a:xfrm>
            <a:off x="5124450" y="3743325"/>
            <a:ext cx="1770063" cy="1155700"/>
          </a:xfrm>
          <a:prstGeom prst="ellips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" name="Line 104"/>
          <p:cNvSpPr>
            <a:spLocks noChangeShapeType="1"/>
          </p:cNvSpPr>
          <p:nvPr/>
        </p:nvSpPr>
        <p:spPr bwMode="auto">
          <a:xfrm flipV="1">
            <a:off x="5381625" y="3884613"/>
            <a:ext cx="1189038" cy="835025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" name="Oval 105"/>
          <p:cNvSpPr>
            <a:spLocks noChangeArrowheads="1"/>
          </p:cNvSpPr>
          <p:nvPr/>
        </p:nvSpPr>
        <p:spPr bwMode="auto">
          <a:xfrm>
            <a:off x="4781550" y="1766888"/>
            <a:ext cx="1770063" cy="1155700"/>
          </a:xfrm>
          <a:prstGeom prst="ellips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" name="Line 106"/>
          <p:cNvSpPr>
            <a:spLocks noChangeShapeType="1"/>
          </p:cNvSpPr>
          <p:nvPr/>
        </p:nvSpPr>
        <p:spPr bwMode="auto">
          <a:xfrm flipV="1">
            <a:off x="5038725" y="1909763"/>
            <a:ext cx="1189038" cy="835025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" name="Freeform 109"/>
          <p:cNvSpPr>
            <a:spLocks/>
          </p:cNvSpPr>
          <p:nvPr/>
        </p:nvSpPr>
        <p:spPr bwMode="auto">
          <a:xfrm>
            <a:off x="2925763" y="5675313"/>
            <a:ext cx="739775" cy="176212"/>
          </a:xfrm>
          <a:custGeom>
            <a:avLst/>
            <a:gdLst>
              <a:gd name="T0" fmla="*/ 0 w 466"/>
              <a:gd name="T1" fmla="*/ 93 h 111"/>
              <a:gd name="T2" fmla="*/ 8 w 466"/>
              <a:gd name="T3" fmla="*/ 111 h 111"/>
              <a:gd name="T4" fmla="*/ 466 w 466"/>
              <a:gd name="T5" fmla="*/ 17 h 111"/>
              <a:gd name="T6" fmla="*/ 457 w 466"/>
              <a:gd name="T7" fmla="*/ 0 h 111"/>
              <a:gd name="T8" fmla="*/ 0 w 466"/>
              <a:gd name="T9" fmla="*/ 9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11">
                <a:moveTo>
                  <a:pt x="0" y="93"/>
                </a:moveTo>
                <a:lnTo>
                  <a:pt x="8" y="111"/>
                </a:lnTo>
                <a:lnTo>
                  <a:pt x="466" y="17"/>
                </a:lnTo>
                <a:lnTo>
                  <a:pt x="457" y="0"/>
                </a:lnTo>
                <a:lnTo>
                  <a:pt x="0" y="9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" name="Freeform 112"/>
          <p:cNvSpPr>
            <a:spLocks/>
          </p:cNvSpPr>
          <p:nvPr/>
        </p:nvSpPr>
        <p:spPr bwMode="auto">
          <a:xfrm>
            <a:off x="2898775" y="5842000"/>
            <a:ext cx="66675" cy="417513"/>
          </a:xfrm>
          <a:custGeom>
            <a:avLst/>
            <a:gdLst>
              <a:gd name="T0" fmla="*/ 25 w 42"/>
              <a:gd name="T1" fmla="*/ 0 h 263"/>
              <a:gd name="T2" fmla="*/ 0 w 42"/>
              <a:gd name="T3" fmla="*/ 0 h 263"/>
              <a:gd name="T4" fmla="*/ 17 w 42"/>
              <a:gd name="T5" fmla="*/ 263 h 263"/>
              <a:gd name="T6" fmla="*/ 42 w 42"/>
              <a:gd name="T7" fmla="*/ 263 h 263"/>
              <a:gd name="T8" fmla="*/ 25 w 42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63">
                <a:moveTo>
                  <a:pt x="25" y="0"/>
                </a:moveTo>
                <a:lnTo>
                  <a:pt x="0" y="0"/>
                </a:lnTo>
                <a:lnTo>
                  <a:pt x="17" y="263"/>
                </a:lnTo>
                <a:lnTo>
                  <a:pt x="42" y="263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" name="Freeform 115"/>
          <p:cNvSpPr>
            <a:spLocks/>
          </p:cNvSpPr>
          <p:nvPr/>
        </p:nvSpPr>
        <p:spPr bwMode="auto">
          <a:xfrm>
            <a:off x="3678238" y="6073775"/>
            <a:ext cx="633412" cy="46038"/>
          </a:xfrm>
          <a:custGeom>
            <a:avLst/>
            <a:gdLst>
              <a:gd name="T0" fmla="*/ 0 w 399"/>
              <a:gd name="T1" fmla="*/ 12 h 29"/>
              <a:gd name="T2" fmla="*/ 0 w 399"/>
              <a:gd name="T3" fmla="*/ 29 h 29"/>
              <a:gd name="T4" fmla="*/ 399 w 399"/>
              <a:gd name="T5" fmla="*/ 17 h 29"/>
              <a:gd name="T6" fmla="*/ 399 w 399"/>
              <a:gd name="T7" fmla="*/ 0 h 29"/>
              <a:gd name="T8" fmla="*/ 0 w 399"/>
              <a:gd name="T9" fmla="*/ 1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29">
                <a:moveTo>
                  <a:pt x="0" y="12"/>
                </a:moveTo>
                <a:lnTo>
                  <a:pt x="0" y="29"/>
                </a:lnTo>
                <a:lnTo>
                  <a:pt x="399" y="17"/>
                </a:lnTo>
                <a:lnTo>
                  <a:pt x="399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" name="Freeform 116"/>
          <p:cNvSpPr>
            <a:spLocks/>
          </p:cNvSpPr>
          <p:nvPr/>
        </p:nvSpPr>
        <p:spPr bwMode="auto">
          <a:xfrm>
            <a:off x="2925763" y="6249988"/>
            <a:ext cx="39687" cy="36512"/>
          </a:xfrm>
          <a:custGeom>
            <a:avLst/>
            <a:gdLst>
              <a:gd name="T0" fmla="*/ 25 w 25"/>
              <a:gd name="T1" fmla="*/ 6 h 23"/>
              <a:gd name="T2" fmla="*/ 8 w 25"/>
              <a:gd name="T3" fmla="*/ 0 h 23"/>
              <a:gd name="T4" fmla="*/ 0 w 25"/>
              <a:gd name="T5" fmla="*/ 17 h 23"/>
              <a:gd name="T6" fmla="*/ 16 w 25"/>
              <a:gd name="T7" fmla="*/ 23 h 23"/>
              <a:gd name="T8" fmla="*/ 25 w 25"/>
              <a:gd name="T9" fmla="*/ 6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3">
                <a:moveTo>
                  <a:pt x="25" y="6"/>
                </a:moveTo>
                <a:lnTo>
                  <a:pt x="8" y="0"/>
                </a:lnTo>
                <a:lnTo>
                  <a:pt x="0" y="17"/>
                </a:lnTo>
                <a:lnTo>
                  <a:pt x="16" y="23"/>
                </a:lnTo>
                <a:lnTo>
                  <a:pt x="25" y="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" name="Freeform 117"/>
          <p:cNvSpPr>
            <a:spLocks/>
          </p:cNvSpPr>
          <p:nvPr/>
        </p:nvSpPr>
        <p:spPr bwMode="auto">
          <a:xfrm>
            <a:off x="3730625" y="6426200"/>
            <a:ext cx="26988" cy="26988"/>
          </a:xfrm>
          <a:custGeom>
            <a:avLst/>
            <a:gdLst>
              <a:gd name="T0" fmla="*/ 9 w 17"/>
              <a:gd name="T1" fmla="*/ 0 h 17"/>
              <a:gd name="T2" fmla="*/ 17 w 17"/>
              <a:gd name="T3" fmla="*/ 0 h 17"/>
              <a:gd name="T4" fmla="*/ 9 w 17"/>
              <a:gd name="T5" fmla="*/ 17 h 17"/>
              <a:gd name="T6" fmla="*/ 0 w 17"/>
              <a:gd name="T7" fmla="*/ 17 h 17"/>
              <a:gd name="T8" fmla="*/ 9 w 17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7">
                <a:moveTo>
                  <a:pt x="9" y="0"/>
                </a:moveTo>
                <a:lnTo>
                  <a:pt x="17" y="0"/>
                </a:lnTo>
                <a:lnTo>
                  <a:pt x="9" y="17"/>
                </a:lnTo>
                <a:lnTo>
                  <a:pt x="0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" name="Freeform 118"/>
          <p:cNvSpPr>
            <a:spLocks/>
          </p:cNvSpPr>
          <p:nvPr/>
        </p:nvSpPr>
        <p:spPr bwMode="auto">
          <a:xfrm>
            <a:off x="2951163" y="6259513"/>
            <a:ext cx="793750" cy="193675"/>
          </a:xfrm>
          <a:custGeom>
            <a:avLst/>
            <a:gdLst>
              <a:gd name="T0" fmla="*/ 9 w 500"/>
              <a:gd name="T1" fmla="*/ 0 h 122"/>
              <a:gd name="T2" fmla="*/ 0 w 500"/>
              <a:gd name="T3" fmla="*/ 17 h 122"/>
              <a:gd name="T4" fmla="*/ 491 w 500"/>
              <a:gd name="T5" fmla="*/ 122 h 122"/>
              <a:gd name="T6" fmla="*/ 500 w 500"/>
              <a:gd name="T7" fmla="*/ 105 h 122"/>
              <a:gd name="T8" fmla="*/ 9 w 500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122">
                <a:moveTo>
                  <a:pt x="9" y="0"/>
                </a:moveTo>
                <a:lnTo>
                  <a:pt x="0" y="17"/>
                </a:lnTo>
                <a:lnTo>
                  <a:pt x="491" y="122"/>
                </a:lnTo>
                <a:lnTo>
                  <a:pt x="500" y="105"/>
                </a:lnTo>
                <a:lnTo>
                  <a:pt x="9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" name="Freeform 121"/>
          <p:cNvSpPr>
            <a:spLocks/>
          </p:cNvSpPr>
          <p:nvPr/>
        </p:nvSpPr>
        <p:spPr bwMode="auto">
          <a:xfrm>
            <a:off x="3705225" y="6083300"/>
            <a:ext cx="620713" cy="361950"/>
          </a:xfrm>
          <a:custGeom>
            <a:avLst/>
            <a:gdLst>
              <a:gd name="T0" fmla="*/ 0 w 391"/>
              <a:gd name="T1" fmla="*/ 216 h 228"/>
              <a:gd name="T2" fmla="*/ 16 w 391"/>
              <a:gd name="T3" fmla="*/ 228 h 228"/>
              <a:gd name="T4" fmla="*/ 391 w 391"/>
              <a:gd name="T5" fmla="*/ 11 h 228"/>
              <a:gd name="T6" fmla="*/ 374 w 391"/>
              <a:gd name="T7" fmla="*/ 0 h 228"/>
              <a:gd name="T8" fmla="*/ 0 w 391"/>
              <a:gd name="T9" fmla="*/ 2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228">
                <a:moveTo>
                  <a:pt x="0" y="216"/>
                </a:moveTo>
                <a:lnTo>
                  <a:pt x="16" y="228"/>
                </a:lnTo>
                <a:lnTo>
                  <a:pt x="391" y="11"/>
                </a:lnTo>
                <a:lnTo>
                  <a:pt x="37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" name="Freeform 124"/>
          <p:cNvSpPr>
            <a:spLocks/>
          </p:cNvSpPr>
          <p:nvPr/>
        </p:nvSpPr>
        <p:spPr bwMode="auto">
          <a:xfrm>
            <a:off x="3651250" y="5675313"/>
            <a:ext cx="53975" cy="388937"/>
          </a:xfrm>
          <a:custGeom>
            <a:avLst/>
            <a:gdLst>
              <a:gd name="T0" fmla="*/ 25 w 34"/>
              <a:gd name="T1" fmla="*/ 0 h 245"/>
              <a:gd name="T2" fmla="*/ 0 w 34"/>
              <a:gd name="T3" fmla="*/ 0 h 245"/>
              <a:gd name="T4" fmla="*/ 9 w 34"/>
              <a:gd name="T5" fmla="*/ 245 h 245"/>
              <a:gd name="T6" fmla="*/ 34 w 34"/>
              <a:gd name="T7" fmla="*/ 245 h 245"/>
              <a:gd name="T8" fmla="*/ 25 w 3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245">
                <a:moveTo>
                  <a:pt x="25" y="0"/>
                </a:moveTo>
                <a:lnTo>
                  <a:pt x="0" y="0"/>
                </a:lnTo>
                <a:lnTo>
                  <a:pt x="9" y="245"/>
                </a:lnTo>
                <a:lnTo>
                  <a:pt x="34" y="245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7" name="Oval 125"/>
          <p:cNvSpPr>
            <a:spLocks noChangeArrowheads="1"/>
          </p:cNvSpPr>
          <p:nvPr/>
        </p:nvSpPr>
        <p:spPr bwMode="auto">
          <a:xfrm>
            <a:off x="3632200" y="6070600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" name="Oval 126"/>
          <p:cNvSpPr>
            <a:spLocks noChangeArrowheads="1"/>
          </p:cNvSpPr>
          <p:nvPr/>
        </p:nvSpPr>
        <p:spPr bwMode="auto">
          <a:xfrm>
            <a:off x="2878138" y="5802313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3671888" y="640397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" name="Oval 128"/>
          <p:cNvSpPr>
            <a:spLocks noChangeArrowheads="1"/>
          </p:cNvSpPr>
          <p:nvPr/>
        </p:nvSpPr>
        <p:spPr bwMode="auto">
          <a:xfrm>
            <a:off x="2892425" y="6227763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" name="Oval 129"/>
          <p:cNvSpPr>
            <a:spLocks noChangeArrowheads="1"/>
          </p:cNvSpPr>
          <p:nvPr/>
        </p:nvSpPr>
        <p:spPr bwMode="auto">
          <a:xfrm>
            <a:off x="4265613" y="6051550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2" name="Oval 130"/>
          <p:cNvSpPr>
            <a:spLocks noChangeArrowheads="1"/>
          </p:cNvSpPr>
          <p:nvPr/>
        </p:nvSpPr>
        <p:spPr bwMode="auto">
          <a:xfrm>
            <a:off x="3605213" y="5643563"/>
            <a:ext cx="106362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3" name="Oval 131"/>
          <p:cNvSpPr>
            <a:spLocks noChangeArrowheads="1"/>
          </p:cNvSpPr>
          <p:nvPr/>
        </p:nvSpPr>
        <p:spPr bwMode="auto">
          <a:xfrm>
            <a:off x="5191125" y="5476875"/>
            <a:ext cx="1770063" cy="1155700"/>
          </a:xfrm>
          <a:prstGeom prst="ellips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6" name="Freeform 134"/>
          <p:cNvSpPr>
            <a:spLocks/>
          </p:cNvSpPr>
          <p:nvPr/>
        </p:nvSpPr>
        <p:spPr bwMode="auto">
          <a:xfrm>
            <a:off x="5395913" y="5675313"/>
            <a:ext cx="752475" cy="176212"/>
          </a:xfrm>
          <a:custGeom>
            <a:avLst/>
            <a:gdLst>
              <a:gd name="T0" fmla="*/ 0 w 474"/>
              <a:gd name="T1" fmla="*/ 93 h 111"/>
              <a:gd name="T2" fmla="*/ 8 w 474"/>
              <a:gd name="T3" fmla="*/ 111 h 111"/>
              <a:gd name="T4" fmla="*/ 474 w 474"/>
              <a:gd name="T5" fmla="*/ 17 h 111"/>
              <a:gd name="T6" fmla="*/ 466 w 474"/>
              <a:gd name="T7" fmla="*/ 0 h 111"/>
              <a:gd name="T8" fmla="*/ 0 w 474"/>
              <a:gd name="T9" fmla="*/ 9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111">
                <a:moveTo>
                  <a:pt x="0" y="93"/>
                </a:moveTo>
                <a:lnTo>
                  <a:pt x="8" y="111"/>
                </a:lnTo>
                <a:lnTo>
                  <a:pt x="474" y="17"/>
                </a:lnTo>
                <a:lnTo>
                  <a:pt x="466" y="0"/>
                </a:lnTo>
                <a:lnTo>
                  <a:pt x="0" y="9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9" name="Freeform 137"/>
          <p:cNvSpPr>
            <a:spLocks/>
          </p:cNvSpPr>
          <p:nvPr/>
        </p:nvSpPr>
        <p:spPr bwMode="auto">
          <a:xfrm>
            <a:off x="5368925" y="5842000"/>
            <a:ext cx="79375" cy="417513"/>
          </a:xfrm>
          <a:custGeom>
            <a:avLst/>
            <a:gdLst>
              <a:gd name="T0" fmla="*/ 25 w 50"/>
              <a:gd name="T1" fmla="*/ 0 h 263"/>
              <a:gd name="T2" fmla="*/ 0 w 50"/>
              <a:gd name="T3" fmla="*/ 0 h 263"/>
              <a:gd name="T4" fmla="*/ 25 w 50"/>
              <a:gd name="T5" fmla="*/ 263 h 263"/>
              <a:gd name="T6" fmla="*/ 50 w 50"/>
              <a:gd name="T7" fmla="*/ 263 h 263"/>
              <a:gd name="T8" fmla="*/ 25 w 50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63">
                <a:moveTo>
                  <a:pt x="25" y="0"/>
                </a:moveTo>
                <a:lnTo>
                  <a:pt x="0" y="0"/>
                </a:lnTo>
                <a:lnTo>
                  <a:pt x="25" y="263"/>
                </a:lnTo>
                <a:lnTo>
                  <a:pt x="50" y="263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2" name="Freeform 140"/>
          <p:cNvSpPr>
            <a:spLocks/>
          </p:cNvSpPr>
          <p:nvPr/>
        </p:nvSpPr>
        <p:spPr bwMode="auto">
          <a:xfrm>
            <a:off x="6148388" y="6073775"/>
            <a:ext cx="635000" cy="55563"/>
          </a:xfrm>
          <a:custGeom>
            <a:avLst/>
            <a:gdLst>
              <a:gd name="T0" fmla="*/ 0 w 400"/>
              <a:gd name="T1" fmla="*/ 17 h 35"/>
              <a:gd name="T2" fmla="*/ 0 w 400"/>
              <a:gd name="T3" fmla="*/ 35 h 35"/>
              <a:gd name="T4" fmla="*/ 400 w 400"/>
              <a:gd name="T5" fmla="*/ 17 h 35"/>
              <a:gd name="T6" fmla="*/ 400 w 400"/>
              <a:gd name="T7" fmla="*/ 0 h 35"/>
              <a:gd name="T8" fmla="*/ 0 w 400"/>
              <a:gd name="T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35">
                <a:moveTo>
                  <a:pt x="0" y="17"/>
                </a:moveTo>
                <a:lnTo>
                  <a:pt x="0" y="35"/>
                </a:lnTo>
                <a:lnTo>
                  <a:pt x="400" y="17"/>
                </a:lnTo>
                <a:lnTo>
                  <a:pt x="400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" name="Freeform 143"/>
          <p:cNvSpPr>
            <a:spLocks/>
          </p:cNvSpPr>
          <p:nvPr/>
        </p:nvSpPr>
        <p:spPr bwMode="auto">
          <a:xfrm>
            <a:off x="5421313" y="6249988"/>
            <a:ext cx="793750" cy="203200"/>
          </a:xfrm>
          <a:custGeom>
            <a:avLst/>
            <a:gdLst>
              <a:gd name="T0" fmla="*/ 9 w 500"/>
              <a:gd name="T1" fmla="*/ 0 h 128"/>
              <a:gd name="T2" fmla="*/ 0 w 500"/>
              <a:gd name="T3" fmla="*/ 17 h 128"/>
              <a:gd name="T4" fmla="*/ 491 w 500"/>
              <a:gd name="T5" fmla="*/ 128 h 128"/>
              <a:gd name="T6" fmla="*/ 500 w 500"/>
              <a:gd name="T7" fmla="*/ 111 h 128"/>
              <a:gd name="T8" fmla="*/ 9 w 500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128">
                <a:moveTo>
                  <a:pt x="9" y="0"/>
                </a:moveTo>
                <a:lnTo>
                  <a:pt x="0" y="17"/>
                </a:lnTo>
                <a:lnTo>
                  <a:pt x="491" y="128"/>
                </a:lnTo>
                <a:lnTo>
                  <a:pt x="500" y="111"/>
                </a:lnTo>
                <a:lnTo>
                  <a:pt x="9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8" name="Freeform 146"/>
          <p:cNvSpPr>
            <a:spLocks/>
          </p:cNvSpPr>
          <p:nvPr/>
        </p:nvSpPr>
        <p:spPr bwMode="auto">
          <a:xfrm>
            <a:off x="6188075" y="6083300"/>
            <a:ext cx="620713" cy="361950"/>
          </a:xfrm>
          <a:custGeom>
            <a:avLst/>
            <a:gdLst>
              <a:gd name="T0" fmla="*/ 0 w 391"/>
              <a:gd name="T1" fmla="*/ 216 h 228"/>
              <a:gd name="T2" fmla="*/ 17 w 391"/>
              <a:gd name="T3" fmla="*/ 228 h 228"/>
              <a:gd name="T4" fmla="*/ 391 w 391"/>
              <a:gd name="T5" fmla="*/ 11 h 228"/>
              <a:gd name="T6" fmla="*/ 375 w 391"/>
              <a:gd name="T7" fmla="*/ 0 h 228"/>
              <a:gd name="T8" fmla="*/ 0 w 391"/>
              <a:gd name="T9" fmla="*/ 2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228">
                <a:moveTo>
                  <a:pt x="0" y="216"/>
                </a:moveTo>
                <a:lnTo>
                  <a:pt x="17" y="228"/>
                </a:lnTo>
                <a:lnTo>
                  <a:pt x="391" y="11"/>
                </a:lnTo>
                <a:lnTo>
                  <a:pt x="375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1" name="Freeform 149"/>
          <p:cNvSpPr>
            <a:spLocks/>
          </p:cNvSpPr>
          <p:nvPr/>
        </p:nvSpPr>
        <p:spPr bwMode="auto">
          <a:xfrm>
            <a:off x="6121400" y="5675313"/>
            <a:ext cx="53975" cy="388937"/>
          </a:xfrm>
          <a:custGeom>
            <a:avLst/>
            <a:gdLst>
              <a:gd name="T0" fmla="*/ 25 w 34"/>
              <a:gd name="T1" fmla="*/ 0 h 245"/>
              <a:gd name="T2" fmla="*/ 0 w 34"/>
              <a:gd name="T3" fmla="*/ 0 h 245"/>
              <a:gd name="T4" fmla="*/ 9 w 34"/>
              <a:gd name="T5" fmla="*/ 245 h 245"/>
              <a:gd name="T6" fmla="*/ 34 w 34"/>
              <a:gd name="T7" fmla="*/ 245 h 245"/>
              <a:gd name="T8" fmla="*/ 25 w 3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245">
                <a:moveTo>
                  <a:pt x="25" y="0"/>
                </a:moveTo>
                <a:lnTo>
                  <a:pt x="0" y="0"/>
                </a:lnTo>
                <a:lnTo>
                  <a:pt x="9" y="245"/>
                </a:lnTo>
                <a:lnTo>
                  <a:pt x="34" y="245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2" name="Oval 150"/>
          <p:cNvSpPr>
            <a:spLocks noChangeArrowheads="1"/>
          </p:cNvSpPr>
          <p:nvPr/>
        </p:nvSpPr>
        <p:spPr bwMode="auto">
          <a:xfrm>
            <a:off x="6102350" y="6070600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3" name="Oval 151"/>
          <p:cNvSpPr>
            <a:spLocks noChangeArrowheads="1"/>
          </p:cNvSpPr>
          <p:nvPr/>
        </p:nvSpPr>
        <p:spPr bwMode="auto">
          <a:xfrm>
            <a:off x="5348288" y="5802313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4" name="Oval 152"/>
          <p:cNvSpPr>
            <a:spLocks noChangeArrowheads="1"/>
          </p:cNvSpPr>
          <p:nvPr/>
        </p:nvSpPr>
        <p:spPr bwMode="auto">
          <a:xfrm>
            <a:off x="6154738" y="640397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5" name="Oval 153"/>
          <p:cNvSpPr>
            <a:spLocks noChangeArrowheads="1"/>
          </p:cNvSpPr>
          <p:nvPr/>
        </p:nvSpPr>
        <p:spPr bwMode="auto">
          <a:xfrm>
            <a:off x="5362575" y="6219825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6" name="Oval 154"/>
          <p:cNvSpPr>
            <a:spLocks noChangeArrowheads="1"/>
          </p:cNvSpPr>
          <p:nvPr/>
        </p:nvSpPr>
        <p:spPr bwMode="auto">
          <a:xfrm>
            <a:off x="6735763" y="6051550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7" name="Oval 155"/>
          <p:cNvSpPr>
            <a:spLocks noChangeArrowheads="1"/>
          </p:cNvSpPr>
          <p:nvPr/>
        </p:nvSpPr>
        <p:spPr bwMode="auto">
          <a:xfrm>
            <a:off x="6088063" y="5643563"/>
            <a:ext cx="106362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28" name="Line 156"/>
          <p:cNvSpPr>
            <a:spLocks noChangeShapeType="1"/>
          </p:cNvSpPr>
          <p:nvPr/>
        </p:nvSpPr>
        <p:spPr bwMode="auto">
          <a:xfrm flipV="1">
            <a:off x="5448300" y="5619750"/>
            <a:ext cx="1189038" cy="833438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9" name="Oval 157"/>
          <p:cNvSpPr>
            <a:spLocks noChangeArrowheads="1"/>
          </p:cNvSpPr>
          <p:nvPr/>
        </p:nvSpPr>
        <p:spPr bwMode="auto">
          <a:xfrm>
            <a:off x="6445250" y="5903913"/>
            <a:ext cx="106363" cy="7143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0" name="Oval 158"/>
          <p:cNvSpPr>
            <a:spLocks noChangeArrowheads="1"/>
          </p:cNvSpPr>
          <p:nvPr/>
        </p:nvSpPr>
        <p:spPr bwMode="auto">
          <a:xfrm>
            <a:off x="3314700" y="6089650"/>
            <a:ext cx="106363" cy="698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1" name="Text Box 159"/>
          <p:cNvSpPr txBox="1">
            <a:spLocks noChangeArrowheads="1"/>
          </p:cNvSpPr>
          <p:nvPr/>
        </p:nvSpPr>
        <p:spPr bwMode="auto">
          <a:xfrm>
            <a:off x="1676400" y="3124200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E8382C"/>
                </a:solidFill>
                <a:latin typeface="Times New Roman" charset="0"/>
              </a:rPr>
              <a:t>Simple closed path</a:t>
            </a:r>
            <a:r>
              <a:rPr lang="en-US" altLang="en-US" sz="1800" b="1">
                <a:latin typeface="Times New Roman" charset="0"/>
              </a:rPr>
              <a:t>:</a:t>
            </a:r>
            <a:r>
              <a:rPr lang="en-US" altLang="en-US" sz="1800">
                <a:latin typeface="Times New Roman" charset="0"/>
              </a:rPr>
              <a:t> given a set of points, find a non-intersecting polygon with vertices on the points.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utoUpdateAnimBg="0"/>
      <p:bldP spid="3100" grpId="0" autoUpdateAnimBg="0"/>
      <p:bldP spid="3109" grpId="0" animBg="1"/>
      <p:bldP spid="3112" grpId="0" animBg="1"/>
      <p:bldP spid="3115" grpId="0" animBg="1"/>
      <p:bldP spid="3116" grpId="0" animBg="1"/>
      <p:bldP spid="3117" grpId="0" animBg="1"/>
      <p:bldP spid="3118" grpId="0" animBg="1"/>
      <p:bldP spid="3119" grpId="0" animBg="1"/>
      <p:bldP spid="3122" grpId="0" animBg="1"/>
      <p:bldP spid="3123" grpId="0" animBg="1"/>
      <p:bldP spid="3124" grpId="0" animBg="1"/>
      <p:bldP spid="3125" grpId="0" animBg="1"/>
      <p:bldP spid="3126" grpId="0" animBg="1"/>
      <p:bldP spid="3129" grpId="0" animBg="1"/>
      <p:bldP spid="3132" grpId="0" animBg="1"/>
      <p:bldP spid="3135" grpId="0" animBg="1"/>
      <p:bldP spid="3138" grpId="0" animBg="1"/>
      <p:bldP spid="3141" grpId="0" animBg="1"/>
      <p:bldP spid="3144" grpId="0" animBg="1"/>
      <p:bldP spid="3145" grpId="0" animBg="1"/>
      <p:bldP spid="3146" grpId="0" animBg="1"/>
      <p:bldP spid="3147" grpId="0" animBg="1"/>
      <p:bldP spid="3148" grpId="0" animBg="1"/>
      <p:bldP spid="3149" grpId="0" animBg="1"/>
      <p:bldP spid="3150" grpId="0" animBg="1"/>
      <p:bldP spid="3153" grpId="0" animBg="1"/>
      <p:bldP spid="3156" grpId="0" animBg="1"/>
      <p:bldP spid="3159" grpId="0" animBg="1"/>
      <p:bldP spid="3162" grpId="0" animBg="1"/>
      <p:bldP spid="3165" grpId="0" animBg="1"/>
      <p:bldP spid="3168" grpId="0" animBg="1"/>
      <p:bldP spid="3169" grpId="0" animBg="1"/>
      <p:bldP spid="3170" grpId="0" animBg="1"/>
      <p:bldP spid="3171" grpId="0" animBg="1"/>
      <p:bldP spid="3172" grpId="0" animBg="1"/>
      <p:bldP spid="3173" grpId="0" animBg="1"/>
      <p:bldP spid="3174" grpId="0" animBg="1"/>
      <p:bldP spid="3175" grpId="0" animBg="1"/>
      <p:bldP spid="3176" grpId="0" animBg="1"/>
      <p:bldP spid="3177" grpId="0" animBg="1"/>
      <p:bldP spid="3178" grpId="0" animBg="1"/>
      <p:bldP spid="3181" grpId="0" animBg="1"/>
      <p:bldP spid="3184" grpId="0" animBg="1"/>
      <p:bldP spid="3187" grpId="0" animBg="1"/>
      <p:bldP spid="3188" grpId="0" animBg="1"/>
      <p:bldP spid="3189" grpId="0" animBg="1"/>
      <p:bldP spid="3190" grpId="0" animBg="1"/>
      <p:bldP spid="3193" grpId="0" animBg="1"/>
      <p:bldP spid="3196" grpId="0" animBg="1"/>
      <p:bldP spid="3197" grpId="0" animBg="1"/>
      <p:bldP spid="3198" grpId="0" animBg="1"/>
      <p:bldP spid="3199" grpId="0" animBg="1"/>
      <p:bldP spid="3200" grpId="0" animBg="1"/>
      <p:bldP spid="3201" grpId="0" animBg="1"/>
      <p:bldP spid="3202" grpId="0" animBg="1"/>
      <p:bldP spid="3203" grpId="0" animBg="1"/>
      <p:bldP spid="3206" grpId="0" animBg="1"/>
      <p:bldP spid="3209" grpId="0" animBg="1"/>
      <p:bldP spid="3212" grpId="0" animBg="1"/>
      <p:bldP spid="3215" grpId="0" animBg="1"/>
      <p:bldP spid="3218" grpId="0" animBg="1"/>
      <p:bldP spid="3221" grpId="0" animBg="1"/>
      <p:bldP spid="3222" grpId="0" animBg="1"/>
      <p:bldP spid="3223" grpId="0" animBg="1"/>
      <p:bldP spid="3224" grpId="0" animBg="1"/>
      <p:bldP spid="3225" grpId="0" animBg="1"/>
      <p:bldP spid="3226" grpId="0" animBg="1"/>
      <p:bldP spid="3227" grpId="0" animBg="1"/>
      <p:bldP spid="3228" grpId="0" animBg="1"/>
      <p:bldP spid="3229" grpId="0" animBg="1"/>
      <p:bldP spid="3230" grpId="0" animBg="1"/>
      <p:bldP spid="32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BCB-84DE-CF48-AB26-8FBCBDD401D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altLang="en-US" b="1"/>
              <a:t>An Apparently Simple Problem: Segment Intersection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8763000" cy="5562600"/>
          </a:xfrm>
        </p:spPr>
        <p:txBody>
          <a:bodyPr/>
          <a:lstStyle/>
          <a:p>
            <a:r>
              <a:rPr lang="en-US" altLang="en-US" sz="2400" dirty="0"/>
              <a:t>Test whether segments (</a:t>
            </a:r>
            <a:r>
              <a:rPr lang="en-US" altLang="en-US" sz="2400" dirty="0" err="1"/>
              <a:t>a,b</a:t>
            </a:r>
            <a:r>
              <a:rPr lang="en-US" altLang="en-US" sz="2400" dirty="0"/>
              <a:t>) and (</a:t>
            </a:r>
            <a:r>
              <a:rPr lang="en-US" altLang="en-US" sz="2400" dirty="0" err="1"/>
              <a:t>c,d</a:t>
            </a:r>
            <a:r>
              <a:rPr lang="en-US" altLang="en-US" sz="2400" dirty="0"/>
              <a:t>) intersect.  </a:t>
            </a:r>
            <a:r>
              <a:rPr lang="en-US" altLang="en-US" sz="2400" b="1" i="1" dirty="0"/>
              <a:t>How do we do it?</a:t>
            </a:r>
          </a:p>
          <a:p>
            <a:endParaRPr lang="en-US" altLang="en-US" sz="2400" b="1" i="1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We could start by writing down the equations of the lines through the segments, then test whether the lines intersect, then ...</a:t>
            </a:r>
          </a:p>
          <a:p>
            <a:r>
              <a:rPr lang="en-US" altLang="en-US" sz="2400" dirty="0"/>
              <a:t>An alternative (and simpler) approach is based in the notion of </a:t>
            </a:r>
            <a:r>
              <a:rPr lang="en-US" altLang="en-US" sz="2400" b="1" dirty="0">
                <a:solidFill>
                  <a:srgbClr val="FA324C"/>
                </a:solidFill>
              </a:rPr>
              <a:t>orientation</a:t>
            </a:r>
            <a:r>
              <a:rPr lang="en-US" altLang="en-US" sz="2400" dirty="0"/>
              <a:t> of an ordered triplet of points in the plane</a:t>
            </a:r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2570163" y="2786063"/>
            <a:ext cx="34925" cy="47625"/>
          </a:xfrm>
          <a:custGeom>
            <a:avLst/>
            <a:gdLst>
              <a:gd name="T0" fmla="*/ 22 w 22"/>
              <a:gd name="T1" fmla="*/ 8 h 30"/>
              <a:gd name="T2" fmla="*/ 14 w 22"/>
              <a:gd name="T3" fmla="*/ 0 h 30"/>
              <a:gd name="T4" fmla="*/ 0 w 22"/>
              <a:gd name="T5" fmla="*/ 23 h 30"/>
              <a:gd name="T6" fmla="*/ 7 w 22"/>
              <a:gd name="T7" fmla="*/ 30 h 30"/>
              <a:gd name="T8" fmla="*/ 22 w 22"/>
              <a:gd name="T9" fmla="*/ 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0">
                <a:moveTo>
                  <a:pt x="22" y="8"/>
                </a:moveTo>
                <a:lnTo>
                  <a:pt x="14" y="0"/>
                </a:lnTo>
                <a:lnTo>
                  <a:pt x="0" y="23"/>
                </a:lnTo>
                <a:lnTo>
                  <a:pt x="7" y="30"/>
                </a:lnTo>
                <a:lnTo>
                  <a:pt x="22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5143500" y="4394200"/>
            <a:ext cx="36513" cy="34925"/>
          </a:xfrm>
          <a:custGeom>
            <a:avLst/>
            <a:gdLst>
              <a:gd name="T0" fmla="*/ 15 w 23"/>
              <a:gd name="T1" fmla="*/ 0 h 22"/>
              <a:gd name="T2" fmla="*/ 23 w 23"/>
              <a:gd name="T3" fmla="*/ 7 h 22"/>
              <a:gd name="T4" fmla="*/ 15 w 23"/>
              <a:gd name="T5" fmla="*/ 22 h 22"/>
              <a:gd name="T6" fmla="*/ 0 w 23"/>
              <a:gd name="T7" fmla="*/ 22 h 22"/>
              <a:gd name="T8" fmla="*/ 15 w 23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2">
                <a:moveTo>
                  <a:pt x="15" y="0"/>
                </a:moveTo>
                <a:lnTo>
                  <a:pt x="23" y="7"/>
                </a:lnTo>
                <a:lnTo>
                  <a:pt x="15" y="22"/>
                </a:lnTo>
                <a:lnTo>
                  <a:pt x="0" y="22"/>
                </a:lnTo>
                <a:lnTo>
                  <a:pt x="1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2581275" y="2798763"/>
            <a:ext cx="2586038" cy="1630362"/>
          </a:xfrm>
          <a:custGeom>
            <a:avLst/>
            <a:gdLst>
              <a:gd name="T0" fmla="*/ 15 w 1629"/>
              <a:gd name="T1" fmla="*/ 0 h 1027"/>
              <a:gd name="T2" fmla="*/ 0 w 1629"/>
              <a:gd name="T3" fmla="*/ 22 h 1027"/>
              <a:gd name="T4" fmla="*/ 1614 w 1629"/>
              <a:gd name="T5" fmla="*/ 1027 h 1027"/>
              <a:gd name="T6" fmla="*/ 1629 w 1629"/>
              <a:gd name="T7" fmla="*/ 1005 h 1027"/>
              <a:gd name="T8" fmla="*/ 15 w 1629"/>
              <a:gd name="T9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9" h="1027">
                <a:moveTo>
                  <a:pt x="15" y="0"/>
                </a:moveTo>
                <a:lnTo>
                  <a:pt x="0" y="22"/>
                </a:lnTo>
                <a:lnTo>
                  <a:pt x="1614" y="1027"/>
                </a:lnTo>
                <a:lnTo>
                  <a:pt x="1629" y="1005"/>
                </a:lnTo>
                <a:lnTo>
                  <a:pt x="1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2794000" y="4275138"/>
            <a:ext cx="34925" cy="36512"/>
          </a:xfrm>
          <a:custGeom>
            <a:avLst/>
            <a:gdLst>
              <a:gd name="T0" fmla="*/ 7 w 22"/>
              <a:gd name="T1" fmla="*/ 0 h 23"/>
              <a:gd name="T2" fmla="*/ 0 w 22"/>
              <a:gd name="T3" fmla="*/ 8 h 23"/>
              <a:gd name="T4" fmla="*/ 15 w 22"/>
              <a:gd name="T5" fmla="*/ 23 h 23"/>
              <a:gd name="T6" fmla="*/ 22 w 22"/>
              <a:gd name="T7" fmla="*/ 23 h 23"/>
              <a:gd name="T8" fmla="*/ 7 w 22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3">
                <a:moveTo>
                  <a:pt x="7" y="0"/>
                </a:moveTo>
                <a:lnTo>
                  <a:pt x="0" y="8"/>
                </a:lnTo>
                <a:lnTo>
                  <a:pt x="15" y="23"/>
                </a:lnTo>
                <a:lnTo>
                  <a:pt x="22" y="23"/>
                </a:lnTo>
                <a:lnTo>
                  <a:pt x="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4824413" y="2892425"/>
            <a:ext cx="36512" cy="47625"/>
          </a:xfrm>
          <a:custGeom>
            <a:avLst/>
            <a:gdLst>
              <a:gd name="T0" fmla="*/ 0 w 23"/>
              <a:gd name="T1" fmla="*/ 8 h 30"/>
              <a:gd name="T2" fmla="*/ 15 w 23"/>
              <a:gd name="T3" fmla="*/ 0 h 30"/>
              <a:gd name="T4" fmla="*/ 23 w 23"/>
              <a:gd name="T5" fmla="*/ 23 h 30"/>
              <a:gd name="T6" fmla="*/ 15 w 23"/>
              <a:gd name="T7" fmla="*/ 30 h 30"/>
              <a:gd name="T8" fmla="*/ 0 w 23"/>
              <a:gd name="T9" fmla="*/ 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0">
                <a:moveTo>
                  <a:pt x="0" y="8"/>
                </a:moveTo>
                <a:lnTo>
                  <a:pt x="15" y="0"/>
                </a:lnTo>
                <a:lnTo>
                  <a:pt x="23" y="23"/>
                </a:lnTo>
                <a:lnTo>
                  <a:pt x="15" y="30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2805113" y="2905125"/>
            <a:ext cx="2043112" cy="1406525"/>
          </a:xfrm>
          <a:custGeom>
            <a:avLst/>
            <a:gdLst>
              <a:gd name="T0" fmla="*/ 0 w 1287"/>
              <a:gd name="T1" fmla="*/ 863 h 886"/>
              <a:gd name="T2" fmla="*/ 15 w 1287"/>
              <a:gd name="T3" fmla="*/ 886 h 886"/>
              <a:gd name="T4" fmla="*/ 1287 w 1287"/>
              <a:gd name="T5" fmla="*/ 22 h 886"/>
              <a:gd name="T6" fmla="*/ 1272 w 1287"/>
              <a:gd name="T7" fmla="*/ 0 h 886"/>
              <a:gd name="T8" fmla="*/ 0 w 1287"/>
              <a:gd name="T9" fmla="*/ 86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7" h="886">
                <a:moveTo>
                  <a:pt x="0" y="863"/>
                </a:moveTo>
                <a:lnTo>
                  <a:pt x="15" y="886"/>
                </a:lnTo>
                <a:lnTo>
                  <a:pt x="1287" y="22"/>
                </a:lnTo>
                <a:lnTo>
                  <a:pt x="1272" y="0"/>
                </a:lnTo>
                <a:lnTo>
                  <a:pt x="0" y="8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2759075" y="4240213"/>
            <a:ext cx="106363" cy="1063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2763838" y="4246563"/>
            <a:ext cx="95250" cy="93662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2546350" y="2751138"/>
            <a:ext cx="106363" cy="1063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2551113" y="2755900"/>
            <a:ext cx="95250" cy="9525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5097463" y="4346575"/>
            <a:ext cx="104775" cy="1063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5102225" y="4352925"/>
            <a:ext cx="95250" cy="93663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4778375" y="2857500"/>
            <a:ext cx="106363" cy="1063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4783138" y="2862263"/>
            <a:ext cx="95250" cy="9525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2297113" y="2490788"/>
            <a:ext cx="123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5321300" y="43354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592388" y="4264025"/>
            <a:ext cx="1238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FF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954588" y="2574925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FF"/>
                </a:solidFill>
                <a:latin typeface="Times New Roman" charset="0"/>
              </a:rPr>
              <a:t>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4338-B165-FD49-AA5D-11EAB7218BB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b="1"/>
              <a:t>Orientation in the Plane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83820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orientation of an ordered triplet of points in the plane can be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-</a:t>
            </a:r>
            <a:r>
              <a:rPr lang="en-US" altLang="en-US" sz="2400" b="1">
                <a:solidFill>
                  <a:srgbClr val="FA324C"/>
                </a:solidFill>
              </a:rPr>
              <a:t>counterclockwise (left turn)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A324C"/>
                </a:solidFill>
              </a:rPr>
              <a:t>   -clockwise (right turn)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A324C"/>
                </a:solidFill>
              </a:rPr>
              <a:t>   -collinear (no turn)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Examples: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951413" y="5837238"/>
            <a:ext cx="39687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4978400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Freeform 8"/>
          <p:cNvSpPr>
            <a:spLocks/>
          </p:cNvSpPr>
          <p:nvPr/>
        </p:nvSpPr>
        <p:spPr bwMode="auto">
          <a:xfrm>
            <a:off x="4978400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964113" y="5837238"/>
            <a:ext cx="26987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079875" y="5837238"/>
            <a:ext cx="14288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094163" y="5837238"/>
            <a:ext cx="869950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6692900" y="5837238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6719888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Freeform 14"/>
          <p:cNvSpPr>
            <a:spLocks/>
          </p:cNvSpPr>
          <p:nvPr/>
        </p:nvSpPr>
        <p:spPr bwMode="auto">
          <a:xfrm>
            <a:off x="6719888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719888" y="5837238"/>
            <a:ext cx="25400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5365750" y="5837238"/>
            <a:ext cx="14288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380038" y="5837238"/>
            <a:ext cx="1339850" cy="381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Freeform 18"/>
          <p:cNvSpPr>
            <a:spLocks/>
          </p:cNvSpPr>
          <p:nvPr/>
        </p:nvSpPr>
        <p:spPr bwMode="auto">
          <a:xfrm>
            <a:off x="8045450" y="2647950"/>
            <a:ext cx="39688" cy="38100"/>
          </a:xfrm>
          <a:custGeom>
            <a:avLst/>
            <a:gdLst>
              <a:gd name="T0" fmla="*/ 25 w 25"/>
              <a:gd name="T1" fmla="*/ 8 h 24"/>
              <a:gd name="T2" fmla="*/ 17 w 25"/>
              <a:gd name="T3" fmla="*/ 0 h 24"/>
              <a:gd name="T4" fmla="*/ 8 w 25"/>
              <a:gd name="T5" fmla="*/ 0 h 24"/>
              <a:gd name="T6" fmla="*/ 0 w 25"/>
              <a:gd name="T7" fmla="*/ 8 h 24"/>
              <a:gd name="T8" fmla="*/ 0 w 25"/>
              <a:gd name="T9" fmla="*/ 16 h 24"/>
              <a:gd name="T10" fmla="*/ 8 w 25"/>
              <a:gd name="T11" fmla="*/ 24 h 24"/>
              <a:gd name="T12" fmla="*/ 17 w 25"/>
              <a:gd name="T13" fmla="*/ 24 h 24"/>
              <a:gd name="T14" fmla="*/ 25 w 25"/>
              <a:gd name="T15" fmla="*/ 16 h 24"/>
              <a:gd name="T16" fmla="*/ 25 w 25"/>
              <a:gd name="T17" fmla="*/ 8 h 24"/>
              <a:gd name="T18" fmla="*/ 25 w 25"/>
              <a:gd name="T19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24">
                <a:moveTo>
                  <a:pt x="25" y="8"/>
                </a:moveTo>
                <a:lnTo>
                  <a:pt x="17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17" y="24"/>
                </a:lnTo>
                <a:lnTo>
                  <a:pt x="25" y="16"/>
                </a:lnTo>
                <a:lnTo>
                  <a:pt x="25" y="8"/>
                </a:lnTo>
                <a:lnTo>
                  <a:pt x="2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Freeform 19"/>
          <p:cNvSpPr>
            <a:spLocks/>
          </p:cNvSpPr>
          <p:nvPr/>
        </p:nvSpPr>
        <p:spPr bwMode="auto">
          <a:xfrm>
            <a:off x="8045450" y="2584450"/>
            <a:ext cx="241300" cy="139700"/>
          </a:xfrm>
          <a:custGeom>
            <a:avLst/>
            <a:gdLst>
              <a:gd name="T0" fmla="*/ 17 w 152"/>
              <a:gd name="T1" fmla="*/ 48 h 88"/>
              <a:gd name="T2" fmla="*/ 0 w 152"/>
              <a:gd name="T3" fmla="*/ 16 h 88"/>
              <a:gd name="T4" fmla="*/ 152 w 152"/>
              <a:gd name="T5" fmla="*/ 0 h 88"/>
              <a:gd name="T6" fmla="*/ 34 w 152"/>
              <a:gd name="T7" fmla="*/ 88 h 88"/>
              <a:gd name="T8" fmla="*/ 17 w 152"/>
              <a:gd name="T9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17" y="48"/>
                </a:moveTo>
                <a:lnTo>
                  <a:pt x="0" y="16"/>
                </a:lnTo>
                <a:lnTo>
                  <a:pt x="152" y="0"/>
                </a:lnTo>
                <a:lnTo>
                  <a:pt x="34" y="88"/>
                </a:lnTo>
                <a:lnTo>
                  <a:pt x="17" y="4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Freeform 20"/>
          <p:cNvSpPr>
            <a:spLocks/>
          </p:cNvSpPr>
          <p:nvPr/>
        </p:nvSpPr>
        <p:spPr bwMode="auto">
          <a:xfrm>
            <a:off x="8045450" y="2584450"/>
            <a:ext cx="241300" cy="139700"/>
          </a:xfrm>
          <a:custGeom>
            <a:avLst/>
            <a:gdLst>
              <a:gd name="T0" fmla="*/ 17 w 152"/>
              <a:gd name="T1" fmla="*/ 48 h 88"/>
              <a:gd name="T2" fmla="*/ 0 w 152"/>
              <a:gd name="T3" fmla="*/ 16 h 88"/>
              <a:gd name="T4" fmla="*/ 152 w 152"/>
              <a:gd name="T5" fmla="*/ 0 h 88"/>
              <a:gd name="T6" fmla="*/ 34 w 152"/>
              <a:gd name="T7" fmla="*/ 88 h 88"/>
              <a:gd name="T8" fmla="*/ 17 w 152"/>
              <a:gd name="T9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17" y="48"/>
                </a:moveTo>
                <a:lnTo>
                  <a:pt x="0" y="16"/>
                </a:lnTo>
                <a:lnTo>
                  <a:pt x="152" y="0"/>
                </a:lnTo>
                <a:lnTo>
                  <a:pt x="34" y="88"/>
                </a:lnTo>
                <a:lnTo>
                  <a:pt x="17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Freeform 21"/>
          <p:cNvSpPr>
            <a:spLocks/>
          </p:cNvSpPr>
          <p:nvPr/>
        </p:nvSpPr>
        <p:spPr bwMode="auto">
          <a:xfrm>
            <a:off x="7254875" y="2928938"/>
            <a:ext cx="39688" cy="38100"/>
          </a:xfrm>
          <a:custGeom>
            <a:avLst/>
            <a:gdLst>
              <a:gd name="T0" fmla="*/ 17 w 25"/>
              <a:gd name="T1" fmla="*/ 0 h 24"/>
              <a:gd name="T2" fmla="*/ 0 w 25"/>
              <a:gd name="T3" fmla="*/ 0 h 24"/>
              <a:gd name="T4" fmla="*/ 9 w 25"/>
              <a:gd name="T5" fmla="*/ 24 h 24"/>
              <a:gd name="T6" fmla="*/ 25 w 25"/>
              <a:gd name="T7" fmla="*/ 24 h 24"/>
              <a:gd name="T8" fmla="*/ 17 w 25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17" y="0"/>
                </a:moveTo>
                <a:lnTo>
                  <a:pt x="0" y="0"/>
                </a:lnTo>
                <a:lnTo>
                  <a:pt x="9" y="24"/>
                </a:lnTo>
                <a:lnTo>
                  <a:pt x="25" y="24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Freeform 22"/>
          <p:cNvSpPr>
            <a:spLocks/>
          </p:cNvSpPr>
          <p:nvPr/>
        </p:nvSpPr>
        <p:spPr bwMode="auto">
          <a:xfrm>
            <a:off x="8058150" y="2635250"/>
            <a:ext cx="26988" cy="50800"/>
          </a:xfrm>
          <a:custGeom>
            <a:avLst/>
            <a:gdLst>
              <a:gd name="T0" fmla="*/ 0 w 17"/>
              <a:gd name="T1" fmla="*/ 8 h 32"/>
              <a:gd name="T2" fmla="*/ 9 w 17"/>
              <a:gd name="T3" fmla="*/ 0 h 32"/>
              <a:gd name="T4" fmla="*/ 17 w 17"/>
              <a:gd name="T5" fmla="*/ 24 h 32"/>
              <a:gd name="T6" fmla="*/ 9 w 17"/>
              <a:gd name="T7" fmla="*/ 32 h 32"/>
              <a:gd name="T8" fmla="*/ 0 w 17"/>
              <a:gd name="T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2">
                <a:moveTo>
                  <a:pt x="0" y="8"/>
                </a:moveTo>
                <a:lnTo>
                  <a:pt x="9" y="0"/>
                </a:lnTo>
                <a:lnTo>
                  <a:pt x="17" y="24"/>
                </a:lnTo>
                <a:lnTo>
                  <a:pt x="9" y="32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Freeform 23"/>
          <p:cNvSpPr>
            <a:spLocks/>
          </p:cNvSpPr>
          <p:nvPr/>
        </p:nvSpPr>
        <p:spPr bwMode="auto">
          <a:xfrm>
            <a:off x="7281863" y="2647950"/>
            <a:ext cx="790575" cy="319088"/>
          </a:xfrm>
          <a:custGeom>
            <a:avLst/>
            <a:gdLst>
              <a:gd name="T0" fmla="*/ 0 w 498"/>
              <a:gd name="T1" fmla="*/ 177 h 201"/>
              <a:gd name="T2" fmla="*/ 8 w 498"/>
              <a:gd name="T3" fmla="*/ 201 h 201"/>
              <a:gd name="T4" fmla="*/ 498 w 498"/>
              <a:gd name="T5" fmla="*/ 24 h 201"/>
              <a:gd name="T6" fmla="*/ 489 w 498"/>
              <a:gd name="T7" fmla="*/ 0 h 201"/>
              <a:gd name="T8" fmla="*/ 0 w 498"/>
              <a:gd name="T9" fmla="*/ 17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01">
                <a:moveTo>
                  <a:pt x="0" y="177"/>
                </a:moveTo>
                <a:lnTo>
                  <a:pt x="8" y="201"/>
                </a:lnTo>
                <a:lnTo>
                  <a:pt x="498" y="24"/>
                </a:lnTo>
                <a:lnTo>
                  <a:pt x="489" y="0"/>
                </a:lnTo>
                <a:lnTo>
                  <a:pt x="0" y="1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Freeform 24"/>
          <p:cNvSpPr>
            <a:spLocks/>
          </p:cNvSpPr>
          <p:nvPr/>
        </p:nvSpPr>
        <p:spPr bwMode="auto">
          <a:xfrm>
            <a:off x="8193088" y="3094038"/>
            <a:ext cx="39687" cy="38100"/>
          </a:xfrm>
          <a:custGeom>
            <a:avLst/>
            <a:gdLst>
              <a:gd name="T0" fmla="*/ 8 w 25"/>
              <a:gd name="T1" fmla="*/ 24 h 24"/>
              <a:gd name="T2" fmla="*/ 17 w 25"/>
              <a:gd name="T3" fmla="*/ 24 h 24"/>
              <a:gd name="T4" fmla="*/ 25 w 25"/>
              <a:gd name="T5" fmla="*/ 16 h 24"/>
              <a:gd name="T6" fmla="*/ 25 w 25"/>
              <a:gd name="T7" fmla="*/ 8 h 24"/>
              <a:gd name="T8" fmla="*/ 17 w 25"/>
              <a:gd name="T9" fmla="*/ 0 h 24"/>
              <a:gd name="T10" fmla="*/ 8 w 25"/>
              <a:gd name="T11" fmla="*/ 0 h 24"/>
              <a:gd name="T12" fmla="*/ 0 w 25"/>
              <a:gd name="T13" fmla="*/ 8 h 24"/>
              <a:gd name="T14" fmla="*/ 0 w 25"/>
              <a:gd name="T15" fmla="*/ 16 h 24"/>
              <a:gd name="T16" fmla="*/ 8 w 25"/>
              <a:gd name="T17" fmla="*/ 24 h 24"/>
              <a:gd name="T18" fmla="*/ 8 w 25"/>
              <a:gd name="T1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24">
                <a:moveTo>
                  <a:pt x="8" y="24"/>
                </a:moveTo>
                <a:lnTo>
                  <a:pt x="17" y="24"/>
                </a:lnTo>
                <a:lnTo>
                  <a:pt x="25" y="16"/>
                </a:lnTo>
                <a:lnTo>
                  <a:pt x="25" y="8"/>
                </a:lnTo>
                <a:lnTo>
                  <a:pt x="17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8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Freeform 25"/>
          <p:cNvSpPr>
            <a:spLocks/>
          </p:cNvSpPr>
          <p:nvPr/>
        </p:nvSpPr>
        <p:spPr bwMode="auto">
          <a:xfrm>
            <a:off x="8139113" y="3106738"/>
            <a:ext cx="133350" cy="230187"/>
          </a:xfrm>
          <a:custGeom>
            <a:avLst/>
            <a:gdLst>
              <a:gd name="T0" fmla="*/ 42 w 84"/>
              <a:gd name="T1" fmla="*/ 8 h 145"/>
              <a:gd name="T2" fmla="*/ 84 w 84"/>
              <a:gd name="T3" fmla="*/ 16 h 145"/>
              <a:gd name="T4" fmla="*/ 0 w 84"/>
              <a:gd name="T5" fmla="*/ 145 h 145"/>
              <a:gd name="T6" fmla="*/ 0 w 84"/>
              <a:gd name="T7" fmla="*/ 0 h 145"/>
              <a:gd name="T8" fmla="*/ 42 w 84"/>
              <a:gd name="T9" fmla="*/ 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145">
                <a:moveTo>
                  <a:pt x="42" y="8"/>
                </a:moveTo>
                <a:lnTo>
                  <a:pt x="84" y="16"/>
                </a:lnTo>
                <a:lnTo>
                  <a:pt x="0" y="145"/>
                </a:lnTo>
                <a:lnTo>
                  <a:pt x="0" y="0"/>
                </a:lnTo>
                <a:lnTo>
                  <a:pt x="42" y="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Freeform 26"/>
          <p:cNvSpPr>
            <a:spLocks/>
          </p:cNvSpPr>
          <p:nvPr/>
        </p:nvSpPr>
        <p:spPr bwMode="auto">
          <a:xfrm>
            <a:off x="8139113" y="3106738"/>
            <a:ext cx="133350" cy="230187"/>
          </a:xfrm>
          <a:custGeom>
            <a:avLst/>
            <a:gdLst>
              <a:gd name="T0" fmla="*/ 42 w 84"/>
              <a:gd name="T1" fmla="*/ 8 h 145"/>
              <a:gd name="T2" fmla="*/ 84 w 84"/>
              <a:gd name="T3" fmla="*/ 16 h 145"/>
              <a:gd name="T4" fmla="*/ 0 w 84"/>
              <a:gd name="T5" fmla="*/ 145 h 145"/>
              <a:gd name="T6" fmla="*/ 0 w 84"/>
              <a:gd name="T7" fmla="*/ 0 h 145"/>
              <a:gd name="T8" fmla="*/ 42 w 84"/>
              <a:gd name="T9" fmla="*/ 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145">
                <a:moveTo>
                  <a:pt x="42" y="8"/>
                </a:moveTo>
                <a:lnTo>
                  <a:pt x="84" y="16"/>
                </a:lnTo>
                <a:lnTo>
                  <a:pt x="0" y="145"/>
                </a:lnTo>
                <a:lnTo>
                  <a:pt x="0" y="0"/>
                </a:lnTo>
                <a:lnTo>
                  <a:pt x="4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Freeform 27"/>
          <p:cNvSpPr>
            <a:spLocks/>
          </p:cNvSpPr>
          <p:nvPr/>
        </p:nvSpPr>
        <p:spPr bwMode="auto">
          <a:xfrm>
            <a:off x="8353425" y="2546350"/>
            <a:ext cx="39688" cy="38100"/>
          </a:xfrm>
          <a:custGeom>
            <a:avLst/>
            <a:gdLst>
              <a:gd name="T0" fmla="*/ 25 w 25"/>
              <a:gd name="T1" fmla="*/ 24 h 24"/>
              <a:gd name="T2" fmla="*/ 25 w 25"/>
              <a:gd name="T3" fmla="*/ 8 h 24"/>
              <a:gd name="T4" fmla="*/ 0 w 25"/>
              <a:gd name="T5" fmla="*/ 0 h 24"/>
              <a:gd name="T6" fmla="*/ 0 w 25"/>
              <a:gd name="T7" fmla="*/ 16 h 24"/>
              <a:gd name="T8" fmla="*/ 25 w 2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25" y="24"/>
                </a:moveTo>
                <a:lnTo>
                  <a:pt x="25" y="8"/>
                </a:lnTo>
                <a:lnTo>
                  <a:pt x="0" y="0"/>
                </a:lnTo>
                <a:lnTo>
                  <a:pt x="0" y="16"/>
                </a:lnTo>
                <a:lnTo>
                  <a:pt x="2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Freeform 28"/>
          <p:cNvSpPr>
            <a:spLocks/>
          </p:cNvSpPr>
          <p:nvPr/>
        </p:nvSpPr>
        <p:spPr bwMode="auto">
          <a:xfrm>
            <a:off x="8178800" y="3106738"/>
            <a:ext cx="53975" cy="25400"/>
          </a:xfrm>
          <a:custGeom>
            <a:avLst/>
            <a:gdLst>
              <a:gd name="T0" fmla="*/ 34 w 34"/>
              <a:gd name="T1" fmla="*/ 8 h 16"/>
              <a:gd name="T2" fmla="*/ 26 w 34"/>
              <a:gd name="T3" fmla="*/ 16 h 16"/>
              <a:gd name="T4" fmla="*/ 0 w 34"/>
              <a:gd name="T5" fmla="*/ 8 h 16"/>
              <a:gd name="T6" fmla="*/ 9 w 34"/>
              <a:gd name="T7" fmla="*/ 0 h 16"/>
              <a:gd name="T8" fmla="*/ 34 w 34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6">
                <a:moveTo>
                  <a:pt x="34" y="8"/>
                </a:moveTo>
                <a:lnTo>
                  <a:pt x="26" y="16"/>
                </a:lnTo>
                <a:lnTo>
                  <a:pt x="0" y="8"/>
                </a:lnTo>
                <a:lnTo>
                  <a:pt x="9" y="0"/>
                </a:lnTo>
                <a:lnTo>
                  <a:pt x="3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Freeform 29"/>
          <p:cNvSpPr>
            <a:spLocks/>
          </p:cNvSpPr>
          <p:nvPr/>
        </p:nvSpPr>
        <p:spPr bwMode="auto">
          <a:xfrm>
            <a:off x="8193088" y="2571750"/>
            <a:ext cx="200025" cy="547688"/>
          </a:xfrm>
          <a:custGeom>
            <a:avLst/>
            <a:gdLst>
              <a:gd name="T0" fmla="*/ 126 w 126"/>
              <a:gd name="T1" fmla="*/ 8 h 345"/>
              <a:gd name="T2" fmla="*/ 101 w 126"/>
              <a:gd name="T3" fmla="*/ 0 h 345"/>
              <a:gd name="T4" fmla="*/ 0 w 126"/>
              <a:gd name="T5" fmla="*/ 337 h 345"/>
              <a:gd name="T6" fmla="*/ 25 w 126"/>
              <a:gd name="T7" fmla="*/ 345 h 345"/>
              <a:gd name="T8" fmla="*/ 126 w 126"/>
              <a:gd name="T9" fmla="*/ 8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345">
                <a:moveTo>
                  <a:pt x="126" y="8"/>
                </a:moveTo>
                <a:lnTo>
                  <a:pt x="101" y="0"/>
                </a:lnTo>
                <a:lnTo>
                  <a:pt x="0" y="337"/>
                </a:lnTo>
                <a:lnTo>
                  <a:pt x="25" y="345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Freeform 30"/>
          <p:cNvSpPr>
            <a:spLocks/>
          </p:cNvSpPr>
          <p:nvPr/>
        </p:nvSpPr>
        <p:spPr bwMode="auto">
          <a:xfrm>
            <a:off x="4200525" y="2979738"/>
            <a:ext cx="26988" cy="38100"/>
          </a:xfrm>
          <a:custGeom>
            <a:avLst/>
            <a:gdLst>
              <a:gd name="T0" fmla="*/ 9 w 17"/>
              <a:gd name="T1" fmla="*/ 0 h 24"/>
              <a:gd name="T2" fmla="*/ 0 w 17"/>
              <a:gd name="T3" fmla="*/ 0 h 24"/>
              <a:gd name="T4" fmla="*/ 0 w 17"/>
              <a:gd name="T5" fmla="*/ 8 h 24"/>
              <a:gd name="T6" fmla="*/ 0 w 17"/>
              <a:gd name="T7" fmla="*/ 16 h 24"/>
              <a:gd name="T8" fmla="*/ 9 w 17"/>
              <a:gd name="T9" fmla="*/ 24 h 24"/>
              <a:gd name="T10" fmla="*/ 17 w 17"/>
              <a:gd name="T11" fmla="*/ 24 h 24"/>
              <a:gd name="T12" fmla="*/ 17 w 17"/>
              <a:gd name="T13" fmla="*/ 16 h 24"/>
              <a:gd name="T14" fmla="*/ 17 w 17"/>
              <a:gd name="T15" fmla="*/ 8 h 24"/>
              <a:gd name="T16" fmla="*/ 9 w 17"/>
              <a:gd name="T17" fmla="*/ 0 h 24"/>
              <a:gd name="T18" fmla="*/ 9 w 17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24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24"/>
                </a:lnTo>
                <a:lnTo>
                  <a:pt x="17" y="24"/>
                </a:lnTo>
                <a:lnTo>
                  <a:pt x="17" y="16"/>
                </a:lnTo>
                <a:lnTo>
                  <a:pt x="17" y="8"/>
                </a:lnTo>
                <a:lnTo>
                  <a:pt x="9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Freeform 31"/>
          <p:cNvSpPr>
            <a:spLocks/>
          </p:cNvSpPr>
          <p:nvPr/>
        </p:nvSpPr>
        <p:spPr bwMode="auto">
          <a:xfrm>
            <a:off x="4146550" y="2774950"/>
            <a:ext cx="134938" cy="230188"/>
          </a:xfrm>
          <a:custGeom>
            <a:avLst/>
            <a:gdLst>
              <a:gd name="T0" fmla="*/ 43 w 85"/>
              <a:gd name="T1" fmla="*/ 137 h 145"/>
              <a:gd name="T2" fmla="*/ 0 w 85"/>
              <a:gd name="T3" fmla="*/ 121 h 145"/>
              <a:gd name="T4" fmla="*/ 85 w 85"/>
              <a:gd name="T5" fmla="*/ 0 h 145"/>
              <a:gd name="T6" fmla="*/ 85 w 85"/>
              <a:gd name="T7" fmla="*/ 145 h 145"/>
              <a:gd name="T8" fmla="*/ 43 w 85"/>
              <a:gd name="T9" fmla="*/ 1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45">
                <a:moveTo>
                  <a:pt x="43" y="137"/>
                </a:moveTo>
                <a:lnTo>
                  <a:pt x="0" y="121"/>
                </a:lnTo>
                <a:lnTo>
                  <a:pt x="85" y="0"/>
                </a:lnTo>
                <a:lnTo>
                  <a:pt x="85" y="145"/>
                </a:lnTo>
                <a:lnTo>
                  <a:pt x="43" y="1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Freeform 32"/>
          <p:cNvSpPr>
            <a:spLocks/>
          </p:cNvSpPr>
          <p:nvPr/>
        </p:nvSpPr>
        <p:spPr bwMode="auto">
          <a:xfrm>
            <a:off x="4146550" y="2774950"/>
            <a:ext cx="134938" cy="230188"/>
          </a:xfrm>
          <a:custGeom>
            <a:avLst/>
            <a:gdLst>
              <a:gd name="T0" fmla="*/ 43 w 85"/>
              <a:gd name="T1" fmla="*/ 137 h 145"/>
              <a:gd name="T2" fmla="*/ 0 w 85"/>
              <a:gd name="T3" fmla="*/ 121 h 145"/>
              <a:gd name="T4" fmla="*/ 85 w 85"/>
              <a:gd name="T5" fmla="*/ 0 h 145"/>
              <a:gd name="T6" fmla="*/ 85 w 85"/>
              <a:gd name="T7" fmla="*/ 145 h 145"/>
              <a:gd name="T8" fmla="*/ 43 w 85"/>
              <a:gd name="T9" fmla="*/ 1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45">
                <a:moveTo>
                  <a:pt x="43" y="137"/>
                </a:moveTo>
                <a:lnTo>
                  <a:pt x="0" y="121"/>
                </a:lnTo>
                <a:lnTo>
                  <a:pt x="85" y="0"/>
                </a:lnTo>
                <a:lnTo>
                  <a:pt x="85" y="145"/>
                </a:lnTo>
                <a:lnTo>
                  <a:pt x="43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Freeform 33"/>
          <p:cNvSpPr>
            <a:spLocks/>
          </p:cNvSpPr>
          <p:nvPr/>
        </p:nvSpPr>
        <p:spPr bwMode="auto">
          <a:xfrm>
            <a:off x="4200525" y="2967038"/>
            <a:ext cx="39688" cy="38100"/>
          </a:xfrm>
          <a:custGeom>
            <a:avLst/>
            <a:gdLst>
              <a:gd name="T0" fmla="*/ 25 w 25"/>
              <a:gd name="T1" fmla="*/ 24 h 24"/>
              <a:gd name="T2" fmla="*/ 25 w 25"/>
              <a:gd name="T3" fmla="*/ 8 h 24"/>
              <a:gd name="T4" fmla="*/ 0 w 25"/>
              <a:gd name="T5" fmla="*/ 0 h 24"/>
              <a:gd name="T6" fmla="*/ 0 w 25"/>
              <a:gd name="T7" fmla="*/ 16 h 24"/>
              <a:gd name="T8" fmla="*/ 25 w 2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25" y="24"/>
                </a:moveTo>
                <a:lnTo>
                  <a:pt x="25" y="8"/>
                </a:lnTo>
                <a:lnTo>
                  <a:pt x="0" y="0"/>
                </a:lnTo>
                <a:lnTo>
                  <a:pt x="0" y="16"/>
                </a:lnTo>
                <a:lnTo>
                  <a:pt x="2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Freeform 34"/>
          <p:cNvSpPr>
            <a:spLocks/>
          </p:cNvSpPr>
          <p:nvPr/>
        </p:nvSpPr>
        <p:spPr bwMode="auto">
          <a:xfrm>
            <a:off x="4013200" y="3527425"/>
            <a:ext cx="53975" cy="25400"/>
          </a:xfrm>
          <a:custGeom>
            <a:avLst/>
            <a:gdLst>
              <a:gd name="T0" fmla="*/ 34 w 34"/>
              <a:gd name="T1" fmla="*/ 8 h 16"/>
              <a:gd name="T2" fmla="*/ 25 w 34"/>
              <a:gd name="T3" fmla="*/ 16 h 16"/>
              <a:gd name="T4" fmla="*/ 0 w 34"/>
              <a:gd name="T5" fmla="*/ 8 h 16"/>
              <a:gd name="T6" fmla="*/ 8 w 34"/>
              <a:gd name="T7" fmla="*/ 0 h 16"/>
              <a:gd name="T8" fmla="*/ 34 w 34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6">
                <a:moveTo>
                  <a:pt x="34" y="8"/>
                </a:moveTo>
                <a:lnTo>
                  <a:pt x="25" y="16"/>
                </a:lnTo>
                <a:lnTo>
                  <a:pt x="0" y="8"/>
                </a:lnTo>
                <a:lnTo>
                  <a:pt x="8" y="0"/>
                </a:lnTo>
                <a:lnTo>
                  <a:pt x="3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Freeform 35"/>
          <p:cNvSpPr>
            <a:spLocks/>
          </p:cNvSpPr>
          <p:nvPr/>
        </p:nvSpPr>
        <p:spPr bwMode="auto">
          <a:xfrm>
            <a:off x="4025900" y="2992438"/>
            <a:ext cx="214313" cy="547687"/>
          </a:xfrm>
          <a:custGeom>
            <a:avLst/>
            <a:gdLst>
              <a:gd name="T0" fmla="*/ 135 w 135"/>
              <a:gd name="T1" fmla="*/ 8 h 345"/>
              <a:gd name="T2" fmla="*/ 110 w 135"/>
              <a:gd name="T3" fmla="*/ 0 h 345"/>
              <a:gd name="T4" fmla="*/ 0 w 135"/>
              <a:gd name="T5" fmla="*/ 337 h 345"/>
              <a:gd name="T6" fmla="*/ 26 w 135"/>
              <a:gd name="T7" fmla="*/ 345 h 345"/>
              <a:gd name="T8" fmla="*/ 135 w 135"/>
              <a:gd name="T9" fmla="*/ 8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345">
                <a:moveTo>
                  <a:pt x="135" y="8"/>
                </a:moveTo>
                <a:lnTo>
                  <a:pt x="110" y="0"/>
                </a:lnTo>
                <a:lnTo>
                  <a:pt x="0" y="337"/>
                </a:lnTo>
                <a:lnTo>
                  <a:pt x="26" y="345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Freeform 36"/>
          <p:cNvSpPr>
            <a:spLocks/>
          </p:cNvSpPr>
          <p:nvPr/>
        </p:nvSpPr>
        <p:spPr bwMode="auto">
          <a:xfrm>
            <a:off x="3744913" y="3349625"/>
            <a:ext cx="41275" cy="38100"/>
          </a:xfrm>
          <a:custGeom>
            <a:avLst/>
            <a:gdLst>
              <a:gd name="T0" fmla="*/ 26 w 26"/>
              <a:gd name="T1" fmla="*/ 16 h 24"/>
              <a:gd name="T2" fmla="*/ 26 w 26"/>
              <a:gd name="T3" fmla="*/ 8 h 24"/>
              <a:gd name="T4" fmla="*/ 26 w 26"/>
              <a:gd name="T5" fmla="*/ 0 h 24"/>
              <a:gd name="T6" fmla="*/ 17 w 26"/>
              <a:gd name="T7" fmla="*/ 0 h 24"/>
              <a:gd name="T8" fmla="*/ 9 w 26"/>
              <a:gd name="T9" fmla="*/ 8 h 24"/>
              <a:gd name="T10" fmla="*/ 0 w 26"/>
              <a:gd name="T11" fmla="*/ 16 h 24"/>
              <a:gd name="T12" fmla="*/ 9 w 26"/>
              <a:gd name="T13" fmla="*/ 24 h 24"/>
              <a:gd name="T14" fmla="*/ 17 w 26"/>
              <a:gd name="T15" fmla="*/ 24 h 24"/>
              <a:gd name="T16" fmla="*/ 26 w 26"/>
              <a:gd name="T17" fmla="*/ 16 h 24"/>
              <a:gd name="T18" fmla="*/ 26 w 26"/>
              <a:gd name="T1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24">
                <a:moveTo>
                  <a:pt x="26" y="16"/>
                </a:moveTo>
                <a:lnTo>
                  <a:pt x="26" y="8"/>
                </a:lnTo>
                <a:lnTo>
                  <a:pt x="26" y="0"/>
                </a:lnTo>
                <a:lnTo>
                  <a:pt x="17" y="0"/>
                </a:lnTo>
                <a:lnTo>
                  <a:pt x="9" y="8"/>
                </a:lnTo>
                <a:lnTo>
                  <a:pt x="0" y="16"/>
                </a:lnTo>
                <a:lnTo>
                  <a:pt x="9" y="24"/>
                </a:lnTo>
                <a:lnTo>
                  <a:pt x="17" y="24"/>
                </a:lnTo>
                <a:lnTo>
                  <a:pt x="26" y="16"/>
                </a:lnTo>
                <a:lnTo>
                  <a:pt x="2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Freeform 37"/>
          <p:cNvSpPr>
            <a:spLocks/>
          </p:cNvSpPr>
          <p:nvPr/>
        </p:nvSpPr>
        <p:spPr bwMode="auto">
          <a:xfrm>
            <a:off x="3744913" y="3311525"/>
            <a:ext cx="241300" cy="165100"/>
          </a:xfrm>
          <a:custGeom>
            <a:avLst/>
            <a:gdLst>
              <a:gd name="T0" fmla="*/ 17 w 152"/>
              <a:gd name="T1" fmla="*/ 40 h 104"/>
              <a:gd name="T2" fmla="*/ 42 w 152"/>
              <a:gd name="T3" fmla="*/ 0 h 104"/>
              <a:gd name="T4" fmla="*/ 152 w 152"/>
              <a:gd name="T5" fmla="*/ 104 h 104"/>
              <a:gd name="T6" fmla="*/ 0 w 152"/>
              <a:gd name="T7" fmla="*/ 72 h 104"/>
              <a:gd name="T8" fmla="*/ 17 w 152"/>
              <a:gd name="T9" fmla="*/ 4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104">
                <a:moveTo>
                  <a:pt x="17" y="40"/>
                </a:moveTo>
                <a:lnTo>
                  <a:pt x="42" y="0"/>
                </a:lnTo>
                <a:lnTo>
                  <a:pt x="152" y="104"/>
                </a:lnTo>
                <a:lnTo>
                  <a:pt x="0" y="72"/>
                </a:lnTo>
                <a:lnTo>
                  <a:pt x="17" y="4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Freeform 38"/>
          <p:cNvSpPr>
            <a:spLocks/>
          </p:cNvSpPr>
          <p:nvPr/>
        </p:nvSpPr>
        <p:spPr bwMode="auto">
          <a:xfrm>
            <a:off x="3744913" y="3311525"/>
            <a:ext cx="241300" cy="165100"/>
          </a:xfrm>
          <a:custGeom>
            <a:avLst/>
            <a:gdLst>
              <a:gd name="T0" fmla="*/ 17 w 152"/>
              <a:gd name="T1" fmla="*/ 40 h 104"/>
              <a:gd name="T2" fmla="*/ 42 w 152"/>
              <a:gd name="T3" fmla="*/ 0 h 104"/>
              <a:gd name="T4" fmla="*/ 152 w 152"/>
              <a:gd name="T5" fmla="*/ 104 h 104"/>
              <a:gd name="T6" fmla="*/ 0 w 152"/>
              <a:gd name="T7" fmla="*/ 72 h 104"/>
              <a:gd name="T8" fmla="*/ 17 w 152"/>
              <a:gd name="T9" fmla="*/ 4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104">
                <a:moveTo>
                  <a:pt x="17" y="40"/>
                </a:moveTo>
                <a:lnTo>
                  <a:pt x="42" y="0"/>
                </a:lnTo>
                <a:lnTo>
                  <a:pt x="152" y="104"/>
                </a:lnTo>
                <a:lnTo>
                  <a:pt x="0" y="72"/>
                </a:lnTo>
                <a:lnTo>
                  <a:pt x="1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Freeform 39"/>
          <p:cNvSpPr>
            <a:spLocks/>
          </p:cNvSpPr>
          <p:nvPr/>
        </p:nvSpPr>
        <p:spPr bwMode="auto">
          <a:xfrm>
            <a:off x="3759200" y="3349625"/>
            <a:ext cx="39688" cy="38100"/>
          </a:xfrm>
          <a:custGeom>
            <a:avLst/>
            <a:gdLst>
              <a:gd name="T0" fmla="*/ 0 w 25"/>
              <a:gd name="T1" fmla="*/ 24 h 24"/>
              <a:gd name="T2" fmla="*/ 17 w 25"/>
              <a:gd name="T3" fmla="*/ 24 h 24"/>
              <a:gd name="T4" fmla="*/ 25 w 25"/>
              <a:gd name="T5" fmla="*/ 8 h 24"/>
              <a:gd name="T6" fmla="*/ 17 w 25"/>
              <a:gd name="T7" fmla="*/ 0 h 24"/>
              <a:gd name="T8" fmla="*/ 0 w 2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0" y="24"/>
                </a:moveTo>
                <a:lnTo>
                  <a:pt x="17" y="24"/>
                </a:lnTo>
                <a:lnTo>
                  <a:pt x="25" y="8"/>
                </a:lnTo>
                <a:lnTo>
                  <a:pt x="17" y="0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Freeform 40"/>
          <p:cNvSpPr>
            <a:spLocks/>
          </p:cNvSpPr>
          <p:nvPr/>
        </p:nvSpPr>
        <p:spPr bwMode="auto">
          <a:xfrm>
            <a:off x="3168650" y="3030538"/>
            <a:ext cx="41275" cy="50800"/>
          </a:xfrm>
          <a:custGeom>
            <a:avLst/>
            <a:gdLst>
              <a:gd name="T0" fmla="*/ 9 w 26"/>
              <a:gd name="T1" fmla="*/ 32 h 32"/>
              <a:gd name="T2" fmla="*/ 0 w 26"/>
              <a:gd name="T3" fmla="*/ 24 h 32"/>
              <a:gd name="T4" fmla="*/ 17 w 26"/>
              <a:gd name="T5" fmla="*/ 0 h 32"/>
              <a:gd name="T6" fmla="*/ 26 w 26"/>
              <a:gd name="T7" fmla="*/ 8 h 32"/>
              <a:gd name="T8" fmla="*/ 9 w 2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2">
                <a:moveTo>
                  <a:pt x="9" y="32"/>
                </a:moveTo>
                <a:lnTo>
                  <a:pt x="0" y="24"/>
                </a:lnTo>
                <a:lnTo>
                  <a:pt x="17" y="0"/>
                </a:lnTo>
                <a:lnTo>
                  <a:pt x="26" y="8"/>
                </a:lnTo>
                <a:lnTo>
                  <a:pt x="9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Freeform 41"/>
          <p:cNvSpPr>
            <a:spLocks/>
          </p:cNvSpPr>
          <p:nvPr/>
        </p:nvSpPr>
        <p:spPr bwMode="auto">
          <a:xfrm>
            <a:off x="3182938" y="3043238"/>
            <a:ext cx="603250" cy="344487"/>
          </a:xfrm>
          <a:custGeom>
            <a:avLst/>
            <a:gdLst>
              <a:gd name="T0" fmla="*/ 363 w 380"/>
              <a:gd name="T1" fmla="*/ 217 h 217"/>
              <a:gd name="T2" fmla="*/ 380 w 380"/>
              <a:gd name="T3" fmla="*/ 193 h 217"/>
              <a:gd name="T4" fmla="*/ 17 w 380"/>
              <a:gd name="T5" fmla="*/ 0 h 217"/>
              <a:gd name="T6" fmla="*/ 0 w 380"/>
              <a:gd name="T7" fmla="*/ 24 h 217"/>
              <a:gd name="T8" fmla="*/ 363 w 380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217">
                <a:moveTo>
                  <a:pt x="363" y="217"/>
                </a:moveTo>
                <a:lnTo>
                  <a:pt x="380" y="193"/>
                </a:lnTo>
                <a:lnTo>
                  <a:pt x="17" y="0"/>
                </a:lnTo>
                <a:lnTo>
                  <a:pt x="0" y="24"/>
                </a:lnTo>
                <a:lnTo>
                  <a:pt x="363" y="2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Freeform 42"/>
          <p:cNvSpPr>
            <a:spLocks/>
          </p:cNvSpPr>
          <p:nvPr/>
        </p:nvSpPr>
        <p:spPr bwMode="auto">
          <a:xfrm>
            <a:off x="3276600" y="2928938"/>
            <a:ext cx="160338" cy="88900"/>
          </a:xfrm>
          <a:custGeom>
            <a:avLst/>
            <a:gdLst>
              <a:gd name="T0" fmla="*/ 93 w 101"/>
              <a:gd name="T1" fmla="*/ 24 h 56"/>
              <a:gd name="T2" fmla="*/ 101 w 101"/>
              <a:gd name="T3" fmla="*/ 48 h 56"/>
              <a:gd name="T4" fmla="*/ 0 w 101"/>
              <a:gd name="T5" fmla="*/ 56 h 56"/>
              <a:gd name="T6" fmla="*/ 84 w 101"/>
              <a:gd name="T7" fmla="*/ 0 h 56"/>
              <a:gd name="T8" fmla="*/ 93 w 101"/>
              <a:gd name="T9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6">
                <a:moveTo>
                  <a:pt x="93" y="24"/>
                </a:moveTo>
                <a:lnTo>
                  <a:pt x="101" y="48"/>
                </a:lnTo>
                <a:lnTo>
                  <a:pt x="0" y="56"/>
                </a:lnTo>
                <a:lnTo>
                  <a:pt x="84" y="0"/>
                </a:lnTo>
                <a:lnTo>
                  <a:pt x="93" y="2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Freeform 43"/>
          <p:cNvSpPr>
            <a:spLocks/>
          </p:cNvSpPr>
          <p:nvPr/>
        </p:nvSpPr>
        <p:spPr bwMode="auto">
          <a:xfrm>
            <a:off x="3276600" y="2928938"/>
            <a:ext cx="160338" cy="88900"/>
          </a:xfrm>
          <a:custGeom>
            <a:avLst/>
            <a:gdLst>
              <a:gd name="T0" fmla="*/ 93 w 101"/>
              <a:gd name="T1" fmla="*/ 24 h 56"/>
              <a:gd name="T2" fmla="*/ 101 w 101"/>
              <a:gd name="T3" fmla="*/ 48 h 56"/>
              <a:gd name="T4" fmla="*/ 0 w 101"/>
              <a:gd name="T5" fmla="*/ 56 h 56"/>
              <a:gd name="T6" fmla="*/ 84 w 101"/>
              <a:gd name="T7" fmla="*/ 0 h 56"/>
              <a:gd name="T8" fmla="*/ 93 w 101"/>
              <a:gd name="T9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6">
                <a:moveTo>
                  <a:pt x="93" y="24"/>
                </a:moveTo>
                <a:lnTo>
                  <a:pt x="101" y="48"/>
                </a:lnTo>
                <a:lnTo>
                  <a:pt x="0" y="56"/>
                </a:lnTo>
                <a:lnTo>
                  <a:pt x="84" y="0"/>
                </a:lnTo>
                <a:lnTo>
                  <a:pt x="93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 flipV="1">
            <a:off x="3436938" y="2686050"/>
            <a:ext cx="857250" cy="280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Oval 45"/>
          <p:cNvSpPr>
            <a:spLocks noChangeArrowheads="1"/>
          </p:cNvSpPr>
          <p:nvPr/>
        </p:nvSpPr>
        <p:spPr bwMode="auto">
          <a:xfrm>
            <a:off x="3135313" y="2998788"/>
            <a:ext cx="134937" cy="1270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6" name="Oval 46"/>
          <p:cNvSpPr>
            <a:spLocks noChangeArrowheads="1"/>
          </p:cNvSpPr>
          <p:nvPr/>
        </p:nvSpPr>
        <p:spPr bwMode="auto">
          <a:xfrm>
            <a:off x="4221163" y="2628900"/>
            <a:ext cx="133350" cy="1270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7" name="Oval 47"/>
          <p:cNvSpPr>
            <a:spLocks noChangeArrowheads="1"/>
          </p:cNvSpPr>
          <p:nvPr/>
        </p:nvSpPr>
        <p:spPr bwMode="auto">
          <a:xfrm>
            <a:off x="3979863" y="3470275"/>
            <a:ext cx="134937" cy="12858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2874963" y="290195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4013200" y="365601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4456113" y="24177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FF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  <p:sp>
        <p:nvSpPr>
          <p:cNvPr id="5171" name="Rectangle 51"/>
          <p:cNvSpPr>
            <a:spLocks noChangeArrowheads="1"/>
          </p:cNvSpPr>
          <p:nvPr/>
        </p:nvSpPr>
        <p:spPr bwMode="auto">
          <a:xfrm>
            <a:off x="2057400" y="4076700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counter</a:t>
            </a:r>
            <a:endParaRPr lang="en-US" altLang="en-US"/>
          </a:p>
        </p:txBody>
      </p:sp>
      <p:sp>
        <p:nvSpPr>
          <p:cNvPr id="5172" name="Rectangle 52"/>
          <p:cNvSpPr>
            <a:spLocks noChangeArrowheads="1"/>
          </p:cNvSpPr>
          <p:nvPr/>
        </p:nvSpPr>
        <p:spPr bwMode="auto">
          <a:xfrm>
            <a:off x="3035300" y="40767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c</a:t>
            </a:r>
            <a:endParaRPr lang="en-US" altLang="en-US"/>
          </a:p>
        </p:txBody>
      </p: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3182938" y="4076700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loc</a:t>
            </a:r>
            <a:endParaRPr lang="en-US" altLang="en-US"/>
          </a:p>
        </p:txBody>
      </p:sp>
      <p:sp>
        <p:nvSpPr>
          <p:cNvPr id="5174" name="Rectangle 54"/>
          <p:cNvSpPr>
            <a:spLocks noChangeArrowheads="1"/>
          </p:cNvSpPr>
          <p:nvPr/>
        </p:nvSpPr>
        <p:spPr bwMode="auto">
          <a:xfrm>
            <a:off x="3557588" y="4076700"/>
            <a:ext cx="690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kwise</a:t>
            </a:r>
            <a:endParaRPr lang="en-US" altLang="en-US"/>
          </a:p>
        </p:txBody>
      </p:sp>
      <p:sp>
        <p:nvSpPr>
          <p:cNvPr id="5175" name="Rectangle 55"/>
          <p:cNvSpPr>
            <a:spLocks noChangeArrowheads="1"/>
          </p:cNvSpPr>
          <p:nvPr/>
        </p:nvSpPr>
        <p:spPr bwMode="auto">
          <a:xfrm>
            <a:off x="4294188" y="4051300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 (</a:t>
            </a:r>
            <a:endParaRPr lang="en-US" altLang="en-US"/>
          </a:p>
        </p:txBody>
      </p:sp>
      <p:sp>
        <p:nvSpPr>
          <p:cNvPr id="5176" name="Rectangle 56"/>
          <p:cNvSpPr>
            <a:spLocks noChangeArrowheads="1"/>
          </p:cNvSpPr>
          <p:nvPr/>
        </p:nvSpPr>
        <p:spPr bwMode="auto">
          <a:xfrm>
            <a:off x="4481513" y="40767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left turn</a:t>
            </a:r>
            <a:endParaRPr lang="en-US" altLang="en-US"/>
          </a:p>
        </p:txBody>
      </p:sp>
      <p:sp>
        <p:nvSpPr>
          <p:cNvPr id="5177" name="Rectangle 57"/>
          <p:cNvSpPr>
            <a:spLocks noChangeArrowheads="1"/>
          </p:cNvSpPr>
          <p:nvPr/>
        </p:nvSpPr>
        <p:spPr bwMode="auto">
          <a:xfrm>
            <a:off x="5473700" y="405130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/>
          </a:p>
        </p:txBody>
      </p:sp>
      <p:sp>
        <p:nvSpPr>
          <p:cNvPr id="5178" name="Freeform 58"/>
          <p:cNvSpPr>
            <a:spLocks/>
          </p:cNvSpPr>
          <p:nvPr/>
        </p:nvSpPr>
        <p:spPr bwMode="auto">
          <a:xfrm>
            <a:off x="7348538" y="2992438"/>
            <a:ext cx="174625" cy="114300"/>
          </a:xfrm>
          <a:custGeom>
            <a:avLst/>
            <a:gdLst>
              <a:gd name="T0" fmla="*/ 93 w 110"/>
              <a:gd name="T1" fmla="*/ 48 h 72"/>
              <a:gd name="T2" fmla="*/ 76 w 110"/>
              <a:gd name="T3" fmla="*/ 72 h 72"/>
              <a:gd name="T4" fmla="*/ 0 w 110"/>
              <a:gd name="T5" fmla="*/ 0 h 72"/>
              <a:gd name="T6" fmla="*/ 110 w 110"/>
              <a:gd name="T7" fmla="*/ 24 h 72"/>
              <a:gd name="T8" fmla="*/ 93 w 110"/>
              <a:gd name="T9" fmla="*/ 4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2">
                <a:moveTo>
                  <a:pt x="93" y="48"/>
                </a:moveTo>
                <a:lnTo>
                  <a:pt x="76" y="72"/>
                </a:lnTo>
                <a:lnTo>
                  <a:pt x="0" y="0"/>
                </a:lnTo>
                <a:lnTo>
                  <a:pt x="110" y="24"/>
                </a:lnTo>
                <a:lnTo>
                  <a:pt x="93" y="4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Freeform 59"/>
          <p:cNvSpPr>
            <a:spLocks/>
          </p:cNvSpPr>
          <p:nvPr/>
        </p:nvSpPr>
        <p:spPr bwMode="auto">
          <a:xfrm>
            <a:off x="7348538" y="2992438"/>
            <a:ext cx="174625" cy="114300"/>
          </a:xfrm>
          <a:custGeom>
            <a:avLst/>
            <a:gdLst>
              <a:gd name="T0" fmla="*/ 93 w 110"/>
              <a:gd name="T1" fmla="*/ 48 h 72"/>
              <a:gd name="T2" fmla="*/ 76 w 110"/>
              <a:gd name="T3" fmla="*/ 72 h 72"/>
              <a:gd name="T4" fmla="*/ 0 w 110"/>
              <a:gd name="T5" fmla="*/ 0 h 72"/>
              <a:gd name="T6" fmla="*/ 110 w 110"/>
              <a:gd name="T7" fmla="*/ 24 h 72"/>
              <a:gd name="T8" fmla="*/ 93 w 110"/>
              <a:gd name="T9" fmla="*/ 4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2">
                <a:moveTo>
                  <a:pt x="93" y="48"/>
                </a:moveTo>
                <a:lnTo>
                  <a:pt x="76" y="72"/>
                </a:lnTo>
                <a:lnTo>
                  <a:pt x="0" y="0"/>
                </a:lnTo>
                <a:lnTo>
                  <a:pt x="110" y="24"/>
                </a:lnTo>
                <a:lnTo>
                  <a:pt x="93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Line 60"/>
          <p:cNvSpPr>
            <a:spLocks noChangeShapeType="1"/>
          </p:cNvSpPr>
          <p:nvPr/>
        </p:nvSpPr>
        <p:spPr bwMode="auto">
          <a:xfrm flipH="1" flipV="1">
            <a:off x="7496175" y="3081338"/>
            <a:ext cx="642938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1" name="Oval 61"/>
          <p:cNvSpPr>
            <a:spLocks noChangeArrowheads="1"/>
          </p:cNvSpPr>
          <p:nvPr/>
        </p:nvSpPr>
        <p:spPr bwMode="auto">
          <a:xfrm>
            <a:off x="7227888" y="2890838"/>
            <a:ext cx="120650" cy="1143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Oval 62"/>
          <p:cNvSpPr>
            <a:spLocks noChangeArrowheads="1"/>
          </p:cNvSpPr>
          <p:nvPr/>
        </p:nvSpPr>
        <p:spPr bwMode="auto">
          <a:xfrm>
            <a:off x="7234238" y="2897188"/>
            <a:ext cx="109537" cy="101600"/>
          </a:xfrm>
          <a:prstGeom prst="ellipse">
            <a:avLst/>
          </a:prstGeom>
          <a:noFill/>
          <a:ln w="396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Oval 63"/>
          <p:cNvSpPr>
            <a:spLocks noChangeArrowheads="1"/>
          </p:cNvSpPr>
          <p:nvPr/>
        </p:nvSpPr>
        <p:spPr bwMode="auto">
          <a:xfrm>
            <a:off x="8313738" y="2520950"/>
            <a:ext cx="120650" cy="1143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Oval 64"/>
          <p:cNvSpPr>
            <a:spLocks noChangeArrowheads="1"/>
          </p:cNvSpPr>
          <p:nvPr/>
        </p:nvSpPr>
        <p:spPr bwMode="auto">
          <a:xfrm>
            <a:off x="8318500" y="2525713"/>
            <a:ext cx="109538" cy="103187"/>
          </a:xfrm>
          <a:prstGeom prst="ellipse">
            <a:avLst/>
          </a:prstGeom>
          <a:noFill/>
          <a:ln w="396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Oval 65"/>
          <p:cNvSpPr>
            <a:spLocks noChangeArrowheads="1"/>
          </p:cNvSpPr>
          <p:nvPr/>
        </p:nvSpPr>
        <p:spPr bwMode="auto">
          <a:xfrm>
            <a:off x="8072438" y="3362325"/>
            <a:ext cx="120650" cy="1143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Oval 66"/>
          <p:cNvSpPr>
            <a:spLocks noChangeArrowheads="1"/>
          </p:cNvSpPr>
          <p:nvPr/>
        </p:nvSpPr>
        <p:spPr bwMode="auto">
          <a:xfrm>
            <a:off x="8077200" y="3368675"/>
            <a:ext cx="109538" cy="101600"/>
          </a:xfrm>
          <a:prstGeom prst="ellipse">
            <a:avLst/>
          </a:prstGeom>
          <a:noFill/>
          <a:ln w="396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Rectangle 67"/>
          <p:cNvSpPr>
            <a:spLocks noChangeArrowheads="1"/>
          </p:cNvSpPr>
          <p:nvPr/>
        </p:nvSpPr>
        <p:spPr bwMode="auto">
          <a:xfrm>
            <a:off x="6961188" y="278765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5188" name="Rectangle 68"/>
          <p:cNvSpPr>
            <a:spLocks noChangeArrowheads="1"/>
          </p:cNvSpPr>
          <p:nvPr/>
        </p:nvSpPr>
        <p:spPr bwMode="auto">
          <a:xfrm>
            <a:off x="8099425" y="3540125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FF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  <p:sp>
        <p:nvSpPr>
          <p:cNvPr id="5189" name="Rectangle 69"/>
          <p:cNvSpPr>
            <a:spLocks noChangeArrowheads="1"/>
          </p:cNvSpPr>
          <p:nvPr/>
        </p:nvSpPr>
        <p:spPr bwMode="auto">
          <a:xfrm>
            <a:off x="8540750" y="23034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5190" name="Rectangle 70"/>
          <p:cNvSpPr>
            <a:spLocks noChangeArrowheads="1"/>
          </p:cNvSpPr>
          <p:nvPr/>
        </p:nvSpPr>
        <p:spPr bwMode="auto">
          <a:xfrm>
            <a:off x="6370638" y="412750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c</a:t>
            </a:r>
            <a:endParaRPr lang="en-US" altLang="en-US"/>
          </a:p>
        </p:txBody>
      </p:sp>
      <p:sp>
        <p:nvSpPr>
          <p:cNvPr id="5191" name="Rectangle 71"/>
          <p:cNvSpPr>
            <a:spLocks noChangeArrowheads="1"/>
          </p:cNvSpPr>
          <p:nvPr/>
        </p:nvSpPr>
        <p:spPr bwMode="auto">
          <a:xfrm>
            <a:off x="6505575" y="4127500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loc</a:t>
            </a:r>
            <a:endParaRPr lang="en-US" altLang="en-US"/>
          </a:p>
        </p:txBody>
      </p:sp>
      <p:sp>
        <p:nvSpPr>
          <p:cNvPr id="5192" name="Rectangle 72"/>
          <p:cNvSpPr>
            <a:spLocks noChangeArrowheads="1"/>
          </p:cNvSpPr>
          <p:nvPr/>
        </p:nvSpPr>
        <p:spPr bwMode="auto">
          <a:xfrm>
            <a:off x="6892925" y="4127500"/>
            <a:ext cx="690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kwise</a:t>
            </a:r>
            <a:endParaRPr lang="en-US" altLang="en-US"/>
          </a:p>
        </p:txBody>
      </p:sp>
      <p:sp>
        <p:nvSpPr>
          <p:cNvPr id="5193" name="Rectangle 73"/>
          <p:cNvSpPr>
            <a:spLocks noChangeArrowheads="1"/>
          </p:cNvSpPr>
          <p:nvPr/>
        </p:nvSpPr>
        <p:spPr bwMode="auto">
          <a:xfrm>
            <a:off x="7616825" y="4102100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 (</a:t>
            </a:r>
            <a:endParaRPr lang="en-US" altLang="en-US"/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7804150" y="4127500"/>
            <a:ext cx="1127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right turn</a:t>
            </a:r>
            <a:endParaRPr lang="en-US" altLang="en-US"/>
          </a:p>
        </p:txBody>
      </p:sp>
      <p:sp>
        <p:nvSpPr>
          <p:cNvPr id="5195" name="Rectangle 75"/>
          <p:cNvSpPr>
            <a:spLocks noChangeArrowheads="1"/>
          </p:cNvSpPr>
          <p:nvPr/>
        </p:nvSpPr>
        <p:spPr bwMode="auto">
          <a:xfrm>
            <a:off x="8996363" y="410210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/>
          </a:p>
        </p:txBody>
      </p:sp>
      <p:sp>
        <p:nvSpPr>
          <p:cNvPr id="5196" name="Oval 76"/>
          <p:cNvSpPr>
            <a:spLocks noChangeArrowheads="1"/>
          </p:cNvSpPr>
          <p:nvPr/>
        </p:nvSpPr>
        <p:spPr bwMode="auto">
          <a:xfrm>
            <a:off x="4019550" y="5792788"/>
            <a:ext cx="147638" cy="1270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7" name="Oval 77"/>
          <p:cNvSpPr>
            <a:spLocks noChangeArrowheads="1"/>
          </p:cNvSpPr>
          <p:nvPr/>
        </p:nvSpPr>
        <p:spPr bwMode="auto">
          <a:xfrm>
            <a:off x="5226050" y="5792788"/>
            <a:ext cx="147638" cy="127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8" name="Rectangle 78"/>
          <p:cNvSpPr>
            <a:spLocks noChangeArrowheads="1"/>
          </p:cNvSpPr>
          <p:nvPr/>
        </p:nvSpPr>
        <p:spPr bwMode="auto">
          <a:xfrm>
            <a:off x="4321175" y="6538913"/>
            <a:ext cx="1042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collinear</a:t>
            </a:r>
            <a:endParaRPr lang="en-US" altLang="en-US"/>
          </a:p>
        </p:txBody>
      </p:sp>
      <p:sp>
        <p:nvSpPr>
          <p:cNvPr id="5199" name="Rectangle 79"/>
          <p:cNvSpPr>
            <a:spLocks noChangeArrowheads="1"/>
          </p:cNvSpPr>
          <p:nvPr/>
        </p:nvSpPr>
        <p:spPr bwMode="auto">
          <a:xfrm>
            <a:off x="5419725" y="6513513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 (</a:t>
            </a:r>
            <a:endParaRPr lang="en-US" altLang="en-US"/>
          </a:p>
        </p:txBody>
      </p:sp>
      <p:sp>
        <p:nvSpPr>
          <p:cNvPr id="5200" name="Rectangle 80"/>
          <p:cNvSpPr>
            <a:spLocks noChangeArrowheads="1"/>
          </p:cNvSpPr>
          <p:nvPr/>
        </p:nvSpPr>
        <p:spPr bwMode="auto">
          <a:xfrm>
            <a:off x="5607050" y="6538913"/>
            <a:ext cx="87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no turn</a:t>
            </a:r>
            <a:endParaRPr lang="en-US" altLang="en-US"/>
          </a:p>
        </p:txBody>
      </p: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6530975" y="6513513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/>
          </a:p>
        </p:txBody>
      </p:sp>
      <p:sp>
        <p:nvSpPr>
          <p:cNvPr id="5202" name="Oval 82"/>
          <p:cNvSpPr>
            <a:spLocks noChangeArrowheads="1"/>
          </p:cNvSpPr>
          <p:nvPr/>
        </p:nvSpPr>
        <p:spPr bwMode="auto">
          <a:xfrm>
            <a:off x="6967538" y="5792788"/>
            <a:ext cx="133350" cy="1270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4040188" y="53641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charset="0"/>
              </a:rPr>
              <a:t>a</a:t>
            </a:r>
            <a:endParaRPr lang="en-US" altLang="en-US"/>
          </a:p>
        </p:txBody>
      </p:sp>
      <p:sp>
        <p:nvSpPr>
          <p:cNvPr id="5204" name="Rectangle 84"/>
          <p:cNvSpPr>
            <a:spLocks noChangeArrowheads="1"/>
          </p:cNvSpPr>
          <p:nvPr/>
        </p:nvSpPr>
        <p:spPr bwMode="auto">
          <a:xfrm>
            <a:off x="5232400" y="53911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en-US"/>
          </a:p>
        </p:txBody>
      </p:sp>
      <p:sp>
        <p:nvSpPr>
          <p:cNvPr id="5205" name="Rectangle 85"/>
          <p:cNvSpPr>
            <a:spLocks noChangeArrowheads="1"/>
          </p:cNvSpPr>
          <p:nvPr/>
        </p:nvSpPr>
        <p:spPr bwMode="auto">
          <a:xfrm>
            <a:off x="6961188" y="537845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FF00"/>
                </a:solidFill>
                <a:latin typeface="Times New Roman" charset="0"/>
              </a:rPr>
              <a:t>c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49-7F6B-0B44-83EA-29DB837C43E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altLang="en-US" b="1"/>
              <a:t>Intersection and Orientation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Two segments (</a:t>
            </a:r>
            <a:r>
              <a:rPr lang="en-US" altLang="en-US" sz="2400" dirty="0">
                <a:solidFill>
                  <a:srgbClr val="FA324C"/>
                </a:solidFill>
              </a:rPr>
              <a:t>p</a:t>
            </a:r>
            <a:r>
              <a:rPr lang="en-US" altLang="en-US" sz="24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400" dirty="0">
                <a:solidFill>
                  <a:srgbClr val="FA324C"/>
                </a:solidFill>
              </a:rPr>
              <a:t>,q</a:t>
            </a:r>
            <a:r>
              <a:rPr lang="en-US" altLang="en-US" sz="24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400" dirty="0"/>
              <a:t>) and (</a:t>
            </a:r>
            <a:r>
              <a:rPr lang="en-US" altLang="en-US" sz="2400" dirty="0">
                <a:solidFill>
                  <a:schemeClr val="accent2"/>
                </a:solidFill>
              </a:rPr>
              <a:t>p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</a:rPr>
              <a:t>,q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</a:rPr>
              <a:t>)</a:t>
            </a:r>
            <a:r>
              <a:rPr lang="en-US" altLang="en-US" sz="2400" dirty="0"/>
              <a:t> intersect if and only if one of the following two conditions is </a:t>
            </a:r>
            <a:r>
              <a:rPr lang="en-US" altLang="en-US" sz="2400" dirty="0" smtClean="0"/>
              <a:t>verified: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</a:t>
            </a:r>
            <a:r>
              <a:rPr lang="en-US" altLang="en-US" sz="2000" dirty="0" smtClean="0"/>
              <a:t>eneral </a:t>
            </a:r>
            <a:r>
              <a:rPr lang="en-US" altLang="en-US" sz="2000" dirty="0"/>
              <a:t>case: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chemeClr val="accent2"/>
                </a:solidFill>
              </a:rPr>
              <a:t>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have different orientations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rgbClr val="FA324C"/>
                </a:solidFill>
              </a:rPr>
              <a:t>,p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have different orientations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</a:t>
            </a:r>
            <a:r>
              <a:rPr lang="en-US" altLang="en-US" sz="2000" dirty="0" smtClean="0"/>
              <a:t>pecial </a:t>
            </a:r>
            <a:r>
              <a:rPr lang="en-US" altLang="en-US" sz="2000" dirty="0"/>
              <a:t>case: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), (</a:t>
            </a:r>
            <a:r>
              <a:rPr lang="en-US" altLang="en-US" sz="2000" dirty="0" smtClean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 smtClean="0">
                <a:solidFill>
                  <a:srgbClr val="FA324C"/>
                </a:solidFill>
              </a:rPr>
              <a:t>1</a:t>
            </a:r>
            <a:r>
              <a:rPr lang="en-US" altLang="en-US" sz="2000" dirty="0" smtClean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 smtClean="0">
                <a:solidFill>
                  <a:srgbClr val="FA324C"/>
                </a:solidFill>
              </a:rPr>
              <a:t>1</a:t>
            </a:r>
            <a:r>
              <a:rPr lang="en-US" altLang="en-US" sz="2000" dirty="0" smtClean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),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),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are all collinear and the x-projections of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</a:t>
            </a:r>
            <a:r>
              <a:rPr lang="en-US" altLang="en-US" sz="2000" dirty="0" smtClean="0"/>
              <a:t>intersect, and the </a:t>
            </a:r>
            <a:r>
              <a:rPr lang="en-US" altLang="en-US" sz="2000" dirty="0"/>
              <a:t>y-projections of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intersect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3011488" y="6280150"/>
            <a:ext cx="79375" cy="57150"/>
          </a:xfrm>
          <a:custGeom>
            <a:avLst/>
            <a:gdLst>
              <a:gd name="T0" fmla="*/ 0 w 50"/>
              <a:gd name="T1" fmla="*/ 0 h 36"/>
              <a:gd name="T2" fmla="*/ 0 w 50"/>
              <a:gd name="T3" fmla="*/ 36 h 36"/>
              <a:gd name="T4" fmla="*/ 50 w 50"/>
              <a:gd name="T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36">
                <a:moveTo>
                  <a:pt x="0" y="0"/>
                </a:moveTo>
                <a:lnTo>
                  <a:pt x="0" y="36"/>
                </a:lnTo>
                <a:lnTo>
                  <a:pt x="50" y="3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206750" y="6337300"/>
            <a:ext cx="157163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500438" y="635158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773488" y="6365875"/>
            <a:ext cx="157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046538" y="6365875"/>
            <a:ext cx="157162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319588" y="6380163"/>
            <a:ext cx="1571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94225" y="639603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867275" y="6396038"/>
            <a:ext cx="155575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5140325" y="6410325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5434013" y="642461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5707063" y="6424613"/>
            <a:ext cx="155575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5980113" y="6438900"/>
            <a:ext cx="155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6253163" y="645318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6526213" y="6453188"/>
            <a:ext cx="157162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Freeform 22"/>
          <p:cNvSpPr>
            <a:spLocks/>
          </p:cNvSpPr>
          <p:nvPr/>
        </p:nvSpPr>
        <p:spPr bwMode="auto">
          <a:xfrm>
            <a:off x="6799263" y="6410325"/>
            <a:ext cx="79375" cy="57150"/>
          </a:xfrm>
          <a:custGeom>
            <a:avLst/>
            <a:gdLst>
              <a:gd name="T0" fmla="*/ 0 w 50"/>
              <a:gd name="T1" fmla="*/ 36 h 36"/>
              <a:gd name="T2" fmla="*/ 50 w 50"/>
              <a:gd name="T3" fmla="*/ 36 h 36"/>
              <a:gd name="T4" fmla="*/ 50 w 50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36">
                <a:moveTo>
                  <a:pt x="0" y="36"/>
                </a:moveTo>
                <a:lnTo>
                  <a:pt x="50" y="36"/>
                </a:lnTo>
                <a:lnTo>
                  <a:pt x="5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H="1" flipV="1">
            <a:off x="6819900" y="6207125"/>
            <a:ext cx="1905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 flipV="1">
            <a:off x="6742113" y="6005513"/>
            <a:ext cx="3810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 flipV="1">
            <a:off x="6683375" y="5802313"/>
            <a:ext cx="3810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 flipV="1">
            <a:off x="6624638" y="5600700"/>
            <a:ext cx="3810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 flipV="1">
            <a:off x="6565900" y="5397500"/>
            <a:ext cx="3810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H="1" flipV="1">
            <a:off x="6507163" y="5195888"/>
            <a:ext cx="39687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 flipH="1" flipV="1">
            <a:off x="6448425" y="4992688"/>
            <a:ext cx="39688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H="1" flipV="1">
            <a:off x="6389688" y="4791075"/>
            <a:ext cx="39687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Freeform 31"/>
          <p:cNvSpPr>
            <a:spLocks/>
          </p:cNvSpPr>
          <p:nvPr/>
        </p:nvSpPr>
        <p:spPr bwMode="auto">
          <a:xfrm>
            <a:off x="6272213" y="4646613"/>
            <a:ext cx="98425" cy="57150"/>
          </a:xfrm>
          <a:custGeom>
            <a:avLst/>
            <a:gdLst>
              <a:gd name="T0" fmla="*/ 62 w 62"/>
              <a:gd name="T1" fmla="*/ 36 h 36"/>
              <a:gd name="T2" fmla="*/ 50 w 62"/>
              <a:gd name="T3" fmla="*/ 0 h 36"/>
              <a:gd name="T4" fmla="*/ 0 w 62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">
                <a:moveTo>
                  <a:pt x="62" y="36"/>
                </a:moveTo>
                <a:lnTo>
                  <a:pt x="5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>
            <a:off x="5999163" y="4630738"/>
            <a:ext cx="1571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 flipV="1">
            <a:off x="5707063" y="4616450"/>
            <a:ext cx="17462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H="1">
            <a:off x="5434013" y="4616450"/>
            <a:ext cx="155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 flipH="1">
            <a:off x="5140325" y="460216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 flipH="1" flipV="1">
            <a:off x="4867275" y="4587875"/>
            <a:ext cx="15557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flipH="1">
            <a:off x="4573588" y="4587875"/>
            <a:ext cx="157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 flipH="1">
            <a:off x="4281488" y="4573588"/>
            <a:ext cx="176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H="1" flipV="1">
            <a:off x="4008438" y="4559300"/>
            <a:ext cx="15557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H="1">
            <a:off x="3714750" y="4559300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H="1">
            <a:off x="3441700" y="454501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 flipH="1" flipV="1">
            <a:off x="3149600" y="4530725"/>
            <a:ext cx="15557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 flipH="1" flipV="1">
            <a:off x="2874963" y="4516438"/>
            <a:ext cx="157162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8" name="Freeform 44"/>
          <p:cNvSpPr>
            <a:spLocks/>
          </p:cNvSpPr>
          <p:nvPr/>
        </p:nvSpPr>
        <p:spPr bwMode="auto">
          <a:xfrm>
            <a:off x="2660650" y="4516438"/>
            <a:ext cx="77788" cy="57150"/>
          </a:xfrm>
          <a:custGeom>
            <a:avLst/>
            <a:gdLst>
              <a:gd name="T0" fmla="*/ 49 w 49"/>
              <a:gd name="T1" fmla="*/ 0 h 36"/>
              <a:gd name="T2" fmla="*/ 0 w 49"/>
              <a:gd name="T3" fmla="*/ 0 h 36"/>
              <a:gd name="T4" fmla="*/ 12 w 49"/>
              <a:gd name="T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36">
                <a:moveTo>
                  <a:pt x="49" y="0"/>
                </a:moveTo>
                <a:lnTo>
                  <a:pt x="0" y="0"/>
                </a:lnTo>
                <a:lnTo>
                  <a:pt x="12" y="3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2700338" y="4660900"/>
            <a:ext cx="1905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2738438" y="4862513"/>
            <a:ext cx="20637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>
            <a:off x="2778125" y="5065713"/>
            <a:ext cx="1905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2816225" y="5267325"/>
            <a:ext cx="20638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>
            <a:off x="2855913" y="5470525"/>
            <a:ext cx="1905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4" name="Line 50"/>
          <p:cNvSpPr>
            <a:spLocks noChangeShapeType="1"/>
          </p:cNvSpPr>
          <p:nvPr/>
        </p:nvSpPr>
        <p:spPr bwMode="auto">
          <a:xfrm>
            <a:off x="2895600" y="5672138"/>
            <a:ext cx="1905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2933700" y="5875338"/>
            <a:ext cx="20638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>
            <a:off x="2973388" y="6076950"/>
            <a:ext cx="1905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7" name="Freeform 53"/>
          <p:cNvSpPr>
            <a:spLocks/>
          </p:cNvSpPr>
          <p:nvPr/>
        </p:nvSpPr>
        <p:spPr bwMode="auto">
          <a:xfrm>
            <a:off x="2620963" y="4486275"/>
            <a:ext cx="58737" cy="58738"/>
          </a:xfrm>
          <a:custGeom>
            <a:avLst/>
            <a:gdLst>
              <a:gd name="T0" fmla="*/ 37 w 37"/>
              <a:gd name="T1" fmla="*/ 9 h 37"/>
              <a:gd name="T2" fmla="*/ 25 w 37"/>
              <a:gd name="T3" fmla="*/ 0 h 37"/>
              <a:gd name="T4" fmla="*/ 0 w 37"/>
              <a:gd name="T5" fmla="*/ 28 h 37"/>
              <a:gd name="T6" fmla="*/ 13 w 37"/>
              <a:gd name="T7" fmla="*/ 37 h 37"/>
              <a:gd name="T8" fmla="*/ 37 w 37"/>
              <a:gd name="T9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7">
                <a:moveTo>
                  <a:pt x="37" y="9"/>
                </a:moveTo>
                <a:lnTo>
                  <a:pt x="25" y="0"/>
                </a:lnTo>
                <a:lnTo>
                  <a:pt x="0" y="28"/>
                </a:lnTo>
                <a:lnTo>
                  <a:pt x="13" y="37"/>
                </a:lnTo>
                <a:lnTo>
                  <a:pt x="37" y="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8" name="Freeform 54"/>
          <p:cNvSpPr>
            <a:spLocks/>
          </p:cNvSpPr>
          <p:nvPr/>
        </p:nvSpPr>
        <p:spPr bwMode="auto">
          <a:xfrm>
            <a:off x="6878638" y="6453188"/>
            <a:ext cx="58737" cy="42862"/>
          </a:xfrm>
          <a:custGeom>
            <a:avLst/>
            <a:gdLst>
              <a:gd name="T0" fmla="*/ 24 w 37"/>
              <a:gd name="T1" fmla="*/ 0 h 27"/>
              <a:gd name="T2" fmla="*/ 37 w 37"/>
              <a:gd name="T3" fmla="*/ 9 h 27"/>
              <a:gd name="T4" fmla="*/ 24 w 37"/>
              <a:gd name="T5" fmla="*/ 27 h 27"/>
              <a:gd name="T6" fmla="*/ 0 w 37"/>
              <a:gd name="T7" fmla="*/ 27 h 27"/>
              <a:gd name="T8" fmla="*/ 24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24" y="0"/>
                </a:moveTo>
                <a:lnTo>
                  <a:pt x="37" y="9"/>
                </a:lnTo>
                <a:lnTo>
                  <a:pt x="24" y="27"/>
                </a:lnTo>
                <a:lnTo>
                  <a:pt x="0" y="27"/>
                </a:lnTo>
                <a:lnTo>
                  <a:pt x="2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Freeform 55"/>
          <p:cNvSpPr>
            <a:spLocks/>
          </p:cNvSpPr>
          <p:nvPr/>
        </p:nvSpPr>
        <p:spPr bwMode="auto">
          <a:xfrm>
            <a:off x="2641600" y="4500563"/>
            <a:ext cx="4275138" cy="1995487"/>
          </a:xfrm>
          <a:custGeom>
            <a:avLst/>
            <a:gdLst>
              <a:gd name="T0" fmla="*/ 24 w 2693"/>
              <a:gd name="T1" fmla="*/ 0 h 1257"/>
              <a:gd name="T2" fmla="*/ 0 w 2693"/>
              <a:gd name="T3" fmla="*/ 28 h 1257"/>
              <a:gd name="T4" fmla="*/ 2669 w 2693"/>
              <a:gd name="T5" fmla="*/ 1257 h 1257"/>
              <a:gd name="T6" fmla="*/ 2693 w 2693"/>
              <a:gd name="T7" fmla="*/ 1230 h 1257"/>
              <a:gd name="T8" fmla="*/ 24 w 2693"/>
              <a:gd name="T9" fmla="*/ 0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3" h="1257">
                <a:moveTo>
                  <a:pt x="24" y="0"/>
                </a:moveTo>
                <a:lnTo>
                  <a:pt x="0" y="28"/>
                </a:lnTo>
                <a:lnTo>
                  <a:pt x="2669" y="1257"/>
                </a:lnTo>
                <a:lnTo>
                  <a:pt x="2693" y="1230"/>
                </a:lnTo>
                <a:lnTo>
                  <a:pt x="2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Freeform 56"/>
          <p:cNvSpPr>
            <a:spLocks/>
          </p:cNvSpPr>
          <p:nvPr/>
        </p:nvSpPr>
        <p:spPr bwMode="auto">
          <a:xfrm>
            <a:off x="2973388" y="6308725"/>
            <a:ext cx="58737" cy="42863"/>
          </a:xfrm>
          <a:custGeom>
            <a:avLst/>
            <a:gdLst>
              <a:gd name="T0" fmla="*/ 12 w 37"/>
              <a:gd name="T1" fmla="*/ 0 h 27"/>
              <a:gd name="T2" fmla="*/ 0 w 37"/>
              <a:gd name="T3" fmla="*/ 9 h 27"/>
              <a:gd name="T4" fmla="*/ 24 w 37"/>
              <a:gd name="T5" fmla="*/ 27 h 27"/>
              <a:gd name="T6" fmla="*/ 37 w 37"/>
              <a:gd name="T7" fmla="*/ 27 h 27"/>
              <a:gd name="T8" fmla="*/ 12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12" y="0"/>
                </a:moveTo>
                <a:lnTo>
                  <a:pt x="0" y="9"/>
                </a:lnTo>
                <a:lnTo>
                  <a:pt x="24" y="27"/>
                </a:lnTo>
                <a:lnTo>
                  <a:pt x="37" y="27"/>
                </a:lnTo>
                <a:lnTo>
                  <a:pt x="1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1" name="Freeform 57"/>
          <p:cNvSpPr>
            <a:spLocks/>
          </p:cNvSpPr>
          <p:nvPr/>
        </p:nvSpPr>
        <p:spPr bwMode="auto">
          <a:xfrm>
            <a:off x="6351588" y="4616450"/>
            <a:ext cx="57150" cy="58738"/>
          </a:xfrm>
          <a:custGeom>
            <a:avLst/>
            <a:gdLst>
              <a:gd name="T0" fmla="*/ 0 w 36"/>
              <a:gd name="T1" fmla="*/ 9 h 37"/>
              <a:gd name="T2" fmla="*/ 24 w 36"/>
              <a:gd name="T3" fmla="*/ 0 h 37"/>
              <a:gd name="T4" fmla="*/ 36 w 36"/>
              <a:gd name="T5" fmla="*/ 28 h 37"/>
              <a:gd name="T6" fmla="*/ 24 w 36"/>
              <a:gd name="T7" fmla="*/ 37 h 37"/>
              <a:gd name="T8" fmla="*/ 0 w 36"/>
              <a:gd name="T9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7">
                <a:moveTo>
                  <a:pt x="0" y="9"/>
                </a:moveTo>
                <a:lnTo>
                  <a:pt x="24" y="0"/>
                </a:lnTo>
                <a:lnTo>
                  <a:pt x="36" y="28"/>
                </a:lnTo>
                <a:lnTo>
                  <a:pt x="24" y="37"/>
                </a:lnTo>
                <a:lnTo>
                  <a:pt x="0" y="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2" name="Freeform 58"/>
          <p:cNvSpPr>
            <a:spLocks/>
          </p:cNvSpPr>
          <p:nvPr/>
        </p:nvSpPr>
        <p:spPr bwMode="auto">
          <a:xfrm>
            <a:off x="2992438" y="4630738"/>
            <a:ext cx="3397250" cy="1720850"/>
          </a:xfrm>
          <a:custGeom>
            <a:avLst/>
            <a:gdLst>
              <a:gd name="T0" fmla="*/ 0 w 2140"/>
              <a:gd name="T1" fmla="*/ 1057 h 1084"/>
              <a:gd name="T2" fmla="*/ 25 w 2140"/>
              <a:gd name="T3" fmla="*/ 1084 h 1084"/>
              <a:gd name="T4" fmla="*/ 2140 w 2140"/>
              <a:gd name="T5" fmla="*/ 28 h 1084"/>
              <a:gd name="T6" fmla="*/ 2116 w 2140"/>
              <a:gd name="T7" fmla="*/ 0 h 1084"/>
              <a:gd name="T8" fmla="*/ 0 w 2140"/>
              <a:gd name="T9" fmla="*/ 1057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0" h="1084">
                <a:moveTo>
                  <a:pt x="0" y="1057"/>
                </a:moveTo>
                <a:lnTo>
                  <a:pt x="25" y="1084"/>
                </a:lnTo>
                <a:lnTo>
                  <a:pt x="2140" y="28"/>
                </a:lnTo>
                <a:lnTo>
                  <a:pt x="2116" y="0"/>
                </a:lnTo>
                <a:lnTo>
                  <a:pt x="0" y="105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3" name="Oval 59"/>
          <p:cNvSpPr>
            <a:spLocks noChangeArrowheads="1"/>
          </p:cNvSpPr>
          <p:nvPr/>
        </p:nvSpPr>
        <p:spPr bwMode="auto">
          <a:xfrm>
            <a:off x="2933700" y="6265863"/>
            <a:ext cx="176213" cy="130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4" name="Oval 60"/>
          <p:cNvSpPr>
            <a:spLocks noChangeArrowheads="1"/>
          </p:cNvSpPr>
          <p:nvPr/>
        </p:nvSpPr>
        <p:spPr bwMode="auto">
          <a:xfrm>
            <a:off x="2943225" y="6278563"/>
            <a:ext cx="157163" cy="103187"/>
          </a:xfrm>
          <a:prstGeom prst="ellipse">
            <a:avLst/>
          </a:prstGeom>
          <a:noFill/>
          <a:ln w="587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" name="Oval 61"/>
          <p:cNvSpPr>
            <a:spLocks noChangeArrowheads="1"/>
          </p:cNvSpPr>
          <p:nvPr/>
        </p:nvSpPr>
        <p:spPr bwMode="auto">
          <a:xfrm>
            <a:off x="2582863" y="4443413"/>
            <a:ext cx="176212" cy="1301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6" name="Oval 62"/>
          <p:cNvSpPr>
            <a:spLocks noChangeArrowheads="1"/>
          </p:cNvSpPr>
          <p:nvPr/>
        </p:nvSpPr>
        <p:spPr bwMode="auto">
          <a:xfrm>
            <a:off x="2592388" y="4457700"/>
            <a:ext cx="157162" cy="101600"/>
          </a:xfrm>
          <a:prstGeom prst="ellipse">
            <a:avLst/>
          </a:prstGeom>
          <a:noFill/>
          <a:ln w="587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7" name="Oval 63"/>
          <p:cNvSpPr>
            <a:spLocks noChangeArrowheads="1"/>
          </p:cNvSpPr>
          <p:nvPr/>
        </p:nvSpPr>
        <p:spPr bwMode="auto">
          <a:xfrm>
            <a:off x="6799263" y="6396038"/>
            <a:ext cx="176212" cy="1301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8" name="Oval 64"/>
          <p:cNvSpPr>
            <a:spLocks noChangeArrowheads="1"/>
          </p:cNvSpPr>
          <p:nvPr/>
        </p:nvSpPr>
        <p:spPr bwMode="auto">
          <a:xfrm>
            <a:off x="6808788" y="6408738"/>
            <a:ext cx="157162" cy="103187"/>
          </a:xfrm>
          <a:prstGeom prst="ellipse">
            <a:avLst/>
          </a:prstGeom>
          <a:noFill/>
          <a:ln w="587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9" name="Oval 65"/>
          <p:cNvSpPr>
            <a:spLocks noChangeArrowheads="1"/>
          </p:cNvSpPr>
          <p:nvPr/>
        </p:nvSpPr>
        <p:spPr bwMode="auto">
          <a:xfrm>
            <a:off x="6272213" y="4573588"/>
            <a:ext cx="176212" cy="130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0" name="Oval 66"/>
          <p:cNvSpPr>
            <a:spLocks noChangeArrowheads="1"/>
          </p:cNvSpPr>
          <p:nvPr/>
        </p:nvSpPr>
        <p:spPr bwMode="auto">
          <a:xfrm>
            <a:off x="6281738" y="4587875"/>
            <a:ext cx="157162" cy="101600"/>
          </a:xfrm>
          <a:prstGeom prst="ellipse">
            <a:avLst/>
          </a:prstGeom>
          <a:noFill/>
          <a:ln w="587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1" name="Rectangle 67"/>
          <p:cNvSpPr>
            <a:spLocks noChangeArrowheads="1"/>
          </p:cNvSpPr>
          <p:nvPr/>
        </p:nvSpPr>
        <p:spPr bwMode="auto">
          <a:xfrm>
            <a:off x="2173288" y="401002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FF0000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2406650" y="4168775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charset="0"/>
              </a:rPr>
              <a:t>1</a:t>
            </a:r>
            <a:endParaRPr lang="en-US" altLang="en-US"/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7151688" y="638175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FF0000"/>
                </a:solidFill>
                <a:latin typeface="Times New Roman" charset="0"/>
              </a:rPr>
              <a:t>q</a:t>
            </a:r>
            <a:endParaRPr lang="en-US" altLang="en-US"/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7385050" y="65389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charset="0"/>
              </a:rPr>
              <a:t>1</a:t>
            </a:r>
            <a:endParaRPr lang="en-US" altLang="en-US"/>
          </a:p>
        </p:txBody>
      </p:sp>
      <p:sp>
        <p:nvSpPr>
          <p:cNvPr id="6215" name="Rectangle 71"/>
          <p:cNvSpPr>
            <a:spLocks noChangeArrowheads="1"/>
          </p:cNvSpPr>
          <p:nvPr/>
        </p:nvSpPr>
        <p:spPr bwMode="auto">
          <a:xfrm>
            <a:off x="2446338" y="638175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FF"/>
                </a:solidFill>
                <a:latin typeface="Times New Roman" charset="0"/>
              </a:rPr>
              <a:t>p</a:t>
            </a:r>
            <a:endParaRPr lang="en-US" altLang="en-US"/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2679700" y="65389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FF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  <p:sp>
        <p:nvSpPr>
          <p:cNvPr id="6217" name="Rectangle 73"/>
          <p:cNvSpPr>
            <a:spLocks noChangeArrowheads="1"/>
          </p:cNvSpPr>
          <p:nvPr/>
        </p:nvSpPr>
        <p:spPr bwMode="auto">
          <a:xfrm>
            <a:off x="6546850" y="4227513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FF"/>
                </a:solidFill>
                <a:latin typeface="Times New Roman" charset="0"/>
              </a:rPr>
              <a:t>q</a:t>
            </a:r>
            <a:endParaRPr lang="en-US" altLang="en-US"/>
          </a:p>
        </p:txBody>
      </p:sp>
      <p:sp>
        <p:nvSpPr>
          <p:cNvPr id="6218" name="Rectangle 74"/>
          <p:cNvSpPr>
            <a:spLocks noChangeArrowheads="1"/>
          </p:cNvSpPr>
          <p:nvPr/>
        </p:nvSpPr>
        <p:spPr bwMode="auto">
          <a:xfrm>
            <a:off x="6780213" y="4384675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FF"/>
                </a:solidFill>
                <a:latin typeface="Times New Roman" charset="0"/>
              </a:rPr>
              <a:t>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596C-3672-7143-A485-4B09A303DE1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b="1"/>
              <a:t>Examples (General Case)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8763000" cy="4114800"/>
          </a:xfrm>
        </p:spPr>
        <p:txBody>
          <a:bodyPr/>
          <a:lstStyle/>
          <a:p>
            <a:r>
              <a:rPr lang="en-US" altLang="en-US" sz="2400"/>
              <a:t>general case: (</a:t>
            </a:r>
            <a:r>
              <a:rPr lang="en-US" altLang="en-US" sz="2400">
                <a:solidFill>
                  <a:srgbClr val="FA324C"/>
                </a:solidFill>
              </a:rPr>
              <a:t>p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>
                <a:solidFill>
                  <a:srgbClr val="FA324C"/>
                </a:solidFill>
              </a:rPr>
              <a:t>,q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/>
              <a:t>,</a:t>
            </a: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/>
              <a:t>), and (</a:t>
            </a:r>
            <a:r>
              <a:rPr lang="en-US" altLang="en-US" sz="2400">
                <a:solidFill>
                  <a:srgbClr val="FA324C"/>
                </a:solidFill>
              </a:rPr>
              <a:t>p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>
                <a:solidFill>
                  <a:srgbClr val="FA324C"/>
                </a:solidFill>
              </a:rPr>
              <a:t>,q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>
                <a:solidFill>
                  <a:schemeClr val="accent2"/>
                </a:solidFill>
              </a:rPr>
              <a:t>,q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/>
              <a:t>) have different orientations and (</a:t>
            </a: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,q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rgbClr val="FA324C"/>
                </a:solidFill>
              </a:rPr>
              <a:t>,p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/>
              <a:t>) and (</a:t>
            </a: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,q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rgbClr val="FA324C"/>
                </a:solidFill>
              </a:rPr>
              <a:t>,q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/>
              <a:t>) have different orientations</a:t>
            </a:r>
          </a:p>
          <a:p>
            <a:endParaRPr lang="en-US" altLang="en-US" sz="240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36957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4240213"/>
            <a:ext cx="337820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524000" y="41148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343400" y="48006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9BEB-C97A-EF4E-A246-62FAFC505D2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r>
              <a:rPr lang="en-US" altLang="en-US" b="1"/>
              <a:t>Examples (General Case)</a:t>
            </a:r>
            <a:endParaRPr lang="en-US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676400"/>
            <a:ext cx="876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general case: (</a:t>
            </a:r>
            <a:r>
              <a:rPr lang="en-US" altLang="en-US" dirty="0">
                <a:solidFill>
                  <a:srgbClr val="FA324C"/>
                </a:solidFill>
              </a:rPr>
              <a:t>p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>
                <a:solidFill>
                  <a:srgbClr val="FA324C"/>
                </a:solidFill>
              </a:rPr>
              <a:t>,q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/>
              <a:t>,</a:t>
            </a:r>
            <a:r>
              <a:rPr lang="en-US" altLang="en-US" dirty="0">
                <a:solidFill>
                  <a:schemeClr val="accent2"/>
                </a:solidFill>
              </a:rPr>
              <a:t>p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/>
              <a:t>), and (</a:t>
            </a:r>
            <a:r>
              <a:rPr lang="en-US" altLang="en-US" dirty="0">
                <a:solidFill>
                  <a:srgbClr val="FA324C"/>
                </a:solidFill>
              </a:rPr>
              <a:t>p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>
                <a:solidFill>
                  <a:srgbClr val="FA324C"/>
                </a:solidFill>
              </a:rPr>
              <a:t>,q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>
                <a:solidFill>
                  <a:schemeClr val="accent2"/>
                </a:solidFill>
              </a:rPr>
              <a:t>,q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/>
              <a:t>) have different orientations and (</a:t>
            </a:r>
            <a:r>
              <a:rPr lang="en-US" altLang="en-US" dirty="0">
                <a:solidFill>
                  <a:schemeClr val="accent2"/>
                </a:solidFill>
              </a:rPr>
              <a:t>p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chemeClr val="accent2"/>
                </a:solidFill>
              </a:rPr>
              <a:t>,q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rgbClr val="FA324C"/>
                </a:solidFill>
              </a:rPr>
              <a:t>,p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/>
              <a:t>) and (</a:t>
            </a:r>
            <a:r>
              <a:rPr lang="en-US" altLang="en-US" dirty="0">
                <a:solidFill>
                  <a:schemeClr val="accent2"/>
                </a:solidFill>
              </a:rPr>
              <a:t>p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chemeClr val="accent2"/>
                </a:solidFill>
              </a:rPr>
              <a:t>,q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rgbClr val="FA324C"/>
                </a:solidFill>
              </a:rPr>
              <a:t>,q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/>
              <a:t>) have different orientations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224212"/>
            <a:ext cx="31496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3298825"/>
            <a:ext cx="327660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914400" y="43434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343400" y="47244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9528-BE1B-9D49-A978-FC2A9AC3FD3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b="1"/>
              <a:t>Examples (Special Case)</a:t>
            </a:r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295400"/>
            <a:ext cx="876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general case: (</a:t>
            </a:r>
            <a:r>
              <a:rPr lang="en-US" altLang="en-US">
                <a:solidFill>
                  <a:srgbClr val="FA324C"/>
                </a:solidFill>
              </a:rPr>
              <a:t>p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>
                <a:solidFill>
                  <a:srgbClr val="FA324C"/>
                </a:solidFill>
              </a:rPr>
              <a:t>,q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/>
              <a:t>,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/>
              <a:t>), and (</a:t>
            </a:r>
            <a:r>
              <a:rPr lang="en-US" altLang="en-US">
                <a:solidFill>
                  <a:srgbClr val="FA324C"/>
                </a:solidFill>
              </a:rPr>
              <a:t>p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>
                <a:solidFill>
                  <a:srgbClr val="FA324C"/>
                </a:solidFill>
              </a:rPr>
              <a:t>,q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,q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/>
              <a:t>) have different orientations and (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,q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rgbClr val="FA324C"/>
                </a:solidFill>
              </a:rPr>
              <a:t>,p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/>
              <a:t>) and (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,q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rgbClr val="FA324C"/>
                </a:solidFill>
              </a:rPr>
              <a:t>,q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/>
              <a:t>) have different orientations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36703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0"/>
            <a:ext cx="3657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876800" y="28956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953000" y="4876800"/>
            <a:ext cx="1703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1929</Words>
  <Application>Microsoft Office PowerPoint</Application>
  <PresentationFormat>On-screen Show (4:3)</PresentationFormat>
  <Paragraphs>362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Symbol</vt:lpstr>
      <vt:lpstr>Tahoma</vt:lpstr>
      <vt:lpstr>Times</vt:lpstr>
      <vt:lpstr>Times New Roman</vt:lpstr>
      <vt:lpstr>Wingdings</vt:lpstr>
      <vt:lpstr>Blank</vt:lpstr>
      <vt:lpstr>Blueprint</vt:lpstr>
      <vt:lpstr>Equation</vt:lpstr>
      <vt:lpstr>Computational Geometry</vt:lpstr>
      <vt:lpstr>Basic Geometric Objects in the Plane</vt:lpstr>
      <vt:lpstr>Some Geometric Problems</vt:lpstr>
      <vt:lpstr>An Apparently Simple Problem: Segment Intersection</vt:lpstr>
      <vt:lpstr>Orientation in the Plane</vt:lpstr>
      <vt:lpstr>Intersection and Orientation</vt:lpstr>
      <vt:lpstr>Examples (General Case)</vt:lpstr>
      <vt:lpstr>Examples (General Case)</vt:lpstr>
      <vt:lpstr>Examples (Special Case)</vt:lpstr>
      <vt:lpstr>How to Compute the Orientation</vt:lpstr>
      <vt:lpstr>Point Inclusion</vt:lpstr>
      <vt:lpstr>Point Inclusion — Part II</vt:lpstr>
      <vt:lpstr>Degeneracy</vt:lpstr>
      <vt:lpstr>Simple Closed Path — Part I Convex Hull</vt:lpstr>
      <vt:lpstr>Simple Closed Path — Part II</vt:lpstr>
      <vt:lpstr>Simple Closed Path — Part III</vt:lpstr>
      <vt:lpstr>Simple Closed Path — Part IV</vt:lpstr>
      <vt:lpstr>Convex Hulls</vt:lpstr>
      <vt:lpstr>Convex Polygon</vt:lpstr>
      <vt:lpstr>Convex Hull</vt:lpstr>
      <vt:lpstr>Special Cases</vt:lpstr>
      <vt:lpstr>Applications</vt:lpstr>
      <vt:lpstr>Computing the Convex Hull</vt:lpstr>
      <vt:lpstr>Orientation</vt:lpstr>
      <vt:lpstr>Sorting by Angle</vt:lpstr>
      <vt:lpstr>Removing Nonconvex Vertices</vt:lpstr>
      <vt:lpstr>Graham Scan Algorithm</vt:lpstr>
      <vt:lpstr>Analysis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Algorithms</dc:title>
  <dc:creator>iu</dc:creator>
  <cp:lastModifiedBy>Reza Peyrovian</cp:lastModifiedBy>
  <cp:revision>17</cp:revision>
  <dcterms:created xsi:type="dcterms:W3CDTF">2001-06-26T17:39:44Z</dcterms:created>
  <dcterms:modified xsi:type="dcterms:W3CDTF">2018-11-17T23:36:33Z</dcterms:modified>
</cp:coreProperties>
</file>