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256" r:id="rId2"/>
    <p:sldId id="371" r:id="rId3"/>
    <p:sldId id="390" r:id="rId4"/>
    <p:sldId id="391" r:id="rId5"/>
    <p:sldId id="392" r:id="rId6"/>
    <p:sldId id="393" r:id="rId7"/>
    <p:sldId id="394" r:id="rId8"/>
    <p:sldId id="395" r:id="rId9"/>
    <p:sldId id="396" r:id="rId10"/>
    <p:sldId id="399" r:id="rId11"/>
    <p:sldId id="397" r:id="rId12"/>
    <p:sldId id="400" r:id="rId13"/>
    <p:sldId id="398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415" r:id="rId29"/>
    <p:sldId id="416" r:id="rId30"/>
    <p:sldId id="417" r:id="rId31"/>
    <p:sldId id="418" r:id="rId32"/>
    <p:sldId id="419" r:id="rId33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F6"/>
    <a:srgbClr val="6289F8"/>
    <a:srgbClr val="8097F8"/>
    <a:srgbClr val="2C61F6"/>
    <a:srgbClr val="F8F0D0"/>
    <a:srgbClr val="F2E4AA"/>
    <a:srgbClr val="00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26.xml"/><Relationship Id="rId18" Type="http://schemas.openxmlformats.org/officeDocument/2006/relationships/slide" Target="slides/slide31.xml"/><Relationship Id="rId3" Type="http://schemas.openxmlformats.org/officeDocument/2006/relationships/slide" Target="slides/slide4.xml"/><Relationship Id="rId7" Type="http://schemas.openxmlformats.org/officeDocument/2006/relationships/slide" Target="slides/slide10.xml"/><Relationship Id="rId12" Type="http://schemas.openxmlformats.org/officeDocument/2006/relationships/slide" Target="slides/slide25.xml"/><Relationship Id="rId17" Type="http://schemas.openxmlformats.org/officeDocument/2006/relationships/slide" Target="slides/slide30.xml"/><Relationship Id="rId2" Type="http://schemas.openxmlformats.org/officeDocument/2006/relationships/slide" Target="slides/slide3.xml"/><Relationship Id="rId16" Type="http://schemas.openxmlformats.org/officeDocument/2006/relationships/slide" Target="slides/slide29.xml"/><Relationship Id="rId1" Type="http://schemas.openxmlformats.org/officeDocument/2006/relationships/slide" Target="slides/slide2.xml"/><Relationship Id="rId6" Type="http://schemas.openxmlformats.org/officeDocument/2006/relationships/slide" Target="slides/slide9.xml"/><Relationship Id="rId11" Type="http://schemas.openxmlformats.org/officeDocument/2006/relationships/slide" Target="slides/slide24.xml"/><Relationship Id="rId5" Type="http://schemas.openxmlformats.org/officeDocument/2006/relationships/slide" Target="slides/slide8.xml"/><Relationship Id="rId15" Type="http://schemas.openxmlformats.org/officeDocument/2006/relationships/slide" Target="slides/slide28.xml"/><Relationship Id="rId10" Type="http://schemas.openxmlformats.org/officeDocument/2006/relationships/slide" Target="slides/slide23.xml"/><Relationship Id="rId19" Type="http://schemas.openxmlformats.org/officeDocument/2006/relationships/slide" Target="slides/slide32.xml"/><Relationship Id="rId4" Type="http://schemas.openxmlformats.org/officeDocument/2006/relationships/slide" Target="slides/slide5.xml"/><Relationship Id="rId9" Type="http://schemas.openxmlformats.org/officeDocument/2006/relationships/slide" Target="slides/slide12.xml"/><Relationship Id="rId14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Pattern Matching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>
                <a:cs typeface="+mn-cs"/>
              </a:defRPr>
            </a:lvl1pPr>
          </a:lstStyle>
          <a:p>
            <a:pPr>
              <a:defRPr/>
            </a:pPr>
            <a:fld id="{E71D1E93-3D94-B74A-A8EB-35EA49895185}" type="datetime8">
              <a:rPr lang="en-US"/>
              <a:pPr>
                <a:defRPr/>
              </a:pPr>
              <a:t>10/28/2018 9:05 PM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>
                <a:cs typeface="+mn-cs"/>
              </a:defRPr>
            </a:lvl1pPr>
          </a:lstStyle>
          <a:p>
            <a:pPr>
              <a:defRPr/>
            </a:pPr>
            <a:fld id="{49950A32-1F18-564C-BBC4-97B5B12D0D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065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Pattern Matching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>
                <a:cs typeface="+mn-cs"/>
              </a:defRPr>
            </a:lvl1pPr>
          </a:lstStyle>
          <a:p>
            <a:pPr>
              <a:defRPr/>
            </a:pPr>
            <a:fld id="{14276BD6-8A94-9E4A-A6E3-6223A27ABE8D}" type="datetime8">
              <a:rPr lang="en-US"/>
              <a:pPr>
                <a:defRPr/>
              </a:pPr>
              <a:t>10/28/2018 9:05 PM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>
                <a:cs typeface="+mn-cs"/>
              </a:defRPr>
            </a:lvl1pPr>
          </a:lstStyle>
          <a:p>
            <a:pPr>
              <a:defRPr/>
            </a:pPr>
            <a:fld id="{DE85C6D3-039F-4C42-A8E3-277B514F4B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81492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Pattern Matching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0197F27-FEBD-2B47-A2D8-6ED961C780F3}" type="datetime8">
              <a:rPr lang="en-US" sz="1400"/>
              <a:pPr eaLnBrk="1" hangingPunct="1"/>
              <a:t>10/28/2018 9:05 PM</a:t>
            </a:fld>
            <a:endParaRPr lang="en-US" sz="14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105468D-C0BF-1449-B780-BA871DC3BD00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283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Tries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994E5B0-180B-104E-81DF-F035FE3B3E36}" type="datetime8">
              <a:rPr lang="en-US" sz="1300"/>
              <a:pPr eaLnBrk="1" hangingPunct="1"/>
              <a:t>10/28/2018 9:05 PM</a:t>
            </a:fld>
            <a:endParaRPr lang="en-US" sz="13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FEC84A5-CC22-6844-BA63-84B462A6F112}" type="slidenum">
              <a:rPr lang="en-US" sz="1300"/>
              <a:pPr eaLnBrk="1" hangingPunct="1"/>
              <a:t>22</a:t>
            </a:fld>
            <a:endParaRPr lang="en-US" sz="13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069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68"/>
          <p:cNvSpPr txBox="1">
            <a:spLocks noChangeArrowheads="1"/>
          </p:cNvSpPr>
          <p:nvPr userDrawn="1"/>
        </p:nvSpPr>
        <p:spPr bwMode="auto">
          <a:xfrm>
            <a:off x="462252" y="6400800"/>
            <a:ext cx="2683885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2015 Goodrich</a:t>
            </a:r>
            <a:r>
              <a:rPr lang="en-US" sz="1400" baseline="0" dirty="0" smtClean="0">
                <a:cs typeface="+mn-cs"/>
              </a:rPr>
              <a:t> and</a:t>
            </a:r>
            <a:r>
              <a:rPr lang="en-US" sz="1400" dirty="0" smtClean="0">
                <a:cs typeface="+mn-cs"/>
              </a:rPr>
              <a:t> </a:t>
            </a:r>
            <a:r>
              <a:rPr lang="en-US" sz="1400" dirty="0" err="1" smtClean="0">
                <a:cs typeface="+mn-cs"/>
              </a:rPr>
              <a:t>Tamassia</a:t>
            </a:r>
            <a:endParaRPr lang="en-US" sz="1400" dirty="0" smtClean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String Algorithms</a:t>
            </a:r>
            <a:endParaRPr lang="en-US"/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EE6BB-47F1-1B4E-AAF2-EC65C3A88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8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String Algorithms</a:t>
            </a: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C90DE-D35D-604B-A3B0-7FC3D090F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2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String Algorithms</a:t>
            </a: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8F2A7-FE69-8A4E-A719-0E9D1B8B61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8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String Algorithms</a:t>
            </a: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628D7-EB5A-974B-8620-E57D7CE548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7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String Algorithms</a:t>
            </a: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7DEB7-D38B-794C-8013-24670BA02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4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String Algorithms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F6D4A-A064-9A44-8E3F-F538C4BBB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String Algorithms</a:t>
            </a:r>
            <a:endParaRPr lang="en-US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4ABA4-FF67-904B-BCC4-6BE2562D2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1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String Algorithms</a:t>
            </a: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22B7D-A7E2-5045-B4FB-EB395C3D83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9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String Algorithms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C77F4-8DF3-684E-8C09-49C848312A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6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String Algorithms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13C6A-A693-9A46-820B-CA8962D97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3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String Algorithms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90392-37C6-B34B-9A0B-D2C1AB6FBD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4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 w 43195"/>
                  <a:gd name="T1" fmla="*/ 0 h 43200"/>
                  <a:gd name="T2" fmla="*/ 0 w 43195"/>
                  <a:gd name="T3" fmla="*/ 1 h 43200"/>
                  <a:gd name="T4" fmla="*/ 1 w 43195"/>
                  <a:gd name="T5" fmla="*/ 1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String Algorithms</a:t>
            </a:r>
            <a:endParaRPr lang="en-US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AAA26CE5-EC40-5244-B026-44E1715860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462252" y="6400800"/>
            <a:ext cx="2683885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2015 Goodrich</a:t>
            </a:r>
            <a:r>
              <a:rPr lang="en-US" sz="1400" baseline="0" dirty="0" smtClean="0">
                <a:cs typeface="+mn-cs"/>
              </a:rPr>
              <a:t> and</a:t>
            </a:r>
            <a:r>
              <a:rPr lang="en-US" sz="1400" dirty="0" smtClean="0">
                <a:cs typeface="+mn-cs"/>
              </a:rPr>
              <a:t> </a:t>
            </a:r>
            <a:r>
              <a:rPr lang="en-US" sz="1400" dirty="0" err="1" smtClean="0">
                <a:cs typeface="+mn-cs"/>
              </a:rPr>
              <a:t>Tamassia</a:t>
            </a:r>
            <a:endParaRPr lang="en-US" sz="1400" dirty="0" smtClean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3"/>
        </a:buBlip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8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4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String Algorithms</a:t>
            </a:r>
            <a:endParaRPr lang="en-US" sz="1400"/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F9FDADF-EF66-1146-B991-D26914947FCE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String Algorithms</a:t>
            </a:r>
            <a:endParaRPr lang="en-US" dirty="0">
              <a:latin typeface="Tahoma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 bwMode="auto">
          <a:xfrm>
            <a:off x="914400" y="381000"/>
            <a:ext cx="6629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0"/>
              <a:buChar char="w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smtClean="0"/>
              <a:t>Presentation for use with the textbook, </a:t>
            </a:r>
            <a:r>
              <a:rPr lang="en-US" sz="180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smtClean="0"/>
              <a:t>, by M. T. Goodrich and R. Tamassia, Wiley, 2015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276600"/>
            <a:ext cx="4191000" cy="29581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String Algorithms</a:t>
            </a:r>
            <a:endParaRPr lang="en-US" sz="1400"/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989A9C1-57C6-2544-82B0-2309AAA5AA37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2662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KMP Failure Function</a:t>
            </a:r>
          </a:p>
        </p:txBody>
      </p:sp>
      <p:sp>
        <p:nvSpPr>
          <p:cNvPr id="26628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886200" cy="46482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Knuth-Morris-Pratt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altLang="ja-JP" sz="2000">
                <a:latin typeface="Tahoma" charset="0"/>
              </a:rPr>
              <a:t>s algorithm preprocesses the pattern to find matches of prefixes of the pattern with the pattern itself</a:t>
            </a:r>
          </a:p>
          <a:p>
            <a:pPr eaLnBrk="1" hangingPunct="1"/>
            <a:r>
              <a:rPr lang="en-US" sz="2000">
                <a:latin typeface="Tahoma" charset="0"/>
              </a:rPr>
              <a:t>The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failure function</a:t>
            </a:r>
            <a:r>
              <a:rPr lang="en-US" sz="2000">
                <a:latin typeface="Tahoma" charset="0"/>
              </a:rPr>
              <a:t> </a:t>
            </a:r>
            <a:r>
              <a:rPr lang="en-US" sz="2000" b="1" i="1">
                <a:latin typeface="Times New Roman" charset="0"/>
              </a:rPr>
              <a:t>F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j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is defined as the size of the largest prefix of </a:t>
            </a:r>
            <a:r>
              <a:rPr lang="en-US" sz="2000" b="1" i="1">
                <a:latin typeface="Times New Roman" charset="0"/>
              </a:rPr>
              <a:t>P</a:t>
            </a:r>
            <a:r>
              <a:rPr lang="en-US" sz="2000">
                <a:latin typeface="Times New Roman" charset="0"/>
              </a:rPr>
              <a:t>[0..</a:t>
            </a:r>
            <a:r>
              <a:rPr lang="en-US" sz="2000" b="1" i="1">
                <a:latin typeface="Times New Roman" charset="0"/>
              </a:rPr>
              <a:t>j</a:t>
            </a:r>
            <a:r>
              <a:rPr lang="en-US" sz="2000">
                <a:latin typeface="Times New Roman" charset="0"/>
              </a:rPr>
              <a:t>]</a:t>
            </a:r>
            <a:r>
              <a:rPr lang="en-US" sz="2000" b="1" i="1">
                <a:latin typeface="Times New Roman" charset="0"/>
              </a:rPr>
              <a:t> </a:t>
            </a:r>
            <a:r>
              <a:rPr lang="en-US" sz="2000">
                <a:latin typeface="Tahoma" charset="0"/>
              </a:rPr>
              <a:t>that is also a suffix of </a:t>
            </a:r>
            <a:r>
              <a:rPr lang="en-US" sz="2000" b="1" i="1">
                <a:latin typeface="Times New Roman" charset="0"/>
              </a:rPr>
              <a:t>P</a:t>
            </a:r>
            <a:r>
              <a:rPr lang="en-US" sz="2000">
                <a:latin typeface="Times New Roman" charset="0"/>
              </a:rPr>
              <a:t>[1..</a:t>
            </a:r>
            <a:r>
              <a:rPr lang="en-US" sz="2000" b="1" i="1">
                <a:latin typeface="Times New Roman" charset="0"/>
              </a:rPr>
              <a:t>j</a:t>
            </a:r>
            <a:r>
              <a:rPr lang="en-US" sz="2000">
                <a:latin typeface="Times New Roman" charset="0"/>
              </a:rPr>
              <a:t>]</a:t>
            </a:r>
          </a:p>
          <a:p>
            <a:pPr eaLnBrk="1" hangingPunct="1"/>
            <a:r>
              <a:rPr lang="en-US" sz="2000">
                <a:latin typeface="Tahoma" charset="0"/>
              </a:rPr>
              <a:t>Knuth-Morris-Pratt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altLang="ja-JP" sz="2000">
                <a:latin typeface="Tahoma" charset="0"/>
              </a:rPr>
              <a:t>s algorithm modifies the brute-force algorithm so that if a mismatch occurs at </a:t>
            </a:r>
            <a:r>
              <a:rPr lang="en-US" altLang="ja-JP" sz="2000" b="1" i="1">
                <a:latin typeface="Times New Roman" charset="0"/>
              </a:rPr>
              <a:t>P</a:t>
            </a:r>
            <a:r>
              <a:rPr lang="en-US" altLang="ja-JP" sz="2000">
                <a:latin typeface="Times New Roman" charset="0"/>
              </a:rPr>
              <a:t>[</a:t>
            </a:r>
            <a:r>
              <a:rPr lang="en-US" altLang="ja-JP" sz="2000" b="1" i="1">
                <a:latin typeface="Times New Roman" charset="0"/>
              </a:rPr>
              <a:t>j</a:t>
            </a:r>
            <a:r>
              <a:rPr lang="en-US" altLang="ja-JP" sz="2000">
                <a:latin typeface="Times New Roman" charset="0"/>
              </a:rPr>
              <a:t>]</a:t>
            </a:r>
            <a:r>
              <a:rPr lang="en-US" altLang="ja-JP" sz="2000">
                <a:latin typeface="Symbol" charset="0"/>
              </a:rPr>
              <a:t> </a:t>
            </a:r>
            <a:r>
              <a:rPr lang="en-US" altLang="ja-JP" sz="2000">
                <a:latin typeface="Symbol" charset="0"/>
                <a:sym typeface="Symbol" charset="0"/>
              </a:rPr>
              <a:t> </a:t>
            </a:r>
            <a:r>
              <a:rPr lang="en-US" altLang="ja-JP" sz="2000" b="1" i="1">
                <a:latin typeface="Times New Roman" charset="0"/>
              </a:rPr>
              <a:t>T</a:t>
            </a:r>
            <a:r>
              <a:rPr lang="en-US" altLang="ja-JP" sz="2000">
                <a:latin typeface="Times New Roman" charset="0"/>
              </a:rPr>
              <a:t>[</a:t>
            </a:r>
            <a:r>
              <a:rPr lang="en-US" altLang="ja-JP" sz="2000" b="1" i="1">
                <a:latin typeface="Times New Roman" charset="0"/>
              </a:rPr>
              <a:t>i</a:t>
            </a:r>
            <a:r>
              <a:rPr lang="en-US" altLang="ja-JP" sz="2000">
                <a:latin typeface="Times New Roman" charset="0"/>
              </a:rPr>
              <a:t>] </a:t>
            </a:r>
            <a:r>
              <a:rPr lang="en-US" altLang="ja-JP" sz="2000">
                <a:latin typeface="Tahoma" charset="0"/>
              </a:rPr>
              <a:t>we set  </a:t>
            </a:r>
            <a:r>
              <a:rPr lang="en-US" altLang="ja-JP" sz="2000" b="1" i="1">
                <a:latin typeface="Times New Roman" charset="0"/>
              </a:rPr>
              <a:t>j </a:t>
            </a:r>
            <a:r>
              <a:rPr lang="en-US" altLang="ja-JP" sz="2000">
                <a:latin typeface="Times New Roman" charset="0"/>
                <a:sym typeface="Symbol" charset="0"/>
              </a:rPr>
              <a:t> </a:t>
            </a:r>
            <a:r>
              <a:rPr lang="en-US" altLang="ja-JP" sz="2000" b="1" i="1">
                <a:latin typeface="Times New Roman" charset="0"/>
              </a:rPr>
              <a:t>F</a:t>
            </a:r>
            <a:r>
              <a:rPr lang="en-US" altLang="ja-JP" sz="2000">
                <a:latin typeface="Times New Roman" charset="0"/>
              </a:rPr>
              <a:t>(</a:t>
            </a:r>
            <a:r>
              <a:rPr lang="en-US" altLang="ja-JP" sz="2000" b="1" i="1">
                <a:latin typeface="Times New Roman" charset="0"/>
                <a:sym typeface="Symbol" charset="0"/>
              </a:rPr>
              <a:t>j</a:t>
            </a:r>
            <a:r>
              <a:rPr lang="en-US" altLang="ja-JP" sz="2000" b="1" i="1">
                <a:latin typeface="Times New Roman" charset="0"/>
              </a:rPr>
              <a:t> </a:t>
            </a:r>
            <a:r>
              <a:rPr lang="en-US" altLang="ja-JP" sz="2000">
                <a:latin typeface="Symbol" charset="0"/>
                <a:sym typeface="Symbol" charset="0"/>
              </a:rPr>
              <a:t>-</a:t>
            </a:r>
            <a:r>
              <a:rPr lang="en-US" altLang="ja-JP" sz="2000" b="1" i="1">
                <a:latin typeface="Times New Roman" charset="0"/>
              </a:rPr>
              <a:t> </a:t>
            </a:r>
            <a:r>
              <a:rPr lang="en-US" altLang="ja-JP" sz="2000">
                <a:latin typeface="Times New Roman" charset="0"/>
                <a:sym typeface="Symbol" charset="0"/>
              </a:rPr>
              <a:t>1</a:t>
            </a:r>
            <a:r>
              <a:rPr lang="en-US" altLang="ja-JP" sz="2000">
                <a:latin typeface="Times New Roman" charset="0"/>
              </a:rPr>
              <a:t>)</a:t>
            </a:r>
            <a:endParaRPr lang="en-US" sz="2000">
              <a:latin typeface="Times New Roman" charset="0"/>
            </a:endParaRPr>
          </a:p>
        </p:txBody>
      </p:sp>
      <p:graphicFrame>
        <p:nvGraphicFramePr>
          <p:cNvPr id="178180" name="Group 10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0134"/>
              </p:ext>
            </p:extLst>
          </p:nvPr>
        </p:nvGraphicFramePr>
        <p:xfrm>
          <a:off x="5029200" y="1752600"/>
          <a:ext cx="3505200" cy="1189083"/>
        </p:xfrm>
        <a:graphic>
          <a:graphicData uri="http://schemas.openxmlformats.org/drawingml/2006/table">
            <a:tbl>
              <a:tblPr/>
              <a:tblGrid>
                <a:gridCol w="631825"/>
                <a:gridCol w="477838"/>
                <a:gridCol w="479425"/>
                <a:gridCol w="479425"/>
                <a:gridCol w="479425"/>
                <a:gridCol w="477837"/>
                <a:gridCol w="479425"/>
              </a:tblGrid>
              <a:tr h="396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]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663" name="Object 1062"/>
          <p:cNvGraphicFramePr>
            <a:graphicFrameLocks noChangeAspect="1"/>
          </p:cNvGraphicFramePr>
          <p:nvPr/>
        </p:nvGraphicFramePr>
        <p:xfrm>
          <a:off x="4191000" y="2971800"/>
          <a:ext cx="4648200" cy="351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9" name="VISIO" r:id="rId3" imgW="3111500" imgH="2362200" progId="Visio.Drawing.6">
                  <p:embed/>
                </p:oleObj>
              </mc:Choice>
              <mc:Fallback>
                <p:oleObj name="VISIO" r:id="rId3" imgW="3111500" imgH="2362200" progId="Visio.Drawing.6">
                  <p:embed/>
                  <p:pic>
                    <p:nvPicPr>
                      <p:cNvPr id="0" name="Object 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971800"/>
                        <a:ext cx="4648200" cy="351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String Algorithms</a:t>
            </a:r>
            <a:endParaRPr lang="en-US" sz="1400"/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DE38971-3FDE-2C40-A5FE-AEBB12875878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The KMP Algorithm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3962400" cy="47244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The failure function can be represented by an array and can be computed in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m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time (see next slide)</a:t>
            </a:r>
            <a:endParaRPr lang="en-US" sz="2000" dirty="0">
              <a:latin typeface="Tahoma" charset="0"/>
            </a:endParaRPr>
          </a:p>
          <a:p>
            <a:pPr eaLnBrk="1" hangingPunct="1"/>
            <a:r>
              <a:rPr lang="en-US" sz="2000" dirty="0">
                <a:latin typeface="Tahoma" charset="0"/>
              </a:rPr>
              <a:t>At each iteration of the while-loop, either</a:t>
            </a:r>
          </a:p>
          <a:p>
            <a:pPr lvl="1" eaLnBrk="1" hangingPunct="1"/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dirty="0">
                <a:latin typeface="Tahoma" charset="0"/>
              </a:rPr>
              <a:t> increases by one, or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the shift amount </a:t>
            </a:r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dirty="0">
                <a:latin typeface="Symbol" charset="0"/>
              </a:rPr>
              <a:t>-</a:t>
            </a:r>
            <a:r>
              <a:rPr lang="en-US" sz="1800" b="1" i="1" dirty="0">
                <a:latin typeface="Times New Roman" charset="0"/>
              </a:rPr>
              <a:t> j</a:t>
            </a:r>
            <a:r>
              <a:rPr lang="en-US" sz="1800" dirty="0">
                <a:latin typeface="Tahoma" charset="0"/>
              </a:rPr>
              <a:t> increases by at least one (observe that </a:t>
            </a:r>
            <a:r>
              <a:rPr lang="en-US" sz="1800" b="1" i="1" dirty="0">
                <a:latin typeface="Times New Roman" charset="0"/>
              </a:rPr>
              <a:t>F</a:t>
            </a:r>
            <a:r>
              <a:rPr lang="en-US" sz="1800" dirty="0">
                <a:latin typeface="Times New Roman" charset="0"/>
              </a:rPr>
              <a:t>(</a:t>
            </a:r>
            <a:r>
              <a:rPr lang="en-US" sz="1800" b="1" i="1" dirty="0">
                <a:latin typeface="Times New Roman" charset="0"/>
                <a:sym typeface="Symbol" charset="0"/>
              </a:rPr>
              <a:t>j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dirty="0">
                <a:latin typeface="Symbol" charset="0"/>
                <a:sym typeface="Symbol" charset="0"/>
              </a:rPr>
              <a:t>-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dirty="0">
                <a:latin typeface="Times New Roman" charset="0"/>
                <a:sym typeface="Symbol" charset="0"/>
              </a:rPr>
              <a:t>1</a:t>
            </a:r>
            <a:r>
              <a:rPr lang="en-US" sz="1800" dirty="0">
                <a:latin typeface="Times New Roman" charset="0"/>
              </a:rPr>
              <a:t>)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dirty="0">
                <a:latin typeface="Times New Roman" charset="0"/>
                <a:sym typeface="Symbol" charset="0"/>
              </a:rPr>
              <a:t>&lt; </a:t>
            </a:r>
            <a:r>
              <a:rPr lang="en-US" sz="1800" b="1" i="1" dirty="0">
                <a:latin typeface="Times New Roman" charset="0"/>
              </a:rPr>
              <a:t>j</a:t>
            </a:r>
            <a:r>
              <a:rPr lang="en-US" sz="1800" dirty="0">
                <a:latin typeface="Tahoma" charset="0"/>
              </a:rPr>
              <a:t>)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Hence, there are no more than </a:t>
            </a:r>
            <a:r>
              <a:rPr lang="en-US" sz="2000" dirty="0">
                <a:latin typeface="Times New Roman" charset="0"/>
              </a:rPr>
              <a:t>2</a:t>
            </a:r>
            <a:r>
              <a:rPr lang="en-US" sz="2000" b="1" i="1" dirty="0">
                <a:latin typeface="Times New Roman" charset="0"/>
              </a:rPr>
              <a:t>n </a:t>
            </a:r>
            <a:r>
              <a:rPr lang="en-US" sz="2000" dirty="0">
                <a:latin typeface="Tahoma" charset="0"/>
              </a:rPr>
              <a:t>iterations of the while-loop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Thus, KMP</a:t>
            </a:r>
            <a:r>
              <a:rPr lang="ja-JP" altLang="en-US" sz="2000" dirty="0">
                <a:latin typeface="Tahoma" charset="0"/>
              </a:rPr>
              <a:t>’</a:t>
            </a:r>
            <a:r>
              <a:rPr lang="en-US" altLang="ja-JP" sz="2000" dirty="0">
                <a:latin typeface="Tahoma" charset="0"/>
              </a:rPr>
              <a:t>s algorithm runs in optimal time </a:t>
            </a:r>
            <a:r>
              <a:rPr lang="en-US" altLang="ja-JP" sz="2000" b="1" i="1" dirty="0">
                <a:latin typeface="Times New Roman" charset="0"/>
              </a:rPr>
              <a:t>O</a:t>
            </a:r>
            <a:r>
              <a:rPr lang="en-US" altLang="ja-JP" sz="2000" dirty="0">
                <a:latin typeface="Times New Roman" charset="0"/>
              </a:rPr>
              <a:t>(</a:t>
            </a:r>
            <a:r>
              <a:rPr lang="en-US" altLang="ja-JP" sz="2000" b="1" i="1" dirty="0">
                <a:latin typeface="Times New Roman" charset="0"/>
              </a:rPr>
              <a:t>m </a:t>
            </a:r>
            <a:r>
              <a:rPr lang="en-US" altLang="ja-JP" sz="2000" dirty="0">
                <a:latin typeface="Symbol" charset="0"/>
              </a:rPr>
              <a:t>+</a:t>
            </a:r>
            <a:r>
              <a:rPr lang="en-US" altLang="ja-JP" sz="2000" b="1" i="1" dirty="0">
                <a:latin typeface="Times New Roman" charset="0"/>
              </a:rPr>
              <a:t> n</a:t>
            </a:r>
            <a:r>
              <a:rPr lang="en-US" altLang="ja-JP" sz="2000" dirty="0" smtClean="0">
                <a:latin typeface="Times New Roman" charset="0"/>
              </a:rPr>
              <a:t>)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4876800" y="1600200"/>
            <a:ext cx="3886200" cy="43858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ct val="20000"/>
              </a:spcAft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b="1" i="1" dirty="0" err="1">
                <a:solidFill>
                  <a:schemeClr val="tx2"/>
                </a:solidFill>
                <a:latin typeface="Times New Roman" charset="0"/>
              </a:rPr>
              <a:t>KMPMatch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T, P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F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failureFunction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P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0</a:t>
            </a:r>
            <a:endParaRPr lang="en-US" sz="1800" b="1" i="1" dirty="0">
              <a:solidFill>
                <a:schemeClr val="tx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0</a:t>
            </a: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while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  <a:endParaRPr lang="en-US" sz="1800" b="1" i="1" dirty="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	if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u="sng" dirty="0">
                <a:solidFill>
                  <a:schemeClr val="accent2"/>
                </a:solidFill>
                <a:latin typeface="Times New Roman" charset="0"/>
              </a:rPr>
              <a:t>]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Symbol" charset="0"/>
              </a:rPr>
              <a:t>=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P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j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]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if 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 dirty="0">
                <a:solidFill>
                  <a:schemeClr val="accent2"/>
                </a:solidFill>
                <a:latin typeface="Symbol" charset="0"/>
              </a:rPr>
              <a:t>=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m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return 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j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latin typeface="Times New Roman" charset="0"/>
              </a:rPr>
              <a:t>{ match }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latin typeface="Times New Roman" charset="0"/>
              </a:rPr>
              <a:t>	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else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+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j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+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else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		if 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0</a:t>
            </a:r>
            <a:r>
              <a:rPr lang="en-US" sz="1400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 (we have advanced in P)</a:t>
            </a:r>
            <a:endParaRPr lang="en-US" sz="1400" b="1" dirty="0">
              <a:solidFill>
                <a:srgbClr val="FF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F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j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r>
              <a:rPr lang="en-US" sz="1800" u="sng" dirty="0">
                <a:solidFill>
                  <a:schemeClr val="accent2"/>
                </a:solidFill>
                <a:latin typeface="Times New Roman" charset="0"/>
              </a:rPr>
              <a:t>]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else       </a:t>
            </a:r>
            <a:endParaRPr lang="en-US" sz="1800" b="1" i="1" dirty="0" smtClean="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Symbol" charset="0"/>
                <a:sym typeface="Symbol" charset="0"/>
              </a:rPr>
              <a:t>+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return 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 </a:t>
            </a:r>
            <a:r>
              <a:rPr lang="en-US" sz="1800" dirty="0">
                <a:latin typeface="Times New Roman" charset="0"/>
              </a:rPr>
              <a:t>{ no match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String Algorithms</a:t>
            </a:r>
            <a:endParaRPr lang="en-US" sz="1400"/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1B12095-7567-774D-9D2A-C2967E50C2D6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Computing the Failure Function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3962400" cy="47244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The failure function can be represented by an array and can be computed in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m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time</a:t>
            </a:r>
          </a:p>
          <a:p>
            <a:pPr eaLnBrk="1" hangingPunct="1"/>
            <a:r>
              <a:rPr lang="en-US" sz="2000">
                <a:latin typeface="Tahoma" charset="0"/>
              </a:rPr>
              <a:t>The construction is similar to the KMP algorithm itself</a:t>
            </a:r>
          </a:p>
          <a:p>
            <a:pPr eaLnBrk="1" hangingPunct="1"/>
            <a:r>
              <a:rPr lang="en-US" sz="2000">
                <a:latin typeface="Tahoma" charset="0"/>
              </a:rPr>
              <a:t>At each iteration of the while-loop, either</a:t>
            </a:r>
          </a:p>
          <a:p>
            <a:pPr lvl="1" eaLnBrk="1" hangingPunct="1"/>
            <a:r>
              <a:rPr lang="en-US" sz="1800" b="1" i="1">
                <a:latin typeface="Times New Roman" charset="0"/>
              </a:rPr>
              <a:t>i</a:t>
            </a:r>
            <a:r>
              <a:rPr lang="en-US" sz="1800">
                <a:latin typeface="Tahoma" charset="0"/>
              </a:rPr>
              <a:t> increases by one, or</a:t>
            </a:r>
          </a:p>
          <a:p>
            <a:pPr lvl="1" eaLnBrk="1" hangingPunct="1"/>
            <a:r>
              <a:rPr lang="en-US" sz="1800">
                <a:latin typeface="Tahoma" charset="0"/>
              </a:rPr>
              <a:t>the shift amount </a:t>
            </a:r>
            <a:r>
              <a:rPr lang="en-US" sz="1800" b="1" i="1">
                <a:latin typeface="Times New Roman" charset="0"/>
              </a:rPr>
              <a:t>i </a:t>
            </a:r>
            <a:r>
              <a:rPr lang="en-US" sz="1800">
                <a:latin typeface="Symbol" charset="0"/>
              </a:rPr>
              <a:t>-</a:t>
            </a:r>
            <a:r>
              <a:rPr lang="en-US" sz="1800" b="1" i="1">
                <a:latin typeface="Times New Roman" charset="0"/>
              </a:rPr>
              <a:t> j</a:t>
            </a:r>
            <a:r>
              <a:rPr lang="en-US" sz="1800">
                <a:latin typeface="Tahoma" charset="0"/>
              </a:rPr>
              <a:t> increases by at least one (observe that </a:t>
            </a:r>
            <a:r>
              <a:rPr lang="en-US" sz="1800" b="1" i="1">
                <a:latin typeface="Times New Roman" charset="0"/>
              </a:rPr>
              <a:t>F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  <a:sym typeface="Symbol" charset="0"/>
              </a:rPr>
              <a:t>j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Symbol" charset="0"/>
                <a:sym typeface="Symbol" charset="0"/>
              </a:rPr>
              <a:t>-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imes New Roman" charset="0"/>
                <a:sym typeface="Symbol" charset="0"/>
              </a:rPr>
              <a:t>1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imes New Roman" charset="0"/>
                <a:sym typeface="Symbol" charset="0"/>
              </a:rPr>
              <a:t>&lt; </a:t>
            </a:r>
            <a:r>
              <a:rPr lang="en-US" sz="1800" b="1" i="1">
                <a:latin typeface="Times New Roman" charset="0"/>
              </a:rPr>
              <a:t>j</a:t>
            </a:r>
            <a:r>
              <a:rPr lang="en-US" sz="1800">
                <a:latin typeface="Tahoma" charset="0"/>
              </a:rPr>
              <a:t>)</a:t>
            </a:r>
          </a:p>
          <a:p>
            <a:pPr eaLnBrk="1" hangingPunct="1"/>
            <a:r>
              <a:rPr lang="en-US" sz="2000">
                <a:latin typeface="Tahoma" charset="0"/>
              </a:rPr>
              <a:t>Hence, there are no more than </a:t>
            </a:r>
            <a:r>
              <a:rPr lang="en-US" sz="2000">
                <a:latin typeface="Times New Roman" charset="0"/>
              </a:rPr>
              <a:t>2</a:t>
            </a:r>
            <a:r>
              <a:rPr lang="en-US" sz="2000" b="1" i="1">
                <a:latin typeface="Times New Roman" charset="0"/>
              </a:rPr>
              <a:t>m </a:t>
            </a:r>
            <a:r>
              <a:rPr lang="en-US" sz="2000">
                <a:latin typeface="Tahoma" charset="0"/>
              </a:rPr>
              <a:t>iterations of the while-loop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4648200" y="2052638"/>
            <a:ext cx="4114800" cy="4119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ct val="20000"/>
              </a:spcAft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failureFunction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P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F</a:t>
            </a:r>
            <a:r>
              <a:rPr lang="en-US" sz="1800" b="1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0</a:t>
            </a:r>
            <a:r>
              <a:rPr lang="en-US" sz="1800" b="1">
                <a:solidFill>
                  <a:schemeClr val="accent2"/>
                </a:solidFill>
                <a:latin typeface="Times New Roman" charset="0"/>
              </a:rPr>
              <a:t>]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0</a:t>
            </a: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endParaRPr lang="en-US" sz="1800" b="1" i="1">
              <a:solidFill>
                <a:schemeClr val="tx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0</a:t>
            </a: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while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&lt;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m</a:t>
            </a:r>
            <a:endParaRPr lang="en-US" sz="1800" b="1" i="1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if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P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u="sng">
                <a:solidFill>
                  <a:schemeClr val="accent2"/>
                </a:solidFill>
                <a:latin typeface="Times New Roman" charset="0"/>
              </a:rPr>
              <a:t>]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Symbol" charset="0"/>
              </a:rPr>
              <a:t>=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P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j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]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>
                <a:latin typeface="Times New Roman" charset="0"/>
              </a:rPr>
              <a:t>{we have matched </a:t>
            </a:r>
            <a:r>
              <a:rPr lang="en-US" sz="1800" b="1" i="1">
                <a:latin typeface="Times New Roman" charset="0"/>
              </a:rPr>
              <a:t>j </a:t>
            </a:r>
            <a:r>
              <a:rPr lang="en-US" sz="1800">
                <a:latin typeface="Times New Roman" charset="0"/>
              </a:rPr>
              <a:t>+ 1 chars}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F</a:t>
            </a:r>
            <a:r>
              <a:rPr lang="en-US" sz="1800" b="1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b="1">
                <a:solidFill>
                  <a:schemeClr val="accent2"/>
                </a:solidFill>
                <a:latin typeface="Times New Roman" charset="0"/>
              </a:rPr>
              <a:t>]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j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+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 sz="1800" b="1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+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j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+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else if 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&gt;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0 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then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latin typeface="Times New Roman" charset="0"/>
              </a:rPr>
              <a:t>		{use failure function to shift </a:t>
            </a:r>
            <a:r>
              <a:rPr lang="en-US" sz="1800" b="1" i="1">
                <a:latin typeface="Times New Roman" charset="0"/>
              </a:rPr>
              <a:t>P</a:t>
            </a:r>
            <a:r>
              <a:rPr lang="en-US" sz="1800">
                <a:latin typeface="Times New Roman" charset="0"/>
              </a:rPr>
              <a:t>}</a:t>
            </a:r>
            <a:endParaRPr lang="en-US" sz="1800" b="1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F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j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r>
              <a:rPr lang="en-US" sz="1800" u="sng">
                <a:solidFill>
                  <a:schemeClr val="accent2"/>
                </a:solidFill>
                <a:latin typeface="Times New Roman" charset="0"/>
              </a:rPr>
              <a:t>]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else</a:t>
            </a:r>
            <a:endParaRPr lang="en-US" sz="1800" b="1" i="1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F</a:t>
            </a:r>
            <a:r>
              <a:rPr lang="en-US" sz="1800" b="1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b="1">
                <a:solidFill>
                  <a:schemeClr val="accent2"/>
                </a:solidFill>
                <a:latin typeface="Times New Roman" charset="0"/>
              </a:rPr>
              <a:t>]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0 </a:t>
            </a:r>
            <a:r>
              <a:rPr lang="en-US" sz="1800">
                <a:latin typeface="Times New Roman" charset="0"/>
              </a:rPr>
              <a:t>{ no match }</a:t>
            </a:r>
            <a:endParaRPr lang="en-US" sz="1800" b="1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+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pic>
        <p:nvPicPr>
          <p:cNvPr id="28678" name="Picture 5" descr="j017443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763" y="228600"/>
            <a:ext cx="12477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String Algorithms</a:t>
            </a:r>
            <a:endParaRPr lang="en-US" sz="1400"/>
          </a:p>
        </p:txBody>
      </p:sp>
      <p:sp>
        <p:nvSpPr>
          <p:cNvPr id="296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9852A72-138F-A54F-9778-C6479B78A425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graphicFrame>
        <p:nvGraphicFramePr>
          <p:cNvPr id="29700" name="Object 3"/>
          <p:cNvGraphicFramePr>
            <a:graphicFrameLocks noChangeAspect="1"/>
          </p:cNvGraphicFramePr>
          <p:nvPr/>
        </p:nvGraphicFramePr>
        <p:xfrm>
          <a:off x="1066800" y="1752600"/>
          <a:ext cx="7772400" cy="415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0" name="VISIO" r:id="rId3" imgW="4787900" imgH="2565400" progId="Visio.Drawing.6">
                  <p:embed/>
                </p:oleObj>
              </mc:Choice>
              <mc:Fallback>
                <p:oleObj name="VISIO" r:id="rId3" imgW="4787900" imgH="25654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752600"/>
                        <a:ext cx="7772400" cy="415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8" name="Group 4"/>
          <p:cNvGraphicFramePr>
            <a:graphicFrameLocks noGrp="1"/>
          </p:cNvGraphicFramePr>
          <p:nvPr/>
        </p:nvGraphicFramePr>
        <p:xfrm>
          <a:off x="685800" y="4953000"/>
          <a:ext cx="3505200" cy="1128713"/>
        </p:xfrm>
        <a:graphic>
          <a:graphicData uri="http://schemas.openxmlformats.org/drawingml/2006/table">
            <a:tbl>
              <a:tblPr/>
              <a:tblGrid>
                <a:gridCol w="631825"/>
                <a:gridCol w="477838"/>
                <a:gridCol w="479425"/>
                <a:gridCol w="479425"/>
                <a:gridCol w="479425"/>
                <a:gridCol w="477837"/>
                <a:gridCol w="479425"/>
              </a:tblGrid>
              <a:tr h="365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]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715000"/>
            <a:ext cx="1905000" cy="457200"/>
          </a:xfrm>
        </p:spPr>
        <p:txBody>
          <a:bodyPr/>
          <a:lstStyle/>
          <a:p>
            <a:fld id="{10B2FA7D-FC46-314A-A615-393275BEE2FE}" type="slidenum">
              <a:rPr lang="en-US"/>
              <a:pPr/>
              <a:t>14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altLang="en-US" b="1" dirty="0" smtClean="0"/>
              <a:t>Karp-Rabin</a:t>
            </a:r>
            <a:endParaRPr lang="en-US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763000" cy="4114800"/>
          </a:xfrm>
        </p:spPr>
        <p:txBody>
          <a:bodyPr/>
          <a:lstStyle/>
          <a:p>
            <a:r>
              <a:rPr lang="en-US" altLang="en-US" sz="2400"/>
              <a:t>The Rabin-Karp string searching algorithm calculates a </a:t>
            </a:r>
            <a:r>
              <a:rPr lang="en-US" altLang="en-US" sz="2400" b="1"/>
              <a:t>hash value</a:t>
            </a:r>
            <a:r>
              <a:rPr lang="en-US" altLang="en-US" sz="2400"/>
              <a:t> for the pattern, and for each M-character subsequence of text to be compared.</a:t>
            </a:r>
          </a:p>
          <a:p>
            <a:r>
              <a:rPr lang="en-US" altLang="en-US" sz="2400"/>
              <a:t>If the hash values are unequal, the algorithm will calculate the hash value for next M-character sequence.</a:t>
            </a:r>
          </a:p>
          <a:p>
            <a:r>
              <a:rPr lang="en-US" altLang="en-US" sz="2400"/>
              <a:t>If the hash values are equal, the algorithm will do a </a:t>
            </a:r>
            <a:r>
              <a:rPr lang="en-US" altLang="en-US" sz="2400">
                <a:solidFill>
                  <a:schemeClr val="accent2"/>
                </a:solidFill>
              </a:rPr>
              <a:t>Brute Force</a:t>
            </a:r>
            <a:r>
              <a:rPr lang="en-US" altLang="en-US" sz="2400"/>
              <a:t> comparison between the pattern and the M-character sequence.</a:t>
            </a:r>
          </a:p>
          <a:p>
            <a:r>
              <a:rPr lang="en-US" altLang="en-US" sz="2400"/>
              <a:t>In this way, there is only one comparison per text subsequence, and Brute Force is only needed when hash values match.</a:t>
            </a:r>
          </a:p>
          <a:p>
            <a:r>
              <a:rPr lang="en-US" altLang="en-US" sz="2400"/>
              <a:t>Perhaps an example will clarify some things...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421251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172200"/>
            <a:ext cx="1905000" cy="457200"/>
          </a:xfrm>
        </p:spPr>
        <p:txBody>
          <a:bodyPr/>
          <a:lstStyle/>
          <a:p>
            <a:fld id="{FD21A375-966E-D148-B09E-7B3E460A813C}" type="slidenum">
              <a:rPr lang="en-US"/>
              <a:pPr/>
              <a:t>15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772400" cy="1143000"/>
          </a:xfrm>
        </p:spPr>
        <p:txBody>
          <a:bodyPr/>
          <a:lstStyle/>
          <a:p>
            <a:r>
              <a:rPr lang="en-US" altLang="en-US" b="1" dirty="0" smtClean="0"/>
              <a:t>Karp-Rabin </a:t>
            </a:r>
            <a:r>
              <a:rPr lang="en-US" altLang="en-US" b="1" dirty="0"/>
              <a:t>Example</a:t>
            </a:r>
            <a:endParaRPr lang="en-US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7772400" cy="990600"/>
          </a:xfrm>
        </p:spPr>
        <p:txBody>
          <a:bodyPr/>
          <a:lstStyle/>
          <a:p>
            <a:r>
              <a:rPr lang="en-US" altLang="en-US" sz="2400" dirty="0"/>
              <a:t>Hash value of 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altLang="en-US" sz="2400" dirty="0"/>
              <a:t>AAAAA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altLang="en-US" sz="2400" dirty="0"/>
              <a:t> is 37</a:t>
            </a:r>
          </a:p>
          <a:p>
            <a:r>
              <a:rPr lang="en-US" altLang="en-US" sz="2400" dirty="0"/>
              <a:t>Hash value of 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altLang="en-US" sz="2400" dirty="0"/>
              <a:t>AAAAH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altLang="en-US" sz="2400" dirty="0"/>
              <a:t> is 100</a:t>
            </a:r>
            <a:endParaRPr lang="en-US" alt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2409825"/>
            <a:ext cx="4572000" cy="4027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916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0BE88-BD3C-C14B-B958-B5B727E4A35E}" type="slidenum">
              <a:rPr lang="en-US"/>
              <a:pPr/>
              <a:t>16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altLang="en-US" b="1" dirty="0" smtClean="0"/>
              <a:t>Karp-Rabin </a:t>
            </a:r>
            <a:r>
              <a:rPr lang="en-US" altLang="en-US" b="1" dirty="0"/>
              <a:t>Algorithm</a:t>
            </a:r>
            <a:endParaRPr lang="en-US" alt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1676400"/>
            <a:ext cx="87630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i="1" dirty="0"/>
              <a:t>P</a:t>
            </a:r>
            <a:r>
              <a:rPr lang="en-US" altLang="en-US" sz="2400" i="1" dirty="0" smtClean="0"/>
              <a:t>attern </a:t>
            </a:r>
            <a:r>
              <a:rPr lang="en-US" altLang="en-US" sz="2400" i="1" dirty="0"/>
              <a:t>is M characters long</a:t>
            </a:r>
            <a:r>
              <a:rPr lang="en-US" altLang="en-US" sz="24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err="1">
                <a:solidFill>
                  <a:srgbClr val="5D994E"/>
                </a:solidFill>
              </a:rPr>
              <a:t>hash_p</a:t>
            </a:r>
            <a:r>
              <a:rPr lang="en-US" altLang="en-US" sz="2400" dirty="0"/>
              <a:t>=hash value of pattern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err="1">
                <a:solidFill>
                  <a:srgbClr val="DC303B"/>
                </a:solidFill>
              </a:rPr>
              <a:t>hash_t</a:t>
            </a:r>
            <a:r>
              <a:rPr lang="en-US" altLang="en-US" sz="2400" dirty="0"/>
              <a:t>=hash value of first M letters in body of text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solidFill>
                  <a:schemeClr val="accent2"/>
                </a:solidFill>
              </a:rPr>
              <a:t>do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solidFill>
                  <a:schemeClr val="accent2"/>
                </a:solidFill>
              </a:rPr>
              <a:t>	if</a:t>
            </a:r>
            <a:r>
              <a:rPr lang="en-US" altLang="en-US" sz="2400" dirty="0">
                <a:solidFill>
                  <a:schemeClr val="accent2"/>
                </a:solidFill>
              </a:rPr>
              <a:t> (</a:t>
            </a:r>
            <a:r>
              <a:rPr lang="en-US" altLang="en-US" sz="2400" dirty="0" err="1">
                <a:solidFill>
                  <a:srgbClr val="5D994E"/>
                </a:solidFill>
              </a:rPr>
              <a:t>hash_p</a:t>
            </a:r>
            <a:r>
              <a:rPr lang="en-US" altLang="en-US" sz="2400" dirty="0">
                <a:solidFill>
                  <a:schemeClr val="accent2"/>
                </a:solidFill>
              </a:rPr>
              <a:t> </a:t>
            </a:r>
            <a:r>
              <a:rPr lang="en-US" altLang="en-US" sz="2400" dirty="0" smtClean="0">
                <a:solidFill>
                  <a:schemeClr val="accent2"/>
                </a:solidFill>
              </a:rPr>
              <a:t>= </a:t>
            </a:r>
            <a:r>
              <a:rPr lang="en-US" altLang="en-US" sz="2400" dirty="0" err="1">
                <a:solidFill>
                  <a:srgbClr val="DC303B"/>
                </a:solidFill>
              </a:rPr>
              <a:t>hash_t</a:t>
            </a:r>
            <a:r>
              <a:rPr lang="en-US" altLang="en-US" sz="2400" dirty="0">
                <a:solidFill>
                  <a:schemeClr val="accent2"/>
                </a:solidFill>
              </a:rPr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		brute force comparison of </a:t>
            </a:r>
            <a:r>
              <a:rPr lang="en-US" altLang="en-US" sz="2400" dirty="0" smtClean="0">
                <a:solidFill>
                  <a:schemeClr val="accent2"/>
                </a:solidFill>
              </a:rPr>
              <a:t>the pattern and </a:t>
            </a:r>
            <a:r>
              <a:rPr lang="en-US" altLang="en-US" sz="2400" dirty="0">
                <a:solidFill>
                  <a:schemeClr val="accent2"/>
                </a:solidFill>
              </a:rPr>
              <a:t>selected </a:t>
            </a:r>
            <a:r>
              <a:rPr lang="en-US" altLang="en-US" sz="2400" dirty="0" smtClean="0">
                <a:solidFill>
                  <a:schemeClr val="accent2"/>
                </a:solidFill>
              </a:rPr>
              <a:t>		section </a:t>
            </a:r>
            <a:r>
              <a:rPr lang="en-US" altLang="en-US" sz="2400" dirty="0">
                <a:solidFill>
                  <a:schemeClr val="accent2"/>
                </a:solidFill>
              </a:rPr>
              <a:t>of text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	      </a:t>
            </a:r>
            <a:r>
              <a:rPr lang="en-US" altLang="en-US" sz="2400" dirty="0" err="1" smtClean="0">
                <a:solidFill>
                  <a:srgbClr val="DC303B"/>
                </a:solidFill>
              </a:rPr>
              <a:t>hash_t</a:t>
            </a:r>
            <a:r>
              <a:rPr lang="en-US" altLang="en-US" sz="2400" dirty="0" smtClean="0">
                <a:solidFill>
                  <a:srgbClr val="DC303B"/>
                </a:solidFill>
              </a:rPr>
              <a:t> !</a:t>
            </a:r>
            <a:r>
              <a:rPr lang="en-US" altLang="en-US" sz="2400" dirty="0" smtClean="0">
                <a:solidFill>
                  <a:schemeClr val="accent2"/>
                </a:solidFill>
              </a:rPr>
              <a:t>= </a:t>
            </a:r>
            <a:r>
              <a:rPr lang="en-US" altLang="en-US" sz="2400" dirty="0" err="1" smtClean="0">
                <a:solidFill>
                  <a:schemeClr val="accent2"/>
                </a:solidFill>
              </a:rPr>
              <a:t>hash_p</a:t>
            </a:r>
            <a:r>
              <a:rPr lang="en-US" altLang="en-US" sz="2400" dirty="0" smtClean="0">
                <a:solidFill>
                  <a:schemeClr val="accent2"/>
                </a:solidFill>
              </a:rPr>
              <a:t> shift one character over</a:t>
            </a:r>
            <a:endParaRPr lang="en-US" altLang="en-US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solidFill>
                  <a:schemeClr val="accent2"/>
                </a:solidFill>
              </a:rPr>
              <a:t>while</a:t>
            </a:r>
            <a:r>
              <a:rPr lang="en-US" altLang="en-US" sz="2400" dirty="0">
                <a:solidFill>
                  <a:schemeClr val="accent2"/>
                </a:solidFill>
              </a:rPr>
              <a:t> (end of </a:t>
            </a:r>
            <a:r>
              <a:rPr lang="en-US" altLang="en-US" sz="2400" dirty="0" smtClean="0">
                <a:solidFill>
                  <a:schemeClr val="accent2"/>
                </a:solidFill>
              </a:rPr>
              <a:t>text</a:t>
            </a:r>
            <a:r>
              <a:rPr lang="en-US" altLang="en-US" sz="2400" dirty="0">
                <a:solidFill>
                  <a:schemeClr val="accent2"/>
                </a:solidFill>
              </a:rPr>
              <a:t> </a:t>
            </a:r>
            <a:r>
              <a:rPr lang="en-US" altLang="en-US" sz="2400" b="1" dirty="0" smtClean="0">
                <a:solidFill>
                  <a:schemeClr val="accent2"/>
                </a:solidFill>
              </a:rPr>
              <a:t>or </a:t>
            </a:r>
            <a:r>
              <a:rPr lang="en-US" altLang="en-US" sz="2400" dirty="0" smtClean="0">
                <a:solidFill>
                  <a:schemeClr val="accent2"/>
                </a:solidFill>
              </a:rPr>
              <a:t>brute </a:t>
            </a:r>
            <a:r>
              <a:rPr lang="en-US" altLang="en-US" sz="2400" dirty="0">
                <a:solidFill>
                  <a:schemeClr val="accent2"/>
                </a:solidFill>
              </a:rPr>
              <a:t>force comparison </a:t>
            </a:r>
            <a:r>
              <a:rPr lang="en-US" altLang="en-US" sz="2400" dirty="0" smtClean="0">
                <a:solidFill>
                  <a:schemeClr val="accent2"/>
                </a:solidFill>
              </a:rPr>
              <a:t>= </a:t>
            </a:r>
            <a:r>
              <a:rPr lang="en-US" altLang="en-US" sz="2400" dirty="0">
                <a:solidFill>
                  <a:schemeClr val="accent2"/>
                </a:solidFill>
              </a:rPr>
              <a:t>true)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660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84E6-F5CE-294D-ABDA-255E35099864}" type="slidenum">
              <a:rPr lang="en-US"/>
              <a:pPr/>
              <a:t>17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1143000"/>
          </a:xfrm>
        </p:spPr>
        <p:txBody>
          <a:bodyPr/>
          <a:lstStyle/>
          <a:p>
            <a:r>
              <a:rPr lang="en-US" altLang="en-US" b="1" dirty="0" smtClean="0"/>
              <a:t>Karp-Rabin</a:t>
            </a:r>
            <a:endParaRPr lang="en-US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4800600"/>
          </a:xfrm>
        </p:spPr>
        <p:txBody>
          <a:bodyPr/>
          <a:lstStyle/>
          <a:p>
            <a:r>
              <a:rPr lang="en-US" sz="2400" dirty="0"/>
              <a:t>Total number of comparisons: </a:t>
            </a:r>
            <a:r>
              <a:rPr lang="en-US" sz="2400" dirty="0" smtClean="0"/>
              <a:t>M*(</a:t>
            </a:r>
            <a:r>
              <a:rPr lang="en-US" sz="2400" dirty="0"/>
              <a:t>N-M+1)</a:t>
            </a:r>
          </a:p>
          <a:p>
            <a:r>
              <a:rPr lang="en-US" sz="2400" dirty="0" smtClean="0"/>
              <a:t>Worst </a:t>
            </a:r>
            <a:r>
              <a:rPr lang="en-US" sz="2400" dirty="0"/>
              <a:t>case time complexity: O(MN)</a:t>
            </a:r>
            <a:endParaRPr lang="en-US" altLang="en-US" sz="2400" dirty="0" smtClean="0"/>
          </a:p>
          <a:p>
            <a:r>
              <a:rPr lang="en-US" altLang="en-US" sz="2400" dirty="0" smtClean="0"/>
              <a:t>Common </a:t>
            </a:r>
            <a:r>
              <a:rPr lang="en-US" altLang="en-US" sz="2400" dirty="0"/>
              <a:t>Rabin-Karp questions: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ja-JP" altLang="en-US" sz="2000" dirty="0" smtClean="0">
                <a:latin typeface="Arial"/>
              </a:rPr>
              <a:t>“</a:t>
            </a:r>
            <a:r>
              <a:rPr lang="en-US" altLang="en-US" sz="2000" dirty="0"/>
              <a:t>What is the hash function used to calculate </a:t>
            </a:r>
            <a:r>
              <a:rPr lang="en-US" altLang="en-US" sz="2000" dirty="0" smtClean="0"/>
              <a:t>values </a:t>
            </a:r>
            <a:r>
              <a:rPr lang="en-US" altLang="en-US" sz="2000" dirty="0"/>
              <a:t>for character sequences?</a:t>
            </a:r>
            <a:r>
              <a:rPr lang="ja-JP" altLang="en-US" sz="2000" dirty="0" smtClean="0">
                <a:latin typeface="Arial"/>
              </a:rPr>
              <a:t>”</a:t>
            </a:r>
            <a:endParaRPr lang="en-US" altLang="ja-JP" sz="2000" dirty="0" smtClean="0">
              <a:latin typeface="Arial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ja-JP" sz="1600" dirty="0" smtClean="0">
                <a:latin typeface="Arial"/>
              </a:rPr>
              <a:t>Use </a:t>
            </a:r>
            <a:r>
              <a:rPr lang="en-US" altLang="ja-JP" sz="1600" i="1" dirty="0" smtClean="0">
                <a:solidFill>
                  <a:srgbClr val="FF0000"/>
                </a:solidFill>
                <a:latin typeface="Arial"/>
              </a:rPr>
              <a:t>Uniform Hash</a:t>
            </a:r>
            <a:r>
              <a:rPr lang="en-US" altLang="ja-JP" sz="1600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altLang="ja-JP" sz="1600" dirty="0" smtClean="0">
                <a:solidFill>
                  <a:srgbClr val="FF0000"/>
                </a:solidFill>
                <a:latin typeface="Arial"/>
              </a:rPr>
              <a:t>functions: </a:t>
            </a:r>
            <a:r>
              <a:rPr lang="en-US" altLang="ja-JP" sz="1600" dirty="0" smtClean="0">
                <a:latin typeface="Arial"/>
              </a:rPr>
              <a:t>that is a hash function h </a:t>
            </a:r>
            <a:r>
              <a:rPr lang="en-US" altLang="ja-JP" sz="1600" dirty="0" smtClean="0">
                <a:latin typeface="Arial"/>
              </a:rPr>
              <a:t>such that </a:t>
            </a:r>
            <a:r>
              <a:rPr lang="en-US" altLang="ja-JP" sz="1600" dirty="0" smtClean="0">
                <a:latin typeface="Arial"/>
              </a:rPr>
              <a:t>for any pattern </a:t>
            </a:r>
            <a:r>
              <a:rPr lang="en-US" altLang="ja-JP" sz="1600" dirty="0" err="1" smtClean="0">
                <a:latin typeface="Arial"/>
              </a:rPr>
              <a:t>P</a:t>
            </a:r>
            <a:r>
              <a:rPr lang="en-US" altLang="ja-JP" sz="1600" baseline="-25000" dirty="0" err="1" smtClean="0">
                <a:latin typeface="Arial"/>
              </a:rPr>
              <a:t>k</a:t>
            </a:r>
            <a:r>
              <a:rPr lang="en-US" altLang="ja-JP" sz="1600" dirty="0" smtClean="0">
                <a:latin typeface="Arial"/>
              </a:rPr>
              <a:t> in L, the number of other patterns </a:t>
            </a:r>
            <a:r>
              <a:rPr lang="en-US" altLang="ja-JP" sz="1600" dirty="0" err="1" smtClean="0">
                <a:latin typeface="Arial"/>
              </a:rPr>
              <a:t>P</a:t>
            </a:r>
            <a:r>
              <a:rPr lang="en-US" altLang="ja-JP" sz="1600" baseline="-25000" dirty="0" err="1" smtClean="0">
                <a:latin typeface="Arial"/>
              </a:rPr>
              <a:t>j</a:t>
            </a:r>
            <a:r>
              <a:rPr lang="en-US" altLang="ja-JP" sz="1600" dirty="0" smtClean="0">
                <a:latin typeface="Arial"/>
              </a:rPr>
              <a:t>  such that h(</a:t>
            </a:r>
            <a:r>
              <a:rPr lang="en-US" altLang="ja-JP" sz="1600" dirty="0" err="1" smtClean="0">
                <a:latin typeface="Arial"/>
              </a:rPr>
              <a:t>P</a:t>
            </a:r>
            <a:r>
              <a:rPr lang="en-US" altLang="ja-JP" sz="1600" baseline="-25000" dirty="0" err="1" smtClean="0">
                <a:latin typeface="Arial"/>
              </a:rPr>
              <a:t>j</a:t>
            </a:r>
            <a:r>
              <a:rPr lang="en-US" altLang="ja-JP" sz="1600" dirty="0" smtClean="0">
                <a:latin typeface="Arial"/>
              </a:rPr>
              <a:t>) </a:t>
            </a:r>
            <a:r>
              <a:rPr lang="en-US" altLang="ja-JP" sz="1600" dirty="0" smtClean="0">
                <a:latin typeface="Arial"/>
              </a:rPr>
              <a:t>= </a:t>
            </a:r>
            <a:r>
              <a:rPr lang="en-US" altLang="ja-JP" sz="1600" dirty="0" smtClean="0">
                <a:latin typeface="Arial"/>
              </a:rPr>
              <a:t>h(</a:t>
            </a:r>
            <a:r>
              <a:rPr lang="en-US" altLang="ja-JP" sz="1600" dirty="0" err="1" smtClean="0">
                <a:latin typeface="Arial"/>
              </a:rPr>
              <a:t>P</a:t>
            </a:r>
            <a:r>
              <a:rPr lang="en-US" altLang="ja-JP" sz="1600" baseline="-25000" dirty="0" err="1" smtClean="0">
                <a:latin typeface="Arial"/>
              </a:rPr>
              <a:t>k</a:t>
            </a:r>
            <a:r>
              <a:rPr lang="en-US" altLang="ja-JP" sz="1600" dirty="0" smtClean="0">
                <a:latin typeface="Arial"/>
              </a:rPr>
              <a:t>) </a:t>
            </a:r>
            <a:r>
              <a:rPr lang="en-US" altLang="ja-JP" sz="1600" dirty="0" smtClean="0">
                <a:latin typeface="Arial"/>
              </a:rPr>
              <a:t>is O(1</a:t>
            </a:r>
            <a:r>
              <a:rPr lang="en-US" altLang="ja-JP" sz="1600" dirty="0" smtClean="0">
                <a:latin typeface="Arial"/>
              </a:rPr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ja-JP" sz="1600" dirty="0" smtClean="0">
                <a:latin typeface="Arial"/>
              </a:rPr>
              <a:t>In other words, the hash values for string in L is uniformly distributed</a:t>
            </a:r>
            <a:endParaRPr lang="en-US" altLang="ja-JP" sz="1600" dirty="0" smtClean="0">
              <a:latin typeface="Arial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000" dirty="0"/>
              <a:t>	</a:t>
            </a:r>
            <a:r>
              <a:rPr lang="ja-JP" altLang="en-US" sz="2000" dirty="0" smtClean="0">
                <a:latin typeface="Arial"/>
              </a:rPr>
              <a:t>“</a:t>
            </a:r>
            <a:r>
              <a:rPr lang="en-US" altLang="en-US" sz="2000" dirty="0" smtClean="0"/>
              <a:t>Isn</a:t>
            </a:r>
            <a:r>
              <a:rPr lang="en-US" altLang="en-US" sz="2000" dirty="0" smtClean="0">
                <a:latin typeface="Arial"/>
              </a:rPr>
              <a:t>’</a:t>
            </a:r>
            <a:r>
              <a:rPr lang="en-US" altLang="en-US" sz="2000" dirty="0" smtClean="0"/>
              <a:t>t </a:t>
            </a:r>
            <a:r>
              <a:rPr lang="en-US" altLang="en-US" sz="2000" dirty="0"/>
              <a:t>it time consuming to hash </a:t>
            </a:r>
            <a:r>
              <a:rPr lang="en-US" altLang="en-US" sz="2000" dirty="0" smtClean="0"/>
              <a:t>every </a:t>
            </a:r>
            <a:r>
              <a:rPr lang="en-US" altLang="en-US" sz="2000" dirty="0"/>
              <a:t>one of  the </a:t>
            </a:r>
            <a:r>
              <a:rPr lang="en-US" altLang="en-US" sz="2000" dirty="0" smtClean="0"/>
              <a:t>M-	 	 character </a:t>
            </a:r>
            <a:r>
              <a:rPr lang="en-US" altLang="en-US" sz="2000" dirty="0"/>
              <a:t>sequences in the text body?</a:t>
            </a:r>
            <a:r>
              <a:rPr lang="ja-JP" altLang="en-US" sz="2000" dirty="0" smtClean="0">
                <a:latin typeface="Arial"/>
              </a:rPr>
              <a:t>”</a:t>
            </a:r>
            <a:endParaRPr lang="en-US" altLang="ja-JP" sz="2000" dirty="0" smtClean="0">
              <a:latin typeface="Arial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latin typeface="Arial"/>
              </a:rPr>
              <a:t>We can do it smartly.</a:t>
            </a:r>
            <a:endParaRPr lang="en-US" alt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 smtClean="0"/>
              <a:t>Lets </a:t>
            </a:r>
            <a:r>
              <a:rPr lang="en-US" altLang="en-US" sz="2400" dirty="0" smtClean="0"/>
              <a:t>get mathematical: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089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3343-185B-C54E-AC21-37960A5D44E7}" type="slidenum">
              <a:rPr lang="en-US"/>
              <a:pPr/>
              <a:t>18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Karp-Rabin </a:t>
            </a:r>
            <a:r>
              <a:rPr lang="en-US" altLang="en-US" b="1" dirty="0"/>
              <a:t>Math</a:t>
            </a:r>
            <a:endParaRPr lang="en-US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1524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Consider an </a:t>
            </a:r>
            <a:r>
              <a:rPr lang="en-US" altLang="en-US" sz="2000" dirty="0" smtClean="0"/>
              <a:t>M-character </a:t>
            </a:r>
            <a:r>
              <a:rPr lang="en-US" altLang="en-US" sz="2000" dirty="0"/>
              <a:t>sequence as an </a:t>
            </a:r>
            <a:r>
              <a:rPr lang="en-US" altLang="en-US" sz="2000" dirty="0" smtClean="0"/>
              <a:t>M-digit </a:t>
            </a:r>
            <a:r>
              <a:rPr lang="en-US" altLang="en-US" sz="2000" dirty="0"/>
              <a:t>number in base b, where b is the number of letters in the alphabet.  The text subsequence t[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.. </a:t>
            </a:r>
            <a:r>
              <a:rPr lang="en-US" altLang="en-US" sz="2000" dirty="0" smtClean="0"/>
              <a:t>i+M-1</a:t>
            </a:r>
            <a:r>
              <a:rPr lang="en-US" altLang="en-US" sz="2000" dirty="0"/>
              <a:t>] is mapped to the number</a:t>
            </a:r>
            <a:endParaRPr lang="en-US" altLang="en-US" sz="2400" dirty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2971800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>
              <a:buFont typeface="Times" charset="0"/>
              <a:buChar char="•"/>
            </a:pPr>
            <a:r>
              <a:rPr lang="en-US" sz="2000" dirty="0"/>
              <a:t>  Furthermore, given x(</a:t>
            </a:r>
            <a:r>
              <a:rPr lang="en-US" sz="2000" dirty="0" err="1"/>
              <a:t>i</a:t>
            </a:r>
            <a:r>
              <a:rPr lang="en-US" sz="2000" dirty="0"/>
              <a:t>) we can compute x(i+1) for the next subsequence </a:t>
            </a:r>
            <a:r>
              <a:rPr lang="en-US" sz="2000" dirty="0" smtClean="0"/>
              <a:t>   t[i+1 </a:t>
            </a:r>
            <a:r>
              <a:rPr lang="en-US" sz="2000" dirty="0"/>
              <a:t>.. </a:t>
            </a:r>
            <a:r>
              <a:rPr lang="en-US" sz="2000" dirty="0" err="1"/>
              <a:t>i+M</a:t>
            </a:r>
            <a:r>
              <a:rPr lang="en-US" sz="2000" dirty="0"/>
              <a:t>] in constant time, as follows:</a:t>
            </a:r>
            <a:endParaRPr lang="en-US" dirty="0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5181600"/>
            <a:ext cx="9144000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>
              <a:buFont typeface="Times" charset="0"/>
              <a:buChar char="•"/>
            </a:pPr>
            <a:r>
              <a:rPr lang="en-US" sz="2000" dirty="0"/>
              <a:t>   </a:t>
            </a:r>
            <a:r>
              <a:rPr lang="en-US" sz="1800" dirty="0"/>
              <a:t>In this way, we never explicitly compute a new value.  We </a:t>
            </a:r>
            <a:r>
              <a:rPr lang="en-US" sz="1800" dirty="0" smtClean="0"/>
              <a:t>simply </a:t>
            </a:r>
            <a:r>
              <a:rPr lang="en-US" sz="1800" dirty="0"/>
              <a:t>adjust the existing value as we move over one </a:t>
            </a:r>
            <a:r>
              <a:rPr lang="en-US" sz="1800" dirty="0" smtClean="0"/>
              <a:t>character.</a:t>
            </a:r>
          </a:p>
          <a:p>
            <a:pPr lvl="1" algn="l">
              <a:buFont typeface="Times" charset="0"/>
              <a:buChar char="•"/>
            </a:pPr>
            <a:r>
              <a:rPr lang="en-US" sz="1800" dirty="0" smtClean="0"/>
              <a:t>    For example if m=5 and X(</a:t>
            </a:r>
            <a:r>
              <a:rPr lang="en-US" sz="1800" dirty="0" err="1" smtClean="0"/>
              <a:t>i</a:t>
            </a:r>
            <a:r>
              <a:rPr lang="en-US" sz="1800" dirty="0" smtClean="0"/>
              <a:t>)=31415, then we remove 3, bring the new low order, say 2, and let X(i+1) = 10(31415) – 3(10000) +2</a:t>
            </a:r>
          </a:p>
          <a:p>
            <a:pPr lvl="1" algn="l">
              <a:buFont typeface="Times" charset="0"/>
              <a:buChar char="•"/>
            </a:pPr>
            <a:endParaRPr lang="en-US" sz="2000" dirty="0"/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14600"/>
            <a:ext cx="53721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57600"/>
            <a:ext cx="6248400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525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  <p:bldP spid="14340" grpId="0" autoUpdateAnimBg="0"/>
      <p:bldP spid="1434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4F0A-2946-864C-BA8E-ED56D18B3E1A}" type="slidenum">
              <a:rPr lang="en-US"/>
              <a:pPr/>
              <a:t>19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1143000"/>
          </a:xfrm>
        </p:spPr>
        <p:txBody>
          <a:bodyPr/>
          <a:lstStyle/>
          <a:p>
            <a:r>
              <a:rPr lang="en-US" altLang="en-US" b="1" dirty="0" smtClean="0"/>
              <a:t>Karp-Rabin </a:t>
            </a:r>
            <a:r>
              <a:rPr lang="en-US" altLang="en-US" b="1" dirty="0"/>
              <a:t>Math Example	</a:t>
            </a:r>
            <a:r>
              <a:rPr lang="en-US" altLang="en-US" dirty="0"/>
              <a:t>	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286000"/>
            <a:ext cx="8153400" cy="4267200"/>
          </a:xfrm>
        </p:spPr>
        <p:txBody>
          <a:bodyPr/>
          <a:lstStyle/>
          <a:p>
            <a:r>
              <a:rPr lang="en-US" altLang="en-US" sz="2400" dirty="0"/>
              <a:t>Let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altLang="en-US" sz="2400" dirty="0"/>
              <a:t>s say that our alphabet consists of 10 letters.</a:t>
            </a:r>
          </a:p>
          <a:p>
            <a:r>
              <a:rPr lang="en-US" altLang="en-US" sz="2400" dirty="0"/>
              <a:t>our alphabet = a, b, c, d, e, f, g, h,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, j</a:t>
            </a:r>
          </a:p>
          <a:p>
            <a:r>
              <a:rPr lang="en-US" altLang="en-US" sz="2400" dirty="0"/>
              <a:t>Let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altLang="en-US" sz="2400" dirty="0"/>
              <a:t>s say that 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altLang="en-US" sz="2400" dirty="0"/>
              <a:t>a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altLang="en-US" sz="2400" dirty="0"/>
              <a:t> corresponds to 1, 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altLang="en-US" sz="2400" dirty="0"/>
              <a:t>b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altLang="en-US" sz="2400" dirty="0"/>
              <a:t> corresponds to 2 and so on.</a:t>
            </a:r>
          </a:p>
          <a:p>
            <a:pPr>
              <a:buFontTx/>
              <a:buNone/>
            </a:pPr>
            <a:r>
              <a:rPr lang="en-US" altLang="en-US" sz="2400" dirty="0"/>
              <a:t>   The hash value for string 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altLang="en-US" sz="2400" dirty="0" err="1"/>
              <a:t>cah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altLang="en-US" sz="2400" dirty="0"/>
              <a:t> would be ...</a:t>
            </a:r>
          </a:p>
          <a:p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/>
              <a:t>              3*100 + 1*10 + 8*1 = 318</a:t>
            </a:r>
          </a:p>
        </p:txBody>
      </p:sp>
    </p:spTree>
    <p:extLst>
      <p:ext uri="{BB962C8B-B14F-4D97-AF65-F5344CB8AC3E}">
        <p14:creationId xmlns:p14="http://schemas.microsoft.com/office/powerpoint/2010/main" val="13483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String Algorithms</a:t>
            </a:r>
            <a:endParaRPr lang="en-US" sz="1400"/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B93B71C-DB21-134C-B6AD-BBA84AEF5EC9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Strings</a:t>
            </a: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90675"/>
            <a:ext cx="3886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 string is a sequence of characters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Examples of strings: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Python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HTML document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DNA sequence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Digitized image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An alphabet </a:t>
            </a:r>
            <a:r>
              <a:rPr lang="en-US" sz="2400" b="1" i="1">
                <a:latin typeface="Symbol" charset="0"/>
              </a:rPr>
              <a:t>S</a:t>
            </a:r>
            <a:r>
              <a:rPr lang="en-US" sz="2000">
                <a:latin typeface="Tahoma" charset="0"/>
              </a:rPr>
              <a:t> is the set of possible characters for a family of strings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Example of alphabets: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ASCII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Unicode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{0, 1}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{A, C, G, T}</a:t>
            </a:r>
          </a:p>
        </p:txBody>
      </p:sp>
      <p:sp>
        <p:nvSpPr>
          <p:cNvPr id="1741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590675"/>
            <a:ext cx="4191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Let </a:t>
            </a:r>
            <a:r>
              <a:rPr lang="en-US" sz="2000" b="1" i="1" dirty="0">
                <a:latin typeface="Times New Roman" charset="0"/>
              </a:rPr>
              <a:t>P</a:t>
            </a:r>
            <a:r>
              <a:rPr lang="en-US" sz="2000" dirty="0">
                <a:latin typeface="Tahoma" charset="0"/>
              </a:rPr>
              <a:t> be a string of size </a:t>
            </a:r>
            <a:r>
              <a:rPr lang="en-US" sz="2000" b="1" i="1" dirty="0">
                <a:latin typeface="Times New Roman" charset="0"/>
              </a:rPr>
              <a:t>m</a:t>
            </a:r>
            <a:r>
              <a:rPr lang="en-US" sz="2000" dirty="0">
                <a:latin typeface="Tahoma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A </a:t>
            </a:r>
            <a:r>
              <a:rPr lang="en-US" sz="1800" b="1" dirty="0">
                <a:latin typeface="Tahoma" charset="0"/>
              </a:rPr>
              <a:t>substring</a:t>
            </a:r>
            <a:r>
              <a:rPr lang="en-US" sz="1800" dirty="0">
                <a:latin typeface="Tahoma" charset="0"/>
              </a:rPr>
              <a:t>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imes New Roman" charset="0"/>
              </a:rPr>
              <a:t>[</a:t>
            </a:r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b="1" i="1" dirty="0">
                <a:latin typeface="Times New Roman" charset="0"/>
              </a:rPr>
              <a:t> .. j</a:t>
            </a:r>
            <a:r>
              <a:rPr lang="en-US" sz="1800" dirty="0">
                <a:latin typeface="Times New Roman" charset="0"/>
              </a:rPr>
              <a:t>]</a:t>
            </a:r>
            <a:r>
              <a:rPr lang="en-US" sz="1800" dirty="0">
                <a:latin typeface="Tahoma" charset="0"/>
              </a:rPr>
              <a:t> of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ahoma" charset="0"/>
              </a:rPr>
              <a:t> is the subsequence of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ahoma" charset="0"/>
              </a:rPr>
              <a:t> consisting of the characters with ranks between </a:t>
            </a:r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dirty="0">
                <a:latin typeface="Tahoma" charset="0"/>
              </a:rPr>
              <a:t>and </a:t>
            </a:r>
            <a:r>
              <a:rPr lang="en-US" sz="1800" b="1" i="1" dirty="0">
                <a:latin typeface="Times New Roman" charset="0"/>
              </a:rPr>
              <a:t>j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A </a:t>
            </a:r>
            <a:r>
              <a:rPr lang="en-US" sz="1800" b="1" dirty="0">
                <a:latin typeface="Tahoma" charset="0"/>
              </a:rPr>
              <a:t>prefix </a:t>
            </a:r>
            <a:r>
              <a:rPr lang="en-US" sz="1800" dirty="0">
                <a:latin typeface="Tahoma" charset="0"/>
              </a:rPr>
              <a:t>of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ahoma" charset="0"/>
              </a:rPr>
              <a:t> is a substring of the type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imes New Roman" charset="0"/>
              </a:rPr>
              <a:t>[0 </a:t>
            </a:r>
            <a:r>
              <a:rPr lang="en-US" sz="1800" b="1" i="1" dirty="0">
                <a:latin typeface="Times New Roman" charset="0"/>
              </a:rPr>
              <a:t>.. </a:t>
            </a:r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dirty="0">
                <a:latin typeface="Times New Roman" charset="0"/>
              </a:rPr>
              <a:t>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A </a:t>
            </a:r>
            <a:r>
              <a:rPr lang="en-US" sz="1800" b="1" dirty="0">
                <a:latin typeface="Tahoma" charset="0"/>
              </a:rPr>
              <a:t>suffix</a:t>
            </a:r>
            <a:r>
              <a:rPr lang="en-US" sz="1800" dirty="0">
                <a:latin typeface="Tahoma" charset="0"/>
              </a:rPr>
              <a:t> of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ahoma" charset="0"/>
              </a:rPr>
              <a:t> is a substring of the type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imes New Roman" charset="0"/>
              </a:rPr>
              <a:t>[</a:t>
            </a:r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b="1" i="1" dirty="0">
                <a:latin typeface="Times New Roman" charset="0"/>
              </a:rPr>
              <a:t> ..m </a:t>
            </a:r>
            <a:r>
              <a:rPr lang="en-US" sz="1800" dirty="0">
                <a:latin typeface="Symbol" charset="0"/>
              </a:rPr>
              <a:t>-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dirty="0">
                <a:latin typeface="Times New Roman" charset="0"/>
              </a:rPr>
              <a:t>1]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Given strings </a:t>
            </a:r>
            <a:r>
              <a:rPr lang="en-US" sz="2000" b="1" i="1" dirty="0">
                <a:latin typeface="Times New Roman" charset="0"/>
              </a:rPr>
              <a:t>T</a:t>
            </a:r>
            <a:r>
              <a:rPr lang="en-US" sz="2000" dirty="0">
                <a:latin typeface="Tahoma" charset="0"/>
              </a:rPr>
              <a:t> (text) and </a:t>
            </a:r>
            <a:r>
              <a:rPr lang="en-US" sz="2000" b="1" i="1" dirty="0">
                <a:latin typeface="Times New Roman" charset="0"/>
              </a:rPr>
              <a:t>P</a:t>
            </a:r>
            <a:r>
              <a:rPr lang="en-US" sz="2000" dirty="0">
                <a:latin typeface="Tahoma" charset="0"/>
              </a:rPr>
              <a:t> (pattern), the </a:t>
            </a:r>
            <a:r>
              <a:rPr lang="en-US" sz="2000" b="1" dirty="0">
                <a:latin typeface="Tahoma" charset="0"/>
              </a:rPr>
              <a:t>pattern matching problem</a:t>
            </a:r>
            <a:r>
              <a:rPr lang="en-US" sz="2000" dirty="0">
                <a:latin typeface="Tahoma" charset="0"/>
              </a:rPr>
              <a:t> consists of finding a substring of </a:t>
            </a:r>
            <a:r>
              <a:rPr lang="en-US" sz="2000" b="1" i="1" dirty="0">
                <a:latin typeface="Times New Roman" charset="0"/>
              </a:rPr>
              <a:t>T</a:t>
            </a:r>
            <a:r>
              <a:rPr lang="en-US" sz="2000" dirty="0">
                <a:latin typeface="Tahoma" charset="0"/>
              </a:rPr>
              <a:t> equal to </a:t>
            </a:r>
            <a:r>
              <a:rPr lang="en-US" sz="2000" b="1" i="1" dirty="0">
                <a:latin typeface="Times New Roman" charset="0"/>
              </a:rPr>
              <a:t>P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Applications: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Text editors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Search engines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Biological research</a:t>
            </a:r>
          </a:p>
        </p:txBody>
      </p:sp>
      <p:pic>
        <p:nvPicPr>
          <p:cNvPr id="17414" name="Picture 5" descr="j030961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28600"/>
            <a:ext cx="19050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83F39-27AF-594B-B660-4F83FC02DC94}" type="slidenum">
              <a:rPr lang="en-US"/>
              <a:pPr/>
              <a:t>20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r>
              <a:rPr lang="en-US" altLang="en-US" b="1" dirty="0" smtClean="0"/>
              <a:t>Karp-Rabin </a:t>
            </a:r>
            <a:r>
              <a:rPr lang="en-US" altLang="en-US" b="1" dirty="0"/>
              <a:t>Mods</a:t>
            </a:r>
            <a:endParaRPr lang="en-US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8153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If M is large, then the resulting value (~</a:t>
            </a:r>
            <a:r>
              <a:rPr lang="en-US" altLang="en-US" sz="2000" dirty="0" err="1"/>
              <a:t>b</a:t>
            </a:r>
            <a:r>
              <a:rPr lang="en-US" altLang="en-US" sz="2000" baseline="30000" dirty="0" err="1"/>
              <a:t>M</a:t>
            </a:r>
            <a:r>
              <a:rPr lang="en-US" altLang="en-US" sz="2000" dirty="0"/>
              <a:t>) will be enormous.  For this reason, we hash the value by taking it </a:t>
            </a:r>
            <a:r>
              <a:rPr lang="en-US" altLang="en-US" sz="2000" b="1" dirty="0">
                <a:solidFill>
                  <a:schemeClr val="accent2"/>
                </a:solidFill>
              </a:rPr>
              <a:t>mod</a:t>
            </a:r>
            <a:r>
              <a:rPr lang="en-US" altLang="en-US" sz="2000" dirty="0"/>
              <a:t> a </a:t>
            </a:r>
            <a:r>
              <a:rPr lang="en-US" altLang="en-US" sz="2000" dirty="0">
                <a:solidFill>
                  <a:schemeClr val="accent2"/>
                </a:solidFill>
              </a:rPr>
              <a:t>prime number </a:t>
            </a:r>
            <a:r>
              <a:rPr lang="en-US" altLang="en-US" sz="2000" b="1" dirty="0">
                <a:solidFill>
                  <a:schemeClr val="accent2"/>
                </a:solidFill>
              </a:rPr>
              <a:t>q</a:t>
            </a:r>
            <a:r>
              <a:rPr lang="en-US" altLang="en-US" sz="20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The </a:t>
            </a:r>
            <a:r>
              <a:rPr lang="en-US" altLang="en-US" sz="2000" b="1" dirty="0">
                <a:solidFill>
                  <a:schemeClr val="accent2"/>
                </a:solidFill>
              </a:rPr>
              <a:t>mod</a:t>
            </a:r>
            <a:r>
              <a:rPr lang="en-US" altLang="en-US" sz="2000" dirty="0"/>
              <a:t> function (% in Java) is particularly useful in this case due to several of its inherent properties: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solidFill>
                  <a:srgbClr val="DC303B"/>
                </a:solidFill>
              </a:rPr>
              <a:t>[(x mod q) + (y mod q)] mod q = (</a:t>
            </a:r>
            <a:r>
              <a:rPr lang="en-US" altLang="en-US" sz="2000" dirty="0" err="1">
                <a:solidFill>
                  <a:srgbClr val="DC303B"/>
                </a:solidFill>
              </a:rPr>
              <a:t>x+y</a:t>
            </a:r>
            <a:r>
              <a:rPr lang="en-US" altLang="en-US" sz="2000" dirty="0">
                <a:solidFill>
                  <a:srgbClr val="DC303B"/>
                </a:solidFill>
              </a:rPr>
              <a:t>) mod q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rgbClr val="DC303B"/>
                </a:solidFill>
              </a:rPr>
              <a:t>	(x mod q) mod q = x mod q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For these reasons: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  h(</a:t>
            </a:r>
            <a:r>
              <a:rPr lang="en-US" altLang="en-US" sz="2000" dirty="0" err="1">
                <a:solidFill>
                  <a:schemeClr val="accent2"/>
                </a:solidFill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</a:rPr>
              <a:t>)=((t[</a:t>
            </a:r>
            <a:r>
              <a:rPr lang="en-US" altLang="en-US" sz="2000" dirty="0" err="1">
                <a:solidFill>
                  <a:schemeClr val="accent2"/>
                </a:solidFill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</a:rPr>
              <a:t>]</a:t>
            </a:r>
            <a:r>
              <a:rPr lang="en-US" altLang="en-US" sz="2000" dirty="0">
                <a:solidFill>
                  <a:schemeClr val="accent2"/>
                </a:solidFill>
                <a:sym typeface="Symbol" charset="0"/>
              </a:rPr>
              <a:t></a:t>
            </a:r>
            <a:r>
              <a:rPr lang="en-US" altLang="en-US" sz="2000" dirty="0">
                <a:solidFill>
                  <a:schemeClr val="accent2"/>
                </a:solidFill>
              </a:rPr>
              <a:t> b</a:t>
            </a:r>
            <a:r>
              <a:rPr lang="en-US" altLang="en-US" sz="2000" baseline="30000" dirty="0">
                <a:solidFill>
                  <a:schemeClr val="accent2"/>
                </a:solidFill>
              </a:rPr>
              <a:t>M-1</a:t>
            </a:r>
            <a:r>
              <a:rPr lang="en-US" altLang="en-US" sz="2000" dirty="0">
                <a:solidFill>
                  <a:schemeClr val="accent2"/>
                </a:solidFill>
              </a:rPr>
              <a:t> mod q) +(t[i+1]</a:t>
            </a:r>
            <a:r>
              <a:rPr lang="en-US" altLang="en-US" sz="2000" dirty="0">
                <a:solidFill>
                  <a:schemeClr val="accent2"/>
                </a:solidFill>
                <a:sym typeface="Symbol" charset="0"/>
              </a:rPr>
              <a:t></a:t>
            </a:r>
            <a:r>
              <a:rPr lang="en-US" altLang="en-US" sz="2000" dirty="0">
                <a:solidFill>
                  <a:schemeClr val="accent2"/>
                </a:solidFill>
              </a:rPr>
              <a:t> b</a:t>
            </a:r>
            <a:r>
              <a:rPr lang="en-US" altLang="en-US" sz="2000" baseline="30000" dirty="0">
                <a:solidFill>
                  <a:schemeClr val="accent2"/>
                </a:solidFill>
              </a:rPr>
              <a:t>M-2</a:t>
            </a:r>
            <a:r>
              <a:rPr lang="en-US" altLang="en-US" sz="2000" dirty="0">
                <a:solidFill>
                  <a:schemeClr val="accent2"/>
                </a:solidFill>
              </a:rPr>
              <a:t> mod q) + 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		 +(t[i+M-1] mod q))mod q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  h(i+1) =( h(</a:t>
            </a:r>
            <a:r>
              <a:rPr lang="en-US" altLang="en-US" sz="2000" dirty="0" err="1">
                <a:solidFill>
                  <a:schemeClr val="accent2"/>
                </a:solidFill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</a:rPr>
              <a:t>) </a:t>
            </a:r>
            <a:r>
              <a:rPr lang="en-US" altLang="en-US" sz="2000" dirty="0">
                <a:solidFill>
                  <a:schemeClr val="accent2"/>
                </a:solidFill>
                <a:sym typeface="Symbol" charset="0"/>
              </a:rPr>
              <a:t></a:t>
            </a:r>
            <a:r>
              <a:rPr lang="en-US" altLang="en-US" sz="2000" dirty="0">
                <a:solidFill>
                  <a:schemeClr val="accent2"/>
                </a:solidFill>
              </a:rPr>
              <a:t> b  mod q</a:t>
            </a:r>
            <a:endParaRPr lang="en-US" alt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			Shift left one digit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	          </a:t>
            </a:r>
            <a:r>
              <a:rPr lang="en-US" altLang="en-US" sz="2000" dirty="0">
                <a:solidFill>
                  <a:schemeClr val="accent2"/>
                </a:solidFill>
              </a:rPr>
              <a:t>-t[</a:t>
            </a:r>
            <a:r>
              <a:rPr lang="en-US" altLang="en-US" sz="2000" dirty="0" err="1">
                <a:solidFill>
                  <a:schemeClr val="accent2"/>
                </a:solidFill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</a:rPr>
              <a:t>] </a:t>
            </a:r>
            <a:r>
              <a:rPr lang="en-US" altLang="en-US" sz="2000" dirty="0">
                <a:solidFill>
                  <a:schemeClr val="accent2"/>
                </a:solidFill>
                <a:sym typeface="Symbol" charset="0"/>
              </a:rPr>
              <a:t></a:t>
            </a:r>
            <a:r>
              <a:rPr lang="en-US" altLang="en-US" sz="2000" dirty="0">
                <a:solidFill>
                  <a:schemeClr val="accent2"/>
                </a:solidFill>
              </a:rPr>
              <a:t> </a:t>
            </a:r>
            <a:r>
              <a:rPr lang="en-US" altLang="en-US" sz="2000" dirty="0" err="1">
                <a:solidFill>
                  <a:schemeClr val="accent2"/>
                </a:solidFill>
              </a:rPr>
              <a:t>b</a:t>
            </a:r>
            <a:r>
              <a:rPr lang="en-US" altLang="en-US" sz="2000" baseline="30000" dirty="0" err="1">
                <a:solidFill>
                  <a:schemeClr val="accent2"/>
                </a:solidFill>
              </a:rPr>
              <a:t>M</a:t>
            </a:r>
            <a:r>
              <a:rPr lang="en-US" altLang="en-US" sz="2000" dirty="0">
                <a:solidFill>
                  <a:schemeClr val="accent2"/>
                </a:solidFill>
              </a:rPr>
              <a:t> mod q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			Subtract leftmost digit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		   </a:t>
            </a:r>
            <a:r>
              <a:rPr lang="en-US" altLang="en-US" sz="2000" dirty="0">
                <a:solidFill>
                  <a:schemeClr val="accent2"/>
                </a:solidFill>
              </a:rPr>
              <a:t>+t[</a:t>
            </a:r>
            <a:r>
              <a:rPr lang="en-US" altLang="en-US" sz="2000" dirty="0" err="1">
                <a:solidFill>
                  <a:schemeClr val="accent2"/>
                </a:solidFill>
              </a:rPr>
              <a:t>i+M</a:t>
            </a:r>
            <a:r>
              <a:rPr lang="en-US" altLang="en-US" sz="2000" dirty="0">
                <a:solidFill>
                  <a:schemeClr val="accent2"/>
                </a:solidFill>
              </a:rPr>
              <a:t>] mod q )</a:t>
            </a:r>
            <a:endParaRPr lang="en-US" alt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			Add new rightmost digit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		   </a:t>
            </a:r>
          </a:p>
        </p:txBody>
      </p:sp>
    </p:spTree>
    <p:extLst>
      <p:ext uri="{BB962C8B-B14F-4D97-AF65-F5344CB8AC3E}">
        <p14:creationId xmlns:p14="http://schemas.microsoft.com/office/powerpoint/2010/main" val="87461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67E8-32A1-9947-AE9A-2CF2CE260601}" type="slidenum">
              <a:rPr lang="en-US"/>
              <a:pPr/>
              <a:t>21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altLang="en-US" b="1" dirty="0" smtClean="0"/>
              <a:t>Karp-Rabin </a:t>
            </a:r>
            <a:r>
              <a:rPr lang="en-US" altLang="en-US" b="1" dirty="0"/>
              <a:t>Complexity</a:t>
            </a:r>
            <a:endParaRPr lang="en-US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4114800"/>
          </a:xfrm>
        </p:spPr>
        <p:txBody>
          <a:bodyPr/>
          <a:lstStyle/>
          <a:p>
            <a:r>
              <a:rPr lang="en-US" altLang="en-US" sz="2400" dirty="0"/>
              <a:t>If a sufficiently large prime number is used for the </a:t>
            </a:r>
            <a:r>
              <a:rPr lang="en-US" altLang="en-US" sz="2400" i="1" dirty="0"/>
              <a:t>hash function</a:t>
            </a:r>
            <a:r>
              <a:rPr lang="en-US" altLang="en-US" sz="2400" dirty="0"/>
              <a:t>, the hashed values of two different patterns will usually be distinct.</a:t>
            </a:r>
          </a:p>
          <a:p>
            <a:r>
              <a:rPr lang="en-US" altLang="en-US" sz="2400" dirty="0"/>
              <a:t>If this is the case, searching takes </a:t>
            </a:r>
            <a:r>
              <a:rPr lang="en-US" altLang="en-US" sz="2400" dirty="0">
                <a:solidFill>
                  <a:schemeClr val="accent2"/>
                </a:solidFill>
              </a:rPr>
              <a:t>O(N)</a:t>
            </a:r>
            <a:r>
              <a:rPr lang="en-US" altLang="en-US" sz="2400" dirty="0"/>
              <a:t> time, where N is the number of characters in the larger body of </a:t>
            </a:r>
            <a:r>
              <a:rPr lang="en-US" altLang="en-US" sz="2400" dirty="0" smtClean="0"/>
              <a:t>text T.</a:t>
            </a:r>
          </a:p>
          <a:p>
            <a:r>
              <a:rPr lang="en-US" altLang="en-US" sz="2400" dirty="0" smtClean="0"/>
              <a:t>Computing h(X) for any string X of length M takes O(M). Hence, computing h for all substring of T takes O(NM).</a:t>
            </a:r>
          </a:p>
          <a:p>
            <a:r>
              <a:rPr lang="en-US" altLang="en-US" sz="2400" dirty="0" smtClean="0"/>
              <a:t>Therefore Karp-Rabin Algorithm runs in O(NM).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804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A0B1372-07D0-E34D-9773-C69A344AA998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Tries</a:t>
            </a:r>
          </a:p>
        </p:txBody>
      </p:sp>
      <p:graphicFrame>
        <p:nvGraphicFramePr>
          <p:cNvPr id="15364" name="Object 398"/>
          <p:cNvGraphicFramePr>
            <a:graphicFrameLocks noChangeAspect="1"/>
          </p:cNvGraphicFramePr>
          <p:nvPr/>
        </p:nvGraphicFramePr>
        <p:xfrm>
          <a:off x="1066800" y="3352800"/>
          <a:ext cx="701040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name="VISIO" r:id="rId4" imgW="5003800" imgH="1447800" progId="Visio.Drawing.6">
                  <p:embed/>
                </p:oleObj>
              </mc:Choice>
              <mc:Fallback>
                <p:oleObj name="VISIO" r:id="rId4" imgW="5003800" imgH="1447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352800"/>
                        <a:ext cx="7010400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ubtitle 1"/>
          <p:cNvSpPr txBox="1">
            <a:spLocks/>
          </p:cNvSpPr>
          <p:nvPr/>
        </p:nvSpPr>
        <p:spPr bwMode="auto">
          <a:xfrm>
            <a:off x="914400" y="381000"/>
            <a:ext cx="6629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0"/>
              <a:buChar char="w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smtClean="0"/>
              <a:t>Presentation for use with the textbook, </a:t>
            </a:r>
            <a:r>
              <a:rPr lang="en-US" sz="180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smtClean="0"/>
              <a:t>, by M. T. Goodrich and R. Tamassia, Wiley, 2015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8935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B0E402A-AB49-4347-B723-27B6E4DDF91F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Preprocessing Strings</a:t>
            </a: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90675"/>
            <a:ext cx="7848600" cy="4505325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Preprocessing the pattern speeds up pattern matching queries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After preprocessing the pattern, </a:t>
            </a:r>
            <a:r>
              <a:rPr lang="en-US" sz="2000" dirty="0" smtClean="0">
                <a:latin typeface="Tahoma" charset="0"/>
              </a:rPr>
              <a:t>KMP</a:t>
            </a:r>
            <a:r>
              <a:rPr lang="ja-JP" altLang="en-US" sz="2000" dirty="0">
                <a:latin typeface="Tahoma" charset="0"/>
              </a:rPr>
              <a:t> </a:t>
            </a:r>
            <a:r>
              <a:rPr lang="en-US" altLang="ja-JP" sz="2000" dirty="0" smtClean="0">
                <a:latin typeface="Tahoma" charset="0"/>
              </a:rPr>
              <a:t>algorithm performed pattern </a:t>
            </a:r>
            <a:r>
              <a:rPr lang="en-US" altLang="ja-JP" sz="2000" dirty="0">
                <a:latin typeface="Tahoma" charset="0"/>
              </a:rPr>
              <a:t>matching in time proportional to </a:t>
            </a:r>
            <a:r>
              <a:rPr lang="en-US" altLang="ja-JP" sz="2000" dirty="0" err="1" smtClean="0">
                <a:latin typeface="Tahoma" charset="0"/>
              </a:rPr>
              <a:t>n+m</a:t>
            </a:r>
            <a:r>
              <a:rPr lang="en-US" altLang="ja-JP" sz="2000" dirty="0" smtClean="0">
                <a:latin typeface="Tahoma" charset="0"/>
              </a:rPr>
              <a:t>.</a:t>
            </a:r>
            <a:endParaRPr lang="en-US" altLang="ja-JP" sz="2000" dirty="0">
              <a:latin typeface="Tahoma" charset="0"/>
            </a:endParaRPr>
          </a:p>
          <a:p>
            <a:pPr eaLnBrk="1" hangingPunct="1"/>
            <a:r>
              <a:rPr lang="en-US" sz="2400" dirty="0">
                <a:latin typeface="Tahoma" charset="0"/>
              </a:rPr>
              <a:t>If the text is large, </a:t>
            </a:r>
            <a:r>
              <a:rPr lang="en-US" sz="2400" dirty="0" smtClean="0">
                <a:latin typeface="Tahoma" charset="0"/>
              </a:rPr>
              <a:t>fixed, </a:t>
            </a:r>
            <a:r>
              <a:rPr lang="en-US" sz="2400" dirty="0">
                <a:latin typeface="Tahoma" charset="0"/>
              </a:rPr>
              <a:t>and searched for often (e.g., works by Shakespeare), we may want to preprocess the </a:t>
            </a:r>
            <a:r>
              <a:rPr lang="en-US" sz="2400" b="1" dirty="0">
                <a:latin typeface="Tahoma" charset="0"/>
              </a:rPr>
              <a:t>text</a:t>
            </a:r>
            <a:r>
              <a:rPr lang="en-US" sz="2400" dirty="0">
                <a:latin typeface="Tahoma" charset="0"/>
              </a:rPr>
              <a:t> instead of the pattern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A </a:t>
            </a:r>
            <a:r>
              <a:rPr lang="en-US" sz="2400" b="1" dirty="0" err="1">
                <a:latin typeface="Tahoma" charset="0"/>
              </a:rPr>
              <a:t>trie</a:t>
            </a:r>
            <a:r>
              <a:rPr lang="en-US" sz="2400" dirty="0">
                <a:latin typeface="Tahoma" charset="0"/>
              </a:rPr>
              <a:t> is a compact data structure for representing a set of strings, such as all the words in a text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A tries supports pattern matching queries in time proportional to the pattern size</a:t>
            </a:r>
          </a:p>
        </p:txBody>
      </p:sp>
    </p:spTree>
    <p:extLst>
      <p:ext uri="{BB962C8B-B14F-4D97-AF65-F5344CB8AC3E}">
        <p14:creationId xmlns:p14="http://schemas.microsoft.com/office/powerpoint/2010/main" val="262539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FD48394-5A62-A14A-A550-DEA10DF01E74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Standard Tries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ahoma" charset="0"/>
              </a:rPr>
              <a:t>The standard </a:t>
            </a:r>
            <a:r>
              <a:rPr lang="en-US" sz="1600" dirty="0" err="1">
                <a:latin typeface="Tahoma" charset="0"/>
              </a:rPr>
              <a:t>trie</a:t>
            </a:r>
            <a:r>
              <a:rPr lang="en-US" sz="1600" dirty="0">
                <a:latin typeface="Tahoma" charset="0"/>
              </a:rPr>
              <a:t> for a set of strings S is an ordered tree such that</a:t>
            </a:r>
            <a:r>
              <a:rPr lang="en-US" sz="1600" dirty="0" smtClean="0">
                <a:latin typeface="Tahoma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 smtClean="0">
                <a:latin typeface="Tahoma" charset="0"/>
              </a:rPr>
              <a:t>No string in S is a prefix of another string in S</a:t>
            </a:r>
            <a:endParaRPr lang="en-US" sz="14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400" dirty="0">
                <a:latin typeface="Tahoma" charset="0"/>
              </a:rPr>
              <a:t>Each node but the root is labeled with a character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>
                <a:latin typeface="Tahoma" charset="0"/>
              </a:rPr>
              <a:t>The children of a node are alphabetically ordered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>
                <a:latin typeface="Tahoma" charset="0"/>
              </a:rPr>
              <a:t>The paths from the </a:t>
            </a:r>
            <a:r>
              <a:rPr lang="en-US" sz="1400" dirty="0" smtClean="0">
                <a:latin typeface="Tahoma" charset="0"/>
              </a:rPr>
              <a:t>root to the external </a:t>
            </a:r>
            <a:r>
              <a:rPr lang="en-US" sz="1400" dirty="0">
                <a:latin typeface="Tahoma" charset="0"/>
              </a:rPr>
              <a:t>nodes </a:t>
            </a:r>
            <a:r>
              <a:rPr lang="en-US" sz="1400" dirty="0" smtClean="0">
                <a:latin typeface="Tahoma" charset="0"/>
              </a:rPr>
              <a:t>yield </a:t>
            </a:r>
            <a:r>
              <a:rPr lang="en-US" sz="1400" dirty="0">
                <a:latin typeface="Tahoma" charset="0"/>
              </a:rPr>
              <a:t>the strings of </a:t>
            </a:r>
            <a:r>
              <a:rPr lang="en-US" sz="1400" dirty="0" smtClean="0">
                <a:latin typeface="Tahoma" charset="0"/>
              </a:rPr>
              <a:t>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 smtClean="0">
                <a:latin typeface="Tahoma" charset="0"/>
              </a:rPr>
              <a:t>Each external node is associated with a string of S.</a:t>
            </a:r>
            <a:endParaRPr lang="en-US" sz="1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ahoma" charset="0"/>
              </a:rPr>
              <a:t>Example: standard </a:t>
            </a:r>
            <a:r>
              <a:rPr lang="en-US" sz="1600" dirty="0" err="1">
                <a:latin typeface="Tahoma" charset="0"/>
              </a:rPr>
              <a:t>trie</a:t>
            </a:r>
            <a:r>
              <a:rPr lang="en-US" sz="1600" dirty="0">
                <a:latin typeface="Tahoma" charset="0"/>
              </a:rPr>
              <a:t> for the set of strings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400" dirty="0">
                <a:latin typeface="Tahoma" charset="0"/>
              </a:rPr>
              <a:t>S = { bear, bell, bid, bull, buy, sell, stock, stop }</a:t>
            </a:r>
          </a:p>
        </p:txBody>
      </p:sp>
      <p:graphicFrame>
        <p:nvGraphicFramePr>
          <p:cNvPr id="18437" name="Object 4"/>
          <p:cNvGraphicFramePr>
            <a:graphicFrameLocks noChangeAspect="1"/>
          </p:cNvGraphicFramePr>
          <p:nvPr/>
        </p:nvGraphicFramePr>
        <p:xfrm>
          <a:off x="838200" y="3335338"/>
          <a:ext cx="7315200" cy="321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6" name="VISIO" r:id="rId3" imgW="5816600" imgH="2565400" progId="Visio.Drawing.6">
                  <p:embed/>
                </p:oleObj>
              </mc:Choice>
              <mc:Fallback>
                <p:oleObj name="VISIO" r:id="rId3" imgW="5816600" imgH="2565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35338"/>
                        <a:ext cx="7315200" cy="321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038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B906D00-F1D4-9E4A-B77A-FF023C7CC551}" type="slidenum">
              <a:rPr lang="en-US" sz="1400"/>
              <a:pPr eaLnBrk="1" hangingPunct="1"/>
              <a:t>25</a:t>
            </a:fld>
            <a:endParaRPr lang="en-US" sz="1400"/>
          </a:p>
        </p:txBody>
      </p:sp>
      <p:sp>
        <p:nvSpPr>
          <p:cNvPr id="1945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Analysis of Standard Tries</a:t>
            </a:r>
          </a:p>
        </p:txBody>
      </p:sp>
      <p:sp>
        <p:nvSpPr>
          <p:cNvPr id="1946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2209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 standard </a:t>
            </a:r>
            <a:r>
              <a:rPr lang="en-US" sz="2000" dirty="0" err="1">
                <a:latin typeface="Tahoma" charset="0"/>
              </a:rPr>
              <a:t>trie</a:t>
            </a:r>
            <a:r>
              <a:rPr lang="en-US" sz="2000" dirty="0">
                <a:latin typeface="Tahoma" charset="0"/>
              </a:rPr>
              <a:t> uses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>
                <a:latin typeface="Tahoma" charset="0"/>
              </a:rPr>
              <a:t> space and supports searches, insertions and deletions in time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 err="1">
                <a:latin typeface="Times New Roman" charset="0"/>
              </a:rPr>
              <a:t>dm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>
                <a:latin typeface="Tahoma" charset="0"/>
              </a:rPr>
              <a:t>, where: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b="1" i="1" dirty="0">
                <a:latin typeface="Times New Roman" charset="0"/>
              </a:rPr>
              <a:t>n</a:t>
            </a:r>
            <a:r>
              <a:rPr lang="en-US" sz="1800" dirty="0">
                <a:latin typeface="Tahoma" charset="0"/>
              </a:rPr>
              <a:t> 	total size of the strings in 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b="1" i="1" dirty="0">
                <a:latin typeface="Times New Roman" charset="0"/>
              </a:rPr>
              <a:t>m</a:t>
            </a:r>
            <a:r>
              <a:rPr lang="en-US" sz="1800" dirty="0">
                <a:latin typeface="Tahoma" charset="0"/>
              </a:rPr>
              <a:t> 	size of the string parameter of the </a:t>
            </a:r>
            <a:r>
              <a:rPr lang="en-US" sz="1800" dirty="0" smtClean="0">
                <a:latin typeface="Tahoma" charset="0"/>
              </a:rPr>
              <a:t>operation (height of tree)</a:t>
            </a:r>
            <a:endParaRPr lang="en-US" sz="18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b="1" i="1" dirty="0">
                <a:latin typeface="Times New Roman" charset="0"/>
              </a:rPr>
              <a:t>d 	</a:t>
            </a:r>
            <a:r>
              <a:rPr lang="en-US" sz="1800" dirty="0">
                <a:latin typeface="Tahoma" charset="0"/>
              </a:rPr>
              <a:t>size of the </a:t>
            </a:r>
            <a:r>
              <a:rPr lang="en-US" sz="1800" dirty="0" smtClean="0">
                <a:latin typeface="Tahoma" charset="0"/>
              </a:rPr>
              <a:t>alphabet (max # of  children of an internal node)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 smtClean="0">
                <a:latin typeface="Tahoma" charset="0"/>
              </a:rPr>
              <a:t>A path from root to an internal node gives prefixes of an string in S.</a:t>
            </a:r>
            <a:endParaRPr lang="en-US" sz="1800" dirty="0">
              <a:latin typeface="Tahoma" charset="0"/>
            </a:endParaRPr>
          </a:p>
        </p:txBody>
      </p:sp>
      <p:graphicFrame>
        <p:nvGraphicFramePr>
          <p:cNvPr id="19461" name="Object 1028"/>
          <p:cNvGraphicFramePr>
            <a:graphicFrameLocks noChangeAspect="1"/>
          </p:cNvGraphicFramePr>
          <p:nvPr/>
        </p:nvGraphicFramePr>
        <p:xfrm>
          <a:off x="838200" y="3335338"/>
          <a:ext cx="7315200" cy="321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VISIO" r:id="rId3" imgW="5816600" imgH="2565400" progId="Visio.Drawing.6">
                  <p:embed/>
                </p:oleObj>
              </mc:Choice>
              <mc:Fallback>
                <p:oleObj name="VISIO" r:id="rId3" imgW="5816600" imgH="2565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35338"/>
                        <a:ext cx="7315200" cy="321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68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181725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3B17AE1-4FF8-3549-BF02-0D00E8AE0E61}" type="slidenum">
              <a:rPr lang="en-US" sz="1400"/>
              <a:pPr eaLnBrk="1" hangingPunct="1"/>
              <a:t>26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Word Matching with a Trie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22098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sz="1600" dirty="0"/>
              <a:t>insert the words of the text into </a:t>
            </a:r>
            <a:r>
              <a:rPr lang="en-US" sz="1600" dirty="0" err="1"/>
              <a:t>trie</a:t>
            </a:r>
            <a:endParaRPr lang="en-US" sz="1600" dirty="0"/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sz="1600" dirty="0"/>
              <a:t>Each leaf is associated w/ one particular word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sz="1600" dirty="0"/>
              <a:t>leaf stores indices </a:t>
            </a:r>
            <a:r>
              <a:rPr lang="en-US" sz="1600" dirty="0" smtClean="0"/>
              <a:t> </a:t>
            </a:r>
            <a:r>
              <a:rPr lang="en-US" sz="1600" dirty="0"/>
              <a:t>associated </a:t>
            </a:r>
            <a:r>
              <a:rPr lang="en-US" sz="1600" dirty="0" smtClean="0"/>
              <a:t>with where word </a:t>
            </a:r>
            <a:r>
              <a:rPr lang="en-US" sz="1600" dirty="0"/>
              <a:t>begins </a:t>
            </a:r>
            <a:r>
              <a:rPr lang="en-US" sz="1600" dirty="0">
                <a:solidFill>
                  <a:schemeClr val="tx2"/>
                </a:solidFill>
              </a:rPr>
              <a:t>(</a:t>
            </a:r>
            <a:r>
              <a:rPr lang="ja-JP" altLang="en-US" sz="1600" dirty="0">
                <a:solidFill>
                  <a:schemeClr val="tx2"/>
                </a:solidFill>
              </a:rPr>
              <a:t>“</a:t>
            </a:r>
            <a:r>
              <a:rPr lang="en-US" altLang="ja-JP" sz="1600" dirty="0">
                <a:solidFill>
                  <a:schemeClr val="tx2"/>
                </a:solidFill>
              </a:rPr>
              <a:t>see</a:t>
            </a:r>
            <a:r>
              <a:rPr lang="ja-JP" altLang="en-US" sz="1600" dirty="0">
                <a:solidFill>
                  <a:schemeClr val="tx2"/>
                </a:solidFill>
              </a:rPr>
              <a:t>”</a:t>
            </a:r>
            <a:r>
              <a:rPr lang="en-US" altLang="ja-JP" sz="1600" dirty="0">
                <a:solidFill>
                  <a:schemeClr val="tx2"/>
                </a:solidFill>
              </a:rPr>
              <a:t> </a:t>
            </a:r>
            <a:r>
              <a:rPr lang="en-US" altLang="ja-JP" sz="1600" dirty="0"/>
              <a:t>starts at index</a:t>
            </a:r>
            <a:r>
              <a:rPr lang="en-US" altLang="ja-JP" sz="1600" dirty="0">
                <a:solidFill>
                  <a:schemeClr val="tx2"/>
                </a:solidFill>
              </a:rPr>
              <a:t> 0</a:t>
            </a:r>
            <a:r>
              <a:rPr lang="en-US" altLang="ja-JP" sz="1600" dirty="0"/>
              <a:t> &amp;</a:t>
            </a:r>
            <a:r>
              <a:rPr lang="en-US" altLang="ja-JP" sz="1600" dirty="0">
                <a:solidFill>
                  <a:schemeClr val="tx2"/>
                </a:solidFill>
              </a:rPr>
              <a:t> 24, </a:t>
            </a:r>
            <a:r>
              <a:rPr lang="en-US" altLang="ja-JP" sz="1600" dirty="0"/>
              <a:t>leaf for</a:t>
            </a:r>
            <a:r>
              <a:rPr lang="en-US" altLang="ja-JP" sz="1600" dirty="0">
                <a:solidFill>
                  <a:schemeClr val="tx2"/>
                </a:solidFill>
              </a:rPr>
              <a:t> </a:t>
            </a:r>
            <a:r>
              <a:rPr lang="ja-JP" altLang="en-US" sz="1600" dirty="0">
                <a:solidFill>
                  <a:schemeClr val="tx2"/>
                </a:solidFill>
              </a:rPr>
              <a:t>“</a:t>
            </a:r>
            <a:r>
              <a:rPr lang="en-US" altLang="ja-JP" sz="1600" dirty="0">
                <a:solidFill>
                  <a:schemeClr val="tx2"/>
                </a:solidFill>
              </a:rPr>
              <a:t>see</a:t>
            </a:r>
            <a:r>
              <a:rPr lang="ja-JP" altLang="en-US" sz="1600" dirty="0">
                <a:solidFill>
                  <a:schemeClr val="tx2"/>
                </a:solidFill>
              </a:rPr>
              <a:t>”</a:t>
            </a:r>
            <a:r>
              <a:rPr lang="en-US" altLang="ja-JP" sz="1600" dirty="0">
                <a:solidFill>
                  <a:schemeClr val="tx2"/>
                </a:solidFill>
              </a:rPr>
              <a:t> </a:t>
            </a:r>
            <a:r>
              <a:rPr lang="en-US" altLang="ja-JP" sz="1600" dirty="0"/>
              <a:t>stores those indices)</a:t>
            </a:r>
            <a:endParaRPr lang="en-US" sz="1600" dirty="0"/>
          </a:p>
        </p:txBody>
      </p:sp>
      <p:grpSp>
        <p:nvGrpSpPr>
          <p:cNvPr id="20485" name="Group 7"/>
          <p:cNvGrpSpPr>
            <a:grpSpLocks noChangeAspect="1"/>
          </p:cNvGrpSpPr>
          <p:nvPr/>
        </p:nvGrpSpPr>
        <p:grpSpPr bwMode="auto">
          <a:xfrm>
            <a:off x="1066800" y="3733800"/>
            <a:ext cx="7153275" cy="3057525"/>
            <a:chOff x="672" y="2394"/>
            <a:chExt cx="4506" cy="1926"/>
          </a:xfrm>
        </p:grpSpPr>
        <p:sp>
          <p:nvSpPr>
            <p:cNvPr id="20739" name="AutoShape 6"/>
            <p:cNvSpPr>
              <a:spLocks noChangeAspect="1" noChangeArrowheads="1" noTextEdit="1"/>
            </p:cNvSpPr>
            <p:nvPr/>
          </p:nvSpPr>
          <p:spPr bwMode="auto">
            <a:xfrm>
              <a:off x="672" y="2394"/>
              <a:ext cx="4506" cy="1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0" name="Line 8"/>
            <p:cNvSpPr>
              <a:spLocks noChangeShapeType="1"/>
            </p:cNvSpPr>
            <p:nvPr/>
          </p:nvSpPr>
          <p:spPr bwMode="auto">
            <a:xfrm>
              <a:off x="3797" y="3055"/>
              <a:ext cx="287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1" name="Line 9"/>
            <p:cNvSpPr>
              <a:spLocks noChangeShapeType="1"/>
            </p:cNvSpPr>
            <p:nvPr/>
          </p:nvSpPr>
          <p:spPr bwMode="auto">
            <a:xfrm flipV="1">
              <a:off x="919" y="3337"/>
              <a:ext cx="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2" name="Line 10"/>
            <p:cNvSpPr>
              <a:spLocks noChangeShapeType="1"/>
            </p:cNvSpPr>
            <p:nvPr/>
          </p:nvSpPr>
          <p:spPr bwMode="auto">
            <a:xfrm flipH="1">
              <a:off x="1855" y="2480"/>
              <a:ext cx="1295" cy="282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3" name="Line 11"/>
            <p:cNvSpPr>
              <a:spLocks noChangeShapeType="1"/>
            </p:cNvSpPr>
            <p:nvPr/>
          </p:nvSpPr>
          <p:spPr bwMode="auto">
            <a:xfrm flipH="1">
              <a:off x="1207" y="2762"/>
              <a:ext cx="648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4" name="Line 12"/>
            <p:cNvSpPr>
              <a:spLocks noChangeShapeType="1"/>
            </p:cNvSpPr>
            <p:nvPr/>
          </p:nvSpPr>
          <p:spPr bwMode="auto">
            <a:xfrm flipV="1">
              <a:off x="919" y="3050"/>
              <a:ext cx="288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5" name="Line 13"/>
            <p:cNvSpPr>
              <a:spLocks noChangeShapeType="1"/>
            </p:cNvSpPr>
            <p:nvPr/>
          </p:nvSpPr>
          <p:spPr bwMode="auto">
            <a:xfrm>
              <a:off x="1207" y="3050"/>
              <a:ext cx="288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6" name="Line 14"/>
            <p:cNvSpPr>
              <a:spLocks noChangeShapeType="1"/>
            </p:cNvSpPr>
            <p:nvPr/>
          </p:nvSpPr>
          <p:spPr bwMode="auto">
            <a:xfrm flipV="1">
              <a:off x="1495" y="3337"/>
              <a:ext cx="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7" name="Line 15"/>
            <p:cNvSpPr>
              <a:spLocks noChangeShapeType="1"/>
            </p:cNvSpPr>
            <p:nvPr/>
          </p:nvSpPr>
          <p:spPr bwMode="auto">
            <a:xfrm flipV="1">
              <a:off x="2214" y="3337"/>
              <a:ext cx="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8" name="Line 16"/>
            <p:cNvSpPr>
              <a:spLocks noChangeShapeType="1"/>
            </p:cNvSpPr>
            <p:nvPr/>
          </p:nvSpPr>
          <p:spPr bwMode="auto">
            <a:xfrm>
              <a:off x="1855" y="2762"/>
              <a:ext cx="647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9" name="Line 17"/>
            <p:cNvSpPr>
              <a:spLocks noChangeShapeType="1"/>
            </p:cNvSpPr>
            <p:nvPr/>
          </p:nvSpPr>
          <p:spPr bwMode="auto">
            <a:xfrm flipV="1">
              <a:off x="2214" y="3050"/>
              <a:ext cx="288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0" name="Line 18"/>
            <p:cNvSpPr>
              <a:spLocks noChangeShapeType="1"/>
            </p:cNvSpPr>
            <p:nvPr/>
          </p:nvSpPr>
          <p:spPr bwMode="auto">
            <a:xfrm>
              <a:off x="2502" y="3050"/>
              <a:ext cx="288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1" name="Line 19"/>
            <p:cNvSpPr>
              <a:spLocks noChangeShapeType="1"/>
            </p:cNvSpPr>
            <p:nvPr/>
          </p:nvSpPr>
          <p:spPr bwMode="auto">
            <a:xfrm>
              <a:off x="3150" y="2480"/>
              <a:ext cx="115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2" name="Line 20"/>
            <p:cNvSpPr>
              <a:spLocks noChangeShapeType="1"/>
            </p:cNvSpPr>
            <p:nvPr/>
          </p:nvSpPr>
          <p:spPr bwMode="auto">
            <a:xfrm flipH="1">
              <a:off x="3509" y="3055"/>
              <a:ext cx="288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3" name="Line 21"/>
            <p:cNvSpPr>
              <a:spLocks noChangeShapeType="1"/>
            </p:cNvSpPr>
            <p:nvPr/>
          </p:nvSpPr>
          <p:spPr bwMode="auto">
            <a:xfrm flipH="1">
              <a:off x="3797" y="2768"/>
              <a:ext cx="504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4" name="Line 22"/>
            <p:cNvSpPr>
              <a:spLocks noChangeShapeType="1"/>
            </p:cNvSpPr>
            <p:nvPr/>
          </p:nvSpPr>
          <p:spPr bwMode="auto">
            <a:xfrm flipH="1" flipV="1">
              <a:off x="4301" y="2768"/>
              <a:ext cx="432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5" name="Line 23"/>
            <p:cNvSpPr>
              <a:spLocks noChangeShapeType="1"/>
            </p:cNvSpPr>
            <p:nvPr/>
          </p:nvSpPr>
          <p:spPr bwMode="auto">
            <a:xfrm>
              <a:off x="4733" y="3055"/>
              <a:ext cx="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6" name="Line 24"/>
            <p:cNvSpPr>
              <a:spLocks noChangeShapeType="1"/>
            </p:cNvSpPr>
            <p:nvPr/>
          </p:nvSpPr>
          <p:spPr bwMode="auto">
            <a:xfrm flipV="1">
              <a:off x="4445" y="3630"/>
              <a:ext cx="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7" name="Line 25"/>
            <p:cNvSpPr>
              <a:spLocks noChangeShapeType="1"/>
            </p:cNvSpPr>
            <p:nvPr/>
          </p:nvSpPr>
          <p:spPr bwMode="auto">
            <a:xfrm flipV="1">
              <a:off x="4445" y="3343"/>
              <a:ext cx="288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8" name="Line 26"/>
            <p:cNvSpPr>
              <a:spLocks noChangeShapeType="1"/>
            </p:cNvSpPr>
            <p:nvPr/>
          </p:nvSpPr>
          <p:spPr bwMode="auto">
            <a:xfrm>
              <a:off x="4733" y="3343"/>
              <a:ext cx="287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9" name="Line 27"/>
            <p:cNvSpPr>
              <a:spLocks noChangeShapeType="1"/>
            </p:cNvSpPr>
            <p:nvPr/>
          </p:nvSpPr>
          <p:spPr bwMode="auto">
            <a:xfrm flipV="1">
              <a:off x="1855" y="3050"/>
              <a:ext cx="1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0" name="Line 28"/>
            <p:cNvSpPr>
              <a:spLocks noChangeShapeType="1"/>
            </p:cNvSpPr>
            <p:nvPr/>
          </p:nvSpPr>
          <p:spPr bwMode="auto">
            <a:xfrm>
              <a:off x="1855" y="2762"/>
              <a:ext cx="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1" name="Freeform 29"/>
            <p:cNvSpPr>
              <a:spLocks/>
            </p:cNvSpPr>
            <p:nvPr/>
          </p:nvSpPr>
          <p:spPr bwMode="auto">
            <a:xfrm>
              <a:off x="848" y="3266"/>
              <a:ext cx="144" cy="144"/>
            </a:xfrm>
            <a:custGeom>
              <a:avLst/>
              <a:gdLst>
                <a:gd name="T0" fmla="*/ 0 w 144"/>
                <a:gd name="T1" fmla="*/ 71 h 144"/>
                <a:gd name="T2" fmla="*/ 4 w 144"/>
                <a:gd name="T3" fmla="*/ 48 h 144"/>
                <a:gd name="T4" fmla="*/ 14 w 144"/>
                <a:gd name="T5" fmla="*/ 29 h 144"/>
                <a:gd name="T6" fmla="*/ 29 w 144"/>
                <a:gd name="T7" fmla="*/ 14 h 144"/>
                <a:gd name="T8" fmla="*/ 50 w 144"/>
                <a:gd name="T9" fmla="*/ 2 h 144"/>
                <a:gd name="T10" fmla="*/ 71 w 144"/>
                <a:gd name="T11" fmla="*/ 0 h 144"/>
                <a:gd name="T12" fmla="*/ 94 w 144"/>
                <a:gd name="T13" fmla="*/ 2 h 144"/>
                <a:gd name="T14" fmla="*/ 114 w 144"/>
                <a:gd name="T15" fmla="*/ 14 h 144"/>
                <a:gd name="T16" fmla="*/ 131 w 144"/>
                <a:gd name="T17" fmla="*/ 29 h 144"/>
                <a:gd name="T18" fmla="*/ 140 w 144"/>
                <a:gd name="T19" fmla="*/ 48 h 144"/>
                <a:gd name="T20" fmla="*/ 144 w 144"/>
                <a:gd name="T21" fmla="*/ 71 h 144"/>
                <a:gd name="T22" fmla="*/ 140 w 144"/>
                <a:gd name="T23" fmla="*/ 94 h 144"/>
                <a:gd name="T24" fmla="*/ 131 w 144"/>
                <a:gd name="T25" fmla="*/ 113 h 144"/>
                <a:gd name="T26" fmla="*/ 114 w 144"/>
                <a:gd name="T27" fmla="*/ 129 h 144"/>
                <a:gd name="T28" fmla="*/ 94 w 144"/>
                <a:gd name="T29" fmla="*/ 140 h 144"/>
                <a:gd name="T30" fmla="*/ 71 w 144"/>
                <a:gd name="T31" fmla="*/ 144 h 144"/>
                <a:gd name="T32" fmla="*/ 50 w 144"/>
                <a:gd name="T33" fmla="*/ 140 h 144"/>
                <a:gd name="T34" fmla="*/ 29 w 144"/>
                <a:gd name="T35" fmla="*/ 129 h 144"/>
                <a:gd name="T36" fmla="*/ 14 w 144"/>
                <a:gd name="T37" fmla="*/ 113 h 144"/>
                <a:gd name="T38" fmla="*/ 4 w 144"/>
                <a:gd name="T39" fmla="*/ 94 h 144"/>
                <a:gd name="T40" fmla="*/ 0 w 144"/>
                <a:gd name="T41" fmla="*/ 71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1"/>
                  </a:moveTo>
                  <a:lnTo>
                    <a:pt x="4" y="48"/>
                  </a:lnTo>
                  <a:lnTo>
                    <a:pt x="14" y="29"/>
                  </a:lnTo>
                  <a:lnTo>
                    <a:pt x="29" y="14"/>
                  </a:lnTo>
                  <a:lnTo>
                    <a:pt x="50" y="2"/>
                  </a:lnTo>
                  <a:lnTo>
                    <a:pt x="71" y="0"/>
                  </a:lnTo>
                  <a:lnTo>
                    <a:pt x="94" y="2"/>
                  </a:lnTo>
                  <a:lnTo>
                    <a:pt x="114" y="14"/>
                  </a:lnTo>
                  <a:lnTo>
                    <a:pt x="131" y="29"/>
                  </a:lnTo>
                  <a:lnTo>
                    <a:pt x="140" y="48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31" y="113"/>
                  </a:lnTo>
                  <a:lnTo>
                    <a:pt x="114" y="129"/>
                  </a:lnTo>
                  <a:lnTo>
                    <a:pt x="94" y="140"/>
                  </a:lnTo>
                  <a:lnTo>
                    <a:pt x="71" y="144"/>
                  </a:lnTo>
                  <a:lnTo>
                    <a:pt x="50" y="140"/>
                  </a:lnTo>
                  <a:lnTo>
                    <a:pt x="29" y="129"/>
                  </a:lnTo>
                  <a:lnTo>
                    <a:pt x="14" y="113"/>
                  </a:lnTo>
                  <a:lnTo>
                    <a:pt x="4" y="94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62" name="Rectangle 30"/>
            <p:cNvSpPr>
              <a:spLocks noChangeArrowheads="1"/>
            </p:cNvSpPr>
            <p:nvPr/>
          </p:nvSpPr>
          <p:spPr bwMode="auto">
            <a:xfrm>
              <a:off x="913" y="3272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a</a:t>
              </a:r>
              <a:endParaRPr lang="en-US"/>
            </a:p>
          </p:txBody>
        </p:sp>
        <p:sp>
          <p:nvSpPr>
            <p:cNvPr id="20763" name="Freeform 31"/>
            <p:cNvSpPr>
              <a:spLocks/>
            </p:cNvSpPr>
            <p:nvPr/>
          </p:nvSpPr>
          <p:spPr bwMode="auto">
            <a:xfrm>
              <a:off x="1136" y="2977"/>
              <a:ext cx="144" cy="145"/>
            </a:xfrm>
            <a:custGeom>
              <a:avLst/>
              <a:gdLst>
                <a:gd name="T0" fmla="*/ 0 w 144"/>
                <a:gd name="T1" fmla="*/ 73 h 145"/>
                <a:gd name="T2" fmla="*/ 4 w 144"/>
                <a:gd name="T3" fmla="*/ 50 h 145"/>
                <a:gd name="T4" fmla="*/ 14 w 144"/>
                <a:gd name="T5" fmla="*/ 30 h 145"/>
                <a:gd name="T6" fmla="*/ 29 w 144"/>
                <a:gd name="T7" fmla="*/ 15 h 145"/>
                <a:gd name="T8" fmla="*/ 50 w 144"/>
                <a:gd name="T9" fmla="*/ 4 h 145"/>
                <a:gd name="T10" fmla="*/ 71 w 144"/>
                <a:gd name="T11" fmla="*/ 0 h 145"/>
                <a:gd name="T12" fmla="*/ 94 w 144"/>
                <a:gd name="T13" fmla="*/ 4 h 145"/>
                <a:gd name="T14" fmla="*/ 113 w 144"/>
                <a:gd name="T15" fmla="*/ 15 h 145"/>
                <a:gd name="T16" fmla="*/ 131 w 144"/>
                <a:gd name="T17" fmla="*/ 30 h 145"/>
                <a:gd name="T18" fmla="*/ 140 w 144"/>
                <a:gd name="T19" fmla="*/ 50 h 145"/>
                <a:gd name="T20" fmla="*/ 144 w 144"/>
                <a:gd name="T21" fmla="*/ 73 h 145"/>
                <a:gd name="T22" fmla="*/ 140 w 144"/>
                <a:gd name="T23" fmla="*/ 96 h 145"/>
                <a:gd name="T24" fmla="*/ 131 w 144"/>
                <a:gd name="T25" fmla="*/ 115 h 145"/>
                <a:gd name="T26" fmla="*/ 113 w 144"/>
                <a:gd name="T27" fmla="*/ 130 h 145"/>
                <a:gd name="T28" fmla="*/ 94 w 144"/>
                <a:gd name="T29" fmla="*/ 142 h 145"/>
                <a:gd name="T30" fmla="*/ 71 w 144"/>
                <a:gd name="T31" fmla="*/ 145 h 145"/>
                <a:gd name="T32" fmla="*/ 50 w 144"/>
                <a:gd name="T33" fmla="*/ 142 h 145"/>
                <a:gd name="T34" fmla="*/ 29 w 144"/>
                <a:gd name="T35" fmla="*/ 130 h 145"/>
                <a:gd name="T36" fmla="*/ 14 w 144"/>
                <a:gd name="T37" fmla="*/ 115 h 145"/>
                <a:gd name="T38" fmla="*/ 4 w 144"/>
                <a:gd name="T39" fmla="*/ 96 h 145"/>
                <a:gd name="T40" fmla="*/ 0 w 144"/>
                <a:gd name="T41" fmla="*/ 73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5"/>
                <a:gd name="T65" fmla="*/ 144 w 144"/>
                <a:gd name="T66" fmla="*/ 145 h 14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5">
                  <a:moveTo>
                    <a:pt x="0" y="73"/>
                  </a:moveTo>
                  <a:lnTo>
                    <a:pt x="4" y="50"/>
                  </a:lnTo>
                  <a:lnTo>
                    <a:pt x="14" y="30"/>
                  </a:lnTo>
                  <a:lnTo>
                    <a:pt x="29" y="15"/>
                  </a:lnTo>
                  <a:lnTo>
                    <a:pt x="50" y="4"/>
                  </a:lnTo>
                  <a:lnTo>
                    <a:pt x="71" y="0"/>
                  </a:lnTo>
                  <a:lnTo>
                    <a:pt x="94" y="4"/>
                  </a:lnTo>
                  <a:lnTo>
                    <a:pt x="113" y="15"/>
                  </a:lnTo>
                  <a:lnTo>
                    <a:pt x="131" y="30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6"/>
                  </a:lnTo>
                  <a:lnTo>
                    <a:pt x="131" y="115"/>
                  </a:lnTo>
                  <a:lnTo>
                    <a:pt x="113" y="130"/>
                  </a:lnTo>
                  <a:lnTo>
                    <a:pt x="94" y="142"/>
                  </a:lnTo>
                  <a:lnTo>
                    <a:pt x="71" y="145"/>
                  </a:lnTo>
                  <a:lnTo>
                    <a:pt x="50" y="142"/>
                  </a:lnTo>
                  <a:lnTo>
                    <a:pt x="29" y="130"/>
                  </a:lnTo>
                  <a:lnTo>
                    <a:pt x="14" y="115"/>
                  </a:lnTo>
                  <a:lnTo>
                    <a:pt x="4" y="96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64" name="Rectangle 32"/>
            <p:cNvSpPr>
              <a:spLocks noChangeArrowheads="1"/>
            </p:cNvSpPr>
            <p:nvPr/>
          </p:nvSpPr>
          <p:spPr bwMode="auto">
            <a:xfrm>
              <a:off x="1200" y="2984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e</a:t>
              </a:r>
              <a:endParaRPr lang="en-US"/>
            </a:p>
          </p:txBody>
        </p:sp>
        <p:sp>
          <p:nvSpPr>
            <p:cNvPr id="20765" name="Freeform 33"/>
            <p:cNvSpPr>
              <a:spLocks/>
            </p:cNvSpPr>
            <p:nvPr/>
          </p:nvSpPr>
          <p:spPr bwMode="auto">
            <a:xfrm>
              <a:off x="1783" y="2689"/>
              <a:ext cx="143" cy="144"/>
            </a:xfrm>
            <a:custGeom>
              <a:avLst/>
              <a:gdLst>
                <a:gd name="T0" fmla="*/ 0 w 143"/>
                <a:gd name="T1" fmla="*/ 73 h 144"/>
                <a:gd name="T2" fmla="*/ 3 w 143"/>
                <a:gd name="T3" fmla="*/ 50 h 144"/>
                <a:gd name="T4" fmla="*/ 13 w 143"/>
                <a:gd name="T5" fmla="*/ 31 h 144"/>
                <a:gd name="T6" fmla="*/ 30 w 143"/>
                <a:gd name="T7" fmla="*/ 16 h 144"/>
                <a:gd name="T8" fmla="*/ 49 w 143"/>
                <a:gd name="T9" fmla="*/ 4 h 144"/>
                <a:gd name="T10" fmla="*/ 72 w 143"/>
                <a:gd name="T11" fmla="*/ 0 h 144"/>
                <a:gd name="T12" fmla="*/ 94 w 143"/>
                <a:gd name="T13" fmla="*/ 4 h 144"/>
                <a:gd name="T14" fmla="*/ 115 w 143"/>
                <a:gd name="T15" fmla="*/ 16 h 144"/>
                <a:gd name="T16" fmla="*/ 130 w 143"/>
                <a:gd name="T17" fmla="*/ 31 h 144"/>
                <a:gd name="T18" fmla="*/ 140 w 143"/>
                <a:gd name="T19" fmla="*/ 50 h 144"/>
                <a:gd name="T20" fmla="*/ 143 w 143"/>
                <a:gd name="T21" fmla="*/ 73 h 144"/>
                <a:gd name="T22" fmla="*/ 140 w 143"/>
                <a:gd name="T23" fmla="*/ 96 h 144"/>
                <a:gd name="T24" fmla="*/ 130 w 143"/>
                <a:gd name="T25" fmla="*/ 115 h 144"/>
                <a:gd name="T26" fmla="*/ 115 w 143"/>
                <a:gd name="T27" fmla="*/ 131 h 144"/>
                <a:gd name="T28" fmla="*/ 94 w 143"/>
                <a:gd name="T29" fmla="*/ 142 h 144"/>
                <a:gd name="T30" fmla="*/ 72 w 143"/>
                <a:gd name="T31" fmla="*/ 144 h 144"/>
                <a:gd name="T32" fmla="*/ 49 w 143"/>
                <a:gd name="T33" fmla="*/ 142 h 144"/>
                <a:gd name="T34" fmla="*/ 30 w 143"/>
                <a:gd name="T35" fmla="*/ 131 h 144"/>
                <a:gd name="T36" fmla="*/ 13 w 143"/>
                <a:gd name="T37" fmla="*/ 115 h 144"/>
                <a:gd name="T38" fmla="*/ 3 w 143"/>
                <a:gd name="T39" fmla="*/ 96 h 144"/>
                <a:gd name="T40" fmla="*/ 0 w 143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3"/>
                <a:gd name="T64" fmla="*/ 0 h 144"/>
                <a:gd name="T65" fmla="*/ 143 w 143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3" h="144">
                  <a:moveTo>
                    <a:pt x="0" y="73"/>
                  </a:moveTo>
                  <a:lnTo>
                    <a:pt x="3" y="50"/>
                  </a:lnTo>
                  <a:lnTo>
                    <a:pt x="13" y="31"/>
                  </a:lnTo>
                  <a:lnTo>
                    <a:pt x="30" y="16"/>
                  </a:lnTo>
                  <a:lnTo>
                    <a:pt x="49" y="4"/>
                  </a:lnTo>
                  <a:lnTo>
                    <a:pt x="72" y="0"/>
                  </a:lnTo>
                  <a:lnTo>
                    <a:pt x="94" y="4"/>
                  </a:lnTo>
                  <a:lnTo>
                    <a:pt x="115" y="16"/>
                  </a:lnTo>
                  <a:lnTo>
                    <a:pt x="130" y="31"/>
                  </a:lnTo>
                  <a:lnTo>
                    <a:pt x="140" y="50"/>
                  </a:lnTo>
                  <a:lnTo>
                    <a:pt x="143" y="73"/>
                  </a:lnTo>
                  <a:lnTo>
                    <a:pt x="140" y="96"/>
                  </a:lnTo>
                  <a:lnTo>
                    <a:pt x="130" y="115"/>
                  </a:lnTo>
                  <a:lnTo>
                    <a:pt x="115" y="131"/>
                  </a:lnTo>
                  <a:lnTo>
                    <a:pt x="94" y="142"/>
                  </a:lnTo>
                  <a:lnTo>
                    <a:pt x="72" y="144"/>
                  </a:lnTo>
                  <a:lnTo>
                    <a:pt x="49" y="142"/>
                  </a:lnTo>
                  <a:lnTo>
                    <a:pt x="30" y="131"/>
                  </a:lnTo>
                  <a:lnTo>
                    <a:pt x="13" y="115"/>
                  </a:lnTo>
                  <a:lnTo>
                    <a:pt x="3" y="96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66" name="Rectangle 34"/>
            <p:cNvSpPr>
              <a:spLocks noChangeArrowheads="1"/>
            </p:cNvSpPr>
            <p:nvPr/>
          </p:nvSpPr>
          <p:spPr bwMode="auto">
            <a:xfrm>
              <a:off x="1849" y="2695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b</a:t>
              </a:r>
              <a:endParaRPr lang="en-US"/>
            </a:p>
          </p:txBody>
        </p:sp>
        <p:sp>
          <p:nvSpPr>
            <p:cNvPr id="20767" name="Freeform 35"/>
            <p:cNvSpPr>
              <a:spLocks/>
            </p:cNvSpPr>
            <p:nvPr/>
          </p:nvSpPr>
          <p:spPr bwMode="auto">
            <a:xfrm>
              <a:off x="1424" y="3266"/>
              <a:ext cx="144" cy="144"/>
            </a:xfrm>
            <a:custGeom>
              <a:avLst/>
              <a:gdLst>
                <a:gd name="T0" fmla="*/ 0 w 144"/>
                <a:gd name="T1" fmla="*/ 71 h 144"/>
                <a:gd name="T2" fmla="*/ 4 w 144"/>
                <a:gd name="T3" fmla="*/ 48 h 144"/>
                <a:gd name="T4" fmla="*/ 13 w 144"/>
                <a:gd name="T5" fmla="*/ 29 h 144"/>
                <a:gd name="T6" fmla="*/ 29 w 144"/>
                <a:gd name="T7" fmla="*/ 14 h 144"/>
                <a:gd name="T8" fmla="*/ 50 w 144"/>
                <a:gd name="T9" fmla="*/ 2 h 144"/>
                <a:gd name="T10" fmla="*/ 71 w 144"/>
                <a:gd name="T11" fmla="*/ 0 h 144"/>
                <a:gd name="T12" fmla="*/ 94 w 144"/>
                <a:gd name="T13" fmla="*/ 2 h 144"/>
                <a:gd name="T14" fmla="*/ 113 w 144"/>
                <a:gd name="T15" fmla="*/ 14 h 144"/>
                <a:gd name="T16" fmla="*/ 130 w 144"/>
                <a:gd name="T17" fmla="*/ 29 h 144"/>
                <a:gd name="T18" fmla="*/ 140 w 144"/>
                <a:gd name="T19" fmla="*/ 48 h 144"/>
                <a:gd name="T20" fmla="*/ 144 w 144"/>
                <a:gd name="T21" fmla="*/ 71 h 144"/>
                <a:gd name="T22" fmla="*/ 140 w 144"/>
                <a:gd name="T23" fmla="*/ 94 h 144"/>
                <a:gd name="T24" fmla="*/ 130 w 144"/>
                <a:gd name="T25" fmla="*/ 113 h 144"/>
                <a:gd name="T26" fmla="*/ 113 w 144"/>
                <a:gd name="T27" fmla="*/ 129 h 144"/>
                <a:gd name="T28" fmla="*/ 94 w 144"/>
                <a:gd name="T29" fmla="*/ 140 h 144"/>
                <a:gd name="T30" fmla="*/ 71 w 144"/>
                <a:gd name="T31" fmla="*/ 144 h 144"/>
                <a:gd name="T32" fmla="*/ 50 w 144"/>
                <a:gd name="T33" fmla="*/ 140 h 144"/>
                <a:gd name="T34" fmla="*/ 29 w 144"/>
                <a:gd name="T35" fmla="*/ 129 h 144"/>
                <a:gd name="T36" fmla="*/ 13 w 144"/>
                <a:gd name="T37" fmla="*/ 113 h 144"/>
                <a:gd name="T38" fmla="*/ 4 w 144"/>
                <a:gd name="T39" fmla="*/ 94 h 144"/>
                <a:gd name="T40" fmla="*/ 0 w 144"/>
                <a:gd name="T41" fmla="*/ 71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1"/>
                  </a:moveTo>
                  <a:lnTo>
                    <a:pt x="4" y="48"/>
                  </a:lnTo>
                  <a:lnTo>
                    <a:pt x="13" y="29"/>
                  </a:lnTo>
                  <a:lnTo>
                    <a:pt x="29" y="14"/>
                  </a:lnTo>
                  <a:lnTo>
                    <a:pt x="50" y="2"/>
                  </a:lnTo>
                  <a:lnTo>
                    <a:pt x="71" y="0"/>
                  </a:lnTo>
                  <a:lnTo>
                    <a:pt x="94" y="2"/>
                  </a:lnTo>
                  <a:lnTo>
                    <a:pt x="113" y="14"/>
                  </a:lnTo>
                  <a:lnTo>
                    <a:pt x="130" y="29"/>
                  </a:lnTo>
                  <a:lnTo>
                    <a:pt x="140" y="48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30" y="113"/>
                  </a:lnTo>
                  <a:lnTo>
                    <a:pt x="113" y="129"/>
                  </a:lnTo>
                  <a:lnTo>
                    <a:pt x="94" y="140"/>
                  </a:lnTo>
                  <a:lnTo>
                    <a:pt x="71" y="144"/>
                  </a:lnTo>
                  <a:lnTo>
                    <a:pt x="50" y="140"/>
                  </a:lnTo>
                  <a:lnTo>
                    <a:pt x="29" y="129"/>
                  </a:lnTo>
                  <a:lnTo>
                    <a:pt x="13" y="113"/>
                  </a:lnTo>
                  <a:lnTo>
                    <a:pt x="4" y="94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68" name="Rectangle 36"/>
            <p:cNvSpPr>
              <a:spLocks noChangeArrowheads="1"/>
            </p:cNvSpPr>
            <p:nvPr/>
          </p:nvSpPr>
          <p:spPr bwMode="auto">
            <a:xfrm>
              <a:off x="1508" y="3272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l</a:t>
              </a:r>
              <a:endParaRPr lang="en-US"/>
            </a:p>
          </p:txBody>
        </p:sp>
        <p:sp>
          <p:nvSpPr>
            <p:cNvPr id="20769" name="Freeform 37"/>
            <p:cNvSpPr>
              <a:spLocks/>
            </p:cNvSpPr>
            <p:nvPr/>
          </p:nvSpPr>
          <p:spPr bwMode="auto">
            <a:xfrm>
              <a:off x="4228" y="2695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4 w 144"/>
                <a:gd name="T5" fmla="*/ 31 h 144"/>
                <a:gd name="T6" fmla="*/ 31 w 144"/>
                <a:gd name="T7" fmla="*/ 13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3 h 144"/>
                <a:gd name="T16" fmla="*/ 131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1 w 144"/>
                <a:gd name="T25" fmla="*/ 115 h 144"/>
                <a:gd name="T26" fmla="*/ 115 w 144"/>
                <a:gd name="T27" fmla="*/ 130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1 w 144"/>
                <a:gd name="T35" fmla="*/ 130 h 144"/>
                <a:gd name="T36" fmla="*/ 14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4" y="31"/>
                  </a:lnTo>
                  <a:lnTo>
                    <a:pt x="31" y="13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3"/>
                  </a:lnTo>
                  <a:lnTo>
                    <a:pt x="131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1" y="115"/>
                  </a:lnTo>
                  <a:lnTo>
                    <a:pt x="115" y="130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1" y="130"/>
                  </a:lnTo>
                  <a:lnTo>
                    <a:pt x="14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70" name="Rectangle 38"/>
            <p:cNvSpPr>
              <a:spLocks noChangeArrowheads="1"/>
            </p:cNvSpPr>
            <p:nvPr/>
          </p:nvSpPr>
          <p:spPr bwMode="auto">
            <a:xfrm>
              <a:off x="4296" y="2700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s</a:t>
              </a:r>
              <a:endParaRPr lang="en-US"/>
            </a:p>
          </p:txBody>
        </p:sp>
        <p:sp>
          <p:nvSpPr>
            <p:cNvPr id="20771" name="Freeform 39"/>
            <p:cNvSpPr>
              <a:spLocks/>
            </p:cNvSpPr>
            <p:nvPr/>
          </p:nvSpPr>
          <p:spPr bwMode="auto">
            <a:xfrm>
              <a:off x="2431" y="2977"/>
              <a:ext cx="144" cy="145"/>
            </a:xfrm>
            <a:custGeom>
              <a:avLst/>
              <a:gdLst>
                <a:gd name="T0" fmla="*/ 0 w 144"/>
                <a:gd name="T1" fmla="*/ 73 h 145"/>
                <a:gd name="T2" fmla="*/ 4 w 144"/>
                <a:gd name="T3" fmla="*/ 50 h 145"/>
                <a:gd name="T4" fmla="*/ 13 w 144"/>
                <a:gd name="T5" fmla="*/ 30 h 145"/>
                <a:gd name="T6" fmla="*/ 29 w 144"/>
                <a:gd name="T7" fmla="*/ 15 h 145"/>
                <a:gd name="T8" fmla="*/ 50 w 144"/>
                <a:gd name="T9" fmla="*/ 4 h 145"/>
                <a:gd name="T10" fmla="*/ 71 w 144"/>
                <a:gd name="T11" fmla="*/ 0 h 145"/>
                <a:gd name="T12" fmla="*/ 94 w 144"/>
                <a:gd name="T13" fmla="*/ 4 h 145"/>
                <a:gd name="T14" fmla="*/ 113 w 144"/>
                <a:gd name="T15" fmla="*/ 15 h 145"/>
                <a:gd name="T16" fmla="*/ 130 w 144"/>
                <a:gd name="T17" fmla="*/ 30 h 145"/>
                <a:gd name="T18" fmla="*/ 140 w 144"/>
                <a:gd name="T19" fmla="*/ 50 h 145"/>
                <a:gd name="T20" fmla="*/ 144 w 144"/>
                <a:gd name="T21" fmla="*/ 73 h 145"/>
                <a:gd name="T22" fmla="*/ 140 w 144"/>
                <a:gd name="T23" fmla="*/ 96 h 145"/>
                <a:gd name="T24" fmla="*/ 130 w 144"/>
                <a:gd name="T25" fmla="*/ 115 h 145"/>
                <a:gd name="T26" fmla="*/ 113 w 144"/>
                <a:gd name="T27" fmla="*/ 130 h 145"/>
                <a:gd name="T28" fmla="*/ 94 w 144"/>
                <a:gd name="T29" fmla="*/ 142 h 145"/>
                <a:gd name="T30" fmla="*/ 71 w 144"/>
                <a:gd name="T31" fmla="*/ 145 h 145"/>
                <a:gd name="T32" fmla="*/ 50 w 144"/>
                <a:gd name="T33" fmla="*/ 142 h 145"/>
                <a:gd name="T34" fmla="*/ 29 w 144"/>
                <a:gd name="T35" fmla="*/ 130 h 145"/>
                <a:gd name="T36" fmla="*/ 13 w 144"/>
                <a:gd name="T37" fmla="*/ 115 h 145"/>
                <a:gd name="T38" fmla="*/ 4 w 144"/>
                <a:gd name="T39" fmla="*/ 96 h 145"/>
                <a:gd name="T40" fmla="*/ 0 w 144"/>
                <a:gd name="T41" fmla="*/ 73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5"/>
                <a:gd name="T65" fmla="*/ 144 w 144"/>
                <a:gd name="T66" fmla="*/ 145 h 14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5">
                  <a:moveTo>
                    <a:pt x="0" y="73"/>
                  </a:moveTo>
                  <a:lnTo>
                    <a:pt x="4" y="50"/>
                  </a:lnTo>
                  <a:lnTo>
                    <a:pt x="13" y="30"/>
                  </a:lnTo>
                  <a:lnTo>
                    <a:pt x="29" y="15"/>
                  </a:lnTo>
                  <a:lnTo>
                    <a:pt x="50" y="4"/>
                  </a:lnTo>
                  <a:lnTo>
                    <a:pt x="71" y="0"/>
                  </a:lnTo>
                  <a:lnTo>
                    <a:pt x="94" y="4"/>
                  </a:lnTo>
                  <a:lnTo>
                    <a:pt x="113" y="15"/>
                  </a:lnTo>
                  <a:lnTo>
                    <a:pt x="130" y="30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6"/>
                  </a:lnTo>
                  <a:lnTo>
                    <a:pt x="130" y="115"/>
                  </a:lnTo>
                  <a:lnTo>
                    <a:pt x="113" y="130"/>
                  </a:lnTo>
                  <a:lnTo>
                    <a:pt x="94" y="142"/>
                  </a:lnTo>
                  <a:lnTo>
                    <a:pt x="71" y="145"/>
                  </a:lnTo>
                  <a:lnTo>
                    <a:pt x="50" y="142"/>
                  </a:lnTo>
                  <a:lnTo>
                    <a:pt x="29" y="130"/>
                  </a:lnTo>
                  <a:lnTo>
                    <a:pt x="13" y="115"/>
                  </a:lnTo>
                  <a:lnTo>
                    <a:pt x="4" y="96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72" name="Rectangle 40"/>
            <p:cNvSpPr>
              <a:spLocks noChangeArrowheads="1"/>
            </p:cNvSpPr>
            <p:nvPr/>
          </p:nvSpPr>
          <p:spPr bwMode="auto">
            <a:xfrm>
              <a:off x="2495" y="2984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u</a:t>
              </a:r>
              <a:endParaRPr lang="en-US"/>
            </a:p>
          </p:txBody>
        </p:sp>
        <p:sp>
          <p:nvSpPr>
            <p:cNvPr id="20773" name="Freeform 41"/>
            <p:cNvSpPr>
              <a:spLocks/>
            </p:cNvSpPr>
            <p:nvPr/>
          </p:nvSpPr>
          <p:spPr bwMode="auto">
            <a:xfrm>
              <a:off x="2143" y="3266"/>
              <a:ext cx="144" cy="144"/>
            </a:xfrm>
            <a:custGeom>
              <a:avLst/>
              <a:gdLst>
                <a:gd name="T0" fmla="*/ 0 w 144"/>
                <a:gd name="T1" fmla="*/ 71 h 144"/>
                <a:gd name="T2" fmla="*/ 4 w 144"/>
                <a:gd name="T3" fmla="*/ 48 h 144"/>
                <a:gd name="T4" fmla="*/ 14 w 144"/>
                <a:gd name="T5" fmla="*/ 29 h 144"/>
                <a:gd name="T6" fmla="*/ 29 w 144"/>
                <a:gd name="T7" fmla="*/ 14 h 144"/>
                <a:gd name="T8" fmla="*/ 50 w 144"/>
                <a:gd name="T9" fmla="*/ 2 h 144"/>
                <a:gd name="T10" fmla="*/ 71 w 144"/>
                <a:gd name="T11" fmla="*/ 0 h 144"/>
                <a:gd name="T12" fmla="*/ 94 w 144"/>
                <a:gd name="T13" fmla="*/ 2 h 144"/>
                <a:gd name="T14" fmla="*/ 113 w 144"/>
                <a:gd name="T15" fmla="*/ 14 h 144"/>
                <a:gd name="T16" fmla="*/ 131 w 144"/>
                <a:gd name="T17" fmla="*/ 29 h 144"/>
                <a:gd name="T18" fmla="*/ 140 w 144"/>
                <a:gd name="T19" fmla="*/ 48 h 144"/>
                <a:gd name="T20" fmla="*/ 144 w 144"/>
                <a:gd name="T21" fmla="*/ 71 h 144"/>
                <a:gd name="T22" fmla="*/ 140 w 144"/>
                <a:gd name="T23" fmla="*/ 94 h 144"/>
                <a:gd name="T24" fmla="*/ 131 w 144"/>
                <a:gd name="T25" fmla="*/ 113 h 144"/>
                <a:gd name="T26" fmla="*/ 113 w 144"/>
                <a:gd name="T27" fmla="*/ 129 h 144"/>
                <a:gd name="T28" fmla="*/ 94 w 144"/>
                <a:gd name="T29" fmla="*/ 140 h 144"/>
                <a:gd name="T30" fmla="*/ 71 w 144"/>
                <a:gd name="T31" fmla="*/ 144 h 144"/>
                <a:gd name="T32" fmla="*/ 50 w 144"/>
                <a:gd name="T33" fmla="*/ 140 h 144"/>
                <a:gd name="T34" fmla="*/ 29 w 144"/>
                <a:gd name="T35" fmla="*/ 129 h 144"/>
                <a:gd name="T36" fmla="*/ 14 w 144"/>
                <a:gd name="T37" fmla="*/ 113 h 144"/>
                <a:gd name="T38" fmla="*/ 4 w 144"/>
                <a:gd name="T39" fmla="*/ 94 h 144"/>
                <a:gd name="T40" fmla="*/ 0 w 144"/>
                <a:gd name="T41" fmla="*/ 71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1"/>
                  </a:moveTo>
                  <a:lnTo>
                    <a:pt x="4" y="48"/>
                  </a:lnTo>
                  <a:lnTo>
                    <a:pt x="14" y="29"/>
                  </a:lnTo>
                  <a:lnTo>
                    <a:pt x="29" y="14"/>
                  </a:lnTo>
                  <a:lnTo>
                    <a:pt x="50" y="2"/>
                  </a:lnTo>
                  <a:lnTo>
                    <a:pt x="71" y="0"/>
                  </a:lnTo>
                  <a:lnTo>
                    <a:pt x="94" y="2"/>
                  </a:lnTo>
                  <a:lnTo>
                    <a:pt x="113" y="14"/>
                  </a:lnTo>
                  <a:lnTo>
                    <a:pt x="131" y="29"/>
                  </a:lnTo>
                  <a:lnTo>
                    <a:pt x="140" y="48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31" y="113"/>
                  </a:lnTo>
                  <a:lnTo>
                    <a:pt x="113" y="129"/>
                  </a:lnTo>
                  <a:lnTo>
                    <a:pt x="94" y="140"/>
                  </a:lnTo>
                  <a:lnTo>
                    <a:pt x="71" y="144"/>
                  </a:lnTo>
                  <a:lnTo>
                    <a:pt x="50" y="140"/>
                  </a:lnTo>
                  <a:lnTo>
                    <a:pt x="29" y="129"/>
                  </a:lnTo>
                  <a:lnTo>
                    <a:pt x="14" y="113"/>
                  </a:lnTo>
                  <a:lnTo>
                    <a:pt x="4" y="94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74" name="Rectangle 42"/>
            <p:cNvSpPr>
              <a:spLocks noChangeArrowheads="1"/>
            </p:cNvSpPr>
            <p:nvPr/>
          </p:nvSpPr>
          <p:spPr bwMode="auto">
            <a:xfrm>
              <a:off x="2228" y="3272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l</a:t>
              </a:r>
              <a:endParaRPr lang="en-US"/>
            </a:p>
          </p:txBody>
        </p:sp>
        <p:sp>
          <p:nvSpPr>
            <p:cNvPr id="20775" name="Freeform 43"/>
            <p:cNvSpPr>
              <a:spLocks/>
            </p:cNvSpPr>
            <p:nvPr/>
          </p:nvSpPr>
          <p:spPr bwMode="auto">
            <a:xfrm>
              <a:off x="3726" y="2982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3 w 144"/>
                <a:gd name="T3" fmla="*/ 50 h 144"/>
                <a:gd name="T4" fmla="*/ 13 w 144"/>
                <a:gd name="T5" fmla="*/ 31 h 144"/>
                <a:gd name="T6" fmla="*/ 28 w 144"/>
                <a:gd name="T7" fmla="*/ 14 h 144"/>
                <a:gd name="T8" fmla="*/ 50 w 144"/>
                <a:gd name="T9" fmla="*/ 4 h 144"/>
                <a:gd name="T10" fmla="*/ 71 w 144"/>
                <a:gd name="T11" fmla="*/ 0 h 144"/>
                <a:gd name="T12" fmla="*/ 94 w 144"/>
                <a:gd name="T13" fmla="*/ 4 h 144"/>
                <a:gd name="T14" fmla="*/ 113 w 144"/>
                <a:gd name="T15" fmla="*/ 14 h 144"/>
                <a:gd name="T16" fmla="*/ 130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0 w 144"/>
                <a:gd name="T25" fmla="*/ 115 h 144"/>
                <a:gd name="T26" fmla="*/ 113 w 144"/>
                <a:gd name="T27" fmla="*/ 131 h 144"/>
                <a:gd name="T28" fmla="*/ 94 w 144"/>
                <a:gd name="T29" fmla="*/ 140 h 144"/>
                <a:gd name="T30" fmla="*/ 71 w 144"/>
                <a:gd name="T31" fmla="*/ 144 h 144"/>
                <a:gd name="T32" fmla="*/ 50 w 144"/>
                <a:gd name="T33" fmla="*/ 140 h 144"/>
                <a:gd name="T34" fmla="*/ 28 w 144"/>
                <a:gd name="T35" fmla="*/ 131 h 144"/>
                <a:gd name="T36" fmla="*/ 13 w 144"/>
                <a:gd name="T37" fmla="*/ 115 h 144"/>
                <a:gd name="T38" fmla="*/ 3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3" y="50"/>
                  </a:lnTo>
                  <a:lnTo>
                    <a:pt x="13" y="31"/>
                  </a:lnTo>
                  <a:lnTo>
                    <a:pt x="28" y="14"/>
                  </a:lnTo>
                  <a:lnTo>
                    <a:pt x="50" y="4"/>
                  </a:lnTo>
                  <a:lnTo>
                    <a:pt x="71" y="0"/>
                  </a:lnTo>
                  <a:lnTo>
                    <a:pt x="94" y="4"/>
                  </a:lnTo>
                  <a:lnTo>
                    <a:pt x="113" y="14"/>
                  </a:lnTo>
                  <a:lnTo>
                    <a:pt x="130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0" y="115"/>
                  </a:lnTo>
                  <a:lnTo>
                    <a:pt x="113" y="131"/>
                  </a:lnTo>
                  <a:lnTo>
                    <a:pt x="94" y="140"/>
                  </a:lnTo>
                  <a:lnTo>
                    <a:pt x="71" y="144"/>
                  </a:lnTo>
                  <a:lnTo>
                    <a:pt x="50" y="140"/>
                  </a:lnTo>
                  <a:lnTo>
                    <a:pt x="28" y="131"/>
                  </a:lnTo>
                  <a:lnTo>
                    <a:pt x="13" y="115"/>
                  </a:lnTo>
                  <a:lnTo>
                    <a:pt x="3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76" name="Rectangle 44"/>
            <p:cNvSpPr>
              <a:spLocks noChangeArrowheads="1"/>
            </p:cNvSpPr>
            <p:nvPr/>
          </p:nvSpPr>
          <p:spPr bwMode="auto">
            <a:xfrm>
              <a:off x="3790" y="2988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e</a:t>
              </a:r>
              <a:endParaRPr lang="en-US"/>
            </a:p>
          </p:txBody>
        </p:sp>
        <p:sp>
          <p:nvSpPr>
            <p:cNvPr id="20777" name="Freeform 45"/>
            <p:cNvSpPr>
              <a:spLocks/>
            </p:cNvSpPr>
            <p:nvPr/>
          </p:nvSpPr>
          <p:spPr bwMode="auto">
            <a:xfrm>
              <a:off x="4660" y="2982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3 w 144"/>
                <a:gd name="T5" fmla="*/ 31 h 144"/>
                <a:gd name="T6" fmla="*/ 30 w 144"/>
                <a:gd name="T7" fmla="*/ 14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4 h 144"/>
                <a:gd name="T16" fmla="*/ 130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0 w 144"/>
                <a:gd name="T25" fmla="*/ 115 h 144"/>
                <a:gd name="T26" fmla="*/ 115 w 144"/>
                <a:gd name="T27" fmla="*/ 131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0 w 144"/>
                <a:gd name="T35" fmla="*/ 131 h 144"/>
                <a:gd name="T36" fmla="*/ 13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3" y="31"/>
                  </a:lnTo>
                  <a:lnTo>
                    <a:pt x="30" y="14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4"/>
                  </a:lnTo>
                  <a:lnTo>
                    <a:pt x="130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0" y="115"/>
                  </a:lnTo>
                  <a:lnTo>
                    <a:pt x="115" y="131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0" y="131"/>
                  </a:lnTo>
                  <a:lnTo>
                    <a:pt x="13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78" name="Rectangle 46"/>
            <p:cNvSpPr>
              <a:spLocks noChangeArrowheads="1"/>
            </p:cNvSpPr>
            <p:nvPr/>
          </p:nvSpPr>
          <p:spPr bwMode="auto">
            <a:xfrm>
              <a:off x="4742" y="2988"/>
              <a:ext cx="3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t</a:t>
              </a:r>
              <a:endParaRPr lang="en-US"/>
            </a:p>
          </p:txBody>
        </p:sp>
        <p:sp>
          <p:nvSpPr>
            <p:cNvPr id="20779" name="Rectangle 47"/>
            <p:cNvSpPr>
              <a:spLocks noChangeArrowheads="1"/>
            </p:cNvSpPr>
            <p:nvPr/>
          </p:nvSpPr>
          <p:spPr bwMode="auto">
            <a:xfrm>
              <a:off x="3438" y="3270"/>
              <a:ext cx="144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20780" name="Rectangle 48"/>
            <p:cNvSpPr>
              <a:spLocks noChangeArrowheads="1"/>
            </p:cNvSpPr>
            <p:nvPr/>
          </p:nvSpPr>
          <p:spPr bwMode="auto">
            <a:xfrm>
              <a:off x="3496" y="3266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chemeClr val="tx2"/>
                  </a:solidFill>
                  <a:latin typeface="Arial" charset="0"/>
                </a:rPr>
                <a:t>e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81" name="Rectangle 49"/>
            <p:cNvSpPr>
              <a:spLocks noChangeArrowheads="1"/>
            </p:cNvSpPr>
            <p:nvPr/>
          </p:nvSpPr>
          <p:spPr bwMode="auto">
            <a:xfrm>
              <a:off x="3403" y="3465"/>
              <a:ext cx="25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chemeClr val="tx2"/>
                  </a:solidFill>
                  <a:latin typeface="Arial" charset="0"/>
                </a:rPr>
                <a:t>0, 24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82" name="Freeform 50"/>
            <p:cNvSpPr>
              <a:spLocks/>
            </p:cNvSpPr>
            <p:nvPr/>
          </p:nvSpPr>
          <p:spPr bwMode="auto">
            <a:xfrm>
              <a:off x="4660" y="3270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3 w 144"/>
                <a:gd name="T5" fmla="*/ 31 h 144"/>
                <a:gd name="T6" fmla="*/ 30 w 144"/>
                <a:gd name="T7" fmla="*/ 13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3 h 144"/>
                <a:gd name="T16" fmla="*/ 130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0 w 144"/>
                <a:gd name="T25" fmla="*/ 115 h 144"/>
                <a:gd name="T26" fmla="*/ 115 w 144"/>
                <a:gd name="T27" fmla="*/ 130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0 w 144"/>
                <a:gd name="T35" fmla="*/ 130 h 144"/>
                <a:gd name="T36" fmla="*/ 13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3" y="31"/>
                  </a:lnTo>
                  <a:lnTo>
                    <a:pt x="30" y="13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3"/>
                  </a:lnTo>
                  <a:lnTo>
                    <a:pt x="130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0" y="115"/>
                  </a:lnTo>
                  <a:lnTo>
                    <a:pt x="115" y="130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0" y="130"/>
                  </a:lnTo>
                  <a:lnTo>
                    <a:pt x="13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83" name="Rectangle 51"/>
            <p:cNvSpPr>
              <a:spLocks noChangeArrowheads="1"/>
            </p:cNvSpPr>
            <p:nvPr/>
          </p:nvSpPr>
          <p:spPr bwMode="auto">
            <a:xfrm>
              <a:off x="4726" y="3275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o</a:t>
              </a:r>
              <a:endParaRPr lang="en-US"/>
            </a:p>
          </p:txBody>
        </p:sp>
        <p:sp>
          <p:nvSpPr>
            <p:cNvPr id="20784" name="Freeform 52"/>
            <p:cNvSpPr>
              <a:spLocks/>
            </p:cNvSpPr>
            <p:nvPr/>
          </p:nvSpPr>
          <p:spPr bwMode="auto">
            <a:xfrm>
              <a:off x="4372" y="3557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4 w 144"/>
                <a:gd name="T5" fmla="*/ 31 h 144"/>
                <a:gd name="T6" fmla="*/ 31 w 144"/>
                <a:gd name="T7" fmla="*/ 14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4 h 144"/>
                <a:gd name="T16" fmla="*/ 131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1 w 144"/>
                <a:gd name="T25" fmla="*/ 115 h 144"/>
                <a:gd name="T26" fmla="*/ 115 w 144"/>
                <a:gd name="T27" fmla="*/ 131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1 w 144"/>
                <a:gd name="T35" fmla="*/ 131 h 144"/>
                <a:gd name="T36" fmla="*/ 14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4" y="31"/>
                  </a:lnTo>
                  <a:lnTo>
                    <a:pt x="31" y="14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4"/>
                  </a:lnTo>
                  <a:lnTo>
                    <a:pt x="131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1" y="115"/>
                  </a:lnTo>
                  <a:lnTo>
                    <a:pt x="115" y="131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1" y="131"/>
                  </a:lnTo>
                  <a:lnTo>
                    <a:pt x="14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85" name="Rectangle 53"/>
            <p:cNvSpPr>
              <a:spLocks noChangeArrowheads="1"/>
            </p:cNvSpPr>
            <p:nvPr/>
          </p:nvSpPr>
          <p:spPr bwMode="auto">
            <a:xfrm>
              <a:off x="4440" y="3563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20786" name="Freeform 54"/>
            <p:cNvSpPr>
              <a:spLocks/>
            </p:cNvSpPr>
            <p:nvPr/>
          </p:nvSpPr>
          <p:spPr bwMode="auto">
            <a:xfrm>
              <a:off x="1783" y="2977"/>
              <a:ext cx="143" cy="145"/>
            </a:xfrm>
            <a:custGeom>
              <a:avLst/>
              <a:gdLst>
                <a:gd name="T0" fmla="*/ 0 w 143"/>
                <a:gd name="T1" fmla="*/ 73 h 145"/>
                <a:gd name="T2" fmla="*/ 3 w 143"/>
                <a:gd name="T3" fmla="*/ 50 h 145"/>
                <a:gd name="T4" fmla="*/ 13 w 143"/>
                <a:gd name="T5" fmla="*/ 30 h 145"/>
                <a:gd name="T6" fmla="*/ 30 w 143"/>
                <a:gd name="T7" fmla="*/ 15 h 145"/>
                <a:gd name="T8" fmla="*/ 49 w 143"/>
                <a:gd name="T9" fmla="*/ 4 h 145"/>
                <a:gd name="T10" fmla="*/ 72 w 143"/>
                <a:gd name="T11" fmla="*/ 0 h 145"/>
                <a:gd name="T12" fmla="*/ 94 w 143"/>
                <a:gd name="T13" fmla="*/ 4 h 145"/>
                <a:gd name="T14" fmla="*/ 115 w 143"/>
                <a:gd name="T15" fmla="*/ 15 h 145"/>
                <a:gd name="T16" fmla="*/ 130 w 143"/>
                <a:gd name="T17" fmla="*/ 30 h 145"/>
                <a:gd name="T18" fmla="*/ 140 w 143"/>
                <a:gd name="T19" fmla="*/ 50 h 145"/>
                <a:gd name="T20" fmla="*/ 143 w 143"/>
                <a:gd name="T21" fmla="*/ 73 h 145"/>
                <a:gd name="T22" fmla="*/ 140 w 143"/>
                <a:gd name="T23" fmla="*/ 96 h 145"/>
                <a:gd name="T24" fmla="*/ 130 w 143"/>
                <a:gd name="T25" fmla="*/ 115 h 145"/>
                <a:gd name="T26" fmla="*/ 115 w 143"/>
                <a:gd name="T27" fmla="*/ 130 h 145"/>
                <a:gd name="T28" fmla="*/ 94 w 143"/>
                <a:gd name="T29" fmla="*/ 142 h 145"/>
                <a:gd name="T30" fmla="*/ 72 w 143"/>
                <a:gd name="T31" fmla="*/ 145 h 145"/>
                <a:gd name="T32" fmla="*/ 49 w 143"/>
                <a:gd name="T33" fmla="*/ 142 h 145"/>
                <a:gd name="T34" fmla="*/ 30 w 143"/>
                <a:gd name="T35" fmla="*/ 130 h 145"/>
                <a:gd name="T36" fmla="*/ 13 w 143"/>
                <a:gd name="T37" fmla="*/ 115 h 145"/>
                <a:gd name="T38" fmla="*/ 3 w 143"/>
                <a:gd name="T39" fmla="*/ 96 h 145"/>
                <a:gd name="T40" fmla="*/ 0 w 143"/>
                <a:gd name="T41" fmla="*/ 73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3"/>
                <a:gd name="T64" fmla="*/ 0 h 145"/>
                <a:gd name="T65" fmla="*/ 143 w 143"/>
                <a:gd name="T66" fmla="*/ 145 h 14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3" h="145">
                  <a:moveTo>
                    <a:pt x="0" y="73"/>
                  </a:moveTo>
                  <a:lnTo>
                    <a:pt x="3" y="50"/>
                  </a:lnTo>
                  <a:lnTo>
                    <a:pt x="13" y="30"/>
                  </a:lnTo>
                  <a:lnTo>
                    <a:pt x="30" y="15"/>
                  </a:lnTo>
                  <a:lnTo>
                    <a:pt x="49" y="4"/>
                  </a:lnTo>
                  <a:lnTo>
                    <a:pt x="72" y="0"/>
                  </a:lnTo>
                  <a:lnTo>
                    <a:pt x="94" y="4"/>
                  </a:lnTo>
                  <a:lnTo>
                    <a:pt x="115" y="15"/>
                  </a:lnTo>
                  <a:lnTo>
                    <a:pt x="130" y="30"/>
                  </a:lnTo>
                  <a:lnTo>
                    <a:pt x="140" y="50"/>
                  </a:lnTo>
                  <a:lnTo>
                    <a:pt x="143" y="73"/>
                  </a:lnTo>
                  <a:lnTo>
                    <a:pt x="140" y="96"/>
                  </a:lnTo>
                  <a:lnTo>
                    <a:pt x="130" y="115"/>
                  </a:lnTo>
                  <a:lnTo>
                    <a:pt x="115" y="130"/>
                  </a:lnTo>
                  <a:lnTo>
                    <a:pt x="94" y="142"/>
                  </a:lnTo>
                  <a:lnTo>
                    <a:pt x="72" y="145"/>
                  </a:lnTo>
                  <a:lnTo>
                    <a:pt x="49" y="142"/>
                  </a:lnTo>
                  <a:lnTo>
                    <a:pt x="30" y="130"/>
                  </a:lnTo>
                  <a:lnTo>
                    <a:pt x="13" y="115"/>
                  </a:lnTo>
                  <a:lnTo>
                    <a:pt x="3" y="96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87" name="Rectangle 55"/>
            <p:cNvSpPr>
              <a:spLocks noChangeArrowheads="1"/>
            </p:cNvSpPr>
            <p:nvPr/>
          </p:nvSpPr>
          <p:spPr bwMode="auto">
            <a:xfrm>
              <a:off x="1867" y="2984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i</a:t>
              </a:r>
              <a:endParaRPr lang="en-US"/>
            </a:p>
          </p:txBody>
        </p:sp>
        <p:sp>
          <p:nvSpPr>
            <p:cNvPr id="20788" name="Line 56"/>
            <p:cNvSpPr>
              <a:spLocks noChangeShapeType="1"/>
            </p:cNvSpPr>
            <p:nvPr/>
          </p:nvSpPr>
          <p:spPr bwMode="auto">
            <a:xfrm flipV="1">
              <a:off x="4084" y="3343"/>
              <a:ext cx="1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89" name="Freeform 57"/>
            <p:cNvSpPr>
              <a:spLocks/>
            </p:cNvSpPr>
            <p:nvPr/>
          </p:nvSpPr>
          <p:spPr bwMode="auto">
            <a:xfrm>
              <a:off x="4013" y="3270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4 w 144"/>
                <a:gd name="T5" fmla="*/ 31 h 144"/>
                <a:gd name="T6" fmla="*/ 29 w 144"/>
                <a:gd name="T7" fmla="*/ 13 h 144"/>
                <a:gd name="T8" fmla="*/ 50 w 144"/>
                <a:gd name="T9" fmla="*/ 4 h 144"/>
                <a:gd name="T10" fmla="*/ 71 w 144"/>
                <a:gd name="T11" fmla="*/ 0 h 144"/>
                <a:gd name="T12" fmla="*/ 94 w 144"/>
                <a:gd name="T13" fmla="*/ 4 h 144"/>
                <a:gd name="T14" fmla="*/ 114 w 144"/>
                <a:gd name="T15" fmla="*/ 13 h 144"/>
                <a:gd name="T16" fmla="*/ 131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1 w 144"/>
                <a:gd name="T25" fmla="*/ 115 h 144"/>
                <a:gd name="T26" fmla="*/ 114 w 144"/>
                <a:gd name="T27" fmla="*/ 130 h 144"/>
                <a:gd name="T28" fmla="*/ 94 w 144"/>
                <a:gd name="T29" fmla="*/ 140 h 144"/>
                <a:gd name="T30" fmla="*/ 71 w 144"/>
                <a:gd name="T31" fmla="*/ 144 h 144"/>
                <a:gd name="T32" fmla="*/ 50 w 144"/>
                <a:gd name="T33" fmla="*/ 140 h 144"/>
                <a:gd name="T34" fmla="*/ 29 w 144"/>
                <a:gd name="T35" fmla="*/ 130 h 144"/>
                <a:gd name="T36" fmla="*/ 14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4" y="31"/>
                  </a:lnTo>
                  <a:lnTo>
                    <a:pt x="29" y="13"/>
                  </a:lnTo>
                  <a:lnTo>
                    <a:pt x="50" y="4"/>
                  </a:lnTo>
                  <a:lnTo>
                    <a:pt x="71" y="0"/>
                  </a:lnTo>
                  <a:lnTo>
                    <a:pt x="94" y="4"/>
                  </a:lnTo>
                  <a:lnTo>
                    <a:pt x="114" y="13"/>
                  </a:lnTo>
                  <a:lnTo>
                    <a:pt x="131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1" y="115"/>
                  </a:lnTo>
                  <a:lnTo>
                    <a:pt x="114" y="130"/>
                  </a:lnTo>
                  <a:lnTo>
                    <a:pt x="94" y="140"/>
                  </a:lnTo>
                  <a:lnTo>
                    <a:pt x="71" y="144"/>
                  </a:lnTo>
                  <a:lnTo>
                    <a:pt x="50" y="140"/>
                  </a:lnTo>
                  <a:lnTo>
                    <a:pt x="29" y="130"/>
                  </a:lnTo>
                  <a:lnTo>
                    <a:pt x="14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90" name="Rectangle 58"/>
            <p:cNvSpPr>
              <a:spLocks noChangeArrowheads="1"/>
            </p:cNvSpPr>
            <p:nvPr/>
          </p:nvSpPr>
          <p:spPr bwMode="auto">
            <a:xfrm>
              <a:off x="4098" y="3275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l</a:t>
              </a:r>
              <a:endParaRPr lang="en-US"/>
            </a:p>
          </p:txBody>
        </p:sp>
        <p:sp>
          <p:nvSpPr>
            <p:cNvPr id="20791" name="Rectangle 59"/>
            <p:cNvSpPr>
              <a:spLocks noChangeArrowheads="1"/>
            </p:cNvSpPr>
            <p:nvPr/>
          </p:nvSpPr>
          <p:spPr bwMode="auto">
            <a:xfrm>
              <a:off x="833" y="3557"/>
              <a:ext cx="144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20792" name="Rectangle 60"/>
            <p:cNvSpPr>
              <a:spLocks noChangeArrowheads="1"/>
            </p:cNvSpPr>
            <p:nvPr/>
          </p:nvSpPr>
          <p:spPr bwMode="auto">
            <a:xfrm>
              <a:off x="919" y="3553"/>
              <a:ext cx="3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r</a:t>
              </a:r>
              <a:endParaRPr lang="en-US"/>
            </a:p>
          </p:txBody>
        </p:sp>
        <p:sp>
          <p:nvSpPr>
            <p:cNvPr id="20793" name="Rectangle 61"/>
            <p:cNvSpPr>
              <a:spLocks noChangeArrowheads="1"/>
            </p:cNvSpPr>
            <p:nvPr/>
          </p:nvSpPr>
          <p:spPr bwMode="auto">
            <a:xfrm>
              <a:off x="907" y="3753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6</a:t>
              </a:r>
              <a:endParaRPr lang="en-US"/>
            </a:p>
          </p:txBody>
        </p:sp>
        <p:sp>
          <p:nvSpPr>
            <p:cNvPr id="20794" name="Rectangle 62"/>
            <p:cNvSpPr>
              <a:spLocks noChangeArrowheads="1"/>
            </p:cNvSpPr>
            <p:nvPr/>
          </p:nvSpPr>
          <p:spPr bwMode="auto">
            <a:xfrm>
              <a:off x="1424" y="3557"/>
              <a:ext cx="144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20795" name="Rectangle 63"/>
            <p:cNvSpPr>
              <a:spLocks noChangeArrowheads="1"/>
            </p:cNvSpPr>
            <p:nvPr/>
          </p:nvSpPr>
          <p:spPr bwMode="auto">
            <a:xfrm>
              <a:off x="1508" y="3572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l</a:t>
              </a:r>
              <a:endParaRPr lang="en-US"/>
            </a:p>
          </p:txBody>
        </p:sp>
        <p:sp>
          <p:nvSpPr>
            <p:cNvPr id="20796" name="Rectangle 64"/>
            <p:cNvSpPr>
              <a:spLocks noChangeArrowheads="1"/>
            </p:cNvSpPr>
            <p:nvPr/>
          </p:nvSpPr>
          <p:spPr bwMode="auto">
            <a:xfrm>
              <a:off x="1458" y="3770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78</a:t>
              </a:r>
              <a:endParaRPr lang="en-US"/>
            </a:p>
          </p:txBody>
        </p:sp>
        <p:sp>
          <p:nvSpPr>
            <p:cNvPr id="20797" name="Rectangle 65"/>
            <p:cNvSpPr>
              <a:spLocks noChangeArrowheads="1"/>
            </p:cNvSpPr>
            <p:nvPr/>
          </p:nvSpPr>
          <p:spPr bwMode="auto">
            <a:xfrm>
              <a:off x="1783" y="3270"/>
              <a:ext cx="143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20798" name="Rectangle 66"/>
            <p:cNvSpPr>
              <a:spLocks noChangeArrowheads="1"/>
            </p:cNvSpPr>
            <p:nvPr/>
          </p:nvSpPr>
          <p:spPr bwMode="auto">
            <a:xfrm>
              <a:off x="1839" y="3285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d</a:t>
              </a:r>
              <a:endParaRPr lang="en-US"/>
            </a:p>
          </p:txBody>
        </p:sp>
        <p:sp>
          <p:nvSpPr>
            <p:cNvPr id="20799" name="Rectangle 67"/>
            <p:cNvSpPr>
              <a:spLocks noChangeArrowheads="1"/>
            </p:cNvSpPr>
            <p:nvPr/>
          </p:nvSpPr>
          <p:spPr bwMode="auto">
            <a:xfrm>
              <a:off x="1716" y="3482"/>
              <a:ext cx="31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47, 58</a:t>
              </a:r>
              <a:endParaRPr lang="en-US"/>
            </a:p>
          </p:txBody>
        </p:sp>
        <p:sp>
          <p:nvSpPr>
            <p:cNvPr id="20800" name="Rectangle 68"/>
            <p:cNvSpPr>
              <a:spLocks noChangeArrowheads="1"/>
            </p:cNvSpPr>
            <p:nvPr/>
          </p:nvSpPr>
          <p:spPr bwMode="auto">
            <a:xfrm>
              <a:off x="2143" y="3557"/>
              <a:ext cx="144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20801" name="Rectangle 69"/>
            <p:cNvSpPr>
              <a:spLocks noChangeArrowheads="1"/>
            </p:cNvSpPr>
            <p:nvPr/>
          </p:nvSpPr>
          <p:spPr bwMode="auto">
            <a:xfrm>
              <a:off x="2230" y="3572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l</a:t>
              </a:r>
              <a:endParaRPr lang="en-US"/>
            </a:p>
          </p:txBody>
        </p:sp>
        <p:sp>
          <p:nvSpPr>
            <p:cNvPr id="20802" name="Rectangle 70"/>
            <p:cNvSpPr>
              <a:spLocks noChangeArrowheads="1"/>
            </p:cNvSpPr>
            <p:nvPr/>
          </p:nvSpPr>
          <p:spPr bwMode="auto">
            <a:xfrm>
              <a:off x="2182" y="3770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30</a:t>
              </a:r>
              <a:endParaRPr lang="en-US"/>
            </a:p>
          </p:txBody>
        </p:sp>
        <p:sp>
          <p:nvSpPr>
            <p:cNvPr id="20803" name="Rectangle 71"/>
            <p:cNvSpPr>
              <a:spLocks noChangeArrowheads="1"/>
            </p:cNvSpPr>
            <p:nvPr/>
          </p:nvSpPr>
          <p:spPr bwMode="auto">
            <a:xfrm>
              <a:off x="2719" y="3270"/>
              <a:ext cx="144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20804" name="Rectangle 72"/>
            <p:cNvSpPr>
              <a:spLocks noChangeArrowheads="1"/>
            </p:cNvSpPr>
            <p:nvPr/>
          </p:nvSpPr>
          <p:spPr bwMode="auto">
            <a:xfrm>
              <a:off x="2781" y="3266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y</a:t>
              </a:r>
              <a:endParaRPr lang="en-US"/>
            </a:p>
          </p:txBody>
        </p:sp>
        <p:sp>
          <p:nvSpPr>
            <p:cNvPr id="20805" name="Rectangle 73"/>
            <p:cNvSpPr>
              <a:spLocks noChangeArrowheads="1"/>
            </p:cNvSpPr>
            <p:nvPr/>
          </p:nvSpPr>
          <p:spPr bwMode="auto">
            <a:xfrm>
              <a:off x="2747" y="3465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36</a:t>
              </a:r>
              <a:endParaRPr lang="en-US"/>
            </a:p>
          </p:txBody>
        </p:sp>
        <p:sp>
          <p:nvSpPr>
            <p:cNvPr id="20806" name="Rectangle 74"/>
            <p:cNvSpPr>
              <a:spLocks noChangeArrowheads="1"/>
            </p:cNvSpPr>
            <p:nvPr/>
          </p:nvSpPr>
          <p:spPr bwMode="auto">
            <a:xfrm>
              <a:off x="4013" y="3557"/>
              <a:ext cx="144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20807" name="Rectangle 75"/>
            <p:cNvSpPr>
              <a:spLocks noChangeArrowheads="1"/>
            </p:cNvSpPr>
            <p:nvPr/>
          </p:nvSpPr>
          <p:spPr bwMode="auto">
            <a:xfrm>
              <a:off x="4109" y="3584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l</a:t>
              </a:r>
              <a:endParaRPr lang="en-US"/>
            </a:p>
          </p:txBody>
        </p:sp>
        <p:sp>
          <p:nvSpPr>
            <p:cNvPr id="20808" name="Rectangle 76"/>
            <p:cNvSpPr>
              <a:spLocks noChangeArrowheads="1"/>
            </p:cNvSpPr>
            <p:nvPr/>
          </p:nvSpPr>
          <p:spPr bwMode="auto">
            <a:xfrm>
              <a:off x="4059" y="3781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12</a:t>
              </a:r>
              <a:endParaRPr lang="en-US"/>
            </a:p>
          </p:txBody>
        </p:sp>
        <p:sp>
          <p:nvSpPr>
            <p:cNvPr id="20809" name="Rectangle 77"/>
            <p:cNvSpPr>
              <a:spLocks noChangeArrowheads="1"/>
            </p:cNvSpPr>
            <p:nvPr/>
          </p:nvSpPr>
          <p:spPr bwMode="auto">
            <a:xfrm>
              <a:off x="4372" y="3845"/>
              <a:ext cx="144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20810" name="Rectangle 78"/>
            <p:cNvSpPr>
              <a:spLocks noChangeArrowheads="1"/>
            </p:cNvSpPr>
            <p:nvPr/>
          </p:nvSpPr>
          <p:spPr bwMode="auto">
            <a:xfrm>
              <a:off x="4436" y="3850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k</a:t>
              </a:r>
              <a:endParaRPr lang="en-US"/>
            </a:p>
          </p:txBody>
        </p:sp>
        <p:sp>
          <p:nvSpPr>
            <p:cNvPr id="20811" name="Rectangle 79"/>
            <p:cNvSpPr>
              <a:spLocks noChangeArrowheads="1"/>
            </p:cNvSpPr>
            <p:nvPr/>
          </p:nvSpPr>
          <p:spPr bwMode="auto">
            <a:xfrm>
              <a:off x="4295" y="4050"/>
              <a:ext cx="34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17, 40,</a:t>
              </a:r>
              <a:endParaRPr lang="en-US"/>
            </a:p>
          </p:txBody>
        </p:sp>
        <p:sp>
          <p:nvSpPr>
            <p:cNvPr id="20812" name="Rectangle 80"/>
            <p:cNvSpPr>
              <a:spLocks noChangeArrowheads="1"/>
            </p:cNvSpPr>
            <p:nvPr/>
          </p:nvSpPr>
          <p:spPr bwMode="auto">
            <a:xfrm>
              <a:off x="4312" y="4184"/>
              <a:ext cx="31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51, 62</a:t>
              </a:r>
              <a:endParaRPr lang="en-US"/>
            </a:p>
          </p:txBody>
        </p:sp>
        <p:sp>
          <p:nvSpPr>
            <p:cNvPr id="20813" name="Rectangle 81"/>
            <p:cNvSpPr>
              <a:spLocks noChangeArrowheads="1"/>
            </p:cNvSpPr>
            <p:nvPr/>
          </p:nvSpPr>
          <p:spPr bwMode="auto">
            <a:xfrm>
              <a:off x="4948" y="3557"/>
              <a:ext cx="143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20814" name="Rectangle 82"/>
            <p:cNvSpPr>
              <a:spLocks noChangeArrowheads="1"/>
            </p:cNvSpPr>
            <p:nvPr/>
          </p:nvSpPr>
          <p:spPr bwMode="auto">
            <a:xfrm>
              <a:off x="5016" y="3553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20815" name="Rectangle 83"/>
            <p:cNvSpPr>
              <a:spLocks noChangeArrowheads="1"/>
            </p:cNvSpPr>
            <p:nvPr/>
          </p:nvSpPr>
          <p:spPr bwMode="auto">
            <a:xfrm>
              <a:off x="4986" y="3753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84</a:t>
              </a:r>
              <a:endParaRPr lang="en-US"/>
            </a:p>
          </p:txBody>
        </p:sp>
        <p:sp>
          <p:nvSpPr>
            <p:cNvPr id="20816" name="Line 84"/>
            <p:cNvSpPr>
              <a:spLocks noChangeShapeType="1"/>
            </p:cNvSpPr>
            <p:nvPr/>
          </p:nvSpPr>
          <p:spPr bwMode="auto">
            <a:xfrm>
              <a:off x="3150" y="2768"/>
              <a:ext cx="1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17" name="Line 85"/>
            <p:cNvSpPr>
              <a:spLocks noChangeShapeType="1"/>
            </p:cNvSpPr>
            <p:nvPr/>
          </p:nvSpPr>
          <p:spPr bwMode="auto">
            <a:xfrm>
              <a:off x="3150" y="3055"/>
              <a:ext cx="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18" name="Line 86"/>
            <p:cNvSpPr>
              <a:spLocks noChangeShapeType="1"/>
            </p:cNvSpPr>
            <p:nvPr/>
          </p:nvSpPr>
          <p:spPr bwMode="auto">
            <a:xfrm>
              <a:off x="3150" y="3343"/>
              <a:ext cx="1" cy="214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19" name="Line 87"/>
            <p:cNvSpPr>
              <a:spLocks noChangeShapeType="1"/>
            </p:cNvSpPr>
            <p:nvPr/>
          </p:nvSpPr>
          <p:spPr bwMode="auto">
            <a:xfrm>
              <a:off x="3150" y="2480"/>
              <a:ext cx="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20" name="Freeform 88"/>
            <p:cNvSpPr>
              <a:spLocks/>
            </p:cNvSpPr>
            <p:nvPr/>
          </p:nvSpPr>
          <p:spPr bwMode="auto">
            <a:xfrm>
              <a:off x="3077" y="2407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4 w 144"/>
                <a:gd name="T5" fmla="*/ 31 h 144"/>
                <a:gd name="T6" fmla="*/ 31 w 144"/>
                <a:gd name="T7" fmla="*/ 14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4 h 144"/>
                <a:gd name="T16" fmla="*/ 131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1 w 144"/>
                <a:gd name="T25" fmla="*/ 115 h 144"/>
                <a:gd name="T26" fmla="*/ 115 w 144"/>
                <a:gd name="T27" fmla="*/ 131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1 w 144"/>
                <a:gd name="T35" fmla="*/ 131 h 144"/>
                <a:gd name="T36" fmla="*/ 14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4" y="31"/>
                  </a:lnTo>
                  <a:lnTo>
                    <a:pt x="31" y="14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4"/>
                  </a:lnTo>
                  <a:lnTo>
                    <a:pt x="131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1" y="115"/>
                  </a:lnTo>
                  <a:lnTo>
                    <a:pt x="115" y="131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1" y="131"/>
                  </a:lnTo>
                  <a:lnTo>
                    <a:pt x="14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21" name="Freeform 89"/>
            <p:cNvSpPr>
              <a:spLocks/>
            </p:cNvSpPr>
            <p:nvPr/>
          </p:nvSpPr>
          <p:spPr bwMode="auto">
            <a:xfrm>
              <a:off x="3077" y="2695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4 w 144"/>
                <a:gd name="T5" fmla="*/ 31 h 144"/>
                <a:gd name="T6" fmla="*/ 31 w 144"/>
                <a:gd name="T7" fmla="*/ 13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3 h 144"/>
                <a:gd name="T16" fmla="*/ 131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1 w 144"/>
                <a:gd name="T25" fmla="*/ 115 h 144"/>
                <a:gd name="T26" fmla="*/ 115 w 144"/>
                <a:gd name="T27" fmla="*/ 130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1 w 144"/>
                <a:gd name="T35" fmla="*/ 130 h 144"/>
                <a:gd name="T36" fmla="*/ 14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4" y="31"/>
                  </a:lnTo>
                  <a:lnTo>
                    <a:pt x="31" y="13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3"/>
                  </a:lnTo>
                  <a:lnTo>
                    <a:pt x="131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1" y="115"/>
                  </a:lnTo>
                  <a:lnTo>
                    <a:pt x="115" y="130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1" y="130"/>
                  </a:lnTo>
                  <a:lnTo>
                    <a:pt x="14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22" name="Rectangle 90"/>
            <p:cNvSpPr>
              <a:spLocks noChangeArrowheads="1"/>
            </p:cNvSpPr>
            <p:nvPr/>
          </p:nvSpPr>
          <p:spPr bwMode="auto">
            <a:xfrm>
              <a:off x="3144" y="2700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h</a:t>
              </a:r>
              <a:endParaRPr lang="en-US"/>
            </a:p>
          </p:txBody>
        </p:sp>
        <p:sp>
          <p:nvSpPr>
            <p:cNvPr id="20823" name="Freeform 91"/>
            <p:cNvSpPr>
              <a:spLocks/>
            </p:cNvSpPr>
            <p:nvPr/>
          </p:nvSpPr>
          <p:spPr bwMode="auto">
            <a:xfrm>
              <a:off x="3077" y="2982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4 w 144"/>
                <a:gd name="T5" fmla="*/ 31 h 144"/>
                <a:gd name="T6" fmla="*/ 31 w 144"/>
                <a:gd name="T7" fmla="*/ 14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4 h 144"/>
                <a:gd name="T16" fmla="*/ 131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1 w 144"/>
                <a:gd name="T25" fmla="*/ 115 h 144"/>
                <a:gd name="T26" fmla="*/ 115 w 144"/>
                <a:gd name="T27" fmla="*/ 131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1 w 144"/>
                <a:gd name="T35" fmla="*/ 131 h 144"/>
                <a:gd name="T36" fmla="*/ 14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4" y="31"/>
                  </a:lnTo>
                  <a:lnTo>
                    <a:pt x="31" y="14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4"/>
                  </a:lnTo>
                  <a:lnTo>
                    <a:pt x="131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1" y="115"/>
                  </a:lnTo>
                  <a:lnTo>
                    <a:pt x="115" y="131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1" y="131"/>
                  </a:lnTo>
                  <a:lnTo>
                    <a:pt x="14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24" name="Rectangle 92"/>
            <p:cNvSpPr>
              <a:spLocks noChangeArrowheads="1"/>
            </p:cNvSpPr>
            <p:nvPr/>
          </p:nvSpPr>
          <p:spPr bwMode="auto">
            <a:xfrm>
              <a:off x="3144" y="2988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e</a:t>
              </a:r>
              <a:endParaRPr lang="en-US"/>
            </a:p>
          </p:txBody>
        </p:sp>
        <p:sp>
          <p:nvSpPr>
            <p:cNvPr id="20825" name="Rectangle 93"/>
            <p:cNvSpPr>
              <a:spLocks noChangeArrowheads="1"/>
            </p:cNvSpPr>
            <p:nvPr/>
          </p:nvSpPr>
          <p:spPr bwMode="auto">
            <a:xfrm>
              <a:off x="3077" y="3557"/>
              <a:ext cx="144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20826" name="Rectangle 94"/>
            <p:cNvSpPr>
              <a:spLocks noChangeArrowheads="1"/>
            </p:cNvSpPr>
            <p:nvPr/>
          </p:nvSpPr>
          <p:spPr bwMode="auto">
            <a:xfrm>
              <a:off x="3159" y="3553"/>
              <a:ext cx="3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r</a:t>
              </a:r>
              <a:endParaRPr lang="en-US"/>
            </a:p>
          </p:txBody>
        </p:sp>
        <p:sp>
          <p:nvSpPr>
            <p:cNvPr id="20827" name="Rectangle 95"/>
            <p:cNvSpPr>
              <a:spLocks noChangeArrowheads="1"/>
            </p:cNvSpPr>
            <p:nvPr/>
          </p:nvSpPr>
          <p:spPr bwMode="auto">
            <a:xfrm>
              <a:off x="3116" y="3753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69</a:t>
              </a:r>
              <a:endParaRPr lang="en-US"/>
            </a:p>
          </p:txBody>
        </p:sp>
        <p:sp>
          <p:nvSpPr>
            <p:cNvPr id="20828" name="Freeform 96"/>
            <p:cNvSpPr>
              <a:spLocks/>
            </p:cNvSpPr>
            <p:nvPr/>
          </p:nvSpPr>
          <p:spPr bwMode="auto">
            <a:xfrm>
              <a:off x="3077" y="3270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4 w 144"/>
                <a:gd name="T5" fmla="*/ 31 h 144"/>
                <a:gd name="T6" fmla="*/ 31 w 144"/>
                <a:gd name="T7" fmla="*/ 13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3 h 144"/>
                <a:gd name="T16" fmla="*/ 131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1 w 144"/>
                <a:gd name="T25" fmla="*/ 115 h 144"/>
                <a:gd name="T26" fmla="*/ 115 w 144"/>
                <a:gd name="T27" fmla="*/ 130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1 w 144"/>
                <a:gd name="T35" fmla="*/ 130 h 144"/>
                <a:gd name="T36" fmla="*/ 14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4" y="31"/>
                  </a:lnTo>
                  <a:lnTo>
                    <a:pt x="31" y="13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3"/>
                  </a:lnTo>
                  <a:lnTo>
                    <a:pt x="131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1" y="115"/>
                  </a:lnTo>
                  <a:lnTo>
                    <a:pt x="115" y="130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1" y="130"/>
                  </a:lnTo>
                  <a:lnTo>
                    <a:pt x="14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29" name="Rectangle 97"/>
            <p:cNvSpPr>
              <a:spLocks noChangeArrowheads="1"/>
            </p:cNvSpPr>
            <p:nvPr/>
          </p:nvSpPr>
          <p:spPr bwMode="auto">
            <a:xfrm>
              <a:off x="3144" y="3275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a</a:t>
              </a:r>
              <a:endParaRPr lang="en-US"/>
            </a:p>
          </p:txBody>
        </p:sp>
      </p:grpSp>
      <p:grpSp>
        <p:nvGrpSpPr>
          <p:cNvPr id="20486" name="Group 352"/>
          <p:cNvGrpSpPr>
            <a:grpSpLocks noChangeAspect="1"/>
          </p:cNvGrpSpPr>
          <p:nvPr/>
        </p:nvGrpSpPr>
        <p:grpSpPr bwMode="auto">
          <a:xfrm>
            <a:off x="2667000" y="1524000"/>
            <a:ext cx="6172200" cy="2071688"/>
            <a:chOff x="1728" y="960"/>
            <a:chExt cx="3888" cy="1305"/>
          </a:xfrm>
        </p:grpSpPr>
        <p:sp>
          <p:nvSpPr>
            <p:cNvPr id="20487" name="AutoShape 351"/>
            <p:cNvSpPr>
              <a:spLocks noChangeAspect="1" noChangeArrowheads="1" noTextEdit="1"/>
            </p:cNvSpPr>
            <p:nvPr/>
          </p:nvSpPr>
          <p:spPr bwMode="auto">
            <a:xfrm>
              <a:off x="1728" y="960"/>
              <a:ext cx="3888" cy="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488" name="Group 553"/>
            <p:cNvGrpSpPr>
              <a:grpSpLocks/>
            </p:cNvGrpSpPr>
            <p:nvPr/>
          </p:nvGrpSpPr>
          <p:grpSpPr bwMode="auto">
            <a:xfrm>
              <a:off x="1772" y="977"/>
              <a:ext cx="3804" cy="1111"/>
              <a:chOff x="1772" y="977"/>
              <a:chExt cx="3804" cy="1111"/>
            </a:xfrm>
          </p:grpSpPr>
          <p:sp>
            <p:nvSpPr>
              <p:cNvPr id="20539" name="Rectangle 353"/>
              <p:cNvSpPr>
                <a:spLocks noChangeArrowheads="1"/>
              </p:cNvSpPr>
              <p:nvPr/>
            </p:nvSpPr>
            <p:spPr bwMode="auto">
              <a:xfrm>
                <a:off x="1772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0" name="Rectangle 354"/>
              <p:cNvSpPr>
                <a:spLocks noChangeArrowheads="1"/>
              </p:cNvSpPr>
              <p:nvPr/>
            </p:nvSpPr>
            <p:spPr bwMode="auto">
              <a:xfrm>
                <a:off x="1852" y="983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chemeClr val="tx2"/>
                    </a:solidFill>
                    <a:latin typeface="Arial" charset="0"/>
                  </a:rPr>
                  <a:t>s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20541" name="Rectangle 355"/>
              <p:cNvSpPr>
                <a:spLocks noChangeArrowheads="1"/>
              </p:cNvSpPr>
              <p:nvPr/>
            </p:nvSpPr>
            <p:spPr bwMode="auto">
              <a:xfrm>
                <a:off x="1930" y="977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2" name="Rectangle 356"/>
              <p:cNvSpPr>
                <a:spLocks noChangeArrowheads="1"/>
              </p:cNvSpPr>
              <p:nvPr/>
            </p:nvSpPr>
            <p:spPr bwMode="auto">
              <a:xfrm>
                <a:off x="2006" y="983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chemeClr val="tx2"/>
                    </a:solidFill>
                    <a:latin typeface="Arial" charset="0"/>
                  </a:rPr>
                  <a:t>e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20543" name="Rectangle 357"/>
              <p:cNvSpPr>
                <a:spLocks noChangeArrowheads="1"/>
              </p:cNvSpPr>
              <p:nvPr/>
            </p:nvSpPr>
            <p:spPr bwMode="auto">
              <a:xfrm>
                <a:off x="2089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4" name="Rectangle 358"/>
              <p:cNvSpPr>
                <a:spLocks noChangeArrowheads="1"/>
              </p:cNvSpPr>
              <p:nvPr/>
            </p:nvSpPr>
            <p:spPr bwMode="auto">
              <a:xfrm>
                <a:off x="2164" y="983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chemeClr val="tx2"/>
                    </a:solidFill>
                    <a:latin typeface="Arial" charset="0"/>
                  </a:rPr>
                  <a:t>e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20545" name="Rectangle 359"/>
              <p:cNvSpPr>
                <a:spLocks noChangeArrowheads="1"/>
              </p:cNvSpPr>
              <p:nvPr/>
            </p:nvSpPr>
            <p:spPr bwMode="auto">
              <a:xfrm>
                <a:off x="2247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6" name="Rectangle 360"/>
              <p:cNvSpPr>
                <a:spLocks noChangeArrowheads="1"/>
              </p:cNvSpPr>
              <p:nvPr/>
            </p:nvSpPr>
            <p:spPr bwMode="auto">
              <a:xfrm>
                <a:off x="2721" y="977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7" name="Rectangle 361"/>
              <p:cNvSpPr>
                <a:spLocks noChangeArrowheads="1"/>
              </p:cNvSpPr>
              <p:nvPr/>
            </p:nvSpPr>
            <p:spPr bwMode="auto">
              <a:xfrm>
                <a:off x="2799" y="983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b</a:t>
                </a:r>
                <a:endParaRPr lang="en-US"/>
              </a:p>
            </p:txBody>
          </p:sp>
          <p:sp>
            <p:nvSpPr>
              <p:cNvPr id="20548" name="Rectangle 362"/>
              <p:cNvSpPr>
                <a:spLocks noChangeArrowheads="1"/>
              </p:cNvSpPr>
              <p:nvPr/>
            </p:nvSpPr>
            <p:spPr bwMode="auto">
              <a:xfrm>
                <a:off x="2880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9" name="Rectangle 363"/>
              <p:cNvSpPr>
                <a:spLocks noChangeArrowheads="1"/>
              </p:cNvSpPr>
              <p:nvPr/>
            </p:nvSpPr>
            <p:spPr bwMode="auto">
              <a:xfrm>
                <a:off x="2957" y="983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e</a:t>
                </a:r>
                <a:endParaRPr lang="en-US"/>
              </a:p>
            </p:txBody>
          </p:sp>
          <p:sp>
            <p:nvSpPr>
              <p:cNvPr id="20550" name="Rectangle 364"/>
              <p:cNvSpPr>
                <a:spLocks noChangeArrowheads="1"/>
              </p:cNvSpPr>
              <p:nvPr/>
            </p:nvSpPr>
            <p:spPr bwMode="auto">
              <a:xfrm>
                <a:off x="3038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1" name="Rectangle 365"/>
              <p:cNvSpPr>
                <a:spLocks noChangeArrowheads="1"/>
              </p:cNvSpPr>
              <p:nvPr/>
            </p:nvSpPr>
            <p:spPr bwMode="auto">
              <a:xfrm>
                <a:off x="3115" y="983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a</a:t>
                </a:r>
                <a:endParaRPr lang="en-US"/>
              </a:p>
            </p:txBody>
          </p:sp>
          <p:sp>
            <p:nvSpPr>
              <p:cNvPr id="20552" name="Rectangle 366"/>
              <p:cNvSpPr>
                <a:spLocks noChangeArrowheads="1"/>
              </p:cNvSpPr>
              <p:nvPr/>
            </p:nvSpPr>
            <p:spPr bwMode="auto">
              <a:xfrm>
                <a:off x="3196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3" name="Rectangle 367"/>
              <p:cNvSpPr>
                <a:spLocks noChangeArrowheads="1"/>
              </p:cNvSpPr>
              <p:nvPr/>
            </p:nvSpPr>
            <p:spPr bwMode="auto">
              <a:xfrm>
                <a:off x="3284" y="983"/>
                <a:ext cx="4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r</a:t>
                </a:r>
                <a:endParaRPr lang="en-US"/>
              </a:p>
            </p:txBody>
          </p:sp>
          <p:sp>
            <p:nvSpPr>
              <p:cNvPr id="20554" name="Rectangle 368"/>
              <p:cNvSpPr>
                <a:spLocks noChangeArrowheads="1"/>
              </p:cNvSpPr>
              <p:nvPr/>
            </p:nvSpPr>
            <p:spPr bwMode="auto">
              <a:xfrm>
                <a:off x="3354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5" name="Rectangle 369"/>
              <p:cNvSpPr>
                <a:spLocks noChangeArrowheads="1"/>
              </p:cNvSpPr>
              <p:nvPr/>
            </p:nvSpPr>
            <p:spPr bwMode="auto">
              <a:xfrm>
                <a:off x="3432" y="983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?</a:t>
                </a:r>
                <a:endParaRPr lang="en-US"/>
              </a:p>
            </p:txBody>
          </p:sp>
          <p:sp>
            <p:nvSpPr>
              <p:cNvPr id="20556" name="Rectangle 370"/>
              <p:cNvSpPr>
                <a:spLocks noChangeArrowheads="1"/>
              </p:cNvSpPr>
              <p:nvPr/>
            </p:nvSpPr>
            <p:spPr bwMode="auto">
              <a:xfrm>
                <a:off x="3671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7" name="Rectangle 371"/>
              <p:cNvSpPr>
                <a:spLocks noChangeArrowheads="1"/>
              </p:cNvSpPr>
              <p:nvPr/>
            </p:nvSpPr>
            <p:spPr bwMode="auto">
              <a:xfrm>
                <a:off x="3750" y="983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s</a:t>
                </a:r>
                <a:endParaRPr lang="en-US"/>
              </a:p>
            </p:txBody>
          </p:sp>
          <p:sp>
            <p:nvSpPr>
              <p:cNvPr id="20558" name="Rectangle 372"/>
              <p:cNvSpPr>
                <a:spLocks noChangeArrowheads="1"/>
              </p:cNvSpPr>
              <p:nvPr/>
            </p:nvSpPr>
            <p:spPr bwMode="auto">
              <a:xfrm>
                <a:off x="3829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9" name="Rectangle 373"/>
              <p:cNvSpPr>
                <a:spLocks noChangeArrowheads="1"/>
              </p:cNvSpPr>
              <p:nvPr/>
            </p:nvSpPr>
            <p:spPr bwMode="auto">
              <a:xfrm>
                <a:off x="3906" y="983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e</a:t>
                </a:r>
                <a:endParaRPr lang="en-US"/>
              </a:p>
            </p:txBody>
          </p:sp>
          <p:sp>
            <p:nvSpPr>
              <p:cNvPr id="20560" name="Rectangle 374"/>
              <p:cNvSpPr>
                <a:spLocks noChangeArrowheads="1"/>
              </p:cNvSpPr>
              <p:nvPr/>
            </p:nvSpPr>
            <p:spPr bwMode="auto">
              <a:xfrm>
                <a:off x="3987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1" name="Rectangle 375"/>
              <p:cNvSpPr>
                <a:spLocks noChangeArrowheads="1"/>
              </p:cNvSpPr>
              <p:nvPr/>
            </p:nvSpPr>
            <p:spPr bwMode="auto">
              <a:xfrm>
                <a:off x="4081" y="983"/>
                <a:ext cx="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l</a:t>
                </a:r>
                <a:endParaRPr lang="en-US"/>
              </a:p>
            </p:txBody>
          </p:sp>
          <p:sp>
            <p:nvSpPr>
              <p:cNvPr id="20562" name="Rectangle 376"/>
              <p:cNvSpPr>
                <a:spLocks noChangeArrowheads="1"/>
              </p:cNvSpPr>
              <p:nvPr/>
            </p:nvSpPr>
            <p:spPr bwMode="auto">
              <a:xfrm>
                <a:off x="4145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3" name="Rectangle 377"/>
              <p:cNvSpPr>
                <a:spLocks noChangeArrowheads="1"/>
              </p:cNvSpPr>
              <p:nvPr/>
            </p:nvSpPr>
            <p:spPr bwMode="auto">
              <a:xfrm>
                <a:off x="4240" y="983"/>
                <a:ext cx="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l</a:t>
                </a:r>
                <a:endParaRPr lang="en-US"/>
              </a:p>
            </p:txBody>
          </p:sp>
          <p:sp>
            <p:nvSpPr>
              <p:cNvPr id="20564" name="Rectangle 378"/>
              <p:cNvSpPr>
                <a:spLocks noChangeArrowheads="1"/>
              </p:cNvSpPr>
              <p:nvPr/>
            </p:nvSpPr>
            <p:spPr bwMode="auto">
              <a:xfrm>
                <a:off x="4303" y="977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5" name="Rectangle 379"/>
              <p:cNvSpPr>
                <a:spLocks noChangeArrowheads="1"/>
              </p:cNvSpPr>
              <p:nvPr/>
            </p:nvSpPr>
            <p:spPr bwMode="auto">
              <a:xfrm>
                <a:off x="4462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6" name="Rectangle 380"/>
              <p:cNvSpPr>
                <a:spLocks noChangeArrowheads="1"/>
              </p:cNvSpPr>
              <p:nvPr/>
            </p:nvSpPr>
            <p:spPr bwMode="auto">
              <a:xfrm>
                <a:off x="4541" y="983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s</a:t>
                </a:r>
                <a:endParaRPr lang="en-US"/>
              </a:p>
            </p:txBody>
          </p:sp>
          <p:sp>
            <p:nvSpPr>
              <p:cNvPr id="20567" name="Rectangle 381"/>
              <p:cNvSpPr>
                <a:spLocks noChangeArrowheads="1"/>
              </p:cNvSpPr>
              <p:nvPr/>
            </p:nvSpPr>
            <p:spPr bwMode="auto">
              <a:xfrm>
                <a:off x="4620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8" name="Rectangle 382"/>
              <p:cNvSpPr>
                <a:spLocks noChangeArrowheads="1"/>
              </p:cNvSpPr>
              <p:nvPr/>
            </p:nvSpPr>
            <p:spPr bwMode="auto">
              <a:xfrm>
                <a:off x="4713" y="983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t</a:t>
                </a:r>
                <a:endParaRPr lang="en-US"/>
              </a:p>
            </p:txBody>
          </p:sp>
          <p:sp>
            <p:nvSpPr>
              <p:cNvPr id="20569" name="Rectangle 383"/>
              <p:cNvSpPr>
                <a:spLocks noChangeArrowheads="1"/>
              </p:cNvSpPr>
              <p:nvPr/>
            </p:nvSpPr>
            <p:spPr bwMode="auto">
              <a:xfrm>
                <a:off x="4778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0" name="Rectangle 384"/>
              <p:cNvSpPr>
                <a:spLocks noChangeArrowheads="1"/>
              </p:cNvSpPr>
              <p:nvPr/>
            </p:nvSpPr>
            <p:spPr bwMode="auto">
              <a:xfrm>
                <a:off x="4855" y="983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o</a:t>
                </a:r>
                <a:endParaRPr lang="en-US"/>
              </a:p>
            </p:txBody>
          </p:sp>
          <p:sp>
            <p:nvSpPr>
              <p:cNvPr id="20571" name="Rectangle 385"/>
              <p:cNvSpPr>
                <a:spLocks noChangeArrowheads="1"/>
              </p:cNvSpPr>
              <p:nvPr/>
            </p:nvSpPr>
            <p:spPr bwMode="auto">
              <a:xfrm>
                <a:off x="4936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2" name="Rectangle 386"/>
              <p:cNvSpPr>
                <a:spLocks noChangeArrowheads="1"/>
              </p:cNvSpPr>
              <p:nvPr/>
            </p:nvSpPr>
            <p:spPr bwMode="auto">
              <a:xfrm>
                <a:off x="5016" y="983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c</a:t>
                </a:r>
                <a:endParaRPr lang="en-US"/>
              </a:p>
            </p:txBody>
          </p:sp>
          <p:sp>
            <p:nvSpPr>
              <p:cNvPr id="20573" name="Rectangle 387"/>
              <p:cNvSpPr>
                <a:spLocks noChangeArrowheads="1"/>
              </p:cNvSpPr>
              <p:nvPr/>
            </p:nvSpPr>
            <p:spPr bwMode="auto">
              <a:xfrm>
                <a:off x="5094" y="977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4" name="Rectangle 388"/>
              <p:cNvSpPr>
                <a:spLocks noChangeArrowheads="1"/>
              </p:cNvSpPr>
              <p:nvPr/>
            </p:nvSpPr>
            <p:spPr bwMode="auto">
              <a:xfrm>
                <a:off x="5174" y="983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k</a:t>
                </a:r>
                <a:endParaRPr lang="en-US"/>
              </a:p>
            </p:txBody>
          </p:sp>
          <p:sp>
            <p:nvSpPr>
              <p:cNvPr id="20575" name="Rectangle 389"/>
              <p:cNvSpPr>
                <a:spLocks noChangeArrowheads="1"/>
              </p:cNvSpPr>
              <p:nvPr/>
            </p:nvSpPr>
            <p:spPr bwMode="auto">
              <a:xfrm>
                <a:off x="5253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6" name="Rectangle 390"/>
              <p:cNvSpPr>
                <a:spLocks noChangeArrowheads="1"/>
              </p:cNvSpPr>
              <p:nvPr/>
            </p:nvSpPr>
            <p:spPr bwMode="auto">
              <a:xfrm>
                <a:off x="5341" y="983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!</a:t>
                </a:r>
                <a:endParaRPr lang="en-US"/>
              </a:p>
            </p:txBody>
          </p:sp>
          <p:sp>
            <p:nvSpPr>
              <p:cNvPr id="20577" name="Rectangle 391"/>
              <p:cNvSpPr>
                <a:spLocks noChangeArrowheads="1"/>
              </p:cNvSpPr>
              <p:nvPr/>
            </p:nvSpPr>
            <p:spPr bwMode="auto">
              <a:xfrm>
                <a:off x="1772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8" name="Rectangle 392"/>
              <p:cNvSpPr>
                <a:spLocks noChangeArrowheads="1"/>
              </p:cNvSpPr>
              <p:nvPr/>
            </p:nvSpPr>
            <p:spPr bwMode="auto">
              <a:xfrm>
                <a:off x="1852" y="1299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chemeClr val="tx2"/>
                    </a:solidFill>
                    <a:latin typeface="Arial" charset="0"/>
                  </a:rPr>
                  <a:t>s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20579" name="Rectangle 393"/>
              <p:cNvSpPr>
                <a:spLocks noChangeArrowheads="1"/>
              </p:cNvSpPr>
              <p:nvPr/>
            </p:nvSpPr>
            <p:spPr bwMode="auto">
              <a:xfrm>
                <a:off x="1930" y="1293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0" name="Rectangle 394"/>
              <p:cNvSpPr>
                <a:spLocks noChangeArrowheads="1"/>
              </p:cNvSpPr>
              <p:nvPr/>
            </p:nvSpPr>
            <p:spPr bwMode="auto">
              <a:xfrm>
                <a:off x="2006" y="1299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chemeClr val="tx2"/>
                    </a:solidFill>
                    <a:latin typeface="Arial" charset="0"/>
                  </a:rPr>
                  <a:t>e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20581" name="Rectangle 395"/>
              <p:cNvSpPr>
                <a:spLocks noChangeArrowheads="1"/>
              </p:cNvSpPr>
              <p:nvPr/>
            </p:nvSpPr>
            <p:spPr bwMode="auto">
              <a:xfrm>
                <a:off x="2089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2" name="Rectangle 396"/>
              <p:cNvSpPr>
                <a:spLocks noChangeArrowheads="1"/>
              </p:cNvSpPr>
              <p:nvPr/>
            </p:nvSpPr>
            <p:spPr bwMode="auto">
              <a:xfrm>
                <a:off x="2164" y="1299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chemeClr val="tx2"/>
                    </a:solidFill>
                    <a:latin typeface="Arial" charset="0"/>
                  </a:rPr>
                  <a:t>e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20583" name="Rectangle 397"/>
              <p:cNvSpPr>
                <a:spLocks noChangeArrowheads="1"/>
              </p:cNvSpPr>
              <p:nvPr/>
            </p:nvSpPr>
            <p:spPr bwMode="auto">
              <a:xfrm>
                <a:off x="2247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4" name="Rectangle 398"/>
              <p:cNvSpPr>
                <a:spLocks noChangeArrowheads="1"/>
              </p:cNvSpPr>
              <p:nvPr/>
            </p:nvSpPr>
            <p:spPr bwMode="auto">
              <a:xfrm>
                <a:off x="2721" y="1293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5" name="Rectangle 399"/>
              <p:cNvSpPr>
                <a:spLocks noChangeArrowheads="1"/>
              </p:cNvSpPr>
              <p:nvPr/>
            </p:nvSpPr>
            <p:spPr bwMode="auto">
              <a:xfrm>
                <a:off x="2799" y="1299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b</a:t>
                </a:r>
                <a:endParaRPr lang="en-US"/>
              </a:p>
            </p:txBody>
          </p:sp>
          <p:sp>
            <p:nvSpPr>
              <p:cNvPr id="20586" name="Rectangle 400"/>
              <p:cNvSpPr>
                <a:spLocks noChangeArrowheads="1"/>
              </p:cNvSpPr>
              <p:nvPr/>
            </p:nvSpPr>
            <p:spPr bwMode="auto">
              <a:xfrm>
                <a:off x="2880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7" name="Rectangle 401"/>
              <p:cNvSpPr>
                <a:spLocks noChangeArrowheads="1"/>
              </p:cNvSpPr>
              <p:nvPr/>
            </p:nvSpPr>
            <p:spPr bwMode="auto">
              <a:xfrm>
                <a:off x="2957" y="1299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u</a:t>
                </a:r>
                <a:endParaRPr lang="en-US"/>
              </a:p>
            </p:txBody>
          </p:sp>
          <p:sp>
            <p:nvSpPr>
              <p:cNvPr id="20588" name="Rectangle 402"/>
              <p:cNvSpPr>
                <a:spLocks noChangeArrowheads="1"/>
              </p:cNvSpPr>
              <p:nvPr/>
            </p:nvSpPr>
            <p:spPr bwMode="auto">
              <a:xfrm>
                <a:off x="3038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9" name="Rectangle 403"/>
              <p:cNvSpPr>
                <a:spLocks noChangeArrowheads="1"/>
              </p:cNvSpPr>
              <p:nvPr/>
            </p:nvSpPr>
            <p:spPr bwMode="auto">
              <a:xfrm>
                <a:off x="3132" y="1299"/>
                <a:ext cx="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l</a:t>
                </a:r>
                <a:endParaRPr lang="en-US"/>
              </a:p>
            </p:txBody>
          </p:sp>
          <p:sp>
            <p:nvSpPr>
              <p:cNvPr id="20590" name="Rectangle 404"/>
              <p:cNvSpPr>
                <a:spLocks noChangeArrowheads="1"/>
              </p:cNvSpPr>
              <p:nvPr/>
            </p:nvSpPr>
            <p:spPr bwMode="auto">
              <a:xfrm>
                <a:off x="3196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1" name="Rectangle 405"/>
              <p:cNvSpPr>
                <a:spLocks noChangeArrowheads="1"/>
              </p:cNvSpPr>
              <p:nvPr/>
            </p:nvSpPr>
            <p:spPr bwMode="auto">
              <a:xfrm>
                <a:off x="3290" y="1299"/>
                <a:ext cx="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l</a:t>
                </a:r>
                <a:endParaRPr lang="en-US"/>
              </a:p>
            </p:txBody>
          </p:sp>
          <p:sp>
            <p:nvSpPr>
              <p:cNvPr id="20592" name="Rectangle 406"/>
              <p:cNvSpPr>
                <a:spLocks noChangeArrowheads="1"/>
              </p:cNvSpPr>
              <p:nvPr/>
            </p:nvSpPr>
            <p:spPr bwMode="auto">
              <a:xfrm>
                <a:off x="3354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3" name="Rectangle 407"/>
              <p:cNvSpPr>
                <a:spLocks noChangeArrowheads="1"/>
              </p:cNvSpPr>
              <p:nvPr/>
            </p:nvSpPr>
            <p:spPr bwMode="auto">
              <a:xfrm>
                <a:off x="3432" y="1299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?</a:t>
                </a:r>
                <a:endParaRPr lang="en-US"/>
              </a:p>
            </p:txBody>
          </p:sp>
          <p:sp>
            <p:nvSpPr>
              <p:cNvPr id="20594" name="Rectangle 408"/>
              <p:cNvSpPr>
                <a:spLocks noChangeArrowheads="1"/>
              </p:cNvSpPr>
              <p:nvPr/>
            </p:nvSpPr>
            <p:spPr bwMode="auto">
              <a:xfrm>
                <a:off x="3671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5" name="Rectangle 409"/>
              <p:cNvSpPr>
                <a:spLocks noChangeArrowheads="1"/>
              </p:cNvSpPr>
              <p:nvPr/>
            </p:nvSpPr>
            <p:spPr bwMode="auto">
              <a:xfrm>
                <a:off x="3748" y="1299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b</a:t>
                </a:r>
                <a:endParaRPr lang="en-US"/>
              </a:p>
            </p:txBody>
          </p:sp>
          <p:sp>
            <p:nvSpPr>
              <p:cNvPr id="20596" name="Rectangle 410"/>
              <p:cNvSpPr>
                <a:spLocks noChangeArrowheads="1"/>
              </p:cNvSpPr>
              <p:nvPr/>
            </p:nvSpPr>
            <p:spPr bwMode="auto">
              <a:xfrm>
                <a:off x="3829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7" name="Rectangle 411"/>
              <p:cNvSpPr>
                <a:spLocks noChangeArrowheads="1"/>
              </p:cNvSpPr>
              <p:nvPr/>
            </p:nvSpPr>
            <p:spPr bwMode="auto">
              <a:xfrm>
                <a:off x="3906" y="1299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u</a:t>
                </a:r>
                <a:endParaRPr lang="en-US"/>
              </a:p>
            </p:txBody>
          </p:sp>
          <p:sp>
            <p:nvSpPr>
              <p:cNvPr id="20598" name="Rectangle 412"/>
              <p:cNvSpPr>
                <a:spLocks noChangeArrowheads="1"/>
              </p:cNvSpPr>
              <p:nvPr/>
            </p:nvSpPr>
            <p:spPr bwMode="auto">
              <a:xfrm>
                <a:off x="3987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9" name="Rectangle 413"/>
              <p:cNvSpPr>
                <a:spLocks noChangeArrowheads="1"/>
              </p:cNvSpPr>
              <p:nvPr/>
            </p:nvSpPr>
            <p:spPr bwMode="auto">
              <a:xfrm>
                <a:off x="4068" y="1299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y</a:t>
                </a:r>
                <a:endParaRPr lang="en-US"/>
              </a:p>
            </p:txBody>
          </p:sp>
          <p:sp>
            <p:nvSpPr>
              <p:cNvPr id="20600" name="Rectangle 414"/>
              <p:cNvSpPr>
                <a:spLocks noChangeArrowheads="1"/>
              </p:cNvSpPr>
              <p:nvPr/>
            </p:nvSpPr>
            <p:spPr bwMode="auto">
              <a:xfrm>
                <a:off x="4145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1" name="Rectangle 415"/>
              <p:cNvSpPr>
                <a:spLocks noChangeArrowheads="1"/>
              </p:cNvSpPr>
              <p:nvPr/>
            </p:nvSpPr>
            <p:spPr bwMode="auto">
              <a:xfrm>
                <a:off x="4303" y="1293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2" name="Rectangle 416"/>
              <p:cNvSpPr>
                <a:spLocks noChangeArrowheads="1"/>
              </p:cNvSpPr>
              <p:nvPr/>
            </p:nvSpPr>
            <p:spPr bwMode="auto">
              <a:xfrm>
                <a:off x="4383" y="1299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s</a:t>
                </a:r>
                <a:endParaRPr lang="en-US"/>
              </a:p>
            </p:txBody>
          </p:sp>
          <p:sp>
            <p:nvSpPr>
              <p:cNvPr id="20603" name="Rectangle 417"/>
              <p:cNvSpPr>
                <a:spLocks noChangeArrowheads="1"/>
              </p:cNvSpPr>
              <p:nvPr/>
            </p:nvSpPr>
            <p:spPr bwMode="auto">
              <a:xfrm>
                <a:off x="4462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4" name="Rectangle 418"/>
              <p:cNvSpPr>
                <a:spLocks noChangeArrowheads="1"/>
              </p:cNvSpPr>
              <p:nvPr/>
            </p:nvSpPr>
            <p:spPr bwMode="auto">
              <a:xfrm>
                <a:off x="4555" y="1299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t</a:t>
                </a:r>
                <a:endParaRPr lang="en-US"/>
              </a:p>
            </p:txBody>
          </p:sp>
          <p:sp>
            <p:nvSpPr>
              <p:cNvPr id="20605" name="Rectangle 419"/>
              <p:cNvSpPr>
                <a:spLocks noChangeArrowheads="1"/>
              </p:cNvSpPr>
              <p:nvPr/>
            </p:nvSpPr>
            <p:spPr bwMode="auto">
              <a:xfrm>
                <a:off x="4620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6" name="Rectangle 420"/>
              <p:cNvSpPr>
                <a:spLocks noChangeArrowheads="1"/>
              </p:cNvSpPr>
              <p:nvPr/>
            </p:nvSpPr>
            <p:spPr bwMode="auto">
              <a:xfrm>
                <a:off x="4697" y="1299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o</a:t>
                </a:r>
                <a:endParaRPr lang="en-US"/>
              </a:p>
            </p:txBody>
          </p:sp>
          <p:sp>
            <p:nvSpPr>
              <p:cNvPr id="20607" name="Rectangle 421"/>
              <p:cNvSpPr>
                <a:spLocks noChangeArrowheads="1"/>
              </p:cNvSpPr>
              <p:nvPr/>
            </p:nvSpPr>
            <p:spPr bwMode="auto">
              <a:xfrm>
                <a:off x="4778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8" name="Rectangle 422"/>
              <p:cNvSpPr>
                <a:spLocks noChangeArrowheads="1"/>
              </p:cNvSpPr>
              <p:nvPr/>
            </p:nvSpPr>
            <p:spPr bwMode="auto">
              <a:xfrm>
                <a:off x="4858" y="1299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c</a:t>
                </a:r>
                <a:endParaRPr lang="en-US"/>
              </a:p>
            </p:txBody>
          </p:sp>
          <p:sp>
            <p:nvSpPr>
              <p:cNvPr id="20609" name="Rectangle 423"/>
              <p:cNvSpPr>
                <a:spLocks noChangeArrowheads="1"/>
              </p:cNvSpPr>
              <p:nvPr/>
            </p:nvSpPr>
            <p:spPr bwMode="auto">
              <a:xfrm>
                <a:off x="4936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0" name="Rectangle 424"/>
              <p:cNvSpPr>
                <a:spLocks noChangeArrowheads="1"/>
              </p:cNvSpPr>
              <p:nvPr/>
            </p:nvSpPr>
            <p:spPr bwMode="auto">
              <a:xfrm>
                <a:off x="5016" y="1299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k</a:t>
                </a:r>
                <a:endParaRPr lang="en-US"/>
              </a:p>
            </p:txBody>
          </p:sp>
          <p:sp>
            <p:nvSpPr>
              <p:cNvPr id="20611" name="Rectangle 425"/>
              <p:cNvSpPr>
                <a:spLocks noChangeArrowheads="1"/>
              </p:cNvSpPr>
              <p:nvPr/>
            </p:nvSpPr>
            <p:spPr bwMode="auto">
              <a:xfrm>
                <a:off x="5094" y="1293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2" name="Rectangle 426"/>
              <p:cNvSpPr>
                <a:spLocks noChangeArrowheads="1"/>
              </p:cNvSpPr>
              <p:nvPr/>
            </p:nvSpPr>
            <p:spPr bwMode="auto">
              <a:xfrm>
                <a:off x="5182" y="1299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!</a:t>
                </a:r>
                <a:endParaRPr lang="en-US"/>
              </a:p>
            </p:txBody>
          </p:sp>
          <p:sp>
            <p:nvSpPr>
              <p:cNvPr id="20613" name="Rectangle 427"/>
              <p:cNvSpPr>
                <a:spLocks noChangeArrowheads="1"/>
              </p:cNvSpPr>
              <p:nvPr/>
            </p:nvSpPr>
            <p:spPr bwMode="auto">
              <a:xfrm>
                <a:off x="5253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4" name="Rectangle 428"/>
              <p:cNvSpPr>
                <a:spLocks noChangeArrowheads="1"/>
              </p:cNvSpPr>
              <p:nvPr/>
            </p:nvSpPr>
            <p:spPr bwMode="auto">
              <a:xfrm>
                <a:off x="1772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5" name="Rectangle 429"/>
              <p:cNvSpPr>
                <a:spLocks noChangeArrowheads="1"/>
              </p:cNvSpPr>
              <p:nvPr/>
            </p:nvSpPr>
            <p:spPr bwMode="auto">
              <a:xfrm>
                <a:off x="1848" y="161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b</a:t>
                </a:r>
                <a:endParaRPr lang="en-US"/>
              </a:p>
            </p:txBody>
          </p:sp>
          <p:sp>
            <p:nvSpPr>
              <p:cNvPr id="20616" name="Rectangle 430"/>
              <p:cNvSpPr>
                <a:spLocks noChangeArrowheads="1"/>
              </p:cNvSpPr>
              <p:nvPr/>
            </p:nvSpPr>
            <p:spPr bwMode="auto">
              <a:xfrm>
                <a:off x="1930" y="1609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7" name="Rectangle 431"/>
              <p:cNvSpPr>
                <a:spLocks noChangeArrowheads="1"/>
              </p:cNvSpPr>
              <p:nvPr/>
            </p:nvSpPr>
            <p:spPr bwMode="auto">
              <a:xfrm>
                <a:off x="2025" y="1615"/>
                <a:ext cx="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i</a:t>
                </a:r>
                <a:endParaRPr lang="en-US"/>
              </a:p>
            </p:txBody>
          </p:sp>
          <p:sp>
            <p:nvSpPr>
              <p:cNvPr id="20618" name="Rectangle 432"/>
              <p:cNvSpPr>
                <a:spLocks noChangeArrowheads="1"/>
              </p:cNvSpPr>
              <p:nvPr/>
            </p:nvSpPr>
            <p:spPr bwMode="auto">
              <a:xfrm>
                <a:off x="2089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9" name="Rectangle 433"/>
              <p:cNvSpPr>
                <a:spLocks noChangeArrowheads="1"/>
              </p:cNvSpPr>
              <p:nvPr/>
            </p:nvSpPr>
            <p:spPr bwMode="auto">
              <a:xfrm>
                <a:off x="2164" y="161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d</a:t>
                </a:r>
                <a:endParaRPr lang="en-US"/>
              </a:p>
            </p:txBody>
          </p:sp>
          <p:sp>
            <p:nvSpPr>
              <p:cNvPr id="20620" name="Rectangle 434"/>
              <p:cNvSpPr>
                <a:spLocks noChangeArrowheads="1"/>
              </p:cNvSpPr>
              <p:nvPr/>
            </p:nvSpPr>
            <p:spPr bwMode="auto">
              <a:xfrm>
                <a:off x="2247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1" name="Rectangle 435"/>
              <p:cNvSpPr>
                <a:spLocks noChangeArrowheads="1"/>
              </p:cNvSpPr>
              <p:nvPr/>
            </p:nvSpPr>
            <p:spPr bwMode="auto">
              <a:xfrm>
                <a:off x="2405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2" name="Rectangle 436"/>
              <p:cNvSpPr>
                <a:spLocks noChangeArrowheads="1"/>
              </p:cNvSpPr>
              <p:nvPr/>
            </p:nvSpPr>
            <p:spPr bwMode="auto">
              <a:xfrm>
                <a:off x="2485" y="1615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s</a:t>
                </a:r>
                <a:endParaRPr lang="en-US"/>
              </a:p>
            </p:txBody>
          </p:sp>
          <p:sp>
            <p:nvSpPr>
              <p:cNvPr id="20623" name="Rectangle 437"/>
              <p:cNvSpPr>
                <a:spLocks noChangeArrowheads="1"/>
              </p:cNvSpPr>
              <p:nvPr/>
            </p:nvSpPr>
            <p:spPr bwMode="auto">
              <a:xfrm>
                <a:off x="2563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4" name="Rectangle 438"/>
              <p:cNvSpPr>
                <a:spLocks noChangeArrowheads="1"/>
              </p:cNvSpPr>
              <p:nvPr/>
            </p:nvSpPr>
            <p:spPr bwMode="auto">
              <a:xfrm>
                <a:off x="2657" y="1615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t</a:t>
                </a:r>
                <a:endParaRPr lang="en-US"/>
              </a:p>
            </p:txBody>
          </p:sp>
          <p:sp>
            <p:nvSpPr>
              <p:cNvPr id="20625" name="Rectangle 439"/>
              <p:cNvSpPr>
                <a:spLocks noChangeArrowheads="1"/>
              </p:cNvSpPr>
              <p:nvPr/>
            </p:nvSpPr>
            <p:spPr bwMode="auto">
              <a:xfrm>
                <a:off x="2721" y="1609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6" name="Rectangle 440"/>
              <p:cNvSpPr>
                <a:spLocks noChangeArrowheads="1"/>
              </p:cNvSpPr>
              <p:nvPr/>
            </p:nvSpPr>
            <p:spPr bwMode="auto">
              <a:xfrm>
                <a:off x="2799" y="161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o</a:t>
                </a:r>
                <a:endParaRPr lang="en-US"/>
              </a:p>
            </p:txBody>
          </p:sp>
          <p:sp>
            <p:nvSpPr>
              <p:cNvPr id="20627" name="Rectangle 441"/>
              <p:cNvSpPr>
                <a:spLocks noChangeArrowheads="1"/>
              </p:cNvSpPr>
              <p:nvPr/>
            </p:nvSpPr>
            <p:spPr bwMode="auto">
              <a:xfrm>
                <a:off x="2880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8" name="Rectangle 442"/>
              <p:cNvSpPr>
                <a:spLocks noChangeArrowheads="1"/>
              </p:cNvSpPr>
              <p:nvPr/>
            </p:nvSpPr>
            <p:spPr bwMode="auto">
              <a:xfrm>
                <a:off x="2959" y="1615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c</a:t>
                </a:r>
                <a:endParaRPr lang="en-US"/>
              </a:p>
            </p:txBody>
          </p:sp>
          <p:sp>
            <p:nvSpPr>
              <p:cNvPr id="20629" name="Rectangle 443"/>
              <p:cNvSpPr>
                <a:spLocks noChangeArrowheads="1"/>
              </p:cNvSpPr>
              <p:nvPr/>
            </p:nvSpPr>
            <p:spPr bwMode="auto">
              <a:xfrm>
                <a:off x="3038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0" name="Rectangle 444"/>
              <p:cNvSpPr>
                <a:spLocks noChangeArrowheads="1"/>
              </p:cNvSpPr>
              <p:nvPr/>
            </p:nvSpPr>
            <p:spPr bwMode="auto">
              <a:xfrm>
                <a:off x="3117" y="1615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k</a:t>
                </a:r>
                <a:endParaRPr lang="en-US"/>
              </a:p>
            </p:txBody>
          </p:sp>
          <p:sp>
            <p:nvSpPr>
              <p:cNvPr id="20631" name="Rectangle 445"/>
              <p:cNvSpPr>
                <a:spLocks noChangeArrowheads="1"/>
              </p:cNvSpPr>
              <p:nvPr/>
            </p:nvSpPr>
            <p:spPr bwMode="auto">
              <a:xfrm>
                <a:off x="3196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2" name="Rectangle 446"/>
              <p:cNvSpPr>
                <a:spLocks noChangeArrowheads="1"/>
              </p:cNvSpPr>
              <p:nvPr/>
            </p:nvSpPr>
            <p:spPr bwMode="auto">
              <a:xfrm>
                <a:off x="3284" y="1615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!</a:t>
                </a:r>
                <a:endParaRPr lang="en-US"/>
              </a:p>
            </p:txBody>
          </p:sp>
          <p:sp>
            <p:nvSpPr>
              <p:cNvPr id="20633" name="Rectangle 447"/>
              <p:cNvSpPr>
                <a:spLocks noChangeArrowheads="1"/>
              </p:cNvSpPr>
              <p:nvPr/>
            </p:nvSpPr>
            <p:spPr bwMode="auto">
              <a:xfrm>
                <a:off x="3354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4" name="Rectangle 448"/>
              <p:cNvSpPr>
                <a:spLocks noChangeArrowheads="1"/>
              </p:cNvSpPr>
              <p:nvPr/>
            </p:nvSpPr>
            <p:spPr bwMode="auto">
              <a:xfrm>
                <a:off x="5411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5" name="Rectangle 449"/>
              <p:cNvSpPr>
                <a:spLocks noChangeArrowheads="1"/>
              </p:cNvSpPr>
              <p:nvPr/>
            </p:nvSpPr>
            <p:spPr bwMode="auto">
              <a:xfrm>
                <a:off x="2405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6" name="Rectangle 450"/>
              <p:cNvSpPr>
                <a:spLocks noChangeArrowheads="1"/>
              </p:cNvSpPr>
              <p:nvPr/>
            </p:nvSpPr>
            <p:spPr bwMode="auto">
              <a:xfrm>
                <a:off x="2480" y="983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a</a:t>
                </a:r>
                <a:endParaRPr lang="en-US"/>
              </a:p>
            </p:txBody>
          </p:sp>
          <p:sp>
            <p:nvSpPr>
              <p:cNvPr id="20637" name="Rectangle 451"/>
              <p:cNvSpPr>
                <a:spLocks noChangeArrowheads="1"/>
              </p:cNvSpPr>
              <p:nvPr/>
            </p:nvSpPr>
            <p:spPr bwMode="auto">
              <a:xfrm>
                <a:off x="2563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8" name="Rectangle 452"/>
              <p:cNvSpPr>
                <a:spLocks noChangeArrowheads="1"/>
              </p:cNvSpPr>
              <p:nvPr/>
            </p:nvSpPr>
            <p:spPr bwMode="auto">
              <a:xfrm>
                <a:off x="3512" y="977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9" name="Rectangle 453"/>
              <p:cNvSpPr>
                <a:spLocks noChangeArrowheads="1"/>
              </p:cNvSpPr>
              <p:nvPr/>
            </p:nvSpPr>
            <p:spPr bwMode="auto">
              <a:xfrm>
                <a:off x="2405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0" name="Rectangle 454"/>
              <p:cNvSpPr>
                <a:spLocks noChangeArrowheads="1"/>
              </p:cNvSpPr>
              <p:nvPr/>
            </p:nvSpPr>
            <p:spPr bwMode="auto">
              <a:xfrm>
                <a:off x="2480" y="1299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a</a:t>
                </a:r>
                <a:endParaRPr lang="en-US"/>
              </a:p>
            </p:txBody>
          </p:sp>
          <p:sp>
            <p:nvSpPr>
              <p:cNvPr id="20641" name="Rectangle 455"/>
              <p:cNvSpPr>
                <a:spLocks noChangeArrowheads="1"/>
              </p:cNvSpPr>
              <p:nvPr/>
            </p:nvSpPr>
            <p:spPr bwMode="auto">
              <a:xfrm>
                <a:off x="2563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2" name="Rectangle 456"/>
              <p:cNvSpPr>
                <a:spLocks noChangeArrowheads="1"/>
              </p:cNvSpPr>
              <p:nvPr/>
            </p:nvSpPr>
            <p:spPr bwMode="auto">
              <a:xfrm>
                <a:off x="3512" y="1293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3" name="Rectangle 457"/>
              <p:cNvSpPr>
                <a:spLocks noChangeArrowheads="1"/>
              </p:cNvSpPr>
              <p:nvPr/>
            </p:nvSpPr>
            <p:spPr bwMode="auto">
              <a:xfrm>
                <a:off x="1772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4" name="Rectangle 458"/>
              <p:cNvSpPr>
                <a:spLocks noChangeArrowheads="1"/>
              </p:cNvSpPr>
              <p:nvPr/>
            </p:nvSpPr>
            <p:spPr bwMode="auto">
              <a:xfrm>
                <a:off x="1848" y="193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h</a:t>
                </a:r>
                <a:endParaRPr lang="en-US"/>
              </a:p>
            </p:txBody>
          </p:sp>
          <p:sp>
            <p:nvSpPr>
              <p:cNvPr id="20645" name="Rectangle 459"/>
              <p:cNvSpPr>
                <a:spLocks noChangeArrowheads="1"/>
              </p:cNvSpPr>
              <p:nvPr/>
            </p:nvSpPr>
            <p:spPr bwMode="auto">
              <a:xfrm>
                <a:off x="1930" y="1929"/>
                <a:ext cx="159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6" name="Rectangle 460"/>
              <p:cNvSpPr>
                <a:spLocks noChangeArrowheads="1"/>
              </p:cNvSpPr>
              <p:nvPr/>
            </p:nvSpPr>
            <p:spPr bwMode="auto">
              <a:xfrm>
                <a:off x="2006" y="193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e</a:t>
                </a:r>
                <a:endParaRPr lang="en-US"/>
              </a:p>
            </p:txBody>
          </p:sp>
          <p:sp>
            <p:nvSpPr>
              <p:cNvPr id="20647" name="Rectangle 461"/>
              <p:cNvSpPr>
                <a:spLocks noChangeArrowheads="1"/>
              </p:cNvSpPr>
              <p:nvPr/>
            </p:nvSpPr>
            <p:spPr bwMode="auto">
              <a:xfrm>
                <a:off x="2405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8" name="Rectangle 462"/>
              <p:cNvSpPr>
                <a:spLocks noChangeArrowheads="1"/>
              </p:cNvSpPr>
              <p:nvPr/>
            </p:nvSpPr>
            <p:spPr bwMode="auto">
              <a:xfrm>
                <a:off x="2563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9" name="Rectangle 463"/>
              <p:cNvSpPr>
                <a:spLocks noChangeArrowheads="1"/>
              </p:cNvSpPr>
              <p:nvPr/>
            </p:nvSpPr>
            <p:spPr bwMode="auto">
              <a:xfrm>
                <a:off x="2657" y="1935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t</a:t>
                </a:r>
                <a:endParaRPr lang="en-US"/>
              </a:p>
            </p:txBody>
          </p:sp>
          <p:sp>
            <p:nvSpPr>
              <p:cNvPr id="20650" name="Rectangle 464"/>
              <p:cNvSpPr>
                <a:spLocks noChangeArrowheads="1"/>
              </p:cNvSpPr>
              <p:nvPr/>
            </p:nvSpPr>
            <p:spPr bwMode="auto">
              <a:xfrm>
                <a:off x="2721" y="1929"/>
                <a:ext cx="159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51" name="Rectangle 465"/>
              <p:cNvSpPr>
                <a:spLocks noChangeArrowheads="1"/>
              </p:cNvSpPr>
              <p:nvPr/>
            </p:nvSpPr>
            <p:spPr bwMode="auto">
              <a:xfrm>
                <a:off x="2799" y="193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h</a:t>
                </a:r>
                <a:endParaRPr lang="en-US"/>
              </a:p>
            </p:txBody>
          </p:sp>
          <p:sp>
            <p:nvSpPr>
              <p:cNvPr id="20652" name="Rectangle 466"/>
              <p:cNvSpPr>
                <a:spLocks noChangeArrowheads="1"/>
              </p:cNvSpPr>
              <p:nvPr/>
            </p:nvSpPr>
            <p:spPr bwMode="auto">
              <a:xfrm>
                <a:off x="2880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53" name="Rectangle 467"/>
              <p:cNvSpPr>
                <a:spLocks noChangeArrowheads="1"/>
              </p:cNvSpPr>
              <p:nvPr/>
            </p:nvSpPr>
            <p:spPr bwMode="auto">
              <a:xfrm>
                <a:off x="2957" y="193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e</a:t>
                </a:r>
                <a:endParaRPr lang="en-US"/>
              </a:p>
            </p:txBody>
          </p:sp>
          <p:sp>
            <p:nvSpPr>
              <p:cNvPr id="20654" name="Rectangle 468"/>
              <p:cNvSpPr>
                <a:spLocks noChangeArrowheads="1"/>
              </p:cNvSpPr>
              <p:nvPr/>
            </p:nvSpPr>
            <p:spPr bwMode="auto">
              <a:xfrm>
                <a:off x="3038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55" name="Rectangle 469"/>
              <p:cNvSpPr>
                <a:spLocks noChangeArrowheads="1"/>
              </p:cNvSpPr>
              <p:nvPr/>
            </p:nvSpPr>
            <p:spPr bwMode="auto">
              <a:xfrm>
                <a:off x="3196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56" name="Rectangle 470"/>
              <p:cNvSpPr>
                <a:spLocks noChangeArrowheads="1"/>
              </p:cNvSpPr>
              <p:nvPr/>
            </p:nvSpPr>
            <p:spPr bwMode="auto">
              <a:xfrm>
                <a:off x="3273" y="193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b</a:t>
                </a:r>
                <a:endParaRPr lang="en-US"/>
              </a:p>
            </p:txBody>
          </p:sp>
          <p:sp>
            <p:nvSpPr>
              <p:cNvPr id="20657" name="Rectangle 471"/>
              <p:cNvSpPr>
                <a:spLocks noChangeArrowheads="1"/>
              </p:cNvSpPr>
              <p:nvPr/>
            </p:nvSpPr>
            <p:spPr bwMode="auto">
              <a:xfrm>
                <a:off x="3354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58" name="Rectangle 472"/>
              <p:cNvSpPr>
                <a:spLocks noChangeArrowheads="1"/>
              </p:cNvSpPr>
              <p:nvPr/>
            </p:nvSpPr>
            <p:spPr bwMode="auto">
              <a:xfrm>
                <a:off x="3432" y="193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e</a:t>
                </a:r>
                <a:endParaRPr lang="en-US"/>
              </a:p>
            </p:txBody>
          </p:sp>
          <p:sp>
            <p:nvSpPr>
              <p:cNvPr id="20659" name="Rectangle 473"/>
              <p:cNvSpPr>
                <a:spLocks noChangeArrowheads="1"/>
              </p:cNvSpPr>
              <p:nvPr/>
            </p:nvSpPr>
            <p:spPr bwMode="auto">
              <a:xfrm>
                <a:off x="3512" y="1929"/>
                <a:ext cx="159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0" name="Rectangle 474"/>
              <p:cNvSpPr>
                <a:spLocks noChangeArrowheads="1"/>
              </p:cNvSpPr>
              <p:nvPr/>
            </p:nvSpPr>
            <p:spPr bwMode="auto">
              <a:xfrm>
                <a:off x="3607" y="1935"/>
                <a:ext cx="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l</a:t>
                </a:r>
                <a:endParaRPr lang="en-US"/>
              </a:p>
            </p:txBody>
          </p:sp>
          <p:sp>
            <p:nvSpPr>
              <p:cNvPr id="20661" name="Rectangle 475"/>
              <p:cNvSpPr>
                <a:spLocks noChangeArrowheads="1"/>
              </p:cNvSpPr>
              <p:nvPr/>
            </p:nvSpPr>
            <p:spPr bwMode="auto">
              <a:xfrm>
                <a:off x="3671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2" name="Rectangle 476"/>
              <p:cNvSpPr>
                <a:spLocks noChangeArrowheads="1"/>
              </p:cNvSpPr>
              <p:nvPr/>
            </p:nvSpPr>
            <p:spPr bwMode="auto">
              <a:xfrm>
                <a:off x="3765" y="1935"/>
                <a:ext cx="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l</a:t>
                </a:r>
                <a:endParaRPr lang="en-US"/>
              </a:p>
            </p:txBody>
          </p:sp>
          <p:sp>
            <p:nvSpPr>
              <p:cNvPr id="20663" name="Rectangle 477"/>
              <p:cNvSpPr>
                <a:spLocks noChangeArrowheads="1"/>
              </p:cNvSpPr>
              <p:nvPr/>
            </p:nvSpPr>
            <p:spPr bwMode="auto">
              <a:xfrm>
                <a:off x="3829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4" name="Rectangle 478"/>
              <p:cNvSpPr>
                <a:spLocks noChangeArrowheads="1"/>
              </p:cNvSpPr>
              <p:nvPr/>
            </p:nvSpPr>
            <p:spPr bwMode="auto">
              <a:xfrm>
                <a:off x="3906" y="193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?</a:t>
                </a:r>
                <a:endParaRPr lang="en-US"/>
              </a:p>
            </p:txBody>
          </p:sp>
          <p:sp>
            <p:nvSpPr>
              <p:cNvPr id="20665" name="Rectangle 479"/>
              <p:cNvSpPr>
                <a:spLocks noChangeArrowheads="1"/>
              </p:cNvSpPr>
              <p:nvPr/>
            </p:nvSpPr>
            <p:spPr bwMode="auto">
              <a:xfrm>
                <a:off x="4145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6" name="Rectangle 480"/>
              <p:cNvSpPr>
                <a:spLocks noChangeArrowheads="1"/>
              </p:cNvSpPr>
              <p:nvPr/>
            </p:nvSpPr>
            <p:spPr bwMode="auto">
              <a:xfrm>
                <a:off x="4225" y="1935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s</a:t>
                </a:r>
                <a:endParaRPr lang="en-US"/>
              </a:p>
            </p:txBody>
          </p:sp>
          <p:sp>
            <p:nvSpPr>
              <p:cNvPr id="20667" name="Rectangle 481"/>
              <p:cNvSpPr>
                <a:spLocks noChangeArrowheads="1"/>
              </p:cNvSpPr>
              <p:nvPr/>
            </p:nvSpPr>
            <p:spPr bwMode="auto">
              <a:xfrm>
                <a:off x="4303" y="1929"/>
                <a:ext cx="159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8" name="Rectangle 482"/>
              <p:cNvSpPr>
                <a:spLocks noChangeArrowheads="1"/>
              </p:cNvSpPr>
              <p:nvPr/>
            </p:nvSpPr>
            <p:spPr bwMode="auto">
              <a:xfrm>
                <a:off x="4397" y="1935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t</a:t>
                </a:r>
                <a:endParaRPr lang="en-US"/>
              </a:p>
            </p:txBody>
          </p:sp>
          <p:sp>
            <p:nvSpPr>
              <p:cNvPr id="20669" name="Rectangle 483"/>
              <p:cNvSpPr>
                <a:spLocks noChangeArrowheads="1"/>
              </p:cNvSpPr>
              <p:nvPr/>
            </p:nvSpPr>
            <p:spPr bwMode="auto">
              <a:xfrm>
                <a:off x="4462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0" name="Rectangle 484"/>
              <p:cNvSpPr>
                <a:spLocks noChangeArrowheads="1"/>
              </p:cNvSpPr>
              <p:nvPr/>
            </p:nvSpPr>
            <p:spPr bwMode="auto">
              <a:xfrm>
                <a:off x="4539" y="193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o</a:t>
                </a:r>
                <a:endParaRPr lang="en-US"/>
              </a:p>
            </p:txBody>
          </p:sp>
          <p:sp>
            <p:nvSpPr>
              <p:cNvPr id="20671" name="Rectangle 485"/>
              <p:cNvSpPr>
                <a:spLocks noChangeArrowheads="1"/>
              </p:cNvSpPr>
              <p:nvPr/>
            </p:nvSpPr>
            <p:spPr bwMode="auto">
              <a:xfrm>
                <a:off x="4620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2" name="Rectangle 486"/>
              <p:cNvSpPr>
                <a:spLocks noChangeArrowheads="1"/>
              </p:cNvSpPr>
              <p:nvPr/>
            </p:nvSpPr>
            <p:spPr bwMode="auto">
              <a:xfrm>
                <a:off x="4697" y="193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p</a:t>
                </a:r>
                <a:endParaRPr lang="en-US"/>
              </a:p>
            </p:txBody>
          </p:sp>
          <p:sp>
            <p:nvSpPr>
              <p:cNvPr id="20673" name="Rectangle 487"/>
              <p:cNvSpPr>
                <a:spLocks noChangeArrowheads="1"/>
              </p:cNvSpPr>
              <p:nvPr/>
            </p:nvSpPr>
            <p:spPr bwMode="auto">
              <a:xfrm>
                <a:off x="4778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4" name="Rectangle 488"/>
              <p:cNvSpPr>
                <a:spLocks noChangeArrowheads="1"/>
              </p:cNvSpPr>
              <p:nvPr/>
            </p:nvSpPr>
            <p:spPr bwMode="auto">
              <a:xfrm>
                <a:off x="4866" y="1935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!</a:t>
                </a:r>
                <a:endParaRPr lang="en-US"/>
              </a:p>
            </p:txBody>
          </p:sp>
          <p:sp>
            <p:nvSpPr>
              <p:cNvPr id="20675" name="Rectangle 489"/>
              <p:cNvSpPr>
                <a:spLocks noChangeArrowheads="1"/>
              </p:cNvSpPr>
              <p:nvPr/>
            </p:nvSpPr>
            <p:spPr bwMode="auto">
              <a:xfrm>
                <a:off x="3987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6" name="Rectangle 490"/>
              <p:cNvSpPr>
                <a:spLocks noChangeArrowheads="1"/>
              </p:cNvSpPr>
              <p:nvPr/>
            </p:nvSpPr>
            <p:spPr bwMode="auto">
              <a:xfrm>
                <a:off x="3512" y="1609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7" name="Rectangle 491"/>
              <p:cNvSpPr>
                <a:spLocks noChangeArrowheads="1"/>
              </p:cNvSpPr>
              <p:nvPr/>
            </p:nvSpPr>
            <p:spPr bwMode="auto">
              <a:xfrm>
                <a:off x="3590" y="161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b</a:t>
                </a:r>
                <a:endParaRPr lang="en-US"/>
              </a:p>
            </p:txBody>
          </p:sp>
          <p:sp>
            <p:nvSpPr>
              <p:cNvPr id="20678" name="Rectangle 492"/>
              <p:cNvSpPr>
                <a:spLocks noChangeArrowheads="1"/>
              </p:cNvSpPr>
              <p:nvPr/>
            </p:nvSpPr>
            <p:spPr bwMode="auto">
              <a:xfrm>
                <a:off x="3671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9" name="Rectangle 493"/>
              <p:cNvSpPr>
                <a:spLocks noChangeArrowheads="1"/>
              </p:cNvSpPr>
              <p:nvPr/>
            </p:nvSpPr>
            <p:spPr bwMode="auto">
              <a:xfrm>
                <a:off x="3765" y="1615"/>
                <a:ext cx="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i</a:t>
                </a:r>
                <a:endParaRPr lang="en-US"/>
              </a:p>
            </p:txBody>
          </p:sp>
          <p:sp>
            <p:nvSpPr>
              <p:cNvPr id="20680" name="Rectangle 494"/>
              <p:cNvSpPr>
                <a:spLocks noChangeArrowheads="1"/>
              </p:cNvSpPr>
              <p:nvPr/>
            </p:nvSpPr>
            <p:spPr bwMode="auto">
              <a:xfrm>
                <a:off x="3829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1" name="Rectangle 495"/>
              <p:cNvSpPr>
                <a:spLocks noChangeArrowheads="1"/>
              </p:cNvSpPr>
              <p:nvPr/>
            </p:nvSpPr>
            <p:spPr bwMode="auto">
              <a:xfrm>
                <a:off x="3906" y="161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d</a:t>
                </a:r>
                <a:endParaRPr lang="en-US"/>
              </a:p>
            </p:txBody>
          </p:sp>
          <p:sp>
            <p:nvSpPr>
              <p:cNvPr id="20682" name="Rectangle 496"/>
              <p:cNvSpPr>
                <a:spLocks noChangeArrowheads="1"/>
              </p:cNvSpPr>
              <p:nvPr/>
            </p:nvSpPr>
            <p:spPr bwMode="auto">
              <a:xfrm>
                <a:off x="3987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3" name="Rectangle 497"/>
              <p:cNvSpPr>
                <a:spLocks noChangeArrowheads="1"/>
              </p:cNvSpPr>
              <p:nvPr/>
            </p:nvSpPr>
            <p:spPr bwMode="auto">
              <a:xfrm>
                <a:off x="4145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4" name="Rectangle 498"/>
              <p:cNvSpPr>
                <a:spLocks noChangeArrowheads="1"/>
              </p:cNvSpPr>
              <p:nvPr/>
            </p:nvSpPr>
            <p:spPr bwMode="auto">
              <a:xfrm>
                <a:off x="4225" y="1615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s</a:t>
                </a:r>
                <a:endParaRPr lang="en-US"/>
              </a:p>
            </p:txBody>
          </p:sp>
          <p:sp>
            <p:nvSpPr>
              <p:cNvPr id="20685" name="Rectangle 499"/>
              <p:cNvSpPr>
                <a:spLocks noChangeArrowheads="1"/>
              </p:cNvSpPr>
              <p:nvPr/>
            </p:nvSpPr>
            <p:spPr bwMode="auto">
              <a:xfrm>
                <a:off x="4303" y="1609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6" name="Rectangle 500"/>
              <p:cNvSpPr>
                <a:spLocks noChangeArrowheads="1"/>
              </p:cNvSpPr>
              <p:nvPr/>
            </p:nvSpPr>
            <p:spPr bwMode="auto">
              <a:xfrm>
                <a:off x="4397" y="1615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t</a:t>
                </a:r>
                <a:endParaRPr lang="en-US"/>
              </a:p>
            </p:txBody>
          </p:sp>
          <p:sp>
            <p:nvSpPr>
              <p:cNvPr id="20687" name="Rectangle 501"/>
              <p:cNvSpPr>
                <a:spLocks noChangeArrowheads="1"/>
              </p:cNvSpPr>
              <p:nvPr/>
            </p:nvSpPr>
            <p:spPr bwMode="auto">
              <a:xfrm>
                <a:off x="4462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8" name="Rectangle 502"/>
              <p:cNvSpPr>
                <a:spLocks noChangeArrowheads="1"/>
              </p:cNvSpPr>
              <p:nvPr/>
            </p:nvSpPr>
            <p:spPr bwMode="auto">
              <a:xfrm>
                <a:off x="4539" y="161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o</a:t>
                </a:r>
                <a:endParaRPr lang="en-US"/>
              </a:p>
            </p:txBody>
          </p:sp>
          <p:sp>
            <p:nvSpPr>
              <p:cNvPr id="20689" name="Rectangle 503"/>
              <p:cNvSpPr>
                <a:spLocks noChangeArrowheads="1"/>
              </p:cNvSpPr>
              <p:nvPr/>
            </p:nvSpPr>
            <p:spPr bwMode="auto">
              <a:xfrm>
                <a:off x="4620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0" name="Rectangle 504"/>
              <p:cNvSpPr>
                <a:spLocks noChangeArrowheads="1"/>
              </p:cNvSpPr>
              <p:nvPr/>
            </p:nvSpPr>
            <p:spPr bwMode="auto">
              <a:xfrm>
                <a:off x="4699" y="1615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c</a:t>
                </a:r>
                <a:endParaRPr lang="en-US"/>
              </a:p>
            </p:txBody>
          </p:sp>
          <p:sp>
            <p:nvSpPr>
              <p:cNvPr id="20691" name="Rectangle 505"/>
              <p:cNvSpPr>
                <a:spLocks noChangeArrowheads="1"/>
              </p:cNvSpPr>
              <p:nvPr/>
            </p:nvSpPr>
            <p:spPr bwMode="auto">
              <a:xfrm>
                <a:off x="4778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2" name="Rectangle 506"/>
              <p:cNvSpPr>
                <a:spLocks noChangeArrowheads="1"/>
              </p:cNvSpPr>
              <p:nvPr/>
            </p:nvSpPr>
            <p:spPr bwMode="auto">
              <a:xfrm>
                <a:off x="4858" y="1615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k</a:t>
                </a:r>
                <a:endParaRPr lang="en-US"/>
              </a:p>
            </p:txBody>
          </p:sp>
          <p:sp>
            <p:nvSpPr>
              <p:cNvPr id="20693" name="Rectangle 507"/>
              <p:cNvSpPr>
                <a:spLocks noChangeArrowheads="1"/>
              </p:cNvSpPr>
              <p:nvPr/>
            </p:nvSpPr>
            <p:spPr bwMode="auto">
              <a:xfrm>
                <a:off x="4936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4" name="Rectangle 508"/>
              <p:cNvSpPr>
                <a:spLocks noChangeArrowheads="1"/>
              </p:cNvSpPr>
              <p:nvPr/>
            </p:nvSpPr>
            <p:spPr bwMode="auto">
              <a:xfrm>
                <a:off x="5024" y="1615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!</a:t>
                </a:r>
                <a:endParaRPr lang="en-US"/>
              </a:p>
            </p:txBody>
          </p:sp>
          <p:sp>
            <p:nvSpPr>
              <p:cNvPr id="20695" name="Rectangle 509"/>
              <p:cNvSpPr>
                <a:spLocks noChangeArrowheads="1"/>
              </p:cNvSpPr>
              <p:nvPr/>
            </p:nvSpPr>
            <p:spPr bwMode="auto">
              <a:xfrm>
                <a:off x="5094" y="1609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6" name="Rectangle 510"/>
              <p:cNvSpPr>
                <a:spLocks noChangeArrowheads="1"/>
              </p:cNvSpPr>
              <p:nvPr/>
            </p:nvSpPr>
            <p:spPr bwMode="auto">
              <a:xfrm>
                <a:off x="1847" y="1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chemeClr val="tx2"/>
                    </a:solidFill>
                    <a:latin typeface="Arial" charset="0"/>
                  </a:rPr>
                  <a:t>0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20697" name="Rectangle 511"/>
              <p:cNvSpPr>
                <a:spLocks noChangeArrowheads="1"/>
              </p:cNvSpPr>
              <p:nvPr/>
            </p:nvSpPr>
            <p:spPr bwMode="auto">
              <a:xfrm>
                <a:off x="2005" y="1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</a:t>
                </a:r>
                <a:endParaRPr lang="en-US"/>
              </a:p>
            </p:txBody>
          </p:sp>
          <p:sp>
            <p:nvSpPr>
              <p:cNvPr id="20698" name="Rectangle 512"/>
              <p:cNvSpPr>
                <a:spLocks noChangeArrowheads="1"/>
              </p:cNvSpPr>
              <p:nvPr/>
            </p:nvSpPr>
            <p:spPr bwMode="auto">
              <a:xfrm>
                <a:off x="2163" y="1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</a:t>
                </a:r>
                <a:endParaRPr lang="en-US"/>
              </a:p>
            </p:txBody>
          </p:sp>
          <p:sp>
            <p:nvSpPr>
              <p:cNvPr id="20699" name="Rectangle 513"/>
              <p:cNvSpPr>
                <a:spLocks noChangeArrowheads="1"/>
              </p:cNvSpPr>
              <p:nvPr/>
            </p:nvSpPr>
            <p:spPr bwMode="auto">
              <a:xfrm>
                <a:off x="2321" y="1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</a:t>
                </a:r>
                <a:endParaRPr lang="en-US"/>
              </a:p>
            </p:txBody>
          </p:sp>
          <p:sp>
            <p:nvSpPr>
              <p:cNvPr id="20700" name="Rectangle 514"/>
              <p:cNvSpPr>
                <a:spLocks noChangeArrowheads="1"/>
              </p:cNvSpPr>
              <p:nvPr/>
            </p:nvSpPr>
            <p:spPr bwMode="auto">
              <a:xfrm>
                <a:off x="2480" y="1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4</a:t>
                </a:r>
                <a:endParaRPr lang="en-US"/>
              </a:p>
            </p:txBody>
          </p:sp>
          <p:sp>
            <p:nvSpPr>
              <p:cNvPr id="20701" name="Rectangle 515"/>
              <p:cNvSpPr>
                <a:spLocks noChangeArrowheads="1"/>
              </p:cNvSpPr>
              <p:nvPr/>
            </p:nvSpPr>
            <p:spPr bwMode="auto">
              <a:xfrm>
                <a:off x="2640" y="1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5</a:t>
                </a:r>
                <a:endParaRPr lang="en-US"/>
              </a:p>
            </p:txBody>
          </p:sp>
          <p:sp>
            <p:nvSpPr>
              <p:cNvPr id="20702" name="Rectangle 516"/>
              <p:cNvSpPr>
                <a:spLocks noChangeArrowheads="1"/>
              </p:cNvSpPr>
              <p:nvPr/>
            </p:nvSpPr>
            <p:spPr bwMode="auto">
              <a:xfrm>
                <a:off x="2798" y="1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6</a:t>
                </a:r>
                <a:endParaRPr lang="en-US"/>
              </a:p>
            </p:txBody>
          </p:sp>
          <p:sp>
            <p:nvSpPr>
              <p:cNvPr id="20703" name="Rectangle 517"/>
              <p:cNvSpPr>
                <a:spLocks noChangeArrowheads="1"/>
              </p:cNvSpPr>
              <p:nvPr/>
            </p:nvSpPr>
            <p:spPr bwMode="auto">
              <a:xfrm>
                <a:off x="2956" y="1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7</a:t>
                </a:r>
                <a:endParaRPr lang="en-US"/>
              </a:p>
            </p:txBody>
          </p:sp>
          <p:sp>
            <p:nvSpPr>
              <p:cNvPr id="20704" name="Rectangle 518"/>
              <p:cNvSpPr>
                <a:spLocks noChangeArrowheads="1"/>
              </p:cNvSpPr>
              <p:nvPr/>
            </p:nvSpPr>
            <p:spPr bwMode="auto">
              <a:xfrm>
                <a:off x="3114" y="1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8</a:t>
                </a:r>
                <a:endParaRPr lang="en-US"/>
              </a:p>
            </p:txBody>
          </p:sp>
          <p:sp>
            <p:nvSpPr>
              <p:cNvPr id="20705" name="Rectangle 519"/>
              <p:cNvSpPr>
                <a:spLocks noChangeArrowheads="1"/>
              </p:cNvSpPr>
              <p:nvPr/>
            </p:nvSpPr>
            <p:spPr bwMode="auto">
              <a:xfrm>
                <a:off x="3273" y="1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9</a:t>
                </a:r>
                <a:endParaRPr lang="en-US"/>
              </a:p>
            </p:txBody>
          </p:sp>
          <p:sp>
            <p:nvSpPr>
              <p:cNvPr id="20706" name="Rectangle 520"/>
              <p:cNvSpPr>
                <a:spLocks noChangeArrowheads="1"/>
              </p:cNvSpPr>
              <p:nvPr/>
            </p:nvSpPr>
            <p:spPr bwMode="auto">
              <a:xfrm>
                <a:off x="3403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10</a:t>
                </a:r>
                <a:endParaRPr lang="en-US"/>
              </a:p>
            </p:txBody>
          </p:sp>
          <p:sp>
            <p:nvSpPr>
              <p:cNvPr id="20707" name="Rectangle 521"/>
              <p:cNvSpPr>
                <a:spLocks noChangeArrowheads="1"/>
              </p:cNvSpPr>
              <p:nvPr/>
            </p:nvSpPr>
            <p:spPr bwMode="auto">
              <a:xfrm>
                <a:off x="3562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11</a:t>
                </a:r>
                <a:endParaRPr lang="en-US"/>
              </a:p>
            </p:txBody>
          </p:sp>
          <p:sp>
            <p:nvSpPr>
              <p:cNvPr id="20708" name="Rectangle 522"/>
              <p:cNvSpPr>
                <a:spLocks noChangeArrowheads="1"/>
              </p:cNvSpPr>
              <p:nvPr/>
            </p:nvSpPr>
            <p:spPr bwMode="auto">
              <a:xfrm>
                <a:off x="3720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12</a:t>
                </a:r>
                <a:endParaRPr lang="en-US"/>
              </a:p>
            </p:txBody>
          </p:sp>
          <p:sp>
            <p:nvSpPr>
              <p:cNvPr id="20709" name="Rectangle 523"/>
              <p:cNvSpPr>
                <a:spLocks noChangeArrowheads="1"/>
              </p:cNvSpPr>
              <p:nvPr/>
            </p:nvSpPr>
            <p:spPr bwMode="auto">
              <a:xfrm>
                <a:off x="3878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13</a:t>
                </a:r>
                <a:endParaRPr lang="en-US"/>
              </a:p>
            </p:txBody>
          </p:sp>
          <p:sp>
            <p:nvSpPr>
              <p:cNvPr id="20710" name="Rectangle 524"/>
              <p:cNvSpPr>
                <a:spLocks noChangeArrowheads="1"/>
              </p:cNvSpPr>
              <p:nvPr/>
            </p:nvSpPr>
            <p:spPr bwMode="auto">
              <a:xfrm>
                <a:off x="4036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14</a:t>
                </a:r>
                <a:endParaRPr lang="en-US"/>
              </a:p>
            </p:txBody>
          </p:sp>
          <p:sp>
            <p:nvSpPr>
              <p:cNvPr id="20711" name="Rectangle 525"/>
              <p:cNvSpPr>
                <a:spLocks noChangeArrowheads="1"/>
              </p:cNvSpPr>
              <p:nvPr/>
            </p:nvSpPr>
            <p:spPr bwMode="auto">
              <a:xfrm>
                <a:off x="4194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15</a:t>
                </a:r>
                <a:endParaRPr lang="en-US"/>
              </a:p>
            </p:txBody>
          </p:sp>
          <p:sp>
            <p:nvSpPr>
              <p:cNvPr id="20712" name="Rectangle 526"/>
              <p:cNvSpPr>
                <a:spLocks noChangeArrowheads="1"/>
              </p:cNvSpPr>
              <p:nvPr/>
            </p:nvSpPr>
            <p:spPr bwMode="auto">
              <a:xfrm>
                <a:off x="4353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16</a:t>
                </a:r>
                <a:endParaRPr lang="en-US"/>
              </a:p>
            </p:txBody>
          </p:sp>
          <p:sp>
            <p:nvSpPr>
              <p:cNvPr id="20713" name="Rectangle 527"/>
              <p:cNvSpPr>
                <a:spLocks noChangeArrowheads="1"/>
              </p:cNvSpPr>
              <p:nvPr/>
            </p:nvSpPr>
            <p:spPr bwMode="auto">
              <a:xfrm>
                <a:off x="4511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17</a:t>
                </a:r>
                <a:endParaRPr lang="en-US"/>
              </a:p>
            </p:txBody>
          </p:sp>
          <p:sp>
            <p:nvSpPr>
              <p:cNvPr id="20714" name="Rectangle 528"/>
              <p:cNvSpPr>
                <a:spLocks noChangeArrowheads="1"/>
              </p:cNvSpPr>
              <p:nvPr/>
            </p:nvSpPr>
            <p:spPr bwMode="auto">
              <a:xfrm>
                <a:off x="4669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18</a:t>
                </a:r>
                <a:endParaRPr lang="en-US"/>
              </a:p>
            </p:txBody>
          </p:sp>
          <p:sp>
            <p:nvSpPr>
              <p:cNvPr id="20715" name="Rectangle 529"/>
              <p:cNvSpPr>
                <a:spLocks noChangeArrowheads="1"/>
              </p:cNvSpPr>
              <p:nvPr/>
            </p:nvSpPr>
            <p:spPr bwMode="auto">
              <a:xfrm>
                <a:off x="4827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19</a:t>
                </a:r>
                <a:endParaRPr lang="en-US"/>
              </a:p>
            </p:txBody>
          </p:sp>
          <p:sp>
            <p:nvSpPr>
              <p:cNvPr id="20716" name="Rectangle 530"/>
              <p:cNvSpPr>
                <a:spLocks noChangeArrowheads="1"/>
              </p:cNvSpPr>
              <p:nvPr/>
            </p:nvSpPr>
            <p:spPr bwMode="auto">
              <a:xfrm>
                <a:off x="4985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20</a:t>
                </a:r>
                <a:endParaRPr lang="en-US"/>
              </a:p>
            </p:txBody>
          </p:sp>
          <p:sp>
            <p:nvSpPr>
              <p:cNvPr id="20717" name="Rectangle 531"/>
              <p:cNvSpPr>
                <a:spLocks noChangeArrowheads="1"/>
              </p:cNvSpPr>
              <p:nvPr/>
            </p:nvSpPr>
            <p:spPr bwMode="auto">
              <a:xfrm>
                <a:off x="5144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21</a:t>
                </a:r>
                <a:endParaRPr lang="en-US"/>
              </a:p>
            </p:txBody>
          </p:sp>
          <p:sp>
            <p:nvSpPr>
              <p:cNvPr id="20718" name="Rectangle 532"/>
              <p:cNvSpPr>
                <a:spLocks noChangeArrowheads="1"/>
              </p:cNvSpPr>
              <p:nvPr/>
            </p:nvSpPr>
            <p:spPr bwMode="auto">
              <a:xfrm>
                <a:off x="5302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22</a:t>
                </a:r>
                <a:endParaRPr lang="en-US"/>
              </a:p>
            </p:txBody>
          </p:sp>
          <p:sp>
            <p:nvSpPr>
              <p:cNvPr id="20719" name="Rectangle 533"/>
              <p:cNvSpPr>
                <a:spLocks noChangeArrowheads="1"/>
              </p:cNvSpPr>
              <p:nvPr/>
            </p:nvSpPr>
            <p:spPr bwMode="auto">
              <a:xfrm>
                <a:off x="5460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23</a:t>
                </a:r>
                <a:endParaRPr lang="en-US"/>
              </a:p>
            </p:txBody>
          </p:sp>
          <p:sp>
            <p:nvSpPr>
              <p:cNvPr id="20720" name="Rectangle 534"/>
              <p:cNvSpPr>
                <a:spLocks noChangeArrowheads="1"/>
              </p:cNvSpPr>
              <p:nvPr/>
            </p:nvSpPr>
            <p:spPr bwMode="auto">
              <a:xfrm>
                <a:off x="1819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chemeClr val="tx2"/>
                    </a:solidFill>
                    <a:latin typeface="Arial" charset="0"/>
                  </a:rPr>
                  <a:t>24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20721" name="Rectangle 535"/>
              <p:cNvSpPr>
                <a:spLocks noChangeArrowheads="1"/>
              </p:cNvSpPr>
              <p:nvPr/>
            </p:nvSpPr>
            <p:spPr bwMode="auto">
              <a:xfrm>
                <a:off x="1977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25</a:t>
                </a:r>
                <a:endParaRPr lang="en-US"/>
              </a:p>
            </p:txBody>
          </p:sp>
          <p:sp>
            <p:nvSpPr>
              <p:cNvPr id="20722" name="Rectangle 536"/>
              <p:cNvSpPr>
                <a:spLocks noChangeArrowheads="1"/>
              </p:cNvSpPr>
              <p:nvPr/>
            </p:nvSpPr>
            <p:spPr bwMode="auto">
              <a:xfrm>
                <a:off x="2136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26</a:t>
                </a:r>
                <a:endParaRPr lang="en-US"/>
              </a:p>
            </p:txBody>
          </p:sp>
          <p:sp>
            <p:nvSpPr>
              <p:cNvPr id="20723" name="Rectangle 537"/>
              <p:cNvSpPr>
                <a:spLocks noChangeArrowheads="1"/>
              </p:cNvSpPr>
              <p:nvPr/>
            </p:nvSpPr>
            <p:spPr bwMode="auto">
              <a:xfrm>
                <a:off x="2294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27</a:t>
                </a:r>
                <a:endParaRPr lang="en-US"/>
              </a:p>
            </p:txBody>
          </p:sp>
          <p:sp>
            <p:nvSpPr>
              <p:cNvPr id="20724" name="Rectangle 538"/>
              <p:cNvSpPr>
                <a:spLocks noChangeArrowheads="1"/>
              </p:cNvSpPr>
              <p:nvPr/>
            </p:nvSpPr>
            <p:spPr bwMode="auto">
              <a:xfrm>
                <a:off x="2452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28</a:t>
                </a:r>
                <a:endParaRPr lang="en-US"/>
              </a:p>
            </p:txBody>
          </p:sp>
          <p:sp>
            <p:nvSpPr>
              <p:cNvPr id="20725" name="Rectangle 539"/>
              <p:cNvSpPr>
                <a:spLocks noChangeArrowheads="1"/>
              </p:cNvSpPr>
              <p:nvPr/>
            </p:nvSpPr>
            <p:spPr bwMode="auto">
              <a:xfrm>
                <a:off x="2612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29</a:t>
                </a:r>
                <a:endParaRPr lang="en-US"/>
              </a:p>
            </p:txBody>
          </p:sp>
          <p:sp>
            <p:nvSpPr>
              <p:cNvPr id="20726" name="Rectangle 540"/>
              <p:cNvSpPr>
                <a:spLocks noChangeArrowheads="1"/>
              </p:cNvSpPr>
              <p:nvPr/>
            </p:nvSpPr>
            <p:spPr bwMode="auto">
              <a:xfrm>
                <a:off x="2771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30</a:t>
                </a:r>
                <a:endParaRPr lang="en-US"/>
              </a:p>
            </p:txBody>
          </p:sp>
          <p:sp>
            <p:nvSpPr>
              <p:cNvPr id="20727" name="Rectangle 541"/>
              <p:cNvSpPr>
                <a:spLocks noChangeArrowheads="1"/>
              </p:cNvSpPr>
              <p:nvPr/>
            </p:nvSpPr>
            <p:spPr bwMode="auto">
              <a:xfrm>
                <a:off x="2929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31</a:t>
                </a:r>
                <a:endParaRPr lang="en-US"/>
              </a:p>
            </p:txBody>
          </p:sp>
          <p:sp>
            <p:nvSpPr>
              <p:cNvPr id="20728" name="Rectangle 542"/>
              <p:cNvSpPr>
                <a:spLocks noChangeArrowheads="1"/>
              </p:cNvSpPr>
              <p:nvPr/>
            </p:nvSpPr>
            <p:spPr bwMode="auto">
              <a:xfrm>
                <a:off x="3087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32</a:t>
                </a:r>
                <a:endParaRPr lang="en-US"/>
              </a:p>
            </p:txBody>
          </p:sp>
          <p:sp>
            <p:nvSpPr>
              <p:cNvPr id="20729" name="Rectangle 543"/>
              <p:cNvSpPr>
                <a:spLocks noChangeArrowheads="1"/>
              </p:cNvSpPr>
              <p:nvPr/>
            </p:nvSpPr>
            <p:spPr bwMode="auto">
              <a:xfrm>
                <a:off x="3245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33</a:t>
                </a:r>
                <a:endParaRPr lang="en-US"/>
              </a:p>
            </p:txBody>
          </p:sp>
          <p:sp>
            <p:nvSpPr>
              <p:cNvPr id="20730" name="Rectangle 544"/>
              <p:cNvSpPr>
                <a:spLocks noChangeArrowheads="1"/>
              </p:cNvSpPr>
              <p:nvPr/>
            </p:nvSpPr>
            <p:spPr bwMode="auto">
              <a:xfrm>
                <a:off x="3403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34</a:t>
                </a:r>
                <a:endParaRPr lang="en-US"/>
              </a:p>
            </p:txBody>
          </p:sp>
          <p:sp>
            <p:nvSpPr>
              <p:cNvPr id="20731" name="Rectangle 545"/>
              <p:cNvSpPr>
                <a:spLocks noChangeArrowheads="1"/>
              </p:cNvSpPr>
              <p:nvPr/>
            </p:nvSpPr>
            <p:spPr bwMode="auto">
              <a:xfrm>
                <a:off x="3562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35</a:t>
                </a:r>
                <a:endParaRPr lang="en-US"/>
              </a:p>
            </p:txBody>
          </p:sp>
          <p:sp>
            <p:nvSpPr>
              <p:cNvPr id="20732" name="Rectangle 546"/>
              <p:cNvSpPr>
                <a:spLocks noChangeArrowheads="1"/>
              </p:cNvSpPr>
              <p:nvPr/>
            </p:nvSpPr>
            <p:spPr bwMode="auto">
              <a:xfrm>
                <a:off x="3720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36</a:t>
                </a:r>
                <a:endParaRPr lang="en-US"/>
              </a:p>
            </p:txBody>
          </p:sp>
          <p:sp>
            <p:nvSpPr>
              <p:cNvPr id="20733" name="Rectangle 547"/>
              <p:cNvSpPr>
                <a:spLocks noChangeArrowheads="1"/>
              </p:cNvSpPr>
              <p:nvPr/>
            </p:nvSpPr>
            <p:spPr bwMode="auto">
              <a:xfrm>
                <a:off x="3878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37</a:t>
                </a:r>
                <a:endParaRPr lang="en-US"/>
              </a:p>
            </p:txBody>
          </p:sp>
          <p:sp>
            <p:nvSpPr>
              <p:cNvPr id="20734" name="Rectangle 548"/>
              <p:cNvSpPr>
                <a:spLocks noChangeArrowheads="1"/>
              </p:cNvSpPr>
              <p:nvPr/>
            </p:nvSpPr>
            <p:spPr bwMode="auto">
              <a:xfrm>
                <a:off x="4036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38</a:t>
                </a:r>
                <a:endParaRPr lang="en-US"/>
              </a:p>
            </p:txBody>
          </p:sp>
          <p:sp>
            <p:nvSpPr>
              <p:cNvPr id="20735" name="Rectangle 549"/>
              <p:cNvSpPr>
                <a:spLocks noChangeArrowheads="1"/>
              </p:cNvSpPr>
              <p:nvPr/>
            </p:nvSpPr>
            <p:spPr bwMode="auto">
              <a:xfrm>
                <a:off x="4194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39</a:t>
                </a:r>
                <a:endParaRPr lang="en-US"/>
              </a:p>
            </p:txBody>
          </p:sp>
          <p:sp>
            <p:nvSpPr>
              <p:cNvPr id="20736" name="Rectangle 550"/>
              <p:cNvSpPr>
                <a:spLocks noChangeArrowheads="1"/>
              </p:cNvSpPr>
              <p:nvPr/>
            </p:nvSpPr>
            <p:spPr bwMode="auto">
              <a:xfrm>
                <a:off x="4353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40</a:t>
                </a:r>
                <a:endParaRPr lang="en-US"/>
              </a:p>
            </p:txBody>
          </p:sp>
          <p:sp>
            <p:nvSpPr>
              <p:cNvPr id="20737" name="Rectangle 551"/>
              <p:cNvSpPr>
                <a:spLocks noChangeArrowheads="1"/>
              </p:cNvSpPr>
              <p:nvPr/>
            </p:nvSpPr>
            <p:spPr bwMode="auto">
              <a:xfrm>
                <a:off x="4511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41</a:t>
                </a:r>
                <a:endParaRPr lang="en-US"/>
              </a:p>
            </p:txBody>
          </p:sp>
          <p:sp>
            <p:nvSpPr>
              <p:cNvPr id="20738" name="Rectangle 552"/>
              <p:cNvSpPr>
                <a:spLocks noChangeArrowheads="1"/>
              </p:cNvSpPr>
              <p:nvPr/>
            </p:nvSpPr>
            <p:spPr bwMode="auto">
              <a:xfrm>
                <a:off x="4669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42</a:t>
                </a:r>
                <a:endParaRPr lang="en-US"/>
              </a:p>
            </p:txBody>
          </p:sp>
        </p:grpSp>
        <p:sp>
          <p:nvSpPr>
            <p:cNvPr id="20489" name="Rectangle 554"/>
            <p:cNvSpPr>
              <a:spLocks noChangeArrowheads="1"/>
            </p:cNvSpPr>
            <p:nvPr/>
          </p:nvSpPr>
          <p:spPr bwMode="auto">
            <a:xfrm>
              <a:off x="4827" y="1457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43</a:t>
              </a:r>
              <a:endParaRPr lang="en-US"/>
            </a:p>
          </p:txBody>
        </p:sp>
        <p:sp>
          <p:nvSpPr>
            <p:cNvPr id="20490" name="Rectangle 555"/>
            <p:cNvSpPr>
              <a:spLocks noChangeArrowheads="1"/>
            </p:cNvSpPr>
            <p:nvPr/>
          </p:nvSpPr>
          <p:spPr bwMode="auto">
            <a:xfrm>
              <a:off x="4985" y="1457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44</a:t>
              </a:r>
              <a:endParaRPr lang="en-US"/>
            </a:p>
          </p:txBody>
        </p:sp>
        <p:sp>
          <p:nvSpPr>
            <p:cNvPr id="20491" name="Rectangle 556"/>
            <p:cNvSpPr>
              <a:spLocks noChangeArrowheads="1"/>
            </p:cNvSpPr>
            <p:nvPr/>
          </p:nvSpPr>
          <p:spPr bwMode="auto">
            <a:xfrm>
              <a:off x="5144" y="1457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45</a:t>
              </a:r>
              <a:endParaRPr lang="en-US"/>
            </a:p>
          </p:txBody>
        </p:sp>
        <p:sp>
          <p:nvSpPr>
            <p:cNvPr id="20492" name="Rectangle 557"/>
            <p:cNvSpPr>
              <a:spLocks noChangeArrowheads="1"/>
            </p:cNvSpPr>
            <p:nvPr/>
          </p:nvSpPr>
          <p:spPr bwMode="auto">
            <a:xfrm>
              <a:off x="5302" y="1457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46</a:t>
              </a:r>
              <a:endParaRPr lang="en-US"/>
            </a:p>
          </p:txBody>
        </p:sp>
        <p:sp>
          <p:nvSpPr>
            <p:cNvPr id="20493" name="Rectangle 558"/>
            <p:cNvSpPr>
              <a:spLocks noChangeArrowheads="1"/>
            </p:cNvSpPr>
            <p:nvPr/>
          </p:nvSpPr>
          <p:spPr bwMode="auto">
            <a:xfrm>
              <a:off x="1819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47</a:t>
              </a:r>
              <a:endParaRPr lang="en-US"/>
            </a:p>
          </p:txBody>
        </p:sp>
        <p:sp>
          <p:nvSpPr>
            <p:cNvPr id="20494" name="Rectangle 559"/>
            <p:cNvSpPr>
              <a:spLocks noChangeArrowheads="1"/>
            </p:cNvSpPr>
            <p:nvPr/>
          </p:nvSpPr>
          <p:spPr bwMode="auto">
            <a:xfrm>
              <a:off x="1977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48</a:t>
              </a:r>
              <a:endParaRPr lang="en-US"/>
            </a:p>
          </p:txBody>
        </p:sp>
        <p:sp>
          <p:nvSpPr>
            <p:cNvPr id="20495" name="Rectangle 560"/>
            <p:cNvSpPr>
              <a:spLocks noChangeArrowheads="1"/>
            </p:cNvSpPr>
            <p:nvPr/>
          </p:nvSpPr>
          <p:spPr bwMode="auto">
            <a:xfrm>
              <a:off x="2136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49</a:t>
              </a:r>
              <a:endParaRPr lang="en-US"/>
            </a:p>
          </p:txBody>
        </p:sp>
        <p:sp>
          <p:nvSpPr>
            <p:cNvPr id="20496" name="Rectangle 561"/>
            <p:cNvSpPr>
              <a:spLocks noChangeArrowheads="1"/>
            </p:cNvSpPr>
            <p:nvPr/>
          </p:nvSpPr>
          <p:spPr bwMode="auto">
            <a:xfrm>
              <a:off x="2294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50</a:t>
              </a:r>
              <a:endParaRPr lang="en-US"/>
            </a:p>
          </p:txBody>
        </p:sp>
        <p:sp>
          <p:nvSpPr>
            <p:cNvPr id="20497" name="Rectangle 562"/>
            <p:cNvSpPr>
              <a:spLocks noChangeArrowheads="1"/>
            </p:cNvSpPr>
            <p:nvPr/>
          </p:nvSpPr>
          <p:spPr bwMode="auto">
            <a:xfrm>
              <a:off x="2452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51</a:t>
              </a:r>
              <a:endParaRPr lang="en-US"/>
            </a:p>
          </p:txBody>
        </p:sp>
        <p:sp>
          <p:nvSpPr>
            <p:cNvPr id="20498" name="Rectangle 563"/>
            <p:cNvSpPr>
              <a:spLocks noChangeArrowheads="1"/>
            </p:cNvSpPr>
            <p:nvPr/>
          </p:nvSpPr>
          <p:spPr bwMode="auto">
            <a:xfrm>
              <a:off x="2612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52</a:t>
              </a:r>
              <a:endParaRPr lang="en-US"/>
            </a:p>
          </p:txBody>
        </p:sp>
        <p:sp>
          <p:nvSpPr>
            <p:cNvPr id="20499" name="Rectangle 564"/>
            <p:cNvSpPr>
              <a:spLocks noChangeArrowheads="1"/>
            </p:cNvSpPr>
            <p:nvPr/>
          </p:nvSpPr>
          <p:spPr bwMode="auto">
            <a:xfrm>
              <a:off x="2771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53</a:t>
              </a:r>
              <a:endParaRPr lang="en-US"/>
            </a:p>
          </p:txBody>
        </p:sp>
        <p:sp>
          <p:nvSpPr>
            <p:cNvPr id="20500" name="Rectangle 565"/>
            <p:cNvSpPr>
              <a:spLocks noChangeArrowheads="1"/>
            </p:cNvSpPr>
            <p:nvPr/>
          </p:nvSpPr>
          <p:spPr bwMode="auto">
            <a:xfrm>
              <a:off x="2929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54</a:t>
              </a:r>
              <a:endParaRPr lang="en-US"/>
            </a:p>
          </p:txBody>
        </p:sp>
        <p:sp>
          <p:nvSpPr>
            <p:cNvPr id="20501" name="Rectangle 566"/>
            <p:cNvSpPr>
              <a:spLocks noChangeArrowheads="1"/>
            </p:cNvSpPr>
            <p:nvPr/>
          </p:nvSpPr>
          <p:spPr bwMode="auto">
            <a:xfrm>
              <a:off x="3087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55</a:t>
              </a:r>
              <a:endParaRPr lang="en-US"/>
            </a:p>
          </p:txBody>
        </p:sp>
        <p:sp>
          <p:nvSpPr>
            <p:cNvPr id="20502" name="Rectangle 567"/>
            <p:cNvSpPr>
              <a:spLocks noChangeArrowheads="1"/>
            </p:cNvSpPr>
            <p:nvPr/>
          </p:nvSpPr>
          <p:spPr bwMode="auto">
            <a:xfrm>
              <a:off x="3245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56</a:t>
              </a:r>
              <a:endParaRPr lang="en-US"/>
            </a:p>
          </p:txBody>
        </p:sp>
        <p:sp>
          <p:nvSpPr>
            <p:cNvPr id="20503" name="Rectangle 568"/>
            <p:cNvSpPr>
              <a:spLocks noChangeArrowheads="1"/>
            </p:cNvSpPr>
            <p:nvPr/>
          </p:nvSpPr>
          <p:spPr bwMode="auto">
            <a:xfrm>
              <a:off x="3403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57</a:t>
              </a:r>
              <a:endParaRPr lang="en-US"/>
            </a:p>
          </p:txBody>
        </p:sp>
        <p:sp>
          <p:nvSpPr>
            <p:cNvPr id="20504" name="Rectangle 569"/>
            <p:cNvSpPr>
              <a:spLocks noChangeArrowheads="1"/>
            </p:cNvSpPr>
            <p:nvPr/>
          </p:nvSpPr>
          <p:spPr bwMode="auto">
            <a:xfrm>
              <a:off x="3562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58</a:t>
              </a:r>
              <a:endParaRPr lang="en-US"/>
            </a:p>
          </p:txBody>
        </p:sp>
        <p:sp>
          <p:nvSpPr>
            <p:cNvPr id="20505" name="Rectangle 570"/>
            <p:cNvSpPr>
              <a:spLocks noChangeArrowheads="1"/>
            </p:cNvSpPr>
            <p:nvPr/>
          </p:nvSpPr>
          <p:spPr bwMode="auto">
            <a:xfrm>
              <a:off x="3720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59</a:t>
              </a:r>
              <a:endParaRPr lang="en-US"/>
            </a:p>
          </p:txBody>
        </p:sp>
        <p:sp>
          <p:nvSpPr>
            <p:cNvPr id="20506" name="Rectangle 571"/>
            <p:cNvSpPr>
              <a:spLocks noChangeArrowheads="1"/>
            </p:cNvSpPr>
            <p:nvPr/>
          </p:nvSpPr>
          <p:spPr bwMode="auto">
            <a:xfrm>
              <a:off x="3878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60</a:t>
              </a:r>
              <a:endParaRPr lang="en-US"/>
            </a:p>
          </p:txBody>
        </p:sp>
        <p:sp>
          <p:nvSpPr>
            <p:cNvPr id="20507" name="Rectangle 572"/>
            <p:cNvSpPr>
              <a:spLocks noChangeArrowheads="1"/>
            </p:cNvSpPr>
            <p:nvPr/>
          </p:nvSpPr>
          <p:spPr bwMode="auto">
            <a:xfrm>
              <a:off x="4036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61</a:t>
              </a:r>
              <a:endParaRPr lang="en-US"/>
            </a:p>
          </p:txBody>
        </p:sp>
        <p:sp>
          <p:nvSpPr>
            <p:cNvPr id="20508" name="Rectangle 573"/>
            <p:cNvSpPr>
              <a:spLocks noChangeArrowheads="1"/>
            </p:cNvSpPr>
            <p:nvPr/>
          </p:nvSpPr>
          <p:spPr bwMode="auto">
            <a:xfrm>
              <a:off x="4194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62</a:t>
              </a:r>
              <a:endParaRPr lang="en-US"/>
            </a:p>
          </p:txBody>
        </p:sp>
        <p:sp>
          <p:nvSpPr>
            <p:cNvPr id="20509" name="Rectangle 574"/>
            <p:cNvSpPr>
              <a:spLocks noChangeArrowheads="1"/>
            </p:cNvSpPr>
            <p:nvPr/>
          </p:nvSpPr>
          <p:spPr bwMode="auto">
            <a:xfrm>
              <a:off x="4353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63</a:t>
              </a:r>
              <a:endParaRPr lang="en-US"/>
            </a:p>
          </p:txBody>
        </p:sp>
        <p:sp>
          <p:nvSpPr>
            <p:cNvPr id="20510" name="Rectangle 575"/>
            <p:cNvSpPr>
              <a:spLocks noChangeArrowheads="1"/>
            </p:cNvSpPr>
            <p:nvPr/>
          </p:nvSpPr>
          <p:spPr bwMode="auto">
            <a:xfrm>
              <a:off x="4511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64</a:t>
              </a:r>
              <a:endParaRPr lang="en-US"/>
            </a:p>
          </p:txBody>
        </p:sp>
        <p:sp>
          <p:nvSpPr>
            <p:cNvPr id="20511" name="Rectangle 576"/>
            <p:cNvSpPr>
              <a:spLocks noChangeArrowheads="1"/>
            </p:cNvSpPr>
            <p:nvPr/>
          </p:nvSpPr>
          <p:spPr bwMode="auto">
            <a:xfrm>
              <a:off x="4669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65</a:t>
              </a:r>
              <a:endParaRPr lang="en-US"/>
            </a:p>
          </p:txBody>
        </p:sp>
        <p:sp>
          <p:nvSpPr>
            <p:cNvPr id="20512" name="Rectangle 577"/>
            <p:cNvSpPr>
              <a:spLocks noChangeArrowheads="1"/>
            </p:cNvSpPr>
            <p:nvPr/>
          </p:nvSpPr>
          <p:spPr bwMode="auto">
            <a:xfrm>
              <a:off x="4827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66</a:t>
              </a:r>
              <a:endParaRPr lang="en-US"/>
            </a:p>
          </p:txBody>
        </p:sp>
        <p:sp>
          <p:nvSpPr>
            <p:cNvPr id="20513" name="Rectangle 578"/>
            <p:cNvSpPr>
              <a:spLocks noChangeArrowheads="1"/>
            </p:cNvSpPr>
            <p:nvPr/>
          </p:nvSpPr>
          <p:spPr bwMode="auto">
            <a:xfrm>
              <a:off x="4985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67</a:t>
              </a:r>
              <a:endParaRPr lang="en-US"/>
            </a:p>
          </p:txBody>
        </p:sp>
        <p:sp>
          <p:nvSpPr>
            <p:cNvPr id="20514" name="Rectangle 579"/>
            <p:cNvSpPr>
              <a:spLocks noChangeArrowheads="1"/>
            </p:cNvSpPr>
            <p:nvPr/>
          </p:nvSpPr>
          <p:spPr bwMode="auto">
            <a:xfrm>
              <a:off x="5144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68</a:t>
              </a:r>
              <a:endParaRPr lang="en-US"/>
            </a:p>
          </p:txBody>
        </p:sp>
        <p:sp>
          <p:nvSpPr>
            <p:cNvPr id="20515" name="Rectangle 580"/>
            <p:cNvSpPr>
              <a:spLocks noChangeArrowheads="1"/>
            </p:cNvSpPr>
            <p:nvPr/>
          </p:nvSpPr>
          <p:spPr bwMode="auto">
            <a:xfrm>
              <a:off x="1819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69</a:t>
              </a:r>
              <a:endParaRPr lang="en-US"/>
            </a:p>
          </p:txBody>
        </p:sp>
        <p:sp>
          <p:nvSpPr>
            <p:cNvPr id="20516" name="Rectangle 581"/>
            <p:cNvSpPr>
              <a:spLocks noChangeArrowheads="1"/>
            </p:cNvSpPr>
            <p:nvPr/>
          </p:nvSpPr>
          <p:spPr bwMode="auto">
            <a:xfrm>
              <a:off x="1977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70</a:t>
              </a:r>
              <a:endParaRPr lang="en-US"/>
            </a:p>
          </p:txBody>
        </p:sp>
        <p:sp>
          <p:nvSpPr>
            <p:cNvPr id="20517" name="Rectangle 582"/>
            <p:cNvSpPr>
              <a:spLocks noChangeArrowheads="1"/>
            </p:cNvSpPr>
            <p:nvPr/>
          </p:nvSpPr>
          <p:spPr bwMode="auto">
            <a:xfrm>
              <a:off x="2136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71</a:t>
              </a:r>
              <a:endParaRPr lang="en-US"/>
            </a:p>
          </p:txBody>
        </p:sp>
        <p:sp>
          <p:nvSpPr>
            <p:cNvPr id="20518" name="Rectangle 583"/>
            <p:cNvSpPr>
              <a:spLocks noChangeArrowheads="1"/>
            </p:cNvSpPr>
            <p:nvPr/>
          </p:nvSpPr>
          <p:spPr bwMode="auto">
            <a:xfrm>
              <a:off x="2294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72</a:t>
              </a:r>
              <a:endParaRPr lang="en-US"/>
            </a:p>
          </p:txBody>
        </p:sp>
        <p:sp>
          <p:nvSpPr>
            <p:cNvPr id="20519" name="Rectangle 584"/>
            <p:cNvSpPr>
              <a:spLocks noChangeArrowheads="1"/>
            </p:cNvSpPr>
            <p:nvPr/>
          </p:nvSpPr>
          <p:spPr bwMode="auto">
            <a:xfrm>
              <a:off x="2452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73</a:t>
              </a:r>
              <a:endParaRPr lang="en-US"/>
            </a:p>
          </p:txBody>
        </p:sp>
        <p:sp>
          <p:nvSpPr>
            <p:cNvPr id="20520" name="Rectangle 585"/>
            <p:cNvSpPr>
              <a:spLocks noChangeArrowheads="1"/>
            </p:cNvSpPr>
            <p:nvPr/>
          </p:nvSpPr>
          <p:spPr bwMode="auto">
            <a:xfrm>
              <a:off x="2612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74</a:t>
              </a:r>
              <a:endParaRPr lang="en-US"/>
            </a:p>
          </p:txBody>
        </p:sp>
        <p:sp>
          <p:nvSpPr>
            <p:cNvPr id="20521" name="Rectangle 586"/>
            <p:cNvSpPr>
              <a:spLocks noChangeArrowheads="1"/>
            </p:cNvSpPr>
            <p:nvPr/>
          </p:nvSpPr>
          <p:spPr bwMode="auto">
            <a:xfrm>
              <a:off x="2771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75</a:t>
              </a:r>
              <a:endParaRPr lang="en-US"/>
            </a:p>
          </p:txBody>
        </p:sp>
        <p:sp>
          <p:nvSpPr>
            <p:cNvPr id="20522" name="Rectangle 587"/>
            <p:cNvSpPr>
              <a:spLocks noChangeArrowheads="1"/>
            </p:cNvSpPr>
            <p:nvPr/>
          </p:nvSpPr>
          <p:spPr bwMode="auto">
            <a:xfrm>
              <a:off x="2929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76</a:t>
              </a:r>
              <a:endParaRPr lang="en-US"/>
            </a:p>
          </p:txBody>
        </p:sp>
        <p:sp>
          <p:nvSpPr>
            <p:cNvPr id="20523" name="Rectangle 588"/>
            <p:cNvSpPr>
              <a:spLocks noChangeArrowheads="1"/>
            </p:cNvSpPr>
            <p:nvPr/>
          </p:nvSpPr>
          <p:spPr bwMode="auto">
            <a:xfrm>
              <a:off x="3087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77</a:t>
              </a:r>
              <a:endParaRPr lang="en-US"/>
            </a:p>
          </p:txBody>
        </p:sp>
        <p:sp>
          <p:nvSpPr>
            <p:cNvPr id="20524" name="Rectangle 589"/>
            <p:cNvSpPr>
              <a:spLocks noChangeArrowheads="1"/>
            </p:cNvSpPr>
            <p:nvPr/>
          </p:nvSpPr>
          <p:spPr bwMode="auto">
            <a:xfrm>
              <a:off x="3245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78</a:t>
              </a:r>
              <a:endParaRPr lang="en-US"/>
            </a:p>
          </p:txBody>
        </p:sp>
        <p:sp>
          <p:nvSpPr>
            <p:cNvPr id="20525" name="Rectangle 590"/>
            <p:cNvSpPr>
              <a:spLocks noChangeArrowheads="1"/>
            </p:cNvSpPr>
            <p:nvPr/>
          </p:nvSpPr>
          <p:spPr bwMode="auto">
            <a:xfrm>
              <a:off x="3403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79</a:t>
              </a:r>
              <a:endParaRPr lang="en-US"/>
            </a:p>
          </p:txBody>
        </p:sp>
        <p:sp>
          <p:nvSpPr>
            <p:cNvPr id="20526" name="Rectangle 591"/>
            <p:cNvSpPr>
              <a:spLocks noChangeArrowheads="1"/>
            </p:cNvSpPr>
            <p:nvPr/>
          </p:nvSpPr>
          <p:spPr bwMode="auto">
            <a:xfrm>
              <a:off x="3562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80</a:t>
              </a:r>
              <a:endParaRPr lang="en-US"/>
            </a:p>
          </p:txBody>
        </p:sp>
        <p:sp>
          <p:nvSpPr>
            <p:cNvPr id="20527" name="Rectangle 592"/>
            <p:cNvSpPr>
              <a:spLocks noChangeArrowheads="1"/>
            </p:cNvSpPr>
            <p:nvPr/>
          </p:nvSpPr>
          <p:spPr bwMode="auto">
            <a:xfrm>
              <a:off x="3720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81</a:t>
              </a:r>
              <a:endParaRPr lang="en-US"/>
            </a:p>
          </p:txBody>
        </p:sp>
        <p:sp>
          <p:nvSpPr>
            <p:cNvPr id="20528" name="Rectangle 593"/>
            <p:cNvSpPr>
              <a:spLocks noChangeArrowheads="1"/>
            </p:cNvSpPr>
            <p:nvPr/>
          </p:nvSpPr>
          <p:spPr bwMode="auto">
            <a:xfrm>
              <a:off x="3878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82</a:t>
              </a:r>
              <a:endParaRPr lang="en-US"/>
            </a:p>
          </p:txBody>
        </p:sp>
        <p:sp>
          <p:nvSpPr>
            <p:cNvPr id="20529" name="Rectangle 594"/>
            <p:cNvSpPr>
              <a:spLocks noChangeArrowheads="1"/>
            </p:cNvSpPr>
            <p:nvPr/>
          </p:nvSpPr>
          <p:spPr bwMode="auto">
            <a:xfrm>
              <a:off x="4036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83</a:t>
              </a:r>
              <a:endParaRPr lang="en-US"/>
            </a:p>
          </p:txBody>
        </p:sp>
        <p:sp>
          <p:nvSpPr>
            <p:cNvPr id="20530" name="Rectangle 595"/>
            <p:cNvSpPr>
              <a:spLocks noChangeArrowheads="1"/>
            </p:cNvSpPr>
            <p:nvPr/>
          </p:nvSpPr>
          <p:spPr bwMode="auto">
            <a:xfrm>
              <a:off x="4194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84</a:t>
              </a:r>
              <a:endParaRPr lang="en-US"/>
            </a:p>
          </p:txBody>
        </p:sp>
        <p:sp>
          <p:nvSpPr>
            <p:cNvPr id="20531" name="Rectangle 596"/>
            <p:cNvSpPr>
              <a:spLocks noChangeArrowheads="1"/>
            </p:cNvSpPr>
            <p:nvPr/>
          </p:nvSpPr>
          <p:spPr bwMode="auto">
            <a:xfrm>
              <a:off x="4353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85</a:t>
              </a:r>
              <a:endParaRPr lang="en-US"/>
            </a:p>
          </p:txBody>
        </p:sp>
        <p:sp>
          <p:nvSpPr>
            <p:cNvPr id="20532" name="Rectangle 597"/>
            <p:cNvSpPr>
              <a:spLocks noChangeArrowheads="1"/>
            </p:cNvSpPr>
            <p:nvPr/>
          </p:nvSpPr>
          <p:spPr bwMode="auto">
            <a:xfrm>
              <a:off x="4511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86</a:t>
              </a:r>
              <a:endParaRPr lang="en-US"/>
            </a:p>
          </p:txBody>
        </p:sp>
        <p:sp>
          <p:nvSpPr>
            <p:cNvPr id="20533" name="Rectangle 598"/>
            <p:cNvSpPr>
              <a:spLocks noChangeArrowheads="1"/>
            </p:cNvSpPr>
            <p:nvPr/>
          </p:nvSpPr>
          <p:spPr bwMode="auto">
            <a:xfrm>
              <a:off x="2089" y="1929"/>
              <a:ext cx="158" cy="159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4" name="Rectangle 599"/>
            <p:cNvSpPr>
              <a:spLocks noChangeArrowheads="1"/>
            </p:cNvSpPr>
            <p:nvPr/>
          </p:nvSpPr>
          <p:spPr bwMode="auto">
            <a:xfrm>
              <a:off x="2164" y="1935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40458C"/>
                  </a:solidFill>
                  <a:latin typeface="Arial" charset="0"/>
                </a:rPr>
                <a:t>a</a:t>
              </a:r>
              <a:endParaRPr lang="en-US"/>
            </a:p>
          </p:txBody>
        </p:sp>
        <p:sp>
          <p:nvSpPr>
            <p:cNvPr id="20535" name="Rectangle 600"/>
            <p:cNvSpPr>
              <a:spLocks noChangeArrowheads="1"/>
            </p:cNvSpPr>
            <p:nvPr/>
          </p:nvSpPr>
          <p:spPr bwMode="auto">
            <a:xfrm>
              <a:off x="2247" y="1929"/>
              <a:ext cx="158" cy="159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6" name="Rectangle 601"/>
            <p:cNvSpPr>
              <a:spLocks noChangeArrowheads="1"/>
            </p:cNvSpPr>
            <p:nvPr/>
          </p:nvSpPr>
          <p:spPr bwMode="auto">
            <a:xfrm>
              <a:off x="2335" y="1935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40458C"/>
                  </a:solidFill>
                  <a:latin typeface="Arial" charset="0"/>
                </a:rPr>
                <a:t>r</a:t>
              </a:r>
              <a:endParaRPr lang="en-US"/>
            </a:p>
          </p:txBody>
        </p:sp>
        <p:sp>
          <p:nvSpPr>
            <p:cNvPr id="20537" name="Rectangle 602"/>
            <p:cNvSpPr>
              <a:spLocks noChangeArrowheads="1"/>
            </p:cNvSpPr>
            <p:nvPr/>
          </p:nvSpPr>
          <p:spPr bwMode="auto">
            <a:xfrm>
              <a:off x="4669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87</a:t>
              </a:r>
              <a:endParaRPr lang="en-US"/>
            </a:p>
          </p:txBody>
        </p:sp>
        <p:sp>
          <p:nvSpPr>
            <p:cNvPr id="20538" name="Rectangle 603"/>
            <p:cNvSpPr>
              <a:spLocks noChangeArrowheads="1"/>
            </p:cNvSpPr>
            <p:nvPr/>
          </p:nvSpPr>
          <p:spPr bwMode="auto">
            <a:xfrm>
              <a:off x="4827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88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049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7AA7B29-2559-5C4E-8F4E-48AB8DE26F75}" type="slidenum">
              <a:rPr lang="en-US" sz="1400"/>
              <a:pPr eaLnBrk="1" hangingPunct="1"/>
              <a:t>27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Compressed Tries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505200" cy="3352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A compressed </a:t>
            </a:r>
            <a:r>
              <a:rPr lang="en-US" sz="1800" dirty="0" err="1">
                <a:latin typeface="Tahoma" charset="0"/>
              </a:rPr>
              <a:t>trie</a:t>
            </a:r>
            <a:r>
              <a:rPr lang="en-US" sz="1800" dirty="0">
                <a:latin typeface="Tahoma" charset="0"/>
              </a:rPr>
              <a:t> has internal nodes of degree </a:t>
            </a:r>
            <a:r>
              <a:rPr lang="en-US" sz="1800" b="1" dirty="0">
                <a:latin typeface="Tahoma" charset="0"/>
              </a:rPr>
              <a:t>at least two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It is obtained from standard </a:t>
            </a:r>
            <a:r>
              <a:rPr lang="en-US" sz="1800" dirty="0" err="1">
                <a:latin typeface="Tahoma" charset="0"/>
              </a:rPr>
              <a:t>trie</a:t>
            </a:r>
            <a:r>
              <a:rPr lang="en-US" sz="1800" dirty="0">
                <a:latin typeface="Tahoma" charset="0"/>
              </a:rPr>
              <a:t> by compressing chains of “redundant” nodes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ex. the “</a:t>
            </a:r>
            <a:r>
              <a:rPr lang="en-US" sz="1800" dirty="0" err="1">
                <a:latin typeface="Tahoma" charset="0"/>
              </a:rPr>
              <a:t>i</a:t>
            </a:r>
            <a:r>
              <a:rPr lang="en-US" sz="1800" dirty="0">
                <a:latin typeface="Tahoma" charset="0"/>
              </a:rPr>
              <a:t>” and “d” in “bid” are “redundant” because they signify the same word</a:t>
            </a:r>
          </a:p>
        </p:txBody>
      </p:sp>
      <p:graphicFrame>
        <p:nvGraphicFramePr>
          <p:cNvPr id="21509" name="Object 4"/>
          <p:cNvGraphicFramePr>
            <a:graphicFrameLocks noChangeAspect="1"/>
          </p:cNvGraphicFramePr>
          <p:nvPr/>
        </p:nvGraphicFramePr>
        <p:xfrm>
          <a:off x="3962400" y="1066800"/>
          <a:ext cx="484505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4" name="VISIO" r:id="rId3" imgW="3873500" imgH="1651000" progId="Visio.Drawing.6">
                  <p:embed/>
                </p:oleObj>
              </mc:Choice>
              <mc:Fallback>
                <p:oleObj name="VISIO" r:id="rId3" imgW="3873500" imgH="1651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066800"/>
                        <a:ext cx="484505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5"/>
          <p:cNvGraphicFramePr>
            <a:graphicFrameLocks noChangeAspect="1"/>
          </p:cNvGraphicFramePr>
          <p:nvPr/>
        </p:nvGraphicFramePr>
        <p:xfrm>
          <a:off x="228600" y="3352800"/>
          <a:ext cx="7248525" cy="318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5" name="VISIO" r:id="rId5" imgW="5816600" imgH="2565400" progId="Visio.Drawing.6">
                  <p:embed/>
                </p:oleObj>
              </mc:Choice>
              <mc:Fallback>
                <p:oleObj name="VISIO" r:id="rId5" imgW="5816600" imgH="2565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352800"/>
                        <a:ext cx="7248525" cy="318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AutoShape 6"/>
          <p:cNvSpPr>
            <a:spLocks noChangeArrowheads="1"/>
          </p:cNvSpPr>
          <p:nvPr/>
        </p:nvSpPr>
        <p:spPr bwMode="auto">
          <a:xfrm rot="-2713369">
            <a:off x="6248400" y="34290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6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FA49244-6370-6646-A830-16A6546977F4}" type="slidenum">
              <a:rPr lang="en-US" sz="1400"/>
              <a:pPr eaLnBrk="1" hangingPunct="1"/>
              <a:t>28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Compact Representation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229600" cy="15240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Compact representation of a compressed </a:t>
            </a:r>
            <a:r>
              <a:rPr lang="en-US" sz="2000" dirty="0" err="1">
                <a:latin typeface="Tahoma" charset="0"/>
              </a:rPr>
              <a:t>trie</a:t>
            </a:r>
            <a:r>
              <a:rPr lang="en-US" sz="2000" dirty="0">
                <a:latin typeface="Tahoma" charset="0"/>
              </a:rPr>
              <a:t> for an array of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Tahoma" charset="0"/>
              </a:rPr>
              <a:t>strings: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Stores at the nodes ranges of indices instead of </a:t>
            </a:r>
            <a:r>
              <a:rPr lang="en-US" sz="1800" dirty="0" smtClean="0">
                <a:latin typeface="Tahoma" charset="0"/>
              </a:rPr>
              <a:t>substring X as a triplet (</a:t>
            </a:r>
            <a:r>
              <a:rPr lang="en-US" sz="1800" dirty="0" err="1">
                <a:latin typeface="Tahoma" charset="0"/>
              </a:rPr>
              <a:t>i</a:t>
            </a:r>
            <a:r>
              <a:rPr lang="en-US" sz="1800" dirty="0" err="1" smtClean="0">
                <a:latin typeface="Tahoma" charset="0"/>
              </a:rPr>
              <a:t>,j,k</a:t>
            </a:r>
            <a:r>
              <a:rPr lang="en-US" sz="1800" dirty="0" smtClean="0">
                <a:latin typeface="Tahoma" charset="0"/>
              </a:rPr>
              <a:t>) where X=S[</a:t>
            </a:r>
            <a:r>
              <a:rPr lang="en-US" sz="1800" dirty="0" err="1" smtClean="0">
                <a:latin typeface="Tahoma" charset="0"/>
              </a:rPr>
              <a:t>i</a:t>
            </a:r>
            <a:r>
              <a:rPr lang="en-US" sz="1800" dirty="0" smtClean="0">
                <a:latin typeface="Tahoma" charset="0"/>
              </a:rPr>
              <a:t>][</a:t>
            </a:r>
            <a:r>
              <a:rPr lang="en-US" sz="1800" dirty="0" err="1" smtClean="0">
                <a:latin typeface="Tahoma" charset="0"/>
              </a:rPr>
              <a:t>j..k</a:t>
            </a:r>
            <a:r>
              <a:rPr lang="en-US" sz="1800" dirty="0" smtClean="0">
                <a:latin typeface="Tahoma" charset="0"/>
              </a:rPr>
              <a:t>] of string S[</a:t>
            </a:r>
            <a:r>
              <a:rPr lang="en-US" sz="1800" dirty="0" err="1" smtClean="0">
                <a:latin typeface="Tahoma" charset="0"/>
              </a:rPr>
              <a:t>i</a:t>
            </a:r>
            <a:r>
              <a:rPr lang="en-US" sz="1800" dirty="0" smtClean="0">
                <a:latin typeface="Tahoma" charset="0"/>
              </a:rPr>
              <a:t>] from </a:t>
            </a:r>
            <a:r>
              <a:rPr lang="en-US" sz="1800" dirty="0" err="1" smtClean="0">
                <a:latin typeface="Tahoma" charset="0"/>
              </a:rPr>
              <a:t>jth</a:t>
            </a:r>
            <a:r>
              <a:rPr lang="en-US" sz="1800" dirty="0" smtClean="0">
                <a:latin typeface="Tahoma" charset="0"/>
              </a:rPr>
              <a:t> to kth index.</a:t>
            </a:r>
            <a:endParaRPr lang="en-US" sz="1800" dirty="0">
              <a:latin typeface="Tahoma" charset="0"/>
            </a:endParaRPr>
          </a:p>
          <a:p>
            <a:pPr lvl="1" eaLnBrk="1" hangingPunct="1"/>
            <a:r>
              <a:rPr lang="en-US" sz="1800" dirty="0">
                <a:latin typeface="Tahoma" charset="0"/>
              </a:rPr>
              <a:t>Uses </a:t>
            </a:r>
            <a:r>
              <a:rPr lang="en-US" sz="1800" b="1" i="1" dirty="0">
                <a:latin typeface="Times New Roman" charset="0"/>
              </a:rPr>
              <a:t>O</a:t>
            </a:r>
            <a:r>
              <a:rPr lang="en-US" sz="1800" dirty="0">
                <a:latin typeface="Times New Roman" charset="0"/>
              </a:rPr>
              <a:t>(</a:t>
            </a:r>
            <a:r>
              <a:rPr lang="en-US" sz="1800" b="1" i="1" dirty="0">
                <a:latin typeface="Times New Roman" charset="0"/>
              </a:rPr>
              <a:t>s</a:t>
            </a:r>
            <a:r>
              <a:rPr lang="en-US" sz="1800" dirty="0">
                <a:latin typeface="Times New Roman" charset="0"/>
              </a:rPr>
              <a:t>) </a:t>
            </a:r>
            <a:r>
              <a:rPr lang="en-US" sz="1800" dirty="0">
                <a:latin typeface="Tahoma" charset="0"/>
              </a:rPr>
              <a:t>space, where </a:t>
            </a:r>
            <a:r>
              <a:rPr lang="en-US" sz="1800" b="1" i="1" dirty="0">
                <a:latin typeface="Times New Roman" charset="0"/>
              </a:rPr>
              <a:t>s </a:t>
            </a:r>
            <a:r>
              <a:rPr lang="en-US" sz="1800" dirty="0">
                <a:latin typeface="Tahoma" charset="0"/>
              </a:rPr>
              <a:t>is the number of strings in the array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Serves as an </a:t>
            </a:r>
            <a:r>
              <a:rPr lang="en-US" sz="1800" dirty="0">
                <a:solidFill>
                  <a:srgbClr val="FF0000"/>
                </a:solidFill>
                <a:latin typeface="Tahoma" charset="0"/>
              </a:rPr>
              <a:t>auxiliary index </a:t>
            </a:r>
            <a:r>
              <a:rPr lang="en-US" sz="1800" dirty="0">
                <a:latin typeface="Tahoma" charset="0"/>
              </a:rPr>
              <a:t>structure</a:t>
            </a:r>
          </a:p>
        </p:txBody>
      </p:sp>
      <p:graphicFrame>
        <p:nvGraphicFramePr>
          <p:cNvPr id="22533" name="Object 4"/>
          <p:cNvGraphicFramePr>
            <a:graphicFrameLocks noChangeAspect="1"/>
          </p:cNvGraphicFramePr>
          <p:nvPr/>
        </p:nvGraphicFramePr>
        <p:xfrm>
          <a:off x="1676400" y="3048000"/>
          <a:ext cx="6145213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8" name="VISIO" r:id="rId3" imgW="6146800" imgH="1549400" progId="Visio.Drawing.6">
                  <p:embed/>
                </p:oleObj>
              </mc:Choice>
              <mc:Fallback>
                <p:oleObj name="VISIO" r:id="rId3" imgW="6146800" imgH="1549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048000"/>
                        <a:ext cx="6145213" cy="154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5"/>
          <p:cNvGraphicFramePr>
            <a:graphicFrameLocks noChangeAspect="1"/>
          </p:cNvGraphicFramePr>
          <p:nvPr/>
        </p:nvGraphicFramePr>
        <p:xfrm>
          <a:off x="533400" y="4343400"/>
          <a:ext cx="8153400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9" name="VISIO" r:id="rId5" imgW="6819900" imgH="1701800" progId="Visio.Drawing.6">
                  <p:embed/>
                </p:oleObj>
              </mc:Choice>
              <mc:Fallback>
                <p:oleObj name="VISIO" r:id="rId5" imgW="6819900" imgH="1701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343400"/>
                        <a:ext cx="8153400" cy="204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138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D3227DE-3566-B049-93B6-20185E725D1F}" type="slidenum">
              <a:rPr lang="en-US" sz="1400"/>
              <a:pPr eaLnBrk="1" hangingPunct="1"/>
              <a:t>29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Suffix Trie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8382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The suffix </a:t>
            </a:r>
            <a:r>
              <a:rPr lang="en-US" sz="2000" dirty="0" err="1">
                <a:latin typeface="Tahoma" charset="0"/>
              </a:rPr>
              <a:t>trie</a:t>
            </a:r>
            <a:r>
              <a:rPr lang="en-US" sz="2000" dirty="0">
                <a:latin typeface="Tahoma" charset="0"/>
              </a:rPr>
              <a:t> of a string </a:t>
            </a:r>
            <a:r>
              <a:rPr lang="en-US" sz="2000" b="1" i="1" dirty="0">
                <a:latin typeface="Times New Roman" charset="0"/>
              </a:rPr>
              <a:t>X</a:t>
            </a:r>
            <a:r>
              <a:rPr lang="en-US" sz="2000" dirty="0">
                <a:latin typeface="Tahoma" charset="0"/>
              </a:rPr>
              <a:t> is the </a:t>
            </a:r>
            <a:r>
              <a:rPr lang="en-US" sz="2000" dirty="0">
                <a:solidFill>
                  <a:srgbClr val="FF0000"/>
                </a:solidFill>
                <a:latin typeface="Tahoma" charset="0"/>
              </a:rPr>
              <a:t>compressed </a:t>
            </a:r>
            <a:r>
              <a:rPr lang="en-US" sz="2000" dirty="0" err="1">
                <a:solidFill>
                  <a:srgbClr val="FF0000"/>
                </a:solidFill>
                <a:latin typeface="Tahoma" charset="0"/>
              </a:rPr>
              <a:t>trie</a:t>
            </a:r>
            <a:r>
              <a:rPr lang="en-US" sz="2000" dirty="0">
                <a:solidFill>
                  <a:srgbClr val="FF0000"/>
                </a:solidFill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of all the suffixes of </a:t>
            </a:r>
            <a:r>
              <a:rPr lang="en-US" sz="2000" b="1" i="1" dirty="0">
                <a:latin typeface="Times New Roman" charset="0"/>
              </a:rPr>
              <a:t>X</a:t>
            </a:r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762000" y="3657600"/>
          <a:ext cx="8001000" cy="230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0" name="VISIO" r:id="rId3" imgW="5003800" imgH="1447800" progId="Visio.Drawing.6">
                  <p:embed/>
                </p:oleObj>
              </mc:Choice>
              <mc:Fallback>
                <p:oleObj name="VISIO" r:id="rId3" imgW="5003800" imgH="1447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657600"/>
                        <a:ext cx="8001000" cy="230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2971800" y="2514600"/>
          <a:ext cx="3505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1" name="VISIO" r:id="rId5" imgW="1955800" imgH="508000" progId="Visio.Drawing.6">
                  <p:embed/>
                </p:oleObj>
              </mc:Choice>
              <mc:Fallback>
                <p:oleObj name="VISIO" r:id="rId5" imgW="1955800" imgH="508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514600"/>
                        <a:ext cx="3505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115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String Algorithms</a:t>
            </a:r>
            <a:endParaRPr lang="en-US" sz="1400"/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683E2AA-C84D-BC49-A7D5-3AEBCD0D64AA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669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010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Brute-Force Pattern Matching</a:t>
            </a:r>
          </a:p>
        </p:txBody>
      </p:sp>
      <p:sp>
        <p:nvSpPr>
          <p:cNvPr id="18436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8862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brute-force pattern matching algorithm compares the pattern </a:t>
            </a:r>
            <a:r>
              <a:rPr lang="en-US" sz="2000" b="1" i="1">
                <a:latin typeface="Times New Roman" charset="0"/>
              </a:rPr>
              <a:t>P</a:t>
            </a:r>
            <a:r>
              <a:rPr lang="en-US" sz="2000">
                <a:latin typeface="Tahoma" charset="0"/>
              </a:rPr>
              <a:t> with the text </a:t>
            </a:r>
            <a:r>
              <a:rPr lang="en-US" sz="2000" b="1" i="1">
                <a:latin typeface="Times New Roman" charset="0"/>
              </a:rPr>
              <a:t>T</a:t>
            </a:r>
            <a:r>
              <a:rPr lang="en-US" sz="2000">
                <a:latin typeface="Tahoma" charset="0"/>
              </a:rPr>
              <a:t> for each possible shift of </a:t>
            </a:r>
            <a:r>
              <a:rPr lang="en-US" sz="2000" b="1" i="1">
                <a:latin typeface="Times New Roman" charset="0"/>
              </a:rPr>
              <a:t>P</a:t>
            </a:r>
            <a:r>
              <a:rPr lang="en-US" sz="2000">
                <a:latin typeface="Tahoma" charset="0"/>
              </a:rPr>
              <a:t> relative to </a:t>
            </a:r>
            <a:r>
              <a:rPr lang="en-US" sz="2000" b="1" i="1">
                <a:latin typeface="Times New Roman" charset="0"/>
              </a:rPr>
              <a:t>T</a:t>
            </a:r>
            <a:r>
              <a:rPr lang="en-US" sz="2000">
                <a:latin typeface="Tahoma" charset="0"/>
              </a:rPr>
              <a:t>, until either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a match is found,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all placements of the pattern have been tried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Brute-force pattern matching runs in time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nm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Example of worst case: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i="1">
                <a:latin typeface="Times New Roman" charset="0"/>
              </a:rPr>
              <a:t>T </a:t>
            </a:r>
            <a:r>
              <a:rPr lang="en-US" sz="1800">
                <a:latin typeface="Symbol" charset="0"/>
              </a:rPr>
              <a:t>=</a:t>
            </a:r>
            <a:r>
              <a:rPr lang="en-US" sz="1800" b="1" i="1">
                <a:latin typeface="Times New Roman" charset="0"/>
              </a:rPr>
              <a:t> aaa … ah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i="1">
                <a:latin typeface="Times New Roman" charset="0"/>
              </a:rPr>
              <a:t>P </a:t>
            </a:r>
            <a:r>
              <a:rPr lang="en-US" sz="1800">
                <a:latin typeface="Symbol" charset="0"/>
              </a:rPr>
              <a:t>=</a:t>
            </a:r>
            <a:r>
              <a:rPr lang="en-US" sz="1800" b="1" i="1">
                <a:latin typeface="Times New Roman" charset="0"/>
              </a:rPr>
              <a:t> aaah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may occur in images and DNA sequences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unlikely in English text</a:t>
            </a:r>
          </a:p>
        </p:txBody>
      </p:sp>
      <p:sp>
        <p:nvSpPr>
          <p:cNvPr id="18437" name="Text Box 1028"/>
          <p:cNvSpPr txBox="1">
            <a:spLocks noChangeArrowheads="1"/>
          </p:cNvSpPr>
          <p:nvPr/>
        </p:nvSpPr>
        <p:spPr bwMode="auto">
          <a:xfrm>
            <a:off x="4495800" y="1460500"/>
            <a:ext cx="4419600" cy="496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BruteForceMatch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T, P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text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T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of size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and pattern </a:t>
            </a:r>
            <a:br>
              <a:rPr lang="en-US" sz="2000">
                <a:solidFill>
                  <a:schemeClr val="accent2"/>
                </a:solidFill>
                <a:latin typeface="Times New Roman" charset="0"/>
              </a:rPr>
            </a:b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P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of size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m</a:t>
            </a:r>
            <a:endParaRPr lang="en-US" sz="200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starting index of a </a:t>
            </a:r>
            <a:br>
              <a:rPr lang="en-US" sz="2000">
                <a:solidFill>
                  <a:schemeClr val="accent2"/>
                </a:solidFill>
                <a:latin typeface="Times New Roman" charset="0"/>
              </a:rPr>
            </a:b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	substring of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equal to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P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or </a:t>
            </a:r>
            <a:r>
              <a:rPr lang="en-US" sz="200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</a:t>
            </a:r>
            <a:br>
              <a:rPr lang="en-US" sz="2000">
                <a:solidFill>
                  <a:schemeClr val="accent2"/>
                </a:solidFill>
                <a:latin typeface="Times New Roman" charset="0"/>
              </a:rPr>
            </a:b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	if no such substring exists </a:t>
            </a:r>
            <a:endParaRPr lang="en-US" sz="200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for 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 0 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to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n </a:t>
            </a:r>
            <a:r>
              <a:rPr lang="en-US" sz="200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 m</a:t>
            </a:r>
          </a:p>
          <a:p>
            <a:pPr lvl="1"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	</a:t>
            </a:r>
            <a:r>
              <a:rPr lang="en-US" sz="2000">
                <a:latin typeface="Times New Roman" charset="0"/>
              </a:rPr>
              <a:t>{ test shift </a:t>
            </a:r>
            <a:r>
              <a:rPr lang="en-US" sz="2000" b="1" i="1">
                <a:latin typeface="Times New Roman" charset="0"/>
              </a:rPr>
              <a:t>i</a:t>
            </a:r>
            <a:r>
              <a:rPr lang="en-US" sz="2000">
                <a:latin typeface="Times New Roman" charset="0"/>
              </a:rPr>
              <a:t> of the pattern }</a:t>
            </a:r>
          </a:p>
          <a:p>
            <a:pPr lvl="1"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latin typeface="Times New Roman" charset="0"/>
              </a:rPr>
              <a:t>	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 0</a:t>
            </a:r>
            <a:endParaRPr lang="en-US" sz="2000">
              <a:latin typeface="Times New Roman" charset="0"/>
            </a:endParaRPr>
          </a:p>
          <a:p>
            <a:pPr lvl="1"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while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2000">
                <a:solidFill>
                  <a:srgbClr val="000000"/>
                </a:solidFill>
                <a:latin typeface="Symbol" charset="0"/>
                <a:sym typeface="Symbol" charset="0"/>
              </a:rPr>
              <a:t>&lt;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 m </a:t>
            </a:r>
            <a:r>
              <a:rPr lang="en-US" sz="2000" b="1">
                <a:solidFill>
                  <a:srgbClr val="000000"/>
                </a:solidFill>
                <a:latin typeface="Symbol" charset="0"/>
                <a:sym typeface="Symbol" charset="0"/>
              </a:rPr>
              <a:t>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 T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2000">
                <a:solidFill>
                  <a:schemeClr val="accent2"/>
                </a:solidFill>
                <a:latin typeface="Symbol" charset="0"/>
              </a:rPr>
              <a:t>+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 j</a:t>
            </a:r>
            <a:r>
              <a:rPr lang="en-US" sz="2000" u="sng">
                <a:solidFill>
                  <a:schemeClr val="accent2"/>
                </a:solidFill>
                <a:latin typeface="Times New Roman" charset="0"/>
              </a:rPr>
              <a:t>]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Symbol" charset="0"/>
              </a:rPr>
              <a:t>=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 P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j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]</a:t>
            </a:r>
            <a:endParaRPr lang="en-US" sz="2000">
              <a:latin typeface="Times New Roman" charset="0"/>
              <a:sym typeface="Symbol" charset="0"/>
            </a:endParaRPr>
          </a:p>
          <a:p>
            <a:pPr lvl="1"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		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2000">
                <a:solidFill>
                  <a:srgbClr val="000000"/>
                </a:solidFill>
                <a:latin typeface="Symbol" charset="0"/>
                <a:sym typeface="Symbol" charset="0"/>
              </a:rPr>
              <a:t>+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	if 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2000">
                <a:solidFill>
                  <a:schemeClr val="accent2"/>
                </a:solidFill>
                <a:latin typeface="Symbol" charset="0"/>
              </a:rPr>
              <a:t>=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 m</a:t>
            </a:r>
          </a:p>
          <a:p>
            <a:pPr lvl="1"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return 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2000">
                <a:latin typeface="Times New Roman" charset="0"/>
              </a:rPr>
              <a:t>{match at </a:t>
            </a:r>
            <a:r>
              <a:rPr lang="en-US" sz="2000" b="1" i="1">
                <a:latin typeface="Times New Roman" charset="0"/>
              </a:rPr>
              <a:t>i</a:t>
            </a:r>
            <a:r>
              <a:rPr lang="en-US" sz="2000">
                <a:latin typeface="Times New Roman" charset="0"/>
              </a:rPr>
              <a:t>}</a:t>
            </a:r>
            <a:endParaRPr lang="en-US" sz="2000" b="1" i="1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else</a:t>
            </a:r>
          </a:p>
          <a:p>
            <a:pPr lvl="1"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		break 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while loop </a:t>
            </a:r>
            <a:r>
              <a:rPr lang="en-US" sz="2000">
                <a:latin typeface="Times New Roman" charset="0"/>
              </a:rPr>
              <a:t>{mismatch}</a:t>
            </a:r>
          </a:p>
          <a:p>
            <a:pPr lvl="1"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return  </a:t>
            </a:r>
            <a:r>
              <a:rPr lang="en-US" sz="2000" b="1">
                <a:solidFill>
                  <a:schemeClr val="accent2"/>
                </a:solidFill>
                <a:latin typeface="Times New Roman" charset="0"/>
              </a:rPr>
              <a:t>-1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>
                <a:latin typeface="Times New Roman" charset="0"/>
              </a:rPr>
              <a:t>{no match anywhere}</a:t>
            </a:r>
          </a:p>
        </p:txBody>
      </p:sp>
      <p:pic>
        <p:nvPicPr>
          <p:cNvPr id="18438" name="Picture 1029" descr="j028074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12725"/>
            <a:ext cx="12319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A49CF99-E54A-AC48-A05C-3548D619C637}" type="slidenum">
              <a:rPr lang="en-US" sz="1400"/>
              <a:pPr eaLnBrk="1" hangingPunct="1"/>
              <a:t>30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Analysis of Suffix Tries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1981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Compact representation of the suffix </a:t>
            </a:r>
            <a:r>
              <a:rPr lang="en-US" sz="2400" dirty="0" err="1">
                <a:latin typeface="Tahoma" charset="0"/>
              </a:rPr>
              <a:t>trie</a:t>
            </a:r>
            <a:r>
              <a:rPr lang="en-US" sz="2400" dirty="0">
                <a:latin typeface="Tahoma" charset="0"/>
              </a:rPr>
              <a:t> for a string </a:t>
            </a:r>
            <a:r>
              <a:rPr lang="en-US" sz="2400" b="1" i="1" dirty="0">
                <a:latin typeface="Times New Roman" charset="0"/>
              </a:rPr>
              <a:t>X</a:t>
            </a:r>
            <a:r>
              <a:rPr lang="en-US" sz="2400" dirty="0">
                <a:latin typeface="Tahoma" charset="0"/>
              </a:rPr>
              <a:t> of size 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ahoma" charset="0"/>
              </a:rPr>
              <a:t> from an alphabet of size </a:t>
            </a:r>
            <a:r>
              <a:rPr lang="en-US" sz="2400" b="1" i="1" dirty="0">
                <a:latin typeface="Times New Roman" charset="0"/>
              </a:rPr>
              <a:t>d</a:t>
            </a:r>
            <a:endParaRPr lang="en-US" sz="2400" b="1" i="1" dirty="0">
              <a:solidFill>
                <a:schemeClr val="accent2"/>
              </a:solidFill>
              <a:latin typeface="Tahoma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Tahoma" charset="0"/>
              </a:rPr>
              <a:t>Uses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space (Theorem 23.6)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Tahoma" charset="0"/>
              </a:rPr>
              <a:t>Can </a:t>
            </a:r>
            <a:r>
              <a:rPr lang="en-US" sz="2000" dirty="0">
                <a:latin typeface="Tahoma" charset="0"/>
              </a:rPr>
              <a:t>be constructed in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i="1" dirty="0" err="1">
                <a:latin typeface="Times New Roman" charset="0"/>
              </a:rPr>
              <a:t>d</a:t>
            </a:r>
            <a:r>
              <a:rPr lang="en-US" sz="2000" b="1" i="1" dirty="0" err="1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time (Proof beyond this course)</a:t>
            </a:r>
            <a:endParaRPr lang="en-US" sz="2000" dirty="0">
              <a:latin typeface="Tahoma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Tahoma" charset="0"/>
              </a:rPr>
              <a:t>Supports </a:t>
            </a:r>
            <a:r>
              <a:rPr lang="en-US" sz="2000" dirty="0">
                <a:latin typeface="Tahoma" charset="0"/>
              </a:rPr>
              <a:t>arbitrary pattern matching queries in </a:t>
            </a:r>
            <a:r>
              <a:rPr lang="en-US" sz="2000" b="1" i="1" dirty="0">
                <a:latin typeface="Times New Roman" charset="0"/>
              </a:rPr>
              <a:t>X</a:t>
            </a:r>
            <a:r>
              <a:rPr lang="en-US" sz="2000" dirty="0">
                <a:latin typeface="Tahoma" charset="0"/>
              </a:rPr>
              <a:t> in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 err="1">
                <a:latin typeface="Times New Roman" charset="0"/>
              </a:rPr>
              <a:t>dm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>
                <a:latin typeface="Tahoma" charset="0"/>
              </a:rPr>
              <a:t> time, where </a:t>
            </a:r>
            <a:r>
              <a:rPr lang="en-US" sz="2000" b="1" i="1" dirty="0">
                <a:latin typeface="Times New Roman" charset="0"/>
              </a:rPr>
              <a:t>m</a:t>
            </a:r>
            <a:r>
              <a:rPr lang="en-US" sz="2000" dirty="0">
                <a:latin typeface="Tahoma" charset="0"/>
              </a:rPr>
              <a:t> is the size of the </a:t>
            </a:r>
            <a:r>
              <a:rPr lang="en-US" sz="2000" dirty="0" smtClean="0">
                <a:latin typeface="Tahoma" charset="0"/>
              </a:rPr>
              <a:t>pattern (Algorithm 23.19)</a:t>
            </a:r>
            <a:endParaRPr lang="en-US" sz="2000" dirty="0">
              <a:latin typeface="Tahoma" charset="0"/>
            </a:endParaRPr>
          </a:p>
        </p:txBody>
      </p:sp>
      <p:graphicFrame>
        <p:nvGraphicFramePr>
          <p:cNvPr id="24581" name="Object 4"/>
          <p:cNvGraphicFramePr>
            <a:graphicFrameLocks noChangeAspect="1"/>
          </p:cNvGraphicFramePr>
          <p:nvPr/>
        </p:nvGraphicFramePr>
        <p:xfrm>
          <a:off x="1066800" y="4191000"/>
          <a:ext cx="7596188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4" name="VISIO" r:id="rId3" imgW="5080000" imgH="1358900" progId="Visio.Drawing.6">
                  <p:embed/>
                </p:oleObj>
              </mc:Choice>
              <mc:Fallback>
                <p:oleObj name="VISIO" r:id="rId3" imgW="5080000" imgH="13589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91000"/>
                        <a:ext cx="7596188" cy="203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5"/>
          <p:cNvGraphicFramePr>
            <a:graphicFrameLocks noChangeAspect="1"/>
          </p:cNvGraphicFramePr>
          <p:nvPr/>
        </p:nvGraphicFramePr>
        <p:xfrm>
          <a:off x="3352800" y="3505200"/>
          <a:ext cx="294322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5" name="VISIO" r:id="rId5" imgW="1955800" imgH="508000" progId="Visio.Drawing.6">
                  <p:embed/>
                </p:oleObj>
              </mc:Choice>
              <mc:Fallback>
                <p:oleObj name="VISIO" r:id="rId5" imgW="1955800" imgH="508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505200"/>
                        <a:ext cx="2943225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538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C91E210-E998-934C-80D0-E89B41E78D6A}" type="slidenum">
              <a:rPr lang="en-US" sz="1400"/>
              <a:pPr eaLnBrk="1" hangingPunct="1"/>
              <a:t>31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Encoding Trie (1)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01000" cy="29718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A code is a mapping of each character of an alphabet to a binary code-word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A </a:t>
            </a:r>
            <a:r>
              <a:rPr lang="en-US" sz="2000" dirty="0">
                <a:solidFill>
                  <a:srgbClr val="FF0000"/>
                </a:solidFill>
                <a:latin typeface="Tahoma" charset="0"/>
              </a:rPr>
              <a:t>prefix code </a:t>
            </a:r>
            <a:r>
              <a:rPr lang="en-US" sz="2000" dirty="0">
                <a:latin typeface="Tahoma" charset="0"/>
              </a:rPr>
              <a:t>is a binary code such that no code-word is the prefix of another code-word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An encoding </a:t>
            </a:r>
            <a:r>
              <a:rPr lang="en-US" sz="2000" dirty="0" err="1">
                <a:latin typeface="Tahoma" charset="0"/>
              </a:rPr>
              <a:t>trie</a:t>
            </a:r>
            <a:r>
              <a:rPr lang="en-US" sz="2000" dirty="0">
                <a:latin typeface="Tahoma" charset="0"/>
              </a:rPr>
              <a:t> represents a prefix code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Each leaf stores a character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The code word of a character is given by the path from the root to the leaf storing the character (0 for a left child and 1 for a right </a:t>
            </a:r>
            <a:r>
              <a:rPr lang="en-US" sz="1800" dirty="0" smtClean="0">
                <a:latin typeface="Tahoma" charset="0"/>
              </a:rPr>
              <a:t>child)</a:t>
            </a:r>
          </a:p>
          <a:p>
            <a:pPr eaLnBrk="1" hangingPunct="1"/>
            <a:r>
              <a:rPr lang="en-US" sz="1800" dirty="0" smtClean="0">
                <a:latin typeface="Tahoma" charset="0"/>
              </a:rPr>
              <a:t>Huffman code is a particular type of Prefix Code.</a:t>
            </a:r>
            <a:endParaRPr lang="en-US" sz="1800" dirty="0">
              <a:latin typeface="Tahoma" charset="0"/>
            </a:endParaRPr>
          </a:p>
        </p:txBody>
      </p:sp>
      <p:grpSp>
        <p:nvGrpSpPr>
          <p:cNvPr id="25605" name="Group 4"/>
          <p:cNvGrpSpPr>
            <a:grpSpLocks/>
          </p:cNvGrpSpPr>
          <p:nvPr/>
        </p:nvGrpSpPr>
        <p:grpSpPr bwMode="auto">
          <a:xfrm>
            <a:off x="5105400" y="4191000"/>
            <a:ext cx="3429000" cy="2286000"/>
            <a:chOff x="2928" y="2256"/>
            <a:chExt cx="2160" cy="1440"/>
          </a:xfrm>
        </p:grpSpPr>
        <p:sp>
          <p:nvSpPr>
            <p:cNvPr id="25626" name="Oval 5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5627" name="Oval 6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25628" name="Oval 7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5629" name="Oval 8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5630" name="Rectangle 9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25631" name="Rectangle 10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sp>
          <p:nvSpPr>
            <p:cNvPr id="25632" name="Rectangle 11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</a:t>
              </a:r>
            </a:p>
          </p:txBody>
        </p:sp>
        <p:sp>
          <p:nvSpPr>
            <p:cNvPr id="25633" name="Rectangle 12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</a:t>
              </a:r>
            </a:p>
          </p:txBody>
        </p:sp>
        <p:sp>
          <p:nvSpPr>
            <p:cNvPr id="25634" name="Rectangle 13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e</a:t>
              </a:r>
            </a:p>
          </p:txBody>
        </p:sp>
        <p:cxnSp>
          <p:nvCxnSpPr>
            <p:cNvPr id="25635" name="AutoShape 14"/>
            <p:cNvCxnSpPr>
              <a:cxnSpLocks noChangeShapeType="1"/>
              <a:stCxn id="25626" idx="3"/>
              <a:endCxn id="25628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6" name="AutoShape 15"/>
            <p:cNvCxnSpPr>
              <a:cxnSpLocks noChangeShapeType="1"/>
              <a:stCxn id="25627" idx="1"/>
              <a:endCxn id="25626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7" name="AutoShape 16"/>
            <p:cNvCxnSpPr>
              <a:cxnSpLocks noChangeShapeType="1"/>
              <a:stCxn id="25634" idx="0"/>
              <a:endCxn id="25627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8" name="AutoShape 17"/>
            <p:cNvCxnSpPr>
              <a:cxnSpLocks noChangeShapeType="1"/>
              <a:stCxn id="25633" idx="0"/>
              <a:endCxn id="25627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9" name="AutoShape 18"/>
            <p:cNvCxnSpPr>
              <a:cxnSpLocks noChangeShapeType="1"/>
              <a:stCxn id="25632" idx="0"/>
              <a:endCxn id="25629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40" name="AutoShape 19"/>
            <p:cNvCxnSpPr>
              <a:cxnSpLocks noChangeShapeType="1"/>
              <a:stCxn id="25631" idx="0"/>
              <a:endCxn id="25629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41" name="AutoShape 20"/>
            <p:cNvCxnSpPr>
              <a:cxnSpLocks noChangeShapeType="1"/>
              <a:stCxn id="25630" idx="0"/>
              <a:endCxn id="25628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42" name="AutoShape 21"/>
            <p:cNvCxnSpPr>
              <a:cxnSpLocks noChangeShapeType="1"/>
              <a:stCxn id="25629" idx="1"/>
              <a:endCxn id="25628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85420" name="Group 76"/>
          <p:cNvGraphicFramePr>
            <a:graphicFrameLocks noGrp="1"/>
          </p:cNvGraphicFramePr>
          <p:nvPr/>
        </p:nvGraphicFramePr>
        <p:xfrm>
          <a:off x="1066800" y="4800600"/>
          <a:ext cx="3352800" cy="889000"/>
        </p:xfrm>
        <a:graphic>
          <a:graphicData uri="http://schemas.openxmlformats.org/drawingml/2006/table">
            <a:tbl>
              <a:tblPr/>
              <a:tblGrid>
                <a:gridCol w="669925"/>
                <a:gridCol w="671513"/>
                <a:gridCol w="669925"/>
                <a:gridCol w="671512"/>
                <a:gridCol w="669925"/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59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932CE44-7965-F54C-B274-3ACAA9C3954A}" type="slidenum">
              <a:rPr lang="en-US" sz="1400"/>
              <a:pPr eaLnBrk="1" hangingPunct="1"/>
              <a:t>32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Encoding Trie (2)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Given a text string </a:t>
            </a:r>
            <a:r>
              <a:rPr lang="en-US" sz="1800" b="1" i="1">
                <a:latin typeface="Times New Roman" charset="0"/>
              </a:rPr>
              <a:t>X</a:t>
            </a:r>
            <a:r>
              <a:rPr lang="en-US" sz="1800">
                <a:latin typeface="Tahoma" charset="0"/>
              </a:rPr>
              <a:t>, we want to find a prefix code for the characters of </a:t>
            </a:r>
            <a:r>
              <a:rPr lang="en-US" sz="1800" b="1" i="1">
                <a:latin typeface="Times New Roman" charset="0"/>
              </a:rPr>
              <a:t>X</a:t>
            </a:r>
            <a:r>
              <a:rPr lang="en-US" sz="1800">
                <a:latin typeface="Tahoma" charset="0"/>
              </a:rPr>
              <a:t> that yields a small encoding for </a:t>
            </a:r>
            <a:r>
              <a:rPr lang="en-US" sz="1800" b="1" i="1">
                <a:latin typeface="Times New Roman" charset="0"/>
              </a:rPr>
              <a:t>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Frequent characters should have short code-words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Rare characters should have long code-words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b="1" i="1">
                <a:latin typeface="Times New Roman" charset="0"/>
              </a:rPr>
              <a:t>X </a:t>
            </a:r>
            <a:r>
              <a:rPr lang="en-US" sz="1600">
                <a:latin typeface="Times New Roman" charset="0"/>
              </a:rPr>
              <a:t>=</a:t>
            </a:r>
            <a:r>
              <a:rPr lang="en-US" sz="1600" b="1" i="1">
                <a:latin typeface="Times New Roman" charset="0"/>
              </a:rPr>
              <a:t> </a:t>
            </a:r>
            <a:r>
              <a:rPr lang="en-US" sz="1600">
                <a:latin typeface="Tahoma" charset="0"/>
              </a:rPr>
              <a:t>abracadabra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b="1" i="1">
                <a:latin typeface="Times New Roman" charset="0"/>
              </a:rPr>
              <a:t>T</a:t>
            </a:r>
            <a:r>
              <a:rPr lang="en-US" sz="1600" baseline="-25000">
                <a:latin typeface="Times New Roman" charset="0"/>
              </a:rPr>
              <a:t>1</a:t>
            </a:r>
            <a:r>
              <a:rPr lang="en-US" sz="1600">
                <a:latin typeface="Tahoma" charset="0"/>
              </a:rPr>
              <a:t> encodes </a:t>
            </a:r>
            <a:r>
              <a:rPr lang="en-US" sz="1600" b="1" i="1">
                <a:latin typeface="Times New Roman" charset="0"/>
              </a:rPr>
              <a:t>X</a:t>
            </a:r>
            <a:r>
              <a:rPr lang="en-US" sz="1600">
                <a:latin typeface="Tahoma" charset="0"/>
              </a:rPr>
              <a:t> into </a:t>
            </a:r>
            <a:r>
              <a:rPr lang="en-US" sz="1600">
                <a:latin typeface="Times New Roman" charset="0"/>
              </a:rPr>
              <a:t>29</a:t>
            </a:r>
            <a:r>
              <a:rPr lang="en-US" sz="1600">
                <a:latin typeface="Tahoma" charset="0"/>
              </a:rPr>
              <a:t>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b="1" i="1">
                <a:latin typeface="Times New Roman" charset="0"/>
              </a:rPr>
              <a:t>T</a:t>
            </a:r>
            <a:r>
              <a:rPr lang="en-US" sz="1600" baseline="-25000">
                <a:latin typeface="Times New Roman" charset="0"/>
              </a:rPr>
              <a:t>2</a:t>
            </a:r>
            <a:r>
              <a:rPr lang="en-US" sz="1600">
                <a:latin typeface="Tahoma" charset="0"/>
              </a:rPr>
              <a:t> encodes </a:t>
            </a:r>
            <a:r>
              <a:rPr lang="en-US" sz="1600" b="1" i="1">
                <a:latin typeface="Times New Roman" charset="0"/>
              </a:rPr>
              <a:t>X</a:t>
            </a:r>
            <a:r>
              <a:rPr lang="en-US" sz="1600">
                <a:latin typeface="Tahoma" charset="0"/>
              </a:rPr>
              <a:t> into </a:t>
            </a:r>
            <a:r>
              <a:rPr lang="en-US" sz="1600">
                <a:latin typeface="Times New Roman" charset="0"/>
              </a:rPr>
              <a:t>24</a:t>
            </a:r>
            <a:r>
              <a:rPr lang="en-US" sz="1600">
                <a:latin typeface="Tahoma" charset="0"/>
              </a:rPr>
              <a:t> bits</a:t>
            </a:r>
          </a:p>
        </p:txBody>
      </p:sp>
      <p:grpSp>
        <p:nvGrpSpPr>
          <p:cNvPr id="26629" name="Group 4"/>
          <p:cNvGrpSpPr>
            <a:grpSpLocks/>
          </p:cNvGrpSpPr>
          <p:nvPr/>
        </p:nvGrpSpPr>
        <p:grpSpPr bwMode="auto">
          <a:xfrm>
            <a:off x="1295400" y="4038600"/>
            <a:ext cx="3429000" cy="2286000"/>
            <a:chOff x="2928" y="2256"/>
            <a:chExt cx="2160" cy="1440"/>
          </a:xfrm>
        </p:grpSpPr>
        <p:sp>
          <p:nvSpPr>
            <p:cNvPr id="26650" name="Oval 5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6651" name="Oval 6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26652" name="Oval 7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6653" name="Oval 8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6654" name="Rectangle 9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</a:t>
              </a:r>
            </a:p>
          </p:txBody>
        </p:sp>
        <p:sp>
          <p:nvSpPr>
            <p:cNvPr id="26655" name="Rectangle 10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26656" name="Rectangle 11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r</a:t>
              </a:r>
            </a:p>
          </p:txBody>
        </p:sp>
        <p:sp>
          <p:nvSpPr>
            <p:cNvPr id="26657" name="Rectangle 12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</a:t>
              </a:r>
            </a:p>
          </p:txBody>
        </p:sp>
        <p:sp>
          <p:nvSpPr>
            <p:cNvPr id="26658" name="Rectangle 13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cxnSp>
          <p:nvCxnSpPr>
            <p:cNvPr id="26659" name="AutoShape 14"/>
            <p:cNvCxnSpPr>
              <a:cxnSpLocks noChangeShapeType="1"/>
              <a:stCxn id="26650" idx="3"/>
              <a:endCxn id="26652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0" name="AutoShape 15"/>
            <p:cNvCxnSpPr>
              <a:cxnSpLocks noChangeShapeType="1"/>
              <a:stCxn id="26651" idx="1"/>
              <a:endCxn id="26650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1" name="AutoShape 16"/>
            <p:cNvCxnSpPr>
              <a:cxnSpLocks noChangeShapeType="1"/>
              <a:stCxn id="26658" idx="0"/>
              <a:endCxn id="26651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2" name="AutoShape 17"/>
            <p:cNvCxnSpPr>
              <a:cxnSpLocks noChangeShapeType="1"/>
              <a:stCxn id="26657" idx="0"/>
              <a:endCxn id="26651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3" name="AutoShape 18"/>
            <p:cNvCxnSpPr>
              <a:cxnSpLocks noChangeShapeType="1"/>
              <a:stCxn id="26656" idx="0"/>
              <a:endCxn id="26653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4" name="AutoShape 19"/>
            <p:cNvCxnSpPr>
              <a:cxnSpLocks noChangeShapeType="1"/>
              <a:stCxn id="26655" idx="0"/>
              <a:endCxn id="26653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5" name="AutoShape 20"/>
            <p:cNvCxnSpPr>
              <a:cxnSpLocks noChangeShapeType="1"/>
              <a:stCxn id="26654" idx="0"/>
              <a:endCxn id="26652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6" name="AutoShape 21"/>
            <p:cNvCxnSpPr>
              <a:cxnSpLocks noChangeShapeType="1"/>
              <a:stCxn id="26653" idx="1"/>
              <a:endCxn id="26652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630" name="Group 22"/>
          <p:cNvGrpSpPr>
            <a:grpSpLocks/>
          </p:cNvGrpSpPr>
          <p:nvPr/>
        </p:nvGrpSpPr>
        <p:grpSpPr bwMode="auto">
          <a:xfrm>
            <a:off x="5334000" y="4038600"/>
            <a:ext cx="3429000" cy="2286000"/>
            <a:chOff x="2928" y="2256"/>
            <a:chExt cx="2160" cy="1440"/>
          </a:xfrm>
        </p:grpSpPr>
        <p:sp>
          <p:nvSpPr>
            <p:cNvPr id="26633" name="Oval 23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6634" name="Oval 24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26635" name="Oval 25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6636" name="Oval 26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6637" name="Rectangle 27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26638" name="Rectangle 28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</a:t>
              </a:r>
            </a:p>
          </p:txBody>
        </p:sp>
        <p:sp>
          <p:nvSpPr>
            <p:cNvPr id="26639" name="Rectangle 29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</a:t>
              </a:r>
            </a:p>
          </p:txBody>
        </p:sp>
        <p:sp>
          <p:nvSpPr>
            <p:cNvPr id="26640" name="Rectangle 30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sp>
          <p:nvSpPr>
            <p:cNvPr id="26641" name="Rectangle 31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r</a:t>
              </a:r>
            </a:p>
          </p:txBody>
        </p:sp>
        <p:cxnSp>
          <p:nvCxnSpPr>
            <p:cNvPr id="26642" name="AutoShape 32"/>
            <p:cNvCxnSpPr>
              <a:cxnSpLocks noChangeShapeType="1"/>
              <a:stCxn id="26633" idx="3"/>
              <a:endCxn id="26635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3" name="AutoShape 33"/>
            <p:cNvCxnSpPr>
              <a:cxnSpLocks noChangeShapeType="1"/>
              <a:stCxn id="26634" idx="1"/>
              <a:endCxn id="26633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4" name="AutoShape 34"/>
            <p:cNvCxnSpPr>
              <a:cxnSpLocks noChangeShapeType="1"/>
              <a:stCxn id="26641" idx="0"/>
              <a:endCxn id="26634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5" name="AutoShape 35"/>
            <p:cNvCxnSpPr>
              <a:cxnSpLocks noChangeShapeType="1"/>
              <a:stCxn id="26640" idx="0"/>
              <a:endCxn id="26634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6" name="AutoShape 36"/>
            <p:cNvCxnSpPr>
              <a:cxnSpLocks noChangeShapeType="1"/>
              <a:stCxn id="26639" idx="0"/>
              <a:endCxn id="26636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7" name="AutoShape 37"/>
            <p:cNvCxnSpPr>
              <a:cxnSpLocks noChangeShapeType="1"/>
              <a:stCxn id="26638" idx="0"/>
              <a:endCxn id="26636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8" name="AutoShape 38"/>
            <p:cNvCxnSpPr>
              <a:cxnSpLocks noChangeShapeType="1"/>
              <a:stCxn id="26637" idx="0"/>
              <a:endCxn id="26635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9" name="AutoShape 39"/>
            <p:cNvCxnSpPr>
              <a:cxnSpLocks noChangeShapeType="1"/>
              <a:stCxn id="26636" idx="1"/>
              <a:endCxn id="26635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631" name="Text Box 41"/>
          <p:cNvSpPr txBox="1">
            <a:spLocks noChangeArrowheads="1"/>
          </p:cNvSpPr>
          <p:nvPr/>
        </p:nvSpPr>
        <p:spPr bwMode="auto">
          <a:xfrm>
            <a:off x="1371600" y="40386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T</a:t>
            </a:r>
            <a:r>
              <a:rPr lang="en-US" baseline="-25000">
                <a:latin typeface="Times New Roman" charset="0"/>
              </a:rPr>
              <a:t>1</a:t>
            </a:r>
          </a:p>
        </p:txBody>
      </p:sp>
      <p:sp>
        <p:nvSpPr>
          <p:cNvPr id="26632" name="Text Box 42"/>
          <p:cNvSpPr txBox="1">
            <a:spLocks noChangeArrowheads="1"/>
          </p:cNvSpPr>
          <p:nvPr/>
        </p:nvSpPr>
        <p:spPr bwMode="auto">
          <a:xfrm>
            <a:off x="5410200" y="40386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T</a:t>
            </a:r>
            <a:r>
              <a:rPr lang="en-US" baseline="-25000">
                <a:latin typeface="Times New Roman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7268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String Algorithms</a:t>
            </a:r>
            <a:endParaRPr lang="en-US" sz="1400"/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26223C2-E1B3-BD49-AF02-6FCE9FBACB6D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Boyer-Moore Heuristics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2590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Boyer-Moore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altLang="ja-JP" sz="2000">
                <a:latin typeface="Tahoma" charset="0"/>
              </a:rPr>
              <a:t>s pattern matching algorithm is based on two heuristics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solidFill>
                  <a:schemeClr val="tx2"/>
                </a:solidFill>
                <a:latin typeface="Tahoma" charset="0"/>
              </a:rPr>
              <a:t>	Looking-glass heuristic:</a:t>
            </a:r>
            <a:r>
              <a:rPr lang="en-US" sz="2000">
                <a:latin typeface="Tahoma" charset="0"/>
              </a:rPr>
              <a:t> Compare </a:t>
            </a:r>
            <a:r>
              <a:rPr lang="en-US" sz="2000" b="1" i="1">
                <a:latin typeface="Times New Roman" charset="0"/>
              </a:rPr>
              <a:t>P</a:t>
            </a:r>
            <a:r>
              <a:rPr lang="en-US" sz="2000">
                <a:latin typeface="Tahoma" charset="0"/>
              </a:rPr>
              <a:t> with a subsequence of </a:t>
            </a:r>
            <a:r>
              <a:rPr lang="en-US" sz="2000" b="1" i="1">
                <a:latin typeface="Times New Roman" charset="0"/>
              </a:rPr>
              <a:t>T</a:t>
            </a:r>
            <a:r>
              <a:rPr lang="en-US" sz="2000">
                <a:latin typeface="Tahoma" charset="0"/>
              </a:rPr>
              <a:t> moving backwards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solidFill>
                  <a:schemeClr val="tx2"/>
                </a:solidFill>
                <a:latin typeface="Tahoma" charset="0"/>
              </a:rPr>
              <a:t>	Character-jump heuristic:</a:t>
            </a:r>
            <a:r>
              <a:rPr lang="en-US" sz="2000">
                <a:latin typeface="Tahoma" charset="0"/>
              </a:rPr>
              <a:t> When a mismatch occurs at </a:t>
            </a:r>
            <a:r>
              <a:rPr lang="en-US" sz="2000" b="1" i="1">
                <a:latin typeface="Times New Roman" charset="0"/>
              </a:rPr>
              <a:t>T</a:t>
            </a:r>
            <a:r>
              <a:rPr lang="en-US" sz="2000">
                <a:latin typeface="Times New Roman" charset="0"/>
              </a:rPr>
              <a:t>[</a:t>
            </a:r>
            <a:r>
              <a:rPr lang="en-US" sz="2000" b="1" i="1">
                <a:latin typeface="Times New Roman" charset="0"/>
              </a:rPr>
              <a:t>i</a:t>
            </a:r>
            <a:r>
              <a:rPr lang="en-US" sz="2000">
                <a:latin typeface="Times New Roman" charset="0"/>
              </a:rPr>
              <a:t>] </a:t>
            </a:r>
            <a:r>
              <a:rPr lang="en-US" sz="2000">
                <a:latin typeface="Symbol" charset="0"/>
              </a:rPr>
              <a:t>=</a:t>
            </a:r>
            <a:r>
              <a:rPr lang="en-US" sz="2000" b="1" i="1">
                <a:latin typeface="Times New Roman" charset="0"/>
              </a:rPr>
              <a:t> c</a:t>
            </a:r>
            <a:r>
              <a:rPr lang="en-US" sz="2000">
                <a:latin typeface="Tahoma" charset="0"/>
              </a:rPr>
              <a:t> </a:t>
            </a:r>
            <a:endParaRPr lang="en-US" sz="2000" b="1" i="1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If </a:t>
            </a:r>
            <a:r>
              <a:rPr lang="en-US" sz="1800" b="1" i="1">
                <a:latin typeface="Times New Roman" charset="0"/>
              </a:rPr>
              <a:t>P </a:t>
            </a:r>
            <a:r>
              <a:rPr lang="en-US" sz="1800">
                <a:latin typeface="Tahoma" charset="0"/>
              </a:rPr>
              <a:t>contains </a:t>
            </a:r>
            <a:r>
              <a:rPr lang="en-US" sz="1800" b="1" i="1">
                <a:latin typeface="Times New Roman" charset="0"/>
              </a:rPr>
              <a:t>c</a:t>
            </a:r>
            <a:r>
              <a:rPr lang="en-US" sz="1800">
                <a:latin typeface="Tahoma" charset="0"/>
              </a:rPr>
              <a:t>, shift </a:t>
            </a:r>
            <a:r>
              <a:rPr lang="en-US" sz="1800" b="1" i="1">
                <a:latin typeface="Times New Roman" charset="0"/>
              </a:rPr>
              <a:t>P</a:t>
            </a:r>
            <a:r>
              <a:rPr lang="en-US" sz="1800">
                <a:latin typeface="Tahoma" charset="0"/>
              </a:rPr>
              <a:t> to align the last occurrence of </a:t>
            </a:r>
            <a:r>
              <a:rPr lang="en-US" sz="1800" b="1" i="1">
                <a:latin typeface="Times New Roman" charset="0"/>
              </a:rPr>
              <a:t>c </a:t>
            </a:r>
            <a:r>
              <a:rPr lang="en-US" sz="1800">
                <a:latin typeface="Tahoma" charset="0"/>
              </a:rPr>
              <a:t>in </a:t>
            </a:r>
            <a:r>
              <a:rPr lang="en-US" sz="1800" b="1" i="1">
                <a:latin typeface="Times New Roman" charset="0"/>
              </a:rPr>
              <a:t>P </a:t>
            </a:r>
            <a:r>
              <a:rPr lang="en-US" sz="1800">
                <a:latin typeface="Tahoma" charset="0"/>
              </a:rPr>
              <a:t>with </a:t>
            </a:r>
            <a:r>
              <a:rPr lang="en-US" sz="1800" b="1" i="1">
                <a:latin typeface="Times New Roman" charset="0"/>
              </a:rPr>
              <a:t>T</a:t>
            </a:r>
            <a:r>
              <a:rPr lang="en-US" sz="1800">
                <a:latin typeface="Times New Roman" charset="0"/>
              </a:rPr>
              <a:t>[</a:t>
            </a:r>
            <a:r>
              <a:rPr lang="en-US" sz="1800" b="1" i="1">
                <a:latin typeface="Times New Roman" charset="0"/>
              </a:rPr>
              <a:t>i</a:t>
            </a:r>
            <a:r>
              <a:rPr lang="en-US" sz="1800">
                <a:latin typeface="Times New Roman" charset="0"/>
              </a:rPr>
              <a:t>] </a:t>
            </a:r>
            <a:endParaRPr lang="en-US" sz="1800" b="1" i="1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Else, shift </a:t>
            </a:r>
            <a:r>
              <a:rPr lang="en-US" sz="1800" b="1" i="1">
                <a:latin typeface="Times New Roman" charset="0"/>
              </a:rPr>
              <a:t>P</a:t>
            </a:r>
            <a:r>
              <a:rPr lang="en-US" sz="1800">
                <a:latin typeface="Tahoma" charset="0"/>
              </a:rPr>
              <a:t> to align </a:t>
            </a:r>
            <a:r>
              <a:rPr lang="en-US" sz="1800" b="1" i="1">
                <a:latin typeface="Times New Roman" charset="0"/>
              </a:rPr>
              <a:t>P</a:t>
            </a:r>
            <a:r>
              <a:rPr lang="en-US" sz="1800">
                <a:latin typeface="Times New Roman" charset="0"/>
              </a:rPr>
              <a:t>[0]</a:t>
            </a:r>
            <a:r>
              <a:rPr lang="en-US" sz="1800">
                <a:latin typeface="Tahoma" charset="0"/>
              </a:rPr>
              <a:t> with </a:t>
            </a:r>
            <a:r>
              <a:rPr lang="en-US" sz="1800" b="1" i="1">
                <a:latin typeface="Times New Roman" charset="0"/>
              </a:rPr>
              <a:t>T</a:t>
            </a:r>
            <a:r>
              <a:rPr lang="en-US" sz="1800">
                <a:latin typeface="Times New Roman" charset="0"/>
              </a:rPr>
              <a:t>[</a:t>
            </a:r>
            <a:r>
              <a:rPr lang="en-US" sz="1800" b="1" i="1">
                <a:latin typeface="Times New Roman" charset="0"/>
              </a:rPr>
              <a:t>i </a:t>
            </a:r>
            <a:r>
              <a:rPr lang="en-US" sz="1800">
                <a:latin typeface="Symbol" charset="0"/>
              </a:rPr>
              <a:t>+</a:t>
            </a:r>
            <a:r>
              <a:rPr lang="en-US" sz="1800">
                <a:latin typeface="Times New Roman" charset="0"/>
              </a:rPr>
              <a:t> 1]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Example </a:t>
            </a:r>
          </a:p>
        </p:txBody>
      </p:sp>
      <p:graphicFrame>
        <p:nvGraphicFramePr>
          <p:cNvPr id="19461" name="Object 4"/>
          <p:cNvGraphicFramePr>
            <a:graphicFrameLocks noChangeAspect="1"/>
          </p:cNvGraphicFramePr>
          <p:nvPr/>
        </p:nvGraphicFramePr>
        <p:xfrm>
          <a:off x="838200" y="4191000"/>
          <a:ext cx="802957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name="VISIO" r:id="rId3" imgW="6451600" imgH="1841500" progId="Visio.Drawing.6">
                  <p:embed/>
                </p:oleObj>
              </mc:Choice>
              <mc:Fallback>
                <p:oleObj name="VISIO" r:id="rId3" imgW="6451600" imgH="18415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91000"/>
                        <a:ext cx="8029575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String Algorithms</a:t>
            </a:r>
            <a:endParaRPr lang="en-US" sz="1400"/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6C9C78A-0B7D-5F42-959B-C9E93B07355B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Last-Occurrence Function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848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Boyer-Moore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altLang="ja-JP" sz="2000">
                <a:latin typeface="Tahoma" charset="0"/>
              </a:rPr>
              <a:t>s algorithm preprocesses the pattern </a:t>
            </a:r>
            <a:r>
              <a:rPr lang="en-US" altLang="ja-JP" sz="2000" b="1" i="1">
                <a:latin typeface="Times New Roman" charset="0"/>
              </a:rPr>
              <a:t>P</a:t>
            </a:r>
            <a:r>
              <a:rPr lang="en-US" altLang="ja-JP" sz="2000">
                <a:latin typeface="Tahoma" charset="0"/>
              </a:rPr>
              <a:t> and the alphabet </a:t>
            </a:r>
            <a:r>
              <a:rPr lang="en-US" altLang="ja-JP" sz="2000" b="1" i="1">
                <a:latin typeface="Symbol" charset="0"/>
              </a:rPr>
              <a:t>S</a:t>
            </a:r>
            <a:r>
              <a:rPr lang="en-US" altLang="ja-JP" sz="2000">
                <a:latin typeface="Tahoma" charset="0"/>
              </a:rPr>
              <a:t> to build the last-occurrence function </a:t>
            </a:r>
            <a:r>
              <a:rPr lang="en-US" altLang="ja-JP" sz="2000" b="1" i="1">
                <a:latin typeface="Times New Roman" charset="0"/>
              </a:rPr>
              <a:t>L</a:t>
            </a:r>
            <a:r>
              <a:rPr lang="en-US" altLang="ja-JP" sz="2000">
                <a:latin typeface="Tahoma" charset="0"/>
              </a:rPr>
              <a:t> mapping </a:t>
            </a:r>
            <a:r>
              <a:rPr lang="en-US" altLang="ja-JP" sz="2000" b="1" i="1">
                <a:latin typeface="Symbol" charset="0"/>
              </a:rPr>
              <a:t>S</a:t>
            </a:r>
            <a:r>
              <a:rPr lang="en-US" altLang="ja-JP" sz="2000">
                <a:latin typeface="Tahoma" charset="0"/>
              </a:rPr>
              <a:t> to integers, where </a:t>
            </a:r>
            <a:r>
              <a:rPr lang="en-US" altLang="ja-JP" sz="2000" b="1" i="1">
                <a:latin typeface="Times New Roman" charset="0"/>
              </a:rPr>
              <a:t>L</a:t>
            </a:r>
            <a:r>
              <a:rPr lang="en-US" altLang="ja-JP" sz="2000">
                <a:latin typeface="Times New Roman" charset="0"/>
              </a:rPr>
              <a:t>(</a:t>
            </a:r>
            <a:r>
              <a:rPr lang="en-US" altLang="ja-JP" sz="2000" b="1" i="1">
                <a:latin typeface="Times New Roman" charset="0"/>
              </a:rPr>
              <a:t>c</a:t>
            </a:r>
            <a:r>
              <a:rPr lang="en-US" altLang="ja-JP" sz="2000">
                <a:latin typeface="Times New Roman" charset="0"/>
              </a:rPr>
              <a:t>)</a:t>
            </a:r>
            <a:r>
              <a:rPr lang="en-US" altLang="ja-JP" sz="2000">
                <a:latin typeface="Tahoma" charset="0"/>
              </a:rPr>
              <a:t> is defined 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the largest index </a:t>
            </a:r>
            <a:r>
              <a:rPr lang="en-US" sz="1800" b="1" i="1">
                <a:latin typeface="Times New Roman" charset="0"/>
              </a:rPr>
              <a:t>i</a:t>
            </a:r>
            <a:r>
              <a:rPr lang="en-US" sz="1800">
                <a:latin typeface="Tahoma" charset="0"/>
              </a:rPr>
              <a:t> such that </a:t>
            </a:r>
            <a:r>
              <a:rPr lang="en-US" sz="1800" b="1" i="1">
                <a:latin typeface="Times New Roman" charset="0"/>
              </a:rPr>
              <a:t>P</a:t>
            </a:r>
            <a:r>
              <a:rPr lang="en-US" sz="1800">
                <a:latin typeface="Times New Roman" charset="0"/>
              </a:rPr>
              <a:t>[</a:t>
            </a:r>
            <a:r>
              <a:rPr lang="en-US" sz="1800" b="1" i="1">
                <a:latin typeface="Times New Roman" charset="0"/>
              </a:rPr>
              <a:t>i</a:t>
            </a:r>
            <a:r>
              <a:rPr lang="en-US" sz="1800">
                <a:latin typeface="Times New Roman" charset="0"/>
              </a:rPr>
              <a:t>]</a:t>
            </a:r>
            <a:r>
              <a:rPr lang="en-US" sz="1800">
                <a:latin typeface="Tahoma" charset="0"/>
              </a:rPr>
              <a:t> </a:t>
            </a:r>
            <a:r>
              <a:rPr lang="en-US" sz="1800">
                <a:latin typeface="Symbol" charset="0"/>
              </a:rPr>
              <a:t>=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latin typeface="Times New Roman" charset="0"/>
              </a:rPr>
              <a:t>c </a:t>
            </a:r>
            <a:r>
              <a:rPr lang="en-US" sz="1800">
                <a:latin typeface="Tahoma" charset="0"/>
              </a:rPr>
              <a:t>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Symbol" charset="0"/>
              </a:rPr>
              <a:t>-</a:t>
            </a:r>
            <a:r>
              <a:rPr lang="en-US" sz="1800">
                <a:latin typeface="Times New Roman" charset="0"/>
              </a:rPr>
              <a:t>1</a:t>
            </a:r>
            <a:r>
              <a:rPr lang="en-US" sz="1800">
                <a:latin typeface="Tahoma" charset="0"/>
              </a:rPr>
              <a:t> if no such index exists </a:t>
            </a:r>
            <a:endParaRPr lang="en-US" sz="1800" b="1" i="1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i="1">
                <a:latin typeface="Symbol" charset="0"/>
              </a:rPr>
              <a:t>S </a:t>
            </a:r>
            <a:r>
              <a:rPr lang="en-US" sz="1800">
                <a:latin typeface="Symbol" charset="0"/>
              </a:rPr>
              <a:t>=</a:t>
            </a:r>
            <a:r>
              <a:rPr lang="en-US" sz="1800">
                <a:latin typeface="Times New Roman" charset="0"/>
              </a:rPr>
              <a:t> {</a:t>
            </a:r>
            <a:r>
              <a:rPr lang="en-US" sz="1800" b="1" i="1">
                <a:latin typeface="Times New Roman" charset="0"/>
              </a:rPr>
              <a:t>a, b, c, d</a:t>
            </a:r>
            <a:r>
              <a:rPr lang="en-US" sz="1800">
                <a:latin typeface="Times New Roman" charset="0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i="1">
                <a:latin typeface="Times New Roman" charset="0"/>
              </a:rPr>
              <a:t>P</a:t>
            </a:r>
            <a:r>
              <a:rPr lang="en-US" sz="1800" b="1" i="1">
                <a:latin typeface="Symbol" charset="0"/>
              </a:rPr>
              <a:t> </a:t>
            </a:r>
            <a:r>
              <a:rPr lang="en-US" sz="1800">
                <a:latin typeface="Symbol" charset="0"/>
              </a:rPr>
              <a:t>=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latin typeface="Times New Roman" charset="0"/>
              </a:rPr>
              <a:t>abacab</a:t>
            </a:r>
          </a:p>
          <a:p>
            <a:pPr lvl="1" eaLnBrk="1" hangingPunct="1">
              <a:lnSpc>
                <a:spcPct val="90000"/>
              </a:lnSpc>
            </a:pPr>
            <a:endParaRPr lang="en-US" sz="1800" b="1" i="1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last-occurrence function can be represented by an array indexed by the numeric codes of the characters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last-occurrence function can be computed in time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m </a:t>
            </a:r>
            <a:r>
              <a:rPr lang="en-US" sz="2000">
                <a:latin typeface="Symbol" charset="0"/>
              </a:rPr>
              <a:t>+</a:t>
            </a:r>
            <a:r>
              <a:rPr lang="en-US" sz="2000" b="1" i="1">
                <a:latin typeface="Times New Roman" charset="0"/>
              </a:rPr>
              <a:t> s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, where </a:t>
            </a:r>
            <a:r>
              <a:rPr lang="en-US" sz="2000" b="1" i="1">
                <a:latin typeface="Times New Roman" charset="0"/>
              </a:rPr>
              <a:t>m</a:t>
            </a:r>
            <a:r>
              <a:rPr lang="en-US" sz="2000">
                <a:latin typeface="Tahoma" charset="0"/>
              </a:rPr>
              <a:t> is the size of </a:t>
            </a:r>
            <a:r>
              <a:rPr lang="en-US" sz="2000" b="1" i="1">
                <a:latin typeface="Times New Roman" charset="0"/>
              </a:rPr>
              <a:t>P</a:t>
            </a:r>
            <a:r>
              <a:rPr lang="en-US" sz="2000">
                <a:latin typeface="Tahoma" charset="0"/>
              </a:rPr>
              <a:t> and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>
                <a:latin typeface="Tahoma" charset="0"/>
              </a:rPr>
              <a:t> is the size of </a:t>
            </a:r>
            <a:r>
              <a:rPr lang="en-US" sz="2000" b="1" i="1">
                <a:latin typeface="Symbol" charset="0"/>
              </a:rPr>
              <a:t>S</a:t>
            </a:r>
          </a:p>
          <a:p>
            <a:pPr eaLnBrk="1" hangingPunct="1">
              <a:lnSpc>
                <a:spcPct val="90000"/>
              </a:lnSpc>
            </a:pPr>
            <a:endParaRPr lang="en-US" sz="2000" b="1" i="1">
              <a:latin typeface="Symbol" charset="0"/>
            </a:endParaRPr>
          </a:p>
        </p:txBody>
      </p:sp>
      <p:graphicFrame>
        <p:nvGraphicFramePr>
          <p:cNvPr id="169032" name="Group 72"/>
          <p:cNvGraphicFramePr>
            <a:graphicFrameLocks noGrp="1"/>
          </p:cNvGraphicFramePr>
          <p:nvPr/>
        </p:nvGraphicFramePr>
        <p:xfrm>
          <a:off x="3581400" y="3429000"/>
          <a:ext cx="4648200" cy="762029"/>
        </p:xfrm>
        <a:graphic>
          <a:graphicData uri="http://schemas.openxmlformats.org/drawingml/2006/table">
            <a:tbl>
              <a:tblPr/>
              <a:tblGrid>
                <a:gridCol w="930275"/>
                <a:gridCol w="930275"/>
                <a:gridCol w="927100"/>
                <a:gridCol w="930275"/>
                <a:gridCol w="930275"/>
              </a:tblGrid>
              <a:tr h="3656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663" marB="456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663" marB="456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663" marB="456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663" marB="456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-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String Algorithms</a:t>
            </a:r>
            <a:endParaRPr lang="en-US" sz="1400"/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3293245-27EE-674A-BAB8-CBBB12D30BF7}" type="slidenum">
              <a:rPr lang="en-US" sz="1400"/>
              <a:pPr eaLnBrk="1" hangingPunct="1"/>
              <a:t>6</a:t>
            </a:fld>
            <a:endParaRPr lang="en-US" sz="1400"/>
          </a:p>
        </p:txBody>
      </p:sp>
      <p:grpSp>
        <p:nvGrpSpPr>
          <p:cNvPr id="21507" name="Group 11"/>
          <p:cNvGrpSpPr>
            <a:grpSpLocks/>
          </p:cNvGrpSpPr>
          <p:nvPr/>
        </p:nvGrpSpPr>
        <p:grpSpPr bwMode="auto">
          <a:xfrm>
            <a:off x="4724400" y="1447800"/>
            <a:ext cx="4114800" cy="2557463"/>
            <a:chOff x="2976" y="2517"/>
            <a:chExt cx="2592" cy="1611"/>
          </a:xfrm>
        </p:grpSpPr>
        <p:graphicFrame>
          <p:nvGraphicFramePr>
            <p:cNvPr id="21513" name="Object 7"/>
            <p:cNvGraphicFramePr>
              <a:graphicFrameLocks noChangeAspect="1"/>
            </p:cNvGraphicFramePr>
            <p:nvPr/>
          </p:nvGraphicFramePr>
          <p:xfrm>
            <a:off x="3480" y="2757"/>
            <a:ext cx="2088" cy="1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3" name="VISIO" r:id="rId3" imgW="3111500" imgH="2044700" progId="Visio.Drawing.6">
                    <p:embed/>
                  </p:oleObj>
                </mc:Choice>
                <mc:Fallback>
                  <p:oleObj name="VISIO" r:id="rId3" imgW="3111500" imgH="2044700" progId="Visio.Drawing.6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0" y="2757"/>
                          <a:ext cx="2088" cy="1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4" name="Text Box 9"/>
            <p:cNvSpPr txBox="1">
              <a:spLocks noChangeArrowheads="1"/>
            </p:cNvSpPr>
            <p:nvPr/>
          </p:nvSpPr>
          <p:spPr bwMode="auto">
            <a:xfrm>
              <a:off x="2976" y="2517"/>
              <a:ext cx="2544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2000" dirty="0"/>
                <a:t>Case 1: </a:t>
              </a:r>
              <a:r>
                <a:rPr lang="en-US" sz="2000" b="1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sz="2000" b="1" i="1" dirty="0">
                  <a:solidFill>
                    <a:schemeClr val="tx2"/>
                  </a:solidFill>
                  <a:latin typeface="Times New Roman" charset="0"/>
                </a:rPr>
                <a:t>j </a:t>
              </a:r>
              <a:r>
                <a:rPr lang="en-US" sz="2000" dirty="0">
                  <a:solidFill>
                    <a:schemeClr val="tx2"/>
                  </a:solidFill>
                  <a:latin typeface="Symbol" charset="0"/>
                  <a:sym typeface="Symbol" charset="0"/>
                </a:rPr>
                <a:t>&lt;</a:t>
              </a:r>
              <a:r>
                <a:rPr lang="en-US" sz="2000" dirty="0" smtClean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 </a:t>
              </a:r>
              <a:r>
                <a:rPr lang="en-US" sz="20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1</a:t>
              </a:r>
              <a:r>
                <a:rPr lang="en-US" sz="2000" dirty="0">
                  <a:solidFill>
                    <a:schemeClr val="tx2"/>
                  </a:solidFill>
                  <a:latin typeface="Symbol" charset="0"/>
                  <a:sym typeface="Symbol" charset="0"/>
                </a:rPr>
                <a:t> </a:t>
              </a:r>
              <a:r>
                <a:rPr lang="en-US" sz="2000" dirty="0">
                  <a:solidFill>
                    <a:schemeClr val="tx2"/>
                  </a:solidFill>
                  <a:latin typeface="Symbol" charset="0"/>
                </a:rPr>
                <a:t>+</a:t>
              </a:r>
              <a:r>
                <a:rPr lang="en-US" sz="2000" dirty="0">
                  <a:solidFill>
                    <a:schemeClr val="tx2"/>
                  </a:solidFill>
                  <a:latin typeface="Symbol" charset="0"/>
                  <a:sym typeface="Symbol" charset="0"/>
                </a:rPr>
                <a:t> </a:t>
              </a:r>
              <a:r>
                <a:rPr lang="en-US" sz="2000" b="1" i="1" dirty="0" smtClean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l; shift pattern by one </a:t>
              </a:r>
              <a:endParaRPr lang="en-US" sz="2000" b="1" i="1" dirty="0">
                <a:solidFill>
                  <a:schemeClr val="tx2"/>
                </a:solidFill>
                <a:latin typeface="Times New Roman" charset="0"/>
                <a:sym typeface="Symbol" charset="0"/>
              </a:endParaRPr>
            </a:p>
          </p:txBody>
        </p:sp>
      </p:grp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The Boyer-Moore Algorithm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85800" y="1600200"/>
            <a:ext cx="3886200" cy="4614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ct val="20000"/>
              </a:spcAft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BoyerMooreMatch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T, P, </a:t>
            </a:r>
            <a:r>
              <a:rPr lang="en-US" sz="1800" b="1" i="1">
                <a:solidFill>
                  <a:schemeClr val="tx2"/>
                </a:solidFill>
                <a:latin typeface="Symbol" charset="0"/>
              </a:rPr>
              <a:t>S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lastOccurenceFunction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P, </a:t>
            </a:r>
            <a:r>
              <a:rPr lang="en-US" sz="1800" b="1" i="1">
                <a:solidFill>
                  <a:schemeClr val="accent2"/>
                </a:solidFill>
                <a:latin typeface="Symbol" charset="0"/>
              </a:rPr>
              <a:t>S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m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endParaRPr lang="en-US" sz="1800" b="1" i="1">
              <a:solidFill>
                <a:schemeClr val="tx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m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repeat </a:t>
            </a:r>
            <a:endParaRPr lang="en-US" sz="1800" b="1" i="1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if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u="sng">
                <a:solidFill>
                  <a:schemeClr val="accent2"/>
                </a:solidFill>
                <a:latin typeface="Times New Roman" charset="0"/>
              </a:rPr>
              <a:t>]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Symbol" charset="0"/>
              </a:rPr>
              <a:t>=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P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j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]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if 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>
                <a:solidFill>
                  <a:schemeClr val="accent2"/>
                </a:solidFill>
                <a:latin typeface="Symbol" charset="0"/>
              </a:rPr>
              <a:t>=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0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return 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  </a:t>
            </a:r>
            <a:r>
              <a:rPr lang="en-US" sz="1800">
                <a:latin typeface="Times New Roman" charset="0"/>
              </a:rPr>
              <a:t>{ match at </a:t>
            </a:r>
            <a:r>
              <a:rPr lang="en-US" sz="1800" b="1" i="1">
                <a:latin typeface="Times New Roman" charset="0"/>
              </a:rPr>
              <a:t>i</a:t>
            </a:r>
            <a:r>
              <a:rPr lang="en-US" sz="1800">
                <a:latin typeface="Times New Roman" charset="0"/>
              </a:rPr>
              <a:t> }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latin typeface="Times New Roman" charset="0"/>
              </a:rPr>
              <a:t>	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else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j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else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800">
                <a:latin typeface="Times New Roman" charset="0"/>
              </a:rPr>
              <a:t>{ character-jump }</a:t>
            </a:r>
            <a:endParaRPr lang="en-US" sz="1800" b="1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u="sng">
                <a:solidFill>
                  <a:schemeClr val="accent2"/>
                </a:solidFill>
                <a:latin typeface="Times New Roman" charset="0"/>
              </a:rPr>
              <a:t>]]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endParaRPr lang="en-US" sz="1800" b="1" i="1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chemeClr val="tx2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i </a:t>
            </a:r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tx2"/>
                </a:solidFill>
                <a:latin typeface="Symbol" charset="0"/>
              </a:rPr>
              <a:t>+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 m </a:t>
            </a:r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– 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min(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j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, 1</a:t>
            </a:r>
            <a:r>
              <a:rPr lang="en-US" sz="1800">
                <a:solidFill>
                  <a:schemeClr val="tx2"/>
                </a:solidFill>
                <a:latin typeface="Symbol" charset="0"/>
              </a:rPr>
              <a:t> +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 sz="1800" b="1" i="1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m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until 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&gt;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return 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1 </a:t>
            </a:r>
            <a:r>
              <a:rPr lang="en-US" sz="1800">
                <a:latin typeface="Times New Roman" charset="0"/>
              </a:rPr>
              <a:t>{ no match }</a:t>
            </a:r>
          </a:p>
        </p:txBody>
      </p:sp>
      <p:grpSp>
        <p:nvGrpSpPr>
          <p:cNvPr id="21510" name="Group 10"/>
          <p:cNvGrpSpPr>
            <a:grpSpLocks/>
          </p:cNvGrpSpPr>
          <p:nvPr/>
        </p:nvGrpSpPr>
        <p:grpSpPr bwMode="auto">
          <a:xfrm>
            <a:off x="4724400" y="3979863"/>
            <a:ext cx="4114800" cy="2573337"/>
            <a:chOff x="2976" y="1019"/>
            <a:chExt cx="2592" cy="1621"/>
          </a:xfrm>
        </p:grpSpPr>
        <p:graphicFrame>
          <p:nvGraphicFramePr>
            <p:cNvPr id="21511" name="Object 6"/>
            <p:cNvGraphicFramePr>
              <a:graphicFrameLocks noChangeAspect="1"/>
            </p:cNvGraphicFramePr>
            <p:nvPr/>
          </p:nvGraphicFramePr>
          <p:xfrm>
            <a:off x="3480" y="1269"/>
            <a:ext cx="2088" cy="1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4" name="VISIO" r:id="rId5" imgW="3111500" imgH="2044700" progId="Visio.Drawing.6">
                    <p:embed/>
                  </p:oleObj>
                </mc:Choice>
                <mc:Fallback>
                  <p:oleObj name="VISIO" r:id="rId5" imgW="3111500" imgH="2044700" progId="Visio.Drawing.6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0" y="1269"/>
                          <a:ext cx="2088" cy="1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2976" y="1019"/>
              <a:ext cx="25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2000" dirty="0"/>
                <a:t>Case 2: </a:t>
              </a:r>
              <a:r>
                <a:rPr lang="en-US" sz="20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1</a:t>
              </a:r>
              <a:r>
                <a:rPr lang="en-US" sz="2000" dirty="0">
                  <a:solidFill>
                    <a:schemeClr val="tx2"/>
                  </a:solidFill>
                  <a:latin typeface="Symbol" charset="0"/>
                  <a:sym typeface="Symbol" charset="0"/>
                </a:rPr>
                <a:t> </a:t>
              </a:r>
              <a:r>
                <a:rPr lang="en-US" sz="2000" dirty="0">
                  <a:solidFill>
                    <a:schemeClr val="tx2"/>
                  </a:solidFill>
                  <a:latin typeface="Symbol" charset="0"/>
                </a:rPr>
                <a:t>+</a:t>
              </a:r>
              <a:r>
                <a:rPr lang="en-US" sz="2000" dirty="0">
                  <a:solidFill>
                    <a:schemeClr val="tx2"/>
                  </a:solidFill>
                  <a:latin typeface="Symbol" charset="0"/>
                  <a:sym typeface="Symbol" charset="0"/>
                </a:rPr>
                <a:t> </a:t>
              </a:r>
              <a:r>
                <a:rPr lang="en-US" sz="2000" b="1" i="1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l</a:t>
              </a:r>
              <a:r>
                <a:rPr lang="en-US" sz="2000" b="1" dirty="0">
                  <a:solidFill>
                    <a:schemeClr val="tx2"/>
                  </a:solidFill>
                  <a:latin typeface="Symbol" charset="0"/>
                </a:rPr>
                <a:t> </a:t>
              </a:r>
              <a:r>
                <a:rPr lang="en-US" sz="2000" dirty="0">
                  <a:solidFill>
                    <a:schemeClr val="tx2"/>
                  </a:solidFill>
                  <a:latin typeface="Symbol" charset="0"/>
                  <a:sym typeface="Symbol" charset="0"/>
                </a:rPr>
                <a:t> </a:t>
              </a:r>
              <a:r>
                <a:rPr lang="en-US" sz="2000" b="1" i="1" dirty="0" smtClean="0">
                  <a:solidFill>
                    <a:schemeClr val="tx2"/>
                  </a:solidFill>
                  <a:latin typeface="Times New Roman" charset="0"/>
                </a:rPr>
                <a:t>j; shift pattern by j-l</a:t>
              </a:r>
              <a:endParaRPr lang="en-US" sz="2000" b="1" i="1" dirty="0">
                <a:solidFill>
                  <a:schemeClr val="tx2"/>
                </a:solidFill>
                <a:latin typeface="Times New Roman" charset="0"/>
                <a:sym typeface="Symbo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String Algorithms</a:t>
            </a:r>
            <a:endParaRPr lang="en-US" sz="1400"/>
          </a:p>
        </p:txBody>
      </p:sp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2BEF6AC-6F30-0A4B-9243-FDA27D7C400A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graphicFrame>
        <p:nvGraphicFramePr>
          <p:cNvPr id="22532" name="Object 3"/>
          <p:cNvGraphicFramePr>
            <a:graphicFrameLocks noChangeAspect="1"/>
          </p:cNvGraphicFramePr>
          <p:nvPr/>
        </p:nvGraphicFramePr>
        <p:xfrm>
          <a:off x="1066800" y="2092325"/>
          <a:ext cx="7848600" cy="369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name="VISIO" r:id="rId3" imgW="4800600" imgH="2273300" progId="Visio.Drawing.6">
                  <p:embed/>
                </p:oleObj>
              </mc:Choice>
              <mc:Fallback>
                <p:oleObj name="VISIO" r:id="rId3" imgW="4800600" imgH="22733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92325"/>
                        <a:ext cx="7848600" cy="369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String Algorithms</a:t>
            </a:r>
            <a:endParaRPr lang="en-US" sz="1400"/>
          </a:p>
        </p:txBody>
      </p:sp>
      <p:sp>
        <p:nvSpPr>
          <p:cNvPr id="235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2860579-D721-6C4C-B0E3-8446757436E2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Analysis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Boyer-Moore</a:t>
            </a:r>
            <a:r>
              <a:rPr lang="ja-JP" altLang="en-US" sz="2000" dirty="0">
                <a:latin typeface="Tahoma" charset="0"/>
              </a:rPr>
              <a:t>’</a:t>
            </a:r>
            <a:r>
              <a:rPr lang="en-US" altLang="ja-JP" sz="2000" dirty="0">
                <a:latin typeface="Tahoma" charset="0"/>
              </a:rPr>
              <a:t>s algorithm runs in time </a:t>
            </a:r>
            <a:r>
              <a:rPr lang="en-US" altLang="ja-JP" sz="2000" b="1" i="1" dirty="0">
                <a:latin typeface="Times New Roman" charset="0"/>
              </a:rPr>
              <a:t>O</a:t>
            </a:r>
            <a:r>
              <a:rPr lang="en-US" altLang="ja-JP" sz="2000" dirty="0">
                <a:latin typeface="Times New Roman" charset="0"/>
              </a:rPr>
              <a:t>(</a:t>
            </a:r>
            <a:r>
              <a:rPr lang="en-US" altLang="ja-JP" sz="2000" b="1" i="1" dirty="0">
                <a:latin typeface="Times New Roman" charset="0"/>
              </a:rPr>
              <a:t>nm </a:t>
            </a:r>
            <a:r>
              <a:rPr lang="en-US" altLang="ja-JP" sz="2000" dirty="0">
                <a:latin typeface="Symbol" charset="0"/>
              </a:rPr>
              <a:t>+</a:t>
            </a:r>
            <a:r>
              <a:rPr lang="en-US" altLang="ja-JP" sz="2000" b="1" i="1" dirty="0">
                <a:latin typeface="Times New Roman" charset="0"/>
              </a:rPr>
              <a:t> s</a:t>
            </a:r>
            <a:r>
              <a:rPr lang="en-US" altLang="ja-JP" sz="2000" dirty="0">
                <a:latin typeface="Times New Roman" charset="0"/>
              </a:rPr>
              <a:t>)</a:t>
            </a:r>
            <a:endParaRPr lang="en-US" altLang="ja-JP" sz="2000" dirty="0">
              <a:latin typeface="Tahoma" charset="0"/>
            </a:endParaRPr>
          </a:p>
          <a:p>
            <a:pPr eaLnBrk="1" hangingPunct="1"/>
            <a:r>
              <a:rPr lang="en-US" sz="2000" dirty="0">
                <a:latin typeface="Tahoma" charset="0"/>
              </a:rPr>
              <a:t>Example of worst case:</a:t>
            </a:r>
          </a:p>
          <a:p>
            <a:pPr lvl="1" eaLnBrk="1" hangingPunct="1"/>
            <a:r>
              <a:rPr lang="en-US" sz="1800" b="1" i="1" dirty="0">
                <a:latin typeface="Times New Roman" charset="0"/>
              </a:rPr>
              <a:t>T </a:t>
            </a:r>
            <a:r>
              <a:rPr lang="en-US" sz="1800" dirty="0">
                <a:latin typeface="Symbol" charset="0"/>
              </a:rPr>
              <a:t>=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b="1" i="1" dirty="0" err="1">
                <a:latin typeface="Times New Roman" charset="0"/>
              </a:rPr>
              <a:t>aaa</a:t>
            </a:r>
            <a:r>
              <a:rPr lang="en-US" sz="1800" b="1" i="1" dirty="0">
                <a:latin typeface="Times New Roman" charset="0"/>
              </a:rPr>
              <a:t> … a</a:t>
            </a:r>
          </a:p>
          <a:p>
            <a:pPr lvl="1" eaLnBrk="1" hangingPunct="1"/>
            <a:r>
              <a:rPr lang="en-US" sz="1800" b="1" i="1" dirty="0">
                <a:latin typeface="Times New Roman" charset="0"/>
              </a:rPr>
              <a:t>P </a:t>
            </a:r>
            <a:r>
              <a:rPr lang="en-US" sz="1800" dirty="0">
                <a:latin typeface="Symbol" charset="0"/>
              </a:rPr>
              <a:t>=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b="1" i="1" dirty="0" err="1" smtClean="0">
                <a:latin typeface="Times New Roman" charset="0"/>
              </a:rPr>
              <a:t>baaaaa</a:t>
            </a:r>
            <a:endParaRPr lang="en-US" sz="1800" b="1" i="1" dirty="0">
              <a:latin typeface="Times New Roman" charset="0"/>
            </a:endParaRPr>
          </a:p>
          <a:p>
            <a:pPr eaLnBrk="1" hangingPunct="1"/>
            <a:r>
              <a:rPr lang="en-US" sz="2000" dirty="0">
                <a:latin typeface="Tahoma" charset="0"/>
              </a:rPr>
              <a:t>The worst case may occur in images and DNA sequences but is unlikely in English text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Boyer-Moore</a:t>
            </a:r>
            <a:r>
              <a:rPr lang="ja-JP" altLang="en-US" sz="2000" dirty="0">
                <a:latin typeface="Tahoma" charset="0"/>
              </a:rPr>
              <a:t>’</a:t>
            </a:r>
            <a:r>
              <a:rPr lang="en-US" altLang="ja-JP" sz="2000" dirty="0">
                <a:latin typeface="Tahoma" charset="0"/>
              </a:rPr>
              <a:t>s algorithm is significantly faster than the brute-force algorithm on English text</a:t>
            </a:r>
            <a:endParaRPr lang="en-US" sz="2000" dirty="0">
              <a:latin typeface="Tahoma" charset="0"/>
            </a:endParaRPr>
          </a:p>
        </p:txBody>
      </p:sp>
      <p:graphicFrame>
        <p:nvGraphicFramePr>
          <p:cNvPr id="23557" name="Object 7"/>
          <p:cNvGraphicFramePr>
            <a:graphicFrameLocks noChangeAspect="1"/>
          </p:cNvGraphicFramePr>
          <p:nvPr/>
        </p:nvGraphicFramePr>
        <p:xfrm>
          <a:off x="4572000" y="1828800"/>
          <a:ext cx="4103688" cy="394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3" name="VISIO" r:id="rId3" imgW="2349500" imgH="2273300" progId="Visio.Drawing.6">
                  <p:embed/>
                </p:oleObj>
              </mc:Choice>
              <mc:Fallback>
                <p:oleObj name="VISIO" r:id="rId3" imgW="2349500" imgH="2273300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828800"/>
                        <a:ext cx="4103688" cy="394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String Algorithms</a:t>
            </a:r>
            <a:endParaRPr lang="en-US" sz="1400"/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FA27B47-0243-3D4C-9632-BC184934078B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The KMP Algorithm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4038600" cy="46482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Knuth-Morris-Pratt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altLang="ja-JP" sz="2000">
                <a:latin typeface="Tahoma" charset="0"/>
              </a:rPr>
              <a:t>s algorithm compares the pattern to the text in </a:t>
            </a:r>
            <a:r>
              <a:rPr lang="en-US" altLang="ja-JP" sz="2000">
                <a:solidFill>
                  <a:schemeClr val="tx2"/>
                </a:solidFill>
                <a:latin typeface="Tahoma" charset="0"/>
              </a:rPr>
              <a:t>left-to-right</a:t>
            </a:r>
            <a:r>
              <a:rPr lang="en-US" altLang="ja-JP" sz="2000">
                <a:latin typeface="Tahoma" charset="0"/>
              </a:rPr>
              <a:t>, but shifts the pattern more intelligently than the brute-force algorithm. </a:t>
            </a:r>
          </a:p>
          <a:p>
            <a:pPr eaLnBrk="1" hangingPunct="1"/>
            <a:r>
              <a:rPr lang="en-US" sz="2000">
                <a:latin typeface="Tahoma" charset="0"/>
              </a:rPr>
              <a:t>When a mismatch occurs, what is the</a:t>
            </a:r>
            <a:r>
              <a:rPr lang="en-US" sz="2000" b="1">
                <a:latin typeface="Tahoma" charset="0"/>
              </a:rPr>
              <a:t> </a:t>
            </a:r>
            <a:r>
              <a:rPr lang="en-US" sz="2000" b="1">
                <a:solidFill>
                  <a:schemeClr val="tx2"/>
                </a:solidFill>
                <a:latin typeface="Tahoma" charset="0"/>
              </a:rPr>
              <a:t>most</a:t>
            </a:r>
            <a:r>
              <a:rPr lang="en-US" sz="2000">
                <a:latin typeface="Tahoma" charset="0"/>
              </a:rPr>
              <a:t> we can shift the pattern so as to avoid redundant comparisons?</a:t>
            </a:r>
          </a:p>
          <a:p>
            <a:pPr eaLnBrk="1" hangingPunct="1"/>
            <a:r>
              <a:rPr lang="en-US" sz="2000">
                <a:latin typeface="Tahoma" charset="0"/>
              </a:rPr>
              <a:t>Answer: the largest prefix of </a:t>
            </a:r>
            <a:r>
              <a:rPr lang="en-US" sz="2000" b="1" i="1">
                <a:latin typeface="Times New Roman" charset="0"/>
              </a:rPr>
              <a:t>P</a:t>
            </a:r>
            <a:r>
              <a:rPr lang="en-US" sz="2000">
                <a:latin typeface="Times New Roman" charset="0"/>
              </a:rPr>
              <a:t>[0..</a:t>
            </a:r>
            <a:r>
              <a:rPr lang="en-US" sz="2000" b="1" i="1">
                <a:latin typeface="Times New Roman" charset="0"/>
              </a:rPr>
              <a:t>j</a:t>
            </a:r>
            <a:r>
              <a:rPr lang="en-US" sz="2000">
                <a:latin typeface="Times New Roman" charset="0"/>
              </a:rPr>
              <a:t>]</a:t>
            </a:r>
            <a:r>
              <a:rPr lang="en-US" sz="2000" b="1" i="1">
                <a:latin typeface="Times New Roman" charset="0"/>
              </a:rPr>
              <a:t> </a:t>
            </a:r>
            <a:r>
              <a:rPr lang="en-US" sz="2000">
                <a:latin typeface="Tahoma" charset="0"/>
              </a:rPr>
              <a:t>that is a suffix of </a:t>
            </a:r>
            <a:r>
              <a:rPr lang="en-US" sz="2000" b="1" i="1">
                <a:latin typeface="Times New Roman" charset="0"/>
              </a:rPr>
              <a:t>P</a:t>
            </a:r>
            <a:r>
              <a:rPr lang="en-US" sz="2000">
                <a:latin typeface="Times New Roman" charset="0"/>
              </a:rPr>
              <a:t>[1..</a:t>
            </a:r>
            <a:r>
              <a:rPr lang="en-US" sz="2000" b="1" i="1">
                <a:latin typeface="Times New Roman" charset="0"/>
              </a:rPr>
              <a:t>j</a:t>
            </a:r>
            <a:r>
              <a:rPr lang="en-US" sz="2000">
                <a:latin typeface="Times New Roman" charset="0"/>
              </a:rPr>
              <a:t>]</a:t>
            </a:r>
          </a:p>
        </p:txBody>
      </p:sp>
      <p:sp>
        <p:nvSpPr>
          <p:cNvPr id="25605" name="Rectangle 62"/>
          <p:cNvSpPr>
            <a:spLocks noChangeArrowheads="1"/>
          </p:cNvSpPr>
          <p:nvPr/>
        </p:nvSpPr>
        <p:spPr bwMode="auto">
          <a:xfrm>
            <a:off x="6864350" y="2438400"/>
            <a:ext cx="341313" cy="341313"/>
          </a:xfrm>
          <a:prstGeom prst="rect">
            <a:avLst/>
          </a:prstGeom>
          <a:solidFill>
            <a:srgbClr val="CFD1FD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6" name="Rectangle 63"/>
          <p:cNvSpPr>
            <a:spLocks noChangeArrowheads="1"/>
          </p:cNvSpPr>
          <p:nvPr/>
        </p:nvSpPr>
        <p:spPr bwMode="auto">
          <a:xfrm>
            <a:off x="7024688" y="245110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40458C"/>
                </a:solidFill>
                <a:latin typeface="Times New Roman" charset="0"/>
              </a:rPr>
              <a:t>x</a:t>
            </a:r>
            <a:endParaRPr lang="en-US"/>
          </a:p>
        </p:txBody>
      </p:sp>
      <p:sp>
        <p:nvSpPr>
          <p:cNvPr id="25607" name="Rectangle 64"/>
          <p:cNvSpPr>
            <a:spLocks noChangeArrowheads="1"/>
          </p:cNvSpPr>
          <p:nvPr/>
        </p:nvSpPr>
        <p:spPr bwMode="auto">
          <a:xfrm>
            <a:off x="7023100" y="3854450"/>
            <a:ext cx="746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j</a:t>
            </a:r>
            <a:endParaRPr lang="en-US"/>
          </a:p>
        </p:txBody>
      </p:sp>
      <p:sp>
        <p:nvSpPr>
          <p:cNvPr id="25608" name="Line 65"/>
          <p:cNvSpPr>
            <a:spLocks noChangeShapeType="1"/>
          </p:cNvSpPr>
          <p:nvPr/>
        </p:nvSpPr>
        <p:spPr bwMode="auto">
          <a:xfrm>
            <a:off x="6864350" y="2779713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Line 66"/>
          <p:cNvSpPr>
            <a:spLocks noChangeShapeType="1"/>
          </p:cNvSpPr>
          <p:nvPr/>
        </p:nvSpPr>
        <p:spPr bwMode="auto">
          <a:xfrm>
            <a:off x="6864350" y="3073400"/>
            <a:ext cx="1588" cy="182563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67"/>
          <p:cNvSpPr>
            <a:spLocks noChangeShapeType="1"/>
          </p:cNvSpPr>
          <p:nvPr/>
        </p:nvSpPr>
        <p:spPr bwMode="auto">
          <a:xfrm>
            <a:off x="6864350" y="3368675"/>
            <a:ext cx="1588" cy="182563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Line 68"/>
          <p:cNvSpPr>
            <a:spLocks noChangeShapeType="1"/>
          </p:cNvSpPr>
          <p:nvPr/>
        </p:nvSpPr>
        <p:spPr bwMode="auto">
          <a:xfrm>
            <a:off x="6864350" y="3663950"/>
            <a:ext cx="1588" cy="182563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Line 69"/>
          <p:cNvSpPr>
            <a:spLocks noChangeShapeType="1"/>
          </p:cNvSpPr>
          <p:nvPr/>
        </p:nvSpPr>
        <p:spPr bwMode="auto">
          <a:xfrm>
            <a:off x="6864350" y="3959225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Line 70"/>
          <p:cNvSpPr>
            <a:spLocks noChangeShapeType="1"/>
          </p:cNvSpPr>
          <p:nvPr/>
        </p:nvSpPr>
        <p:spPr bwMode="auto">
          <a:xfrm>
            <a:off x="6864350" y="4254500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Line 71"/>
          <p:cNvSpPr>
            <a:spLocks noChangeShapeType="1"/>
          </p:cNvSpPr>
          <p:nvPr/>
        </p:nvSpPr>
        <p:spPr bwMode="auto">
          <a:xfrm>
            <a:off x="6864350" y="4549775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Line 72"/>
          <p:cNvSpPr>
            <a:spLocks noChangeShapeType="1"/>
          </p:cNvSpPr>
          <p:nvPr/>
        </p:nvSpPr>
        <p:spPr bwMode="auto">
          <a:xfrm>
            <a:off x="6864350" y="4845050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Line 73"/>
          <p:cNvSpPr>
            <a:spLocks noChangeShapeType="1"/>
          </p:cNvSpPr>
          <p:nvPr/>
        </p:nvSpPr>
        <p:spPr bwMode="auto">
          <a:xfrm>
            <a:off x="6864350" y="5140325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7" name="Line 74"/>
          <p:cNvSpPr>
            <a:spLocks noChangeShapeType="1"/>
          </p:cNvSpPr>
          <p:nvPr/>
        </p:nvSpPr>
        <p:spPr bwMode="auto">
          <a:xfrm>
            <a:off x="6864350" y="5434013"/>
            <a:ext cx="1588" cy="68262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8" name="Rectangle 75"/>
          <p:cNvSpPr>
            <a:spLocks noChangeArrowheads="1"/>
          </p:cNvSpPr>
          <p:nvPr/>
        </p:nvSpPr>
        <p:spPr bwMode="auto">
          <a:xfrm>
            <a:off x="4471988" y="2438400"/>
            <a:ext cx="341312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Rectangle 76"/>
          <p:cNvSpPr>
            <a:spLocks noChangeArrowheads="1"/>
          </p:cNvSpPr>
          <p:nvPr/>
        </p:nvSpPr>
        <p:spPr bwMode="auto">
          <a:xfrm>
            <a:off x="4659313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charset="0"/>
              </a:rPr>
              <a:t>.</a:t>
            </a:r>
            <a:endParaRPr lang="en-US"/>
          </a:p>
        </p:txBody>
      </p:sp>
      <p:sp>
        <p:nvSpPr>
          <p:cNvPr id="25620" name="Rectangle 77"/>
          <p:cNvSpPr>
            <a:spLocks noChangeArrowheads="1"/>
          </p:cNvSpPr>
          <p:nvPr/>
        </p:nvSpPr>
        <p:spPr bwMode="auto">
          <a:xfrm>
            <a:off x="4813300" y="2438400"/>
            <a:ext cx="341313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1" name="Rectangle 78"/>
          <p:cNvSpPr>
            <a:spLocks noChangeArrowheads="1"/>
          </p:cNvSpPr>
          <p:nvPr/>
        </p:nvSpPr>
        <p:spPr bwMode="auto">
          <a:xfrm>
            <a:off x="5000625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charset="0"/>
              </a:rPr>
              <a:t>.</a:t>
            </a:r>
            <a:endParaRPr lang="en-US"/>
          </a:p>
        </p:txBody>
      </p:sp>
      <p:sp>
        <p:nvSpPr>
          <p:cNvPr id="25622" name="Rectangle 79"/>
          <p:cNvSpPr>
            <a:spLocks noChangeArrowheads="1"/>
          </p:cNvSpPr>
          <p:nvPr/>
        </p:nvSpPr>
        <p:spPr bwMode="auto">
          <a:xfrm>
            <a:off x="5154613" y="2438400"/>
            <a:ext cx="342900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3" name="Rectangle 80"/>
          <p:cNvSpPr>
            <a:spLocks noChangeArrowheads="1"/>
          </p:cNvSpPr>
          <p:nvPr/>
        </p:nvSpPr>
        <p:spPr bwMode="auto">
          <a:xfrm>
            <a:off x="5314950" y="245110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24" name="Rectangle 81"/>
          <p:cNvSpPr>
            <a:spLocks noChangeArrowheads="1"/>
          </p:cNvSpPr>
          <p:nvPr/>
        </p:nvSpPr>
        <p:spPr bwMode="auto">
          <a:xfrm>
            <a:off x="5497513" y="2438400"/>
            <a:ext cx="341312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5" name="Rectangle 82"/>
          <p:cNvSpPr>
            <a:spLocks noChangeArrowheads="1"/>
          </p:cNvSpPr>
          <p:nvPr/>
        </p:nvSpPr>
        <p:spPr bwMode="auto">
          <a:xfrm>
            <a:off x="5657850" y="245110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b</a:t>
            </a:r>
            <a:endParaRPr lang="en-US"/>
          </a:p>
        </p:txBody>
      </p:sp>
      <p:sp>
        <p:nvSpPr>
          <p:cNvPr id="25626" name="Rectangle 83"/>
          <p:cNvSpPr>
            <a:spLocks noChangeArrowheads="1"/>
          </p:cNvSpPr>
          <p:nvPr/>
        </p:nvSpPr>
        <p:spPr bwMode="auto">
          <a:xfrm>
            <a:off x="5838825" y="2438400"/>
            <a:ext cx="341313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7" name="Rectangle 84"/>
          <p:cNvSpPr>
            <a:spLocks noChangeArrowheads="1"/>
          </p:cNvSpPr>
          <p:nvPr/>
        </p:nvSpPr>
        <p:spPr bwMode="auto">
          <a:xfrm>
            <a:off x="5999163" y="245110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28" name="Rectangle 85"/>
          <p:cNvSpPr>
            <a:spLocks noChangeArrowheads="1"/>
          </p:cNvSpPr>
          <p:nvPr/>
        </p:nvSpPr>
        <p:spPr bwMode="auto">
          <a:xfrm>
            <a:off x="6180138" y="2438400"/>
            <a:ext cx="341312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9" name="Rectangle 86"/>
          <p:cNvSpPr>
            <a:spLocks noChangeArrowheads="1"/>
          </p:cNvSpPr>
          <p:nvPr/>
        </p:nvSpPr>
        <p:spPr bwMode="auto">
          <a:xfrm>
            <a:off x="6340475" y="245110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30" name="Rectangle 87"/>
          <p:cNvSpPr>
            <a:spLocks noChangeArrowheads="1"/>
          </p:cNvSpPr>
          <p:nvPr/>
        </p:nvSpPr>
        <p:spPr bwMode="auto">
          <a:xfrm>
            <a:off x="6521450" y="2438400"/>
            <a:ext cx="342900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1" name="Rectangle 88"/>
          <p:cNvSpPr>
            <a:spLocks noChangeArrowheads="1"/>
          </p:cNvSpPr>
          <p:nvPr/>
        </p:nvSpPr>
        <p:spPr bwMode="auto">
          <a:xfrm>
            <a:off x="6681788" y="245110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b</a:t>
            </a:r>
            <a:endParaRPr lang="en-US"/>
          </a:p>
        </p:txBody>
      </p:sp>
      <p:sp>
        <p:nvSpPr>
          <p:cNvPr id="25632" name="Rectangle 89"/>
          <p:cNvSpPr>
            <a:spLocks noChangeArrowheads="1"/>
          </p:cNvSpPr>
          <p:nvPr/>
        </p:nvSpPr>
        <p:spPr bwMode="auto">
          <a:xfrm>
            <a:off x="7205663" y="2438400"/>
            <a:ext cx="341312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3" name="Rectangle 90"/>
          <p:cNvSpPr>
            <a:spLocks noChangeArrowheads="1"/>
          </p:cNvSpPr>
          <p:nvPr/>
        </p:nvSpPr>
        <p:spPr bwMode="auto">
          <a:xfrm>
            <a:off x="7392988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charset="0"/>
              </a:rPr>
              <a:t>.</a:t>
            </a:r>
            <a:endParaRPr lang="en-US"/>
          </a:p>
        </p:txBody>
      </p:sp>
      <p:sp>
        <p:nvSpPr>
          <p:cNvPr id="25634" name="Rectangle 91"/>
          <p:cNvSpPr>
            <a:spLocks noChangeArrowheads="1"/>
          </p:cNvSpPr>
          <p:nvPr/>
        </p:nvSpPr>
        <p:spPr bwMode="auto">
          <a:xfrm>
            <a:off x="7546975" y="2438400"/>
            <a:ext cx="342900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5" name="Rectangle 92"/>
          <p:cNvSpPr>
            <a:spLocks noChangeArrowheads="1"/>
          </p:cNvSpPr>
          <p:nvPr/>
        </p:nvSpPr>
        <p:spPr bwMode="auto">
          <a:xfrm>
            <a:off x="7734300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charset="0"/>
              </a:rPr>
              <a:t>.</a:t>
            </a:r>
            <a:endParaRPr lang="en-US"/>
          </a:p>
        </p:txBody>
      </p:sp>
      <p:sp>
        <p:nvSpPr>
          <p:cNvPr id="25636" name="Rectangle 93"/>
          <p:cNvSpPr>
            <a:spLocks noChangeArrowheads="1"/>
          </p:cNvSpPr>
          <p:nvPr/>
        </p:nvSpPr>
        <p:spPr bwMode="auto">
          <a:xfrm>
            <a:off x="7889875" y="2438400"/>
            <a:ext cx="341313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7" name="Rectangle 94"/>
          <p:cNvSpPr>
            <a:spLocks noChangeArrowheads="1"/>
          </p:cNvSpPr>
          <p:nvPr/>
        </p:nvSpPr>
        <p:spPr bwMode="auto">
          <a:xfrm>
            <a:off x="8077200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charset="0"/>
              </a:rPr>
              <a:t>.</a:t>
            </a:r>
            <a:endParaRPr lang="en-US"/>
          </a:p>
        </p:txBody>
      </p:sp>
      <p:sp>
        <p:nvSpPr>
          <p:cNvPr id="25638" name="Rectangle 95"/>
          <p:cNvSpPr>
            <a:spLocks noChangeArrowheads="1"/>
          </p:cNvSpPr>
          <p:nvPr/>
        </p:nvSpPr>
        <p:spPr bwMode="auto">
          <a:xfrm>
            <a:off x="8231188" y="2438400"/>
            <a:ext cx="341312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9" name="Rectangle 96"/>
          <p:cNvSpPr>
            <a:spLocks noChangeArrowheads="1"/>
          </p:cNvSpPr>
          <p:nvPr/>
        </p:nvSpPr>
        <p:spPr bwMode="auto">
          <a:xfrm>
            <a:off x="8418513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charset="0"/>
              </a:rPr>
              <a:t>.</a:t>
            </a:r>
            <a:endParaRPr lang="en-US"/>
          </a:p>
        </p:txBody>
      </p:sp>
      <p:sp>
        <p:nvSpPr>
          <p:cNvPr id="25640" name="Rectangle 97"/>
          <p:cNvSpPr>
            <a:spLocks noChangeArrowheads="1"/>
          </p:cNvSpPr>
          <p:nvPr/>
        </p:nvSpPr>
        <p:spPr bwMode="auto">
          <a:xfrm>
            <a:off x="8572500" y="2438400"/>
            <a:ext cx="342900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1" name="Rectangle 98"/>
          <p:cNvSpPr>
            <a:spLocks noChangeArrowheads="1"/>
          </p:cNvSpPr>
          <p:nvPr/>
        </p:nvSpPr>
        <p:spPr bwMode="auto">
          <a:xfrm>
            <a:off x="8759825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charset="0"/>
              </a:rPr>
              <a:t>.</a:t>
            </a:r>
            <a:endParaRPr lang="en-US"/>
          </a:p>
        </p:txBody>
      </p:sp>
      <p:sp>
        <p:nvSpPr>
          <p:cNvPr id="25642" name="Rectangle 99"/>
          <p:cNvSpPr>
            <a:spLocks noChangeArrowheads="1"/>
          </p:cNvSpPr>
          <p:nvPr/>
        </p:nvSpPr>
        <p:spPr bwMode="auto">
          <a:xfrm>
            <a:off x="5154613" y="3459163"/>
            <a:ext cx="342900" cy="341312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3" name="Rectangle 100"/>
          <p:cNvSpPr>
            <a:spLocks noChangeArrowheads="1"/>
          </p:cNvSpPr>
          <p:nvPr/>
        </p:nvSpPr>
        <p:spPr bwMode="auto">
          <a:xfrm>
            <a:off x="5314950" y="347345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44" name="Rectangle 101"/>
          <p:cNvSpPr>
            <a:spLocks noChangeArrowheads="1"/>
          </p:cNvSpPr>
          <p:nvPr/>
        </p:nvSpPr>
        <p:spPr bwMode="auto">
          <a:xfrm>
            <a:off x="5497513" y="3459163"/>
            <a:ext cx="341312" cy="341312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5" name="Rectangle 102"/>
          <p:cNvSpPr>
            <a:spLocks noChangeArrowheads="1"/>
          </p:cNvSpPr>
          <p:nvPr/>
        </p:nvSpPr>
        <p:spPr bwMode="auto">
          <a:xfrm>
            <a:off x="5657850" y="347345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b</a:t>
            </a:r>
            <a:endParaRPr lang="en-US"/>
          </a:p>
        </p:txBody>
      </p:sp>
      <p:sp>
        <p:nvSpPr>
          <p:cNvPr id="25646" name="Rectangle 103"/>
          <p:cNvSpPr>
            <a:spLocks noChangeArrowheads="1"/>
          </p:cNvSpPr>
          <p:nvPr/>
        </p:nvSpPr>
        <p:spPr bwMode="auto">
          <a:xfrm>
            <a:off x="5838825" y="3459163"/>
            <a:ext cx="341313" cy="341312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7" name="Rectangle 104"/>
          <p:cNvSpPr>
            <a:spLocks noChangeArrowheads="1"/>
          </p:cNvSpPr>
          <p:nvPr/>
        </p:nvSpPr>
        <p:spPr bwMode="auto">
          <a:xfrm>
            <a:off x="5999163" y="347345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48" name="Rectangle 105"/>
          <p:cNvSpPr>
            <a:spLocks noChangeArrowheads="1"/>
          </p:cNvSpPr>
          <p:nvPr/>
        </p:nvSpPr>
        <p:spPr bwMode="auto">
          <a:xfrm>
            <a:off x="6180138" y="3459163"/>
            <a:ext cx="341312" cy="341312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9" name="Rectangle 106"/>
          <p:cNvSpPr>
            <a:spLocks noChangeArrowheads="1"/>
          </p:cNvSpPr>
          <p:nvPr/>
        </p:nvSpPr>
        <p:spPr bwMode="auto">
          <a:xfrm>
            <a:off x="6340475" y="347345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50" name="Rectangle 107"/>
          <p:cNvSpPr>
            <a:spLocks noChangeArrowheads="1"/>
          </p:cNvSpPr>
          <p:nvPr/>
        </p:nvSpPr>
        <p:spPr bwMode="auto">
          <a:xfrm>
            <a:off x="6521450" y="3459163"/>
            <a:ext cx="342900" cy="341312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1" name="Rectangle 108"/>
          <p:cNvSpPr>
            <a:spLocks noChangeArrowheads="1"/>
          </p:cNvSpPr>
          <p:nvPr/>
        </p:nvSpPr>
        <p:spPr bwMode="auto">
          <a:xfrm>
            <a:off x="6681788" y="347345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b</a:t>
            </a:r>
            <a:endParaRPr lang="en-US"/>
          </a:p>
        </p:txBody>
      </p:sp>
      <p:sp>
        <p:nvSpPr>
          <p:cNvPr id="25652" name="Rectangle 109"/>
          <p:cNvSpPr>
            <a:spLocks noChangeArrowheads="1"/>
          </p:cNvSpPr>
          <p:nvPr/>
        </p:nvSpPr>
        <p:spPr bwMode="auto">
          <a:xfrm>
            <a:off x="6864350" y="3459163"/>
            <a:ext cx="341313" cy="341312"/>
          </a:xfrm>
          <a:prstGeom prst="rect">
            <a:avLst/>
          </a:prstGeom>
          <a:solidFill>
            <a:srgbClr val="CFD1FD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3" name="Rectangle 110"/>
          <p:cNvSpPr>
            <a:spLocks noChangeArrowheads="1"/>
          </p:cNvSpPr>
          <p:nvPr/>
        </p:nvSpPr>
        <p:spPr bwMode="auto">
          <a:xfrm>
            <a:off x="7024688" y="347345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40458C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54" name="Line 111"/>
          <p:cNvSpPr>
            <a:spLocks noChangeShapeType="1"/>
          </p:cNvSpPr>
          <p:nvPr/>
        </p:nvSpPr>
        <p:spPr bwMode="auto">
          <a:xfrm>
            <a:off x="6257925" y="4989513"/>
            <a:ext cx="496888" cy="1587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5" name="Freeform 112"/>
          <p:cNvSpPr>
            <a:spLocks/>
          </p:cNvSpPr>
          <p:nvPr/>
        </p:nvSpPr>
        <p:spPr bwMode="auto">
          <a:xfrm>
            <a:off x="6148388" y="4921250"/>
            <a:ext cx="141287" cy="141288"/>
          </a:xfrm>
          <a:custGeom>
            <a:avLst/>
            <a:gdLst>
              <a:gd name="T0" fmla="*/ 0 w 89"/>
              <a:gd name="T1" fmla="*/ 108367896 h 89"/>
              <a:gd name="T2" fmla="*/ 224292319 w 89"/>
              <a:gd name="T3" fmla="*/ 0 h 89"/>
              <a:gd name="T4" fmla="*/ 216732671 w 89"/>
              <a:gd name="T5" fmla="*/ 15120991 h 89"/>
              <a:gd name="T6" fmla="*/ 209171435 w 89"/>
              <a:gd name="T7" fmla="*/ 30241982 h 89"/>
              <a:gd name="T8" fmla="*/ 201611787 w 89"/>
              <a:gd name="T9" fmla="*/ 50403303 h 89"/>
              <a:gd name="T10" fmla="*/ 201611787 w 89"/>
              <a:gd name="T11" fmla="*/ 65524294 h 89"/>
              <a:gd name="T12" fmla="*/ 201611787 w 89"/>
              <a:gd name="T13" fmla="*/ 80645285 h 89"/>
              <a:gd name="T14" fmla="*/ 196571492 w 89"/>
              <a:gd name="T15" fmla="*/ 100806607 h 89"/>
              <a:gd name="T16" fmla="*/ 196571492 w 89"/>
              <a:gd name="T17" fmla="*/ 115927598 h 89"/>
              <a:gd name="T18" fmla="*/ 201611787 w 89"/>
              <a:gd name="T19" fmla="*/ 138609878 h 89"/>
              <a:gd name="T20" fmla="*/ 201611787 w 89"/>
              <a:gd name="T21" fmla="*/ 151209910 h 89"/>
              <a:gd name="T22" fmla="*/ 201611787 w 89"/>
              <a:gd name="T23" fmla="*/ 173892190 h 89"/>
              <a:gd name="T24" fmla="*/ 209171435 w 89"/>
              <a:gd name="T25" fmla="*/ 189013181 h 89"/>
              <a:gd name="T26" fmla="*/ 216732671 w 89"/>
              <a:gd name="T27" fmla="*/ 201613213 h 89"/>
              <a:gd name="T28" fmla="*/ 224292319 w 89"/>
              <a:gd name="T29" fmla="*/ 224295494 h 89"/>
              <a:gd name="T30" fmla="*/ 0 w 89"/>
              <a:gd name="T31" fmla="*/ 108367896 h 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9"/>
              <a:gd name="T49" fmla="*/ 0 h 89"/>
              <a:gd name="T50" fmla="*/ 89 w 89"/>
              <a:gd name="T51" fmla="*/ 89 h 8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9" h="89">
                <a:moveTo>
                  <a:pt x="0" y="43"/>
                </a:moveTo>
                <a:lnTo>
                  <a:pt x="89" y="0"/>
                </a:lnTo>
                <a:lnTo>
                  <a:pt x="86" y="6"/>
                </a:lnTo>
                <a:lnTo>
                  <a:pt x="83" y="12"/>
                </a:lnTo>
                <a:lnTo>
                  <a:pt x="80" y="20"/>
                </a:lnTo>
                <a:lnTo>
                  <a:pt x="80" y="26"/>
                </a:lnTo>
                <a:lnTo>
                  <a:pt x="80" y="32"/>
                </a:lnTo>
                <a:lnTo>
                  <a:pt x="78" y="40"/>
                </a:lnTo>
                <a:lnTo>
                  <a:pt x="78" y="46"/>
                </a:lnTo>
                <a:lnTo>
                  <a:pt x="80" y="55"/>
                </a:lnTo>
                <a:lnTo>
                  <a:pt x="80" y="60"/>
                </a:lnTo>
                <a:lnTo>
                  <a:pt x="80" y="69"/>
                </a:lnTo>
                <a:lnTo>
                  <a:pt x="83" y="75"/>
                </a:lnTo>
                <a:lnTo>
                  <a:pt x="86" y="80"/>
                </a:lnTo>
                <a:lnTo>
                  <a:pt x="89" y="89"/>
                </a:lnTo>
                <a:lnTo>
                  <a:pt x="0" y="43"/>
                </a:lnTo>
                <a:close/>
              </a:path>
            </a:pathLst>
          </a:custGeom>
          <a:solidFill>
            <a:srgbClr val="BE2D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6" name="Freeform 113"/>
          <p:cNvSpPr>
            <a:spLocks/>
          </p:cNvSpPr>
          <p:nvPr/>
        </p:nvSpPr>
        <p:spPr bwMode="auto">
          <a:xfrm>
            <a:off x="6723063" y="4921250"/>
            <a:ext cx="141287" cy="141288"/>
          </a:xfrm>
          <a:custGeom>
            <a:avLst/>
            <a:gdLst>
              <a:gd name="T0" fmla="*/ 224292319 w 89"/>
              <a:gd name="T1" fmla="*/ 108367896 h 89"/>
              <a:gd name="T2" fmla="*/ 0 w 89"/>
              <a:gd name="T3" fmla="*/ 224295494 h 89"/>
              <a:gd name="T4" fmla="*/ 7559648 w 89"/>
              <a:gd name="T5" fmla="*/ 201613213 h 89"/>
              <a:gd name="T6" fmla="*/ 12599943 w 89"/>
              <a:gd name="T7" fmla="*/ 189013181 h 89"/>
              <a:gd name="T8" fmla="*/ 12599943 w 89"/>
              <a:gd name="T9" fmla="*/ 173892190 h 89"/>
              <a:gd name="T10" fmla="*/ 20161179 w 89"/>
              <a:gd name="T11" fmla="*/ 151209910 h 89"/>
              <a:gd name="T12" fmla="*/ 20161179 w 89"/>
              <a:gd name="T13" fmla="*/ 138609878 h 89"/>
              <a:gd name="T14" fmla="*/ 20161179 w 89"/>
              <a:gd name="T15" fmla="*/ 115927598 h 89"/>
              <a:gd name="T16" fmla="*/ 20161179 w 89"/>
              <a:gd name="T17" fmla="*/ 100806607 h 89"/>
              <a:gd name="T18" fmla="*/ 20161179 w 89"/>
              <a:gd name="T19" fmla="*/ 80645285 h 89"/>
              <a:gd name="T20" fmla="*/ 20161179 w 89"/>
              <a:gd name="T21" fmla="*/ 65524294 h 89"/>
              <a:gd name="T22" fmla="*/ 12599943 w 89"/>
              <a:gd name="T23" fmla="*/ 50403303 h 89"/>
              <a:gd name="T24" fmla="*/ 12599943 w 89"/>
              <a:gd name="T25" fmla="*/ 30241982 h 89"/>
              <a:gd name="T26" fmla="*/ 7559648 w 89"/>
              <a:gd name="T27" fmla="*/ 15120991 h 89"/>
              <a:gd name="T28" fmla="*/ 0 w 89"/>
              <a:gd name="T29" fmla="*/ 0 h 89"/>
              <a:gd name="T30" fmla="*/ 224292319 w 89"/>
              <a:gd name="T31" fmla="*/ 108367896 h 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9"/>
              <a:gd name="T49" fmla="*/ 0 h 89"/>
              <a:gd name="T50" fmla="*/ 89 w 89"/>
              <a:gd name="T51" fmla="*/ 89 h 8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9" h="89">
                <a:moveTo>
                  <a:pt x="89" y="43"/>
                </a:moveTo>
                <a:lnTo>
                  <a:pt x="0" y="89"/>
                </a:lnTo>
                <a:lnTo>
                  <a:pt x="3" y="80"/>
                </a:lnTo>
                <a:lnTo>
                  <a:pt x="5" y="75"/>
                </a:lnTo>
                <a:lnTo>
                  <a:pt x="5" y="69"/>
                </a:lnTo>
                <a:lnTo>
                  <a:pt x="8" y="60"/>
                </a:lnTo>
                <a:lnTo>
                  <a:pt x="8" y="55"/>
                </a:lnTo>
                <a:lnTo>
                  <a:pt x="8" y="46"/>
                </a:lnTo>
                <a:lnTo>
                  <a:pt x="8" y="40"/>
                </a:lnTo>
                <a:lnTo>
                  <a:pt x="8" y="32"/>
                </a:lnTo>
                <a:lnTo>
                  <a:pt x="8" y="26"/>
                </a:lnTo>
                <a:lnTo>
                  <a:pt x="5" y="20"/>
                </a:lnTo>
                <a:lnTo>
                  <a:pt x="5" y="12"/>
                </a:lnTo>
                <a:lnTo>
                  <a:pt x="3" y="6"/>
                </a:lnTo>
                <a:lnTo>
                  <a:pt x="0" y="0"/>
                </a:lnTo>
                <a:lnTo>
                  <a:pt x="89" y="43"/>
                </a:lnTo>
                <a:close/>
              </a:path>
            </a:pathLst>
          </a:custGeom>
          <a:solidFill>
            <a:srgbClr val="BE2D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7" name="Rectangle 120"/>
          <p:cNvSpPr>
            <a:spLocks noChangeArrowheads="1"/>
          </p:cNvSpPr>
          <p:nvPr/>
        </p:nvSpPr>
        <p:spPr bwMode="auto">
          <a:xfrm>
            <a:off x="6180138" y="4481513"/>
            <a:ext cx="341312" cy="339725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8" name="Rectangle 121"/>
          <p:cNvSpPr>
            <a:spLocks noChangeArrowheads="1"/>
          </p:cNvSpPr>
          <p:nvPr/>
        </p:nvSpPr>
        <p:spPr bwMode="auto">
          <a:xfrm>
            <a:off x="6340475" y="4494213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59" name="Rectangle 122"/>
          <p:cNvSpPr>
            <a:spLocks noChangeArrowheads="1"/>
          </p:cNvSpPr>
          <p:nvPr/>
        </p:nvSpPr>
        <p:spPr bwMode="auto">
          <a:xfrm>
            <a:off x="6521450" y="4481513"/>
            <a:ext cx="342900" cy="339725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60" name="Rectangle 123"/>
          <p:cNvSpPr>
            <a:spLocks noChangeArrowheads="1"/>
          </p:cNvSpPr>
          <p:nvPr/>
        </p:nvSpPr>
        <p:spPr bwMode="auto">
          <a:xfrm>
            <a:off x="6681788" y="4494213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b</a:t>
            </a:r>
            <a:endParaRPr lang="en-US"/>
          </a:p>
        </p:txBody>
      </p:sp>
      <p:sp>
        <p:nvSpPr>
          <p:cNvPr id="25661" name="Rectangle 124"/>
          <p:cNvSpPr>
            <a:spLocks noChangeArrowheads="1"/>
          </p:cNvSpPr>
          <p:nvPr/>
        </p:nvSpPr>
        <p:spPr bwMode="auto">
          <a:xfrm>
            <a:off x="6864350" y="4481513"/>
            <a:ext cx="341313" cy="339725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2" name="Rectangle 125"/>
          <p:cNvSpPr>
            <a:spLocks noChangeArrowheads="1"/>
          </p:cNvSpPr>
          <p:nvPr/>
        </p:nvSpPr>
        <p:spPr bwMode="auto">
          <a:xfrm>
            <a:off x="7024688" y="4494213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40458C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63" name="Rectangle 126"/>
          <p:cNvSpPr>
            <a:spLocks noChangeArrowheads="1"/>
          </p:cNvSpPr>
          <p:nvPr/>
        </p:nvSpPr>
        <p:spPr bwMode="auto">
          <a:xfrm>
            <a:off x="7205663" y="4481513"/>
            <a:ext cx="341312" cy="339725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4" name="Rectangle 127"/>
          <p:cNvSpPr>
            <a:spLocks noChangeArrowheads="1"/>
          </p:cNvSpPr>
          <p:nvPr/>
        </p:nvSpPr>
        <p:spPr bwMode="auto">
          <a:xfrm>
            <a:off x="7366000" y="4494213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40458C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65" name="Rectangle 128"/>
          <p:cNvSpPr>
            <a:spLocks noChangeArrowheads="1"/>
          </p:cNvSpPr>
          <p:nvPr/>
        </p:nvSpPr>
        <p:spPr bwMode="auto">
          <a:xfrm>
            <a:off x="7546975" y="4481513"/>
            <a:ext cx="342900" cy="339725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6" name="Rectangle 129"/>
          <p:cNvSpPr>
            <a:spLocks noChangeArrowheads="1"/>
          </p:cNvSpPr>
          <p:nvPr/>
        </p:nvSpPr>
        <p:spPr bwMode="auto">
          <a:xfrm>
            <a:off x="7707313" y="4494213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40458C"/>
                </a:solidFill>
                <a:latin typeface="Times New Roman" charset="0"/>
              </a:rPr>
              <a:t>b</a:t>
            </a:r>
            <a:endParaRPr lang="en-US"/>
          </a:p>
        </p:txBody>
      </p:sp>
      <p:sp>
        <p:nvSpPr>
          <p:cNvPr id="25667" name="Rectangle 130"/>
          <p:cNvSpPr>
            <a:spLocks noChangeArrowheads="1"/>
          </p:cNvSpPr>
          <p:nvPr/>
        </p:nvSpPr>
        <p:spPr bwMode="auto">
          <a:xfrm>
            <a:off x="7889875" y="4481513"/>
            <a:ext cx="341313" cy="339725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8" name="Rectangle 131"/>
          <p:cNvSpPr>
            <a:spLocks noChangeArrowheads="1"/>
          </p:cNvSpPr>
          <p:nvPr/>
        </p:nvSpPr>
        <p:spPr bwMode="auto">
          <a:xfrm>
            <a:off x="8050213" y="4494213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40458C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69" name="Text Box 132"/>
          <p:cNvSpPr txBox="1">
            <a:spLocks noChangeArrowheads="1"/>
          </p:cNvSpPr>
          <p:nvPr/>
        </p:nvSpPr>
        <p:spPr bwMode="auto">
          <a:xfrm>
            <a:off x="4800600" y="5181600"/>
            <a:ext cx="18684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No need to</a:t>
            </a:r>
          </a:p>
          <a:p>
            <a:pPr eaLnBrk="1" hangingPunct="1"/>
            <a:r>
              <a:rPr lang="en-US">
                <a:solidFill>
                  <a:schemeClr val="tx2"/>
                </a:solidFill>
              </a:rPr>
              <a:t>repeat these</a:t>
            </a:r>
          </a:p>
          <a:p>
            <a:pPr eaLnBrk="1" hangingPunct="1"/>
            <a:r>
              <a:rPr lang="en-US">
                <a:solidFill>
                  <a:schemeClr val="tx2"/>
                </a:solidFill>
              </a:rPr>
              <a:t>comparisons</a:t>
            </a:r>
          </a:p>
        </p:txBody>
      </p:sp>
      <p:sp>
        <p:nvSpPr>
          <p:cNvPr id="25670" name="Line 133"/>
          <p:cNvSpPr>
            <a:spLocks noChangeShapeType="1"/>
          </p:cNvSpPr>
          <p:nvPr/>
        </p:nvSpPr>
        <p:spPr bwMode="auto">
          <a:xfrm flipV="1">
            <a:off x="6553200" y="5029200"/>
            <a:ext cx="76200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71" name="Text Box 134"/>
          <p:cNvSpPr txBox="1">
            <a:spLocks noChangeArrowheads="1"/>
          </p:cNvSpPr>
          <p:nvPr/>
        </p:nvSpPr>
        <p:spPr bwMode="auto">
          <a:xfrm>
            <a:off x="7315200" y="5257800"/>
            <a:ext cx="15922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Resume</a:t>
            </a:r>
          </a:p>
          <a:p>
            <a:pPr eaLnBrk="1" hangingPunct="1"/>
            <a:r>
              <a:rPr lang="en-US"/>
              <a:t>comparing</a:t>
            </a:r>
          </a:p>
          <a:p>
            <a:pPr eaLnBrk="1" hangingPunct="1"/>
            <a:r>
              <a:rPr lang="en-US"/>
              <a:t>here</a:t>
            </a:r>
          </a:p>
        </p:txBody>
      </p:sp>
      <p:sp>
        <p:nvSpPr>
          <p:cNvPr id="25672" name="Line 135"/>
          <p:cNvSpPr>
            <a:spLocks noChangeShapeType="1"/>
          </p:cNvSpPr>
          <p:nvPr/>
        </p:nvSpPr>
        <p:spPr bwMode="auto">
          <a:xfrm flipH="1" flipV="1">
            <a:off x="7086600" y="4953000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12156</TotalTime>
  <Words>2412</Words>
  <Application>Microsoft Office PowerPoint</Application>
  <PresentationFormat>On-screen Show (4:3)</PresentationFormat>
  <Paragraphs>639</Paragraphs>
  <Slides>32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ＭＳ Ｐゴシック</vt:lpstr>
      <vt:lpstr>Arial</vt:lpstr>
      <vt:lpstr>Symbol</vt:lpstr>
      <vt:lpstr>Tahoma</vt:lpstr>
      <vt:lpstr>Times</vt:lpstr>
      <vt:lpstr>Times New Roman</vt:lpstr>
      <vt:lpstr>Wingdings</vt:lpstr>
      <vt:lpstr>Blueprint</vt:lpstr>
      <vt:lpstr>VISIO</vt:lpstr>
      <vt:lpstr>String Algorithms</vt:lpstr>
      <vt:lpstr>Strings</vt:lpstr>
      <vt:lpstr>Brute-Force Pattern Matching</vt:lpstr>
      <vt:lpstr>Boyer-Moore Heuristics</vt:lpstr>
      <vt:lpstr>Last-Occurrence Function</vt:lpstr>
      <vt:lpstr>The Boyer-Moore Algorithm</vt:lpstr>
      <vt:lpstr>Example</vt:lpstr>
      <vt:lpstr>Analysis</vt:lpstr>
      <vt:lpstr>The KMP Algorithm</vt:lpstr>
      <vt:lpstr>KMP Failure Function</vt:lpstr>
      <vt:lpstr>The KMP Algorithm</vt:lpstr>
      <vt:lpstr>Computing the Failure Function</vt:lpstr>
      <vt:lpstr>Example</vt:lpstr>
      <vt:lpstr>Karp-Rabin</vt:lpstr>
      <vt:lpstr>Karp-Rabin Example</vt:lpstr>
      <vt:lpstr>Karp-Rabin Algorithm</vt:lpstr>
      <vt:lpstr>Karp-Rabin</vt:lpstr>
      <vt:lpstr>Karp-Rabin Math</vt:lpstr>
      <vt:lpstr>Karp-Rabin Math Example  </vt:lpstr>
      <vt:lpstr>Karp-Rabin Mods</vt:lpstr>
      <vt:lpstr>Karp-Rabin Complexity</vt:lpstr>
      <vt:lpstr>Tries</vt:lpstr>
      <vt:lpstr>Preprocessing Strings</vt:lpstr>
      <vt:lpstr>Standard Tries</vt:lpstr>
      <vt:lpstr>Analysis of Standard Tries</vt:lpstr>
      <vt:lpstr>Word Matching with a Trie</vt:lpstr>
      <vt:lpstr>Compressed Tries</vt:lpstr>
      <vt:lpstr>Compact Representation</vt:lpstr>
      <vt:lpstr>Suffix Trie</vt:lpstr>
      <vt:lpstr>Analysis of Suffix Tries</vt:lpstr>
      <vt:lpstr>Encoding Trie (1)</vt:lpstr>
      <vt:lpstr>Encoding Trie (2)</vt:lpstr>
    </vt:vector>
  </TitlesOfParts>
  <Company>Brown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Reza Peyrovian</cp:lastModifiedBy>
  <cp:revision>1077</cp:revision>
  <dcterms:created xsi:type="dcterms:W3CDTF">2002-01-21T02:22:10Z</dcterms:created>
  <dcterms:modified xsi:type="dcterms:W3CDTF">2018-10-29T02:35:30Z</dcterms:modified>
</cp:coreProperties>
</file>