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B-Trees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91F34A6-5A86-F149-A07E-D46AE7CDA2F5}" type="datetime8">
              <a:rPr lang="en-US" smtClean="0"/>
              <a:t>11/26/2018 10:17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893FD329-A642-AC44-9738-A40B52AF9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8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B-Trees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72F03C1-DDA3-1B4A-8EC1-03C48C591B5E}" type="datetime8">
              <a:rPr lang="en-US" smtClean="0"/>
              <a:t>11/26/2018 10:17 AM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2C5F5C50-9BA0-4343-BE6A-52F96E6D7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77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B-Trees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70EE6C-55E9-5B4F-8FB5-F9F67AC5FD0F}" type="datetime8">
              <a:rPr lang="en-US" sz="1300" smtClean="0"/>
              <a:t>11/26/2018 10:17 AM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5E5564-0CED-334D-BBFC-D9393303955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3A55-C361-6B4B-A42E-D85A95182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B-Trees</a:t>
            </a:r>
          </a:p>
        </p:txBody>
      </p:sp>
    </p:spTree>
    <p:extLst>
      <p:ext uri="{BB962C8B-B14F-4D97-AF65-F5344CB8AC3E}">
        <p14:creationId xmlns:p14="http://schemas.microsoft.com/office/powerpoint/2010/main" val="7720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E0EE2-2C18-8B45-837D-B65224615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B23AB-FB43-C643-BA50-0DBFAFA13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B-Trees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8C80CDD-4FB9-D44F-8B3F-C92A1C7CB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6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8987D1-7C92-E640-B980-52C115903CB5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Linear Programming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2015 Goodrich and </a:t>
            </a:r>
            <a:r>
              <a:rPr lang="en-US" sz="1400" dirty="0" err="1" smtClean="0"/>
              <a:t>Tamassia</a:t>
            </a:r>
            <a:endParaRPr lang="en-US" sz="1400" dirty="0"/>
          </a:p>
        </p:txBody>
      </p:sp>
      <p:sp>
        <p:nvSpPr>
          <p:cNvPr id="1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663303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Solutions and Pivots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400" dirty="0"/>
              <a:t>We are interested in the basic solution of the slack form, which means we </a:t>
            </a:r>
            <a:r>
              <a:rPr lang="en-US" sz="2400" dirty="0" smtClean="0"/>
              <a:t>set all </a:t>
            </a:r>
            <a:r>
              <a:rPr lang="en-US" sz="2400" dirty="0"/>
              <a:t>the free variables to zero and let the equality constraints determine the </a:t>
            </a:r>
            <a:r>
              <a:rPr lang="en-US" sz="2400" dirty="0" smtClean="0"/>
              <a:t>values of </a:t>
            </a:r>
            <a:r>
              <a:rPr lang="en-US" sz="2400" dirty="0"/>
              <a:t>the basic </a:t>
            </a:r>
            <a:r>
              <a:rPr lang="en-US" sz="2400" dirty="0" smtClean="0"/>
              <a:t>variables.</a:t>
            </a:r>
            <a:endParaRPr lang="en-US" sz="2400" dirty="0"/>
          </a:p>
          <a:p>
            <a:r>
              <a:rPr lang="en-US" sz="2400" dirty="0"/>
              <a:t>The simplex method works by rewriting the slack form until a basic </a:t>
            </a:r>
            <a:r>
              <a:rPr lang="en-US" sz="2400" dirty="0" smtClean="0"/>
              <a:t>solution becomes </a:t>
            </a:r>
            <a:r>
              <a:rPr lang="en-US" sz="2400" dirty="0"/>
              <a:t>an optimal solution.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operation we use to rewrite the slack form </a:t>
            </a:r>
            <a:r>
              <a:rPr lang="en-US" sz="2400" dirty="0" smtClean="0"/>
              <a:t>is called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pivot</a:t>
            </a:r>
            <a:r>
              <a:rPr lang="en-US" sz="2400" dirty="0"/>
              <a:t>, which takes a free variable and a basic variable and </a:t>
            </a:r>
            <a:r>
              <a:rPr lang="en-US" sz="2400" dirty="0" smtClean="0"/>
              <a:t>interchanges their </a:t>
            </a:r>
            <a:r>
              <a:rPr lang="en-US" sz="2400" dirty="0"/>
              <a:t>roles by rewriting the equality constraints and objective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Pivot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725540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5920059" cy="524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Example, step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848600" cy="266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43400"/>
            <a:ext cx="7543800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Example, step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960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Example, step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7552359" cy="48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 dirty="0" smtClean="0"/>
              <a:t>We assume the input is given in slack form and that the basic solution is feasible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6019800" cy="38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Simplex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12" y="2514600"/>
            <a:ext cx="4683088" cy="3186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28800"/>
            <a:ext cx="4303607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075855" cy="1248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Linear Programming to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1800" dirty="0"/>
              <a:t>In the shortest-path problem, </a:t>
            </a:r>
            <a:r>
              <a:rPr lang="en-US" sz="1800" dirty="0" smtClean="0"/>
              <a:t>we have a source, </a:t>
            </a:r>
            <a:r>
              <a:rPr lang="en-US" sz="1800" dirty="0"/>
              <a:t>s, and target, t, </a:t>
            </a:r>
            <a:r>
              <a:rPr lang="en-US" sz="1800" dirty="0" smtClean="0"/>
              <a:t>such </a:t>
            </a:r>
            <a:r>
              <a:rPr lang="en-US" sz="1800" dirty="0"/>
              <a:t>that each edge, (u, v), has a weight</a:t>
            </a:r>
            <a:r>
              <a:rPr lang="en-US" sz="1800" dirty="0" smtClean="0"/>
              <a:t>, d</a:t>
            </a:r>
            <a:r>
              <a:rPr lang="en-US" sz="1800" dirty="0"/>
              <a:t>(u, v), that represents the distance between two locations, u and v. The goal is </a:t>
            </a:r>
            <a:r>
              <a:rPr lang="en-US" sz="1800" dirty="0" smtClean="0"/>
              <a:t>to find </a:t>
            </a:r>
            <a:r>
              <a:rPr lang="en-US" sz="1800" dirty="0"/>
              <a:t>the shortest path between the source, s, and target, t.</a:t>
            </a:r>
          </a:p>
          <a:p>
            <a:r>
              <a:rPr lang="en-US" sz="1800" dirty="0"/>
              <a:t>We can formulate a linear program for this problem based on the setup </a:t>
            </a:r>
            <a:r>
              <a:rPr lang="en-US" sz="1800" dirty="0" smtClean="0"/>
              <a:t>and termination </a:t>
            </a:r>
            <a:r>
              <a:rPr lang="en-US" sz="1800" dirty="0"/>
              <a:t>conditions for the Bellman-Ford </a:t>
            </a:r>
            <a:r>
              <a:rPr lang="en-US" sz="1800" dirty="0" smtClean="0"/>
              <a:t>algorithm. </a:t>
            </a:r>
          </a:p>
          <a:p>
            <a:r>
              <a:rPr lang="en-US" sz="1800" dirty="0" smtClean="0"/>
              <a:t>We define for </a:t>
            </a:r>
            <a:r>
              <a:rPr lang="en-US" sz="1800" dirty="0"/>
              <a:t>every vertex, v, a variable, d</a:t>
            </a:r>
            <a:r>
              <a:rPr lang="en-US" sz="1800" baseline="-25000" dirty="0"/>
              <a:t>v</a:t>
            </a:r>
            <a:r>
              <a:rPr lang="en-US" sz="1800" dirty="0"/>
              <a:t>, which should represent the shortest </a:t>
            </a:r>
            <a:r>
              <a:rPr lang="en-US" sz="1800" dirty="0" smtClean="0"/>
              <a:t>distance between </a:t>
            </a:r>
            <a:r>
              <a:rPr lang="en-US" sz="1800" dirty="0"/>
              <a:t>s and v. The initialization, ds = 0, now becomes one of our constraints. </a:t>
            </a:r>
            <a:endParaRPr lang="en-US" sz="1800" dirty="0" smtClean="0"/>
          </a:p>
          <a:p>
            <a:r>
              <a:rPr lang="en-US" sz="1800" dirty="0" smtClean="0"/>
              <a:t>To pinpoint </a:t>
            </a:r>
            <a:r>
              <a:rPr lang="en-US" sz="1800" dirty="0"/>
              <a:t>the correct value for </a:t>
            </a:r>
            <a:r>
              <a:rPr lang="en-US" sz="1800" dirty="0" err="1"/>
              <a:t>d</a:t>
            </a:r>
            <a:r>
              <a:rPr lang="en-US" sz="1800" baseline="-25000" dirty="0" err="1"/>
              <a:t>t</a:t>
            </a:r>
            <a:r>
              <a:rPr lang="en-US" sz="1800" dirty="0"/>
              <a:t>, we use the termination condition of the Bellman</a:t>
            </a:r>
            <a:r>
              <a:rPr lang="en-US" sz="1800" dirty="0" smtClean="0"/>
              <a:t>-Ford </a:t>
            </a:r>
            <a:r>
              <a:rPr lang="en-US" sz="1800" dirty="0"/>
              <a:t>algorithm—namely, that the triangle inequality holds for every edge. </a:t>
            </a:r>
            <a:r>
              <a:rPr lang="en-US" sz="1800" dirty="0" smtClean="0"/>
              <a:t>We </a:t>
            </a:r>
            <a:r>
              <a:rPr lang="en-US" sz="1800" dirty="0"/>
              <a:t>want </a:t>
            </a:r>
            <a:r>
              <a:rPr lang="en-US" sz="1800" dirty="0" err="1"/>
              <a:t>d</a:t>
            </a:r>
            <a:r>
              <a:rPr lang="en-US" sz="1800" baseline="-25000" dirty="0" err="1"/>
              <a:t>t</a:t>
            </a:r>
            <a:r>
              <a:rPr lang="en-US" sz="1800" dirty="0"/>
              <a:t> to be the largest value that satisfies these </a:t>
            </a:r>
            <a:r>
              <a:rPr lang="en-US" sz="1800" dirty="0" smtClean="0"/>
              <a:t>conditions. Thus</a:t>
            </a:r>
            <a:r>
              <a:rPr lang="en-US" sz="1800" dirty="0"/>
              <a:t>, the corresponding </a:t>
            </a:r>
            <a:r>
              <a:rPr lang="en-US" sz="1800" dirty="0" smtClean="0"/>
              <a:t>linear program </a:t>
            </a:r>
            <a:r>
              <a:rPr lang="en-US" sz="1800" dirty="0"/>
              <a:t>is the following: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67"/>
            <a:ext cx="8001000" cy="1143000"/>
          </a:xfrm>
        </p:spPr>
        <p:txBody>
          <a:bodyPr/>
          <a:lstStyle/>
          <a:p>
            <a:r>
              <a:rPr lang="en-US" dirty="0" smtClean="0"/>
              <a:t>Formulating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8001000" cy="914400"/>
          </a:xfrm>
        </p:spPr>
        <p:txBody>
          <a:bodyPr/>
          <a:lstStyle/>
          <a:p>
            <a:r>
              <a:rPr lang="en-US" sz="2400" dirty="0" smtClean="0"/>
              <a:t>The function to maximize is called the </a:t>
            </a:r>
            <a:r>
              <a:rPr lang="en-US" sz="2400" b="1" dirty="0" smtClean="0">
                <a:solidFill>
                  <a:srgbClr val="FF0000"/>
                </a:solidFill>
              </a:rPr>
              <a:t>objective function </a:t>
            </a:r>
            <a:r>
              <a:rPr lang="en-US" sz="2400" dirty="0" smtClean="0"/>
              <a:t>and the inequalities are called </a:t>
            </a:r>
            <a:r>
              <a:rPr lang="en-US" sz="2400" b="1" dirty="0" smtClean="0">
                <a:solidFill>
                  <a:srgbClr val="FF0000"/>
                </a:solidFill>
              </a:rPr>
              <a:t>constraints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3473"/>
            <a:ext cx="6858000" cy="4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975324" cy="3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 Matrix Notation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76400"/>
            <a:ext cx="766313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620690"/>
            <a:ext cx="3318933" cy="2929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Linear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5715000" cy="4495800"/>
          </a:xfrm>
        </p:spPr>
        <p:txBody>
          <a:bodyPr/>
          <a:lstStyle/>
          <a:p>
            <a:r>
              <a:rPr lang="en-US" sz="2400" dirty="0"/>
              <a:t>L</a:t>
            </a:r>
            <a:r>
              <a:rPr lang="en-US" sz="2400" dirty="0" smtClean="0"/>
              <a:t>et </a:t>
            </a:r>
            <a:r>
              <a:rPr lang="en-US" sz="2400" dirty="0"/>
              <a:t>us restrict ourselves to the two-dimensional </a:t>
            </a:r>
            <a:r>
              <a:rPr lang="en-US" sz="2400" dirty="0" smtClean="0"/>
              <a:t>case:</a:t>
            </a:r>
            <a:endParaRPr lang="en-US" sz="2400" dirty="0"/>
          </a:p>
          <a:p>
            <a:pPr lvl="1"/>
            <a:r>
              <a:rPr lang="en-US" sz="2000" dirty="0" smtClean="0"/>
              <a:t>Each inequality </a:t>
            </a:r>
            <a:r>
              <a:rPr lang="en-US" sz="2000" dirty="0"/>
              <a:t>constraint describes a half-plane</a:t>
            </a:r>
            <a:r>
              <a:rPr lang="en-US" sz="2000" dirty="0" smtClean="0"/>
              <a:t>, expressed </a:t>
            </a:r>
            <a:r>
              <a:rPr lang="en-US" sz="2000" dirty="0"/>
              <a:t>as an infinite region to one side of a line. </a:t>
            </a:r>
            <a:endParaRPr lang="en-US" sz="2000" dirty="0" smtClean="0"/>
          </a:p>
          <a:p>
            <a:pPr lvl="1"/>
            <a:r>
              <a:rPr lang="en-US" sz="2000" dirty="0" smtClean="0"/>
              <a:t>So </a:t>
            </a:r>
            <a:r>
              <a:rPr lang="en-US" sz="2000" dirty="0"/>
              <a:t>a point that is inside all </a:t>
            </a:r>
            <a:r>
              <a:rPr lang="en-US" sz="2000" dirty="0" smtClean="0"/>
              <a:t>of these </a:t>
            </a:r>
            <a:r>
              <a:rPr lang="en-US" sz="2000" dirty="0"/>
              <a:t>half-planes is a point that satisfies all the constraints. </a:t>
            </a:r>
            <a:endParaRPr lang="en-US" sz="20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call such a </a:t>
            </a:r>
            <a:r>
              <a:rPr lang="en-US" sz="2000" dirty="0" smtClean="0"/>
              <a:t>point a </a:t>
            </a:r>
            <a:r>
              <a:rPr lang="en-US" sz="2000" b="1" dirty="0">
                <a:solidFill>
                  <a:srgbClr val="FF0000"/>
                </a:solidFill>
              </a:rPr>
              <a:t>feasible solution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ntersections </a:t>
            </a:r>
            <a:r>
              <a:rPr lang="en-US" sz="2000" dirty="0"/>
              <a:t>of half-planes have the shape of a </a:t>
            </a:r>
            <a:r>
              <a:rPr lang="en-US" sz="2000" dirty="0" smtClean="0"/>
              <a:t>convex polygon </a:t>
            </a:r>
            <a:r>
              <a:rPr lang="en-US" sz="2000" dirty="0"/>
              <a:t>(Section 22.2). </a:t>
            </a:r>
            <a:endParaRPr lang="en-US" sz="2000" dirty="0" smtClean="0"/>
          </a:p>
          <a:p>
            <a:pPr lvl="1"/>
            <a:r>
              <a:rPr lang="en-US" sz="2000" dirty="0" smtClean="0"/>
              <a:t>We call </a:t>
            </a:r>
            <a:r>
              <a:rPr lang="en-US" sz="2000" dirty="0"/>
              <a:t>this set the </a:t>
            </a:r>
            <a:r>
              <a:rPr lang="en-US" sz="2000" b="1" dirty="0">
                <a:solidFill>
                  <a:srgbClr val="FF0000"/>
                </a:solidFill>
              </a:rPr>
              <a:t>feasible region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819400"/>
            <a:ext cx="3657600" cy="318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r>
              <a:rPr lang="en-US" sz="2400" dirty="0"/>
              <a:t>We are </a:t>
            </a:r>
            <a:r>
              <a:rPr lang="en-US" sz="2400" dirty="0" smtClean="0"/>
              <a:t>interested in a feasible solution that </a:t>
            </a:r>
            <a:r>
              <a:rPr lang="en-US" sz="2400" dirty="0"/>
              <a:t>optimizes the objective function. We refer to this feasible solution </a:t>
            </a:r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optimal </a:t>
            </a:r>
            <a:r>
              <a:rPr lang="en-US" sz="2400" b="1" dirty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example, consider the objective function</a:t>
            </a:r>
          </a:p>
          <a:p>
            <a:pPr marL="0" indent="0">
              <a:buNone/>
            </a:pPr>
            <a:r>
              <a:rPr lang="en-US" sz="2400" dirty="0" smtClean="0"/>
              <a:t>             c = 1000x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+ 2000x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  <a:endParaRPr lang="en-US" sz="1600" dirty="0"/>
          </a:p>
          <a:p>
            <a:r>
              <a:rPr lang="en-US" sz="2400" dirty="0" smtClean="0"/>
              <a:t>Applying this to previous 2-dimensional constraints, optimization looks like a moving line that intersects the feasible region.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76800"/>
          </a:xfrm>
        </p:spPr>
        <p:txBody>
          <a:bodyPr/>
          <a:lstStyle/>
          <a:p>
            <a:r>
              <a:rPr lang="en-US" sz="2800" dirty="0"/>
              <a:t>To solve a linear program using the </a:t>
            </a:r>
            <a:r>
              <a:rPr lang="en-US" sz="2800" b="1" dirty="0">
                <a:solidFill>
                  <a:srgbClr val="FF0000"/>
                </a:solidFill>
              </a:rPr>
              <a:t>simplex method</a:t>
            </a:r>
            <a:r>
              <a:rPr lang="en-US" sz="2800" dirty="0"/>
              <a:t>, we must first rewrite the </a:t>
            </a:r>
            <a:r>
              <a:rPr lang="en-US" sz="2800" dirty="0" smtClean="0"/>
              <a:t>problem in </a:t>
            </a:r>
            <a:r>
              <a:rPr lang="en-US" sz="2800" dirty="0"/>
              <a:t>a format known as </a:t>
            </a:r>
            <a:r>
              <a:rPr lang="en-US" sz="2800" b="1" dirty="0">
                <a:solidFill>
                  <a:srgbClr val="FF0000"/>
                </a:solidFill>
              </a:rPr>
              <a:t>slack form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convert a linear program from </a:t>
            </a:r>
            <a:r>
              <a:rPr lang="en-US" sz="2800" dirty="0" smtClean="0"/>
              <a:t>standard form </a:t>
            </a:r>
            <a:r>
              <a:rPr lang="en-US" sz="2800" dirty="0"/>
              <a:t>into slack form, we rewrite each of the inequality constraints as an </a:t>
            </a:r>
            <a:r>
              <a:rPr lang="en-US" sz="2800" dirty="0" smtClean="0"/>
              <a:t>equivalent equality </a:t>
            </a:r>
            <a:r>
              <a:rPr lang="en-US" sz="2800" dirty="0"/>
              <a:t>constraint.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done with the introduction of new variables, </a:t>
            </a:r>
            <a:r>
              <a:rPr lang="en-US" sz="2800" dirty="0" smtClean="0"/>
              <a:t>called </a:t>
            </a:r>
            <a:r>
              <a:rPr lang="en-US" sz="2800" b="1" dirty="0" smtClean="0">
                <a:solidFill>
                  <a:srgbClr val="FF0000"/>
                </a:solidFill>
              </a:rPr>
              <a:t>slack </a:t>
            </a:r>
            <a:r>
              <a:rPr lang="en-US" sz="2800" b="1" dirty="0">
                <a:solidFill>
                  <a:srgbClr val="FF0000"/>
                </a:solidFill>
              </a:rPr>
              <a:t>variables</a:t>
            </a:r>
            <a:r>
              <a:rPr lang="en-US" sz="2800" dirty="0"/>
              <a:t>, which are nonnegative and measure the difference in the </a:t>
            </a:r>
            <a:r>
              <a:rPr lang="en-US" sz="2800" dirty="0" smtClean="0"/>
              <a:t>original inequality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5919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467600" cy="31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6763</TotalTime>
  <Words>704</Words>
  <Application>Microsoft Office PowerPoint</Application>
  <PresentationFormat>On-screen Show (4:3)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Tahoma</vt:lpstr>
      <vt:lpstr>Times New Roman</vt:lpstr>
      <vt:lpstr>Wingdings</vt:lpstr>
      <vt:lpstr>Blueprint</vt:lpstr>
      <vt:lpstr>Linear Programming</vt:lpstr>
      <vt:lpstr>Formulating the Problem</vt:lpstr>
      <vt:lpstr>Matrix Notation</vt:lpstr>
      <vt:lpstr>Compact Matrix Notation</vt:lpstr>
      <vt:lpstr>Geometry of Linear Programs</vt:lpstr>
      <vt:lpstr>Optimization</vt:lpstr>
      <vt:lpstr>The Simplex Method</vt:lpstr>
      <vt:lpstr>Slack Form</vt:lpstr>
      <vt:lpstr>Example</vt:lpstr>
      <vt:lpstr>Basic Solutions and Pivots</vt:lpstr>
      <vt:lpstr>Example Pivot</vt:lpstr>
      <vt:lpstr>An Extended Example</vt:lpstr>
      <vt:lpstr>An Extended Example, step 2</vt:lpstr>
      <vt:lpstr>An Extended Example, step 3</vt:lpstr>
      <vt:lpstr>An Extended Example, step 4</vt:lpstr>
      <vt:lpstr>The Simplex Algorithm</vt:lpstr>
      <vt:lpstr>Another Simplex Example</vt:lpstr>
      <vt:lpstr>Application of Linear Programming to Shortest Paths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Reza Peyrovian</cp:lastModifiedBy>
  <cp:revision>899</cp:revision>
  <cp:lastPrinted>2014-03-30T01:37:26Z</cp:lastPrinted>
  <dcterms:created xsi:type="dcterms:W3CDTF">2002-01-21T02:22:10Z</dcterms:created>
  <dcterms:modified xsi:type="dcterms:W3CDTF">2018-11-26T16:41:29Z</dcterms:modified>
</cp:coreProperties>
</file>