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57" r:id="rId3"/>
    <p:sldId id="290" r:id="rId4"/>
    <p:sldId id="291" r:id="rId5"/>
    <p:sldId id="261" r:id="rId6"/>
    <p:sldId id="294" r:id="rId7"/>
    <p:sldId id="263" r:id="rId8"/>
    <p:sldId id="292" r:id="rId9"/>
    <p:sldId id="300" r:id="rId10"/>
    <p:sldId id="301" r:id="rId11"/>
    <p:sldId id="302" r:id="rId12"/>
    <p:sldId id="303" r:id="rId13"/>
    <p:sldId id="295" r:id="rId14"/>
    <p:sldId id="296" r:id="rId15"/>
    <p:sldId id="297" r:id="rId16"/>
    <p:sldId id="298" r:id="rId17"/>
    <p:sldId id="264" r:id="rId18"/>
    <p:sldId id="299" r:id="rId19"/>
  </p:sldIdLst>
  <p:sldSz cx="9144000" cy="5143500" type="screen16x9"/>
  <p:notesSz cx="6858000" cy="9144000"/>
  <p:embeddedFontLst>
    <p:embeddedFont>
      <p:font typeface="Amatic SC" panose="020B0604020202020204" charset="-79"/>
      <p:regular r:id="rId21"/>
      <p:bold r:id="rId22"/>
    </p:embeddedFont>
    <p:embeddedFont>
      <p:font typeface="Nunit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C35A8-31EE-4B06-98D1-F3640B604409}">
  <a:tblStyle styleId="{2C0C35A8-31EE-4B06-98D1-F3640B6044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D37EB-A914-4A42-9CBE-EA1083F15C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snapToGrid="0">
      <p:cViewPr varScale="1">
        <p:scale>
          <a:sx n="146" d="100"/>
          <a:sy n="146" d="100"/>
        </p:scale>
        <p:origin x="2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417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182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62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sp>
        <p:nvSpPr>
          <p:cNvPr id="55" name="Google Shape;55;p5"/>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188175" y="1506350"/>
            <a:ext cx="6426300" cy="28404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1000"/>
              </a:spcBef>
              <a:spcAft>
                <a:spcPts val="0"/>
              </a:spcAft>
              <a:buSzPts val="2200"/>
              <a:buChar char="✗"/>
              <a:defRPr/>
            </a:lvl2pPr>
            <a:lvl3pPr marL="1371600" lvl="2" indent="-368300" rtl="0">
              <a:spcBef>
                <a:spcPts val="1000"/>
              </a:spcBef>
              <a:spcAft>
                <a:spcPts val="0"/>
              </a:spcAft>
              <a:buSzPts val="2200"/>
              <a:buChar char="■"/>
              <a:defRPr/>
            </a:lvl3pPr>
            <a:lvl4pPr marL="1828800" lvl="3" indent="-368300" rtl="0">
              <a:spcBef>
                <a:spcPts val="1000"/>
              </a:spcBef>
              <a:spcAft>
                <a:spcPts val="0"/>
              </a:spcAft>
              <a:buSzPts val="2200"/>
              <a:buChar char="●"/>
              <a:defRPr/>
            </a:lvl4pPr>
            <a:lvl5pPr marL="2286000" lvl="4" indent="-368300" rtl="0">
              <a:spcBef>
                <a:spcPts val="1000"/>
              </a:spcBef>
              <a:spcAft>
                <a:spcPts val="0"/>
              </a:spcAft>
              <a:buSzPts val="2200"/>
              <a:buChar char="○"/>
              <a:defRPr/>
            </a:lvl5pPr>
            <a:lvl6pPr marL="2743200" lvl="5" indent="-368300" rtl="0">
              <a:spcBef>
                <a:spcPts val="1000"/>
              </a:spcBef>
              <a:spcAft>
                <a:spcPts val="0"/>
              </a:spcAft>
              <a:buSzPts val="2200"/>
              <a:buChar char="■"/>
              <a:defRPr/>
            </a:lvl6pPr>
            <a:lvl7pPr marL="3200400" lvl="6" indent="-368300" rtl="0">
              <a:spcBef>
                <a:spcPts val="1000"/>
              </a:spcBef>
              <a:spcAft>
                <a:spcPts val="0"/>
              </a:spcAft>
              <a:buSzPts val="2200"/>
              <a:buChar char="●"/>
              <a:defRPr/>
            </a:lvl7pPr>
            <a:lvl8pPr marL="3657600" lvl="7" indent="-368300" rtl="0">
              <a:spcBef>
                <a:spcPts val="1000"/>
              </a:spcBef>
              <a:spcAft>
                <a:spcPts val="0"/>
              </a:spcAft>
              <a:buSzPts val="2200"/>
              <a:buChar char="○"/>
              <a:defRPr/>
            </a:lvl8pPr>
            <a:lvl9pPr marL="4114800" lvl="8" indent="-368300" rtl="0">
              <a:spcBef>
                <a:spcPts val="1000"/>
              </a:spcBef>
              <a:spcAft>
                <a:spcPts val="1000"/>
              </a:spcAft>
              <a:buSzPts val="2200"/>
              <a:buChar char="■"/>
              <a:defRPr/>
            </a:lvl9pPr>
          </a:lstStyle>
          <a:p>
            <a:endParaRPr/>
          </a:p>
        </p:txBody>
      </p:sp>
      <p:sp>
        <p:nvSpPr>
          <p:cNvPr id="60" name="Google Shape;60;p5"/>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5"/>
          <p:cNvSpPr/>
          <p:nvPr/>
        </p:nvSpPr>
        <p:spPr>
          <a:xfrm>
            <a:off x="3215361" y="371192"/>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4695254" y="40455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8578274" y="29574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4853896" y="4607301"/>
            <a:ext cx="851649" cy="15516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920153" y="764824"/>
            <a:ext cx="5408100" cy="84190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mtClean="0"/>
              <a:t> lập trình web</a:t>
            </a:r>
            <a:endParaRPr lang="en-US"/>
          </a:p>
        </p:txBody>
      </p:sp>
      <p:sp>
        <p:nvSpPr>
          <p:cNvPr id="2" name="TextBox 1"/>
          <p:cNvSpPr txBox="1"/>
          <p:nvPr/>
        </p:nvSpPr>
        <p:spPr>
          <a:xfrm>
            <a:off x="1084125" y="2364378"/>
            <a:ext cx="7080156" cy="861774"/>
          </a:xfrm>
          <a:prstGeom prst="rect">
            <a:avLst/>
          </a:prstGeom>
          <a:noFill/>
        </p:spPr>
        <p:txBody>
          <a:bodyPr wrap="square" rtlCol="0">
            <a:spAutoFit/>
          </a:bodyPr>
          <a:lstStyle/>
          <a:p>
            <a:r>
              <a:rPr lang="en-US" sz="5000" b="1" smtClean="0">
                <a:latin typeface="Amatic SC" panose="020B0604020202020204" charset="-79"/>
                <a:cs typeface="Amatic SC" panose="020B0604020202020204" charset="-79"/>
              </a:rPr>
              <a:t>Website mua bán điện thoại di động</a:t>
            </a:r>
            <a:endParaRPr lang="en-US" sz="5000" b="1">
              <a:latin typeface="Amatic SC" panose="020B0604020202020204" charset="-79"/>
              <a:cs typeface="Amatic SC" panose="020B0604020202020204" charset="-79"/>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1" name="Google Shape;226;p20"/>
          <p:cNvSpPr txBox="1">
            <a:spLocks noGrp="1"/>
          </p:cNvSpPr>
          <p:nvPr>
            <p:ph type="body" idx="1"/>
          </p:nvPr>
        </p:nvSpPr>
        <p:spPr>
          <a:xfrm>
            <a:off x="1188175" y="1227909"/>
            <a:ext cx="6426300" cy="3118841"/>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a:t>2. </a:t>
            </a:r>
            <a:r>
              <a:rPr lang="en-US" b="1" smtClean="0"/>
              <a:t>Thiết kế cơ sở dữ liệu</a:t>
            </a:r>
          </a:p>
          <a:p>
            <a:pPr lvl="0"/>
            <a:r>
              <a:rPr lang="en-US"/>
              <a:t>Bảng Hóa Đơn</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10</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 name="Picture 3" descr="hoa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511" y="2150421"/>
            <a:ext cx="4495392" cy="22532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903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1" name="Google Shape;226;p20"/>
          <p:cNvSpPr txBox="1">
            <a:spLocks noGrp="1"/>
          </p:cNvSpPr>
          <p:nvPr>
            <p:ph type="body" idx="1"/>
          </p:nvPr>
        </p:nvSpPr>
        <p:spPr>
          <a:xfrm>
            <a:off x="1188175" y="1227909"/>
            <a:ext cx="6426300" cy="3118841"/>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a:t>2. </a:t>
            </a:r>
            <a:r>
              <a:rPr lang="en-US" b="1" smtClean="0"/>
              <a:t>Thiết kế cơ sở dữ liệu</a:t>
            </a:r>
          </a:p>
          <a:p>
            <a:pPr lvl="0"/>
            <a:r>
              <a:rPr lang="en-US"/>
              <a:t>Bảng Chi Tiết Hóa Đơn</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11</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099" name="Picture 3" descr="cth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356" y="2234065"/>
            <a:ext cx="4953890" cy="1972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0959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1" name="Google Shape;226;p20"/>
          <p:cNvSpPr txBox="1">
            <a:spLocks noGrp="1"/>
          </p:cNvSpPr>
          <p:nvPr>
            <p:ph type="body" idx="1"/>
          </p:nvPr>
        </p:nvSpPr>
        <p:spPr>
          <a:xfrm>
            <a:off x="1188175" y="1227909"/>
            <a:ext cx="6426300" cy="3118841"/>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a:t>2. </a:t>
            </a:r>
            <a:r>
              <a:rPr lang="en-US" b="1" smtClean="0"/>
              <a:t>Thiết kế cơ sở dữ liệu</a:t>
            </a:r>
          </a:p>
          <a:p>
            <a:pPr lvl="0"/>
            <a:r>
              <a:rPr lang="en-US"/>
              <a:t>Bảng Giao Hàng</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12</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122" name="Picture 2" descr="giaoh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865" y="2251882"/>
            <a:ext cx="4624735" cy="2094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8278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a:t>
            </a:r>
            <a:r>
              <a:rPr lang="en-US" smtClean="0"/>
              <a:t>giao diện</a:t>
            </a:r>
            <a:endParaRPr/>
          </a:p>
        </p:txBody>
      </p:sp>
      <p:sp>
        <p:nvSpPr>
          <p:cNvPr id="11" name="Google Shape;226;p20"/>
          <p:cNvSpPr txBox="1">
            <a:spLocks noGrp="1"/>
          </p:cNvSpPr>
          <p:nvPr>
            <p:ph type="body" idx="1"/>
          </p:nvPr>
        </p:nvSpPr>
        <p:spPr>
          <a:xfrm>
            <a:off x="416995" y="1388372"/>
            <a:ext cx="1797396" cy="545807"/>
          </a:xfrm>
          <a:prstGeom prst="rect">
            <a:avLst/>
          </a:prstGeom>
        </p:spPr>
        <p:txBody>
          <a:bodyPr spcFirstLastPara="1" wrap="square" lIns="0" tIns="0" rIns="0" bIns="0" anchor="t" anchorCtr="0">
            <a:noAutofit/>
          </a:bodyPr>
          <a:lstStyle/>
          <a:p>
            <a:pPr marL="88900" lvl="0" indent="0" algn="ctr" rtl="0">
              <a:lnSpc>
                <a:spcPct val="150000"/>
              </a:lnSpc>
              <a:spcBef>
                <a:spcPts val="0"/>
              </a:spcBef>
              <a:spcAft>
                <a:spcPts val="0"/>
              </a:spcAft>
              <a:buSzPts val="2200"/>
              <a:buNone/>
            </a:pPr>
            <a:r>
              <a:rPr lang="en-US" b="1"/>
              <a:t>1</a:t>
            </a:r>
            <a:r>
              <a:rPr lang="en-US" b="1" smtClean="0"/>
              <a:t>. Giao diện chính</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13</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14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666" y="1234136"/>
            <a:ext cx="5762625" cy="3243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26229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a:t>
            </a:r>
            <a:r>
              <a:rPr lang="en-US" smtClean="0"/>
              <a:t>giao diện</a:t>
            </a:r>
            <a:endParaRPr/>
          </a:p>
        </p:txBody>
      </p:sp>
      <p:sp>
        <p:nvSpPr>
          <p:cNvPr id="11" name="Google Shape;226;p20"/>
          <p:cNvSpPr txBox="1">
            <a:spLocks noGrp="1"/>
          </p:cNvSpPr>
          <p:nvPr>
            <p:ph type="body" idx="1"/>
          </p:nvPr>
        </p:nvSpPr>
        <p:spPr>
          <a:xfrm>
            <a:off x="416995" y="1388372"/>
            <a:ext cx="1797396" cy="545807"/>
          </a:xfrm>
          <a:prstGeom prst="rect">
            <a:avLst/>
          </a:prstGeom>
        </p:spPr>
        <p:txBody>
          <a:bodyPr spcFirstLastPara="1" wrap="square" lIns="0" tIns="0" rIns="0" bIns="0" anchor="t" anchorCtr="0">
            <a:noAutofit/>
          </a:bodyPr>
          <a:lstStyle/>
          <a:p>
            <a:pPr marL="88900" lvl="0" indent="0" algn="ctr" rtl="0">
              <a:lnSpc>
                <a:spcPct val="150000"/>
              </a:lnSpc>
              <a:spcBef>
                <a:spcPts val="0"/>
              </a:spcBef>
              <a:spcAft>
                <a:spcPts val="0"/>
              </a:spcAft>
              <a:buSzPts val="2200"/>
              <a:buNone/>
            </a:pPr>
            <a:r>
              <a:rPr lang="en-US" b="1"/>
              <a:t>2</a:t>
            </a:r>
            <a:r>
              <a:rPr lang="en-US" b="1" smtClean="0"/>
              <a:t>. Màn hình đăng nhập</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14</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666" y="1267187"/>
            <a:ext cx="5762625" cy="3243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8461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a:t>
            </a:r>
            <a:r>
              <a:rPr lang="en-US" smtClean="0"/>
              <a:t>giao diện</a:t>
            </a:r>
            <a:endParaRPr/>
          </a:p>
        </p:txBody>
      </p:sp>
      <p:sp>
        <p:nvSpPr>
          <p:cNvPr id="11" name="Google Shape;226;p20"/>
          <p:cNvSpPr txBox="1">
            <a:spLocks noGrp="1"/>
          </p:cNvSpPr>
          <p:nvPr>
            <p:ph type="body" idx="1"/>
          </p:nvPr>
        </p:nvSpPr>
        <p:spPr>
          <a:xfrm>
            <a:off x="394962" y="1388372"/>
            <a:ext cx="1959704" cy="545807"/>
          </a:xfrm>
          <a:prstGeom prst="rect">
            <a:avLst/>
          </a:prstGeom>
        </p:spPr>
        <p:txBody>
          <a:bodyPr spcFirstLastPara="1" wrap="square" lIns="0" tIns="0" rIns="0" bIns="0" anchor="t" anchorCtr="0">
            <a:noAutofit/>
          </a:bodyPr>
          <a:lstStyle/>
          <a:p>
            <a:pPr marL="88900" lvl="0" indent="0" algn="ctr" rtl="0">
              <a:lnSpc>
                <a:spcPct val="150000"/>
              </a:lnSpc>
              <a:spcBef>
                <a:spcPts val="0"/>
              </a:spcBef>
              <a:spcAft>
                <a:spcPts val="0"/>
              </a:spcAft>
              <a:buSzPts val="2200"/>
              <a:buNone/>
            </a:pPr>
            <a:r>
              <a:rPr lang="en-US" b="1" smtClean="0"/>
              <a:t>3. Trang Admin</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15</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819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666" y="1284306"/>
            <a:ext cx="5762625" cy="3243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7158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a:t>
            </a:r>
            <a:r>
              <a:rPr lang="en-US" smtClean="0"/>
              <a:t>giao diện</a:t>
            </a:r>
            <a:endParaRPr/>
          </a:p>
        </p:txBody>
      </p:sp>
      <p:sp>
        <p:nvSpPr>
          <p:cNvPr id="11" name="Google Shape;226;p20"/>
          <p:cNvSpPr txBox="1">
            <a:spLocks noGrp="1"/>
          </p:cNvSpPr>
          <p:nvPr>
            <p:ph type="body" idx="1"/>
          </p:nvPr>
        </p:nvSpPr>
        <p:spPr>
          <a:xfrm>
            <a:off x="394962" y="1388372"/>
            <a:ext cx="1959704" cy="545807"/>
          </a:xfrm>
          <a:prstGeom prst="rect">
            <a:avLst/>
          </a:prstGeom>
        </p:spPr>
        <p:txBody>
          <a:bodyPr spcFirstLastPara="1" wrap="square" lIns="0" tIns="0" rIns="0" bIns="0" anchor="t" anchorCtr="0">
            <a:noAutofit/>
          </a:bodyPr>
          <a:lstStyle/>
          <a:p>
            <a:pPr marL="88900" lvl="0" indent="0" algn="ctr" rtl="0">
              <a:lnSpc>
                <a:spcPct val="150000"/>
              </a:lnSpc>
              <a:spcBef>
                <a:spcPts val="0"/>
              </a:spcBef>
              <a:spcAft>
                <a:spcPts val="0"/>
              </a:spcAft>
              <a:buSzPts val="2200"/>
              <a:buNone/>
            </a:pPr>
            <a:r>
              <a:rPr lang="en-US" b="1"/>
              <a:t>4</a:t>
            </a:r>
            <a:r>
              <a:rPr lang="en-US" b="1" smtClean="0"/>
              <a:t>. Trang </a:t>
            </a:r>
          </a:p>
          <a:p>
            <a:pPr marL="88900" lvl="0" indent="0" algn="ctr" rtl="0">
              <a:lnSpc>
                <a:spcPct val="150000"/>
              </a:lnSpc>
              <a:spcBef>
                <a:spcPts val="0"/>
              </a:spcBef>
              <a:spcAft>
                <a:spcPts val="0"/>
              </a:spcAft>
              <a:buSzPts val="2200"/>
              <a:buNone/>
            </a:pPr>
            <a:r>
              <a:rPr lang="en-US" b="1" smtClean="0"/>
              <a:t>Quản Lý</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16</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6147" name="Picture 3" descr="quan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66" y="1211489"/>
            <a:ext cx="5788025" cy="3270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13715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mtClean="0"/>
              <a:t>Ư</a:t>
            </a:r>
            <a:r>
              <a:rPr lang="en-US" smtClean="0"/>
              <a:t>u điểm và nhưỢc điểm của đề tài</a:t>
            </a:r>
            <a:endParaRPr/>
          </a:p>
        </p:txBody>
      </p:sp>
      <p:sp>
        <p:nvSpPr>
          <p:cNvPr id="226" name="Google Shape;226;p20"/>
          <p:cNvSpPr txBox="1">
            <a:spLocks noGrp="1"/>
          </p:cNvSpPr>
          <p:nvPr>
            <p:ph type="body" idx="1"/>
          </p:nvPr>
        </p:nvSpPr>
        <p:spPr>
          <a:xfrm>
            <a:off x="1188175" y="1236617"/>
            <a:ext cx="6426300" cy="3110133"/>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smtClean="0"/>
              <a:t>Ưu điểm:</a:t>
            </a:r>
          </a:p>
          <a:p>
            <a:pPr lvl="1"/>
            <a:r>
              <a:rPr lang="en-US" sz="2400"/>
              <a:t>Giao diện đơn giản, dễ sử dụng</a:t>
            </a:r>
            <a:endParaRPr lang="en-US" sz="1800"/>
          </a:p>
          <a:p>
            <a:pPr lvl="1"/>
            <a:r>
              <a:rPr lang="en-US" sz="2400"/>
              <a:t>Dễ dàng quản lý, thao </a:t>
            </a:r>
            <a:r>
              <a:rPr lang="en-US" sz="2400" smtClean="0"/>
              <a:t>tác</a:t>
            </a:r>
          </a:p>
          <a:p>
            <a:pPr marL="88900" lvl="0" indent="0">
              <a:lnSpc>
                <a:spcPct val="150000"/>
              </a:lnSpc>
              <a:buNone/>
            </a:pPr>
            <a:r>
              <a:rPr lang="en-US" b="1" smtClean="0"/>
              <a:t>Nhược điểm:</a:t>
            </a:r>
            <a:endParaRPr lang="en-US" b="1"/>
          </a:p>
          <a:p>
            <a:pPr lvl="1"/>
            <a:r>
              <a:rPr lang="en-US"/>
              <a:t>Thiếu nhiều hạng mục</a:t>
            </a:r>
          </a:p>
          <a:p>
            <a:pPr lvl="1"/>
            <a:r>
              <a:rPr lang="en-US"/>
              <a:t>Thiếu nhiều chức năng nâng cao</a:t>
            </a:r>
          </a:p>
          <a:p>
            <a:pPr marL="546100" lvl="1" indent="0">
              <a:buNone/>
            </a:pPr>
            <a:endParaRPr lang="en-US" sz="2400" smtClean="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4821511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347275" y="1822444"/>
            <a:ext cx="6584869" cy="15487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mtClean="0"/>
              <a:t> Thank you </a:t>
            </a:r>
            <a:endParaRPr lang="en-US"/>
          </a:p>
        </p:txBody>
      </p:sp>
      <p:sp>
        <p:nvSpPr>
          <p:cNvPr id="3" name="Heart 2"/>
          <p:cNvSpPr/>
          <p:nvPr/>
        </p:nvSpPr>
        <p:spPr>
          <a:xfrm>
            <a:off x="2181339" y="2172654"/>
            <a:ext cx="903384" cy="848298"/>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6367749" y="2115239"/>
            <a:ext cx="903384" cy="848298"/>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99713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a:t>Giới </a:t>
            </a:r>
            <a:r>
              <a:rPr lang="en-US" smtClean="0"/>
              <a:t>thiệu đề tài</a:t>
            </a:r>
            <a:endParaRPr/>
          </a:p>
        </p:txBody>
      </p:sp>
      <p:sp>
        <p:nvSpPr>
          <p:cNvPr id="190" name="Google Shape;190;p16"/>
          <p:cNvSpPr txBox="1">
            <a:spLocks noGrp="1"/>
          </p:cNvSpPr>
          <p:nvPr>
            <p:ph type="body" idx="1"/>
          </p:nvPr>
        </p:nvSpPr>
        <p:spPr>
          <a:xfrm>
            <a:off x="1255666" y="1293225"/>
            <a:ext cx="7093868" cy="3013165"/>
          </a:xfrm>
          <a:prstGeom prst="rect">
            <a:avLst/>
          </a:prstGeom>
        </p:spPr>
        <p:txBody>
          <a:bodyPr spcFirstLastPara="1" wrap="square" lIns="0" tIns="0" rIns="0" bIns="0" anchor="t" anchorCtr="0">
            <a:noAutofit/>
          </a:bodyPr>
          <a:lstStyle/>
          <a:p>
            <a:pPr marL="101600" indent="0" algn="just">
              <a:buNone/>
            </a:pPr>
            <a:r>
              <a:rPr lang="en-US" sz="1300" smtClean="0"/>
              <a:t>Nói </a:t>
            </a:r>
            <a:r>
              <a:rPr lang="en-US" sz="1300"/>
              <a:t>đến Internet, ngày </a:t>
            </a:r>
            <a:r>
              <a:rPr lang="en-US" sz="1300" smtClean="0"/>
              <a:t>nay chỉ </a:t>
            </a:r>
            <a:r>
              <a:rPr lang="en-US" sz="1300"/>
              <a:t>với một vài thao tác bạn đã có thể kết nối tới bạn bè ,người thân của mình trên khắp đất nước. Không những nó là một phương tiện liên lạc mà còn đóng góp quan trọng trong các công việc làm ăn của các doanh nhân</a:t>
            </a:r>
            <a:r>
              <a:rPr lang="en-US" sz="1300" smtClean="0"/>
              <a:t>. Khiến điện thoại là thứ không thể thiếu trong cuộc sống mỗi người.</a:t>
            </a:r>
            <a:endParaRPr lang="en-US" sz="1300" smtClean="0"/>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462" y="1946910"/>
            <a:ext cx="3719649" cy="247976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743" y="2401940"/>
            <a:ext cx="2854719" cy="2024736"/>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đặt ra</a:t>
            </a:r>
            <a:endParaRPr lang="en-US"/>
          </a:p>
        </p:txBody>
      </p:sp>
      <p:sp>
        <p:nvSpPr>
          <p:cNvPr id="3" name="Text Placeholder 2"/>
          <p:cNvSpPr>
            <a:spLocks noGrp="1"/>
          </p:cNvSpPr>
          <p:nvPr>
            <p:ph type="body" idx="1"/>
          </p:nvPr>
        </p:nvSpPr>
        <p:spPr>
          <a:xfrm>
            <a:off x="488425" y="1310406"/>
            <a:ext cx="2195992" cy="2490885"/>
          </a:xfrm>
        </p:spPr>
        <p:txBody>
          <a:bodyPr/>
          <a:lstStyle/>
          <a:p>
            <a:pPr algn="just"/>
            <a:r>
              <a:rPr lang="en-US" sz="1300"/>
              <a:t>Thực tế đã cho thấy ngày càng có nhiều shop online xuất </a:t>
            </a:r>
            <a:r>
              <a:rPr lang="en-US" sz="1300" smtClean="0"/>
              <a:t>hiện. </a:t>
            </a:r>
            <a:r>
              <a:rPr lang="en-US" sz="1300"/>
              <a:t>Điện thoại di động là một trong những sản phẩm khó tính dành được sự quan tâm của nhiều người.</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2054" name="Picture 6" descr="C:\Users\Nam\Desktop\use-smartphone.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288" y="1310406"/>
            <a:ext cx="5653428" cy="306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0643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Hướng giải quyết</a:t>
            </a:r>
            <a:endParaRPr lang="en-US"/>
          </a:p>
        </p:txBody>
      </p:sp>
      <p:sp>
        <p:nvSpPr>
          <p:cNvPr id="3" name="Text Placeholder 2"/>
          <p:cNvSpPr>
            <a:spLocks noGrp="1"/>
          </p:cNvSpPr>
          <p:nvPr>
            <p:ph type="body" idx="1"/>
          </p:nvPr>
        </p:nvSpPr>
        <p:spPr>
          <a:xfrm>
            <a:off x="4552405" y="3566103"/>
            <a:ext cx="3925389" cy="884153"/>
          </a:xfrm>
          <a:solidFill>
            <a:schemeClr val="bg1"/>
          </a:solidFill>
        </p:spPr>
        <p:txBody>
          <a:bodyPr/>
          <a:lstStyle/>
          <a:p>
            <a:pPr marL="101600" indent="0" algn="just">
              <a:buNone/>
            </a:pPr>
            <a:r>
              <a:rPr lang="en-US" sz="1500"/>
              <a:t>Một website </a:t>
            </a:r>
            <a:r>
              <a:rPr lang="en-US" sz="1500" smtClean="0"/>
              <a:t>về mua bán, </a:t>
            </a:r>
            <a:r>
              <a:rPr lang="en-US" sz="1500"/>
              <a:t>giới thiệu diện thoại di động sẽ đáp ứng được tất cả nhu cầu của người sử dụng về sản phẩm của mình.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6" name="Picture 5"/>
          <p:cNvPicPr>
            <a:picLocks noChangeAspect="1"/>
          </p:cNvPicPr>
          <p:nvPr/>
        </p:nvPicPr>
        <p:blipFill>
          <a:blip r:embed="rId2"/>
          <a:stretch>
            <a:fillRect/>
          </a:stretch>
        </p:blipFill>
        <p:spPr>
          <a:xfrm>
            <a:off x="663567" y="1303876"/>
            <a:ext cx="3784336" cy="2843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4552405" y="742383"/>
            <a:ext cx="3925389" cy="2747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8367636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mtClean="0"/>
              <a:t>Hệ thống</a:t>
            </a:r>
            <a:endParaRPr/>
          </a:p>
        </p:txBody>
      </p:sp>
      <p:sp>
        <p:nvSpPr>
          <p:cNvPr id="226" name="Google Shape;226;p20"/>
          <p:cNvSpPr txBox="1">
            <a:spLocks noGrp="1"/>
          </p:cNvSpPr>
          <p:nvPr>
            <p:ph type="body" idx="1"/>
          </p:nvPr>
        </p:nvSpPr>
        <p:spPr>
          <a:xfrm>
            <a:off x="1188175" y="1245326"/>
            <a:ext cx="6426300" cy="3101424"/>
          </a:xfrm>
          <a:prstGeom prst="rect">
            <a:avLst/>
          </a:prstGeom>
        </p:spPr>
        <p:txBody>
          <a:bodyPr spcFirstLastPara="1" wrap="square" lIns="0" tIns="0" rIns="0" bIns="0" anchor="t" anchorCtr="0">
            <a:noAutofit/>
          </a:bodyPr>
          <a:lstStyle/>
          <a:p>
            <a:pPr marL="88900" indent="0">
              <a:buNone/>
            </a:pPr>
            <a:r>
              <a:rPr lang="en-US"/>
              <a:t>Hệ thống quản lý cửa hàng di động bao gồm nhiều bộ phận, hoạt động có mối liên hệ chặt chẽ nhau như:</a:t>
            </a:r>
          </a:p>
          <a:p>
            <a:r>
              <a:rPr lang="en-US"/>
              <a:t>Bộ phận quản lý S</a:t>
            </a:r>
            <a:r>
              <a:rPr lang="en-US" smtClean="0"/>
              <a:t>ản Phẩm</a:t>
            </a:r>
          </a:p>
          <a:p>
            <a:r>
              <a:rPr lang="en-US"/>
              <a:t>Bộ phận quản lý Loại Sản </a:t>
            </a:r>
            <a:r>
              <a:rPr lang="en-US" smtClean="0"/>
              <a:t>Phẩm</a:t>
            </a:r>
          </a:p>
          <a:p>
            <a:r>
              <a:rPr lang="en-US"/>
              <a:t>Bộ phận quản lý Hãng Sản </a:t>
            </a:r>
            <a:r>
              <a:rPr lang="en-US" smtClean="0"/>
              <a:t>Phẩm</a:t>
            </a:r>
          </a:p>
          <a:p>
            <a:r>
              <a:rPr lang="en-US"/>
              <a:t>Bộ phận quản lý Người </a:t>
            </a:r>
            <a:r>
              <a:rPr lang="en-US" smtClean="0"/>
              <a:t>dùng</a:t>
            </a:r>
          </a:p>
          <a:p>
            <a:r>
              <a:rPr lang="en-US"/>
              <a:t>Bộ phận quản </a:t>
            </a:r>
            <a:r>
              <a:rPr lang="en-US" smtClean="0"/>
              <a:t>lý Hóa Đơn</a:t>
            </a:r>
            <a:endParaRPr lang="en-US"/>
          </a:p>
          <a:p>
            <a:endParaRPr lang="en-US" smtClean="0"/>
          </a:p>
          <a:p>
            <a:endParaRPr lang="en-US" smtClean="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6</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27" name="Picture 3" descr="mohinhq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894" y="1122949"/>
            <a:ext cx="5935481" cy="34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4" name="Google Shape;226;p20"/>
          <p:cNvSpPr txBox="1">
            <a:spLocks/>
          </p:cNvSpPr>
          <p:nvPr/>
        </p:nvSpPr>
        <p:spPr>
          <a:xfrm>
            <a:off x="319926" y="1230456"/>
            <a:ext cx="2148968" cy="13580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0"/>
              </a:spcBef>
              <a:spcAft>
                <a:spcPts val="0"/>
              </a:spcAft>
              <a:buClr>
                <a:schemeClr val="accent1"/>
              </a:buClr>
              <a:buSzPts val="2200"/>
              <a:buFont typeface="Nunito"/>
              <a:buChar char="✗"/>
              <a:defRPr sz="2200" b="0" i="0" u="none" strike="noStrike" cap="none">
                <a:solidFill>
                  <a:schemeClr val="dk1"/>
                </a:solidFill>
                <a:latin typeface="Nunito"/>
                <a:ea typeface="Nunito"/>
                <a:cs typeface="Nunito"/>
                <a:sym typeface="Nunito"/>
              </a:defRPr>
            </a:lvl1pPr>
            <a:lvl2pPr marL="914400" marR="0" lvl="1" indent="-368300" algn="l" rtl="0">
              <a:lnSpc>
                <a:spcPct val="100000"/>
              </a:lnSpc>
              <a:spcBef>
                <a:spcPts val="1000"/>
              </a:spcBef>
              <a:spcAft>
                <a:spcPts val="0"/>
              </a:spcAft>
              <a:buClr>
                <a:schemeClr val="dk2"/>
              </a:buClr>
              <a:buSzPts val="2200"/>
              <a:buFont typeface="Nunito"/>
              <a:buChar char="✗"/>
              <a:defRPr sz="2200" b="0" i="0" u="none" strike="noStrike" cap="none">
                <a:solidFill>
                  <a:schemeClr val="dk1"/>
                </a:solidFill>
                <a:latin typeface="Nunito"/>
                <a:ea typeface="Nunito"/>
                <a:cs typeface="Nunito"/>
                <a:sym typeface="Nunito"/>
              </a:defRPr>
            </a:lvl2pPr>
            <a:lvl3pPr marL="1371600" marR="0" lvl="2"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3pPr>
            <a:lvl4pPr marL="1828800" marR="0" lvl="3"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4pPr>
            <a:lvl5pPr marL="2286000" marR="0" lvl="4"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5pPr>
            <a:lvl6pPr marL="2743200" marR="0" lvl="5"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6pPr>
            <a:lvl7pPr marL="3200400" marR="0" lvl="6"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7pPr>
            <a:lvl8pPr marL="3657600" marR="0" lvl="7" indent="-368300" algn="l" rtl="0">
              <a:lnSpc>
                <a:spcPct val="100000"/>
              </a:lnSpc>
              <a:spcBef>
                <a:spcPts val="1000"/>
              </a:spcBef>
              <a:spcAft>
                <a:spcPts val="0"/>
              </a:spcAft>
              <a:buClr>
                <a:schemeClr val="dk1"/>
              </a:buClr>
              <a:buSzPts val="2200"/>
              <a:buFont typeface="Nunito"/>
              <a:buChar char="○"/>
              <a:defRPr sz="2200" b="0" i="0" u="none" strike="noStrike" cap="none">
                <a:solidFill>
                  <a:schemeClr val="dk1"/>
                </a:solidFill>
                <a:latin typeface="Nunito"/>
                <a:ea typeface="Nunito"/>
                <a:cs typeface="Nunito"/>
                <a:sym typeface="Nunito"/>
              </a:defRPr>
            </a:lvl8pPr>
            <a:lvl9pPr marL="4114800" marR="0" lvl="8" indent="-368300" algn="l" rtl="0">
              <a:lnSpc>
                <a:spcPct val="100000"/>
              </a:lnSpc>
              <a:spcBef>
                <a:spcPts val="1000"/>
              </a:spcBef>
              <a:spcAft>
                <a:spcPts val="1000"/>
              </a:spcAft>
              <a:buClr>
                <a:schemeClr val="dk1"/>
              </a:buClr>
              <a:buSzPts val="2200"/>
              <a:buFont typeface="Nunito"/>
              <a:buChar char="■"/>
              <a:defRPr sz="2200" b="0" i="0" u="none" strike="noStrike" cap="none">
                <a:solidFill>
                  <a:schemeClr val="dk1"/>
                </a:solidFill>
                <a:latin typeface="Nunito"/>
                <a:ea typeface="Nunito"/>
                <a:cs typeface="Nunito"/>
                <a:sym typeface="Nunito"/>
              </a:defRPr>
            </a:lvl9pPr>
          </a:lstStyle>
          <a:p>
            <a:pPr marL="546100" indent="-457200" algn="ctr">
              <a:lnSpc>
                <a:spcPct val="150000"/>
              </a:lnSpc>
              <a:buFont typeface="Nunito"/>
              <a:buAutoNum type="arabicPeriod"/>
            </a:pPr>
            <a:r>
              <a:rPr lang="en-US" b="1" smtClean="0"/>
              <a:t>Mô hình </a:t>
            </a:r>
          </a:p>
          <a:p>
            <a:pPr marL="88900" indent="0" algn="ctr">
              <a:lnSpc>
                <a:spcPct val="150000"/>
              </a:lnSpc>
              <a:buFont typeface="Nunito"/>
              <a:buNone/>
            </a:pPr>
            <a:r>
              <a:rPr lang="en-US" b="1" smtClean="0"/>
              <a:t>quan hệ:</a:t>
            </a:r>
            <a:endParaRPr lang="en-US" b="1"/>
          </a:p>
        </p:txBody>
      </p:sp>
    </p:spTree>
    <p:extLst>
      <p:ext uri="{BB962C8B-B14F-4D97-AF65-F5344CB8AC3E}">
        <p14:creationId xmlns:p14="http://schemas.microsoft.com/office/powerpoint/2010/main" val="230446073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226" name="Google Shape;226;p20"/>
          <p:cNvSpPr txBox="1">
            <a:spLocks noGrp="1"/>
          </p:cNvSpPr>
          <p:nvPr>
            <p:ph type="body" idx="1"/>
          </p:nvPr>
        </p:nvSpPr>
        <p:spPr>
          <a:xfrm>
            <a:off x="1188175" y="1227909"/>
            <a:ext cx="6426300" cy="3118841"/>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a:t>2. </a:t>
            </a:r>
            <a:r>
              <a:rPr lang="en-US" b="1" smtClean="0"/>
              <a:t>Thiết kế cơ sở dữ liệu</a:t>
            </a:r>
          </a:p>
          <a:p>
            <a:pPr>
              <a:lnSpc>
                <a:spcPct val="150000"/>
              </a:lnSpc>
            </a:pPr>
            <a:r>
              <a:rPr lang="en-US"/>
              <a:t>Bảng nhà sản xuất</a:t>
            </a:r>
          </a:p>
          <a:p>
            <a:pPr marL="88900" lvl="0" indent="0" algn="l" rtl="0">
              <a:lnSpc>
                <a:spcPct val="150000"/>
              </a:lnSpc>
              <a:spcBef>
                <a:spcPts val="0"/>
              </a:spcBef>
              <a:spcAft>
                <a:spcPts val="0"/>
              </a:spcAft>
              <a:buSzPts val="2200"/>
              <a:buNone/>
            </a:pPr>
            <a:endParaRPr lang="en-US" b="1" smtClean="0"/>
          </a:p>
        </p:txBody>
      </p:sp>
      <p:sp>
        <p:nvSpPr>
          <p:cNvPr id="227" name="Google Shape;227;p2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28"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0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441" y="2438820"/>
            <a:ext cx="5857768" cy="1112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0176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1" name="Google Shape;226;p20"/>
          <p:cNvSpPr txBox="1">
            <a:spLocks noGrp="1"/>
          </p:cNvSpPr>
          <p:nvPr>
            <p:ph type="body" idx="1"/>
          </p:nvPr>
        </p:nvSpPr>
        <p:spPr>
          <a:xfrm>
            <a:off x="1188175" y="1227909"/>
            <a:ext cx="6426300" cy="3118841"/>
          </a:xfrm>
          <a:prstGeom prst="rect">
            <a:avLst/>
          </a:prstGeom>
        </p:spPr>
        <p:txBody>
          <a:bodyPr spcFirstLastPara="1" wrap="square" lIns="0" tIns="0" rIns="0" bIns="0" anchor="t" anchorCtr="0">
            <a:noAutofit/>
          </a:bodyPr>
          <a:lstStyle/>
          <a:p>
            <a:pPr marL="88900" lvl="0" indent="0" algn="l" rtl="0">
              <a:lnSpc>
                <a:spcPct val="150000"/>
              </a:lnSpc>
              <a:spcBef>
                <a:spcPts val="0"/>
              </a:spcBef>
              <a:spcAft>
                <a:spcPts val="0"/>
              </a:spcAft>
              <a:buSzPts val="2200"/>
              <a:buNone/>
            </a:pPr>
            <a:r>
              <a:rPr lang="en-US" b="1"/>
              <a:t>2. </a:t>
            </a:r>
            <a:r>
              <a:rPr lang="en-US" b="1" smtClean="0"/>
              <a:t>Thiết kế cơ sở dữ liệu</a:t>
            </a:r>
          </a:p>
          <a:p>
            <a:pPr>
              <a:lnSpc>
                <a:spcPct val="150000"/>
              </a:lnSpc>
            </a:pPr>
            <a:r>
              <a:rPr lang="en-US" smtClean="0"/>
              <a:t>Bảng loại sản phẩm</a:t>
            </a:r>
            <a:endParaRPr lang="en-US" b="1" smtClean="0"/>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8</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07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733" y="2572620"/>
            <a:ext cx="6005184" cy="10201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8434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0" name="Google Shape;225;p20"/>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lvl="0"/>
            <a:r>
              <a:rPr lang="en-US"/>
              <a:t>Thiết kế cơ sở dữ liệu</a:t>
            </a:r>
            <a:endParaRPr/>
          </a:p>
        </p:txBody>
      </p:sp>
      <p:sp>
        <p:nvSpPr>
          <p:cNvPr id="11" name="Google Shape;226;p20"/>
          <p:cNvSpPr txBox="1">
            <a:spLocks noGrp="1"/>
          </p:cNvSpPr>
          <p:nvPr>
            <p:ph type="body" idx="1"/>
          </p:nvPr>
        </p:nvSpPr>
        <p:spPr>
          <a:xfrm>
            <a:off x="619940" y="1247504"/>
            <a:ext cx="2606585" cy="1756954"/>
          </a:xfrm>
          <a:prstGeom prst="rect">
            <a:avLst/>
          </a:prstGeom>
        </p:spPr>
        <p:txBody>
          <a:bodyPr spcFirstLastPara="1" wrap="square" lIns="0" tIns="0" rIns="0" bIns="0" anchor="t" anchorCtr="0">
            <a:noAutofit/>
          </a:bodyPr>
          <a:lstStyle/>
          <a:p>
            <a:pPr marL="88900" lvl="0" indent="0" algn="just" rtl="0">
              <a:lnSpc>
                <a:spcPct val="150000"/>
              </a:lnSpc>
              <a:spcBef>
                <a:spcPts val="0"/>
              </a:spcBef>
              <a:spcAft>
                <a:spcPts val="0"/>
              </a:spcAft>
              <a:buSzPts val="2200"/>
              <a:buNone/>
            </a:pPr>
            <a:r>
              <a:rPr lang="en-US" b="1"/>
              <a:t>2. </a:t>
            </a:r>
            <a:r>
              <a:rPr lang="en-US" b="1" smtClean="0"/>
              <a:t>Thiết kế cơ sở dữ liệu</a:t>
            </a:r>
          </a:p>
          <a:p>
            <a:pPr lvl="0" algn="just"/>
            <a:r>
              <a:rPr lang="en-US"/>
              <a:t> </a:t>
            </a:r>
            <a:r>
              <a:rPr lang="en-US" smtClean="0"/>
              <a:t>Bảng sản </a:t>
            </a:r>
            <a:r>
              <a:rPr lang="en-US"/>
              <a:t>phẩm</a:t>
            </a:r>
          </a:p>
        </p:txBody>
      </p:sp>
      <p:sp>
        <p:nvSpPr>
          <p:cNvPr id="12" name="Google Shape;227;p20"/>
          <p:cNvSpPr txBox="1">
            <a:spLocks/>
          </p:cNvSpPr>
          <p:nvPr/>
        </p:nvSpPr>
        <p:spPr>
          <a:xfrm>
            <a:off x="8404375" y="4693376"/>
            <a:ext cx="548700" cy="30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1pPr>
            <a:lvl2pPr marR="0" lvl="1"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2pPr>
            <a:lvl3pPr marR="0" lvl="2"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3pPr>
            <a:lvl4pPr marR="0" lvl="3"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4pPr>
            <a:lvl5pPr marR="0" lvl="4"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5pPr>
            <a:lvl6pPr marR="0" lvl="5"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6pPr>
            <a:lvl7pPr marR="0" lvl="6"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7pPr>
            <a:lvl8pPr marR="0" lvl="7"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8pPr>
            <a:lvl9pPr marR="0" lvl="8" algn="r" rtl="0">
              <a:lnSpc>
                <a:spcPct val="100000"/>
              </a:lnSpc>
              <a:spcBef>
                <a:spcPts val="0"/>
              </a:spcBef>
              <a:spcAft>
                <a:spcPts val="0"/>
              </a:spcAft>
              <a:buClr>
                <a:srgbClr val="000000"/>
              </a:buClr>
              <a:buFont typeface="Arial"/>
              <a:buNone/>
              <a:defRPr sz="1500" b="1" i="0" u="none" strike="noStrike" cap="none">
                <a:solidFill>
                  <a:schemeClr val="dk2"/>
                </a:solidFill>
                <a:latin typeface="Amatic SC"/>
                <a:ea typeface="Amatic SC"/>
                <a:cs typeface="Amatic SC"/>
                <a:sym typeface="Amatic SC"/>
              </a:defRPr>
            </a:lvl9pPr>
          </a:lstStyle>
          <a:p>
            <a:fld id="{00000000-1234-1234-1234-123412341234}" type="slidenum">
              <a:rPr lang="en" smtClean="0"/>
              <a:pPr/>
              <a:t>9</a:t>
            </a:fld>
            <a:endParaRPr lang="en"/>
          </a:p>
        </p:txBody>
      </p:sp>
      <p:sp>
        <p:nvSpPr>
          <p:cNvPr id="13" name="Google Shape;228;p20"/>
          <p:cNvSpPr/>
          <p:nvPr/>
        </p:nvSpPr>
        <p:spPr>
          <a:xfrm>
            <a:off x="7648493" y="3814898"/>
            <a:ext cx="937597" cy="835429"/>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051" name="Picture 3" descr="bangsanph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489" y="1022078"/>
            <a:ext cx="3999004" cy="3441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6414"/>
      </p:ext>
    </p:extLst>
  </p:cSld>
  <p:clrMapOvr>
    <a:masterClrMapping/>
  </p:clrMapOvr>
  <p:transition spd="slow">
    <p:push dir="u"/>
  </p:transition>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TotalTime>
  <Words>440</Words>
  <Application>Microsoft Office PowerPoint</Application>
  <PresentationFormat>On-screen Show (16:9)</PresentationFormat>
  <Paragraphs>79</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Amatic SC</vt:lpstr>
      <vt:lpstr>Arial</vt:lpstr>
      <vt:lpstr>Nunito</vt:lpstr>
      <vt:lpstr>Calibri</vt:lpstr>
      <vt:lpstr>Curio template</vt:lpstr>
      <vt:lpstr> lập trình web</vt:lpstr>
      <vt:lpstr>Giới thiệu đề tài</vt:lpstr>
      <vt:lpstr>Vấn đề đặt ra</vt:lpstr>
      <vt:lpstr>Hướng giải quyết</vt:lpstr>
      <vt:lpstr>Hệ thống</vt:lpstr>
      <vt:lpstr>Thiết kế cơ sở dữ liệu</vt:lpstr>
      <vt:lpstr>Thiết kế cơ sở dữ liệu</vt:lpstr>
      <vt:lpstr>Thiết kế cơ sở dữ liệu</vt:lpstr>
      <vt:lpstr>Thiết kế cơ sở dữ liệu</vt:lpstr>
      <vt:lpstr>Thiết kế cơ sở dữ liệu</vt:lpstr>
      <vt:lpstr>Thiết kế cơ sở dữ liệu</vt:lpstr>
      <vt:lpstr>Thiết kế cơ sở dữ liệu</vt:lpstr>
      <vt:lpstr>Thiết kế giao diện</vt:lpstr>
      <vt:lpstr>Thiết kế giao diện</vt:lpstr>
      <vt:lpstr>Thiết kế giao diện</vt:lpstr>
      <vt:lpstr>Thiết kế giao diện</vt:lpstr>
      <vt:lpstr>Ưu điểm và nhưỢc điểm của đề tài</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NumPy</dc:title>
  <dc:creator>Nam</dc:creator>
  <cp:lastModifiedBy>Nam</cp:lastModifiedBy>
  <cp:revision>68</cp:revision>
  <dcterms:modified xsi:type="dcterms:W3CDTF">2022-12-16T14:29:41Z</dcterms:modified>
</cp:coreProperties>
</file>