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02"/>
  </p:normalViewPr>
  <p:slideViewPr>
    <p:cSldViewPr snapToGrid="0">
      <p:cViewPr varScale="1">
        <p:scale>
          <a:sx n="98" d="100"/>
          <a:sy n="98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351A0-3A6E-4768-816E-FCA03E9C2C04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635E3B-459D-4E84-9B13-EE3CE37D5F90}">
      <dgm:prSet/>
      <dgm:spPr/>
      <dgm:t>
        <a:bodyPr/>
        <a:lstStyle/>
        <a:p>
          <a:r>
            <a:rPr lang="en-US" b="1"/>
            <a:t>Shooting incidents by district :</a:t>
          </a:r>
        </a:p>
        <a:p>
          <a:r>
            <a:rPr lang="en-US"/>
            <a:t>The total number of incidents reported in each district is plotted. Every bar signifies a district, and the height of the bar corresponds to the number of incidents. </a:t>
          </a:r>
          <a:r>
            <a:rPr lang="en-US" b="1"/>
            <a:t>The highest number of incidents were taken place in D4 district.</a:t>
          </a:r>
        </a:p>
      </dgm:t>
    </dgm:pt>
    <dgm:pt modelId="{E81207CA-46BF-4308-876C-FADDB6C06F14}" type="parTrans" cxnId="{99FC12E2-B9E4-46C1-AE60-14BECDD62222}">
      <dgm:prSet/>
      <dgm:spPr/>
      <dgm:t>
        <a:bodyPr/>
        <a:lstStyle/>
        <a:p>
          <a:endParaRPr lang="en-US"/>
        </a:p>
      </dgm:t>
    </dgm:pt>
    <dgm:pt modelId="{0AE16A1F-9E10-4241-9412-BE296CCD7BE8}" type="sibTrans" cxnId="{99FC12E2-B9E4-46C1-AE60-14BECDD62222}">
      <dgm:prSet/>
      <dgm:spPr/>
      <dgm:t>
        <a:bodyPr/>
        <a:lstStyle/>
        <a:p>
          <a:endParaRPr lang="en-US"/>
        </a:p>
      </dgm:t>
    </dgm:pt>
    <dgm:pt modelId="{D2AB124E-094D-459D-821F-54B968101D3A}">
      <dgm:prSet/>
      <dgm:spPr/>
      <dgm:t>
        <a:bodyPr/>
        <a:lstStyle/>
        <a:p>
          <a:r>
            <a:rPr lang="en-US" b="1"/>
            <a:t>Most Frequent Offense descriptions :</a:t>
          </a:r>
        </a:p>
        <a:p>
          <a:r>
            <a:rPr lang="en-US"/>
            <a:t>The top ten most common offense descriptions found in the dataset are displayed in this plot. </a:t>
          </a:r>
          <a:r>
            <a:rPr lang="en-US" b="1"/>
            <a:t>The most frequent offenses are at the top of the list, which is arranged according to how frequently they occur. </a:t>
          </a:r>
        </a:p>
      </dgm:t>
    </dgm:pt>
    <dgm:pt modelId="{E9F946AB-06C3-46F6-A9A5-4CF48D8DAEB1}" type="parTrans" cxnId="{E73CB850-EA77-4376-8DF0-7A2C10DB0D42}">
      <dgm:prSet/>
      <dgm:spPr/>
      <dgm:t>
        <a:bodyPr/>
        <a:lstStyle/>
        <a:p>
          <a:endParaRPr lang="en-US"/>
        </a:p>
      </dgm:t>
    </dgm:pt>
    <dgm:pt modelId="{0DC937F0-CE0F-4C18-9BE9-08EFC6ED32EF}" type="sibTrans" cxnId="{E73CB850-EA77-4376-8DF0-7A2C10DB0D42}">
      <dgm:prSet/>
      <dgm:spPr/>
      <dgm:t>
        <a:bodyPr/>
        <a:lstStyle/>
        <a:p>
          <a:endParaRPr lang="en-US"/>
        </a:p>
      </dgm:t>
    </dgm:pt>
    <dgm:pt modelId="{463A2090-D3D1-394B-AECA-3B8845557E2F}" type="pres">
      <dgm:prSet presAssocID="{E89351A0-3A6E-4768-816E-FCA03E9C2C04}" presName="vert0" presStyleCnt="0">
        <dgm:presLayoutVars>
          <dgm:dir/>
          <dgm:animOne val="branch"/>
          <dgm:animLvl val="lvl"/>
        </dgm:presLayoutVars>
      </dgm:prSet>
      <dgm:spPr/>
    </dgm:pt>
    <dgm:pt modelId="{CE39E7C3-6D9F-9747-AA8E-5DC7531EF5A9}" type="pres">
      <dgm:prSet presAssocID="{E6635E3B-459D-4E84-9B13-EE3CE37D5F90}" presName="thickLine" presStyleLbl="alignNode1" presStyleIdx="0" presStyleCnt="2"/>
      <dgm:spPr/>
    </dgm:pt>
    <dgm:pt modelId="{D8A78077-2C29-FF4D-86B4-823ADD964FDA}" type="pres">
      <dgm:prSet presAssocID="{E6635E3B-459D-4E84-9B13-EE3CE37D5F90}" presName="horz1" presStyleCnt="0"/>
      <dgm:spPr/>
    </dgm:pt>
    <dgm:pt modelId="{587D5AEB-6064-D24A-8F6A-9763C91760C4}" type="pres">
      <dgm:prSet presAssocID="{E6635E3B-459D-4E84-9B13-EE3CE37D5F90}" presName="tx1" presStyleLbl="revTx" presStyleIdx="0" presStyleCnt="2"/>
      <dgm:spPr/>
    </dgm:pt>
    <dgm:pt modelId="{2A3E40AD-44FA-754F-85B6-720719E883AC}" type="pres">
      <dgm:prSet presAssocID="{E6635E3B-459D-4E84-9B13-EE3CE37D5F90}" presName="vert1" presStyleCnt="0"/>
      <dgm:spPr/>
    </dgm:pt>
    <dgm:pt modelId="{FD4991ED-0DC0-A34E-810F-F1DD90D07A2C}" type="pres">
      <dgm:prSet presAssocID="{D2AB124E-094D-459D-821F-54B968101D3A}" presName="thickLine" presStyleLbl="alignNode1" presStyleIdx="1" presStyleCnt="2"/>
      <dgm:spPr/>
    </dgm:pt>
    <dgm:pt modelId="{5E604C66-C101-0141-A3F6-380C77C1BF57}" type="pres">
      <dgm:prSet presAssocID="{D2AB124E-094D-459D-821F-54B968101D3A}" presName="horz1" presStyleCnt="0"/>
      <dgm:spPr/>
    </dgm:pt>
    <dgm:pt modelId="{49733D28-DA76-7143-8CAA-1BDCD2885D3D}" type="pres">
      <dgm:prSet presAssocID="{D2AB124E-094D-459D-821F-54B968101D3A}" presName="tx1" presStyleLbl="revTx" presStyleIdx="1" presStyleCnt="2"/>
      <dgm:spPr/>
    </dgm:pt>
    <dgm:pt modelId="{67584A3F-F4B4-AA44-879E-82CDD342E3A1}" type="pres">
      <dgm:prSet presAssocID="{D2AB124E-094D-459D-821F-54B968101D3A}" presName="vert1" presStyleCnt="0"/>
      <dgm:spPr/>
    </dgm:pt>
  </dgm:ptLst>
  <dgm:cxnLst>
    <dgm:cxn modelId="{2BA9441E-4677-544C-A191-AC57EDD6F06F}" type="presOf" srcId="{E6635E3B-459D-4E84-9B13-EE3CE37D5F90}" destId="{587D5AEB-6064-D24A-8F6A-9763C91760C4}" srcOrd="0" destOrd="0" presId="urn:microsoft.com/office/officeart/2008/layout/LinedList"/>
    <dgm:cxn modelId="{EF5BDA22-C377-F14C-8867-4866F62DB74E}" type="presOf" srcId="{E89351A0-3A6E-4768-816E-FCA03E9C2C04}" destId="{463A2090-D3D1-394B-AECA-3B8845557E2F}" srcOrd="0" destOrd="0" presId="urn:microsoft.com/office/officeart/2008/layout/LinedList"/>
    <dgm:cxn modelId="{E73CB850-EA77-4376-8DF0-7A2C10DB0D42}" srcId="{E89351A0-3A6E-4768-816E-FCA03E9C2C04}" destId="{D2AB124E-094D-459D-821F-54B968101D3A}" srcOrd="1" destOrd="0" parTransId="{E9F946AB-06C3-46F6-A9A5-4CF48D8DAEB1}" sibTransId="{0DC937F0-CE0F-4C18-9BE9-08EFC6ED32EF}"/>
    <dgm:cxn modelId="{D9DA64C9-D8ED-244A-B6C4-D811570F2DB5}" type="presOf" srcId="{D2AB124E-094D-459D-821F-54B968101D3A}" destId="{49733D28-DA76-7143-8CAA-1BDCD2885D3D}" srcOrd="0" destOrd="0" presId="urn:microsoft.com/office/officeart/2008/layout/LinedList"/>
    <dgm:cxn modelId="{99FC12E2-B9E4-46C1-AE60-14BECDD62222}" srcId="{E89351A0-3A6E-4768-816E-FCA03E9C2C04}" destId="{E6635E3B-459D-4E84-9B13-EE3CE37D5F90}" srcOrd="0" destOrd="0" parTransId="{E81207CA-46BF-4308-876C-FADDB6C06F14}" sibTransId="{0AE16A1F-9E10-4241-9412-BE296CCD7BE8}"/>
    <dgm:cxn modelId="{056F7CF9-9A55-4C43-A8B2-B31550EB185B}" type="presParOf" srcId="{463A2090-D3D1-394B-AECA-3B8845557E2F}" destId="{CE39E7C3-6D9F-9747-AA8E-5DC7531EF5A9}" srcOrd="0" destOrd="0" presId="urn:microsoft.com/office/officeart/2008/layout/LinedList"/>
    <dgm:cxn modelId="{FCC84EDC-AE34-4249-9E01-7C92CE9EEEA9}" type="presParOf" srcId="{463A2090-D3D1-394B-AECA-3B8845557E2F}" destId="{D8A78077-2C29-FF4D-86B4-823ADD964FDA}" srcOrd="1" destOrd="0" presId="urn:microsoft.com/office/officeart/2008/layout/LinedList"/>
    <dgm:cxn modelId="{91CD7EA8-659A-A442-8290-5D04664576F7}" type="presParOf" srcId="{D8A78077-2C29-FF4D-86B4-823ADD964FDA}" destId="{587D5AEB-6064-D24A-8F6A-9763C91760C4}" srcOrd="0" destOrd="0" presId="urn:microsoft.com/office/officeart/2008/layout/LinedList"/>
    <dgm:cxn modelId="{72638136-C8EE-BF43-AE9D-591C1738784E}" type="presParOf" srcId="{D8A78077-2C29-FF4D-86B4-823ADD964FDA}" destId="{2A3E40AD-44FA-754F-85B6-720719E883AC}" srcOrd="1" destOrd="0" presId="urn:microsoft.com/office/officeart/2008/layout/LinedList"/>
    <dgm:cxn modelId="{8CEF45AA-1992-F54F-8B4A-DF60981C958E}" type="presParOf" srcId="{463A2090-D3D1-394B-AECA-3B8845557E2F}" destId="{FD4991ED-0DC0-A34E-810F-F1DD90D07A2C}" srcOrd="2" destOrd="0" presId="urn:microsoft.com/office/officeart/2008/layout/LinedList"/>
    <dgm:cxn modelId="{0D15104A-DCF5-3E4D-B0DF-BC1CB317AA05}" type="presParOf" srcId="{463A2090-D3D1-394B-AECA-3B8845557E2F}" destId="{5E604C66-C101-0141-A3F6-380C77C1BF57}" srcOrd="3" destOrd="0" presId="urn:microsoft.com/office/officeart/2008/layout/LinedList"/>
    <dgm:cxn modelId="{C39BDCE4-B609-0043-8924-403BEEBB3FA4}" type="presParOf" srcId="{5E604C66-C101-0141-A3F6-380C77C1BF57}" destId="{49733D28-DA76-7143-8CAA-1BDCD2885D3D}" srcOrd="0" destOrd="0" presId="urn:microsoft.com/office/officeart/2008/layout/LinedList"/>
    <dgm:cxn modelId="{FA0CD250-8958-2441-91B3-E7FDDA240375}" type="presParOf" srcId="{5E604C66-C101-0141-A3F6-380C77C1BF57}" destId="{67584A3F-F4B4-AA44-879E-82CDD342E3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9E7C3-6D9F-9747-AA8E-5DC7531EF5A9}">
      <dsp:nvSpPr>
        <dsp:cNvPr id="0" name=""/>
        <dsp:cNvSpPr/>
      </dsp:nvSpPr>
      <dsp:spPr>
        <a:xfrm>
          <a:off x="0" y="0"/>
          <a:ext cx="68945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7D5AEB-6064-D24A-8F6A-9763C91760C4}">
      <dsp:nvSpPr>
        <dsp:cNvPr id="0" name=""/>
        <dsp:cNvSpPr/>
      </dsp:nvSpPr>
      <dsp:spPr>
        <a:xfrm>
          <a:off x="0" y="0"/>
          <a:ext cx="6894576" cy="174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Shooting incidents by district 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total number of incidents reported in each district is plotted. Every bar signifies a district, and the height of the bar corresponds to the number of incidents. </a:t>
          </a:r>
          <a:r>
            <a:rPr lang="en-US" sz="2100" b="1" kern="1200"/>
            <a:t>The highest number of incidents were taken place in D4 district.</a:t>
          </a:r>
        </a:p>
      </dsp:txBody>
      <dsp:txXfrm>
        <a:off x="0" y="0"/>
        <a:ext cx="6894576" cy="1741931"/>
      </dsp:txXfrm>
    </dsp:sp>
    <dsp:sp modelId="{FD4991ED-0DC0-A34E-810F-F1DD90D07A2C}">
      <dsp:nvSpPr>
        <dsp:cNvPr id="0" name=""/>
        <dsp:cNvSpPr/>
      </dsp:nvSpPr>
      <dsp:spPr>
        <a:xfrm>
          <a:off x="0" y="1741931"/>
          <a:ext cx="6894576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33D28-DA76-7143-8CAA-1BDCD2885D3D}">
      <dsp:nvSpPr>
        <dsp:cNvPr id="0" name=""/>
        <dsp:cNvSpPr/>
      </dsp:nvSpPr>
      <dsp:spPr>
        <a:xfrm>
          <a:off x="0" y="1741931"/>
          <a:ext cx="6894576" cy="174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Most Frequent Offense descriptions 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top ten most common offense descriptions found in the dataset are displayed in this plot. </a:t>
          </a:r>
          <a:r>
            <a:rPr lang="en-US" sz="2100" b="1" kern="1200"/>
            <a:t>The most frequent offenses are at the top of the list, which is arranged according to how frequently they occur. </a:t>
          </a:r>
        </a:p>
      </dsp:txBody>
      <dsp:txXfrm>
        <a:off x="0" y="1741931"/>
        <a:ext cx="6894576" cy="1741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B6FA-37CC-F88E-D31F-959B629F7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E4956-7114-751C-26EF-605B13035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B9AF-748C-4B97-E253-236EE327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BAB-7379-BE6F-A831-356A2F7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9EFB-B6E6-7C45-1D00-7261589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7B3E-0911-A997-0AF1-123DC6A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7F70F-9245-D307-36CC-416A5579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DB18-F5CD-F8A4-A056-E223F6E3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E140-B899-71BF-F0CE-9775625B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3025-ED35-A7A7-EF3D-64C9CFD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63458-D9C1-71FB-3332-5C82A7A4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513C0-D718-BFA1-F8B1-8752C76B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FA47-DBE8-D57B-124E-3AF47F9B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F51D-4F39-78E6-85FF-C0FAFC34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E09F-684B-A564-F375-17850E43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EB43-9439-C8E1-7EA0-27E47853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6F7A-1871-D8C0-263A-D18CF73E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58CF-EBDB-F2B6-9B27-8746E764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6B41-C258-6573-D29A-38CD1365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239F-7902-AE64-497F-BDB214A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EF51-A779-DA91-BA0D-5BB4AF17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0B75-D29F-0DD1-85B4-56CB1284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5A6-5096-94A5-A719-8CDD8E12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7A79-D4EF-985E-7547-06836510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BE10-EFD8-7000-0B4F-746BCBD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57A4-17F1-1C2D-9695-164B3642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D972-AFE2-EA13-0361-04428D84B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E53DD-838E-E331-D2F4-E83289F2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7733-A8FA-26A7-B1D8-DFF791AF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C95F-E216-A44C-805E-4EF2067F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C313-E94D-BA47-2467-309CFF2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56CD-9BB6-8CD5-BEDB-781BA086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9936-E70F-C66F-EAEB-FCBADD36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C2D7-F090-1D92-599A-EB826775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1643F-47C2-2EDD-53C4-7142FD047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FAE34-FE42-41FD-8DEB-80DE4912F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78E62-43F8-CBDD-FBD5-ECFDEC1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73024-FEE2-E1A6-6F73-BEA6F92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DB0AD-48E6-2E2F-0B87-650C53FD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86E6-7193-20CB-597C-56D26FC7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2903-0658-2A8F-6D53-4BF539F8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2F17-C776-C3A1-C492-67C086B8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881F1-40E5-7EB4-D968-39A42AA8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47CE4-B686-10EA-2DEE-BBF1802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5ED50-5453-18FF-0A39-6967FBD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EEEB-5D0E-8B33-196B-6792031F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CADE-9A30-63C0-E989-C0269B94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E3A0-13D6-A128-0523-5365BF5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7A1B6-A691-AB07-6A8F-30663E59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F93A-3709-A763-F66D-C04A1FD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796E-C191-D83D-BBD2-D0AF6DB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EE92-390C-7567-B5CB-8CF2A17C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18B2-EE8D-1B0A-36E8-C420D2D2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14356-4637-5A92-7CF8-BF8B53115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270BC-869B-D28D-022B-A110AEDB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8AC3-120A-F9F2-47A4-DD42A7A8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80E3-0B97-3A57-5BDD-4E013A1D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3717A-3723-4950-C5D0-755B61A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5AEB5-F690-B4D3-6CC6-7FFD5349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CF8F-B65C-749C-1E3D-FA26778B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ECE9-ACB5-94C9-FBF4-0E873F12A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8DF8-2D65-5144-8B77-8C4DEE29ACF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39B7-66FA-2CC6-08EC-D3FD1A9E1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0B60-78F0-E67C-1B95-2EB3AB109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80C5-CE1D-CC49-9527-F40AF6B8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tzheng/files/Rcolor.pdf" TargetMode="External"/><Relationship Id="rId2" Type="http://schemas.openxmlformats.org/officeDocument/2006/relationships/hyperlink" Target="https://www.r-bloggers.com/2021/05/lasso-regression-model-with-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linear-regression-in-r/modules/linear-regression-in-r/cheatsheet" TargetMode="External"/><Relationship Id="rId5" Type="http://schemas.openxmlformats.org/officeDocument/2006/relationships/hyperlink" Target="https://medium.com/@saurav12das/correlation-plots-in-r-b392056a2ce" TargetMode="External"/><Relationship Id="rId4" Type="http://schemas.openxmlformats.org/officeDocument/2006/relationships/hyperlink" Target="http://www.sthda.com/english/wiki/two-way-anova-test-in-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boston.gov/dataset/crime-incident-reports-august-2015-to-date-source-new-system/resource/b973d8cb-eeb2-4e7e-99da-c92938efc9c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46880-F005-D76F-6475-2F2ABFA1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4600" b="1">
                <a:latin typeface="Arial" panose="020B0604020202020204" pitchFamily="34" charset="0"/>
                <a:cs typeface="Arial" panose="020B0604020202020204" pitchFamily="34" charset="0"/>
              </a:rPr>
              <a:t>Boston Crime Analysis</a:t>
            </a:r>
            <a:br>
              <a:rPr lang="en-US" sz="4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>
                <a:latin typeface="Arial" panose="020B0604020202020204" pitchFamily="34" charset="0"/>
                <a:cs typeface="Arial" panose="020B0604020202020204" pitchFamily="34" charset="0"/>
              </a:rPr>
              <a:t>ALY6015 – Intermediate Analytics</a:t>
            </a:r>
            <a:br>
              <a:rPr lang="en-IN" sz="4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6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9C8C-F498-EF14-2FBF-6CA2165B9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8156" y="1390590"/>
            <a:ext cx="3223021" cy="3692781"/>
          </a:xfrm>
        </p:spPr>
        <p:txBody>
          <a:bodyPr anchor="b">
            <a:normAutofit/>
          </a:bodyPr>
          <a:lstStyle/>
          <a:p>
            <a:pPr algn="l"/>
            <a:r>
              <a:rPr lang="en-IN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  <a:p>
            <a:pPr algn="l"/>
            <a:r>
              <a:rPr lang="en-I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Manoznasai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Koduri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Harsha Vardhan </a:t>
            </a:r>
            <a:r>
              <a:rPr lang="en-IN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Kasireddy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Manikandan Meenakshi Sundaram   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1C65B-300A-367E-E5BE-4D0A177D5A73}"/>
              </a:ext>
            </a:extLst>
          </p:cNvPr>
          <p:cNvSpPr txBox="1"/>
          <p:nvPr/>
        </p:nvSpPr>
        <p:spPr>
          <a:xfrm>
            <a:off x="838199" y="4873083"/>
            <a:ext cx="361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Professor: </a:t>
            </a:r>
            <a:r>
              <a:rPr lang="en-US" dirty="0" err="1"/>
              <a:t>Zhi</a:t>
            </a:r>
            <a:r>
              <a:rPr lang="en-US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139056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D5193-119A-BE92-7C81-AF7BBD8F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 b="1" dirty="0">
                <a:cs typeface="Arial" panose="020B0604020202020204" pitchFamily="34" charset="0"/>
              </a:rPr>
              <a:t>Logistic regression</a:t>
            </a:r>
            <a:endParaRPr lang="en-US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643A-AD4C-2FB3-E7AD-7A94A9F7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Autofit/>
          </a:bodyPr>
          <a:lstStyle/>
          <a:p>
            <a:pPr algn="just"/>
            <a:r>
              <a:rPr lang="en-US" sz="1600" dirty="0">
                <a:cs typeface="Arial" panose="020B0604020202020204" pitchFamily="34" charset="0"/>
              </a:rPr>
              <a:t>Logistic Regression is basically a method that we use to fit a regression model. Logistic regression belongs to a family, named Generalized Linear Model (GLM). When there is continuous or categorical predictor variables in the data, logistic regression can be used. The </a:t>
            </a:r>
            <a:r>
              <a:rPr lang="en-US" sz="1600" dirty="0" err="1">
                <a:cs typeface="Arial" panose="020B0604020202020204" pitchFamily="34" charset="0"/>
              </a:rPr>
              <a:t>glm</a:t>
            </a:r>
            <a:r>
              <a:rPr lang="en-US" sz="1600" dirty="0">
                <a:cs typeface="Arial" panose="020B0604020202020204" pitchFamily="34" charset="0"/>
              </a:rPr>
              <a:t> function is used to compute logistic regression and need to give the formula, data and the family as arguments for the </a:t>
            </a:r>
            <a:r>
              <a:rPr lang="en-US" sz="1600" dirty="0" err="1">
                <a:cs typeface="Arial" panose="020B0604020202020204" pitchFamily="34" charset="0"/>
              </a:rPr>
              <a:t>glm</a:t>
            </a:r>
            <a:r>
              <a:rPr lang="en-US" sz="1600" dirty="0">
                <a:cs typeface="Arial" panose="020B0604020202020204" pitchFamily="34" charset="0"/>
              </a:rPr>
              <a:t> function. </a:t>
            </a:r>
          </a:p>
          <a:p>
            <a:pPr algn="just"/>
            <a:r>
              <a:rPr lang="en-US" sz="1600" dirty="0">
                <a:cs typeface="Arial" panose="020B0604020202020204" pitchFamily="34" charset="0"/>
              </a:rPr>
              <a:t>We have divided the data into testing and training data, The data is split into 70-30 ratio. Where 70% for the training set and 30% for the testing set.</a:t>
            </a:r>
            <a:endParaRPr lang="en-IN" sz="1600" dirty="0">
              <a:cs typeface="Arial" panose="020B0604020202020204" pitchFamily="34" charset="0"/>
            </a:endParaRPr>
          </a:p>
          <a:p>
            <a:pPr algn="just"/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4BEDE1-CD09-EF25-4CF2-81B65A1A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884"/>
            <a:ext cx="6903720" cy="46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61A2D-8300-2AE9-6F24-4D39AC1A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/>
              <a:t>Logistic Regression</a:t>
            </a:r>
            <a:endParaRPr lang="en-US" sz="5000" b="1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3836-21AC-B656-24D2-DB94A59A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just"/>
            <a:r>
              <a:rPr lang="en-US" sz="1900" dirty="0">
                <a:cs typeface="Times New Roman" panose="02020603050405020304" pitchFamily="18" charset="0"/>
              </a:rPr>
              <a:t>The statistic known as sensitivity measures a model's capacity to forecast true positives for Shootings. The statistic known as specificity measures a model's capacity to forecast true negatives for the shootings. Any categorical model can use these measures</a:t>
            </a:r>
          </a:p>
          <a:p>
            <a:pPr algn="just"/>
            <a:r>
              <a:rPr lang="en-US" sz="1900" dirty="0">
                <a:cs typeface="Times New Roman" panose="02020603050405020304" pitchFamily="18" charset="0"/>
              </a:rPr>
              <a:t>Accuracy is the proportion of correct predictions over total predictions which determines the overall predicted accuracy of the model. We have an accuracy of 99.19% which means the model is very good. </a:t>
            </a:r>
            <a:endParaRPr lang="en-IN" sz="1900" dirty="0">
              <a:cs typeface="Times New Roman" panose="02020603050405020304" pitchFamily="18" charset="0"/>
            </a:endParaRPr>
          </a:p>
          <a:p>
            <a:pPr algn="just"/>
            <a:endParaRPr lang="en-US" sz="19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8A8624-1D58-9C63-11AB-DC740D5D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0CED86-5AFB-6F7C-6B16-BC88861B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" y="1650380"/>
            <a:ext cx="4304371" cy="385832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AE99-E7F2-CC0D-0B07-CA86A96E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Two-way Anova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924F-1625-0182-C4C9-A6EEC25B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algn="just"/>
            <a:r>
              <a:rPr lang="en-US" sz="2200" b="0" i="0" dirty="0">
                <a:solidFill>
                  <a:srgbClr val="FFFFFF"/>
                </a:solidFill>
                <a:effectLst/>
                <a:cs typeface="Times New Roman" panose="02020603050405020304" pitchFamily="18" charset="0"/>
              </a:rPr>
              <a:t>The mean of a quantitative variable is estimated using a two-way ANOVA in relation to the values of two categorical variables. When attempting to determine the combined impact of two independent factors on a dependent variable, use a two-way ANOVA.</a:t>
            </a:r>
          </a:p>
          <a:p>
            <a:pPr algn="just"/>
            <a:r>
              <a:rPr lang="en-US" sz="2200" dirty="0">
                <a:solidFill>
                  <a:srgbClr val="FFFFFF"/>
                </a:solidFill>
                <a:cs typeface="Times New Roman" panose="02020603050405020304" pitchFamily="18" charset="0"/>
              </a:rPr>
              <a:t>As the p value is less than the significant value that is 0.05, we reject the null hypothesis.  </a:t>
            </a:r>
          </a:p>
          <a:p>
            <a:pPr algn="just"/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EA83B0D-E10A-A221-65DD-630CB880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0" r="31876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F5A2-C7B5-57C0-7539-CCC1E2D9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IN" b="1"/>
              <a:t>              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2F4-0B36-675E-23D4-AEAAEA92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cs typeface="Times New Roman" panose="02020603050405020304" pitchFamily="18" charset="0"/>
              </a:rPr>
              <a:t>We have performed Linear regression and logistic regression by taking shooting as response variable. We got 99.1% accuracy for the linear regression model which itself says that this model is best fit. The two value </a:t>
            </a:r>
            <a:r>
              <a:rPr lang="en-IN" sz="2000" dirty="0" err="1">
                <a:cs typeface="Times New Roman" panose="02020603050405020304" pitchFamily="18" charset="0"/>
              </a:rPr>
              <a:t>Anova</a:t>
            </a:r>
            <a:r>
              <a:rPr lang="en-IN" sz="2000" dirty="0">
                <a:cs typeface="Times New Roman" panose="02020603050405020304" pitchFamily="18" charset="0"/>
              </a:rPr>
              <a:t> test is performed and we have p value less than 0.05, so we reject the null hypothesis.  </a:t>
            </a:r>
          </a:p>
          <a:p>
            <a:pPr algn="just"/>
            <a:r>
              <a:rPr lang="en-IN" sz="2000" dirty="0">
                <a:cs typeface="Times New Roman" panose="02020603050405020304" pitchFamily="18" charset="0"/>
              </a:rPr>
              <a:t>We can conclude that almost every model is very accurate for the Crimes dataset, but one among those models is the logistic model is the best model.</a:t>
            </a:r>
          </a:p>
          <a:p>
            <a:pPr algn="just"/>
            <a:r>
              <a:rPr lang="en-IN" sz="2000" dirty="0">
                <a:cs typeface="Times New Roman" panose="02020603050405020304" pitchFamily="18" charset="0"/>
              </a:rPr>
              <a:t>Logistic model is best as it is very easy to understand and it requires less training.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091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C3FF-2114-91A5-86B7-F839CCD6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                      </a:t>
            </a:r>
            <a:r>
              <a:rPr lang="en-IN" sz="4800" b="1"/>
              <a:t>References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5570-DF04-900B-FB56-7E277E58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US" sz="1500" b="0" i="0" u="none" strike="noStrike">
              <a:effectLst/>
            </a:endParaRPr>
          </a:p>
          <a:p>
            <a:r>
              <a:rPr lang="en-US" sz="1500" b="0" i="0" u="none" strike="noStrike">
                <a:effectLst/>
              </a:rPr>
              <a:t>Lee, S. H. (2021, May 19). </a:t>
            </a:r>
            <a:r>
              <a:rPr lang="en-US" sz="1500" b="0" i="1" u="none" strike="noStrike">
                <a:effectLst/>
              </a:rPr>
              <a:t>Lasso Regression Model with R code | R-bloggers</a:t>
            </a:r>
            <a:r>
              <a:rPr lang="en-US" sz="1500" b="0" i="0" u="none" strike="noStrike">
                <a:effectLst/>
              </a:rPr>
              <a:t>. R-bloggers. </a:t>
            </a:r>
            <a:r>
              <a:rPr lang="en-US" sz="1500" b="0" i="0" u="none" strike="noStrike">
                <a:effectLst/>
                <a:hlinkClick r:id="rId2"/>
              </a:rPr>
              <a:t>https://www.r-bloggers.com/2021/05/lasso-regression-model-with-r-code/</a:t>
            </a:r>
            <a:endParaRPr lang="en-US" sz="1500" b="0" i="0" u="none" strike="noStrike">
              <a:effectLst/>
            </a:endParaRPr>
          </a:p>
          <a:p>
            <a:r>
              <a:rPr lang="en-IN" sz="1500">
                <a:latin typeface="Arial" panose="020B0604020202020204" pitchFamily="34" charset="0"/>
                <a:cs typeface="Arial" panose="020B0604020202020204" pitchFamily="34" charset="0"/>
              </a:rPr>
              <a:t>Colors in R - department of statistics. (n.d.). Retrieved from </a:t>
            </a:r>
            <a:r>
              <a:rPr lang="en-IN" sz="15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http://www.stat.columbia.edu/~tzheng/files/Rcolor.pdf</a:t>
            </a:r>
            <a:endParaRPr lang="en-US" sz="1500" b="0" i="0" u="none" strike="noStrike">
              <a:effectLst/>
            </a:endParaRPr>
          </a:p>
          <a:p>
            <a:r>
              <a:rPr lang="en-US" sz="1500" b="0" i="1" u="none" strike="noStrike">
                <a:effectLst/>
              </a:rPr>
              <a:t>Two-Way ANOVA Test in R - Easy Guides - Wiki - STHDA</a:t>
            </a:r>
            <a:r>
              <a:rPr lang="en-US" sz="1500" b="0" i="0" u="none" strike="noStrike">
                <a:effectLst/>
              </a:rPr>
              <a:t>. (n.d.). </a:t>
            </a:r>
            <a:r>
              <a:rPr lang="en-US" sz="1500" b="0" i="0" u="none" strike="noStrike">
                <a:effectLst/>
                <a:hlinkClick r:id="rId4"/>
              </a:rPr>
              <a:t>http://www.sthda.com/english/wiki/two-way-anova-test-in-r</a:t>
            </a:r>
            <a:endParaRPr lang="en-US" sz="1500" b="0" i="0" u="none" strike="noStrike">
              <a:effectLst/>
            </a:endParaRPr>
          </a:p>
          <a:p>
            <a:r>
              <a:rPr lang="en-US" sz="15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Das, S. (2022, February 6). </a:t>
            </a:r>
            <a:r>
              <a:rPr lang="en-US" sz="15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plots in R</a:t>
            </a:r>
            <a:r>
              <a:rPr lang="en-US" sz="15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Medium. Retrieved from </a:t>
            </a:r>
            <a:r>
              <a:rPr lang="en-US" sz="150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https://medium.com/@saurav12das/correlation-plots-in-r-b392056a2ce</a:t>
            </a:r>
            <a:endParaRPr lang="en-US" sz="1500" b="0" i="0" u="none" strike="noStrike">
              <a:effectLst/>
            </a:endParaRPr>
          </a:p>
          <a:p>
            <a:r>
              <a:rPr lang="en-US" sz="1500" b="0" i="1" u="none" strike="noStrike">
                <a:effectLst/>
              </a:rPr>
              <a:t>Learn Linear Regression with R: Linear Regression In R Cheatsheet | Codecademy</a:t>
            </a:r>
            <a:r>
              <a:rPr lang="en-US" sz="1500" b="0" i="0" u="none" strike="noStrike">
                <a:effectLst/>
              </a:rPr>
              <a:t>. (n.d.). Codecademy. </a:t>
            </a:r>
            <a:r>
              <a:rPr lang="en-US" sz="1500" b="0" i="0" u="none" strike="noStrike">
                <a:effectLst/>
                <a:hlinkClick r:id="rId6"/>
              </a:rPr>
              <a:t>https://www.codecademy.com/learn/learn-linear-regression-in-r/modules/linear-regression-in-r/cheatsheet</a:t>
            </a:r>
            <a:endParaRPr lang="en-US" sz="1500" b="0" i="0" u="none" strike="noStrike">
              <a:effectLst/>
            </a:endParaRPr>
          </a:p>
          <a:p>
            <a:endParaRPr lang="en-US" sz="1500" b="0" i="0" u="none" strike="noStrike">
              <a:effectLst/>
            </a:endParaRPr>
          </a:p>
          <a:p>
            <a:pPr marL="0" indent="0">
              <a:buNone/>
            </a:pPr>
            <a:endParaRPr lang="en-US" sz="15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1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4A9-CAC1-96FF-1163-8F7F2632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33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01CB9-7EE1-3566-FF03-71F3E1A40AF9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A4DBD-5B3B-D2EB-A2FD-AF3D89C7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effectLst/>
              </a:rPr>
              <a:t>The data for the project was taken from the Boston government Website. The Boston Police Department (BPD) introduced a new system for reporting crime incidents in June 2015, completely changing how criminal activity is recorded in the city. </a:t>
            </a:r>
          </a:p>
          <a:p>
            <a:r>
              <a:rPr lang="en-US" sz="2000" dirty="0">
                <a:effectLst/>
              </a:rPr>
              <a:t>This Dataset contains the following:</a:t>
            </a:r>
          </a:p>
          <a:p>
            <a:pPr marL="0" indent="0">
              <a:buNone/>
            </a:pPr>
            <a:r>
              <a:rPr lang="en-US" sz="2000" dirty="0"/>
              <a:t>      Observations: 80502</a:t>
            </a:r>
          </a:p>
          <a:p>
            <a:pPr marL="0" indent="0">
              <a:buNone/>
            </a:pPr>
            <a:r>
              <a:rPr lang="en-US" sz="2000" dirty="0"/>
              <a:t>      variables.       : 18</a:t>
            </a:r>
          </a:p>
          <a:p>
            <a:pPr marL="0"/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The link for the dataset is this given here </a:t>
            </a:r>
            <a:r>
              <a:rPr lang="en-US" sz="2000" dirty="0">
                <a:hlinkClick r:id="rId2"/>
              </a:rPr>
              <a:t>URL</a:t>
            </a:r>
            <a:endParaRPr lang="en-US" sz="2000" dirty="0"/>
          </a:p>
          <a:p>
            <a:pPr marL="0"/>
            <a:endParaRPr lang="en-US" sz="1700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F7997E6-1D24-1D40-7BB5-482C4960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96" y="2654373"/>
            <a:ext cx="5458968" cy="30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9F07B-5362-792E-8BC0-C9D47623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7" y="2077011"/>
            <a:ext cx="3200400" cy="2185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F711C-E098-3217-81E6-FD1B946C60A3}"/>
              </a:ext>
            </a:extLst>
          </p:cNvPr>
          <p:cNvSpPr txBox="1"/>
          <p:nvPr/>
        </p:nvSpPr>
        <p:spPr>
          <a:xfrm>
            <a:off x="4167272" y="434896"/>
            <a:ext cx="78871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9443D"/>
                </a:solidFill>
                <a:effectLst/>
              </a:rPr>
              <a:t>Here's a brief description of each variable:</a:t>
            </a:r>
          </a:p>
          <a:p>
            <a:r>
              <a:rPr lang="en-US" sz="1600" b="1" dirty="0" err="1">
                <a:solidFill>
                  <a:srgbClr val="49443D"/>
                </a:solidFill>
                <a:effectLst/>
              </a:rPr>
              <a:t>X_id</a:t>
            </a:r>
            <a:r>
              <a:rPr lang="en-US" sz="1600" b="1" dirty="0">
                <a:solidFill>
                  <a:srgbClr val="49443D"/>
                </a:solidFill>
                <a:effectLst/>
              </a:rPr>
              <a:t>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This appears to be an identifier column, possibly indexing each record in the dataset.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INCIDENT_NUMBER: </a:t>
            </a:r>
            <a:r>
              <a:rPr lang="en-US" sz="1600" dirty="0">
                <a:solidFill>
                  <a:srgbClr val="49443D"/>
                </a:solidFill>
                <a:effectLst/>
              </a:rPr>
              <a:t>A unique identifier assigned to each reported crime incident.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OFFENSE_CODE: </a:t>
            </a:r>
            <a:r>
              <a:rPr lang="en-US" sz="1600" dirty="0">
                <a:solidFill>
                  <a:srgbClr val="49443D"/>
                </a:solidFill>
                <a:effectLst/>
              </a:rPr>
              <a:t>A numerical code that represents the specific type of offense committed. </a:t>
            </a:r>
          </a:p>
          <a:p>
            <a:r>
              <a:rPr lang="en-US" sz="1600" b="1" dirty="0">
                <a:solidFill>
                  <a:srgbClr val="49443D"/>
                </a:solidFill>
                <a:effectLst/>
              </a:rPr>
              <a:t>OFFENSE_CODE_GROUP: </a:t>
            </a:r>
            <a:r>
              <a:rPr lang="en-US" sz="1600" dirty="0">
                <a:solidFill>
                  <a:srgbClr val="49443D"/>
                </a:solidFill>
                <a:effectLst/>
              </a:rPr>
              <a:t>A broader grouping of offenses based on similar characteristics or types. </a:t>
            </a:r>
          </a:p>
          <a:p>
            <a:r>
              <a:rPr lang="en-US" sz="1600" b="1" dirty="0">
                <a:solidFill>
                  <a:srgbClr val="49443D"/>
                </a:solidFill>
                <a:effectLst/>
              </a:rPr>
              <a:t>OFFENSE_DESCRIPTION: </a:t>
            </a:r>
            <a:r>
              <a:rPr lang="en-US" sz="1600" dirty="0">
                <a:solidFill>
                  <a:srgbClr val="49443D"/>
                </a:solidFill>
                <a:effectLst/>
              </a:rPr>
              <a:t>A textual description of the specific offense committed.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DISTRICT: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policing district or area within Boston where the crime incident occurred.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REPORTING_AREA: </a:t>
            </a:r>
            <a:r>
              <a:rPr lang="en-US" sz="1600" dirty="0">
                <a:solidFill>
                  <a:srgbClr val="49443D"/>
                </a:solidFill>
                <a:effectLst/>
              </a:rPr>
              <a:t>A designated area within a district where the crime incident was reported.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SHOOTING</a:t>
            </a:r>
            <a:r>
              <a:rPr lang="en-US" sz="1600" dirty="0">
                <a:solidFill>
                  <a:srgbClr val="49443D"/>
                </a:solidFill>
                <a:effectLst/>
              </a:rPr>
              <a:t>: Indicates whether a shooting was involved in the crime incident (binary variable). </a:t>
            </a:r>
          </a:p>
          <a:p>
            <a:r>
              <a:rPr lang="en-US" sz="1600" b="1" dirty="0">
                <a:solidFill>
                  <a:srgbClr val="49443D"/>
                </a:solidFill>
                <a:effectLst/>
              </a:rPr>
              <a:t>OCCURRED_ON_DATE</a:t>
            </a:r>
            <a:r>
              <a:rPr lang="en-US" sz="1600" dirty="0">
                <a:solidFill>
                  <a:srgbClr val="49443D"/>
                </a:solidFill>
                <a:effectLst/>
              </a:rPr>
              <a:t>: The date and time when the crime incident occurred.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YEAR: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year in which the crime incident took place.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MONTH: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month in which the crime incident took place.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DAY_OF_WEEK: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day of the week when the crime incident occurred.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HOUR: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hour of the day when the crime incident occurred.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UCR_PART: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Uniform Crime Reporting (UCR) part, which categorizes offenses based on severity and other factors. </a:t>
            </a:r>
          </a:p>
          <a:p>
            <a:r>
              <a:rPr lang="en-US" sz="1600" b="1" dirty="0">
                <a:solidFill>
                  <a:srgbClr val="49443D"/>
                </a:solidFill>
                <a:effectLst/>
              </a:rPr>
              <a:t>STREET: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name of the street or location where the crime incident occurred.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Lat: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latitude coordinate of the crime incident location.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Long: </a:t>
            </a:r>
            <a:r>
              <a:rPr lang="en-US" sz="1600" dirty="0">
                <a:solidFill>
                  <a:srgbClr val="49443D"/>
                </a:solidFill>
                <a:effectLst/>
              </a:rPr>
              <a:t>The longitude coordinate of the crime incident location.</a:t>
            </a:r>
            <a:br>
              <a:rPr lang="en-US" sz="1600" dirty="0">
                <a:solidFill>
                  <a:srgbClr val="49443D"/>
                </a:solidFill>
                <a:effectLst/>
              </a:rPr>
            </a:br>
            <a:r>
              <a:rPr lang="en-US" sz="1600" b="1" dirty="0">
                <a:solidFill>
                  <a:srgbClr val="49443D"/>
                </a:solidFill>
                <a:effectLst/>
              </a:rPr>
              <a:t>Location</a:t>
            </a:r>
            <a:r>
              <a:rPr lang="en-US" sz="1600" dirty="0">
                <a:solidFill>
                  <a:srgbClr val="49443D"/>
                </a:solidFill>
                <a:effectLst/>
              </a:rPr>
              <a:t>: The combined latitude and longitude coordinates of the crime incident. </a:t>
            </a:r>
            <a:endParaRPr lang="en-US" sz="1600" dirty="0"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6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4379-EEFA-34F5-7A69-BC3F80ED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             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1B4-C4EF-AE13-2E70-C30376FE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0" i="0" u="none" strike="noStrike">
                <a:effectLst/>
                <a:latin typeface="Söhne"/>
              </a:rPr>
              <a:t>Develop a predictive model to analyze the likelihood of shooting incidents based on various factors including offense code, street location, reporting area, police district, and year.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5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3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3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BAFC9-C3E5-8A92-F651-5A0FA0A0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      </a:t>
            </a:r>
            <a:r>
              <a:rPr lang="en-US" sz="3400" b="1"/>
              <a:t>Data Cleaning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83A7-AD37-0FDC-2C0F-28222B0F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There are 80502 null values in OFFENSE_CODE_GROUP, 80502 in UCR_PART, 5820 in  Lat  and 5820 in  Long columns.</a:t>
            </a:r>
          </a:p>
          <a:p>
            <a:r>
              <a:rPr lang="en-US" sz="1800" dirty="0"/>
              <a:t>We Replaced missing values in  REPORTING_AREA column with unknown.</a:t>
            </a:r>
          </a:p>
          <a:p>
            <a:r>
              <a:rPr lang="en-US" sz="1800" dirty="0"/>
              <a:t>As Lat and Long columns are having null values so removed those rows in the dataset. </a:t>
            </a:r>
          </a:p>
          <a:p>
            <a:r>
              <a:rPr lang="en-US" sz="1800" dirty="0"/>
              <a:t>As 'OFFENSE_CODE_GROUP' and 'UCR_PART’ are having all Null values, we removed the two columns.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E90336-A99E-F914-6ED4-224A787E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64" y="3788229"/>
            <a:ext cx="5138928" cy="2433147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52E414F-3B1F-BECC-EB6F-5FD2884F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13" y="855263"/>
            <a:ext cx="5138928" cy="18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96B9D-B027-5D38-6E88-AED3B151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Bar Plots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32795D16-1D3C-C0B5-4FE8-6E8C2051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23783"/>
            <a:ext cx="4014216" cy="3040768"/>
          </a:xfrm>
          <a:prstGeom prst="rect">
            <a:avLst/>
          </a:prstGeo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AC84582A-F2A8-73A3-49ED-954CD625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95" y="4079193"/>
            <a:ext cx="3054417" cy="2176272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3EE11F4-8B0D-453D-F4AC-803B10120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508090"/>
              </p:ext>
            </p:extLst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879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7576-6848-F4D3-5622-0A31FC2FF376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ABC9-1DE9-BFFF-1A3F-9E852347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084105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9443D"/>
                </a:solidFill>
                <a:effectLst/>
                <a:latin typeface="TimesNewRomanPSMT"/>
              </a:rPr>
              <a:t> </a:t>
            </a:r>
            <a:r>
              <a:rPr lang="en-US" sz="1800" b="1" dirty="0">
                <a:solidFill>
                  <a:srgbClr val="49443D"/>
                </a:solidFill>
                <a:effectLst/>
              </a:rPr>
              <a:t>Shooting incidents over time:</a:t>
            </a:r>
            <a:endParaRPr lang="en-US" sz="1800" b="1" dirty="0">
              <a:solidFill>
                <a:srgbClr val="49443D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500" dirty="0"/>
              <a:t>From the line plot of shooting incidents over time</a:t>
            </a:r>
            <a:r>
              <a:rPr lang="en-US" sz="1500" dirty="0">
                <a:effectLst/>
              </a:rPr>
              <a:t>, </a:t>
            </a:r>
            <a:r>
              <a:rPr lang="en-US" sz="1500" b="1" dirty="0">
                <a:effectLst/>
              </a:rPr>
              <a:t>Every data point on the plot indicates how many incidents there were in  given month. </a:t>
            </a:r>
            <a:r>
              <a:rPr lang="en-US" sz="1500" dirty="0">
                <a:effectLst/>
              </a:rPr>
              <a:t>The blue line that connects the blue points to represent the trend or pattern of incidents over the months shows the individual months as blue points. 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6A4D0-936F-B965-EBDF-FB5F3C504513}"/>
              </a:ext>
            </a:extLst>
          </p:cNvPr>
          <p:cNvSpPr txBox="1"/>
          <p:nvPr/>
        </p:nvSpPr>
        <p:spPr>
          <a:xfrm>
            <a:off x="640080" y="851392"/>
            <a:ext cx="3979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Other visualizations</a:t>
            </a:r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42F6A0DA-DB60-3FE8-55F8-89337143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37" y="28738"/>
            <a:ext cx="4188533" cy="3483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0F27E-BA0C-A872-BFC7-E4FEAFB34600}"/>
              </a:ext>
            </a:extLst>
          </p:cNvPr>
          <p:cNvSpPr txBox="1"/>
          <p:nvPr/>
        </p:nvSpPr>
        <p:spPr>
          <a:xfrm>
            <a:off x="640079" y="4745737"/>
            <a:ext cx="53431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Pie chart for the SHOOTING column:</a:t>
            </a:r>
          </a:p>
          <a:p>
            <a:pPr algn="just"/>
            <a:endParaRPr lang="en-US" dirty="0"/>
          </a:p>
          <a:p>
            <a:pPr algn="just"/>
            <a:r>
              <a:rPr lang="en-US" sz="1400" dirty="0"/>
              <a:t>From the displayed pie chart, Each category represents whether a shooting incident occurred or not. </a:t>
            </a:r>
            <a:r>
              <a:rPr lang="en-US" sz="1400" b="1" dirty="0"/>
              <a:t>The pie chart displays the proportion of shooting incidents relative to non-shooting incidents.</a:t>
            </a:r>
          </a:p>
        </p:txBody>
      </p:sp>
      <p:pic>
        <p:nvPicPr>
          <p:cNvPr id="13" name="Picture 12" descr="A red circle with blue line and green text&#10;&#10;Description automatically generated">
            <a:extLst>
              <a:ext uri="{FF2B5EF4-FFF2-40B4-BE49-F238E27FC236}">
                <a16:creationId xmlns:a16="http://schemas.microsoft.com/office/drawing/2014/main" id="{A8B35022-0207-DFED-1A60-52CB5C31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87" y="3512602"/>
            <a:ext cx="4663974" cy="33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82BE-2C01-C0F1-4C7F-AF3576B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Linear Regression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DB30-5F8B-5833-13E3-FAEDA161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Linear regression is a statistical model that analyses the relationship between a response attribute and one or more attributes and their interactions. I have performed regression using the </a:t>
            </a:r>
            <a:r>
              <a:rPr lang="en-US" sz="2000" dirty="0" err="1">
                <a:cs typeface="Times New Roman" panose="02020603050405020304" pitchFamily="18" charset="0"/>
              </a:rPr>
              <a:t>lm</a:t>
            </a:r>
            <a:r>
              <a:rPr lang="en-US" sz="2000" dirty="0">
                <a:cs typeface="Times New Roman" panose="02020603050405020304" pitchFamily="18" charset="0"/>
              </a:rPr>
              <a:t> function by using the shootings as response attribute and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offense code, month, district, hour, and year</a:t>
            </a:r>
            <a:r>
              <a:rPr lang="en-US" sz="2000" dirty="0">
                <a:cs typeface="Times New Roman" panose="02020603050405020304" pitchFamily="18" charset="0"/>
              </a:rPr>
              <a:t> as the other attributes as arguments.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44A480-3386-5ABB-45FD-01B0875FD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36" b="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9C46A-06C9-7383-A0D9-3D7FE7A8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52E4-25ED-38EF-4C0F-510CC3D4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en-IN" sz="1700" dirty="0">
                <a:cs typeface="Times New Roman" panose="02020603050405020304" pitchFamily="18" charset="0"/>
              </a:rPr>
              <a:t>The above output helps us determine the effectiveness of the model</a:t>
            </a:r>
          </a:p>
          <a:p>
            <a:pPr algn="just"/>
            <a:r>
              <a:rPr lang="en-IN" sz="1700" dirty="0">
                <a:cs typeface="Times New Roman" panose="02020603050405020304" pitchFamily="18" charset="0"/>
              </a:rPr>
              <a:t>In the call section, formula for fitting the regression model is displayed where Shootings is our dependent variable and using predictor variables from the dataset.</a:t>
            </a:r>
          </a:p>
          <a:p>
            <a:pPr algn="just"/>
            <a:r>
              <a:rPr lang="en-US" sz="1700" dirty="0">
                <a:cs typeface="Times New Roman" panose="02020603050405020304" pitchFamily="18" charset="0"/>
              </a:rPr>
              <a:t>The difference between the actual and expected values is known as the residuals. By subtracting the shootings actual values from the model's predicted values, we can produce the same values.</a:t>
            </a:r>
          </a:p>
          <a:p>
            <a:pPr algn="just"/>
            <a:r>
              <a:rPr lang="en-US" sz="1700" dirty="0">
                <a:cs typeface="Times New Roman" panose="02020603050405020304" pitchFamily="18" charset="0"/>
              </a:rPr>
              <a:t>The residual standard error (0.09124) represents the average deviation of the observed values from the fitted regression line. A lower value indicates that the model's predictions are closer to the actual observed values. In this case, the residual standard error is relatively low, suggesting that the model provides a reasonably good fit.</a:t>
            </a:r>
          </a:p>
          <a:p>
            <a:pPr algn="just"/>
            <a:r>
              <a:rPr lang="en-US" sz="1700" i="0" dirty="0">
                <a:effectLst/>
                <a:cs typeface="Times New Roman" panose="02020603050405020304" pitchFamily="18" charset="0"/>
              </a:rPr>
              <a:t>Residual standard error </a:t>
            </a:r>
            <a:r>
              <a:rPr lang="en-US" sz="1700" b="0" i="0" dirty="0">
                <a:effectLst/>
                <a:cs typeface="Times New Roman" panose="02020603050405020304" pitchFamily="18" charset="0"/>
              </a:rPr>
              <a:t>tells us  the average distance that the observed values fall from the regression line. The smaller the value, the better the regression model able to fit the data.</a:t>
            </a:r>
          </a:p>
          <a:p>
            <a:pPr algn="just"/>
            <a:r>
              <a:rPr lang="en-US" sz="1700" b="0" i="0" dirty="0">
                <a:effectLst/>
                <a:cs typeface="Times New Roman" panose="02020603050405020304" pitchFamily="18" charset="0"/>
              </a:rPr>
              <a:t>The Multiple R squared value ranges from 0 to 1. The closer it is to 1, the better the predictor variables able to predict the value of the response variable.</a:t>
            </a:r>
          </a:p>
          <a:p>
            <a:pPr algn="just"/>
            <a:r>
              <a:rPr lang="en-US" sz="1700" dirty="0"/>
              <a:t>.A higher F-statistic with a low p-value suggests that the overall regression model is significant. In this case, the F-statistic is 20.94 with a p-value of &lt; 2.2e-16, indicating that the regression model is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222261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1523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Times New Roman</vt:lpstr>
      <vt:lpstr>TimesNewRomanPSMT</vt:lpstr>
      <vt:lpstr>Office Theme</vt:lpstr>
      <vt:lpstr>Boston Crime Analysis  ALY6015 – Intermediate Analytics </vt:lpstr>
      <vt:lpstr>PowerPoint Presentation</vt:lpstr>
      <vt:lpstr>             Dataset</vt:lpstr>
      <vt:lpstr>              Problem Statement</vt:lpstr>
      <vt:lpstr>      Data Cleaning</vt:lpstr>
      <vt:lpstr>Bar Plots</vt:lpstr>
      <vt:lpstr>PowerPoint Presentation</vt:lpstr>
      <vt:lpstr>Linear Regression</vt:lpstr>
      <vt:lpstr>Linear Regression</vt:lpstr>
      <vt:lpstr>Logistic regression</vt:lpstr>
      <vt:lpstr>Logistic Regression</vt:lpstr>
      <vt:lpstr>Two-way Anova</vt:lpstr>
      <vt:lpstr>              Conclusion</vt:lpstr>
      <vt:lpstr>                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Crime Analysis  ALY6015 – Intermediate Analytics </dc:title>
  <dc:creator>Manoznasai Koduri</dc:creator>
  <cp:lastModifiedBy>Manoznasai Koduri</cp:lastModifiedBy>
  <cp:revision>15</cp:revision>
  <dcterms:created xsi:type="dcterms:W3CDTF">2024-02-10T03:12:15Z</dcterms:created>
  <dcterms:modified xsi:type="dcterms:W3CDTF">2024-02-12T19:54:34Z</dcterms:modified>
</cp:coreProperties>
</file>