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0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DE95-CB1A-4279-9DCC-F940105EB77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9968-60BC-47DC-A753-3F2B09687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9" y="996376"/>
            <a:ext cx="6050288" cy="470794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75918" y="1192138"/>
            <a:ext cx="40806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b="1" dirty="0" smtClean="0">
                <a:solidFill>
                  <a:srgbClr val="0070C0"/>
                </a:solidFill>
              </a:rPr>
              <a:t>Note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Write your own Sobel gradient based on the equation;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Display all images and histograms;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Smoothing before edge detection using 3*3 mask (Section 3.5.1, Smoothing spatial filter);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Choose </a:t>
            </a:r>
            <a:r>
              <a:rPr lang="en-US" altLang="zh-CN" b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by observing histogram of gradient image.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33" y="1129716"/>
            <a:ext cx="5420471" cy="4141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8104" t="5346" r="5878" b="8385"/>
          <a:stretch/>
        </p:blipFill>
        <p:spPr>
          <a:xfrm>
            <a:off x="6691357" y="773775"/>
            <a:ext cx="4230168" cy="48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6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1149409"/>
            <a:ext cx="5568088" cy="3772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15270" y="1149409"/>
                <a:ext cx="4364423" cy="4201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3413" lvl="1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Basic global thresholding:</a:t>
                </a:r>
              </a:p>
              <a:p>
                <a:pPr marL="1147763" lvl="2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Select an initial estimate of the global threshold 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T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marL="1147763" lvl="2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Segment the image using 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T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to two groups G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(&gt;T) and G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(≤T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)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;</a:t>
                </a:r>
              </a:p>
              <a:p>
                <a:pPr marL="1147763" lvl="2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Compute average intensity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and m</a:t>
                </a:r>
                <a:r>
                  <a:rPr lang="en-US" altLang="zh-CN" sz="1600" baseline="-250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for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G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and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G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respectively;</a:t>
                </a:r>
              </a:p>
              <a:p>
                <a:pPr marL="1147763" lvl="2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Compute new threshold 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T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=(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m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1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+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m</a:t>
                </a:r>
                <a:r>
                  <a:rPr lang="en-US" altLang="zh-CN" sz="1600" baseline="-25000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)/2;</a:t>
                </a:r>
              </a:p>
              <a:p>
                <a:pPr marL="1147763" lvl="2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Repeat 2-4 until the difference between 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T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in successive iteration is smaller than requirement.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70" y="1149409"/>
                <a:ext cx="4364423" cy="4201150"/>
              </a:xfrm>
              <a:prstGeom prst="rect">
                <a:avLst/>
              </a:prstGeom>
              <a:blipFill>
                <a:blip r:embed="rId3"/>
                <a:stretch>
                  <a:fillRect t="-871" r="-1816" b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9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0" y="1187511"/>
            <a:ext cx="5320939" cy="3939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7981" y="859357"/>
                <a:ext cx="5144569" cy="515522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342900" lvl="1" indent="-342900">
                  <a:lnSpc>
                    <a:spcPct val="150000"/>
                  </a:lnSpc>
                  <a:spcBef>
                    <a:spcPts val="18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solidFill>
                      <a:srgbClr val="0070C0"/>
                    </a:solidFill>
                  </a:rPr>
                  <a:t>Algorithm of Otsu’s method:   </a:t>
                </a: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b="0" dirty="0" smtClean="0">
                    <a:solidFill>
                      <a:srgbClr val="0070C0"/>
                    </a:solidFill>
                    <a:latin typeface="+mn-ea"/>
                  </a:rPr>
                  <a:t> compute  the normalized histogram of the input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0" dirty="0" smtClean="0">
                    <a:solidFill>
                      <a:srgbClr val="0070C0"/>
                    </a:solidFill>
                    <a:latin typeface="+mn-ea"/>
                  </a:rPr>
                  <a:t>;</a:t>
                </a: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compute the cumulative sums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600" b="0" dirty="0" smtClean="0">
                    <a:solidFill>
                      <a:srgbClr val="0070C0"/>
                    </a:solidFill>
                    <a:latin typeface="+mn-ea"/>
                  </a:rPr>
                  <a:t> ;</a:t>
                </a: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compute the cumulative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means </a:t>
                </a:r>
                <a:r>
                  <a:rPr lang="en-US" altLang="zh-CN" sz="1600" b="0" dirty="0" smtClean="0">
                    <a:solidFill>
                      <a:srgbClr val="0070C0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b="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 compute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the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global intensity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b="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compute between-class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1600" b="0" dirty="0" smtClean="0">
                    <a:solidFill>
                      <a:srgbClr val="0070C0"/>
                    </a:solidFill>
                    <a:latin typeface="+mn-ea"/>
                  </a:rPr>
                  <a:t>;</a:t>
                </a:r>
              </a:p>
              <a:p>
                <a:pPr marL="360362"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rgbClr val="0070C0"/>
                  </a:solidFill>
                  <a:latin typeface="+mn-ea"/>
                </a:endParaRPr>
              </a:p>
              <a:p>
                <a:pPr marL="360362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6. Obtain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the Otsu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is the maximum of all 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zh-CN" sz="1600" dirty="0" smtClean="0">
                    <a:solidFill>
                      <a:srgbClr val="0070C0"/>
                    </a:solidFill>
                    <a:latin typeface="+mn-ea"/>
                  </a:rPr>
                  <a:t>value.</a:t>
                </a:r>
                <a:endParaRPr lang="en-US" altLang="zh-CN" sz="1600" dirty="0">
                  <a:solidFill>
                    <a:srgbClr val="0070C0"/>
                  </a:solidFill>
                  <a:latin typeface="+mn-ea"/>
                </a:endParaRPr>
              </a:p>
              <a:p>
                <a:pPr marL="360362"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1600" b="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lvl="1" indent="-96838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endParaRPr lang="en-US" altLang="zh-CN" sz="1600" b="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marL="179388" lvl="1" indent="-179388"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sz="1600" dirty="0" smtClean="0">
                  <a:solidFill>
                    <a:srgbClr val="0070C0"/>
                  </a:solidFill>
                  <a:latin typeface="+mn-ea"/>
                  <a:ea typeface="Cambria Math" panose="02040503050406030204" pitchFamily="18" charset="0"/>
                </a:endParaRPr>
              </a:p>
              <a:p>
                <a:pPr marL="179388" lvl="1" indent="-179388"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sz="1600" dirty="0">
                  <a:solidFill>
                    <a:srgbClr val="0070C0"/>
                  </a:solidFill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981" y="859357"/>
                <a:ext cx="5144569" cy="5155228"/>
              </a:xfrm>
              <a:prstGeom prst="rect">
                <a:avLst/>
              </a:prstGeom>
              <a:blipFill>
                <a:blip r:embed="rId3"/>
                <a:stretch>
                  <a:fillRect l="-1066" r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8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6" y="1213148"/>
            <a:ext cx="5320939" cy="3939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68900" y="770087"/>
                <a:ext cx="5785555" cy="499328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342900" lvl="1" indent="-3429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Algorithm of Region Growing:   </a:t>
                </a:r>
              </a:p>
              <a:p>
                <a:pPr marL="976313" lvl="2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Find all connected components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and erode each component to one pixel; 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pPr marL="976313" lvl="2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Form an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 based on if satisfying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pPr marL="976313" lvl="2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 find all the 1-valued points which 8-connected to each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seed point </a:t>
                </a: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 and form an image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;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pPr marL="976313" lvl="2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Label each connected component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1600" dirty="0" smtClean="0">
                    <a:solidFill>
                      <a:srgbClr val="0070C0"/>
                    </a:solidFill>
                  </a:rPr>
                  <a:t>, and this is the segmented image obtained by region growing.</a:t>
                </a:r>
              </a:p>
              <a:p>
                <a:pPr marL="179388" lvl="2"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altLang="zh-CN" sz="1600" b="1" dirty="0" smtClean="0">
                    <a:solidFill>
                      <a:srgbClr val="0070C0"/>
                    </a:solidFill>
                  </a:rPr>
                  <a:t>Note:</a:t>
                </a:r>
              </a:p>
              <a:p>
                <a:pPr marL="717550" lvl="2" indent="-268288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You may choose the seed points manually (Step 1)</a:t>
                </a:r>
              </a:p>
              <a:p>
                <a:pPr marL="717550" lvl="2" indent="-268288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Specify your predicate (please print out the description of your predicate) </a:t>
                </a:r>
              </a:p>
              <a:p>
                <a:pPr marL="717550" lvl="2" indent="-268288">
                  <a:lnSpc>
                    <a:spcPct val="1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rgbClr val="0070C0"/>
                    </a:solidFill>
                  </a:rPr>
                  <a:t>You can try the region growing from the original image “Test3.mat” instead of the binary image from Step 1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00" y="770087"/>
                <a:ext cx="5785555" cy="4993283"/>
              </a:xfrm>
              <a:prstGeom prst="rect">
                <a:avLst/>
              </a:prstGeom>
              <a:blipFill>
                <a:blip r:embed="rId3"/>
                <a:stretch>
                  <a:fillRect l="-1370" t="-855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0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444</dc:creator>
  <cp:lastModifiedBy>Dell</cp:lastModifiedBy>
  <cp:revision>7</cp:revision>
  <dcterms:created xsi:type="dcterms:W3CDTF">2018-12-07T01:23:31Z</dcterms:created>
  <dcterms:modified xsi:type="dcterms:W3CDTF">2018-12-11T04:35:40Z</dcterms:modified>
</cp:coreProperties>
</file>