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72" r:id="rId3"/>
    <p:sldId id="273" r:id="rId4"/>
    <p:sldId id="274" r:id="rId5"/>
    <p:sldId id="280" r:id="rId6"/>
    <p:sldId id="281" r:id="rId7"/>
    <p:sldId id="276" r:id="rId8"/>
    <p:sldId id="283" r:id="rId9"/>
    <p:sldId id="284" r:id="rId10"/>
    <p:sldId id="285" r:id="rId11"/>
    <p:sldId id="286" r:id="rId12"/>
    <p:sldId id="287" r:id="rId13"/>
    <p:sldId id="288" r:id="rId14"/>
    <p:sldId id="292" r:id="rId15"/>
    <p:sldId id="293" r:id="rId16"/>
    <p:sldId id="294" r:id="rId17"/>
    <p:sldId id="297" r:id="rId18"/>
    <p:sldId id="296" r:id="rId19"/>
    <p:sldId id="295" r:id="rId20"/>
    <p:sldId id="291" r:id="rId21"/>
    <p:sldId id="282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4" autoAdjust="0"/>
    <p:restoredTop sz="94660"/>
  </p:normalViewPr>
  <p:slideViewPr>
    <p:cSldViewPr>
      <p:cViewPr>
        <p:scale>
          <a:sx n="120" d="100"/>
          <a:sy n="120" d="100"/>
        </p:scale>
        <p:origin x="-1374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433E4-2EAC-43AC-8187-E816A7F9EFA5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1BEB8-E31B-4CEA-AA7A-D50A5E9DF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28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Derivation from (</a:t>
            </a:r>
            <a:r>
              <a:rPr lang="en-US" dirty="0" err="1" smtClean="0"/>
              <a:t>Meirovitch</a:t>
            </a:r>
            <a:r>
              <a:rPr lang="en-US" dirty="0" smtClean="0"/>
              <a:t>, 1986)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1BEB8-E31B-4CEA-AA7A-D50A5E9DF6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7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1BEB8-E31B-4CEA-AA7A-D50A5E9DF6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4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1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9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3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1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7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6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8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99BE-6B1D-4CF4-9614-D4FA053ECD5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78.png"/><Relationship Id="rId7" Type="http://schemas.openxmlformats.org/officeDocument/2006/relationships/image" Target="../media/image21.emf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9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27.emf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8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26.emf"/><Relationship Id="rId21" Type="http://schemas.openxmlformats.org/officeDocument/2006/relationships/image" Target="../media/image75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25.emf"/><Relationship Id="rId33" Type="http://schemas.openxmlformats.org/officeDocument/2006/relationships/image" Target="../media/image89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7.emf"/><Relationship Id="rId32" Type="http://schemas.openxmlformats.org/officeDocument/2006/relationships/image" Target="../media/image88.png"/><Relationship Id="rId15" Type="http://schemas.openxmlformats.org/officeDocument/2006/relationships/image" Target="../media/image69.png"/><Relationship Id="rId23" Type="http://schemas.openxmlformats.org/officeDocument/2006/relationships/image" Target="../media/image24.emf"/><Relationship Id="rId28" Type="http://schemas.openxmlformats.org/officeDocument/2006/relationships/image" Target="../media/image21.emf"/><Relationship Id="rId19" Type="http://schemas.openxmlformats.org/officeDocument/2006/relationships/image" Target="../media/image73.png"/><Relationship Id="rId31" Type="http://schemas.openxmlformats.org/officeDocument/2006/relationships/image" Target="../media/image87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20.emf"/><Relationship Id="rId30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26.emf"/><Relationship Id="rId21" Type="http://schemas.openxmlformats.org/officeDocument/2006/relationships/image" Target="../media/image75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25.emf"/><Relationship Id="rId33" Type="http://schemas.openxmlformats.org/officeDocument/2006/relationships/image" Target="../media/image89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7.emf"/><Relationship Id="rId32" Type="http://schemas.openxmlformats.org/officeDocument/2006/relationships/image" Target="../media/image88.png"/><Relationship Id="rId15" Type="http://schemas.openxmlformats.org/officeDocument/2006/relationships/image" Target="../media/image69.png"/><Relationship Id="rId23" Type="http://schemas.openxmlformats.org/officeDocument/2006/relationships/image" Target="../media/image24.emf"/><Relationship Id="rId28" Type="http://schemas.openxmlformats.org/officeDocument/2006/relationships/image" Target="../media/image21.emf"/><Relationship Id="rId19" Type="http://schemas.openxmlformats.org/officeDocument/2006/relationships/image" Target="../media/image73.png"/><Relationship Id="rId31" Type="http://schemas.openxmlformats.org/officeDocument/2006/relationships/image" Target="../media/image87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20.emf"/><Relationship Id="rId30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96.png"/><Relationship Id="rId3" Type="http://schemas.openxmlformats.org/officeDocument/2006/relationships/image" Target="../media/image94.png"/><Relationship Id="rId7" Type="http://schemas.openxmlformats.org/officeDocument/2006/relationships/image" Target="../media/image26.emf"/><Relationship Id="rId12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11" Type="http://schemas.openxmlformats.org/officeDocument/2006/relationships/image" Target="../media/image23.emf"/><Relationship Id="rId5" Type="http://schemas.openxmlformats.org/officeDocument/2006/relationships/image" Target="../media/image27.emf"/><Relationship Id="rId15" Type="http://schemas.openxmlformats.org/officeDocument/2006/relationships/image" Target="../media/image91.emf"/><Relationship Id="rId10" Type="http://schemas.openxmlformats.org/officeDocument/2006/relationships/image" Target="../media/image22.emf"/><Relationship Id="rId4" Type="http://schemas.openxmlformats.org/officeDocument/2006/relationships/image" Target="../media/image24.emf"/><Relationship Id="rId9" Type="http://schemas.openxmlformats.org/officeDocument/2006/relationships/image" Target="../media/image21.emf"/><Relationship Id="rId1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8.png"/><Relationship Id="rId7" Type="http://schemas.openxmlformats.org/officeDocument/2006/relationships/image" Target="../media/image18.png"/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10" Type="http://schemas.openxmlformats.org/officeDocument/2006/relationships/image" Target="../media/image102.png"/><Relationship Id="rId4" Type="http://schemas.openxmlformats.org/officeDocument/2006/relationships/image" Target="../media/image19.png"/><Relationship Id="rId9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18" Type="http://schemas.openxmlformats.org/officeDocument/2006/relationships/image" Target="../media/image380.png"/><Relationship Id="rId3" Type="http://schemas.openxmlformats.org/officeDocument/2006/relationships/image" Target="../media/image29.png"/><Relationship Id="rId21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18.png"/><Relationship Id="rId17" Type="http://schemas.openxmlformats.org/officeDocument/2006/relationships/image" Target="../media/image370.png"/><Relationship Id="rId2" Type="http://schemas.openxmlformats.org/officeDocument/2006/relationships/image" Target="../media/image28.png"/><Relationship Id="rId16" Type="http://schemas.openxmlformats.org/officeDocument/2006/relationships/image" Target="../media/image19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0.png"/><Relationship Id="rId10" Type="http://schemas.openxmlformats.org/officeDocument/2006/relationships/image" Target="../media/image36.png"/><Relationship Id="rId19" Type="http://schemas.openxmlformats.org/officeDocument/2006/relationships/image" Target="../media/image4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39.png"/><Relationship Id="rId22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0.png"/><Relationship Id="rId18" Type="http://schemas.openxmlformats.org/officeDocument/2006/relationships/image" Target="../media/image42.png"/><Relationship Id="rId3" Type="http://schemas.openxmlformats.org/officeDocument/2006/relationships/image" Target="../media/image46.png"/><Relationship Id="rId21" Type="http://schemas.openxmlformats.org/officeDocument/2006/relationships/image" Target="../media/image53.png"/><Relationship Id="rId7" Type="http://schemas.openxmlformats.org/officeDocument/2006/relationships/image" Target="../media/image50.png"/><Relationship Id="rId12" Type="http://schemas.openxmlformats.org/officeDocument/2006/relationships/image" Target="../media/image39.png"/><Relationship Id="rId17" Type="http://schemas.openxmlformats.org/officeDocument/2006/relationships/image" Target="../media/image41.png"/><Relationship Id="rId2" Type="http://schemas.openxmlformats.org/officeDocument/2006/relationships/image" Target="../media/image45.png"/><Relationship Id="rId16" Type="http://schemas.openxmlformats.org/officeDocument/2006/relationships/image" Target="../media/image38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38.png"/><Relationship Id="rId5" Type="http://schemas.openxmlformats.org/officeDocument/2006/relationships/image" Target="../media/image48.png"/><Relationship Id="rId15" Type="http://schemas.openxmlformats.org/officeDocument/2006/relationships/image" Target="../media/image370.png"/><Relationship Id="rId23" Type="http://schemas.openxmlformats.org/officeDocument/2006/relationships/image" Target="../media/image55.png"/><Relationship Id="rId10" Type="http://schemas.openxmlformats.org/officeDocument/2006/relationships/image" Target="../media/image18.png"/><Relationship Id="rId19" Type="http://schemas.openxmlformats.org/officeDocument/2006/relationships/image" Target="../media/image4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19.png"/><Relationship Id="rId22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thumb/e/e4/Plate_theory.svg/200px-Plate_theory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159" y="1827007"/>
            <a:ext cx="19050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 rot="15093494">
            <a:off x="6465078" y="2110800"/>
            <a:ext cx="170606" cy="964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Dynamic Timoshenko Beam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2418" y="3684383"/>
            <a:ext cx="1358900" cy="22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En.wikiversity.org</a:t>
            </a:r>
            <a:endParaRPr lang="en-US" dirty="0"/>
          </a:p>
        </p:txBody>
      </p:sp>
      <p:pic>
        <p:nvPicPr>
          <p:cNvPr id="1026" name="Picture 2" descr="https://upload.wikimedia.org/wikipedia/commons/thumb/5/57/TimoshenkoBeam.svg/400px-TimoshenkoBe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9716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57300" y="4495799"/>
                <a:ext cx="4648200" cy="1998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   </m:t>
                      </m:r>
                      <m:r>
                        <a:rPr lang="en-US" sz="2000" i="1" smtClean="0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2000" b="0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>
                                  <a:latin typeface="Cambria Math"/>
                                </a:rPr>
                                <m:t>𝜕𝜓</m:t>
                              </m:r>
                            </m:num>
                            <m:den>
                              <m:r>
                                <a:rPr lang="en-US" sz="2000" b="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2000" b="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</a:rPr>
                        <m:t>𝜌</m:t>
                      </m:r>
                      <m:r>
                        <a:rPr lang="en-US" sz="2000" i="1">
                          <a:latin typeface="Cambria Math"/>
                        </a:rPr>
                        <m:t>𝐴</m:t>
                      </m:r>
                      <m:f>
                        <m:f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/>
                        </a:rPr>
                        <m:t>=−</m:t>
                      </m:r>
                      <m:r>
                        <a:rPr lang="en-US" sz="2000" i="1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𝐸𝐼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)−</m:t>
                      </m:r>
                      <m:r>
                        <a:rPr lang="en-US" i="1">
                          <a:latin typeface="Cambria Math"/>
                        </a:rPr>
                        <m:t>𝜌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4495799"/>
                <a:ext cx="4648200" cy="19987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433472" y="2233203"/>
                <a:ext cx="1143000" cy="619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472" y="2233203"/>
                <a:ext cx="1143000" cy="6190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38400" y="1524000"/>
                <a:ext cx="2286000" cy="438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𝐸𝐼</m:t>
                          </m:r>
                          <m:f>
                            <m:f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/>
                        </a:rPr>
                        <m:t>=−</m:t>
                      </m:r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/>
                        </a:rPr>
                        <m:t>𝜇</m:t>
                      </m:r>
                      <m:f>
                        <m:fPr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524000"/>
                <a:ext cx="2286000" cy="4383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59610" y="4282109"/>
                <a:ext cx="2780307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sz="1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1100" b="1" i="1">
                              <a:latin typeface="Cambria Math"/>
                            </a:rPr>
                            <m:t>,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100" b="1" i="1">
                          <a:latin typeface="Cambria Math"/>
                        </a:rPr>
                        <m:t> </m:t>
                      </m:r>
                      <m:r>
                        <a:rPr lang="en-US" sz="1100" b="0" i="0" smtClean="0">
                          <a:latin typeface="Cambria Math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sz="1100" i="0" smtClean="0">
                          <a:latin typeface="Cambria Math"/>
                        </a:rPr>
                        <m:t>displacement</m:t>
                      </m:r>
                    </m:oMath>
                  </m:oMathPara>
                </a14:m>
                <a:endParaRPr lang="en-US" sz="1100" dirty="0" smtClean="0"/>
              </a:p>
              <a:p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/>
                        </a:rPr>
                        <m:t>𝝍</m:t>
                      </m:r>
                      <m:d>
                        <m:dPr>
                          <m:ctrlPr>
                            <a:rPr lang="en-US" sz="1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1100" b="1" i="1">
                              <a:latin typeface="Cambria Math"/>
                            </a:rPr>
                            <m:t>,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sz="1100" i="0">
                          <a:latin typeface="Cambria Math"/>
                        </a:rPr>
                        <m:t>rotation</m:t>
                      </m:r>
                    </m:oMath>
                  </m:oMathPara>
                </a14:m>
                <a:endParaRPr lang="en-US" sz="1100" dirty="0" smtClean="0"/>
              </a:p>
              <a:p>
                <a:endParaRPr lang="en-US" sz="11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1100" b="1" i="1"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lang="en-US" sz="1100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1100" b="1" dirty="0" smtClean="0"/>
                  <a:t> </a:t>
                </a:r>
                <a:r>
                  <a:rPr lang="en-US" sz="1100" dirty="0" smtClean="0"/>
                  <a:t>Timoshenko shear coefficient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/>
                      </a:rPr>
                      <m:t>𝑨</m:t>
                    </m:r>
                    <m:r>
                      <a:rPr lang="en-US" sz="1100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1100" b="1" dirty="0" smtClean="0"/>
                  <a:t>  </a:t>
                </a:r>
                <a:r>
                  <a:rPr lang="en-US" sz="1100" dirty="0" smtClean="0"/>
                  <a:t>Cross section area</a:t>
                </a:r>
              </a:p>
              <a:p>
                <a:endParaRPr lang="en-US" sz="1100" b="1" dirty="0"/>
              </a:p>
              <a:p>
                <a:r>
                  <a:rPr lang="en-US" sz="1100" b="1" dirty="0" smtClean="0"/>
                  <a:t>  </a:t>
                </a:r>
                <a14:m>
                  <m:oMath xmlns:m="http://schemas.openxmlformats.org/officeDocument/2006/math">
                    <m:r>
                      <a:rPr lang="en-US" sz="1100" b="1" i="0">
                        <a:latin typeface="Cambria Math"/>
                      </a:rPr>
                      <m:t>𝐈</m:t>
                    </m:r>
                    <m:r>
                      <a:rPr lang="en-US" sz="1100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1100" b="1" dirty="0" smtClean="0"/>
                  <a:t> </a:t>
                </a:r>
                <a:r>
                  <a:rPr lang="en-US" sz="1100" dirty="0" smtClean="0"/>
                  <a:t> Area moment of inertia</a:t>
                </a:r>
              </a:p>
              <a:p>
                <a:endParaRPr lang="en-US" sz="1100" dirty="0"/>
              </a:p>
              <a:p>
                <a:r>
                  <a:rPr lang="en-US" sz="1100" b="1" dirty="0" smtClean="0"/>
                  <a:t> 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/>
                      </a:rPr>
                      <m:t>𝝆</m:t>
                    </m:r>
                  </m:oMath>
                </a14:m>
                <a:r>
                  <a:rPr lang="en-US" sz="1100" dirty="0" smtClean="0"/>
                  <a:t>:  Beam density by volume</a:t>
                </a:r>
                <a:endParaRPr lang="en-US" sz="1100" b="1" dirty="0" smtClean="0"/>
              </a:p>
              <a:p>
                <a:endParaRPr lang="en-US" sz="1100" dirty="0" smtClean="0"/>
              </a:p>
              <a:p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/>
                      </a:rPr>
                      <m:t>  </m:t>
                    </m:r>
                    <m:r>
                      <a:rPr lang="en-US" sz="1100" b="1" i="1">
                        <a:latin typeface="Cambria Math"/>
                      </a:rPr>
                      <m:t>𝒒</m:t>
                    </m:r>
                  </m:oMath>
                </a14:m>
                <a:r>
                  <a:rPr lang="en-US" sz="1100" dirty="0" smtClean="0"/>
                  <a:t>:  Load vector (function of x and t)</a:t>
                </a:r>
                <a:endParaRPr lang="en-US" sz="1100" b="1" dirty="0"/>
              </a:p>
              <a:p>
                <a:endParaRPr lang="en-US" sz="11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610" y="4282109"/>
                <a:ext cx="2780307" cy="24622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 flipH="1">
                <a:off x="6819900" y="2008967"/>
                <a:ext cx="22860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19900" y="2008967"/>
                <a:ext cx="228600" cy="246221"/>
              </a:xfrm>
              <a:prstGeom prst="rect">
                <a:avLst/>
              </a:prstGeom>
              <a:blipFill rotWithShape="1">
                <a:blip r:embed="rId8"/>
                <a:stretch>
                  <a:fillRect r="-13514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>
            <a:off x="6623104" y="2193633"/>
            <a:ext cx="234896" cy="61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Stiffness State (Element)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4027669" y="1625415"/>
            <a:ext cx="1214844" cy="1052886"/>
            <a:chOff x="1779978" y="3572665"/>
            <a:chExt cx="1214844" cy="1052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947324" y="3614309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324" y="3614309"/>
                  <a:ext cx="386945" cy="53482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457834" y="3614309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 smtClean="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834" y="3614309"/>
                  <a:ext cx="386945" cy="53482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920093" y="4071509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093" y="4071509"/>
                  <a:ext cx="384629" cy="53482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457834" y="4090725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4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834" y="4090725"/>
                  <a:ext cx="384629" cy="53482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Double Bracket 30"/>
            <p:cNvSpPr/>
            <p:nvPr/>
          </p:nvSpPr>
          <p:spPr>
            <a:xfrm>
              <a:off x="1779978" y="3572665"/>
              <a:ext cx="1214844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251303" y="1897949"/>
            <a:ext cx="77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/>
              <a:t>K</a:t>
            </a:r>
            <a:r>
              <a:rPr lang="en-US" dirty="0" err="1" smtClean="0"/>
              <a:t>st</a:t>
            </a:r>
            <a:r>
              <a:rPr lang="en-US" dirty="0" smtClean="0"/>
              <a:t>] =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993934" y="2992299"/>
            <a:ext cx="7423182" cy="1793903"/>
            <a:chOff x="1595438" y="2895600"/>
            <a:chExt cx="7423182" cy="1793903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5951" y="2973388"/>
              <a:ext cx="5951537" cy="103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83" y="3900515"/>
              <a:ext cx="5951537" cy="788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0" name="Group 39"/>
            <p:cNvGrpSpPr/>
            <p:nvPr/>
          </p:nvGrpSpPr>
          <p:grpSpPr>
            <a:xfrm>
              <a:off x="1595438" y="2895600"/>
              <a:ext cx="5971416" cy="1785952"/>
              <a:chOff x="1595438" y="2895600"/>
              <a:chExt cx="5971416" cy="1785952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5317" y="3892564"/>
                <a:ext cx="5951537" cy="788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5438" y="2973388"/>
                <a:ext cx="5951537" cy="1035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2743200" y="3523232"/>
                <a:ext cx="776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</a:t>
                </a:r>
                <a:r>
                  <a:rPr lang="en-US" dirty="0" err="1"/>
                  <a:t>K</a:t>
                </a:r>
                <a:r>
                  <a:rPr lang="en-US" dirty="0" err="1" smtClean="0"/>
                  <a:t>st</a:t>
                </a:r>
                <a:r>
                  <a:rPr lang="en-US" dirty="0" smtClean="0"/>
                  <a:t>] =</a:t>
                </a:r>
                <a:endParaRPr lang="en-US" dirty="0"/>
              </a:p>
            </p:txBody>
          </p:sp>
          <p:sp>
            <p:nvSpPr>
              <p:cNvPr id="39" name="Double Bracket 38"/>
              <p:cNvSpPr/>
              <p:nvPr/>
            </p:nvSpPr>
            <p:spPr>
              <a:xfrm>
                <a:off x="3581400" y="2895600"/>
                <a:ext cx="3124200" cy="1785952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42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State (Element)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27669" y="1608686"/>
            <a:ext cx="1214844" cy="1045762"/>
            <a:chOff x="1779978" y="3555936"/>
            <a:chExt cx="1214844" cy="10457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947324" y="3614309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324" y="3614309"/>
                  <a:ext cx="386945" cy="53482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2497554" y="3555936"/>
              <a:ext cx="386945" cy="492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 smtClean="0">
                  <a:ea typeface="Calibri"/>
                  <a:cs typeface="Times New Roman"/>
                </a:rPr>
                <a:t>0</a:t>
              </a:r>
              <a:endParaRPr lang="en-US" sz="2400" dirty="0">
                <a:ea typeface="Calibri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128" y="3921790"/>
              <a:ext cx="384629" cy="492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 smtClean="0">
                  <a:ea typeface="Calibri"/>
                  <a:cs typeface="Times New Roman"/>
                </a:rPr>
                <a:t>0</a:t>
              </a:r>
              <a:endParaRPr lang="en-US" sz="2400" dirty="0">
                <a:ea typeface="Calibri"/>
                <a:cs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457834" y="4066872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834" y="4066872"/>
                  <a:ext cx="384629" cy="53482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Double Bracket 8"/>
            <p:cNvSpPr/>
            <p:nvPr/>
          </p:nvSpPr>
          <p:spPr>
            <a:xfrm>
              <a:off x="1779978" y="3572665"/>
              <a:ext cx="1214844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51303" y="1897949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Mst</a:t>
            </a:r>
            <a:r>
              <a:rPr lang="en-US" dirty="0" smtClean="0"/>
              <a:t>] =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1625" y="3048000"/>
            <a:ext cx="9067800" cy="1858611"/>
            <a:chOff x="762000" y="2895599"/>
            <a:chExt cx="9067800" cy="1858611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964422"/>
              <a:ext cx="7467600" cy="757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437" y="2974975"/>
              <a:ext cx="5951537" cy="1031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500" y="3968398"/>
              <a:ext cx="5951537" cy="785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2989262"/>
              <a:ext cx="7239000" cy="1003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2525032" y="3599066"/>
              <a:ext cx="855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 smtClean="0"/>
                <a:t>Mst</a:t>
              </a:r>
              <a:r>
                <a:rPr lang="en-US" dirty="0" smtClean="0"/>
                <a:t>] =</a:t>
              </a:r>
              <a:endParaRPr lang="en-US" dirty="0"/>
            </a:p>
          </p:txBody>
        </p:sp>
        <p:sp>
          <p:nvSpPr>
            <p:cNvPr id="24" name="Double Bracket 23"/>
            <p:cNvSpPr/>
            <p:nvPr/>
          </p:nvSpPr>
          <p:spPr>
            <a:xfrm>
              <a:off x="3505200" y="2895599"/>
              <a:ext cx="3352800" cy="18260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3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Displacement and Acceleration State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03917" y="2429409"/>
            <a:ext cx="1871523" cy="1933222"/>
            <a:chOff x="1603917" y="1700572"/>
            <a:chExt cx="1871523" cy="1933222"/>
          </a:xfrm>
        </p:grpSpPr>
        <p:grpSp>
          <p:nvGrpSpPr>
            <p:cNvPr id="7" name="Group 6"/>
            <p:cNvGrpSpPr/>
            <p:nvPr/>
          </p:nvGrpSpPr>
          <p:grpSpPr>
            <a:xfrm>
              <a:off x="1603917" y="2209983"/>
              <a:ext cx="757772" cy="914400"/>
              <a:chOff x="3190304" y="3614309"/>
              <a:chExt cx="757772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3190304" y="3650494"/>
                    <a:ext cx="7577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</a:rPr>
                                <m:t> </m:t>
                              </m:r>
                              <m:r>
                                <a:rPr lang="en-US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𝒘</m:t>
                              </m:r>
                            </m:e>
                          </m:acc>
                          <m:d>
                            <m:dPr>
                              <m:ctrlPr>
                                <a:rPr lang="en-US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0304" y="3650494"/>
                    <a:ext cx="757772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3191907" y="4019826"/>
                    <a:ext cx="756169" cy="37337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imes New Roman"/>
                                </a:rPr>
                                <m:t> </m:t>
                              </m:r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𝝍</m:t>
                              </m:r>
                            </m:e>
                          </m:acc>
                          <m:d>
                            <m:d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1907" y="4019826"/>
                    <a:ext cx="756169" cy="37337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Double Bracket 5"/>
              <p:cNvSpPr/>
              <p:nvPr/>
            </p:nvSpPr>
            <p:spPr>
              <a:xfrm>
                <a:off x="3191906" y="3614309"/>
                <a:ext cx="756169" cy="91440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506649" y="248251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2806731" y="1700572"/>
                  <a:ext cx="668709" cy="19332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731" y="1700572"/>
                  <a:ext cx="668709" cy="193322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083571" y="2397456"/>
            <a:ext cx="1898642" cy="2144498"/>
            <a:chOff x="1576797" y="3880719"/>
            <a:chExt cx="1898642" cy="2144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2806730" y="3880719"/>
                  <a:ext cx="668709" cy="21444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730" y="3880719"/>
                  <a:ext cx="668709" cy="21444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1576797" y="4319533"/>
              <a:ext cx="784891" cy="1009713"/>
              <a:chOff x="5468357" y="3552588"/>
              <a:chExt cx="784891" cy="1009713"/>
            </a:xfrm>
          </p:grpSpPr>
          <p:sp>
            <p:nvSpPr>
              <p:cNvPr id="12" name="Double Bracket 11"/>
              <p:cNvSpPr/>
              <p:nvPr/>
            </p:nvSpPr>
            <p:spPr>
              <a:xfrm>
                <a:off x="5468357" y="3620778"/>
                <a:ext cx="756169" cy="91440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5483998" y="3552588"/>
                    <a:ext cx="769250" cy="5305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𝝏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𝟐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1200" b="1" i="1">
                                  <a:solidFill>
                                    <a:schemeClr val="tx2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1200" b="1" i="1">
                                  <a:solidFill>
                                    <a:schemeClr val="tx2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  <m:r>
                                <a:rPr lang="en-US" sz="1200" b="1" i="1">
                                  <a:solidFill>
                                    <a:schemeClr val="tx2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 </m:t>
                              </m:r>
                            </m:num>
                            <m:den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𝝏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3998" y="3552588"/>
                    <a:ext cx="769250" cy="53059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5474898" y="4031707"/>
                    <a:ext cx="767646" cy="5305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4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𝝏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𝟐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l-GR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  <m:t>𝝍</m:t>
                                  </m:r>
                                </m:e>
                              </m:acc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 </m:t>
                              </m:r>
                            </m:num>
                            <m:den>
                              <m:r>
                                <a:rPr lang="en-US" sz="14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𝝏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4898" y="4031707"/>
                    <a:ext cx="767646" cy="53059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/>
            <p:cNvSpPr txBox="1"/>
            <p:nvPr/>
          </p:nvSpPr>
          <p:spPr>
            <a:xfrm>
              <a:off x="2506648" y="469461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60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an Equation to be Solved!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0200" y="1600200"/>
            <a:ext cx="5342714" cy="1849943"/>
            <a:chOff x="1912943" y="2873782"/>
            <a:chExt cx="5342714" cy="18499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080289" y="3200400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289" y="3200400"/>
                  <a:ext cx="386945" cy="53482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90799" y="3200400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99" y="3200400"/>
                  <a:ext cx="386945" cy="53482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053058" y="3657600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058" y="3657600"/>
                  <a:ext cx="384629" cy="53482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590799" y="3676816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4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99" y="3676816"/>
                  <a:ext cx="384629" cy="534826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Double Bracket 8"/>
            <p:cNvSpPr/>
            <p:nvPr/>
          </p:nvSpPr>
          <p:spPr>
            <a:xfrm>
              <a:off x="1912943" y="3158756"/>
              <a:ext cx="1214844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323269" y="3236585"/>
                  <a:ext cx="7577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𝒘</m:t>
                            </m:r>
                          </m:e>
                        </m:acc>
                        <m:d>
                          <m:dPr>
                            <m:ctrlP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269" y="3236585"/>
                  <a:ext cx="75777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324872" y="3605917"/>
                  <a:ext cx="756169" cy="3733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𝝍</m:t>
                            </m:r>
                          </m:e>
                        </m:acc>
                        <m:d>
                          <m:d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872" y="3605917"/>
                  <a:ext cx="756169" cy="37337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Double Bracket 11"/>
            <p:cNvSpPr/>
            <p:nvPr/>
          </p:nvSpPr>
          <p:spPr>
            <a:xfrm>
              <a:off x="3324871" y="3200400"/>
              <a:ext cx="756169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77894" y="34278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613168" y="3263357"/>
                  <a:ext cx="492232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168" y="3263357"/>
                  <a:ext cx="492232" cy="52924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/>
            <p:cNvSpPr/>
            <p:nvPr/>
          </p:nvSpPr>
          <p:spPr>
            <a:xfrm>
              <a:off x="5105400" y="3287691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08441" y="362475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63928" y="3600053"/>
                  <a:ext cx="384629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928" y="3600053"/>
                  <a:ext cx="384629" cy="52924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Double Bracket 17"/>
            <p:cNvSpPr/>
            <p:nvPr/>
          </p:nvSpPr>
          <p:spPr>
            <a:xfrm>
              <a:off x="4597353" y="3200400"/>
              <a:ext cx="914400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uble Bracket 18"/>
            <p:cNvSpPr/>
            <p:nvPr/>
          </p:nvSpPr>
          <p:spPr>
            <a:xfrm>
              <a:off x="5601322" y="3206869"/>
              <a:ext cx="756169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616963" y="3138679"/>
                  <a:ext cx="769250" cy="530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𝒘</m:t>
                                </m:r>
                              </m:e>
                            </m:acc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  <m:r>
                              <a:rPr lang="en-US" sz="1200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963" y="3138679"/>
                  <a:ext cx="769250" cy="53059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607863" y="3617798"/>
                  <a:ext cx="767646" cy="530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l-GR" sz="12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  <m:t>𝝍</m:t>
                                </m:r>
                              </m:e>
                            </m:acc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  <m:r>
                              <a:rPr lang="en-US" sz="1200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863" y="3617798"/>
                  <a:ext cx="767646" cy="53059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6386213" y="34469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669888" y="2873782"/>
                  <a:ext cx="526170" cy="1501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9888" y="2873782"/>
                  <a:ext cx="526170" cy="150195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720404" y="4225079"/>
              <a:ext cx="687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 smtClean="0"/>
                <a:t>Mst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85620" y="4222123"/>
              <a:ext cx="608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/>
                <a:t>K</a:t>
              </a:r>
              <a:r>
                <a:rPr lang="en-US" dirty="0" err="1" smtClean="0"/>
                <a:t>st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10288" y="4354393"/>
              <a:ext cx="64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/>
                <a:t>Q</a:t>
              </a:r>
              <a:r>
                <a:rPr lang="en-US" dirty="0" err="1" smtClean="0"/>
                <a:t>st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-1550470" y="4065438"/>
            <a:ext cx="12194021" cy="2144498"/>
            <a:chOff x="-1971276" y="3517519"/>
            <a:chExt cx="12194021" cy="2144498"/>
          </a:xfrm>
        </p:grpSpPr>
        <p:grpSp>
          <p:nvGrpSpPr>
            <p:cNvPr id="37" name="Group 36"/>
            <p:cNvGrpSpPr/>
            <p:nvPr/>
          </p:nvGrpSpPr>
          <p:grpSpPr>
            <a:xfrm>
              <a:off x="1154945" y="3748174"/>
              <a:ext cx="9067800" cy="1858611"/>
              <a:chOff x="762000" y="2895599"/>
              <a:chExt cx="9067800" cy="1858611"/>
            </a:xfrm>
          </p:grpSpPr>
          <p:pic>
            <p:nvPicPr>
              <p:cNvPr id="38" name="Picture 6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0" y="3964422"/>
                <a:ext cx="7467600" cy="757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7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800" y="2989262"/>
                <a:ext cx="7239000" cy="1003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5437" y="2974975"/>
                <a:ext cx="5951537" cy="1031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3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6500" y="3968398"/>
                <a:ext cx="5951537" cy="785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3" name="Double Bracket 42"/>
              <p:cNvSpPr/>
              <p:nvPr/>
            </p:nvSpPr>
            <p:spPr>
              <a:xfrm>
                <a:off x="3505200" y="2895599"/>
                <a:ext cx="3352800" cy="182606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-1971276" y="3696792"/>
              <a:ext cx="7423182" cy="1793903"/>
              <a:chOff x="1595438" y="2895600"/>
              <a:chExt cx="7423182" cy="1793903"/>
            </a:xfrm>
          </p:grpSpPr>
          <p:pic>
            <p:nvPicPr>
              <p:cNvPr id="28" name="Picture 4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951" y="2973388"/>
                <a:ext cx="5951537" cy="1035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" name="Picture 6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7083" y="3900515"/>
                <a:ext cx="5951537" cy="788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30" name="Group 29"/>
              <p:cNvGrpSpPr/>
              <p:nvPr/>
            </p:nvGrpSpPr>
            <p:grpSpPr>
              <a:xfrm>
                <a:off x="1595438" y="2895600"/>
                <a:ext cx="5971416" cy="1785952"/>
                <a:chOff x="1595438" y="2895600"/>
                <a:chExt cx="5971416" cy="1785952"/>
              </a:xfrm>
            </p:grpSpPr>
            <p:pic>
              <p:nvPicPr>
                <p:cNvPr id="31" name="Picture 5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5317" y="3892564"/>
                  <a:ext cx="5951537" cy="7889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2" name="Picture 3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95438" y="2973388"/>
                  <a:ext cx="5951537" cy="1035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4" name="Double Bracket 33"/>
                <p:cNvSpPr/>
                <p:nvPr/>
              </p:nvSpPr>
              <p:spPr>
                <a:xfrm>
                  <a:off x="3581400" y="2895600"/>
                  <a:ext cx="3124200" cy="1785952"/>
                </a:xfrm>
                <a:prstGeom prst="bracketPair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55858" y="3623157"/>
                  <a:ext cx="668709" cy="19332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858" y="3623157"/>
                  <a:ext cx="668709" cy="193322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3611845" y="435976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7162800" y="3517519"/>
                  <a:ext cx="668709" cy="21444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3517519"/>
                  <a:ext cx="668709" cy="2144498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/>
            <p:cNvSpPr txBox="1"/>
            <p:nvPr/>
          </p:nvSpPr>
          <p:spPr>
            <a:xfrm>
              <a:off x="7681468" y="4405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7939919" y="3910229"/>
                  <a:ext cx="526170" cy="1501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919" y="3910229"/>
                  <a:ext cx="526170" cy="1501950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17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Mass Element Matrix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517" y="1752600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syms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A020F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;       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phi1=-(9/16)*(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+(1/3))*(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-(1/3))*(ksi-1);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%Cubic shape function 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phi2=(27/16)*(ksi+1)*(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-(1/3))*(ksi-1);   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%Cubic shape function 2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phi3=-(27/16)*(ksi+1)*(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+(1/3))*(ksi-1);  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%Cubic shape function 3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phi4=(9/16)*(ksi+1)*(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+(1/3))*(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-(1/3));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%Cubic shape function 4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phi=[phi1 phi2 phi3 phi4];              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%vector for calling cubic shape functions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dphi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=diff(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phi,ksi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);       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%vector for calling derivative of cubic shape functions</a:t>
            </a:r>
          </a:p>
          <a:p>
            <a:r>
              <a:rPr lang="en-US" sz="1400" dirty="0">
                <a:solidFill>
                  <a:srgbClr val="228B22"/>
                </a:solidFill>
                <a:latin typeface="Courier New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M1E=[];                                     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%element Mass Matrix 1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=1:4                           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%Loop that creates element Mass Matrix 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j=1:4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M1E(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i,j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)=(h/2)*rho*A*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(phi(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)*phi(j),-1,1);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774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Mass Matrix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447800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M1G=zeros(3*n+1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 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=1:3:3*n-2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M1G(i:i+3,i:i+3)=M1G(i:i+3,i:i+3)+M1E;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43200"/>
            <a:ext cx="3200400" cy="228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2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Process for Other Matrices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0200" y="1600200"/>
            <a:ext cx="5342714" cy="1849943"/>
            <a:chOff x="1912943" y="2873782"/>
            <a:chExt cx="5342714" cy="18499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080289" y="3200400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289" y="3200400"/>
                  <a:ext cx="386945" cy="53482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90799" y="3200400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99" y="3200400"/>
                  <a:ext cx="386945" cy="53482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053058" y="3657600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058" y="3657600"/>
                  <a:ext cx="384629" cy="53482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590799" y="3676816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4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99" y="3676816"/>
                  <a:ext cx="384629" cy="534826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Double Bracket 8"/>
            <p:cNvSpPr/>
            <p:nvPr/>
          </p:nvSpPr>
          <p:spPr>
            <a:xfrm>
              <a:off x="1912943" y="3158756"/>
              <a:ext cx="1214844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323269" y="3236585"/>
                  <a:ext cx="7577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𝒘</m:t>
                            </m:r>
                          </m:e>
                        </m:acc>
                        <m:d>
                          <m:dPr>
                            <m:ctrlP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269" y="3236585"/>
                  <a:ext cx="75777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324872" y="3605917"/>
                  <a:ext cx="756169" cy="3733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𝝍</m:t>
                            </m:r>
                          </m:e>
                        </m:acc>
                        <m:d>
                          <m:d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872" y="3605917"/>
                  <a:ext cx="756169" cy="37337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Double Bracket 11"/>
            <p:cNvSpPr/>
            <p:nvPr/>
          </p:nvSpPr>
          <p:spPr>
            <a:xfrm>
              <a:off x="3324871" y="3200400"/>
              <a:ext cx="756169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77894" y="34278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613168" y="3263357"/>
                  <a:ext cx="492232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168" y="3263357"/>
                  <a:ext cx="492232" cy="52924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/>
            <p:cNvSpPr/>
            <p:nvPr/>
          </p:nvSpPr>
          <p:spPr>
            <a:xfrm>
              <a:off x="5105400" y="3287691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08441" y="362475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63928" y="3600053"/>
                  <a:ext cx="384629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928" y="3600053"/>
                  <a:ext cx="384629" cy="52924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Double Bracket 17"/>
            <p:cNvSpPr/>
            <p:nvPr/>
          </p:nvSpPr>
          <p:spPr>
            <a:xfrm>
              <a:off x="4597353" y="3200400"/>
              <a:ext cx="914400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uble Bracket 18"/>
            <p:cNvSpPr/>
            <p:nvPr/>
          </p:nvSpPr>
          <p:spPr>
            <a:xfrm>
              <a:off x="5601322" y="3206869"/>
              <a:ext cx="756169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616963" y="3138679"/>
                  <a:ext cx="769250" cy="530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𝒘</m:t>
                                </m:r>
                              </m:e>
                            </m:acc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  <m:r>
                              <a:rPr lang="en-US" sz="1200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963" y="3138679"/>
                  <a:ext cx="769250" cy="53059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607863" y="3617798"/>
                  <a:ext cx="767646" cy="530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l-GR" sz="12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  <m:t>𝝍</m:t>
                                </m:r>
                              </m:e>
                            </m:acc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  <m:r>
                              <a:rPr lang="en-US" sz="1200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863" y="3617798"/>
                  <a:ext cx="767646" cy="53059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6386213" y="34469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669888" y="2873782"/>
                  <a:ext cx="526170" cy="1501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9888" y="2873782"/>
                  <a:ext cx="526170" cy="150195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720404" y="4225079"/>
              <a:ext cx="687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 smtClean="0"/>
                <a:t>Mst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85620" y="4222123"/>
              <a:ext cx="608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/>
                <a:t>K</a:t>
              </a:r>
              <a:r>
                <a:rPr lang="en-US" dirty="0" err="1" smtClean="0"/>
                <a:t>st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10288" y="4354393"/>
              <a:ext cx="64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/>
                <a:t>Q</a:t>
              </a:r>
              <a:r>
                <a:rPr lang="en-US" dirty="0" err="1" smtClean="0"/>
                <a:t>st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-1550470" y="4065438"/>
            <a:ext cx="12194021" cy="2144498"/>
            <a:chOff x="-1971276" y="3517519"/>
            <a:chExt cx="12194021" cy="2144498"/>
          </a:xfrm>
        </p:grpSpPr>
        <p:grpSp>
          <p:nvGrpSpPr>
            <p:cNvPr id="37" name="Group 36"/>
            <p:cNvGrpSpPr/>
            <p:nvPr/>
          </p:nvGrpSpPr>
          <p:grpSpPr>
            <a:xfrm>
              <a:off x="1154945" y="3748174"/>
              <a:ext cx="9067800" cy="1858611"/>
              <a:chOff x="762000" y="2895599"/>
              <a:chExt cx="9067800" cy="1858611"/>
            </a:xfrm>
          </p:grpSpPr>
          <p:pic>
            <p:nvPicPr>
              <p:cNvPr id="38" name="Picture 6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0" y="3964422"/>
                <a:ext cx="7467600" cy="757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7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800" y="2989262"/>
                <a:ext cx="7239000" cy="1003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5437" y="2974975"/>
                <a:ext cx="5951537" cy="1031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3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6500" y="3968398"/>
                <a:ext cx="5951537" cy="785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3" name="Double Bracket 42"/>
              <p:cNvSpPr/>
              <p:nvPr/>
            </p:nvSpPr>
            <p:spPr>
              <a:xfrm>
                <a:off x="3505200" y="2895599"/>
                <a:ext cx="3352800" cy="182606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-1971276" y="3696792"/>
              <a:ext cx="7423182" cy="1793903"/>
              <a:chOff x="1595438" y="2895600"/>
              <a:chExt cx="7423182" cy="1793903"/>
            </a:xfrm>
          </p:grpSpPr>
          <p:pic>
            <p:nvPicPr>
              <p:cNvPr id="28" name="Picture 4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951" y="2973388"/>
                <a:ext cx="5951537" cy="1035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" name="Picture 6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7083" y="3900515"/>
                <a:ext cx="5951537" cy="788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30" name="Group 29"/>
              <p:cNvGrpSpPr/>
              <p:nvPr/>
            </p:nvGrpSpPr>
            <p:grpSpPr>
              <a:xfrm>
                <a:off x="1595438" y="2895600"/>
                <a:ext cx="5971416" cy="1785952"/>
                <a:chOff x="1595438" y="2895600"/>
                <a:chExt cx="5971416" cy="1785952"/>
              </a:xfrm>
            </p:grpSpPr>
            <p:pic>
              <p:nvPicPr>
                <p:cNvPr id="31" name="Picture 5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5317" y="3892564"/>
                  <a:ext cx="5951537" cy="7889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2" name="Picture 3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95438" y="2973388"/>
                  <a:ext cx="5951537" cy="1035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4" name="Double Bracket 33"/>
                <p:cNvSpPr/>
                <p:nvPr/>
              </p:nvSpPr>
              <p:spPr>
                <a:xfrm>
                  <a:off x="3581400" y="2895600"/>
                  <a:ext cx="3124200" cy="1785952"/>
                </a:xfrm>
                <a:prstGeom prst="bracketPair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55858" y="3623157"/>
                  <a:ext cx="668709" cy="19332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858" y="3623157"/>
                  <a:ext cx="668709" cy="193322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3611845" y="435976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7162800" y="3517519"/>
                  <a:ext cx="668709" cy="21444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3517519"/>
                  <a:ext cx="668709" cy="2144498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/>
            <p:cNvSpPr txBox="1"/>
            <p:nvPr/>
          </p:nvSpPr>
          <p:spPr>
            <a:xfrm>
              <a:off x="7681468" y="4405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7939919" y="3910229"/>
                  <a:ext cx="526170" cy="1501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919" y="3910229"/>
                  <a:ext cx="526170" cy="1501950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4101208" y="35814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</a:t>
            </a:r>
            <a:r>
              <a:rPr lang="en-US" dirty="0" smtClean="0">
                <a:solidFill>
                  <a:schemeClr val="tx2"/>
                </a:solidFill>
              </a:rPr>
              <a:t>n+1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2" name="Straight Arrow Connector 41"/>
          <p:cNvCxnSpPr>
            <a:stCxn id="3" idx="2"/>
          </p:cNvCxnSpPr>
          <p:nvPr/>
        </p:nvCxnSpPr>
        <p:spPr>
          <a:xfrm flipH="1">
            <a:off x="4032651" y="3950732"/>
            <a:ext cx="396532" cy="69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391400" y="4065438"/>
            <a:ext cx="280351" cy="230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49374" y="37468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</a:t>
            </a:r>
            <a:r>
              <a:rPr lang="en-US" dirty="0" smtClean="0">
                <a:solidFill>
                  <a:schemeClr val="tx2"/>
                </a:solidFill>
              </a:rPr>
              <a:t>n+1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53607" y="63246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n+1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49374" y="633718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n+1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4101208" y="5960098"/>
            <a:ext cx="327975" cy="364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391400" y="6038614"/>
            <a:ext cx="280351" cy="298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Load Vector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164866"/>
            <a:ext cx="8686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q=-load*sin(2*pi*f*t);        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228B22"/>
                </a:solidFill>
                <a:latin typeface="Courier New"/>
              </a:rPr>
              <a:t>%Creating Force Element Vector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ForceE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=[];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=1:4                                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ForceE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)=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(phi(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),-1,1)*(h/2);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ForceE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ForceE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';                            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Qst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=zeros(5*n+2,1);  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228B22"/>
                </a:solidFill>
                <a:latin typeface="Courier New"/>
              </a:rPr>
              <a:t>%Creating the full Force State vector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=1:3:3*n-2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Qst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(i:i+3)=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Qst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(i:i+3)+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ForceE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Qst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(3*n+1,:)=[];              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228B22"/>
                </a:solidFill>
                <a:latin typeface="Courier New"/>
              </a:rPr>
              <a:t>%Applying boundary conditions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Qst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(1,:)=[];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Qst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=sparse(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Qst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092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Boundary Conditions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253734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as previous assignments (removing rows and columns)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Newmark Time Integration 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1334837"/>
                <a:ext cx="8763000" cy="1320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limLow>
                      <m:limLow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−1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𝐼𝑛𝑖𝑡𝑖𝑎𝑙</m:t>
                        </m:r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 </m:t>
                        </m:r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𝑑𝑖𝑠𝑝𝑙𝑎𝑐𝑒𝑚𝑒𝑛𝑡</m:t>
                        </m:r>
                      </m:lim>
                    </m:limLow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/>
                        <a:ea typeface="Times New Roman"/>
                        <a:cs typeface="Times New Roman"/>
                      </a:rPr>
                      <m:t>+</m:t>
                    </m:r>
                    <m:limLow>
                      <m:limLow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∆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𝑡</m:t>
                                </m:r>
                              </m:e>
                            </m:d>
                          </m:e>
                        </m:groupChr>
                      </m:e>
                      <m:lim>
                        <m:eqArr>
                          <m:eqArr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𝑖𝑛𝑖𝑡𝑖𝑎𝑙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𝑣𝑒𝑙𝑜𝑐𝑖𝑡𝑦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𝑚𝑢𝑙𝑡𝑖𝑝𝑙𝑖𝑒𝑑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𝑏𝑦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𝑡𝑖𝑚𝑒</m:t>
                            </m:r>
                          </m:e>
                        </m:eqArr>
                      </m:lim>
                    </m:limLow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/>
                        <a:ea typeface="Times New Roman"/>
                        <a:cs typeface="Times New Roman"/>
                      </a:rPr>
                      <m:t>+</m:t>
                    </m:r>
                    <m:limLow>
                      <m:limLow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groupChrPr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den>
                                </m:f>
                                <m:acc>
                                  <m:accPr>
                                    <m:chr m:val="̈"/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]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(∆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e>
                        </m:groupChr>
                      </m:e>
                      <m:lim>
                        <m:eqArr>
                          <m:eqArr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𝑇𝑖𝑚𝑒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𝑖𝑛𝑡𝑒𝑔𝑟𝑎𝑙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𝑜𝑓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𝑡h𝑒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𝑎𝑣𝑒𝑟𝑎𝑔𝑒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𝑎𝑐𝑐𝑒𝑙𝑒𝑟𝑎𝑡𝑖𝑜𝑛</m:t>
                            </m:r>
                          </m:e>
                        </m:eqArr>
                      </m:lim>
                    </m:limLow>
                  </m:oMath>
                </a14:m>
                <a:r>
                  <a:rPr lang="en-US" sz="1600" dirty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		</a:t>
                </a:r>
                <a:endParaRPr lang="en-US" sz="1600" dirty="0">
                  <a:ea typeface="Calibri"/>
                  <a:cs typeface="Times New Roman"/>
                </a:endParaRPr>
              </a:p>
              <a:p>
                <a:pPr marL="228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 </a:t>
                </a:r>
                <a:endParaRPr lang="en-US" sz="1600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34837"/>
                <a:ext cx="8763000" cy="13203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2514600"/>
                <a:ext cx="4801314" cy="938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−1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𝑖𝑛𝑖𝑡𝑖𝑎𝑙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𝑣𝑒𝑙𝑜𝑐𝑖𝑡𝑦</m:t>
                        </m:r>
                      </m:lim>
                    </m:limLow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Times New Roman"/>
                        <a:cs typeface="Times New Roman"/>
                      </a:rPr>
                      <m:t>+  </m:t>
                    </m:r>
                    <m:limLow>
                      <m:limLow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groupChr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sSub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den>
                                </m:f>
                                <m:acc>
                                  <m:accPr>
                                    <m:chr m:val="̈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] 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∆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𝑡</m:t>
                                </m:r>
                              </m:e>
                            </m:d>
                          </m:e>
                        </m:groupChr>
                      </m:e>
                      <m:lim>
                        <m:eqArr>
                          <m:eqArr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𝑎𝑣𝑒𝑟𝑎𝑔𝑒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𝑎𝑐𝑐𝑒𝑙𝑒𝑟𝑎𝑡𝑖𝑜𝑛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𝑚𝑢𝑙𝑡𝑖𝑝𝑙𝑖𝑒𝑑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𝑏𝑦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𝑡𝑖𝑚𝑒</m:t>
                            </m:r>
                          </m:e>
                        </m:eqArr>
                      </m:lim>
                    </m:limLow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14600"/>
                <a:ext cx="4801314" cy="938398"/>
              </a:xfrm>
              <a:prstGeom prst="rect">
                <a:avLst/>
              </a:prstGeom>
              <a:blipFill rotWithShape="1">
                <a:blip r:embed="rId3"/>
                <a:stretch>
                  <a:fillRect b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-759368" y="4303039"/>
            <a:ext cx="10154144" cy="1894660"/>
            <a:chOff x="-1971276" y="3517519"/>
            <a:chExt cx="12194021" cy="2144498"/>
          </a:xfrm>
        </p:grpSpPr>
        <p:grpSp>
          <p:nvGrpSpPr>
            <p:cNvPr id="7" name="Group 6"/>
            <p:cNvGrpSpPr/>
            <p:nvPr/>
          </p:nvGrpSpPr>
          <p:grpSpPr>
            <a:xfrm>
              <a:off x="1154945" y="3748174"/>
              <a:ext cx="9067800" cy="1858611"/>
              <a:chOff x="762000" y="2895599"/>
              <a:chExt cx="9067800" cy="1858611"/>
            </a:xfrm>
          </p:grpSpPr>
          <p:pic>
            <p:nvPicPr>
              <p:cNvPr id="20" name="Picture 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0" y="3964422"/>
                <a:ext cx="7467600" cy="757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800" y="2989262"/>
                <a:ext cx="7239000" cy="1003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5437" y="2974975"/>
                <a:ext cx="5951537" cy="1031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6500" y="3968398"/>
                <a:ext cx="5951537" cy="785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Double Bracket 23"/>
              <p:cNvSpPr/>
              <p:nvPr/>
            </p:nvSpPr>
            <p:spPr>
              <a:xfrm>
                <a:off x="3505200" y="2895599"/>
                <a:ext cx="3352800" cy="182606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-1971276" y="3696792"/>
              <a:ext cx="7423182" cy="1793903"/>
              <a:chOff x="1595438" y="2895600"/>
              <a:chExt cx="7423182" cy="1793903"/>
            </a:xfrm>
          </p:grpSpPr>
          <p:pic>
            <p:nvPicPr>
              <p:cNvPr id="14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951" y="2973388"/>
                <a:ext cx="5951537" cy="1035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6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7083" y="3900515"/>
                <a:ext cx="5951537" cy="788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" name="Group 15"/>
              <p:cNvGrpSpPr/>
              <p:nvPr/>
            </p:nvGrpSpPr>
            <p:grpSpPr>
              <a:xfrm>
                <a:off x="1595438" y="2895600"/>
                <a:ext cx="5971416" cy="1785952"/>
                <a:chOff x="1595438" y="2895600"/>
                <a:chExt cx="5971416" cy="1785952"/>
              </a:xfrm>
            </p:grpSpPr>
            <p:pic>
              <p:nvPicPr>
                <p:cNvPr id="17" name="Picture 5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5317" y="3892564"/>
                  <a:ext cx="5951537" cy="7889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8" name="Picture 3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95438" y="2973388"/>
                  <a:ext cx="5951537" cy="1035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9" name="Double Bracket 18"/>
                <p:cNvSpPr/>
                <p:nvPr/>
              </p:nvSpPr>
              <p:spPr>
                <a:xfrm>
                  <a:off x="3581400" y="2895600"/>
                  <a:ext cx="3124200" cy="1785952"/>
                </a:xfrm>
                <a:prstGeom prst="bracketPair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055858" y="3623157"/>
                  <a:ext cx="668709" cy="19332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858" y="3623157"/>
                  <a:ext cx="668709" cy="193322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3611845" y="435976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162800" y="3517519"/>
                  <a:ext cx="668709" cy="21444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3517519"/>
                  <a:ext cx="668709" cy="2144498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96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7681468" y="4405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939919" y="3910229"/>
                  <a:ext cx="526170" cy="1501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919" y="3910229"/>
                  <a:ext cx="526170" cy="150195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7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9368" y="3423046"/>
            <a:ext cx="8898344" cy="939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1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Timoshenko to Euler-Bernoulli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362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r>
                      <a:rPr lang="en-US" sz="1600" i="1" smtClean="0">
                        <a:latin typeface="Cambria Math"/>
                      </a:rPr>
                      <m:t>𝐺𝐴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>
                                    <a:latin typeface="Cambria Math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600" b="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1600" b="0" i="1">
                                <a:latin typeface="Cambria Math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b="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600" b="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>
                                <a:latin typeface="Cambria Math"/>
                              </a:rPr>
                              <m:t>𝜕𝜓</m:t>
                            </m:r>
                          </m:num>
                          <m:den>
                            <m:r>
                              <a:rPr lang="en-US" sz="1600" b="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r>
                      <a:rPr lang="en-US" sz="1600" i="1">
                        <a:latin typeface="Cambria Math"/>
                      </a:rPr>
                      <m:t>𝜌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i="1">
                        <a:latin typeface="Cambria Math"/>
                      </a:rPr>
                      <m:t>=−</m:t>
                    </m:r>
                    <m:r>
                      <a:rPr lang="en-US" sz="1600" i="1">
                        <a:latin typeface="Cambria Math"/>
                      </a:rPr>
                      <m:t>𝑞</m:t>
                    </m:r>
                  </m:oMath>
                </a14:m>
                <a:r>
                  <a:rPr lang="en-US" sz="1800" i="1" dirty="0" smtClean="0"/>
                  <a:t>		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𝑤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800" dirty="0" smtClean="0"/>
                  <a:t>   (using the approximation)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4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−</m:t>
                      </m:r>
                      <m:r>
                        <a:rPr lang="en-US" sz="1400" i="1">
                          <a:latin typeface="Cambria Math"/>
                        </a:rPr>
                        <m:t>𝜌</m:t>
                      </m:r>
                      <m:r>
                        <a:rPr lang="en-US" sz="1400" i="1">
                          <a:latin typeface="Cambria Math"/>
                        </a:rPr>
                        <m:t>𝐴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 i="1" smtClean="0">
                          <a:latin typeface="Cambria Math"/>
                        </a:rPr>
                        <m:t>=−</m:t>
                      </m:r>
                      <m:r>
                        <a:rPr lang="en-US" sz="1400" i="1" smtClean="0">
                          <a:latin typeface="Cambria Math"/>
                        </a:rPr>
                        <m:t>𝑞</m:t>
                      </m:r>
                      <m:r>
                        <a:rPr lang="en-US" sz="1400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400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  0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b="0" i="0" smtClean="0">
                          <a:latin typeface="Cambria Math"/>
                        </a:rPr>
                        <m:t>−</m:t>
                      </m:r>
                      <m:r>
                        <a:rPr lang="en-US" sz="1400" i="1">
                          <a:latin typeface="Cambria Math"/>
                        </a:rPr>
                        <m:t>𝜌</m:t>
                      </m:r>
                      <m:r>
                        <a:rPr lang="en-US" sz="1400" i="1">
                          <a:latin typeface="Cambria Math"/>
                        </a:rPr>
                        <m:t>𝐴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 b="0" i="0" smtClean="0">
                          <a:latin typeface="Cambria Math"/>
                        </a:rPr>
                        <m:t>+</m:t>
                      </m:r>
                      <m:r>
                        <a:rPr lang="en-US" sz="14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en-US" sz="1400" i="1" dirty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𝐸𝐼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𝜕𝜓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/>
                        </a:rPr>
                        <m:t>−</m:t>
                      </m:r>
                      <m:r>
                        <a:rPr lang="en-US" sz="1600" i="1">
                          <a:latin typeface="Cambria Math"/>
                        </a:rPr>
                        <m:t>𝜌</m:t>
                      </m:r>
                      <m:r>
                        <a:rPr lang="en-US" sz="1600" i="1">
                          <a:latin typeface="Cambria Math"/>
                        </a:rPr>
                        <m:t>𝐼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𝜓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6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1600" b="0" i="1" smtClean="0">
                          <a:latin typeface="Cambria Math"/>
                        </a:rPr>
                        <m:t>𝐸𝐼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−</m:t>
                      </m:r>
                      <m:r>
                        <a:rPr lang="en-US" sz="1600" i="1">
                          <a:latin typeface="Cambria Math"/>
                        </a:rPr>
                        <m:t>𝜌</m:t>
                      </m:r>
                      <m:r>
                        <a:rPr lang="en-US" sz="1600" i="1">
                          <a:latin typeface="Cambria Math"/>
                        </a:rPr>
                        <m:t>𝐼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6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dirty="0" smtClean="0"/>
                  <a:t>		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	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600" i="1">
                        <a:latin typeface="Cambria Math"/>
                      </a:rPr>
                      <m:t>𝐸𝐼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f>
                          <m:fPr>
                            <m:ctrlP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r>
                      <a:rPr lang="en-US" sz="1600" i="1">
                        <a:latin typeface="Cambria Math"/>
                      </a:rPr>
                      <m:t>𝜌</m:t>
                    </m:r>
                    <m:r>
                      <a:rPr lang="en-US" sz="1600" i="1">
                        <a:latin typeface="Cambria Math"/>
                      </a:rPr>
                      <m:t>𝐼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/>
                      </a:rPr>
                      <m:t>=0</m:t>
                    </m:r>
                  </m:oMath>
                </a14:m>
                <a:endParaRPr lang="en-US" sz="16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sz="1600" i="1">
                            <a:latin typeface="Cambria Math"/>
                          </a:rPr>
                          <m:t>𝐸𝐼</m:t>
                        </m:r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latin typeface="Cambria Math"/>
                          </a:rPr>
                          <m:t>𝜌</m:t>
                        </m:r>
                        <m:r>
                          <a:rPr lang="en-US" sz="1600" i="1">
                            <a:latin typeface="Cambria Math"/>
                          </a:rPr>
                          <m:t>𝐼</m:t>
                        </m:r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600" b="0" i="1" smtClean="0">
                        <a:latin typeface="Cambria Math"/>
                      </a:rPr>
                      <m:t>[</m:t>
                    </m:r>
                    <m:r>
                      <a:rPr lang="en-US" sz="1600" i="1">
                        <a:latin typeface="Cambria Math"/>
                      </a:rPr>
                      <m:t>0</m:t>
                    </m:r>
                    <m:r>
                      <a:rPr lang="en-US" sz="16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6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dirty="0" smtClean="0"/>
                  <a:t>		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600" i="1">
                            <a:latin typeface="Cambria Math"/>
                          </a:rPr>
                          <m:t>𝐸𝐼</m:t>
                        </m:r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𝜕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latin typeface="Cambria Math"/>
                          </a:rPr>
                          <m:t>𝜌</m:t>
                        </m:r>
                        <m:r>
                          <a:rPr lang="en-US" sz="1600" i="1">
                            <a:latin typeface="Cambria Math"/>
                          </a:rPr>
                          <m:t>𝐼</m:t>
                        </m:r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i="1" smtClean="0">
                        <a:latin typeface="Cambria Math"/>
                      </a:rPr>
                      <m:t> </m:t>
                    </m:r>
                    <m:r>
                      <a:rPr lang="en-US" sz="16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1600" i="1" dirty="0" smtClean="0">
                    <a:latin typeface="Cambria Math"/>
                  </a:rPr>
                  <a:t>	          </a:t>
                </a:r>
                <a:r>
                  <a:rPr lang="en-US" sz="1200" i="1" dirty="0" smtClean="0">
                    <a:solidFill>
                      <a:srgbClr val="FF0000"/>
                    </a:solidFill>
                    <a:latin typeface="Cambria Math"/>
                  </a:rPr>
                  <a:t>{neglect  rotational inertia term}</a:t>
                </a:r>
                <a:r>
                  <a:rPr lang="en-US" sz="1600" i="1" dirty="0" smtClean="0">
                    <a:solidFill>
                      <a:srgbClr val="FF0000"/>
                    </a:solidFill>
                    <a:latin typeface="Cambria Math"/>
                  </a:rPr>
                  <a:t>	</a:t>
                </a:r>
                <a:r>
                  <a:rPr lang="en-US" sz="1600" i="1" dirty="0" smtClean="0">
                    <a:latin typeface="Cambria Math"/>
                  </a:rPr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i="1">
                              <a:latin typeface="Cambria Math"/>
                            </a:rPr>
                            <m:t>𝐸𝐼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=</m:t>
                          </m:r>
                          <m:r>
                            <a:rPr lang="en-US" sz="1400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𝜌</m:t>
                          </m:r>
                          <m:r>
                            <a:rPr lang="en-US" sz="1600" i="1">
                              <a:latin typeface="Cambria Math"/>
                            </a:rPr>
                            <m:t>𝐴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>
                              <a:latin typeface="Cambria Math"/>
                            </a:rPr>
                            <m:t>+</m:t>
                          </m:r>
                          <m:r>
                            <a:rPr lang="en-US" sz="1600" i="1">
                              <a:latin typeface="Cambria Math"/>
                            </a:rPr>
                            <m:t>𝑞</m:t>
                          </m:r>
                          <m:r>
                            <m:rPr>
                              <m:nor/>
                            </m:rPr>
                            <a:rPr lang="en-US" sz="1600" i="1" dirty="0"/>
                            <m:t> </m:t>
                          </m:r>
                        </m:e>
                      </m:borderBox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362045"/>
              </a:xfrm>
              <a:prstGeom prst="rect">
                <a:avLst/>
              </a:prstGeom>
              <a:blipFill rotWithShape="1">
                <a:blip r:embed="rId3"/>
                <a:stretch>
                  <a:fillRect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3886200" y="5410200"/>
            <a:ext cx="685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48400" y="4953000"/>
            <a:ext cx="2232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{Take derivative of both sides (x)}</a:t>
            </a:r>
            <a:endParaRPr lang="en-US" sz="12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241111" y="6143029"/>
            <a:ext cx="119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{Euler-Bernoulli}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7194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371600"/>
            <a:ext cx="655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Distributed sinusoidal </a:t>
            </a:r>
            <a:r>
              <a:rPr lang="en-US" dirty="0"/>
              <a:t>l</a:t>
            </a:r>
            <a:r>
              <a:rPr lang="en-US" dirty="0" smtClean="0"/>
              <a:t>oad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Sinusoidal point Load for .375 seconds followed by free oscillations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Fixed point at center, sinusoidal point </a:t>
            </a:r>
            <a:r>
              <a:rPr lang="en-US" dirty="0"/>
              <a:t>l</a:t>
            </a:r>
            <a:r>
              <a:rPr lang="en-US" dirty="0" smtClean="0"/>
              <a:t>oad for .375 seconds followed by free oscillations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71767" y="3817087"/>
            <a:ext cx="2452898" cy="1905000"/>
            <a:chOff x="771767" y="3817087"/>
            <a:chExt cx="2452898" cy="19050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998"/>
            <a:stretch/>
          </p:blipFill>
          <p:spPr bwMode="auto">
            <a:xfrm>
              <a:off x="771767" y="3817087"/>
              <a:ext cx="2369661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55461" y="5029200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47983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61451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763" y="3682988"/>
            <a:ext cx="2771581" cy="2098398"/>
            <a:chOff x="4076700" y="3723157"/>
            <a:chExt cx="2771581" cy="2098398"/>
          </a:xfrm>
        </p:grpSpPr>
        <p:grpSp>
          <p:nvGrpSpPr>
            <p:cNvPr id="10" name="Group 9"/>
            <p:cNvGrpSpPr/>
            <p:nvPr/>
          </p:nvGrpSpPr>
          <p:grpSpPr>
            <a:xfrm>
              <a:off x="4076700" y="3723157"/>
              <a:ext cx="2771581" cy="2098398"/>
              <a:chOff x="4076700" y="3723157"/>
              <a:chExt cx="2771581" cy="2098398"/>
            </a:xfrm>
          </p:grpSpPr>
          <p:pic>
            <p:nvPicPr>
              <p:cNvPr id="15" name="Picture 6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437"/>
              <a:stretch/>
            </p:blipFill>
            <p:spPr bwMode="auto">
              <a:xfrm>
                <a:off x="4076700" y="3723157"/>
                <a:ext cx="2771581" cy="18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4301507" y="5534799"/>
                <a:ext cx="2704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-1</a:t>
                </a:r>
                <a:endParaRPr lang="en-US" sz="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64574" y="5534799"/>
                <a:ext cx="235962" cy="286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92456" y="5562600"/>
                <a:ext cx="2918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 0</a:t>
                </a:r>
                <a:endParaRPr lang="en-US" sz="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6349" t="-81579" r="-53968" b="-13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9643" t="-81579" r="-50000" b="-13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TextBox 10"/>
            <p:cNvSpPr txBox="1"/>
            <p:nvPr/>
          </p:nvSpPr>
          <p:spPr>
            <a:xfrm>
              <a:off x="4336763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8721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54537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50948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51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Applying </a:t>
            </a:r>
            <a:r>
              <a:rPr lang="en-US" dirty="0" err="1" smtClean="0"/>
              <a:t>Galerkin</a:t>
            </a:r>
            <a:r>
              <a:rPr lang="en-US" dirty="0" smtClean="0"/>
              <a:t> Approximations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773791"/>
                <a:ext cx="8458200" cy="114300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hideTop m:val="on"/>
                          <m:hideBot m:val="on"/>
                          <m:hideLeft m:val="on"/>
                          <m:hideRight m:val="on"/>
                          <m:ctrlPr>
                            <a:rPr lang="en-US" sz="2500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ctrlPr>
                                        <a:rPr lang="en-US" sz="25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𝐿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sz="2500" i="1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𝝋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  <m:f>
                                        <m:fPr>
                                          <m:ctrlPr>
                                            <a:rPr lang="en-US" sz="2500" i="1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300" b="1" i="1"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300" b="1" i="1"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m:t>𝝋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𝑻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nary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</m:e>
                              </m:d>
                              <m:acc>
                                <m:accPr>
                                  <m:chr m:val="̅"/>
                                  <m:ctrlP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𝒘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5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𝝋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  <m:sSup>
                                <m:sSupPr>
                                  <m:ctrlPr>
                                    <a:rPr lang="en-US" sz="2300" b="1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3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300" b="1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𝑑𝑥</m:t>
                              </m:r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𝝍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𝜌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𝝋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𝝋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sz="25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23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r>
                                <a:rPr lang="en-US" sz="2300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2500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sup>
                            <m:e>
                              <m:acc>
                                <m:accPr>
                                  <m:chr m:val="̅"/>
                                  <m:ctrlPr>
                                    <a:rPr lang="en-US" sz="2500" b="1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5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𝝋</m:t>
                                  </m:r>
                                </m:e>
                              </m:acc>
                              <m:r>
                                <a:rPr lang="en-US" sz="25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5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𝒙</m:t>
                              </m:r>
                              <m:r>
                                <a:rPr lang="en-US" sz="25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𝑞</m:t>
                              </m:r>
                            </m:e>
                          </m:nary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𝑑𝑥</m:t>
                          </m: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773791"/>
                <a:ext cx="8458200" cy="1143000"/>
              </a:xfrm>
              <a:blipFill rotWithShape="1">
                <a:blip r:embed="rId2"/>
                <a:stretch>
                  <a:fillRect r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143000" y="1552908"/>
            <a:ext cx="7278308" cy="248050"/>
            <a:chOff x="1143000" y="1723311"/>
            <a:chExt cx="7278308" cy="248050"/>
          </a:xfrm>
        </p:grpSpPr>
        <p:sp>
          <p:nvSpPr>
            <p:cNvPr id="10" name="TextBox 9"/>
            <p:cNvSpPr txBox="1"/>
            <p:nvPr/>
          </p:nvSpPr>
          <p:spPr>
            <a:xfrm>
              <a:off x="1143000" y="1740529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[4x4]</a:t>
              </a:r>
              <a:endParaRPr lang="en-US" sz="9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43600" y="1728343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[4x4]</a:t>
              </a:r>
              <a:endParaRPr lang="en-US" sz="9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0000" y="1723311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[4x3]</a:t>
              </a:r>
              <a:endParaRPr lang="en-US" sz="9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01000" y="1740529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[4x1]</a:t>
              </a:r>
              <a:endParaRPr lang="en-US" sz="9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-39757" y="2833138"/>
            <a:ext cx="9220200" cy="895272"/>
            <a:chOff x="-39757" y="2833138"/>
            <a:chExt cx="9220200" cy="895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-39757" y="3049121"/>
                  <a:ext cx="9220200" cy="679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orderBox>
                          <m:borderBoxPr>
                            <m:hideTop m:val="on"/>
                            <m:hideBot m:val="on"/>
                            <m:hideLeft m:val="on"/>
                            <m:hideRight m:val="on"/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borderBox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𝐺𝐴</m:t>
                            </m:r>
                            <m:sSub>
                              <m:sSubPr>
                                <m:ctrlPr>
                                  <a:rPr lang="en-US" sz="1200" i="1">
                                    <a:effectLst/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𝐿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f>
                                          <m:f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Times New Roman"/>
                                              </a:rPr>
                                              <m:t>𝜕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sz="1200" b="1" i="1">
                                                        <a:effectLst/>
                                                        <a:latin typeface="Cambria Math"/>
                                                        <a:ea typeface="Times New Roman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200" b="1" i="1">
                                                        <a:effectLst/>
                                                        <a:latin typeface="Cambria Math"/>
                                                        <a:ea typeface="Times New Roman"/>
                                                        <a:cs typeface="Times New Roman"/>
                                                      </a:rPr>
                                                      <m:t>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  <a:cs typeface="Times New Roman"/>
                                                  </a:rPr>
                                                  <m:t>𝑻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  <a:cs typeface="Times New Roman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200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Times New Roman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200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Times New Roman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𝑑𝑥</m:t>
                                    </m:r>
                                  </m:e>
                                </m:nary>
                              </m:e>
                            </m:d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  <m: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𝒘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𝐺𝐴</m:t>
                            </m:r>
                            <m:sSub>
                              <m:sSubPr>
                                <m:ctrlPr>
                                  <a:rPr lang="en-US" sz="1200" i="1">
                                    <a:effectLst/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effectLst/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𝐿</m:t>
                                    </m:r>
                                  </m:sup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𝒈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𝑑𝑥</m:t>
                                    </m:r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 </m:t>
                                    </m:r>
                                  </m:e>
                                </m:nary>
                              </m:e>
                            </m:d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𝐸𝐼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effectLst/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𝐿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𝜕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𝜕</m:t>
                                        </m:r>
                                        <m: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nary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𝜕</m:t>
                                    </m:r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𝑑𝑥</m:t>
                                </m:r>
                              </m:e>
                            </m:d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𝜌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𝐿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sSup>
                                          <m:sSup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  <a:cs typeface="Times New Roman"/>
                                                  </a:rPr>
                                                  <m:t>𝒈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𝑻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𝑑𝑥</m:t>
                                    </m:r>
                                  </m:e>
                                </m:nary>
                              </m:e>
                            </m:d>
                            <m:f>
                              <m:fPr>
                                <m:ctrlPr>
                                  <a:rPr lang="en-US" sz="1200" i="1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2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acc>
                                  <m:accPr>
                                    <m:chr m:val="̅"/>
                                    <m:ctrlPr>
                                      <a:rPr lang="en-US" sz="1200" b="1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𝝍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200" b="1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𝒕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200" i="1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12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=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0</m:t>
                            </m:r>
                          </m:e>
                        </m:borderBox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9757" y="3049121"/>
                  <a:ext cx="9220200" cy="67928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990600" y="2833138"/>
              <a:ext cx="8156819" cy="253022"/>
              <a:chOff x="990600" y="3001224"/>
              <a:chExt cx="8156819" cy="25302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990600" y="3015734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[3x4]</a:t>
                </a:r>
                <a:endParaRPr lang="en-US" sz="9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276600" y="3023414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[3x3]</a:t>
                </a:r>
                <a:endParaRPr lang="en-US" sz="9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257800" y="3006986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[3x3]</a:t>
                </a:r>
                <a:endParaRPr lang="en-US" sz="9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315200" y="3001224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[3x3]</a:t>
                </a:r>
                <a:endParaRPr lang="en-US" sz="9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727111" y="3015734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[3x1]</a:t>
                </a:r>
                <a:endParaRPr lang="en-US" sz="900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5110466" y="3958758"/>
            <a:ext cx="2637462" cy="1811642"/>
            <a:chOff x="4076700" y="3723157"/>
            <a:chExt cx="2771581" cy="2098398"/>
          </a:xfrm>
        </p:grpSpPr>
        <p:grpSp>
          <p:nvGrpSpPr>
            <p:cNvPr id="28" name="Group 27"/>
            <p:cNvGrpSpPr/>
            <p:nvPr/>
          </p:nvGrpSpPr>
          <p:grpSpPr>
            <a:xfrm>
              <a:off x="4076700" y="3723157"/>
              <a:ext cx="2771581" cy="2098398"/>
              <a:chOff x="4076700" y="3723157"/>
              <a:chExt cx="2771581" cy="2098398"/>
            </a:xfrm>
          </p:grpSpPr>
          <p:pic>
            <p:nvPicPr>
              <p:cNvPr id="33" name="Picture 6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437"/>
              <a:stretch/>
            </p:blipFill>
            <p:spPr bwMode="auto">
              <a:xfrm>
                <a:off x="4076700" y="3723157"/>
                <a:ext cx="2771581" cy="18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4301507" y="5534800"/>
                <a:ext cx="371701" cy="2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-1</a:t>
                </a:r>
                <a:endParaRPr lang="en-US" sz="8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464574" y="5534799"/>
                <a:ext cx="235962" cy="286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392456" y="5562600"/>
                <a:ext cx="2918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 0</a:t>
                </a:r>
                <a:endParaRPr lang="en-US" sz="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6349" t="-81579" r="-53968" b="-13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19643" t="-81579" r="-50000" b="-13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TextBox 28"/>
            <p:cNvSpPr txBox="1"/>
            <p:nvPr/>
          </p:nvSpPr>
          <p:spPr>
            <a:xfrm>
              <a:off x="4336763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8721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54537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50948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87979" y="3920649"/>
            <a:ext cx="2369661" cy="2496433"/>
            <a:chOff x="587979" y="3920649"/>
            <a:chExt cx="2369661" cy="2496433"/>
          </a:xfrm>
        </p:grpSpPr>
        <p:grpSp>
          <p:nvGrpSpPr>
            <p:cNvPr id="22" name="Group 21"/>
            <p:cNvGrpSpPr/>
            <p:nvPr/>
          </p:nvGrpSpPr>
          <p:grpSpPr>
            <a:xfrm>
              <a:off x="587979" y="3920649"/>
              <a:ext cx="2369661" cy="1725966"/>
              <a:chOff x="771767" y="3817087"/>
              <a:chExt cx="2452898" cy="1905000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998"/>
              <a:stretch/>
            </p:blipFill>
            <p:spPr bwMode="auto">
              <a:xfrm>
                <a:off x="771767" y="3817087"/>
                <a:ext cx="2369661" cy="1905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955461" y="5029200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947983" y="5011108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61451" y="4996934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42859" y="5615832"/>
                  <a:ext cx="1123897" cy="645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</m:t>
                        </m:r>
                        <m:f>
                          <m:fPr>
                            <m:ctrlP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2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859" y="5615832"/>
                  <a:ext cx="1123897" cy="64530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50691" y="6140083"/>
                  <a:ext cx="10044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=1−</m:t>
                        </m:r>
                        <m:sSup>
                          <m:sSupPr>
                            <m:ctrlPr>
                              <a:rPr lang="en-US" sz="1200" i="1">
                                <a:effectLst/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</m:e>
                          <m:sup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91" y="6140083"/>
                  <a:ext cx="100444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1866756" y="5628497"/>
                  <a:ext cx="1047082" cy="6099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</m:sSub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</m:t>
                        </m:r>
                        <m:f>
                          <m:fPr>
                            <m:ctrlP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+</m:t>
                            </m:r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1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756" y="5628497"/>
                  <a:ext cx="1047082" cy="60997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926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Timoshenko Weak </a:t>
            </a:r>
            <a:r>
              <a:rPr lang="en-US" dirty="0" smtClean="0"/>
              <a:t>Form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2209800"/>
                <a:ext cx="8229600" cy="4525963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𝐺𝐴</m:t>
                    </m:r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4000" i="1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4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latin typeface="Cambria Math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4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4000" i="1">
                                <a:latin typeface="Cambria Math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4000" i="1">
                                <a:latin typeface="Cambria Math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4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40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/>
                              </a:rPr>
                              <m:t>𝜕𝜓</m:t>
                            </m:r>
                          </m:num>
                          <m:den>
                            <m:r>
                              <a:rPr lang="en-US" sz="40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4000" i="1">
                        <a:latin typeface="Cambria Math"/>
                      </a:rPr>
                      <m:t>−</m:t>
                    </m:r>
                    <m:r>
                      <a:rPr lang="en-US" sz="4000" i="1">
                        <a:latin typeface="Cambria Math"/>
                      </a:rPr>
                      <m:t>𝜌</m:t>
                    </m:r>
                    <m:r>
                      <a:rPr lang="en-US" sz="4000" i="1">
                        <a:latin typeface="Cambria Math"/>
                      </a:rPr>
                      <m:t>𝐴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>
                            <a:latin typeface="Cambria Math"/>
                          </a:rPr>
                          <m:t>𝑤</m:t>
                        </m:r>
                      </m:num>
                      <m:den>
                        <m:r>
                          <a:rPr lang="en-US" sz="4000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4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000" i="1">
                        <a:latin typeface="Cambria Math"/>
                      </a:rPr>
                      <m:t>=−</m:t>
                    </m:r>
                    <m:r>
                      <a:rPr lang="en-US" sz="4000" i="1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(</a:t>
                </a:r>
                <a:r>
                  <a:rPr lang="en-US" dirty="0"/>
                  <a:t>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𝜕𝜓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𝜌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</a:rPr>
                        <m:t>𝑢𝑞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=−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𝑢𝑞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=−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𝑢𝑞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=−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𝑢𝑞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 algn="ctr">
                  <a:buNone/>
                </a:pPr>
                <a:r>
                  <a:rPr lang="en-US" dirty="0"/>
                  <a:t>Weak form of equation (1)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=−</m:t>
                          </m:r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𝑢𝑞</m:t>
                              </m:r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2209800"/>
                <a:ext cx="82296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05400" y="1371600"/>
                <a:ext cx="4114800" cy="1950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1000" b="1" i="1">
                              <a:latin typeface="Cambria Math"/>
                            </a:rPr>
                            <m:t>,</m:t>
                          </m:r>
                          <m:r>
                            <a:rPr lang="en-US" sz="10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b="1" i="1">
                          <a:latin typeface="Cambria Math"/>
                        </a:rPr>
                        <m:t> ≈</m:t>
                      </m:r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0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latin typeface="Cambria Math"/>
                                </a:rPr>
                                <m:t>𝝋</m:t>
                              </m:r>
                            </m:e>
                          </m:acc>
                        </m:e>
                        <m:sup>
                          <m:r>
                            <a:rPr lang="en-US" sz="10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𝒘</m:t>
                          </m:r>
                        </m:e>
                      </m:acc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b="1" i="1" smtClean="0">
                          <a:latin typeface="Cambria Math"/>
                        </a:rPr>
                        <m:t>:  </m:t>
                      </m:r>
                      <m:r>
                        <a:rPr lang="en-US" sz="1000" b="0" i="1" smtClean="0">
                          <a:latin typeface="Cambria Math"/>
                        </a:rPr>
                        <m:t>𝑑𝑖𝑠𝑝𝑙𝑎𝑐𝑒𝑚𝑒𝑛𝑡</m:t>
                      </m:r>
                    </m:oMath>
                  </m:oMathPara>
                </a14:m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000" b="1" i="1">
                          <a:latin typeface="Cambria Math"/>
                        </a:rPr>
                        <m:t> ≈</m:t>
                      </m:r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0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latin typeface="Cambria Math"/>
                                </a:rPr>
                                <m:t>𝒖</m:t>
                              </m:r>
                            </m:e>
                          </m:acc>
                        </m:e>
                        <m:sup>
                          <m:r>
                            <a:rPr lang="en-US" sz="10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𝝋</m:t>
                          </m:r>
                        </m:e>
                      </m:acc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000" b="0" i="0" smtClean="0">
                          <a:latin typeface="Cambria Math"/>
                        </a:rPr>
                        <m:t>:  </m:t>
                      </m:r>
                      <m:r>
                        <a:rPr lang="en-US" sz="1000" b="0" i="1">
                          <a:latin typeface="Cambria Math"/>
                        </a:rPr>
                        <m:t>𝑑𝑖𝑠𝑝𝑙𝑎𝑐𝑒𝑚𝑒𝑛𝑡</m:t>
                      </m:r>
                      <m:r>
                        <a:rPr lang="en-US" sz="1000" b="0" i="1">
                          <a:latin typeface="Cambria Math"/>
                        </a:rPr>
                        <m:t> </m:t>
                      </m:r>
                      <m:r>
                        <a:rPr lang="en-US" sz="1000" b="0" i="1">
                          <a:latin typeface="Cambria Math"/>
                        </a:rPr>
                        <m:t>𝑡𝑒𝑠𝑡</m:t>
                      </m:r>
                      <m:r>
                        <a:rPr lang="en-US" sz="1000" b="0" i="1">
                          <a:latin typeface="Cambria Math"/>
                        </a:rPr>
                        <m:t> </m:t>
                      </m:r>
                      <m:r>
                        <a:rPr lang="en-US" sz="1000" b="0" i="1">
                          <a:latin typeface="Cambria Math"/>
                        </a:rPr>
                        <m:t>𝐹𝑢𝑛𝑐𝑡𝑖𝑜𝑛</m:t>
                      </m:r>
                      <m:r>
                        <a:rPr lang="en-US" sz="1000" b="0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sz="1000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𝝋</m:t>
                            </m:r>
                          </m:e>
                        </m:acc>
                      </m:e>
                      <m:sup>
                        <m:r>
                          <a:rPr lang="en-US" sz="1000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sz="1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1000" b="1" i="1">
                        <a:latin typeface="Cambria Math"/>
                      </a:rPr>
                      <m:t>:</m:t>
                    </m:r>
                    <m:r>
                      <a:rPr lang="en-US" sz="1000" b="1" i="1" smtClean="0">
                        <a:latin typeface="Cambria Math"/>
                      </a:rPr>
                      <m:t>  </m:t>
                    </m:r>
                    <m:r>
                      <a:rPr lang="en-US" sz="1000" b="0" i="1">
                        <a:latin typeface="Cambria Math"/>
                      </a:rPr>
                      <m:t>𝑣𝑒𝑐𝑡𝑜𝑟</m:t>
                    </m:r>
                    <m:r>
                      <a:rPr lang="en-US" sz="1000" b="0" i="1">
                        <a:latin typeface="Cambria Math"/>
                      </a:rPr>
                      <m:t> </m:t>
                    </m:r>
                    <m:r>
                      <a:rPr lang="en-US" sz="1000" b="0" i="1">
                        <a:latin typeface="Cambria Math"/>
                      </a:rPr>
                      <m:t>𝑜𝑓</m:t>
                    </m:r>
                    <m:r>
                      <a:rPr lang="en-US" sz="1000" b="0" i="1" smtClean="0">
                        <a:latin typeface="Cambria Math"/>
                      </a:rPr>
                      <m:t> </m:t>
                    </m:r>
                    <m:r>
                      <a:rPr lang="en-US" sz="1000" b="0" i="1">
                        <a:latin typeface="Cambria Math"/>
                      </a:rPr>
                      <m:t>𝑠h𝑎𝑝𝑒</m:t>
                    </m:r>
                    <m:r>
                      <a:rPr lang="en-US" sz="1000" b="0" i="1">
                        <a:latin typeface="Cambria Math"/>
                      </a:rPr>
                      <m:t> </m:t>
                    </m:r>
                    <m:r>
                      <a:rPr lang="en-US" sz="1000" b="0" i="1">
                        <a:latin typeface="Cambria Math"/>
                      </a:rPr>
                      <m:t>𝑓𝑢𝑛𝑐𝑡𝑖𝑜𝑛𝑠</m:t>
                    </m:r>
                  </m:oMath>
                </a14:m>
                <a:r>
                  <a:rPr lang="en-US" sz="1000" dirty="0"/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𝒘</m:t>
                          </m:r>
                        </m:e>
                      </m:acc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:</m:t>
                      </m:r>
                      <m:r>
                        <a:rPr lang="en-US" sz="1000" b="0" i="1" smtClean="0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𝑑𝑖𝑠𝑝𝑙𝑎𝑐𝑒𝑚𝑒𝑛𝑡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𝑠𝑜𝑙𝑢𝑡𝑖𝑜𝑛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𝑣𝑒𝑐𝑡𝑜𝑟</m:t>
                      </m:r>
                    </m:oMath>
                  </m:oMathPara>
                </a14:m>
                <a:endParaRPr lang="en-US" sz="1000" dirty="0"/>
              </a:p>
              <a:p>
                <a14:m>
                  <m:oMath xmlns:m="http://schemas.openxmlformats.org/officeDocument/2006/math">
                    <m:box>
                      <m:boxPr>
                        <m:ctrlPr>
                          <a:rPr lang="en-US" sz="1000" b="1" i="1" smtClean="0">
                            <a:latin typeface="Cambria Math"/>
                          </a:rPr>
                        </m:ctrlPr>
                      </m:boxPr>
                      <m:e>
                        <m:r>
                          <a:rPr lang="en-US" sz="1000" b="1" i="1">
                            <a:latin typeface="Cambria Math"/>
                          </a:rPr>
                          <m:t>𝝍</m:t>
                        </m:r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1000" b="1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000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1000" b="1" i="1">
                            <a:latin typeface="Cambria Math"/>
                          </a:rPr>
                          <m:t> ≈</m:t>
                        </m:r>
                        <m:sSup>
                          <m:sSup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0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000" b="1" i="1">
                                    <a:latin typeface="Cambria Math"/>
                                  </a:rPr>
                                  <m:t>𝒈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1" i="1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𝝍</m:t>
                            </m:r>
                          </m:e>
                        </m:acc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1000" b="1" i="1" smtClean="0">
                            <a:latin typeface="Cambria Math"/>
                          </a:rPr>
                          <m:t>: </m:t>
                        </m:r>
                        <m:r>
                          <a:rPr lang="en-US" sz="1000" b="1" i="1">
                            <a:latin typeface="Cambria Math"/>
                          </a:rPr>
                          <m:t> </m:t>
                        </m:r>
                      </m:e>
                    </m:box>
                  </m:oMath>
                </a14:m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/>
                      </a:rPr>
                      <m:t>𝑟𝑜𝑡𝑎𝑡𝑖𝑜𝑛</m:t>
                    </m:r>
                  </m:oMath>
                </a14:m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/>
                        </a:rPr>
                        <m:t>𝒗</m:t>
                      </m:r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000" b="1" i="1">
                          <a:latin typeface="Cambria Math"/>
                        </a:rPr>
                        <m:t> ≈</m:t>
                      </m:r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0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latin typeface="Cambria Math"/>
                                </a:rPr>
                                <m:t>𝒗</m:t>
                              </m:r>
                            </m:e>
                          </m:acc>
                        </m:e>
                        <m:sup>
                          <m:r>
                            <a:rPr lang="en-US" sz="10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𝒈</m:t>
                          </m:r>
                        </m:e>
                      </m:acc>
                      <m:r>
                        <a:rPr lang="en-US" sz="1000" b="1" i="1">
                          <a:latin typeface="Cambria Math"/>
                        </a:rPr>
                        <m:t>(</m:t>
                      </m:r>
                      <m:r>
                        <a:rPr lang="en-US" sz="1000" b="1" i="1">
                          <a:latin typeface="Cambria Math"/>
                        </a:rPr>
                        <m:t>𝒙</m:t>
                      </m:r>
                      <m:r>
                        <a:rPr lang="en-US" sz="1000" b="1" i="1">
                          <a:latin typeface="Cambria Math"/>
                        </a:rPr>
                        <m:t>)</m:t>
                      </m:r>
                      <m:r>
                        <a:rPr lang="en-US" sz="1000" i="1">
                          <a:latin typeface="Cambria Math"/>
                        </a:rPr>
                        <m:t>𝑟𝑜𝑡𝑎𝑡𝑖𝑜𝑛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𝑡𝑒𝑠𝑡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𝐹𝑢𝑛𝑐𝑡𝑖𝑜𝑛</m:t>
                      </m:r>
                    </m:oMath>
                  </m:oMathPara>
                </a14:m>
                <a:endParaRPr lang="en-US" sz="1000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𝒈</m:t>
                            </m:r>
                          </m:e>
                        </m:acc>
                      </m:e>
                      <m:sup>
                        <m:r>
                          <a:rPr lang="en-US" sz="1000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sz="1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1000" i="1">
                        <a:latin typeface="Cambria Math"/>
                      </a:rPr>
                      <m:t>:</m:t>
                    </m:r>
                    <m:r>
                      <a:rPr lang="en-US" sz="1000" b="0" i="1" smtClean="0">
                        <a:latin typeface="Cambria Math"/>
                      </a:rPr>
                      <m:t> </m:t>
                    </m:r>
                    <m:r>
                      <a:rPr lang="en-US" sz="1000" i="1">
                        <a:latin typeface="Cambria Math"/>
                      </a:rPr>
                      <m:t>𝑣𝑒𝑐𝑡𝑜𝑟</m:t>
                    </m:r>
                    <m:r>
                      <a:rPr lang="en-US" sz="1000" i="1">
                        <a:latin typeface="Cambria Math"/>
                      </a:rPr>
                      <m:t> </m:t>
                    </m:r>
                    <m:r>
                      <a:rPr lang="en-US" sz="1000" i="1">
                        <a:latin typeface="Cambria Math"/>
                      </a:rPr>
                      <m:t>𝑜𝑓</m:t>
                    </m:r>
                    <m:r>
                      <a:rPr lang="en-US" sz="1000" i="1">
                        <a:latin typeface="Cambria Math"/>
                      </a:rPr>
                      <m:t> </m:t>
                    </m:r>
                    <m:r>
                      <a:rPr lang="en-US" sz="1000" i="1">
                        <a:latin typeface="Cambria Math"/>
                      </a:rPr>
                      <m:t>𝑠h𝑎𝑝𝑒</m:t>
                    </m:r>
                    <m:r>
                      <a:rPr lang="en-US" sz="1000" i="1">
                        <a:latin typeface="Cambria Math"/>
                      </a:rPr>
                      <m:t> </m:t>
                    </m:r>
                    <m:r>
                      <a:rPr lang="en-US" sz="1000" i="1">
                        <a:latin typeface="Cambria Math"/>
                      </a:rPr>
                      <m:t>𝑓𝑢𝑛𝑐𝑡𝑖𝑜𝑛𝑠</m:t>
                    </m:r>
                  </m:oMath>
                </a14:m>
                <a:r>
                  <a:rPr lang="en-US" sz="1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𝝍</m:t>
                          </m:r>
                        </m:e>
                      </m:acc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:</m:t>
                      </m:r>
                      <m:r>
                        <a:rPr lang="en-US" sz="1000" b="0" i="1" smtClean="0">
                          <a:latin typeface="Cambria Math"/>
                        </a:rPr>
                        <m:t>𝑟𝑜𝑡𝑎𝑡𝑖𝑜𝑛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𝑠𝑜𝑙𝑢𝑡𝑖𝑜𝑛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𝑣𝑒𝑐𝑡𝑜𝑟</m:t>
                      </m:r>
                    </m:oMath>
                  </m:oMathPara>
                </a14:m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0,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</m:t>
                      </m:r>
                      <m:r>
                        <a:rPr lang="en-US" sz="1000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𝐿</m:t>
                          </m:r>
                          <m:r>
                            <a:rPr lang="en-US" sz="1000" i="1">
                              <a:latin typeface="Cambria Math"/>
                            </a:rPr>
                            <m:t>,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</m:t>
                      </m:r>
                      <m:r>
                        <a:rPr lang="en-US" sz="1000" b="0" i="1" smtClean="0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𝐸𝐼</m:t>
                      </m:r>
                      <m:f>
                        <m:fPr>
                          <m:ctrlPr>
                            <a:rPr lang="en-US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/>
                            </a:rPr>
                            <m:t>𝜕𝜓</m:t>
                          </m:r>
                        </m:num>
                        <m:den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0,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</m:t>
                      </m:r>
                      <m:r>
                        <a:rPr lang="en-US" sz="1000" b="0" i="1" smtClean="0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𝐸𝐼</m:t>
                      </m:r>
                      <m:f>
                        <m:fPr>
                          <m:ctrlPr>
                            <a:rPr lang="en-US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/>
                            </a:rPr>
                            <m:t>𝜕𝜓</m:t>
                          </m:r>
                        </m:num>
                        <m:den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𝐿</m:t>
                          </m:r>
                          <m:r>
                            <a:rPr lang="en-US" sz="1000" i="1">
                              <a:latin typeface="Cambria Math"/>
                            </a:rPr>
                            <m:t>,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  <m:r>
                            <a:rPr lang="en-US" sz="1000" i="1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</m:t>
                      </m:r>
                      <m:r>
                        <a:rPr lang="en-US" sz="1000" i="1">
                          <a:latin typeface="Cambria Math"/>
                        </a:rPr>
                        <m:t>𝜓</m:t>
                      </m:r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  <m:r>
                            <a:rPr lang="en-US" sz="1000" i="1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  </m:t>
                      </m:r>
                      <m:f>
                        <m:fPr>
                          <m:ctrlPr>
                            <a:rPr lang="en-US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  <m:r>
                            <a:rPr lang="en-US" sz="1000" i="1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   </m:t>
                      </m:r>
                      <m:r>
                        <a:rPr lang="en-US" sz="1000" b="0" i="1" smtClean="0">
                          <a:latin typeface="Cambria Math"/>
                        </a:rPr>
                        <m:t>  </m:t>
                      </m:r>
                      <m:f>
                        <m:fPr>
                          <m:ctrlPr>
                            <a:rPr lang="en-US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/>
                            </a:rPr>
                            <m:t>𝜕𝜓</m:t>
                          </m:r>
                        </m:num>
                        <m:den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  <m:r>
                            <a:rPr lang="en-US" sz="1000" i="1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371600"/>
                <a:ext cx="4114800" cy="195066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3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Timoshenko Weak </a:t>
            </a:r>
            <a:r>
              <a:rPr lang="en-US" dirty="0" smtClean="0"/>
              <a:t>Form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443" y="2286000"/>
                <a:ext cx="8229600" cy="4525963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𝐺𝐴</m:t>
                    </m:r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4000" i="1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40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sz="4000" i="1">
                            <a:latin typeface="Cambria Math"/>
                          </a:rPr>
                          <m:t>−</m:t>
                        </m:r>
                        <m:r>
                          <a:rPr lang="en-US" sz="4000" i="1"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sz="40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/>
                          </a:rPr>
                          <m:t>𝜕</m:t>
                        </m:r>
                        <m:r>
                          <a:rPr lang="en-US" sz="4000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4000" i="1">
                        <a:latin typeface="Cambria Math"/>
                      </a:rPr>
                      <m:t>(</m:t>
                    </m:r>
                    <m:r>
                      <a:rPr lang="en-US" sz="4000" i="1">
                        <a:latin typeface="Cambria Math"/>
                      </a:rPr>
                      <m:t>𝐸𝐼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/>
                          </a:rPr>
                          <m:t>𝜕𝜓</m:t>
                        </m:r>
                      </m:num>
                      <m:den>
                        <m:r>
                          <a:rPr lang="en-US" sz="4000" i="1">
                            <a:latin typeface="Cambria Math"/>
                          </a:rPr>
                          <m:t>𝜕</m:t>
                        </m:r>
                        <m:r>
                          <a:rPr lang="en-US" sz="4000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4000" i="1">
                        <a:latin typeface="Cambria Math"/>
                      </a:rPr>
                      <m:t>)−</m:t>
                    </m:r>
                    <m:r>
                      <a:rPr lang="en-US" sz="4000" i="1">
                        <a:latin typeface="Cambria Math"/>
                      </a:rPr>
                      <m:t>𝜌</m:t>
                    </m:r>
                    <m:r>
                      <a:rPr lang="en-US" sz="4000" i="1">
                        <a:latin typeface="Cambria Math"/>
                      </a:rPr>
                      <m:t>𝐼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>
                            <a:latin typeface="Cambria Math"/>
                          </a:rPr>
                          <m:t>𝜓</m:t>
                        </m:r>
                      </m:num>
                      <m:den>
                        <m:r>
                          <a:rPr lang="en-US" sz="4000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4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000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    (</a:t>
                </a:r>
                <a:r>
                  <a:rPr lang="en-US" dirty="0"/>
                  <a:t>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+(</m:t>
                      </m:r>
                      <m:r>
                        <a:rPr lang="en-US" i="1">
                          <a:latin typeface="Cambria Math"/>
                        </a:rPr>
                        <m:t>𝐸𝐼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)−</m:t>
                      </m:r>
                      <m:r>
                        <a:rPr lang="en-US" i="1">
                          <a:latin typeface="Cambria Math"/>
                        </a:rPr>
                        <m:t>𝜌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𝑣𝐺𝐴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𝐸𝐼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)−</m:t>
                      </m:r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𝜌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𝜓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𝐸𝐼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𝜌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𝜓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𝐸𝐼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𝜕𝜓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nary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𝜕𝜓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𝜌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Weak </a:t>
                </a:r>
                <a:r>
                  <a:rPr lang="en-US" dirty="0"/>
                  <a:t>form of equation (2)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i="1">
                              <a:latin typeface="Cambria Math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  <m:d>
                            <m:dPr>
                              <m:begChr m:val=""/>
                              <m:endChr m:val="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𝐸𝐼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43" y="2286000"/>
                <a:ext cx="82296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05400" y="1371600"/>
                <a:ext cx="4114800" cy="1950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1000" b="1" i="1">
                              <a:latin typeface="Cambria Math"/>
                            </a:rPr>
                            <m:t>,</m:t>
                          </m:r>
                          <m:r>
                            <a:rPr lang="en-US" sz="10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b="1" i="1">
                          <a:latin typeface="Cambria Math"/>
                        </a:rPr>
                        <m:t> ≈</m:t>
                      </m:r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0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latin typeface="Cambria Math"/>
                                </a:rPr>
                                <m:t>𝝋</m:t>
                              </m:r>
                            </m:e>
                          </m:acc>
                        </m:e>
                        <m:sup>
                          <m:r>
                            <a:rPr lang="en-US" sz="10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𝒘</m:t>
                          </m:r>
                        </m:e>
                      </m:acc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b="1" i="1" smtClean="0">
                          <a:latin typeface="Cambria Math"/>
                        </a:rPr>
                        <m:t>:  </m:t>
                      </m:r>
                      <m:r>
                        <a:rPr lang="en-US" sz="1000" b="0" i="1" smtClean="0">
                          <a:latin typeface="Cambria Math"/>
                        </a:rPr>
                        <m:t>𝑑𝑖𝑠𝑝𝑙𝑎𝑐𝑒𝑚𝑒𝑛𝑡</m:t>
                      </m:r>
                    </m:oMath>
                  </m:oMathPara>
                </a14:m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000" b="1" i="1">
                          <a:latin typeface="Cambria Math"/>
                        </a:rPr>
                        <m:t> ≈</m:t>
                      </m:r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0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latin typeface="Cambria Math"/>
                                </a:rPr>
                                <m:t>𝒖</m:t>
                              </m:r>
                            </m:e>
                          </m:acc>
                        </m:e>
                        <m:sup>
                          <m:r>
                            <a:rPr lang="en-US" sz="10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𝝋</m:t>
                          </m:r>
                        </m:e>
                      </m:acc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000" b="0" i="0" smtClean="0">
                          <a:latin typeface="Cambria Math"/>
                        </a:rPr>
                        <m:t>:  </m:t>
                      </m:r>
                      <m:r>
                        <a:rPr lang="en-US" sz="1000" b="0" i="1">
                          <a:latin typeface="Cambria Math"/>
                        </a:rPr>
                        <m:t>𝑑𝑖𝑠𝑝𝑙𝑎𝑐𝑒𝑚𝑒𝑛𝑡</m:t>
                      </m:r>
                      <m:r>
                        <a:rPr lang="en-US" sz="1000" b="0" i="1">
                          <a:latin typeface="Cambria Math"/>
                        </a:rPr>
                        <m:t> </m:t>
                      </m:r>
                      <m:r>
                        <a:rPr lang="en-US" sz="1000" b="0" i="1">
                          <a:latin typeface="Cambria Math"/>
                        </a:rPr>
                        <m:t>𝑡𝑒𝑠𝑡</m:t>
                      </m:r>
                      <m:r>
                        <a:rPr lang="en-US" sz="1000" b="0" i="1">
                          <a:latin typeface="Cambria Math"/>
                        </a:rPr>
                        <m:t> </m:t>
                      </m:r>
                      <m:r>
                        <a:rPr lang="en-US" sz="1000" b="0" i="1">
                          <a:latin typeface="Cambria Math"/>
                        </a:rPr>
                        <m:t>𝐹𝑢𝑛𝑐𝑡𝑖𝑜𝑛</m:t>
                      </m:r>
                      <m:r>
                        <a:rPr lang="en-US" sz="1000" b="0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sz="1000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𝝋</m:t>
                            </m:r>
                          </m:e>
                        </m:acc>
                      </m:e>
                      <m:sup>
                        <m:r>
                          <a:rPr lang="en-US" sz="1000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sz="1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1000" b="1" i="1">
                        <a:latin typeface="Cambria Math"/>
                      </a:rPr>
                      <m:t>:</m:t>
                    </m:r>
                    <m:r>
                      <a:rPr lang="en-US" sz="1000" b="1" i="1" smtClean="0">
                        <a:latin typeface="Cambria Math"/>
                      </a:rPr>
                      <m:t>  </m:t>
                    </m:r>
                    <m:r>
                      <a:rPr lang="en-US" sz="1000" b="0" i="1">
                        <a:latin typeface="Cambria Math"/>
                      </a:rPr>
                      <m:t>𝑣𝑒𝑐𝑡𝑜𝑟</m:t>
                    </m:r>
                    <m:r>
                      <a:rPr lang="en-US" sz="1000" b="0" i="1">
                        <a:latin typeface="Cambria Math"/>
                      </a:rPr>
                      <m:t> </m:t>
                    </m:r>
                    <m:r>
                      <a:rPr lang="en-US" sz="1000" b="0" i="1">
                        <a:latin typeface="Cambria Math"/>
                      </a:rPr>
                      <m:t>𝑜𝑓</m:t>
                    </m:r>
                    <m:r>
                      <a:rPr lang="en-US" sz="1000" b="0" i="1" smtClean="0">
                        <a:latin typeface="Cambria Math"/>
                      </a:rPr>
                      <m:t> </m:t>
                    </m:r>
                    <m:r>
                      <a:rPr lang="en-US" sz="1000" b="0" i="1">
                        <a:latin typeface="Cambria Math"/>
                      </a:rPr>
                      <m:t> </m:t>
                    </m:r>
                    <m:r>
                      <a:rPr lang="en-US" sz="1000" b="0" i="1">
                        <a:latin typeface="Cambria Math"/>
                      </a:rPr>
                      <m:t>𝑠h𝑎𝑝𝑒</m:t>
                    </m:r>
                    <m:r>
                      <a:rPr lang="en-US" sz="1000" b="0" i="1">
                        <a:latin typeface="Cambria Math"/>
                      </a:rPr>
                      <m:t> </m:t>
                    </m:r>
                    <m:r>
                      <a:rPr lang="en-US" sz="1000" b="0" i="1">
                        <a:latin typeface="Cambria Math"/>
                      </a:rPr>
                      <m:t>𝑓𝑢𝑛𝑐𝑡𝑖𝑜𝑛𝑠</m:t>
                    </m:r>
                  </m:oMath>
                </a14:m>
                <a:r>
                  <a:rPr lang="en-US" sz="1000" dirty="0"/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𝒘</m:t>
                          </m:r>
                        </m:e>
                      </m:acc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:</m:t>
                      </m:r>
                      <m:r>
                        <a:rPr lang="en-US" sz="1000" b="0" i="1" smtClean="0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𝑑𝑖𝑠𝑝𝑙𝑎𝑐𝑒𝑚𝑒𝑛𝑡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𝑠𝑜𝑙𝑢𝑡𝑖𝑜𝑛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𝑣𝑒𝑐𝑡𝑜𝑟</m:t>
                      </m:r>
                    </m:oMath>
                  </m:oMathPara>
                </a14:m>
                <a:endParaRPr lang="en-US" sz="1000" dirty="0"/>
              </a:p>
              <a:p>
                <a14:m>
                  <m:oMath xmlns:m="http://schemas.openxmlformats.org/officeDocument/2006/math">
                    <m:box>
                      <m:boxPr>
                        <m:ctrlPr>
                          <a:rPr lang="en-US" sz="1000" b="1" i="1" smtClean="0">
                            <a:latin typeface="Cambria Math"/>
                          </a:rPr>
                        </m:ctrlPr>
                      </m:boxPr>
                      <m:e>
                        <m:r>
                          <a:rPr lang="en-US" sz="1000" b="1" i="1">
                            <a:latin typeface="Cambria Math"/>
                          </a:rPr>
                          <m:t>𝝍</m:t>
                        </m:r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1000" b="1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000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1000" b="1" i="1">
                            <a:latin typeface="Cambria Math"/>
                          </a:rPr>
                          <m:t> ≈</m:t>
                        </m:r>
                        <m:sSup>
                          <m:sSup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0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000" b="1" i="1">
                                    <a:latin typeface="Cambria Math"/>
                                  </a:rPr>
                                  <m:t>𝒈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1" i="1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𝝍</m:t>
                            </m:r>
                          </m:e>
                        </m:acc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1000" b="1" i="1" smtClean="0">
                            <a:latin typeface="Cambria Math"/>
                          </a:rPr>
                          <m:t>: </m:t>
                        </m:r>
                        <m:r>
                          <a:rPr lang="en-US" sz="1000" b="1" i="1">
                            <a:latin typeface="Cambria Math"/>
                          </a:rPr>
                          <m:t> </m:t>
                        </m:r>
                      </m:e>
                    </m:box>
                  </m:oMath>
                </a14:m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/>
                      </a:rPr>
                      <m:t>𝑟𝑜𝑡𝑎𝑡𝑖𝑜𝑛</m:t>
                    </m:r>
                  </m:oMath>
                </a14:m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/>
                        </a:rPr>
                        <m:t>𝒗</m:t>
                      </m:r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000" b="1" i="1">
                          <a:latin typeface="Cambria Math"/>
                        </a:rPr>
                        <m:t> ≈</m:t>
                      </m:r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0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latin typeface="Cambria Math"/>
                                </a:rPr>
                                <m:t>𝒗</m:t>
                              </m:r>
                            </m:e>
                          </m:acc>
                        </m:e>
                        <m:sup>
                          <m:r>
                            <a:rPr lang="en-US" sz="10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𝒈</m:t>
                          </m:r>
                        </m:e>
                      </m:acc>
                      <m:r>
                        <a:rPr lang="en-US" sz="1000" b="1" i="1">
                          <a:latin typeface="Cambria Math"/>
                        </a:rPr>
                        <m:t>(</m:t>
                      </m:r>
                      <m:r>
                        <a:rPr lang="en-US" sz="1000" b="1" i="1">
                          <a:latin typeface="Cambria Math"/>
                        </a:rPr>
                        <m:t>𝒙</m:t>
                      </m:r>
                      <m:r>
                        <a:rPr lang="en-US" sz="1000" b="1" i="1">
                          <a:latin typeface="Cambria Math"/>
                        </a:rPr>
                        <m:t>)</m:t>
                      </m:r>
                      <m:r>
                        <a:rPr lang="en-US" sz="1000" i="1">
                          <a:latin typeface="Cambria Math"/>
                        </a:rPr>
                        <m:t>𝑟𝑜𝑡𝑎𝑡𝑖𝑜𝑛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𝑡𝑒𝑠𝑡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𝐹𝑢𝑛𝑐𝑡𝑖𝑜𝑛</m:t>
                      </m:r>
                    </m:oMath>
                  </m:oMathPara>
                </a14:m>
                <a:endParaRPr lang="en-US" sz="1000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𝒈</m:t>
                            </m:r>
                          </m:e>
                        </m:acc>
                      </m:e>
                      <m:sup>
                        <m:r>
                          <a:rPr lang="en-US" sz="1000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sz="1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1000" i="1">
                        <a:latin typeface="Cambria Math"/>
                      </a:rPr>
                      <m:t>:</m:t>
                    </m:r>
                    <m:r>
                      <a:rPr lang="en-US" sz="1000" b="0" i="1" smtClean="0">
                        <a:latin typeface="Cambria Math"/>
                      </a:rPr>
                      <m:t> </m:t>
                    </m:r>
                    <m:r>
                      <a:rPr lang="en-US" sz="1000" i="1">
                        <a:latin typeface="Cambria Math"/>
                      </a:rPr>
                      <m:t>𝑣𝑒𝑐𝑡𝑜𝑟</m:t>
                    </m:r>
                    <m:r>
                      <a:rPr lang="en-US" sz="1000" i="1">
                        <a:latin typeface="Cambria Math"/>
                      </a:rPr>
                      <m:t> </m:t>
                    </m:r>
                    <m:r>
                      <a:rPr lang="en-US" sz="1000" i="1">
                        <a:latin typeface="Cambria Math"/>
                      </a:rPr>
                      <m:t>𝑜𝑓</m:t>
                    </m:r>
                    <m:r>
                      <a:rPr lang="en-US" sz="1000" i="1">
                        <a:latin typeface="Cambria Math"/>
                      </a:rPr>
                      <m:t> </m:t>
                    </m:r>
                    <m:r>
                      <a:rPr lang="en-US" sz="1000" i="1">
                        <a:latin typeface="Cambria Math"/>
                      </a:rPr>
                      <m:t>𝑠h𝑎𝑝𝑒</m:t>
                    </m:r>
                    <m:r>
                      <a:rPr lang="en-US" sz="1000" i="1">
                        <a:latin typeface="Cambria Math"/>
                      </a:rPr>
                      <m:t> </m:t>
                    </m:r>
                    <m:r>
                      <a:rPr lang="en-US" sz="1000" i="1">
                        <a:latin typeface="Cambria Math"/>
                      </a:rPr>
                      <m:t>𝑓𝑢𝑛𝑐𝑡𝑖𝑜𝑛𝑠</m:t>
                    </m:r>
                  </m:oMath>
                </a14:m>
                <a:r>
                  <a:rPr lang="en-US" sz="1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𝝍</m:t>
                          </m:r>
                        </m:e>
                      </m:acc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:</m:t>
                      </m:r>
                      <m:r>
                        <a:rPr lang="en-US" sz="1000" b="0" i="1" smtClean="0">
                          <a:latin typeface="Cambria Math"/>
                        </a:rPr>
                        <m:t>𝑟𝑜𝑡𝑎𝑡𝑖𝑜𝑛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𝑠𝑜𝑙𝑢𝑡𝑖𝑜𝑛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𝑣𝑒𝑐𝑡𝑜𝑟</m:t>
                      </m:r>
                    </m:oMath>
                  </m:oMathPara>
                </a14:m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0,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</m:t>
                      </m:r>
                      <m:r>
                        <a:rPr lang="en-US" sz="1000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𝐿</m:t>
                          </m:r>
                          <m:r>
                            <a:rPr lang="en-US" sz="1000" i="1">
                              <a:latin typeface="Cambria Math"/>
                            </a:rPr>
                            <m:t>,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</m:t>
                      </m:r>
                      <m:r>
                        <a:rPr lang="en-US" sz="1000" b="0" i="1" smtClean="0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𝐸𝐼</m:t>
                      </m:r>
                      <m:f>
                        <m:fPr>
                          <m:ctrlPr>
                            <a:rPr lang="en-US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/>
                            </a:rPr>
                            <m:t>𝜕𝜓</m:t>
                          </m:r>
                        </m:num>
                        <m:den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0,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</m:t>
                      </m:r>
                      <m:r>
                        <a:rPr lang="en-US" sz="1000" i="1">
                          <a:latin typeface="Cambria Math"/>
                        </a:rPr>
                        <m:t>𝐸𝐼</m:t>
                      </m:r>
                      <m:f>
                        <m:fPr>
                          <m:ctrlPr>
                            <a:rPr lang="en-US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/>
                            </a:rPr>
                            <m:t>𝜕𝜓</m:t>
                          </m:r>
                        </m:num>
                        <m:den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𝐿</m:t>
                          </m:r>
                          <m:r>
                            <a:rPr lang="en-US" sz="1000" i="1">
                              <a:latin typeface="Cambria Math"/>
                            </a:rPr>
                            <m:t>,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  <m:r>
                            <a:rPr lang="en-US" sz="1000" i="1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</m:t>
                      </m:r>
                      <m:r>
                        <a:rPr lang="en-US" sz="1000" i="1">
                          <a:latin typeface="Cambria Math"/>
                        </a:rPr>
                        <m:t>𝜓</m:t>
                      </m:r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  <m:r>
                            <a:rPr lang="en-US" sz="1000" i="1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  </m:t>
                      </m:r>
                      <m:f>
                        <m:fPr>
                          <m:ctrlPr>
                            <a:rPr lang="en-US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  <m:r>
                            <a:rPr lang="en-US" sz="1000" i="1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   </m:t>
                      </m:r>
                      <m:r>
                        <a:rPr lang="en-US" sz="1000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/>
                            </a:rPr>
                            <m:t>𝜕𝜓</m:t>
                          </m:r>
                        </m:num>
                        <m:den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  <m:r>
                            <a:rPr lang="en-US" sz="1000" i="1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371600"/>
                <a:ext cx="4114800" cy="195066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2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Applying </a:t>
            </a:r>
            <a:r>
              <a:rPr lang="en-US" dirty="0" err="1" smtClean="0"/>
              <a:t>Galerkin</a:t>
            </a:r>
            <a:r>
              <a:rPr lang="en-US" dirty="0" smtClean="0"/>
              <a:t> Approximations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3505200"/>
                <a:ext cx="8458200" cy="948726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hideTop m:val="on"/>
                          <m:hideBot m:val="on"/>
                          <m:hideLeft m:val="on"/>
                          <m:hideRight m:val="on"/>
                          <m:ctrlPr>
                            <a:rPr lang="en-US" sz="2500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ctrlPr>
                                        <a:rPr lang="en-US" sz="25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𝐿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sz="2500" i="1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300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3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𝝋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en-US" sz="23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3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  <m:f>
                                        <m:fPr>
                                          <m:ctrlPr>
                                            <a:rPr lang="en-US" sz="2500" i="1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300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300" b="1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300" b="1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m:t>𝝋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sz="23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𝑻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sz="23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3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nary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</m:e>
                              </m:d>
                              <m:acc>
                                <m:accPr>
                                  <m:chr m:val="̅"/>
                                  <m:ctrlP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𝒘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5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300" b="1" i="1" smtClean="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300" b="1" i="1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𝝋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300" b="1" i="1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300" b="1" i="1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  <m:sSup>
                                <m:sSupPr>
                                  <m:ctrlPr>
                                    <a:rPr lang="en-US" sz="2300" b="1" i="1" smtClean="0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3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3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3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3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𝑑𝑥</m:t>
                              </m:r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𝝍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𝜌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300" b="1" i="1" smtClean="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300" b="1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𝝋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300" b="1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300" b="1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2300" b="1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300" b="1" i="1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300" b="1" i="1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𝝋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300" b="1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300" b="1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300" b="1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sz="250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2300" b="1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1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23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3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  <m:r>
                                <a:rPr lang="en-US" sz="23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r>
                                <a:rPr lang="en-US" sz="23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25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sup>
                            <m:e>
                              <m:acc>
                                <m:accPr>
                                  <m:chr m:val="̅"/>
                                  <m:ctrlPr>
                                    <a:rPr lang="en-US" sz="2500" b="1" i="1" smtClean="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500" b="1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𝝋</m:t>
                                  </m:r>
                                </m:e>
                              </m:acc>
                              <m:r>
                                <a:rPr lang="en-US" sz="25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5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𝒙</m:t>
                              </m:r>
                              <m:r>
                                <a:rPr lang="en-US" sz="25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𝑞</m:t>
                              </m:r>
                            </m:e>
                          </m:nary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𝑑𝑥</m:t>
                          </m: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3505200"/>
                <a:ext cx="8458200" cy="948726"/>
              </a:xfrm>
              <a:blipFill rotWithShape="1">
                <a:blip r:embed="rId2"/>
                <a:stretch>
                  <a:fillRect r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4639" y="5715000"/>
                <a:ext cx="9220200" cy="679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rderBox>
                        <m:borderBoxPr>
                          <m:hideTop m:val="on"/>
                          <m:hideBot m:val="on"/>
                          <m:hideLeft m:val="on"/>
                          <m:hideRight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b="1" i="1" smtClean="0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𝒈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en-US" sz="1200" i="1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200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1200" b="1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200" b="1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m:t>𝝋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sz="12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𝑻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sz="12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12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12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sz="1200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sz="1200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US" sz="1200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𝒘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200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200" b="1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+</m:t>
                          </m:r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200" b="1" i="1" smtClean="0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𝒈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𝒈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𝝍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200" b="1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+</m:t>
                          </m:r>
                          <m:r>
                            <a:rPr lang="en-US" sz="12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𝐸𝐼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b="1" i="1" smtClean="0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𝒈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2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  <m:r>
                                        <a:rPr lang="en-US" sz="12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  <m:f>
                                <m:fPr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1200" b="1" i="1" smtClean="0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𝒈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𝑑𝑥</m:t>
                              </m:r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𝝍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𝜌</m:t>
                          </m:r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b="1" i="1" smtClean="0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𝒈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200" b="1" i="1"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200" b="1" i="1"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𝒈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sz="12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𝝍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𝒕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200" b="1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=</m:t>
                          </m:r>
                          <m:r>
                            <a:rPr lang="en-US" sz="12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0</m:t>
                          </m:r>
                        </m:e>
                      </m:borderBox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39" y="5715000"/>
                <a:ext cx="9220200" cy="67928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77240" y="2743200"/>
                <a:ext cx="6934200" cy="803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50" dirty="0"/>
                  <a:t>Weak form of equation (1)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1050" i="1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sz="1050" i="1">
                              <a:latin typeface="Cambria Math"/>
                            </a:rPr>
                            <m:t>−</m:t>
                          </m:r>
                          <m:r>
                            <a:rPr lang="en-US" sz="1050" i="1">
                              <a:latin typeface="Cambria Math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"/>
                              <m:ctrlPr>
                                <a:rPr lang="en-US" sz="105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105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05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050" i="1">
                                      <a:latin typeface="Cambria Math"/>
                                    </a:rPr>
                                    <m:t>𝐿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105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sz="105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  <m:r>
                                <a:rPr lang="en-US" sz="1050" i="1">
                                  <a:latin typeface="Cambria Math"/>
                                </a:rPr>
                                <m:t>𝑑𝑥</m:t>
                              </m:r>
                            </m:e>
                          </m:d>
                          <m:r>
                            <a:rPr lang="en-US" sz="1050" i="1">
                              <a:latin typeface="Cambria Math"/>
                            </a:rPr>
                            <m:t>+</m:t>
                          </m:r>
                          <m:r>
                            <a:rPr lang="en-US" sz="1050" i="1">
                              <a:latin typeface="Cambria Math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US" sz="105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05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050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05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1050" i="1">
                                      <a:latin typeface="Cambria Math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105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1050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nary>
                          <m:r>
                            <a:rPr lang="en-US" sz="1050" i="1">
                              <a:latin typeface="Cambria Math"/>
                            </a:rPr>
                            <m:t>𝜓</m:t>
                          </m:r>
                          <m:r>
                            <a:rPr lang="en-US" sz="1050" i="1">
                              <a:latin typeface="Cambria Math"/>
                            </a:rPr>
                            <m:t>𝑑𝑥</m:t>
                          </m:r>
                          <m:r>
                            <a:rPr lang="en-US" sz="1050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105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05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050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sz="105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sz="1050" i="1">
                                  <a:latin typeface="Cambria Math"/>
                                </a:rPr>
                                <m:t>𝜌</m:t>
                              </m:r>
                              <m:r>
                                <a:rPr lang="en-US" sz="1050" i="1">
                                  <a:latin typeface="Cambria Math"/>
                                </a:rPr>
                                <m:t>𝐴</m:t>
                              </m:r>
                              <m:f>
                                <m:fPr>
                                  <m:ctrlPr>
                                    <a:rPr lang="en-US" sz="105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05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050" i="1"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sz="1050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105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1050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sz="1050" i="1">
                              <a:latin typeface="Cambria Math"/>
                            </a:rPr>
                            <m:t>=−</m:t>
                          </m:r>
                          <m:nary>
                            <m:naryPr>
                              <m:limLoc m:val="undOvr"/>
                              <m:ctrlPr>
                                <a:rPr lang="en-US" sz="105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05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050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sz="1050" i="1">
                                  <a:latin typeface="Cambria Math"/>
                                </a:rPr>
                                <m:t>𝑢𝑞</m:t>
                              </m:r>
                            </m:e>
                          </m:nary>
                          <m:r>
                            <a:rPr lang="en-US" sz="1050" i="1">
                              <a:latin typeface="Cambria Math"/>
                            </a:rPr>
                            <m:t>𝑑𝑥</m:t>
                          </m:r>
                        </m:e>
                      </m:borderBox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" y="2743200"/>
                <a:ext cx="6934200" cy="8038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76177" y="4800600"/>
                <a:ext cx="4663440" cy="837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/>
                  <a:t>Weak form of equation (2)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1100" i="1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sz="1100" i="1">
                              <a:latin typeface="Cambria Math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𝑣</m:t>
                                  </m:r>
                                  <m:f>
                                    <m:fPr>
                                      <m:ctrlPr>
                                        <a:rPr lang="en-US" sz="11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sz="11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100" i="1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sz="1100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</m:d>
                              <m:r>
                                <a:rPr lang="en-US" sz="1100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  <m:d>
                            <m:dPr>
                              <m:begChr m:val=""/>
                              <m:endChr m:val=""/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𝐸𝐼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/>
                                    </a:rPr>
                                    <m:t>𝐿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11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  <m:f>
                                <m:fPr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/>
                                    </a:rPr>
                                    <m:t>𝜕𝜓</m:t>
                                  </m:r>
                                </m:num>
                                <m:den>
                                  <m:r>
                                    <a:rPr lang="en-US" sz="11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1100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1100" i="1">
                                  <a:latin typeface="Cambria Math"/>
                                </a:rPr>
                                <m:t>𝑑𝑥</m:t>
                              </m:r>
                            </m:e>
                          </m:d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r>
                            <a:rPr lang="en-US" sz="1100" i="1">
                              <a:latin typeface="Cambria Math"/>
                            </a:rPr>
                            <m:t>𝜌</m:t>
                          </m:r>
                          <m:r>
                            <a:rPr lang="en-US" sz="1100" i="1">
                              <a:latin typeface="Cambria Math"/>
                            </a:rPr>
                            <m:t>𝐼</m:t>
                          </m:r>
                          <m:nary>
                            <m:naryPr>
                              <m:limLoc m:val="undOvr"/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𝑣</m:t>
                              </m:r>
                              <m:f>
                                <m:fPr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100" i="1">
                                      <a:latin typeface="Cambria Math"/>
                                    </a:rPr>
                                    <m:t>𝜓</m:t>
                                  </m:r>
                                </m:num>
                                <m:den>
                                  <m:r>
                                    <a:rPr lang="en-US" sz="1100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1100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sz="1100" i="1">
                              <a:latin typeface="Cambria Math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177" y="4800600"/>
                <a:ext cx="4663440" cy="837730"/>
              </a:xfrm>
              <a:prstGeom prst="rect">
                <a:avLst/>
              </a:prstGeom>
              <a:blipFill rotWithShape="1">
                <a:blip r:embed="rId6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14400" y="1262932"/>
            <a:ext cx="7848600" cy="1443482"/>
            <a:chOff x="914400" y="1262932"/>
            <a:chExt cx="7848600" cy="14434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867400" y="1262932"/>
                  <a:ext cx="2895600" cy="1262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sz="1000" dirty="0"/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box>
                        <m:boxPr>
                          <m:ctrlPr>
                            <a:rPr lang="en-US" sz="1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boxPr>
                        <m:e>
                          <m:r>
                            <a:rPr lang="en-US" sz="10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𝝍</m:t>
                          </m:r>
                          <m:d>
                            <m:dPr>
                              <m:ctrlP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0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 ≈</m:t>
                          </m:r>
                          <m:sSup>
                            <m:sSupPr>
                              <m:ctrlP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0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𝝍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: </m:t>
                          </m:r>
                          <m:r>
                            <a:rPr lang="en-US" sz="10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box>
                    </m:oMath>
                  </a14:m>
                  <a:r>
                    <a:rPr lang="en-US" sz="1000" dirty="0">
                      <a:solidFill>
                        <a:srgbClr val="00B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000" i="1">
                          <a:solidFill>
                            <a:srgbClr val="00B050"/>
                          </a:solidFill>
                          <a:latin typeface="Cambria Math"/>
                        </a:rPr>
                        <m:t>𝑟𝑜𝑡𝑎𝑡𝑖𝑜𝑛</m:t>
                      </m:r>
                    </m:oMath>
                  </a14:m>
                  <a:endParaRPr lang="en-US" sz="1000" dirty="0">
                    <a:solidFill>
                      <a:srgbClr val="00B050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00" b="1" i="1">
                            <a:latin typeface="Cambria Math"/>
                          </a:rPr>
                          <m:t>𝒗</m:t>
                        </m:r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1000" b="1" i="1">
                            <a:latin typeface="Cambria Math"/>
                          </a:rPr>
                          <m:t> ≈</m:t>
                        </m:r>
                        <m:sSup>
                          <m:sSup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0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0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1" i="1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𝒈</m:t>
                            </m:r>
                          </m:e>
                        </m:acc>
                        <m:r>
                          <a:rPr lang="en-US" sz="1000" b="1" i="1">
                            <a:latin typeface="Cambria Math"/>
                          </a:rPr>
                          <m:t>(</m:t>
                        </m:r>
                        <m:r>
                          <a:rPr lang="en-US" sz="1000" b="1" i="1">
                            <a:latin typeface="Cambria Math"/>
                          </a:rPr>
                          <m:t>𝒙</m:t>
                        </m:r>
                        <m:r>
                          <a:rPr lang="en-US" sz="1000" b="1" i="1">
                            <a:latin typeface="Cambria Math"/>
                          </a:rPr>
                          <m:t>)</m:t>
                        </m:r>
                        <m:r>
                          <a:rPr lang="en-US" sz="1000" i="1">
                            <a:latin typeface="Cambria Math"/>
                          </a:rPr>
                          <m:t>𝑟𝑜𝑡𝑎𝑡𝑖𝑜𝑛</m:t>
                        </m:r>
                        <m:r>
                          <a:rPr lang="en-US" sz="1000" i="1">
                            <a:latin typeface="Cambria Math"/>
                          </a:rPr>
                          <m:t> </m:t>
                        </m:r>
                        <m:r>
                          <a:rPr lang="en-US" sz="1000" i="1">
                            <a:latin typeface="Cambria Math"/>
                          </a:rPr>
                          <m:t>𝑡𝑒𝑠𝑡</m:t>
                        </m:r>
                        <m:r>
                          <a:rPr lang="en-US" sz="1000" i="1">
                            <a:latin typeface="Cambria Math"/>
                          </a:rPr>
                          <m:t> </m:t>
                        </m:r>
                        <m:r>
                          <a:rPr lang="en-US" sz="1000" i="1">
                            <a:latin typeface="Cambria Math"/>
                          </a:rPr>
                          <m:t>𝐹𝑢𝑛𝑐𝑡𝑖𝑜𝑛</m:t>
                        </m:r>
                      </m:oMath>
                    </m:oMathPara>
                  </a14:m>
                  <a:endParaRPr lang="en-US" sz="1000" i="1" dirty="0" smtClean="0"/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0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latin typeface="Cambria Math"/>
                                </a:rPr>
                                <m:t>𝒈</m:t>
                              </m:r>
                            </m:e>
                          </m:acc>
                        </m:e>
                        <m:sup>
                          <m:r>
                            <a:rPr lang="en-US" sz="10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:</m:t>
                      </m:r>
                      <m:r>
                        <a:rPr lang="en-US" sz="1000" b="0" i="1" smtClean="0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𝑣𝑒𝑐𝑡𝑜𝑟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b="1" i="1">
                          <a:latin typeface="Cambria Math"/>
                        </a:rPr>
                        <m:t>𝒐𝒇</m:t>
                      </m:r>
                      <m:r>
                        <a:rPr lang="en-US" sz="1000" b="1" i="1" smtClean="0">
                          <a:latin typeface="Cambria Math"/>
                        </a:rPr>
                        <m:t> </m:t>
                      </m:r>
                      <m:r>
                        <a:rPr lang="en-US" sz="1000" b="1" i="1">
                          <a:latin typeface="Cambria Math"/>
                        </a:rPr>
                        <m:t>𝒔𝒉𝒂𝒑𝒆</m:t>
                      </m:r>
                      <m:r>
                        <a:rPr lang="en-US" sz="1000" b="1" i="1">
                          <a:latin typeface="Cambria Math"/>
                        </a:rPr>
                        <m:t> </m:t>
                      </m:r>
                      <m:r>
                        <a:rPr lang="en-US" sz="1000" b="1" i="1">
                          <a:latin typeface="Cambria Math"/>
                        </a:rPr>
                        <m:t>𝒇𝒖𝒏𝒄𝒕𝒊𝒐𝒏𝒔</m:t>
                      </m:r>
                    </m:oMath>
                  </a14:m>
                  <a:r>
                    <a:rPr lang="en-US" sz="1000" b="1" dirty="0"/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𝝍</m:t>
                            </m:r>
                          </m:e>
                        </m:acc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1000" i="1">
                            <a:latin typeface="Cambria Math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/>
                          </a:rPr>
                          <m:t>𝑟𝑜𝑡𝑎𝑡𝑖𝑜𝑛</m:t>
                        </m:r>
                        <m:r>
                          <a:rPr lang="en-US" sz="1000" i="1">
                            <a:latin typeface="Cambria Math"/>
                          </a:rPr>
                          <m:t> </m:t>
                        </m:r>
                        <m:r>
                          <a:rPr lang="en-US" sz="1000" i="1">
                            <a:latin typeface="Cambria Math"/>
                          </a:rPr>
                          <m:t>𝑠𝑜𝑙𝑢𝑡𝑖𝑜𝑛</m:t>
                        </m:r>
                        <m:r>
                          <a:rPr lang="en-US" sz="1000" i="1">
                            <a:latin typeface="Cambria Math"/>
                          </a:rPr>
                          <m:t> </m:t>
                        </m:r>
                        <m:r>
                          <a:rPr lang="en-US" sz="1000" i="1">
                            <a:latin typeface="Cambria Math"/>
                          </a:rPr>
                          <m:t>𝑣𝑒𝑐𝑡𝑜𝑟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1262932"/>
                  <a:ext cx="2895600" cy="126201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914400" y="1447800"/>
                  <a:ext cx="2895600" cy="1258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𝒘</m:t>
                        </m:r>
                        <m:d>
                          <m:dPr>
                            <m:ctrlP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1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 ≈</m:t>
                        </m:r>
                        <m:sSup>
                          <m:sSupPr>
                            <m:ctrlP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0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0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𝝋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d>
                          <m:dPr>
                            <m:ctrlP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acc>
                          <m:accPr>
                            <m:chr m:val="̅"/>
                            <m:ctrlP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𝒘</m:t>
                            </m:r>
                          </m:e>
                        </m:acc>
                        <m:d>
                          <m:dPr>
                            <m:ctrlP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1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:  </m:t>
                        </m:r>
                        <m: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𝑑𝑖𝑠𝑝𝑙𝑎𝑐𝑒𝑚𝑒𝑛𝑡</m:t>
                        </m:r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00" b="1" i="1">
                            <a:latin typeface="Cambria Math"/>
                          </a:rPr>
                          <m:t>𝒖</m:t>
                        </m:r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1000" b="1" i="1">
                            <a:latin typeface="Cambria Math"/>
                          </a:rPr>
                          <m:t> ≈</m:t>
                        </m:r>
                        <m:sSup>
                          <m:sSup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0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000" b="1" i="1">
                                    <a:latin typeface="Cambria Math"/>
                                  </a:rPr>
                                  <m:t>𝒖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1" i="1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𝝋</m:t>
                            </m:r>
                          </m:e>
                        </m:acc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1000" b="0" i="0" smtClean="0">
                            <a:latin typeface="Cambria Math"/>
                          </a:rPr>
                          <m:t>:  </m:t>
                        </m:r>
                        <m:r>
                          <a:rPr lang="en-US" sz="1000" b="0" i="1">
                            <a:latin typeface="Cambria Math"/>
                          </a:rPr>
                          <m:t>𝑑𝑖𝑠𝑝𝑙𝑎𝑐𝑒𝑚𝑒𝑛𝑡</m:t>
                        </m:r>
                        <m:r>
                          <a:rPr lang="en-US" sz="1000" b="0" i="1">
                            <a:latin typeface="Cambria Math"/>
                          </a:rPr>
                          <m:t> </m:t>
                        </m:r>
                        <m:r>
                          <a:rPr lang="en-US" sz="1000" b="0" i="1">
                            <a:latin typeface="Cambria Math"/>
                          </a:rPr>
                          <m:t>𝑡𝑒𝑠𝑡</m:t>
                        </m:r>
                        <m:r>
                          <a:rPr lang="en-US" sz="1000" b="0" i="1">
                            <a:latin typeface="Cambria Math"/>
                          </a:rPr>
                          <m:t> </m:t>
                        </m:r>
                        <m:r>
                          <a:rPr lang="en-US" sz="1000" b="0" i="1">
                            <a:latin typeface="Cambria Math"/>
                          </a:rPr>
                          <m:t>𝐹𝑢𝑛𝑐𝑡𝑖𝑜𝑛</m:t>
                        </m:r>
                        <m:r>
                          <a:rPr lang="en-US" sz="1000" b="0" i="1"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1000" i="1" dirty="0" smtClean="0"/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0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latin typeface="Cambria Math"/>
                                </a:rPr>
                                <m:t>𝝋</m:t>
                              </m:r>
                            </m:e>
                          </m:acc>
                        </m:e>
                        <m:sup>
                          <m:r>
                            <a:rPr lang="en-US" sz="10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000" b="1" i="1">
                          <a:latin typeface="Cambria Math"/>
                        </a:rPr>
                        <m:t>:</m:t>
                      </m:r>
                      <m:r>
                        <a:rPr lang="en-US" sz="1000" b="1" i="1" smtClean="0">
                          <a:latin typeface="Cambria Math"/>
                        </a:rPr>
                        <m:t>  </m:t>
                      </m:r>
                      <m:r>
                        <a:rPr lang="en-US" sz="1000" b="0" i="1">
                          <a:latin typeface="Cambria Math"/>
                        </a:rPr>
                        <m:t>𝑣𝑒𝑐𝑡𝑜𝑟</m:t>
                      </m:r>
                      <m:r>
                        <a:rPr lang="en-US" sz="1000" b="0" i="1">
                          <a:latin typeface="Cambria Math"/>
                        </a:rPr>
                        <m:t> </m:t>
                      </m:r>
                      <m:r>
                        <a:rPr lang="en-US" sz="1000" b="0" i="1">
                          <a:latin typeface="Cambria Math"/>
                        </a:rPr>
                        <m:t>𝑜𝑓</m:t>
                      </m:r>
                      <m:r>
                        <a:rPr lang="en-US" sz="1000" b="0" i="1" smtClean="0">
                          <a:latin typeface="Cambria Math"/>
                        </a:rPr>
                        <m:t> </m:t>
                      </m:r>
                      <m:r>
                        <a:rPr lang="en-US" sz="1000" b="1" i="1">
                          <a:latin typeface="Cambria Math"/>
                        </a:rPr>
                        <m:t> </m:t>
                      </m:r>
                      <m:r>
                        <a:rPr lang="en-US" sz="1000" b="1" i="1">
                          <a:latin typeface="Cambria Math"/>
                        </a:rPr>
                        <m:t>𝒔𝒉𝒂𝒑𝒆</m:t>
                      </m:r>
                      <m:r>
                        <a:rPr lang="en-US" sz="1000" b="1" i="1">
                          <a:latin typeface="Cambria Math"/>
                        </a:rPr>
                        <m:t> </m:t>
                      </m:r>
                      <m:r>
                        <a:rPr lang="en-US" sz="1000" b="1" i="1">
                          <a:latin typeface="Cambria Math"/>
                        </a:rPr>
                        <m:t>𝒇𝒖𝒏𝒄𝒕𝒊𝒐𝒏𝒔</m:t>
                      </m:r>
                    </m:oMath>
                  </a14:m>
                  <a:r>
                    <a:rPr lang="en-US" sz="1000" dirty="0"/>
                    <a:t> 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𝒘</m:t>
                            </m:r>
                          </m:e>
                        </m:acc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1000" i="1">
                            <a:latin typeface="Cambria Math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000" i="1">
                            <a:latin typeface="Cambria Math"/>
                          </a:rPr>
                          <m:t>𝑑𝑖𝑠𝑝𝑙𝑎𝑐𝑒𝑚𝑒𝑛𝑡</m:t>
                        </m:r>
                        <m:r>
                          <a:rPr lang="en-US" sz="1000" i="1">
                            <a:latin typeface="Cambria Math"/>
                          </a:rPr>
                          <m:t> </m:t>
                        </m:r>
                        <m:r>
                          <a:rPr lang="en-US" sz="1000" i="1">
                            <a:latin typeface="Cambria Math"/>
                          </a:rPr>
                          <m:t>𝑠𝑜𝑙𝑢𝑡𝑖𝑜𝑛</m:t>
                        </m:r>
                        <m:r>
                          <a:rPr lang="en-US" sz="1000" i="1">
                            <a:latin typeface="Cambria Math"/>
                          </a:rPr>
                          <m:t> </m:t>
                        </m:r>
                        <m:r>
                          <a:rPr lang="en-US" sz="1000" i="1">
                            <a:latin typeface="Cambria Math"/>
                          </a:rPr>
                          <m:t>𝑣𝑒𝑐𝑡𝑜𝑟</m:t>
                        </m:r>
                      </m:oMath>
                    </m:oMathPara>
                  </a14:m>
                  <a:endParaRPr lang="en-US" sz="1000" dirty="0" smtClean="0"/>
                </a:p>
                <a:p>
                  <a:pPr>
                    <a:lnSpc>
                      <a:spcPct val="150000"/>
                    </a:lnSpc>
                  </a:pPr>
                  <a:endParaRPr lang="en-US" sz="1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1447800"/>
                  <a:ext cx="2895600" cy="125861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08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519845" y="227989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851735" y="227560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Shape Functions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30148" y="4229100"/>
            <a:ext cx="2452898" cy="1905000"/>
            <a:chOff x="771767" y="3817087"/>
            <a:chExt cx="2452898" cy="19050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998"/>
            <a:stretch/>
          </p:blipFill>
          <p:spPr bwMode="auto">
            <a:xfrm>
              <a:off x="771767" y="3817087"/>
              <a:ext cx="2369661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67451" y="5005275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°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1836" y="5003157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°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61451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°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39392" y="4088613"/>
            <a:ext cx="2924604" cy="2185974"/>
            <a:chOff x="4076700" y="3723157"/>
            <a:chExt cx="2771581" cy="2098398"/>
          </a:xfrm>
        </p:grpSpPr>
        <p:grpSp>
          <p:nvGrpSpPr>
            <p:cNvPr id="10" name="Group 9"/>
            <p:cNvGrpSpPr/>
            <p:nvPr/>
          </p:nvGrpSpPr>
          <p:grpSpPr>
            <a:xfrm>
              <a:off x="4076700" y="3723157"/>
              <a:ext cx="2771581" cy="2098398"/>
              <a:chOff x="4076700" y="3723157"/>
              <a:chExt cx="2771581" cy="2098398"/>
            </a:xfrm>
          </p:grpSpPr>
          <p:pic>
            <p:nvPicPr>
              <p:cNvPr id="15" name="Picture 6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437"/>
              <a:stretch/>
            </p:blipFill>
            <p:spPr bwMode="auto">
              <a:xfrm>
                <a:off x="4076700" y="3723157"/>
                <a:ext cx="2771581" cy="18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4301507" y="5534799"/>
                <a:ext cx="2704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-1</a:t>
                </a:r>
                <a:endParaRPr lang="en-US" sz="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64574" y="5534799"/>
                <a:ext cx="235962" cy="286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92456" y="5562600"/>
                <a:ext cx="2918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 0</a:t>
                </a:r>
                <a:endParaRPr lang="en-US" sz="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493" t="-77500" r="-49254" b="-1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16949" t="-77500" r="-49153" b="-1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TextBox 10"/>
            <p:cNvSpPr txBox="1"/>
            <p:nvPr/>
          </p:nvSpPr>
          <p:spPr>
            <a:xfrm>
              <a:off x="4308096" y="4975330"/>
              <a:ext cx="284381" cy="354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•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13651" y="4972945"/>
              <a:ext cx="284381" cy="620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•</a:t>
              </a:r>
            </a:p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39467" y="4972945"/>
              <a:ext cx="284381" cy="620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•</a:t>
              </a:r>
            </a:p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43413" y="4974036"/>
              <a:ext cx="284381" cy="620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•</a:t>
              </a:r>
            </a:p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97624"/>
              </p:ext>
            </p:extLst>
          </p:nvPr>
        </p:nvGraphicFramePr>
        <p:xfrm>
          <a:off x="1997713" y="2398014"/>
          <a:ext cx="4677995" cy="192786"/>
        </p:xfrm>
        <a:graphic>
          <a:graphicData uri="http://schemas.openxmlformats.org/drawingml/2006/table">
            <a:tbl>
              <a:tblPr firstRow="1" firstCol="1" bandRow="1"/>
              <a:tblGrid>
                <a:gridCol w="467799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Isosceles Triangle 21"/>
          <p:cNvSpPr/>
          <p:nvPr/>
        </p:nvSpPr>
        <p:spPr>
          <a:xfrm>
            <a:off x="1818660" y="2590800"/>
            <a:ext cx="355201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6487801" y="2590800"/>
            <a:ext cx="355201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66168" y="3641324"/>
                <a:ext cx="2671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i="1" smtClean="0">
                        <a:solidFill>
                          <a:schemeClr val="tx2"/>
                        </a:solidFill>
                        <a:latin typeface="Cambria Math"/>
                      </a:rPr>
                      <m:t>𝜑</m:t>
                    </m:r>
                  </m:oMath>
                </a14:m>
                <a:r>
                  <a:rPr lang="en-US" i="1" dirty="0" smtClean="0">
                    <a:solidFill>
                      <a:schemeClr val="tx2"/>
                    </a:solidFill>
                  </a:rPr>
                  <a:t>(x) : cubic shape function</a:t>
                </a:r>
                <a:endParaRPr lang="en-US" i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168" y="3641324"/>
                <a:ext cx="267105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8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12913" y="3645051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g(x) : quadratic shape function</a:t>
            </a:r>
            <a:endParaRPr lang="en-US" i="1" dirty="0">
              <a:solidFill>
                <a:srgbClr val="00B05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427337" y="3915039"/>
            <a:ext cx="1226618" cy="496669"/>
            <a:chOff x="1113498" y="3929443"/>
            <a:chExt cx="1226618" cy="496669"/>
          </a:xfrm>
        </p:grpSpPr>
        <p:sp>
          <p:nvSpPr>
            <p:cNvPr id="31" name="TextBox 30"/>
            <p:cNvSpPr txBox="1"/>
            <p:nvPr/>
          </p:nvSpPr>
          <p:spPr>
            <a:xfrm>
              <a:off x="1113498" y="3929443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3 Nodes:    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49652" y="3964447"/>
              <a:ext cx="2904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°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219662" y="390394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4 Nodes:  •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58979" y="2363867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28120" y="2370491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94310" y="2318492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247931" y="230416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46654" y="230416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62638" y="2741710"/>
            <a:ext cx="1555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Beam of 1 Element</a:t>
            </a:r>
            <a:endParaRPr lang="en-US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559875" y="6200298"/>
                <a:ext cx="2809533" cy="350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𝑑𝑖𝑠𝑝𝑙𝑎𝑐𝑒𝑚𝑒𝑛𝑡</m:t>
                      </m:r>
                      <m:r>
                        <a:rPr lang="en-US" sz="1100" b="1" i="0" smtClean="0">
                          <a:solidFill>
                            <a:schemeClr val="tx2"/>
                          </a:solidFill>
                          <a:latin typeface="Cambria Math"/>
                        </a:rPr>
                        <m:t>:  </m:t>
                      </m:r>
                      <m:r>
                        <a:rPr lang="en-US" sz="11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100" b="1" i="1">
                          <a:solidFill>
                            <a:schemeClr val="tx2"/>
                          </a:solidFill>
                          <a:latin typeface="Cambria Math"/>
                        </a:rPr>
                        <m:t> ≈</m:t>
                      </m:r>
                      <m:sSup>
                        <m:sSupPr>
                          <m:ctrlP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100" b="1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b="1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𝝋</m:t>
                              </m:r>
                            </m:e>
                          </m:acc>
                        </m:e>
                        <m:sup>
                          <m: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</m:acc>
                      <m:d>
                        <m:dPr>
                          <m:ctrlP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75" y="6200298"/>
                <a:ext cx="2809533" cy="35080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997952" y="6200298"/>
                <a:ext cx="2187650" cy="350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1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boxPr>
                        <m:e>
                          <m:r>
                            <a:rPr lang="en-US" sz="11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𝑟𝑜𝑡𝑎𝑡𝑖𝑜𝑛</m:t>
                          </m:r>
                          <m:r>
                            <a:rPr lang="en-US" sz="11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: </m:t>
                          </m:r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𝝍</m:t>
                          </m:r>
                          <m:d>
                            <m:d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 ≈</m:t>
                          </m:r>
                          <m:sSup>
                            <m:sSup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1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𝝍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  </m:t>
                          </m:r>
                        </m:e>
                      </m:box>
                    </m:oMath>
                  </m:oMathPara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52" y="6200298"/>
                <a:ext cx="2187650" cy="35080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ircular Arrow 42"/>
          <p:cNvSpPr/>
          <p:nvPr/>
        </p:nvSpPr>
        <p:spPr>
          <a:xfrm>
            <a:off x="4167556" y="2107877"/>
            <a:ext cx="343972" cy="362676"/>
          </a:xfrm>
          <a:prstGeom prst="circular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4" name="Up-Down Arrow 43"/>
          <p:cNvSpPr/>
          <p:nvPr/>
        </p:nvSpPr>
        <p:spPr>
          <a:xfrm>
            <a:off x="5342750" y="2008496"/>
            <a:ext cx="110443" cy="309996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085423" y="1762274"/>
                <a:ext cx="62504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solidFill>
                            <a:schemeClr val="tx2"/>
                          </a:solidFill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b="1" i="1">
                          <a:solidFill>
                            <a:schemeClr val="tx2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423" y="1762274"/>
                <a:ext cx="625043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006181" y="1877690"/>
                <a:ext cx="6667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>
                          <a:solidFill>
                            <a:srgbClr val="00B050"/>
                          </a:solidFill>
                          <a:latin typeface="Cambria Math"/>
                        </a:rPr>
                        <m:t>𝝍</m:t>
                      </m:r>
                      <m:d>
                        <m:dPr>
                          <m:ctrlP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50" b="1" i="1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181" y="1877690"/>
                <a:ext cx="666721" cy="261610"/>
              </a:xfrm>
              <a:prstGeom prst="rect">
                <a:avLst/>
              </a:prstGeom>
              <a:blipFill rotWithShape="1">
                <a:blip r:embed="rId11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1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(1) in Matrix Form {Element}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12660"/>
                <a:ext cx="8001000" cy="76200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hideTop m:val="on"/>
                          <m:hideBot m:val="on"/>
                          <m:hideLeft m:val="on"/>
                          <m:hideRight m:val="on"/>
                          <m:ctrlPr>
                            <a:rPr lang="en-US" sz="2500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ctrlPr>
                                        <a:rPr lang="en-US" sz="25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𝐿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sz="2500" i="1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𝝋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  <m:f>
                                        <m:fPr>
                                          <m:ctrlPr>
                                            <a:rPr lang="en-US" sz="2500" i="1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300" b="1" i="1"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300" b="1" i="1"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m:t>𝝋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𝑻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nary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</m:e>
                              </m:d>
                              <m:acc>
                                <m:accPr>
                                  <m:chr m:val="̅"/>
                                  <m:ctrlP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𝒘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5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𝝋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  <m:sSup>
                                <m:sSupPr>
                                  <m:ctrlPr>
                                    <a:rPr lang="en-US" sz="2300" b="1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3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300" b="1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𝑑𝑥</m:t>
                              </m:r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𝝍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𝜌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𝝋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𝝋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sz="250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2300" b="1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1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23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3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  <m:r>
                                <a:rPr lang="en-US" sz="23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r>
                                <a:rPr lang="en-US" sz="23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25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sup>
                            <m:e>
                              <m:acc>
                                <m:accPr>
                                  <m:chr m:val="̅"/>
                                  <m:ctrlPr>
                                    <a:rPr lang="en-US" sz="2500" b="1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5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𝝋</m:t>
                                  </m:r>
                                </m:e>
                              </m:acc>
                              <m:r>
                                <a:rPr lang="en-US" sz="25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5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𝒙</m:t>
                              </m:r>
                              <m:r>
                                <a:rPr lang="en-US" sz="25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𝑞</m:t>
                              </m:r>
                              <m:r>
                                <a:rPr lang="en-US" sz="2500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500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2500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𝑑𝑥</m:t>
                          </m: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12660"/>
                <a:ext cx="8001000" cy="762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6800" y="2438400"/>
                <a:ext cx="1676400" cy="53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𝑘</m:t>
                          </m:r>
                          <m:r>
                            <a:rPr lang="en-US" sz="105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1</m:t>
                          </m:r>
                        </m:e>
                        <m:sub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sup>
                      </m:sSubSup>
                      <m:r>
                        <a:rPr lang="en-US" sz="1050" b="0" i="1" smtClean="0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𝐺𝐴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supHide m:val="on"/>
                          <m:ctrlPr>
                            <a:rPr lang="en-US" sz="1050" i="1"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050" i="1">
                                  <a:latin typeface="Cambria Math"/>
                                  <a:ea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sz="1050">
                              <a:ea typeface="Calibri"/>
                              <a:cs typeface="Times New Roman"/>
                            </a:rPr>
                            <m:t> </m:t>
                          </m:r>
                        </m:e>
                      </m:nary>
                      <m:r>
                        <a:rPr lang="en-US" sz="1050" i="1">
                          <a:latin typeface="Cambria Math"/>
                          <a:ea typeface="Times New Roman"/>
                          <a:cs typeface="Times New Roman"/>
                        </a:rPr>
                        <m:t>𝑑</m:t>
                      </m:r>
                      <m:r>
                        <a:rPr lang="en-US" sz="1100" i="1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38400"/>
                <a:ext cx="1676400" cy="536301"/>
              </a:xfrm>
              <a:prstGeom prst="rect">
                <a:avLst/>
              </a:prstGeom>
              <a:blipFill rotWithShape="1">
                <a:blip r:embed="rId3"/>
                <a:stretch>
                  <a:fillRect t="-115909" r="-10909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346994" y="2974701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For </a:t>
            </a:r>
            <a:r>
              <a:rPr lang="en-US" sz="900" i="1" dirty="0" err="1" smtClean="0"/>
              <a:t>i</a:t>
            </a:r>
            <a:r>
              <a:rPr lang="en-US" sz="900" i="1" dirty="0" smtClean="0"/>
              <a:t>=1 to 4, j=1 to 4</a:t>
            </a:r>
            <a:endParaRPr lang="en-US" sz="9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37577" y="2974701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For </a:t>
            </a:r>
            <a:r>
              <a:rPr lang="en-US" sz="900" i="1" dirty="0" err="1" smtClean="0"/>
              <a:t>i</a:t>
            </a:r>
            <a:r>
              <a:rPr lang="en-US" sz="900" i="1" dirty="0" smtClean="0"/>
              <a:t>=1 to 4, j=1 to 3</a:t>
            </a:r>
            <a:endParaRPr lang="en-US" sz="9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38800" y="3010590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For </a:t>
            </a:r>
            <a:r>
              <a:rPr lang="en-US" sz="900" i="1" dirty="0" err="1" smtClean="0"/>
              <a:t>i</a:t>
            </a:r>
            <a:r>
              <a:rPr lang="en-US" sz="900" i="1" dirty="0" smtClean="0"/>
              <a:t>=1 to 4, j=1 to 4</a:t>
            </a:r>
            <a:endParaRPr lang="en-US" sz="9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39000" y="2364721"/>
                <a:ext cx="1143000" cy="772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p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200" i="1" smtClean="0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200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200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200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r>
                            <a:rPr lang="en-US" sz="12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200" i="1">
                              <a:latin typeface="Cambria Math"/>
                            </a:rPr>
                            <m:t>𝜉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1200" i="1">
                              <a:latin typeface="Cambria Math"/>
                            </a:rPr>
                            <m:t>𝜉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100" i="1"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𝑞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364721"/>
                <a:ext cx="1143000" cy="772712"/>
              </a:xfrm>
              <a:prstGeom prst="rect">
                <a:avLst/>
              </a:prstGeom>
              <a:blipFill rotWithShape="1">
                <a:blip r:embed="rId4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711625" y="1434251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[4x4]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5695346" y="1418734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[4x4]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3866545" y="1417033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[4x3]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7467600" y="1417033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[4x1]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61968" y="2443171"/>
                <a:ext cx="1867231" cy="53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𝑘</m:t>
                          </m:r>
                          <m:r>
                            <a:rPr lang="en-US" sz="105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2</m:t>
                          </m:r>
                        </m:e>
                        <m:sub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sup>
                      </m:sSubSup>
                      <m:r>
                        <a:rPr lang="en-US" sz="1050" b="0" i="1" smtClean="0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𝐺𝐴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supHide m:val="on"/>
                          <m:ctrlPr>
                            <a:rPr lang="en-US" sz="1050" i="1" smtClean="0"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050" i="1">
                                  <a:latin typeface="Cambria Math"/>
                                  <a:ea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050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sz="1050" i="1"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050" b="0" i="1" smtClean="0">
                              <a:latin typeface="Cambria Math"/>
                              <a:ea typeface="Times New Roman"/>
                            </a:rPr>
                            <m:t>𝑔</m:t>
                          </m:r>
                        </m:e>
                        <m:sub>
                          <m:r>
                            <a:rPr lang="en-US" sz="1050" i="1">
                              <a:latin typeface="Cambria Math"/>
                              <a:ea typeface="Times New Roman"/>
                              <a:cs typeface="Times New Roman"/>
                            </a:rPr>
                            <m:t>𝑗</m:t>
                          </m:r>
                        </m:sub>
                        <m:sup/>
                      </m:sSubSup>
                      <m:r>
                        <a:rPr lang="en-US" sz="1050" i="1">
                          <a:latin typeface="Cambria Math"/>
                          <a:ea typeface="Times New Roman"/>
                          <a:cs typeface="Times New Roman"/>
                        </a:rPr>
                        <m:t>𝑑</m:t>
                      </m:r>
                      <m:r>
                        <a:rPr lang="en-US" sz="1100" i="1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968" y="2443171"/>
                <a:ext cx="1867231" cy="536301"/>
              </a:xfrm>
              <a:prstGeom prst="rect">
                <a:avLst/>
              </a:prstGeom>
              <a:blipFill rotWithShape="1">
                <a:blip r:embed="rId5"/>
                <a:stretch>
                  <a:fillRect t="-115909" r="-5882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81600" y="2433894"/>
                <a:ext cx="1828800" cy="53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  <m:t>𝑀</m:t>
                          </m:r>
                          <m:r>
                            <a:rPr lang="en-US" sz="11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1</m:t>
                          </m:r>
                        </m:e>
                        <m:sub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sup>
                      </m:sSubSup>
                      <m:r>
                        <a:rPr lang="en-US" sz="1100" b="0" i="1" smtClean="0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i="1">
                          <a:ea typeface="Times New Roman"/>
                          <a:cs typeface="Times New Roman"/>
                        </a:rPr>
                        <m:t>ρ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𝐴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100" i="1"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100" i="1">
                                  <a:latin typeface="Cambria Math"/>
                                  <a:ea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sz="11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sz="11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  <m:sup/>
                          </m:sSubSup>
                          <m:r>
                            <m:rPr>
                              <m:nor/>
                            </m:rPr>
                            <a:rPr lang="en-US" sz="1100">
                              <a:ea typeface="Calibri"/>
                              <a:cs typeface="Times New Roman"/>
                            </a:rPr>
                            <m:t> </m:t>
                          </m:r>
                        </m:e>
                      </m:nary>
                      <m:r>
                        <a:rPr lang="en-US" sz="1100" i="1">
                          <a:latin typeface="Cambria Math"/>
                          <a:ea typeface="Times New Roman"/>
                          <a:cs typeface="Times New Roman"/>
                        </a:rPr>
                        <m:t>𝑑</m:t>
                      </m:r>
                      <m:r>
                        <a:rPr lang="en-US" sz="1100" i="1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433894"/>
                <a:ext cx="1828800" cy="536301"/>
              </a:xfrm>
              <a:prstGeom prst="rect">
                <a:avLst/>
              </a:prstGeom>
              <a:blipFill rotWithShape="1">
                <a:blip r:embed="rId6"/>
                <a:stretch>
                  <a:fillRect t="-120455" r="-4333" b="-17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515800" y="5434166"/>
            <a:ext cx="8125853" cy="762000"/>
            <a:chOff x="1098558" y="3686354"/>
            <a:chExt cx="8001000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3"/>
                <p:cNvSpPr txBox="1">
                  <a:spLocks/>
                </p:cNvSpPr>
                <p:nvPr/>
              </p:nvSpPr>
              <p:spPr>
                <a:xfrm>
                  <a:off x="1098558" y="3686354"/>
                  <a:ext cx="8001000" cy="762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rderBox>
                          <m:borderBoxPr>
                            <m:hideTop m:val="on"/>
                            <m:hideBot m:val="on"/>
                            <m:hideLeft m:val="on"/>
                            <m:hideRight m:val="on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borderBox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800" b="1" i="1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  <m:t> </m:t>
                                    </m:r>
                                    <m:r>
                                      <a:rPr lang="en-US" sz="1800" b="1" i="1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𝒘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800" b="1" i="1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latin typeface="Cambria Math"/>
                                <a:ea typeface="Calibri"/>
                                <a:cs typeface="Times New Roman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     </m:t>
                            </m:r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  <m:t> </m:t>
                                </m:r>
                                <m: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  <a:ea typeface="Calibri"/>
                                <a:cs typeface="Times New Roman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        </m:t>
                            </m:r>
                            <m:f>
                              <m:fPr>
                                <m:ctrlPr>
                                  <a:rPr lang="en-US" sz="200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acc>
                                  <m:accPr>
                                    <m:chr m:val="̅"/>
                                    <m:ctrlPr>
                                      <a:rPr lang="en-US" sz="1800" b="1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𝒘</m:t>
                                    </m:r>
                                  </m:e>
                                </m:acc>
                                <m:r>
                                  <a:rPr lang="en-US" sz="18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(</m:t>
                                </m:r>
                                <m:r>
                                  <a:rPr lang="en-US" sz="18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  <m:r>
                                  <a:rPr lang="en-US" sz="18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</m:t>
                                </m:r>
                                <m:r>
                                  <a:rPr lang="en-US" sz="18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i="1">
                                <a:latin typeface="Cambria Math"/>
                                <a:ea typeface="Calibri"/>
                                <a:cs typeface="Times New Roman"/>
                              </a:rPr>
                              <m:t>=</m:t>
                            </m:r>
                          </m:e>
                        </m:borderBox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1" name="Content Placeholder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558" y="3686354"/>
                  <a:ext cx="8001000" cy="7620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070133" y="3898960"/>
                  <a:ext cx="381000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133" y="3898960"/>
                  <a:ext cx="381000" cy="53482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235225" y="3896601"/>
                  <a:ext cx="381000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5225" y="3896601"/>
                  <a:ext cx="381000" cy="52924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149617" y="3898287"/>
                  <a:ext cx="381000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17" y="3898287"/>
                  <a:ext cx="381000" cy="53482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6730857" y="3882687"/>
                  <a:ext cx="33853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857" y="3882687"/>
                  <a:ext cx="338536" cy="3385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5375803" y="3330920"/>
            <a:ext cx="3054785" cy="1978197"/>
            <a:chOff x="473675" y="3920649"/>
            <a:chExt cx="3169089" cy="2300850"/>
          </a:xfrm>
        </p:grpSpPr>
        <p:grpSp>
          <p:nvGrpSpPr>
            <p:cNvPr id="25" name="Group 24"/>
            <p:cNvGrpSpPr/>
            <p:nvPr/>
          </p:nvGrpSpPr>
          <p:grpSpPr>
            <a:xfrm>
              <a:off x="587979" y="3920649"/>
              <a:ext cx="2369661" cy="1725966"/>
              <a:chOff x="771767" y="3817087"/>
              <a:chExt cx="2452898" cy="1905000"/>
            </a:xfrm>
          </p:grpSpPr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998"/>
              <a:stretch/>
            </p:blipFill>
            <p:spPr bwMode="auto">
              <a:xfrm>
                <a:off x="771767" y="3817087"/>
                <a:ext cx="2369661" cy="1905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955461" y="5029200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947983" y="5011108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961451" y="4996934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3675" y="5576194"/>
                  <a:ext cx="1123897" cy="645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</m:t>
                        </m:r>
                        <m:f>
                          <m:fPr>
                            <m:ctrlP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2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75" y="5576194"/>
                  <a:ext cx="1123897" cy="64530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1617688" y="5713311"/>
                  <a:ext cx="10044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=1−</m:t>
                        </m:r>
                        <m:sSup>
                          <m:sSupPr>
                            <m:ctrlPr>
                              <a:rPr lang="en-US" sz="1200" i="1">
                                <a:effectLst/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</m:e>
                          <m:sup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688" y="5713311"/>
                  <a:ext cx="1004441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2595682" y="5562724"/>
                  <a:ext cx="1047082" cy="6099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</m:sSub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</m:t>
                        </m:r>
                        <m:f>
                          <m:fPr>
                            <m:ctrlP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+</m:t>
                            </m:r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1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682" y="5562724"/>
                  <a:ext cx="1047082" cy="60997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604615" y="3241422"/>
            <a:ext cx="2454966" cy="1588074"/>
            <a:chOff x="4076700" y="3723157"/>
            <a:chExt cx="2771581" cy="2098398"/>
          </a:xfrm>
        </p:grpSpPr>
        <p:grpSp>
          <p:nvGrpSpPr>
            <p:cNvPr id="34" name="Group 33"/>
            <p:cNvGrpSpPr/>
            <p:nvPr/>
          </p:nvGrpSpPr>
          <p:grpSpPr>
            <a:xfrm>
              <a:off x="4076700" y="3723157"/>
              <a:ext cx="2771581" cy="2098398"/>
              <a:chOff x="4076700" y="3723157"/>
              <a:chExt cx="2771581" cy="2098398"/>
            </a:xfrm>
          </p:grpSpPr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437"/>
              <a:stretch/>
            </p:blipFill>
            <p:spPr bwMode="auto">
              <a:xfrm>
                <a:off x="4076700" y="3723157"/>
                <a:ext cx="2771581" cy="18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4301507" y="5534800"/>
                <a:ext cx="371701" cy="2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-1</a:t>
                </a:r>
                <a:endParaRPr lang="en-US" sz="8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464574" y="5534799"/>
                <a:ext cx="235962" cy="286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392456" y="5562600"/>
                <a:ext cx="2918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 0</a:t>
                </a:r>
                <a:endParaRPr lang="en-US" sz="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6349" t="-81579" r="-53968" b="-13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l="-19643" t="-81579" r="-50000" b="-13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5" name="TextBox 34"/>
            <p:cNvSpPr txBox="1"/>
            <p:nvPr/>
          </p:nvSpPr>
          <p:spPr>
            <a:xfrm>
              <a:off x="4336763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28721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54537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50948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26133" y="4801663"/>
                <a:ext cx="2487861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=−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33" y="4801663"/>
                <a:ext cx="2487861" cy="439223"/>
              </a:xfrm>
              <a:prstGeom prst="rect">
                <a:avLst/>
              </a:prstGeom>
              <a:blipFill rotWithShape="1">
                <a:blip r:embed="rId19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43183" y="5224234"/>
                <a:ext cx="2431755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27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+1)(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83" y="5224234"/>
                <a:ext cx="2431755" cy="439223"/>
              </a:xfrm>
              <a:prstGeom prst="rect">
                <a:avLst/>
              </a:prstGeom>
              <a:blipFill rotWithShape="1">
                <a:blip r:embed="rId20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45688" y="5569475"/>
                <a:ext cx="2572819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=−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27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+1)(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88" y="5569475"/>
                <a:ext cx="2572819" cy="439223"/>
              </a:xfrm>
              <a:prstGeom prst="rect">
                <a:avLst/>
              </a:prstGeom>
              <a:blipFill rotWithShape="1">
                <a:blip r:embed="rId21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64138" y="5854456"/>
                <a:ext cx="2346796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+1)(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38" y="5854456"/>
                <a:ext cx="2346796" cy="439223"/>
              </a:xfrm>
              <a:prstGeom prst="rect">
                <a:avLst/>
              </a:prstGeom>
              <a:blipFill rotWithShape="1">
                <a:blip r:embed="rId22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3429000" y="5443845"/>
            <a:ext cx="4381500" cy="752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17502" y="559972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5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(2) in Matrix Form </a:t>
            </a:r>
            <a:r>
              <a:rPr lang="en-US" dirty="0" smtClean="0"/>
              <a:t>{Element</a:t>
            </a:r>
            <a:r>
              <a:rPr lang="en-US" dirty="0" smtClean="0"/>
              <a:t>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4155" y="2364721"/>
                <a:ext cx="1676400" cy="53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𝑘</m:t>
                          </m:r>
                          <m:r>
                            <a:rPr lang="en-US" sz="105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3</m:t>
                          </m:r>
                        </m:e>
                        <m:sub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sup>
                      </m:sSubSup>
                      <m:r>
                        <a:rPr lang="en-US" sz="1050" b="0" i="1" smtClean="0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𝐺𝐴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supHide m:val="on"/>
                          <m:ctrlPr>
                            <a:rPr lang="en-US" sz="1050" i="1"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050" i="1">
                                  <a:latin typeface="Cambria Math"/>
                                  <a:ea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05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sz="1050">
                              <a:ea typeface="Calibri"/>
                              <a:cs typeface="Times New Roman"/>
                            </a:rPr>
                            <m:t> </m:t>
                          </m:r>
                        </m:e>
                      </m:nary>
                      <m:r>
                        <a:rPr lang="en-US" sz="1050" i="1">
                          <a:latin typeface="Cambria Math"/>
                          <a:ea typeface="Times New Roman"/>
                          <a:cs typeface="Times New Roman"/>
                        </a:rPr>
                        <m:t>𝑑</m:t>
                      </m:r>
                      <m:r>
                        <a:rPr lang="en-US" sz="1100" i="1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55" y="2364721"/>
                <a:ext cx="1676400" cy="536301"/>
              </a:xfrm>
              <a:prstGeom prst="rect">
                <a:avLst/>
              </a:prstGeom>
              <a:blipFill rotWithShape="1">
                <a:blip r:embed="rId2"/>
                <a:stretch>
                  <a:fillRect t="-115909" r="-11273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9287" y="2864056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For </a:t>
            </a:r>
            <a:r>
              <a:rPr lang="en-US" sz="900" i="1" dirty="0" err="1" smtClean="0"/>
              <a:t>i</a:t>
            </a:r>
            <a:r>
              <a:rPr lang="en-US" sz="900" i="1" dirty="0" smtClean="0"/>
              <a:t>=1 to 3, j=1 to 4</a:t>
            </a:r>
            <a:endParaRPr lang="en-US" sz="9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10934" y="2864056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For </a:t>
            </a:r>
            <a:r>
              <a:rPr lang="en-US" sz="900" i="1" dirty="0" err="1" smtClean="0"/>
              <a:t>i</a:t>
            </a:r>
            <a:r>
              <a:rPr lang="en-US" sz="900" i="1" dirty="0" smtClean="0"/>
              <a:t>=1 to 3, j=1 to 3</a:t>
            </a:r>
            <a:endParaRPr lang="en-US" sz="9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78612" y="2900171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For </a:t>
            </a:r>
            <a:r>
              <a:rPr lang="en-US" sz="900" i="1" dirty="0" err="1" smtClean="0"/>
              <a:t>i</a:t>
            </a:r>
            <a:r>
              <a:rPr lang="en-US" sz="900" i="1" dirty="0" smtClean="0"/>
              <a:t>=1 to 4, j=1 to 4</a:t>
            </a:r>
            <a:endParaRPr lang="en-US" sz="9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03961" y="2405116"/>
                <a:ext cx="1867231" cy="53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𝑘</m:t>
                          </m:r>
                          <m:r>
                            <a:rPr lang="en-US" sz="105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4</m:t>
                          </m:r>
                          <m:r>
                            <a:rPr lang="en-US" sz="105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𝑎</m:t>
                          </m:r>
                        </m:e>
                        <m:sub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sup>
                      </m:sSubSup>
                      <m:r>
                        <a:rPr lang="en-US" sz="1050" b="0" i="1" smtClean="0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𝐺𝐴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supHide m:val="on"/>
                          <m:ctrlPr>
                            <a:rPr lang="en-US" sz="1050" i="1" smtClean="0"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050" i="1">
                                  <a:latin typeface="Cambria Math"/>
                                  <a:ea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05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050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sSubSup>
                        <m:sSubSupPr>
                          <m:ctrlPr>
                            <a:rPr lang="en-US" sz="1050" i="1"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050" b="0" i="1" smtClean="0">
                              <a:latin typeface="Cambria Math"/>
                              <a:ea typeface="Times New Roman"/>
                            </a:rPr>
                            <m:t>𝑔</m:t>
                          </m:r>
                        </m:e>
                        <m:sub>
                          <m:r>
                            <a:rPr lang="en-US" sz="1050" i="1">
                              <a:latin typeface="Cambria Math"/>
                              <a:ea typeface="Times New Roman"/>
                              <a:cs typeface="Times New Roman"/>
                            </a:rPr>
                            <m:t>𝑗</m:t>
                          </m:r>
                        </m:sub>
                        <m:sup/>
                      </m:sSubSup>
                      <m:r>
                        <a:rPr lang="en-US" sz="1050" i="1">
                          <a:latin typeface="Cambria Math"/>
                          <a:ea typeface="Times New Roman"/>
                          <a:cs typeface="Times New Roman"/>
                        </a:rPr>
                        <m:t>𝑑</m:t>
                      </m:r>
                      <m:r>
                        <a:rPr lang="en-US" sz="1100" i="1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961" y="2405116"/>
                <a:ext cx="1867231" cy="536301"/>
              </a:xfrm>
              <a:prstGeom prst="rect">
                <a:avLst/>
              </a:prstGeom>
              <a:blipFill rotWithShape="1">
                <a:blip r:embed="rId3"/>
                <a:stretch>
                  <a:fillRect t="-115909" r="-8824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01788" y="2364721"/>
                <a:ext cx="1828800" cy="53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  <m:t>𝑀</m:t>
                          </m:r>
                          <m:r>
                            <a:rPr lang="en-US" sz="11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  <m:t>2</m:t>
                          </m:r>
                        </m:e>
                        <m:sub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sup>
                      </m:sSubSup>
                      <m:r>
                        <a:rPr lang="en-US" sz="1100" b="0" i="1" smtClean="0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i="1">
                          <a:ea typeface="Times New Roman"/>
                          <a:cs typeface="Times New Roman"/>
                        </a:rPr>
                        <m:t>ρ</m:t>
                      </m:r>
                      <m:r>
                        <a:rPr lang="en-US" sz="1100" b="0" i="1" smtClean="0">
                          <a:latin typeface="Cambria Math"/>
                          <a:ea typeface="Times New Roman"/>
                          <a:cs typeface="Times New Roman"/>
                        </a:rPr>
                        <m:t>𝐼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100" i="1"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100" i="1">
                                  <a:latin typeface="Cambria Math"/>
                                  <a:ea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sz="11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sz="11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  <m:sup/>
                          </m:sSubSup>
                          <m:r>
                            <m:rPr>
                              <m:nor/>
                            </m:rPr>
                            <a:rPr lang="en-US" sz="1100">
                              <a:ea typeface="Calibri"/>
                              <a:cs typeface="Times New Roman"/>
                            </a:rPr>
                            <m:t> </m:t>
                          </m:r>
                        </m:e>
                      </m:nary>
                      <m:r>
                        <a:rPr lang="en-US" sz="1100" i="1">
                          <a:latin typeface="Cambria Math"/>
                          <a:ea typeface="Times New Roman"/>
                          <a:cs typeface="Times New Roman"/>
                        </a:rPr>
                        <m:t>𝑑</m:t>
                      </m:r>
                      <m:r>
                        <a:rPr lang="en-US" sz="1100" i="1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788" y="2364721"/>
                <a:ext cx="1828800" cy="536301"/>
              </a:xfrm>
              <a:prstGeom prst="rect">
                <a:avLst/>
              </a:prstGeom>
              <a:blipFill rotWithShape="1">
                <a:blip r:embed="rId4"/>
                <a:stretch>
                  <a:fillRect t="-120455" r="-3667" b="-17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018012" y="5455535"/>
            <a:ext cx="8077200" cy="775268"/>
            <a:chOff x="1242910" y="3700365"/>
            <a:chExt cx="8001000" cy="7752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3"/>
                <p:cNvSpPr txBox="1">
                  <a:spLocks/>
                </p:cNvSpPr>
                <p:nvPr/>
              </p:nvSpPr>
              <p:spPr>
                <a:xfrm>
                  <a:off x="1242910" y="3700365"/>
                  <a:ext cx="8001000" cy="762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rderBox>
                          <m:borderBoxPr>
                            <m:hideTop m:val="on"/>
                            <m:hideBot m:val="on"/>
                            <m:hideLeft m:val="on"/>
                            <m:hideRight m:val="on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borderBox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800" b="1" i="1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  <m:t> </m:t>
                                    </m:r>
                                    <m:r>
                                      <a:rPr lang="en-US" sz="1800" b="1" i="1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𝒘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800" b="1" i="1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latin typeface="Cambria Math"/>
                                <a:ea typeface="Calibri"/>
                                <a:cs typeface="Times New Roman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          </m:t>
                            </m:r>
                            <m:r>
                              <a:rPr lang="en-US" sz="2000" b="1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          </m:t>
                            </m:r>
                            <m:acc>
                              <m:accPr>
                                <m:chr m:val="̅"/>
                                <m:ctrlPr>
                                  <a:rPr lang="en-US" sz="18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  <m:t> </m:t>
                                </m:r>
                                <m: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  <a:ea typeface="Calibri"/>
                                <a:cs typeface="Times New Roman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        </m:t>
                            </m:r>
                            <m:f>
                              <m:fPr>
                                <m:ctrlPr>
                                  <a:rPr lang="en-US" sz="200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acc>
                                  <m:accPr>
                                    <m:chr m:val="̅"/>
                                    <m:ctrlPr>
                                      <a:rPr lang="en-US" sz="1800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l-GR" sz="1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  <m:t>𝝍</m:t>
                                    </m:r>
                                  </m:e>
                                </m:acc>
                                <m: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(</m:t>
                                </m:r>
                                <m: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  <m: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</m:t>
                                </m:r>
                                <m:r>
                                  <a:rPr lang="en-US" sz="18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i="1">
                                <a:latin typeface="Cambria Math"/>
                                <a:ea typeface="Calibri"/>
                                <a:cs typeface="Times New Roman"/>
                              </a:rPr>
                              <m:t>=</m:t>
                            </m:r>
                          </m:e>
                        </m:borderBox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1" name="Content Placeholder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910" y="3700365"/>
                  <a:ext cx="8001000" cy="7620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750399" y="3883471"/>
                  <a:ext cx="381000" cy="5741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0399" y="3883471"/>
                  <a:ext cx="381000" cy="5741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771710" y="3907849"/>
                  <a:ext cx="381000" cy="5677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710" y="3907849"/>
                  <a:ext cx="381000" cy="56778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827452" y="3886423"/>
                  <a:ext cx="1400206" cy="445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dirty="0" smtClean="0">
                      <a:ea typeface="Calibri"/>
                      <a:cs typeface="Times New Roman"/>
                    </a:rPr>
                    <a:t>[</a:t>
                  </a:r>
                  <a14:m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en-US" i="1" smtClean="0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  <m:r>
                            <a:rPr lang="en-US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4</m:t>
                          </m:r>
                          <m:r>
                            <a:rPr lang="en-US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acc>
                        <m:accPr>
                          <m:chr m:val="̿"/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  <a:ea typeface="Calibri"/>
                              <a:cs typeface="Times New Roman"/>
                            </a:rPr>
                            <m:t>𝑏</m:t>
                          </m:r>
                        </m:e>
                      </m:acc>
                      <m:r>
                        <a:rPr lang="en-US" b="0" i="0" smtClean="0">
                          <a:latin typeface="Cambria Math"/>
                          <a:ea typeface="Calibri"/>
                          <a:cs typeface="Times New Roman"/>
                        </a:rPr>
                        <m:t>]</m:t>
                      </m:r>
                    </m:oMath>
                  </a14:m>
                  <a:endParaRPr lang="en-US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452" y="3886423"/>
                  <a:ext cx="1400206" cy="44589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448" b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297529" y="3925355"/>
                  <a:ext cx="362354" cy="3699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529" y="3925355"/>
                  <a:ext cx="362354" cy="36990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5375803" y="3330920"/>
            <a:ext cx="3054785" cy="1978197"/>
            <a:chOff x="473675" y="3920649"/>
            <a:chExt cx="3169089" cy="2300850"/>
          </a:xfrm>
        </p:grpSpPr>
        <p:grpSp>
          <p:nvGrpSpPr>
            <p:cNvPr id="25" name="Group 24"/>
            <p:cNvGrpSpPr/>
            <p:nvPr/>
          </p:nvGrpSpPr>
          <p:grpSpPr>
            <a:xfrm>
              <a:off x="587979" y="3920649"/>
              <a:ext cx="2369661" cy="1725966"/>
              <a:chOff x="771767" y="3817087"/>
              <a:chExt cx="2452898" cy="1905000"/>
            </a:xfrm>
          </p:grpSpPr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998"/>
              <a:stretch/>
            </p:blipFill>
            <p:spPr bwMode="auto">
              <a:xfrm>
                <a:off x="771767" y="3817087"/>
                <a:ext cx="2369661" cy="1905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955461" y="5029200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947983" y="5011108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961451" y="4996934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3675" y="5576194"/>
                  <a:ext cx="1123897" cy="645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</m:t>
                        </m:r>
                        <m:f>
                          <m:fPr>
                            <m:ctrlP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2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75" y="5576194"/>
                  <a:ext cx="1123897" cy="64530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1617688" y="5713311"/>
                  <a:ext cx="10044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=1−</m:t>
                        </m:r>
                        <m:sSup>
                          <m:sSupPr>
                            <m:ctrlPr>
                              <a:rPr lang="en-US" sz="1200" i="1">
                                <a:effectLst/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</m:e>
                          <m:sup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688" y="5713311"/>
                  <a:ext cx="1004441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2595682" y="5562724"/>
                  <a:ext cx="1047082" cy="6099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</m:sSub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</m:t>
                        </m:r>
                        <m:f>
                          <m:fPr>
                            <m:ctrlP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+</m:t>
                            </m:r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1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682" y="5562724"/>
                  <a:ext cx="1047082" cy="60997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604615" y="3241422"/>
            <a:ext cx="2454966" cy="1588074"/>
            <a:chOff x="4076700" y="3723157"/>
            <a:chExt cx="2771581" cy="2098398"/>
          </a:xfrm>
        </p:grpSpPr>
        <p:grpSp>
          <p:nvGrpSpPr>
            <p:cNvPr id="34" name="Group 33"/>
            <p:cNvGrpSpPr/>
            <p:nvPr/>
          </p:nvGrpSpPr>
          <p:grpSpPr>
            <a:xfrm>
              <a:off x="4076700" y="3723157"/>
              <a:ext cx="2771581" cy="2098398"/>
              <a:chOff x="4076700" y="3723157"/>
              <a:chExt cx="2771581" cy="2098398"/>
            </a:xfrm>
          </p:grpSpPr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437"/>
              <a:stretch/>
            </p:blipFill>
            <p:spPr bwMode="auto">
              <a:xfrm>
                <a:off x="4076700" y="3723157"/>
                <a:ext cx="2771581" cy="18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4301507" y="5534800"/>
                <a:ext cx="371701" cy="2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-1</a:t>
                </a:r>
                <a:endParaRPr lang="en-US" sz="8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464574" y="5534799"/>
                <a:ext cx="235962" cy="286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392456" y="5562600"/>
                <a:ext cx="2918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 0</a:t>
                </a:r>
                <a:endParaRPr lang="en-US" sz="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l="-6349" t="-81579" r="-53968" b="-13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l="-19643" t="-81579" r="-50000" b="-13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5" name="TextBox 34"/>
            <p:cNvSpPr txBox="1"/>
            <p:nvPr/>
          </p:nvSpPr>
          <p:spPr>
            <a:xfrm>
              <a:off x="4336763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28721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54537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50948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26133" y="4801663"/>
                <a:ext cx="2487861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=−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33" y="4801663"/>
                <a:ext cx="2487861" cy="439223"/>
              </a:xfrm>
              <a:prstGeom prst="rect">
                <a:avLst/>
              </a:prstGeom>
              <a:blipFill rotWithShape="1">
                <a:blip r:embed="rId17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43183" y="5224234"/>
                <a:ext cx="2431755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27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+1)(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83" y="5224234"/>
                <a:ext cx="2431755" cy="439223"/>
              </a:xfrm>
              <a:prstGeom prst="rect">
                <a:avLst/>
              </a:prstGeom>
              <a:blipFill rotWithShape="1">
                <a:blip r:embed="rId18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45688" y="5569475"/>
                <a:ext cx="2572819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=−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27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+1)(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88" y="5569475"/>
                <a:ext cx="2572819" cy="439223"/>
              </a:xfrm>
              <a:prstGeom prst="rect">
                <a:avLst/>
              </a:prstGeom>
              <a:blipFill rotWithShape="1">
                <a:blip r:embed="rId19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64138" y="5854456"/>
                <a:ext cx="2346796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+1)(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38" y="5854456"/>
                <a:ext cx="2346796" cy="439223"/>
              </a:xfrm>
              <a:prstGeom prst="rect">
                <a:avLst/>
              </a:prstGeom>
              <a:blipFill rotWithShape="1">
                <a:blip r:embed="rId20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3428999" y="5434166"/>
            <a:ext cx="5067099" cy="83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565596" y="565850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-28493" y="1469449"/>
            <a:ext cx="9220200" cy="895272"/>
            <a:chOff x="-39757" y="2833138"/>
            <a:chExt cx="9220200" cy="895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-39757" y="3049121"/>
                  <a:ext cx="9220200" cy="679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orderBox>
                          <m:borderBoxPr>
                            <m:hideTop m:val="on"/>
                            <m:hideBot m:val="on"/>
                            <m:hideLeft m:val="on"/>
                            <m:hideRight m:val="on"/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borderBox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𝐺𝐴</m:t>
                            </m:r>
                            <m:sSub>
                              <m:sSubPr>
                                <m:ctrlPr>
                                  <a:rPr lang="en-US" sz="1200" i="1">
                                    <a:effectLst/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𝐿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f>
                                          <m:f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Times New Roman"/>
                                              </a:rPr>
                                              <m:t>𝜕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sz="1200" b="1" i="1">
                                                        <a:effectLst/>
                                                        <a:latin typeface="Cambria Math"/>
                                                        <a:ea typeface="Times New Roman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200" b="1" i="1">
                                                        <a:effectLst/>
                                                        <a:latin typeface="Cambria Math"/>
                                                        <a:ea typeface="Times New Roman"/>
                                                        <a:cs typeface="Times New Roman"/>
                                                      </a:rPr>
                                                      <m:t>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  <a:cs typeface="Times New Roman"/>
                                                  </a:rPr>
                                                  <m:t>𝑻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  <a:cs typeface="Times New Roman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200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Times New Roman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200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Times New Roman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𝑑𝑥</m:t>
                                    </m:r>
                                  </m:e>
                                </m:nary>
                              </m:e>
                            </m:d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  <m: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𝒘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𝐺𝐴</m:t>
                            </m:r>
                            <m:sSub>
                              <m:sSubPr>
                                <m:ctrlPr>
                                  <a:rPr lang="en-US" sz="1200" i="1">
                                    <a:effectLst/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effectLst/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𝐿</m:t>
                                    </m:r>
                                  </m:sup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𝒈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𝑑𝑥</m:t>
                                    </m:r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 </m:t>
                                    </m:r>
                                  </m:e>
                                </m:nary>
                              </m:e>
                            </m:d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𝐸𝐼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effectLst/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𝐿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𝜕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𝜕</m:t>
                                        </m:r>
                                        <m: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nary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𝜕</m:t>
                                    </m:r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𝑑𝑥</m:t>
                                </m:r>
                              </m:e>
                            </m:d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𝜌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𝐿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sSup>
                                          <m:sSup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  <a:cs typeface="Times New Roman"/>
                                                  </a:rPr>
                                                  <m:t>𝒈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𝑻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𝑑𝑥</m:t>
                                    </m:r>
                                  </m:e>
                                </m:nary>
                              </m:e>
                            </m:d>
                            <m:f>
                              <m:fPr>
                                <m:ctrlPr>
                                  <a:rPr lang="en-US" sz="120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2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acc>
                                  <m:accPr>
                                    <m:chr m:val="̅"/>
                                    <m:ctrlPr>
                                      <a:rPr lang="en-US" sz="1200" b="1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1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𝝍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200" b="1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𝒕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200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12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US" sz="12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0</m:t>
                                </m:r>
                              </m:e>
                            </m:acc>
                          </m:e>
                        </m:borderBox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9757" y="3049121"/>
                  <a:ext cx="9220200" cy="67928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/>
            <p:cNvGrpSpPr/>
            <p:nvPr/>
          </p:nvGrpSpPr>
          <p:grpSpPr>
            <a:xfrm>
              <a:off x="990600" y="2833138"/>
              <a:ext cx="8156819" cy="253022"/>
              <a:chOff x="990600" y="3001224"/>
              <a:chExt cx="8156819" cy="25302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990600" y="3015734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[3x4]</a:t>
                </a:r>
                <a:endParaRPr lang="en-US" sz="9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276600" y="3023414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[3x3]</a:t>
                </a:r>
                <a:endParaRPr lang="en-US" sz="9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57800" y="3006986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[3x3]</a:t>
                </a:r>
                <a:endParaRPr lang="en-US" sz="9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315200" y="3001224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[3x3]</a:t>
                </a:r>
                <a:endParaRPr lang="en-US" sz="9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727111" y="3015734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[3x1]</a:t>
                </a:r>
                <a:endParaRPr lang="en-US" sz="9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738375" y="2241738"/>
                <a:ext cx="427618" cy="782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eqArrPr>
                            <m:e>
                              <m:r>
                                <a:rPr lang="en-US" sz="12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200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375" y="2241738"/>
                <a:ext cx="427618" cy="7822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591932" y="2405116"/>
                <a:ext cx="1867231" cy="53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𝑘</m:t>
                          </m:r>
                          <m:r>
                            <a:rPr lang="en-US" sz="105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4</m:t>
                          </m:r>
                          <m:r>
                            <a:rPr lang="en-US" sz="105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𝑏</m:t>
                          </m:r>
                        </m:e>
                        <m:sub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sup>
                      </m:sSubSup>
                      <m:r>
                        <a:rPr lang="en-US" sz="1050" b="0" i="1" smtClean="0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050" b="0" i="1" smtClean="0">
                          <a:latin typeface="Cambria Math"/>
                          <a:ea typeface="Times New Roman"/>
                          <a:cs typeface="Times New Roman"/>
                        </a:rPr>
                        <m:t>𝐸𝐼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050" i="1" smtClean="0"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050" i="1">
                                  <a:latin typeface="Cambria Math"/>
                                  <a:ea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05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05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sz="1050" i="1">
                          <a:latin typeface="Cambria Math"/>
                          <a:ea typeface="Times New Roman"/>
                          <a:cs typeface="Times New Roman"/>
                        </a:rPr>
                        <m:t>𝑑</m:t>
                      </m:r>
                      <m:r>
                        <a:rPr lang="en-US" sz="1100" i="1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932" y="2405116"/>
                <a:ext cx="1867231" cy="536301"/>
              </a:xfrm>
              <a:prstGeom prst="rect">
                <a:avLst/>
              </a:prstGeom>
              <a:blipFill rotWithShape="1">
                <a:blip r:embed="rId23"/>
                <a:stretch>
                  <a:fillRect t="-115909" r="-2932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4967541" y="2916359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For </a:t>
            </a:r>
            <a:r>
              <a:rPr lang="en-US" sz="900" i="1" dirty="0" err="1" smtClean="0"/>
              <a:t>i</a:t>
            </a:r>
            <a:r>
              <a:rPr lang="en-US" sz="900" i="1" dirty="0" smtClean="0"/>
              <a:t>=1 to 3, j=1 to 3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14412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to Define the State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-120596" y="2101160"/>
            <a:ext cx="8077200" cy="763509"/>
            <a:chOff x="320074" y="3034732"/>
            <a:chExt cx="8077200" cy="763509"/>
          </a:xfrm>
        </p:grpSpPr>
        <p:grpSp>
          <p:nvGrpSpPr>
            <p:cNvPr id="6" name="Group 5"/>
            <p:cNvGrpSpPr/>
            <p:nvPr/>
          </p:nvGrpSpPr>
          <p:grpSpPr>
            <a:xfrm>
              <a:off x="320074" y="3034732"/>
              <a:ext cx="8077200" cy="763509"/>
              <a:chOff x="1242910" y="3700365"/>
              <a:chExt cx="8001000" cy="7635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ontent Placeholder 3"/>
                  <p:cNvSpPr txBox="1">
                    <a:spLocks/>
                  </p:cNvSpPr>
                  <p:nvPr/>
                </p:nvSpPr>
                <p:spPr>
                  <a:xfrm>
                    <a:off x="1242910" y="3700365"/>
                    <a:ext cx="8001000" cy="7620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>
                    <a:lvl1pPr marL="342900" indent="-3429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rderBox>
                            <m:borderBoxPr>
                              <m:hideTop m:val="on"/>
                              <m:hideBot m:val="on"/>
                              <m:hideLeft m:val="on"/>
                              <m:hideRight m:val="on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borderBox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800" b="1" i="1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  <m:t> 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𝒘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800" b="1" i="1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          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         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  <m:t> </m:t>
                                  </m:r>
                                  <m: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𝝍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        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2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̅"/>
                                      <m:ctrlPr>
                                        <a:rPr lang="en-US" sz="1800" b="1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l-GR" sz="18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  <m:t>𝝍</m:t>
                                      </m:r>
                                    </m:e>
                                  </m:acc>
                                  <m: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(</m:t>
                                  </m:r>
                                  <m: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𝒕</m:t>
                                  </m:r>
                                  <m: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)</m:t>
                                  </m:r>
                                  <m:r>
                                    <a:rPr lang="en-US" sz="18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=</m:t>
                              </m:r>
                            </m:e>
                          </m:borderBox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7" name="Content Placeholder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2910" y="3700365"/>
                    <a:ext cx="8001000" cy="76200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797655" y="3929048"/>
                    <a:ext cx="381000" cy="5348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̿"/>
                              <m:ctrlPr>
                                <a:rPr lang="en-US" sz="160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3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7655" y="3929048"/>
                    <a:ext cx="381000" cy="53482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771710" y="3907849"/>
                    <a:ext cx="381000" cy="5292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̿"/>
                              <m:ctrlPr>
                                <a:rPr lang="en-US" sz="160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𝑀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1710" y="3907849"/>
                    <a:ext cx="381000" cy="52924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861853" y="3901893"/>
                    <a:ext cx="1400206" cy="4108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dirty="0" smtClean="0">
                        <a:ea typeface="Calibri"/>
                        <a:cs typeface="Times New Roman"/>
                      </a:rPr>
                      <a:t>[</a:t>
                    </a:r>
                    <a14:m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4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𝑎</m:t>
                            </m:r>
                          </m:e>
                        </m:acc>
                        <m:r>
                          <a:rPr lang="en-US" sz="1600" b="0" i="1" smtClean="0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acc>
                          <m:accPr>
                            <m:chr m:val="̿"/>
                            <m:ctrlPr>
                              <a:rPr lang="en-US" sz="16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/>
                                <a:ea typeface="Calibri"/>
                                <a:cs typeface="Times New Roman"/>
                              </a:rPr>
                              <m:t>4</m:t>
                            </m:r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𝑏</m:t>
                            </m:r>
                          </m:e>
                        </m:acc>
                        <m:r>
                          <a:rPr lang="en-US" sz="1600" b="0" i="0" smtClean="0">
                            <a:latin typeface="Cambria Math"/>
                            <a:ea typeface="Calibri"/>
                            <a:cs typeface="Times New Roman"/>
                          </a:rPr>
                          <m:t>]</m:t>
                        </m:r>
                      </m:oMath>
                    </a14:m>
                    <a:endParaRPr lang="en-US" dirty="0"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853" y="3901893"/>
                    <a:ext cx="1400206" cy="41088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3879" t="-1493" b="-194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7297529" y="3925355"/>
                    <a:ext cx="362354" cy="3699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7529" y="3925355"/>
                    <a:ext cx="362354" cy="36990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TextBox 12"/>
            <p:cNvSpPr txBox="1"/>
            <p:nvPr/>
          </p:nvSpPr>
          <p:spPr>
            <a:xfrm>
              <a:off x="7245597" y="3231066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(2)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1421" y="1396628"/>
            <a:ext cx="8125853" cy="762000"/>
            <a:chOff x="296600" y="2504921"/>
            <a:chExt cx="8125853" cy="762000"/>
          </a:xfrm>
        </p:grpSpPr>
        <p:grpSp>
          <p:nvGrpSpPr>
            <p:cNvPr id="14" name="Group 13"/>
            <p:cNvGrpSpPr/>
            <p:nvPr/>
          </p:nvGrpSpPr>
          <p:grpSpPr>
            <a:xfrm>
              <a:off x="296600" y="2504921"/>
              <a:ext cx="8125853" cy="762000"/>
              <a:chOff x="1098558" y="3686354"/>
              <a:chExt cx="8001000" cy="762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ontent Placeholder 3"/>
                  <p:cNvSpPr txBox="1">
                    <a:spLocks/>
                  </p:cNvSpPr>
                  <p:nvPr/>
                </p:nvSpPr>
                <p:spPr>
                  <a:xfrm>
                    <a:off x="1098558" y="3686354"/>
                    <a:ext cx="8001000" cy="7620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>
                    <a:lvl1pPr marL="342900" indent="-3429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rderBox>
                            <m:borderBoxPr>
                              <m:hideTop m:val="on"/>
                              <m:hideBot m:val="on"/>
                              <m:hideLeft m:val="on"/>
                              <m:hideRight m:val="on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borderBox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800" b="1" i="1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  <m:t> 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𝒘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800" b="1" i="1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    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  <m:t> </m:t>
                                  </m:r>
                                  <m: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𝝍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        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2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̅"/>
                                      <m:ctrlPr>
                                        <a:rPr lang="en-U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𝒘</m:t>
                                      </m:r>
                                    </m:e>
                                  </m:acc>
                                  <m:r>
                                    <a:rPr lang="en-US" sz="18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(</m:t>
                                  </m:r>
                                  <m:r>
                                    <a:rPr lang="en-US" sz="18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𝒕</m:t>
                                  </m:r>
                                  <m:r>
                                    <a:rPr lang="en-US" sz="18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)</m:t>
                                  </m:r>
                                  <m:r>
                                    <a:rPr lang="en-US" sz="18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=</m:t>
                              </m:r>
                            </m:e>
                          </m:borderBox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" name="Content Placeholder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558" y="3686354"/>
                    <a:ext cx="8001000" cy="76200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070133" y="3898960"/>
                    <a:ext cx="381000" cy="5348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̿"/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  <m:r>
                                <a:rPr lang="en-US" sz="16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0133" y="3898960"/>
                    <a:ext cx="381000" cy="534826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235225" y="3896601"/>
                    <a:ext cx="381000" cy="5292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̿"/>
                              <m:ctrlPr>
                                <a:rPr lang="en-US" sz="160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𝑀</m:t>
                              </m:r>
                              <m:r>
                                <a:rPr lang="en-US" sz="16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5225" y="3896601"/>
                    <a:ext cx="381000" cy="529247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149617" y="3898287"/>
                    <a:ext cx="381000" cy="5348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̿"/>
                              <m:ctrlPr>
                                <a:rPr lang="en-US" sz="160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9617" y="3898287"/>
                    <a:ext cx="381000" cy="534826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730857" y="3882687"/>
                    <a:ext cx="338536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0857" y="3882687"/>
                    <a:ext cx="338536" cy="33855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17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/>
            <p:cNvSpPr txBox="1"/>
            <p:nvPr/>
          </p:nvSpPr>
          <p:spPr>
            <a:xfrm>
              <a:off x="6798302" y="2670476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(1)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779978" y="3287691"/>
            <a:ext cx="5342714" cy="1849943"/>
            <a:chOff x="1912943" y="2873782"/>
            <a:chExt cx="5342714" cy="18499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080289" y="3200400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289" y="3200400"/>
                  <a:ext cx="386945" cy="53482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590799" y="3200400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99" y="3200400"/>
                  <a:ext cx="386945" cy="53482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053058" y="3657600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058" y="3657600"/>
                  <a:ext cx="384629" cy="53482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590799" y="3676816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4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99" y="3676816"/>
                  <a:ext cx="384629" cy="534826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Double Bracket 28"/>
            <p:cNvSpPr/>
            <p:nvPr/>
          </p:nvSpPr>
          <p:spPr>
            <a:xfrm>
              <a:off x="1912943" y="3158756"/>
              <a:ext cx="1214844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3323269" y="3236585"/>
                  <a:ext cx="7577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𝒘</m:t>
                            </m:r>
                          </m:e>
                        </m:acc>
                        <m:d>
                          <m:dPr>
                            <m:ctrlP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269" y="3236585"/>
                  <a:ext cx="75777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3324872" y="3605917"/>
                  <a:ext cx="756169" cy="3733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𝝍</m:t>
                            </m:r>
                          </m:e>
                        </m:acc>
                        <m:d>
                          <m:d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872" y="3605917"/>
                  <a:ext cx="756169" cy="37337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Double Bracket 31"/>
            <p:cNvSpPr/>
            <p:nvPr/>
          </p:nvSpPr>
          <p:spPr>
            <a:xfrm>
              <a:off x="3324871" y="3200400"/>
              <a:ext cx="756169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77894" y="34278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613168" y="3263357"/>
                  <a:ext cx="492232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168" y="3263357"/>
                  <a:ext cx="492232" cy="52924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/>
            <p:cNvSpPr/>
            <p:nvPr/>
          </p:nvSpPr>
          <p:spPr>
            <a:xfrm>
              <a:off x="5105400" y="3287691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708441" y="362475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063928" y="3600053"/>
                  <a:ext cx="384629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928" y="3600053"/>
                  <a:ext cx="384629" cy="52924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Double Bracket 37"/>
            <p:cNvSpPr/>
            <p:nvPr/>
          </p:nvSpPr>
          <p:spPr>
            <a:xfrm>
              <a:off x="4597353" y="3200400"/>
              <a:ext cx="914400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ouble Bracket 40"/>
            <p:cNvSpPr/>
            <p:nvPr/>
          </p:nvSpPr>
          <p:spPr>
            <a:xfrm>
              <a:off x="5601322" y="3206869"/>
              <a:ext cx="756169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5616963" y="3138679"/>
                  <a:ext cx="769250" cy="530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𝒘</m:t>
                                </m:r>
                              </m:e>
                            </m:acc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  <m:r>
                              <a:rPr lang="en-US" sz="1200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963" y="3138679"/>
                  <a:ext cx="769250" cy="53059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5607863" y="3617798"/>
                  <a:ext cx="767646" cy="530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l-GR" sz="12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  <m:t>𝝍</m:t>
                                </m:r>
                              </m:e>
                            </m:acc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  <m:r>
                              <a:rPr lang="en-US" sz="1200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863" y="3617798"/>
                  <a:ext cx="767646" cy="53059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/>
            <p:cNvSpPr txBox="1"/>
            <p:nvPr/>
          </p:nvSpPr>
          <p:spPr>
            <a:xfrm>
              <a:off x="6386213" y="34469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6669888" y="2873782"/>
                  <a:ext cx="526170" cy="1501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9888" y="2873782"/>
                  <a:ext cx="526170" cy="150195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/>
            <p:cNvSpPr txBox="1"/>
            <p:nvPr/>
          </p:nvSpPr>
          <p:spPr>
            <a:xfrm>
              <a:off x="4720404" y="4225079"/>
              <a:ext cx="687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 smtClean="0"/>
                <a:t>Mst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85620" y="4222123"/>
              <a:ext cx="608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/>
                <a:t>K</a:t>
              </a:r>
              <a:r>
                <a:rPr lang="en-US" dirty="0" err="1" smtClean="0"/>
                <a:t>st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10288" y="4354393"/>
              <a:ext cx="64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/>
                <a:t>Q</a:t>
              </a:r>
              <a:r>
                <a:rPr lang="en-US" dirty="0" err="1" smtClean="0"/>
                <a:t>st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467600" y="38985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4958</TotalTime>
  <Words>3900</Words>
  <Application>Microsoft Office PowerPoint</Application>
  <PresentationFormat>On-screen Show (4:3)</PresentationFormat>
  <Paragraphs>401</Paragraphs>
  <Slides>22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Dynamic Timoshenko Beam</vt:lpstr>
      <vt:lpstr>Timoshenko to Euler-Bernoulli</vt:lpstr>
      <vt:lpstr>Timoshenko Weak Form (1)</vt:lpstr>
      <vt:lpstr>Timoshenko Weak Form (2)</vt:lpstr>
      <vt:lpstr>Applying Galerkin Approximations</vt:lpstr>
      <vt:lpstr>Choosing Shape Functions</vt:lpstr>
      <vt:lpstr>(1) in Matrix Form {Element}</vt:lpstr>
      <vt:lpstr>(2) in Matrix Form {Element}</vt:lpstr>
      <vt:lpstr>Combine to Define the State</vt:lpstr>
      <vt:lpstr>Stiffness State (Element)</vt:lpstr>
      <vt:lpstr>Mass State (Element)</vt:lpstr>
      <vt:lpstr>Displacement and Acceleration State</vt:lpstr>
      <vt:lpstr>Finally an Equation to be Solved!</vt:lpstr>
      <vt:lpstr>Building Mass Element Matrix 1</vt:lpstr>
      <vt:lpstr>Expanding Mass Matrix 1</vt:lpstr>
      <vt:lpstr>Same Process for Other Matrices</vt:lpstr>
      <vt:lpstr>Build the Load Vector</vt:lpstr>
      <vt:lpstr>Apply Boundary Conditions</vt:lpstr>
      <vt:lpstr>Newmark Time Integration Procedure</vt:lpstr>
      <vt:lpstr>Animations</vt:lpstr>
      <vt:lpstr>PowerPoint Presentation</vt:lpstr>
      <vt:lpstr>Applying Galerkin Approximations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Shape Function Nodes</dc:title>
  <dc:creator>Anthony Thompson</dc:creator>
  <cp:lastModifiedBy>Anthony Thompson</cp:lastModifiedBy>
  <cp:revision>139</cp:revision>
  <dcterms:created xsi:type="dcterms:W3CDTF">2015-10-28T17:34:22Z</dcterms:created>
  <dcterms:modified xsi:type="dcterms:W3CDTF">2015-11-28T01:06:20Z</dcterms:modified>
</cp:coreProperties>
</file>