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  <p:sldId id="271" r:id="rId7"/>
    <p:sldId id="267" r:id="rId8"/>
    <p:sldId id="272" r:id="rId9"/>
    <p:sldId id="262" r:id="rId10"/>
    <p:sldId id="260" r:id="rId11"/>
    <p:sldId id="268" r:id="rId12"/>
    <p:sldId id="264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52C0-C56A-47BF-B9B9-D99F15B82FE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5F89-1C7A-4494-A030-A488177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30.emf"/><Relationship Id="rId39" Type="http://schemas.openxmlformats.org/officeDocument/2006/relationships/image" Target="../media/image34.emf"/><Relationship Id="rId21" Type="http://schemas.openxmlformats.org/officeDocument/2006/relationships/image" Target="../media/image75.png"/><Relationship Id="rId34" Type="http://schemas.openxmlformats.org/officeDocument/2006/relationships/image" Target="../media/image10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9.emf"/><Relationship Id="rId33" Type="http://schemas.openxmlformats.org/officeDocument/2006/relationships/image" Target="../media/image890.png"/><Relationship Id="rId38" Type="http://schemas.openxmlformats.org/officeDocument/2006/relationships/image" Target="../media/image33.emf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emf"/><Relationship Id="rId32" Type="http://schemas.openxmlformats.org/officeDocument/2006/relationships/image" Target="../media/image880.png"/><Relationship Id="rId37" Type="http://schemas.openxmlformats.org/officeDocument/2006/relationships/image" Target="../media/image32.emf"/><Relationship Id="rId15" Type="http://schemas.openxmlformats.org/officeDocument/2006/relationships/image" Target="../media/image69.png"/><Relationship Id="rId23" Type="http://schemas.openxmlformats.org/officeDocument/2006/relationships/image" Target="../media/image27.emf"/><Relationship Id="rId36" Type="http://schemas.openxmlformats.org/officeDocument/2006/relationships/image" Target="../media/image31.emf"/><Relationship Id="rId19" Type="http://schemas.openxmlformats.org/officeDocument/2006/relationships/image" Target="../media/image73.png"/><Relationship Id="rId31" Type="http://schemas.openxmlformats.org/officeDocument/2006/relationships/image" Target="../media/image870.png"/><Relationship Id="rId14" Type="http://schemas.openxmlformats.org/officeDocument/2006/relationships/image" Target="../media/image680.png"/><Relationship Id="rId22" Type="http://schemas.openxmlformats.org/officeDocument/2006/relationships/image" Target="../media/image76.png"/><Relationship Id="rId35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30.emf"/><Relationship Id="rId39" Type="http://schemas.openxmlformats.org/officeDocument/2006/relationships/image" Target="../media/image34.emf"/><Relationship Id="rId21" Type="http://schemas.openxmlformats.org/officeDocument/2006/relationships/image" Target="../media/image75.png"/><Relationship Id="rId34" Type="http://schemas.openxmlformats.org/officeDocument/2006/relationships/image" Target="../media/image10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9.emf"/><Relationship Id="rId33" Type="http://schemas.openxmlformats.org/officeDocument/2006/relationships/image" Target="../media/image890.png"/><Relationship Id="rId38" Type="http://schemas.openxmlformats.org/officeDocument/2006/relationships/image" Target="../media/image33.emf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emf"/><Relationship Id="rId32" Type="http://schemas.openxmlformats.org/officeDocument/2006/relationships/image" Target="../media/image880.png"/><Relationship Id="rId37" Type="http://schemas.openxmlformats.org/officeDocument/2006/relationships/image" Target="../media/image32.emf"/><Relationship Id="rId15" Type="http://schemas.openxmlformats.org/officeDocument/2006/relationships/image" Target="../media/image69.png"/><Relationship Id="rId23" Type="http://schemas.openxmlformats.org/officeDocument/2006/relationships/image" Target="../media/image27.emf"/><Relationship Id="rId36" Type="http://schemas.openxmlformats.org/officeDocument/2006/relationships/image" Target="../media/image31.emf"/><Relationship Id="rId19" Type="http://schemas.openxmlformats.org/officeDocument/2006/relationships/image" Target="../media/image73.png"/><Relationship Id="rId31" Type="http://schemas.openxmlformats.org/officeDocument/2006/relationships/image" Target="../media/image870.png"/><Relationship Id="rId14" Type="http://schemas.openxmlformats.org/officeDocument/2006/relationships/image" Target="../media/image680.png"/><Relationship Id="rId22" Type="http://schemas.openxmlformats.org/officeDocument/2006/relationships/image" Target="../media/image76.png"/><Relationship Id="rId35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30.emf"/><Relationship Id="rId39" Type="http://schemas.openxmlformats.org/officeDocument/2006/relationships/image" Target="../media/image34.emf"/><Relationship Id="rId21" Type="http://schemas.openxmlformats.org/officeDocument/2006/relationships/image" Target="../media/image75.png"/><Relationship Id="rId34" Type="http://schemas.openxmlformats.org/officeDocument/2006/relationships/image" Target="../media/image10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9.emf"/><Relationship Id="rId33" Type="http://schemas.openxmlformats.org/officeDocument/2006/relationships/image" Target="../media/image890.png"/><Relationship Id="rId38" Type="http://schemas.openxmlformats.org/officeDocument/2006/relationships/image" Target="../media/image33.emf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emf"/><Relationship Id="rId32" Type="http://schemas.openxmlformats.org/officeDocument/2006/relationships/image" Target="../media/image880.png"/><Relationship Id="rId37" Type="http://schemas.openxmlformats.org/officeDocument/2006/relationships/image" Target="../media/image32.emf"/><Relationship Id="rId15" Type="http://schemas.openxmlformats.org/officeDocument/2006/relationships/image" Target="../media/image69.png"/><Relationship Id="rId23" Type="http://schemas.openxmlformats.org/officeDocument/2006/relationships/image" Target="../media/image27.emf"/><Relationship Id="rId36" Type="http://schemas.openxmlformats.org/officeDocument/2006/relationships/image" Target="../media/image31.emf"/><Relationship Id="rId19" Type="http://schemas.openxmlformats.org/officeDocument/2006/relationships/image" Target="../media/image73.png"/><Relationship Id="rId31" Type="http://schemas.openxmlformats.org/officeDocument/2006/relationships/image" Target="../media/image870.png"/><Relationship Id="rId14" Type="http://schemas.openxmlformats.org/officeDocument/2006/relationships/image" Target="../media/image680.png"/><Relationship Id="rId22" Type="http://schemas.openxmlformats.org/officeDocument/2006/relationships/image" Target="../media/image76.png"/><Relationship Id="rId35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8473"/>
            <a:ext cx="7772400" cy="1470025"/>
          </a:xfrm>
        </p:spPr>
        <p:txBody>
          <a:bodyPr/>
          <a:lstStyle/>
          <a:p>
            <a:r>
              <a:rPr lang="en-US" dirty="0" smtClean="0"/>
              <a:t>CE-526 </a:t>
            </a:r>
            <a:br>
              <a:rPr lang="en-US" dirty="0" smtClean="0"/>
            </a:br>
            <a:r>
              <a:rPr lang="en-US" dirty="0" smtClean="0"/>
              <a:t>Term Project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77609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 Timoshenko Simple Frame </a:t>
            </a:r>
          </a:p>
          <a:p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05865" y="2672225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755669" y="2422424"/>
            <a:ext cx="3949931" cy="20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55669" y="2422424"/>
            <a:ext cx="216131" cy="3825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6508543" y="2644097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22957" y="2885816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92234" y="6260783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63734" y="2450592"/>
            <a:ext cx="184266" cy="155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122957" y="2893770"/>
            <a:ext cx="989464" cy="294296"/>
            <a:chOff x="6122957" y="2893770"/>
            <a:chExt cx="989464" cy="294296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6122957" y="2894685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295490" y="2895051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470888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293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7817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960020" y="2894684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369002" y="6260783"/>
            <a:ext cx="989464" cy="294296"/>
            <a:chOff x="6122957" y="2893770"/>
            <a:chExt cx="989464" cy="294296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6122957" y="2894685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295490" y="2895051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470888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6293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817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960020" y="2894684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713693" y="4800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26873" y="34256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80259" y="60773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0258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2757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11019" y="23496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55558" y="23682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51032" y="609473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28911" y="4104579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99317" y="2356103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47584" y="2365558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368" y="233949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6" name="Circular Arrow 55"/>
          <p:cNvSpPr/>
          <p:nvPr/>
        </p:nvSpPr>
        <p:spPr>
          <a:xfrm>
            <a:off x="2174913" y="4203961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118"/>
              </p:ext>
            </p:extLst>
          </p:nvPr>
        </p:nvGraphicFramePr>
        <p:xfrm>
          <a:off x="1447800" y="1895475"/>
          <a:ext cx="6324600" cy="4775087"/>
        </p:xfrm>
        <a:graphic>
          <a:graphicData uri="http://schemas.openxmlformats.org/drawingml/2006/table">
            <a:tbl>
              <a:tblPr firstRow="1" bandRow="1"/>
              <a:tblGrid>
                <a:gridCol w="486507"/>
                <a:gridCol w="486507"/>
                <a:gridCol w="486507"/>
                <a:gridCol w="573384"/>
                <a:gridCol w="423956"/>
                <a:gridCol w="554851"/>
                <a:gridCol w="393839"/>
                <a:gridCol w="584970"/>
                <a:gridCol w="451757"/>
                <a:gridCol w="602345"/>
                <a:gridCol w="376464"/>
                <a:gridCol w="417006"/>
                <a:gridCol w="486507"/>
              </a:tblGrid>
              <a:tr h="242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+e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+e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+e</a:t>
                      </a:r>
                      <a:r>
                        <a:rPr lang="en-US" sz="1100" baseline="-250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+e</a:t>
                      </a:r>
                      <a:r>
                        <a:rPr lang="en-US" sz="1100" baseline="-250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+ e</a:t>
                      </a:r>
                      <a:r>
                        <a:rPr lang="en-US" sz="1100" baseline="-250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100" baseline="-25000" dirty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108575" cy="151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n=number of Elements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75751" y="4065438"/>
            <a:ext cx="9067800" cy="2144498"/>
            <a:chOff x="1154945" y="3517519"/>
            <a:chExt cx="9067800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3n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280314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3n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-1559878" y="4244711"/>
            <a:ext cx="5951537" cy="1785952"/>
            <a:chOff x="1595438" y="2895600"/>
            <a:chExt cx="5951537" cy="178595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8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Double Bracket 58"/>
            <p:cNvSpPr/>
            <p:nvPr/>
          </p:nvSpPr>
          <p:spPr>
            <a:xfrm>
              <a:off x="3581400" y="2895600"/>
              <a:ext cx="3124200" cy="1785952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5249627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284" y="5238284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4322499"/>
            <a:ext cx="5951537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Frame with cross beam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674460"/>
            <a:ext cx="6462712" cy="6145440"/>
            <a:chOff x="1295400" y="674460"/>
            <a:chExt cx="6462712" cy="614544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674460"/>
              <a:ext cx="6462712" cy="6145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429000" y="2359190"/>
              <a:ext cx="1717956" cy="330770"/>
              <a:chOff x="3200400" y="2045283"/>
              <a:chExt cx="1717956" cy="33077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3200400" y="2057400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3505200" y="2065233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3790950" y="2045283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77615" y="2060410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343400" y="2057400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599317" y="2060410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918356" y="2057400"/>
                <a:ext cx="0" cy="310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1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685800"/>
            <a:ext cx="7440613" cy="707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4572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Cubic Only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733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523875"/>
            <a:ext cx="7440613" cy="707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533400"/>
            <a:ext cx="3301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Quadratic Only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404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533400"/>
            <a:ext cx="7440613" cy="707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457200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Quadratic </a:t>
            </a:r>
            <a:r>
              <a:rPr lang="en-US" sz="3200" dirty="0" smtClean="0"/>
              <a:t>rotation and Cubic Displacement</a:t>
            </a:r>
            <a:endParaRPr lang="en-US" sz="4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207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Simple Beam Quadratic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97364"/>
              </p:ext>
            </p:extLst>
          </p:nvPr>
        </p:nvGraphicFramePr>
        <p:xfrm>
          <a:off x="1470096" y="1901992"/>
          <a:ext cx="6080760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607695"/>
                <a:gridCol w="607695"/>
                <a:gridCol w="607695"/>
                <a:gridCol w="607695"/>
                <a:gridCol w="608330"/>
                <a:gridCol w="608330"/>
                <a:gridCol w="608330"/>
                <a:gridCol w="608330"/>
                <a:gridCol w="608330"/>
                <a:gridCol w="6083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446243" y="1972096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170" y="1973025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5843" y="1974547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57200" y="1981307"/>
            <a:ext cx="351646" cy="46648"/>
            <a:chOff x="1728747" y="2813304"/>
            <a:chExt cx="351646" cy="46648"/>
          </a:xfrm>
        </p:grpSpPr>
        <p:sp>
          <p:nvSpPr>
            <p:cNvPr id="8" name="Oval 7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66800" y="1981307"/>
            <a:ext cx="351646" cy="46648"/>
            <a:chOff x="1728747" y="2813304"/>
            <a:chExt cx="351646" cy="46648"/>
          </a:xfrm>
        </p:grpSpPr>
        <p:sp>
          <p:nvSpPr>
            <p:cNvPr id="12" name="Oval 11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9576" y="1981307"/>
            <a:ext cx="351646" cy="46648"/>
            <a:chOff x="1728747" y="2813304"/>
            <a:chExt cx="351646" cy="46648"/>
          </a:xfrm>
        </p:grpSpPr>
        <p:sp>
          <p:nvSpPr>
            <p:cNvPr id="15" name="Oval 14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79176" y="1978103"/>
            <a:ext cx="351646" cy="46648"/>
            <a:chOff x="1728747" y="2813304"/>
            <a:chExt cx="351646" cy="46648"/>
          </a:xfrm>
        </p:grpSpPr>
        <p:sp>
          <p:nvSpPr>
            <p:cNvPr id="18" name="Oval 17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87640" y="1981200"/>
            <a:ext cx="351646" cy="46648"/>
            <a:chOff x="1728747" y="2813304"/>
            <a:chExt cx="351646" cy="46648"/>
          </a:xfrm>
        </p:grpSpPr>
        <p:sp>
          <p:nvSpPr>
            <p:cNvPr id="21" name="Oval 20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90416" y="1981307"/>
            <a:ext cx="351646" cy="46648"/>
            <a:chOff x="1728747" y="2813304"/>
            <a:chExt cx="351646" cy="46648"/>
          </a:xfrm>
        </p:grpSpPr>
        <p:sp>
          <p:nvSpPr>
            <p:cNvPr id="24" name="Oval 23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06840" y="1979742"/>
            <a:ext cx="351646" cy="46648"/>
            <a:chOff x="1728747" y="2813304"/>
            <a:chExt cx="351646" cy="46648"/>
          </a:xfrm>
        </p:grpSpPr>
        <p:sp>
          <p:nvSpPr>
            <p:cNvPr id="27" name="Oval 26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16440" y="1981307"/>
            <a:ext cx="351646" cy="46648"/>
            <a:chOff x="1728747" y="2813304"/>
            <a:chExt cx="351646" cy="46648"/>
          </a:xfrm>
        </p:grpSpPr>
        <p:sp>
          <p:nvSpPr>
            <p:cNvPr id="30" name="Oval 29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12392" y="1983998"/>
            <a:ext cx="351646" cy="46648"/>
            <a:chOff x="1728747" y="2813304"/>
            <a:chExt cx="351646" cy="46648"/>
          </a:xfrm>
        </p:grpSpPr>
        <p:sp>
          <p:nvSpPr>
            <p:cNvPr id="33" name="Oval 32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05468" y="1582408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68" y="1582408"/>
                <a:ext cx="33572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209809" y="1596056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9" y="1596056"/>
                <a:ext cx="33572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9409" y="1595704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9" y="1595704"/>
                <a:ext cx="33572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6960" y="1596056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960" y="1596056"/>
                <a:ext cx="33572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6560" y="1594567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60" y="1594567"/>
                <a:ext cx="33572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47073" y="1587742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3" y="1587742"/>
                <a:ext cx="33572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43025" y="1587741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25" y="1587741"/>
                <a:ext cx="33572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4224" y="1587740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24" y="1587740"/>
                <a:ext cx="33572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69049" y="1587739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49" y="1587739"/>
                <a:ext cx="335725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67388" y="1595351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388" y="1595351"/>
                <a:ext cx="335725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94103" y="2525018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1G=zeros(2*n+1);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=1:2:2*n-1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1G(i:i+2,i:i+2)=K1G(i:i+2,i:i+2)+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78" y="3820418"/>
            <a:ext cx="3200400" cy="228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862678" y="4695825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dirty="0" smtClean="0"/>
              <a:t>1G</a:t>
            </a:r>
            <a:r>
              <a:rPr lang="en-US" dirty="0" smtClean="0"/>
              <a:t>  </a:t>
            </a:r>
            <a:r>
              <a:rPr lang="en-US" sz="1400" dirty="0" smtClean="0"/>
              <a:t>=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144" y="215265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2518" y="215742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(2)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14310" y="215931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(3)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210787" y="215136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(4)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520020" y="215694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(5)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829349" y="215016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(6)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133429" y="215016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(7)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26680" y="213543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(9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37508" y="21501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(8)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54588" y="214882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(21)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040710" y="214976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(20)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757642" y="215194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(19)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42771" y="214401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(18)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44292" y="214309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(17)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835158" y="214304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(16)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7031" y="214304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(15)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19484" y="21422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(14)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920954" y="214932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(13)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618407" y="21493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(12)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312509" y="215323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(11)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000034" y="21509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85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Mapping to Global One Node at a Time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80004"/>
              </p:ext>
            </p:extLst>
          </p:nvPr>
        </p:nvGraphicFramePr>
        <p:xfrm>
          <a:off x="1447236" y="1672344"/>
          <a:ext cx="6080760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607695"/>
                <a:gridCol w="607695"/>
                <a:gridCol w="607695"/>
                <a:gridCol w="607695"/>
                <a:gridCol w="608330"/>
                <a:gridCol w="608330"/>
                <a:gridCol w="608330"/>
                <a:gridCol w="608330"/>
                <a:gridCol w="608330"/>
                <a:gridCol w="6083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423383" y="1742448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9310" y="1743377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983" y="1744899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4340" y="1751659"/>
            <a:ext cx="351646" cy="46648"/>
            <a:chOff x="1728747" y="2813304"/>
            <a:chExt cx="351646" cy="46648"/>
          </a:xfrm>
        </p:grpSpPr>
        <p:sp>
          <p:nvSpPr>
            <p:cNvPr id="8" name="Oval 7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940" y="1751659"/>
            <a:ext cx="351646" cy="46648"/>
            <a:chOff x="1728747" y="2813304"/>
            <a:chExt cx="351646" cy="46648"/>
          </a:xfrm>
        </p:grpSpPr>
        <p:sp>
          <p:nvSpPr>
            <p:cNvPr id="12" name="Oval 11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46716" y="1751659"/>
            <a:ext cx="351646" cy="46648"/>
            <a:chOff x="1728747" y="2813304"/>
            <a:chExt cx="351646" cy="46648"/>
          </a:xfrm>
        </p:grpSpPr>
        <p:sp>
          <p:nvSpPr>
            <p:cNvPr id="15" name="Oval 14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56316" y="1748455"/>
            <a:ext cx="351646" cy="46648"/>
            <a:chOff x="1728747" y="2813304"/>
            <a:chExt cx="351646" cy="46648"/>
          </a:xfrm>
        </p:grpSpPr>
        <p:sp>
          <p:nvSpPr>
            <p:cNvPr id="18" name="Oval 17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4780" y="1751552"/>
            <a:ext cx="351646" cy="46648"/>
            <a:chOff x="1728747" y="2813304"/>
            <a:chExt cx="351646" cy="46648"/>
          </a:xfrm>
        </p:grpSpPr>
        <p:sp>
          <p:nvSpPr>
            <p:cNvPr id="21" name="Oval 20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67556" y="1751659"/>
            <a:ext cx="351646" cy="46648"/>
            <a:chOff x="1728747" y="2813304"/>
            <a:chExt cx="351646" cy="46648"/>
          </a:xfrm>
        </p:grpSpPr>
        <p:sp>
          <p:nvSpPr>
            <p:cNvPr id="24" name="Oval 23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83980" y="1750094"/>
            <a:ext cx="351646" cy="46648"/>
            <a:chOff x="1728747" y="2813304"/>
            <a:chExt cx="351646" cy="46648"/>
          </a:xfrm>
        </p:grpSpPr>
        <p:sp>
          <p:nvSpPr>
            <p:cNvPr id="27" name="Oval 26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93580" y="1751659"/>
            <a:ext cx="351646" cy="46648"/>
            <a:chOff x="1728747" y="2813304"/>
            <a:chExt cx="351646" cy="46648"/>
          </a:xfrm>
        </p:grpSpPr>
        <p:sp>
          <p:nvSpPr>
            <p:cNvPr id="30" name="Oval 29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89532" y="1754350"/>
            <a:ext cx="351646" cy="46648"/>
            <a:chOff x="1728747" y="2813304"/>
            <a:chExt cx="351646" cy="46648"/>
          </a:xfrm>
        </p:grpSpPr>
        <p:sp>
          <p:nvSpPr>
            <p:cNvPr id="33" name="Oval 32"/>
            <p:cNvSpPr/>
            <p:nvPr/>
          </p:nvSpPr>
          <p:spPr>
            <a:xfrm>
              <a:off x="1728747" y="2813304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34674" y="2814233"/>
              <a:ext cx="45719" cy="4571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82608" y="1352760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08" y="1352760"/>
                <a:ext cx="33572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86949" y="1366408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9" y="1366408"/>
                <a:ext cx="33572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96549" y="1366056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9" y="1366056"/>
                <a:ext cx="33572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04100" y="1366408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0" y="1366408"/>
                <a:ext cx="33572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13700" y="1364919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00" y="1364919"/>
                <a:ext cx="33572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24213" y="1358094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13" y="1358094"/>
                <a:ext cx="33572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20165" y="1358093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65" y="1358093"/>
                <a:ext cx="33572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41364" y="1358092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64" y="1358092"/>
                <a:ext cx="33572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46189" y="1358091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89" y="1358091"/>
                <a:ext cx="335725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044528" y="1365703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528" y="1365703"/>
                <a:ext cx="335725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83284" y="192300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(1)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89658" y="19277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(2)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91450" y="19296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(3)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187927" y="192171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7160" y="19272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(5)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6489" y="192051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(6)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110569" y="192051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(7)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03820" y="190578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(9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414648" y="19205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(8)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331728" y="19191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(21)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017850" y="192011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(20)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734782" y="192229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(19)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419911" y="19143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(18)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121432" y="191345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(17)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812298" y="191339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(16)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504171" y="191339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(15)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196624" y="191256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(14)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98094" y="191967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(13)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95547" y="19196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(12)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89649" y="192358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(11)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7174" y="192128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(10)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22440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 smtClean="0"/>
                  <a:t>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1→1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→2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→3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40" y="2362479"/>
                <a:ext cx="1517827" cy="861774"/>
              </a:xfrm>
              <a:prstGeom prst="rect">
                <a:avLst/>
              </a:prstGeom>
              <a:blipFill rotWithShape="1">
                <a:blip r:embed="rId12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7489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1→3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→4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89" y="2362479"/>
                <a:ext cx="1517827" cy="861774"/>
              </a:xfrm>
              <a:prstGeom prst="rect">
                <a:avLst/>
              </a:prstGeom>
              <a:blipFill rotWithShape="1">
                <a:blip r:embed="rId13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86344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1→5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→6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→7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44" y="2362479"/>
                <a:ext cx="1517827" cy="861774"/>
              </a:xfrm>
              <a:prstGeom prst="rect">
                <a:avLst/>
              </a:prstGeom>
              <a:blipFill rotWithShape="1">
                <a:blip r:embed="rId14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177089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1→2i-1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→2i</a:t>
                </a:r>
              </a:p>
              <a:p>
                <a:pPr algn="ctr"/>
                <a:r>
                  <a:rPr lang="en-US" sz="1200" dirty="0" smtClean="0"/>
                  <a:t>3→2i+1 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89" y="2362479"/>
                <a:ext cx="1517827" cy="861774"/>
              </a:xfrm>
              <a:prstGeom prst="rect">
                <a:avLst/>
              </a:prstGeom>
              <a:blipFill rotWithShape="1">
                <a:blip r:embed="rId15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5504171" y="2642022"/>
            <a:ext cx="8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 •  •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9534" y="3352800"/>
            <a:ext cx="5326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k1g=zeros(2*n+1);</a:t>
            </a:r>
          </a:p>
          <a:p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=1:n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k1g(2*i-1,2*i-1)=k1g(2*i-1,2*i-1)+K1E(1,1);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k1g(2*i,2*i-1)=k1g(2*i,2*i-1)+K1E(2,1);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k1g(2*i+1,2*i-1)=k1g(2*i+1,2*i-1)+K1E(3,1);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)=k1g(2*i-1,2*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)+K1E(1,2);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)+K1E(2,2);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)=k1g(2*i+1,2*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)+K1E(3,2);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k1g(2*i-1,2*i+1)=k1g(2*i-1,2*i+1)+K1E(1,3);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k1g(2*i,2*i+1)=k1g(2*i,2*i+1)+K1E(2,3);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k1g(2*i+1,2*i+1)=k1g(2*i+1,2*i+1)+K1E(3,3);</a:t>
            </a:r>
          </a:p>
          <a:p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99" y="4419600"/>
            <a:ext cx="2123047" cy="151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009226" y="503789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K1g 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33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Extending the Idea to a Simple Frame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6570"/>
              </p:ext>
            </p:extLst>
          </p:nvPr>
        </p:nvGraphicFramePr>
        <p:xfrm>
          <a:off x="709245" y="1841987"/>
          <a:ext cx="3074035" cy="206375"/>
        </p:xfrm>
        <a:graphic>
          <a:graphicData uri="http://schemas.openxmlformats.org/drawingml/2006/table">
            <a:tbl>
              <a:tblPr firstRow="1" firstCol="1" bandRow="1"/>
              <a:tblGrid>
                <a:gridCol w="614680"/>
                <a:gridCol w="614680"/>
                <a:gridCol w="614680"/>
                <a:gridCol w="614680"/>
                <a:gridCol w="615315"/>
              </a:tblGrid>
              <a:tr h="206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1269"/>
              </p:ext>
            </p:extLst>
          </p:nvPr>
        </p:nvGraphicFramePr>
        <p:xfrm>
          <a:off x="709245" y="1841987"/>
          <a:ext cx="235585" cy="2987675"/>
        </p:xfrm>
        <a:graphic>
          <a:graphicData uri="http://schemas.openxmlformats.org/drawingml/2006/table">
            <a:tbl>
              <a:tblPr firstRow="1" firstCol="1" bandRow="1"/>
              <a:tblGrid>
                <a:gridCol w="235585"/>
              </a:tblGrid>
              <a:tr h="6051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0581" y="1940411"/>
            <a:ext cx="196792" cy="206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977" y="1863323"/>
            <a:ext cx="185068" cy="165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2045" y="4356587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5" y="4356587"/>
                <a:ext cx="33572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045" y="3746987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5" y="3746987"/>
                <a:ext cx="33572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045" y="3213586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5" y="3213586"/>
                <a:ext cx="33572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3794" y="2597637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4" y="2597637"/>
                <a:ext cx="33572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8395" y="2046481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95" y="2046481"/>
                <a:ext cx="33572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0072" y="1338334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72" y="1338334"/>
                <a:ext cx="33572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61032" y="1337792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32" y="1337792"/>
                <a:ext cx="33572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75313" y="1344101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13" y="1344101"/>
                <a:ext cx="33572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80284" y="1344100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284" y="1344100"/>
                <a:ext cx="335725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7945" y="1320829"/>
                <a:ext cx="335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945" y="1320829"/>
                <a:ext cx="335725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817602" y="4511961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50" y="4807437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1251" y="4204187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6993" y="3912090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1092" y="3608342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7282" y="3326402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1092" y="3021602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96992" y="2718290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6991" y="2426187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6990" y="2159486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6989" y="191796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71195" y="1924104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04215" y="1921564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16247" y="1920508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13815" y="1926226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48147" y="1927915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47645" y="1927711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28388" y="1915215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38045" y="1921564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45047" y="1927915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57245" y="1934264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3247" y="470810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(1)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942324" y="383576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(4)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950012" y="411363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(3)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953247" y="443456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(2)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930387" y="292135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(7)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930387" y="324436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(6)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953247" y="351754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(5)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943057" y="264030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(8)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942697" y="233575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(9)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909463" y="2077258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(10)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34564" y="159872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(11)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904797" y="159872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(12)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455019" y="1598182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(14)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163712" y="159872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(13)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2074170" y="160431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(16)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751816" y="159872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(15)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672969" y="1606269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(18)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2378100" y="1606269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(17)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67055" y="1608192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(20)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2977523" y="1607083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(19)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573670" y="1615441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(21)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122440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 smtClean="0"/>
                  <a:t>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1→1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→2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→3</a:t>
                </a: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40" y="2362479"/>
                <a:ext cx="1517827" cy="861774"/>
              </a:xfrm>
              <a:prstGeom prst="rect">
                <a:avLst/>
              </a:prstGeom>
              <a:blipFill rotWithShape="1">
                <a:blip r:embed="rId12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07489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1→3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→4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→5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89" y="2362479"/>
                <a:ext cx="1517827" cy="861774"/>
              </a:xfrm>
              <a:prstGeom prst="rect">
                <a:avLst/>
              </a:prstGeom>
              <a:blipFill rotWithShape="1">
                <a:blip r:embed="rId13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86344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1→5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→6</a:t>
                </a:r>
              </a:p>
              <a:p>
                <a:pPr algn="ctr"/>
                <a:r>
                  <a:rPr lang="en-US" sz="1200" dirty="0"/>
                  <a:t>3</a:t>
                </a:r>
                <a:r>
                  <a:rPr lang="en-US" sz="1200" dirty="0" smtClean="0"/>
                  <a:t>→7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44" y="2362479"/>
                <a:ext cx="1517827" cy="861774"/>
              </a:xfrm>
              <a:prstGeom prst="rect">
                <a:avLst/>
              </a:prstGeom>
              <a:blipFill rotWithShape="1">
                <a:blip r:embed="rId14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77089" y="2362479"/>
                <a:ext cx="1517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Mapping:</a:t>
                </a:r>
                <a:endParaRPr lang="en-US" dirty="0" smtClean="0"/>
              </a:p>
              <a:p>
                <a:pPr algn="ctr"/>
                <a:r>
                  <a:rPr lang="en-US" sz="1200" dirty="0" smtClean="0"/>
                  <a:t>1→2i-1</a:t>
                </a:r>
              </a:p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→2i</a:t>
                </a:r>
              </a:p>
              <a:p>
                <a:pPr algn="ctr"/>
                <a:r>
                  <a:rPr lang="en-US" sz="1200" dirty="0" smtClean="0"/>
                  <a:t>3→2i+1   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89" y="2362479"/>
                <a:ext cx="1517827" cy="861774"/>
              </a:xfrm>
              <a:prstGeom prst="rect">
                <a:avLst/>
              </a:prstGeom>
              <a:blipFill rotWithShape="1">
                <a:blip r:embed="rId15"/>
                <a:stretch>
                  <a:fillRect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5504171" y="2642022"/>
            <a:ext cx="8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 •  •</a:t>
            </a:r>
            <a:endParaRPr lang="en-US" dirty="0"/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99" y="4419600"/>
            <a:ext cx="2123047" cy="151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009226" y="503789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K1g =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350594" y="3900875"/>
            <a:ext cx="532639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k1g=zeros(2*n+1);</a:t>
            </a:r>
          </a:p>
          <a:p>
            <a:r>
              <a:rPr lang="en-US" sz="1050" b="0" i="0" u="none" strike="noStrike" baseline="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=1:n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k1g(2*i-1,2*i-1)=k1g(2*i-1,2*i-1)+K1E(1,1);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k1g(2*i,2*i-1)=k1g(2*i,2*i-1)+K1E(2,1);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k1g(2*i+1,2*i-1)=k1g(2*i+1,2*i-1)+K1E(3,1);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)=k1g(2*i-1,2*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)+K1E(1,2);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)+K1E(2,2);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)=k1g(2*i+1,2*</a:t>
            </a:r>
            <a:r>
              <a:rPr lang="en-US" sz="105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)+K1E(3,2);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k1g(2*i-1,2*i+1)=k1g(2*i-1,2*i+1)+K1E(1,3);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k1g(2*i,2*i+1)=k1g(2*i,2*i+1)+K1E(2,3);</a:t>
            </a:r>
          </a:p>
          <a:p>
            <a:r>
              <a:rPr lang="en-US" sz="105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k1g(2*i+1,2*i+1)=k1g(2*i+1,2*i+1)+K1E(3,3);</a:t>
            </a:r>
          </a:p>
          <a:p>
            <a:r>
              <a:rPr lang="en-US" sz="105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798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17" y="1162708"/>
            <a:ext cx="8229600" cy="4525963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frame with a </a:t>
            </a:r>
            <a:r>
              <a:rPr lang="en-US" dirty="0" smtClean="0"/>
              <a:t>pinned column base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5405865" y="2672225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55669" y="2422424"/>
            <a:ext cx="3949931" cy="20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5669" y="2422424"/>
            <a:ext cx="216131" cy="3825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508543" y="2644097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122957" y="2885816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92234" y="6260783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63734" y="2450592"/>
            <a:ext cx="184266" cy="155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22957" y="2893770"/>
            <a:ext cx="989464" cy="294296"/>
            <a:chOff x="6122957" y="2893770"/>
            <a:chExt cx="989464" cy="294296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122957" y="2894685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95490" y="2895051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470888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293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817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960020" y="2894684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713693" y="4800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26873" y="34256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80259" y="60773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258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2757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1019" y="23496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5558" y="23682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1032" y="609473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28911" y="4104579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9317" y="2356103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7584" y="2365558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60368" y="233949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>
            <a:off x="2174913" y="4203961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2759943" y="6185864"/>
            <a:ext cx="195924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74143" y="2045283"/>
            <a:ext cx="1717956" cy="330770"/>
            <a:chOff x="3200400" y="2045283"/>
            <a:chExt cx="1717956" cy="33077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200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505200" y="206523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790950" y="204528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77615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43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599317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18356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89781" y="2035308"/>
            <a:ext cx="1717956" cy="330770"/>
            <a:chOff x="3200400" y="2045283"/>
            <a:chExt cx="1717956" cy="33077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00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505200" y="206523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790950" y="204528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077615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343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599317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918356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9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n=number of Elements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75751" y="4065438"/>
            <a:ext cx="9067800" cy="2144498"/>
            <a:chOff x="1154945" y="3517519"/>
            <a:chExt cx="9067800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39653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-1559878" y="4244711"/>
            <a:ext cx="5951537" cy="1785952"/>
            <a:chOff x="1595438" y="2895600"/>
            <a:chExt cx="5951537" cy="178595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8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Double Bracket 58"/>
            <p:cNvSpPr/>
            <p:nvPr/>
          </p:nvSpPr>
          <p:spPr>
            <a:xfrm>
              <a:off x="3581400" y="2895600"/>
              <a:ext cx="3124200" cy="1785952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5249627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284" y="5238284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4322499"/>
            <a:ext cx="5951537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17" y="1162708"/>
            <a:ext cx="8229600" cy="4525963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frame with a </a:t>
            </a:r>
            <a:r>
              <a:rPr lang="en-US" dirty="0" smtClean="0"/>
              <a:t>fixed column base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5405865" y="2672225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51" y="2694657"/>
                <a:ext cx="625043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55669" y="2422424"/>
            <a:ext cx="3949931" cy="20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5669" y="2422424"/>
            <a:ext cx="216131" cy="3825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508543" y="2644097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122957" y="2885816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92234" y="6260783"/>
            <a:ext cx="11430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63734" y="2450592"/>
            <a:ext cx="184266" cy="155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22957" y="2893770"/>
            <a:ext cx="989464" cy="294296"/>
            <a:chOff x="6122957" y="2893770"/>
            <a:chExt cx="989464" cy="294296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122957" y="2894685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95490" y="2895051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470888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293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817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960020" y="2894684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713693" y="4800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26873" y="34256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80259" y="60773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258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27574" y="23402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1019" y="23496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5558" y="23682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1032" y="609473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28911" y="4104579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9317" y="2356103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7584" y="2365558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60368" y="233949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>
            <a:off x="2174913" y="4203961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38" y="3973774"/>
                <a:ext cx="666721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874143" y="2045283"/>
            <a:ext cx="1717956" cy="330770"/>
            <a:chOff x="3200400" y="2045283"/>
            <a:chExt cx="1717956" cy="33077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200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505200" y="206523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790950" y="204528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77615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43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599317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18356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89781" y="2035308"/>
            <a:ext cx="1717956" cy="330770"/>
            <a:chOff x="3200400" y="2045283"/>
            <a:chExt cx="1717956" cy="33077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00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505200" y="206523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790950" y="2045283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077615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343400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599317" y="206041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918356" y="2057400"/>
              <a:ext cx="0" cy="310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92234" y="6262104"/>
            <a:ext cx="989464" cy="294296"/>
            <a:chOff x="6122957" y="2893770"/>
            <a:chExt cx="989464" cy="294296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6122957" y="2894685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295490" y="2895051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470888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293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781799" y="2893770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60020" y="2894684"/>
              <a:ext cx="152401" cy="293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6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n=number of Elements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75751" y="4065438"/>
            <a:ext cx="9067800" cy="2144498"/>
            <a:chOff x="1154945" y="3517519"/>
            <a:chExt cx="9067800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39653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0" y="1986573"/>
                <a:ext cx="365806" cy="56778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59" y="2307935"/>
                <a:ext cx="365806" cy="567784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-1559878" y="4244711"/>
            <a:ext cx="5951537" cy="1785952"/>
            <a:chOff x="1595438" y="2895600"/>
            <a:chExt cx="5951537" cy="178595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8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Double Bracket 58"/>
            <p:cNvSpPr/>
            <p:nvPr/>
          </p:nvSpPr>
          <p:spPr>
            <a:xfrm>
              <a:off x="3581400" y="2895600"/>
              <a:ext cx="3124200" cy="1785952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5249627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284" y="5238284"/>
            <a:ext cx="59515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65" y="4322499"/>
            <a:ext cx="5951537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the Idea to a More Complex Frame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9296400" cy="276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2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1437</Words>
  <Application>Microsoft Office PowerPoint</Application>
  <PresentationFormat>On-screen Show (4:3)</PresentationFormat>
  <Paragraphs>417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CE-526  Term Project Part 2</vt:lpstr>
      <vt:lpstr>Simple Beam Quadratic Elements</vt:lpstr>
      <vt:lpstr>Mapping to Global One Node at a Time</vt:lpstr>
      <vt:lpstr>Extending the Idea to a Simple Frame</vt:lpstr>
      <vt:lpstr>Simulation 1</vt:lpstr>
      <vt:lpstr>n=number of Elements</vt:lpstr>
      <vt:lpstr>Simulation 2 </vt:lpstr>
      <vt:lpstr>n=number of Elements</vt:lpstr>
      <vt:lpstr>Extending the Idea to a More Complex Frame</vt:lpstr>
      <vt:lpstr>PowerPoint Presentation</vt:lpstr>
      <vt:lpstr>n=number of Elements</vt:lpstr>
      <vt:lpstr>Simulation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CE-526  Term Project Part 1</dc:title>
  <dc:creator>Anthony Thompson</dc:creator>
  <cp:lastModifiedBy>Anthony Thompson</cp:lastModifiedBy>
  <cp:revision>30</cp:revision>
  <dcterms:created xsi:type="dcterms:W3CDTF">2015-12-08T14:11:13Z</dcterms:created>
  <dcterms:modified xsi:type="dcterms:W3CDTF">2015-12-08T19:09:30Z</dcterms:modified>
</cp:coreProperties>
</file>