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Fira Sans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zrJH/IVe5XSWgJ6Uz5CWtunEm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81" autoAdjust="0"/>
  </p:normalViewPr>
  <p:slideViewPr>
    <p:cSldViewPr snapToGrid="0">
      <p:cViewPr varScale="1">
        <p:scale>
          <a:sx n="94" d="100"/>
          <a:sy n="94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forms.egov.bg/eforms-portal/app/epdaeu-service.xhtml?institutionOID=2.16.100.1.1.106&amp;arId=2076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800"/>
              <a:t>На него може да се намери информация за институциите и е-услугите в страната.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Издаване на удостоверение за раждане - дубликат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Идентификатор: 2076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Изискване за ниво на осигуреност: Високо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sz="12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ЗАЯВИ УСЛУГАТА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Какво представлява услугата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Описание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Ще Ви бъде издаден дубликат на удостоверение за раждане.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Следваме стъпките от сайта egov.bg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 задължително трябва да се провери кои общини предлагат тази услуга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/>
              <a:t>При интерес на обучаемите и времето, с което разполагате може да им се представите и </a:t>
            </a:r>
            <a:r>
              <a:rPr lang="ru-RU" sz="1400" b="1"/>
              <a:t>Система за сигурно електронно връчване </a:t>
            </a:r>
            <a:r>
              <a:rPr lang="ru-RU" sz="1400"/>
              <a:t>https://edelivery.egov.bg/</a:t>
            </a: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3" name="Google Shape;1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800"/>
              <a:t>Потърсете отговор на въпросите:</a:t>
            </a:r>
            <a:endParaRPr sz="2800"/>
          </a:p>
          <a:p>
            <a:pPr marL="228600" lvl="0" indent="-26860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Коя институция предоставя услугата?</a:t>
            </a:r>
            <a:endParaRPr sz="2800"/>
          </a:p>
          <a:p>
            <a:pPr marL="228600" lvl="0" indent="-26860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Какви документи са необходими?</a:t>
            </a:r>
            <a:endParaRPr sz="2800"/>
          </a:p>
          <a:p>
            <a:pPr marL="228600" lvl="0" indent="-26860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Къде ще бъде получен резултатът?</a:t>
            </a:r>
            <a:endParaRPr sz="2800"/>
          </a:p>
          <a:p>
            <a:pPr marL="228600" lvl="0" indent="-26860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Колко струва услугата?</a:t>
            </a:r>
            <a:endParaRPr sz="2800"/>
          </a:p>
          <a:p>
            <a:pPr marL="228600" lvl="0" indent="-26860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Колко време ще отнеме?</a:t>
            </a:r>
            <a:endParaRPr sz="2800"/>
          </a:p>
          <a:p>
            <a:pPr marL="228600" lvl="0" indent="-26860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Кой издава удостоверението?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/>
              <a:t>Използвайки сайта на е-правителство, намерете повече информация за Агенцията. </a:t>
            </a:r>
            <a:endParaRPr sz="28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/>
              <a:t>Намирате ли координати за връзка: адрес, телефон, е-мейл, интернет адрес? </a:t>
            </a:r>
            <a:endParaRPr sz="28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/>
              <a:t>Заредете сайта на Агенцията и се запознайте подробно с информацията, разположена там.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92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Ако групата се справя бързо, обучителят може да им възложи следните задачи:</a:t>
            </a:r>
            <a:endParaRPr sz="2800"/>
          </a:p>
          <a:p>
            <a:pPr marL="228600" lvl="0" indent="-292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Намерете е-услуга за Изчисляване на прогнозна пенсия и Справка за статус на социално осигуряване. Каква информация трябва да се попълни, за да се ползва услугата?</a:t>
            </a: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Намерете и свалете формуляр обр. П-20 Заявление за издаване на удостоверение. Колко на брой удостоверения могат да бъдат издадени със заявлението?</a:t>
            </a: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Проучете за какво служи персоналният идентификационен код (ПИК)? </a:t>
            </a: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Намерете заявление за получаване на ПИК. Свалете го и попълнете от ваше име.</a:t>
            </a: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sz="2800"/>
              <a:t>Запознайте се и с други е-услуги, предлагани от НОИ.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Проучете какви ресурси и материали предлага в България?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Свалете тези от тях, които предизвикат интерес у вас.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Проучете как може да станете: член на Дружеството, доброволец, член от групата в социална мрежа?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Намерете списание с информация за миграцията на птиците. Свалете го и се запознайте със съдържанието му.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Регистрирайте се за получаване на електронния бюлетин.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Потърсете в интернет сайтове и на други НПО. Потърсете информация за електронните услуги, които предлагат.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Броят на потребителите в интернет постоянно расте.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Съвременното общество се нарича „информационно“ и поради факта, че в интернет имаме достъп до голям обем информация и до голямо разнообразие от услуги. Важни и много полезни за гражданите са електронните услуги – електронно управление и електронно правителство. Естествена цел на България е да развие тези услуги на ниво, което съответства на други страни от ЕС.</a:t>
            </a: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Въпреки бавното навлизане на електронните услуги в администрациите в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Национална агенция по приходите (НАП, nap.bg)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Министерство на финансите (МФ, minfin.bg),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Национален осигурителен институт (НОИ, nssi.bg)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Национален статистически институт (НСИ, nsi.bg)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са постигнали значителен напредък при въвеждането им.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Използването на някои електронни услуги изисква притежаването на електронен подпис.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Той се издава от сертифициран орган (фирма) и съдържа важна информация: име на титуляря, сериен номер,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дата на валидност и др.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Представлява електронен документ, който криптира информация (банково нареждане, подаване на данъчна декларация и др.) при изпращане по електронен път. Това е гаранция, че информацията не е била променена по пътя на изпращането и удостоверява подателя.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Обучителя задава въпроси относно използването на електронен подпис – има ли в залата обучаем, който да е използвал електронен подпис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Ако има – да сподели ползите от използването му и в каква сфера най-често се налага да го използва</a:t>
            </a:r>
            <a:endParaRPr/>
          </a:p>
        </p:txBody>
      </p:sp>
      <p:sp>
        <p:nvSpPr>
          <p:cNvPr id="123" name="Google Shape;12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92012" y="8051"/>
            <a:ext cx="999988" cy="1019855"/>
          </a:xfrm>
          <a:prstGeom prst="rect">
            <a:avLst/>
          </a:prstGeom>
        </p:spPr>
      </p:pic>
      <p:pic>
        <p:nvPicPr>
          <p:cNvPr id="8" name="Picture 2" descr="Logo-KNSB-1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6585" cy="101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gov.bg/wps/portal/egov/dostavchitsi%20na%20uslugi/obshtinski%20administratsii/unificirani%20uslugi/2076?callerId=ee2a9751-ccfa-497f-9e8a-2eba75db95d2&amp;cP=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gov.bg/wps/portal/egov/aktualno/be7210e2-457c-4b74-b8cc-f919ecffc9fe?cP=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a3QBKxtBTw&amp;t=2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779131" y="895927"/>
            <a:ext cx="10509161" cy="251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 smtClean="0"/>
              <a:t>2.3 Участие </a:t>
            </a:r>
            <a:r>
              <a:rPr lang="ru-RU" dirty="0"/>
              <a:t>в гражданските процеси чрез дигитални технологии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Предимства при използването на  електронните услуги</a:t>
            </a:r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body" idx="1"/>
          </p:nvPr>
        </p:nvSpPr>
        <p:spPr>
          <a:xfrm>
            <a:off x="419100" y="1690688"/>
            <a:ext cx="6934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обслужване на „едно гише“ – т.е. на едно място може да се извърши обслужване по различни въпроси;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електронна обработка на документи – намаляване на хартиените носители на информация;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улесняване живота на гражданите и дейностите на фирмите;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намаляване на разходите на двете страни – администрация и граждани, фирми;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повишаване на ефективността на администрацията;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облекчаване на взаимодействията между администрация и граждани, фирми;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пестене на време за граждани и фирми;</a:t>
            </a:r>
            <a:endParaRPr/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0993" y="3062289"/>
            <a:ext cx="4931007" cy="2979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достъп до документи и формуляри по всяко време;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възможност за следене на историята на документи;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подаване на митнически декларации;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справки за дължими или платени различни данъци – ДДС, корпоративни и др.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Електронно правителство (eGovernment)</a:t>
            </a:r>
            <a:endParaRPr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Електронното правителство реализира съществена част от е-услугите за гражданите на една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държава. 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По своята същност то представлява държавно управление на база електронни средства за обработка, предаване и разпространение на информация. Естония е страната, която често се дава като модел за е-правителство, който да се следва. 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Предимствата, които носи електронното правителство, са: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то е достъпно 24 чˆса в денонощието;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използват се единни стандарти както за документи, така и за обслужване;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има гласност при приемане на държавни решения и прозрачност на властта;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има прозрачност и привлекателност на икономиката за инвестиции;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има достъпност до всички държавни нормативни актове;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съкращават се разходите за скъпоструващ държавен апарат вследствие на реформите;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извършва се оптимизация на системата за държавни покупки;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улеснява се всекидневието на гражданите и бизнеса.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Адресът на сайта на е-правителството на Република България е: </a:t>
            </a:r>
            <a:r>
              <a:rPr lang="ru-RU" b="1"/>
              <a:t>egov.bg. 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Използване на електронни услуги от сайта egov.bg</a:t>
            </a:r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Заредете сайта на е-правителството на Република България – www.egov.bg и изпълнете следните задачи:</a:t>
            </a:r>
            <a:endParaRPr/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2550538"/>
            <a:ext cx="6156101" cy="376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body" idx="1"/>
          </p:nvPr>
        </p:nvSpPr>
        <p:spPr>
          <a:xfrm>
            <a:off x="508000" y="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 dirty="0">
                <a:solidFill>
                  <a:schemeClr val="hlink"/>
                </a:solidFill>
                <a:hlinkClick r:id="rId3"/>
              </a:rPr>
              <a:t>https://egov.bg/wps/portal/egov/dostavchitsi%20na%20uslugi/obshtinski%20administratsii/unificirani%20uslugi/2076?callerId=ee2a9751-ccfa-497f-9e8a-2eba75db95d2&amp;cP=1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80" name="Google Shape;18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1150" y="1370012"/>
            <a:ext cx="7429500" cy="52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Задача:</a:t>
            </a:r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Потърсете и други интересни и полезни електронни услуги, които сайтът на е-правителството предлага.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877454" y="268050"/>
            <a:ext cx="10139245" cy="50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Опазването на околната среда, природата, растителността трябва да са основна задача на всеки от нас. При ново строителство на сгради е необходимо да бъде издадено съответното разрешително за премахване на растителност. </a:t>
            </a:r>
            <a:endParaRPr dirty="0"/>
          </a:p>
          <a:p>
            <a:pPr marL="228600" lvl="0" indent="-26860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Потърсете информация в сайта относно: Зелена система - растителност и озеленяване</a:t>
            </a:r>
            <a:endParaRPr dirty="0"/>
          </a:p>
          <a:p>
            <a:pPr marL="228600" lvl="0" indent="-26860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Изберете услугата: </a:t>
            </a:r>
            <a:r>
              <a:rPr lang="ru-RU" sz="2350" dirty="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Издаване на разрешение за отсичане на дълготрайни декоративни дървета и дървета с историческо значение</a:t>
            </a:r>
            <a:endParaRPr sz="2350" dirty="0"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dirty="0"/>
              <a:t> </a:t>
            </a:r>
            <a:endParaRPr dirty="0"/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150" y="3715725"/>
            <a:ext cx="5835499" cy="27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2. Държавната агенция за закрила на детето е създадена с решение на Министерския съвет.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Нейни отговорности са свързани с намаляване на детската бедност; осигуряване на равен достъп до качествено образование; подобряване здравето на децата и др.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951344" y="145788"/>
            <a:ext cx="95642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Използване на електронните услуги от сайта noi.bg</a:t>
            </a:r>
            <a:endParaRPr dirty="0"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1"/>
          </p:nvPr>
        </p:nvSpPr>
        <p:spPr>
          <a:xfrm>
            <a:off x="0" y="1982975"/>
            <a:ext cx="7198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019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Националният осигурителен институт (НОИ) е публична институция, която управлява държавното</a:t>
            </a:r>
            <a:endParaRPr/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обществено осигуряване в Република България. НОИ администрира задължителното осигуряване</a:t>
            </a:r>
            <a:endParaRPr/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за общо заболяване и майчинство, безработица, трудова злополука и професионално заболяване,</a:t>
            </a:r>
            <a:endParaRPr/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инвалидност, старост. Осигуряването е задължение и отговорност на всеки трудещ се. Заредете сайта</a:t>
            </a:r>
            <a:endParaRPr/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на Института www.noi.bg (</a:t>
            </a:r>
            <a:r>
              <a:rPr lang="ru-RU" i="1"/>
              <a:t>фиг. 3</a:t>
            </a:r>
            <a:r>
              <a:rPr lang="ru-RU"/>
              <a:t>) и извършете следните дейности: дейности:</a:t>
            </a:r>
            <a:endParaRPr/>
          </a:p>
        </p:txBody>
      </p:sp>
      <p:pic>
        <p:nvPicPr>
          <p:cNvPr id="205" name="Google Shape;2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0226" y="2142598"/>
            <a:ext cx="5171776" cy="33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Намерете списък с е-услугите, които Институтът предлага, и се запознайте с тях.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Какви информационни материали има за предлаганите е-услуги?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/>
              <a:t>Знания:</a:t>
            </a:r>
            <a:r>
              <a:rPr lang="bg-BG" dirty="0"/>
              <a:t> Познава общата концепция за видовете електронни услуги и начини за използване на дигитални технологии за изпълнение на основни процеси в гражданското общество.</a:t>
            </a:r>
            <a:endParaRPr lang="en-US" dirty="0"/>
          </a:p>
          <a:p>
            <a:r>
              <a:rPr lang="bg-BG" b="1" dirty="0"/>
              <a:t>Умения:</a:t>
            </a:r>
            <a:r>
              <a:rPr lang="bg-BG" dirty="0"/>
              <a:t> може да търси и намира електронни услуги,  предоставени от различни публични организации. </a:t>
            </a:r>
            <a:endParaRPr lang="en-US" dirty="0"/>
          </a:p>
          <a:p>
            <a:r>
              <a:rPr lang="bg-BG" b="1" dirty="0"/>
              <a:t>Нагласи:</a:t>
            </a:r>
            <a:r>
              <a:rPr lang="bg-BG" dirty="0"/>
              <a:t> разпознава предимствата от използване на електронни услуги.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86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Използване на електронни услуги от сайта bspb.org</a:t>
            </a:r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Заредете сайта на НПО „Българско дружество за защита на птиците“ www.bspb.org (</a:t>
            </a:r>
            <a:r>
              <a:rPr lang="ru-RU" i="1"/>
              <a:t>фиг. 4</a:t>
            </a:r>
            <a:r>
              <a:rPr lang="ru-RU"/>
              <a:t>) и извършете следните дейности: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Потърсете информация за дейностите, които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извършва Дружеството. Как се финансира?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Кога е основано?</a:t>
            </a:r>
            <a:endParaRPr/>
          </a:p>
        </p:txBody>
      </p:sp>
      <p:pic>
        <p:nvPicPr>
          <p:cNvPr id="219" name="Google Shape;21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2862" y="3690986"/>
            <a:ext cx="4020519" cy="2661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https://reports.bulstat.bg/bulstat-ireports/frameset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Броят на потребителите в интернет постоянно расте.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Важни и много полезни за гражданите са електронните услуги – електронно управление и електронно правителство. </a:t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6437" y="3778250"/>
            <a:ext cx="36671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От 2001 г. се работи по създаване на електронно управление, но различни проблеми влияят негативно на развитието му.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Слабото развитие на електронните услуги ограничава ползите за фирмите, гражданите и обществото като цяло.</a:t>
            </a:r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7250" y="3530600"/>
            <a:ext cx="31623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Административни електронни услуги </a:t>
            </a: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Национална агенция по приходите (НАП, nap.bg)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Министерство на финансите (МФ, minfin.bg),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Национален осигурителен институт (НОИ, nssi.bg)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Национален статистически институт (НСИ, nsi.bg) 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8100" y="4093509"/>
            <a:ext cx="3550502" cy="2083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1052945" y="809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Административни електронни услуги</a:t>
            </a:r>
            <a:endParaRPr dirty="0"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1"/>
          </p:nvPr>
        </p:nvSpPr>
        <p:spPr>
          <a:xfrm>
            <a:off x="431800" y="1690688"/>
            <a:ext cx="73914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търсене на работа;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попълване и подаване на данъчни декларации;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регистриране на нова фирма;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проверка на състоянието на здравни и социални осигуровки;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попълване на формуляри за различни документи – например за издаване на копие на удостоверение за раждане;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справка за краткосрочни или дългосрочни обезщетения (при безработица или болест);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гласуване при провеждане на политически избори и референдуми;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подаване на разнообразни заявления.</a:t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6400" y="1690688"/>
            <a:ext cx="3951405" cy="33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838200" y="2762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Електронен подпис</a:t>
            </a:r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Използването на някои електронни услуги изисква притежаването на електронен подпис.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Съдържа важна информация: име на титуляря, сериен номер, дата на валидност и др.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Представлява електронен документ, който криптира информация</a:t>
            </a:r>
            <a:endParaRPr/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812" y="4462463"/>
            <a:ext cx="22383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1"/>
          </p:nvPr>
        </p:nvSpPr>
        <p:spPr>
          <a:xfrm>
            <a:off x="409575" y="255666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https://egov.bg/wps/portal/egov/aktualno/be7210e2-457c-4b74-b8cc-f919ecffc9fe?cP=1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575" y="184943"/>
            <a:ext cx="1068705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39987" y="3536950"/>
            <a:ext cx="52292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>
            <a:spLocks noGrp="1"/>
          </p:cNvSpPr>
          <p:nvPr>
            <p:ph type="body" idx="1"/>
          </p:nvPr>
        </p:nvSpPr>
        <p:spPr>
          <a:xfrm>
            <a:off x="281940" y="1190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https://www.youtube.com/watch?v=9a3QBKxtBTw&amp;t=2s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4">
            <a:alphaModFix/>
          </a:blip>
          <a:srcRect l="12917" t="16487" r="36199" b="43760"/>
          <a:stretch/>
        </p:blipFill>
        <p:spPr>
          <a:xfrm>
            <a:off x="447040" y="1772375"/>
            <a:ext cx="4104640" cy="25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/>
          <p:nvPr/>
        </p:nvSpPr>
        <p:spPr>
          <a:xfrm>
            <a:off x="535940" y="388213"/>
            <a:ext cx="10261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333333"/>
                </a:solidFill>
                <a:latin typeface="Fira Sans"/>
                <a:ea typeface="Fira Sans"/>
                <a:cs typeface="Fira Sans"/>
                <a:sym typeface="Fira Sans"/>
              </a:rPr>
              <a:t>ВХОД И АВТЕНТИКАЦИЯ С ОБЛАЧЕН ЕЛЕКТРОНЕН ПОДПИС В ПОРТАЛА EGOV.BG</a:t>
            </a:r>
            <a:endParaRPr sz="1800" b="0" i="0" u="none" strike="noStrike" cap="none">
              <a:solidFill>
                <a:srgbClr val="33333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58030" y="3973206"/>
            <a:ext cx="5579310" cy="261143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/>
          <p:nvPr/>
        </p:nvSpPr>
        <p:spPr>
          <a:xfrm>
            <a:off x="438775" y="4725458"/>
            <a:ext cx="55624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https://www.youtube.com/watch?v=M1YXd5Sqd2c&amp;t=2s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1413</Words>
  <Application>Microsoft Office PowerPoint</Application>
  <PresentationFormat>Widescreen</PresentationFormat>
  <Paragraphs>141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Fira Sans</vt:lpstr>
      <vt:lpstr>Office Theme</vt:lpstr>
      <vt:lpstr>2.3 Участие в гражданските процеси чрез дигитални технологии</vt:lpstr>
      <vt:lpstr>PowerPoint Presentation</vt:lpstr>
      <vt:lpstr>PowerPoint Presentation</vt:lpstr>
      <vt:lpstr>PowerPoint Presentation</vt:lpstr>
      <vt:lpstr>Административни електронни услуги </vt:lpstr>
      <vt:lpstr>Административни електронни услуги</vt:lpstr>
      <vt:lpstr>Електронен подпис</vt:lpstr>
      <vt:lpstr>PowerPoint Presentation</vt:lpstr>
      <vt:lpstr>PowerPoint Presentation</vt:lpstr>
      <vt:lpstr>Предимства при използването на  електронните услуги</vt:lpstr>
      <vt:lpstr>PowerPoint Presentation</vt:lpstr>
      <vt:lpstr>Електронно правителство (eGovernment)</vt:lpstr>
      <vt:lpstr>Използване на електронни услуги от сайта egov.bg</vt:lpstr>
      <vt:lpstr>PowerPoint Presentation</vt:lpstr>
      <vt:lpstr>Задача:</vt:lpstr>
      <vt:lpstr>PowerPoint Presentation</vt:lpstr>
      <vt:lpstr>PowerPoint Presentation</vt:lpstr>
      <vt:lpstr>Използване на електронните услуги от сайта noi.bg</vt:lpstr>
      <vt:lpstr>PowerPoint Presentation</vt:lpstr>
      <vt:lpstr>Използване на електронни услуги от сайта bspb.org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 Участие в гражданските процеси чрез дигитални технологии</dc:title>
  <dc:creator>Snejana</dc:creator>
  <cp:lastModifiedBy>Асен Попов</cp:lastModifiedBy>
  <cp:revision>3</cp:revision>
  <dcterms:created xsi:type="dcterms:W3CDTF">2023-02-07T07:35:31Z</dcterms:created>
  <dcterms:modified xsi:type="dcterms:W3CDTF">2023-03-12T17:11:48Z</dcterms:modified>
</cp:coreProperties>
</file>