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7d9ca174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b7d9ca174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76dee3b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c76dee3b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83df2c4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83df2c4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c83df2c45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c83df2c45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c76dee3b5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c76dee3b5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83df2c45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c83df2c45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76dee3b59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c76dee3b59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c83df2c45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c83df2c45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7d9ca174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7d9ca174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76f37d5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76f37d5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7d9ca174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7d9ca174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7d9ca174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b7d9ca174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76dee3b59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c76dee3b59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76dee3b5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76dee3b5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76dee3b59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c76dee3b59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76dee3b59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c76dee3b59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youtube.com/watch?v=CMZ4I09PL_I" TargetMode="External"/><Relationship Id="rId4" Type="http://schemas.openxmlformats.org/officeDocument/2006/relationships/hyperlink" Target="https://www.youtube.com/watch?v=_PwhiWxHK8o" TargetMode="External"/><Relationship Id="rId9" Type="http://schemas.openxmlformats.org/officeDocument/2006/relationships/hyperlink" Target="https://www.sciencedirect.com/topics/neuroscience/neural-network" TargetMode="External"/><Relationship Id="rId5" Type="http://schemas.openxmlformats.org/officeDocument/2006/relationships/hyperlink" Target="https://learn.g2.com/k-nearest-neighbor" TargetMode="External"/><Relationship Id="rId6" Type="http://schemas.openxmlformats.org/officeDocument/2006/relationships/hyperlink" Target="https://towardsdatascience.com/the-kernel-trick-c98cdbcaeb3f#:~:text=The%20%E2%80%9Ctrick%E2%80%9D%20is%20that%20kernel,the%20data%20by%20these%20transformed" TargetMode="External"/><Relationship Id="rId7" Type="http://schemas.openxmlformats.org/officeDocument/2006/relationships/hyperlink" Target="http://www.cnachtsheim-text.csom.umn.edu/kut86916_ch13.pdf" TargetMode="External"/><Relationship Id="rId8" Type="http://schemas.openxmlformats.org/officeDocument/2006/relationships/hyperlink" Target="https://www.ibm.com/docs/en/spss-statistics/29.0.0?topic=regression-nonlinear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Linear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76900" y="3529025"/>
            <a:ext cx="7688100" cy="18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Lok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Stephen Phillips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Sadia Perveen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 (SVM)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89025" y="1342850"/>
            <a:ext cx="5430600" cy="31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Originally a linear model, advancements have generalized it to nonlinear problems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An SVM model is comprised of: data, support vectors and a </a:t>
            </a:r>
            <a:r>
              <a:rPr lang="en" sz="1100"/>
              <a:t>hyperplane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Hyperplane: A boundary that separates a space into two parts or a subspace that is one less dimension than ambient space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Support Vector: The data points that are closest to the hyperplane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Used for classification problems and regression </a:t>
            </a:r>
            <a:r>
              <a:rPr lang="en" sz="1100"/>
              <a:t>problems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Optimization based around maximizing margins around the hyperplane or the amount of separation between the classes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Unlike most models, the model is created by analyzing the outliers of the classes, rather than the majority of data points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For data that is not cleanly separatable, “soft margins” can be used, which will allow some data points between the margins on each side of the hyperplane</a:t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650" y="1195975"/>
            <a:ext cx="3355449" cy="22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Trick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96400" y="2226300"/>
            <a:ext cx="8901900" cy="27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Problem: SVMs are originally only able to provide linear decision boundaries, but real world problems are </a:t>
            </a:r>
            <a:r>
              <a:rPr lang="en"/>
              <a:t>often not able to be separated linearly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Solution: A kernel trick allows for an algorithm to find a hyperplane in a feature space that is transformed to be linear, even if it is originally a non-linear original space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</a:t>
            </a:r>
            <a:r>
              <a:rPr lang="en"/>
              <a:t>kernel function is one that takes vectors from the original dimensions as inputs and returns the dot product of the vectors in the feature space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advantage of the </a:t>
            </a:r>
            <a:r>
              <a:rPr lang="en"/>
              <a:t>kernel function is that because of how it operates, it doesn’t require any computations for the coordinates of the data in the higher dimensional space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a variety of kernel functions to map different types of data which include linear, gaussian, polynomial, and sigmoid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925" y="110050"/>
            <a:ext cx="3630226" cy="20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55375"/>
            <a:ext cx="70389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Advantages: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1297500" y="953450"/>
            <a:ext cx="7038900" cy="14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Effective in high-dimensional spaces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Works well in small datasets, as only a few support vectors are needed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generalization Performance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Versatility in classification and regression problems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Modularity in model to avoid overfitting</a:t>
            </a:r>
            <a:endParaRPr/>
          </a:p>
        </p:txBody>
      </p:sp>
      <p:sp>
        <p:nvSpPr>
          <p:cNvPr id="208" name="Google Shape;208;p24"/>
          <p:cNvSpPr txBox="1"/>
          <p:nvPr/>
        </p:nvSpPr>
        <p:spPr>
          <a:xfrm>
            <a:off x="1297500" y="2458050"/>
            <a:ext cx="50208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Disadvantages:</a:t>
            </a:r>
            <a:endParaRPr sz="21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1297500" y="3049150"/>
            <a:ext cx="5189700" cy="11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 effective for large datasets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Overlapping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target classes can heavily reduce performance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Requires computationally expensive optimization problems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Limited to two-class problems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Multivariate Adaptive Regression Splines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24175" y="1797300"/>
            <a:ext cx="6437100" cy="3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Goals: Create a piecewise linear model so that the relationship  between the predictor and response can be different for different ranges of the predictors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“Cut points” are created, and between </a:t>
            </a:r>
            <a:r>
              <a:rPr lang="en"/>
              <a:t>each of them, a different OLS line is fit in such a way that there is one continuous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MARS models, each datapoint for each predictor is evaluated as a potential cut point, and a regression model is fit. The predictor/ cut point pair with the smallest sum of square residuals is fit. This process is repeated for subsequent cutoff points until a defined stopping point is reached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common stopping point for the model is an R</a:t>
            </a:r>
            <a:r>
              <a:rPr baseline="30000" lang="en"/>
              <a:t>2</a:t>
            </a:r>
            <a:r>
              <a:rPr lang="en"/>
              <a:t> increase of less than .001</a:t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1275" y="833950"/>
            <a:ext cx="2656623" cy="199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KNN approach simply predicts a new sample using the K-closest samples from the training set.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●"/>
            </a:pPr>
            <a:r>
              <a:rPr lang="en" sz="1200">
                <a:solidFill>
                  <a:srgbClr val="ECECEC"/>
                </a:solidFill>
              </a:rPr>
              <a:t>It works on the principle of similarity, where similar data points are grouped together.</a:t>
            </a:r>
            <a:endParaRPr sz="1200">
              <a:solidFill>
                <a:srgbClr val="ECECEC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●"/>
            </a:pPr>
            <a:r>
              <a:rPr lang="en" sz="1200">
                <a:solidFill>
                  <a:srgbClr val="ECECEC"/>
                </a:solidFill>
              </a:rPr>
              <a:t>The algorithm stores all available data points along with their respective class labels or target values during the training phase. </a:t>
            </a:r>
            <a:endParaRPr sz="1200">
              <a:solidFill>
                <a:srgbClr val="ECECEC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○"/>
            </a:pPr>
            <a:r>
              <a:rPr lang="en" sz="1200">
                <a:solidFill>
                  <a:srgbClr val="ECECEC"/>
                </a:solidFill>
              </a:rPr>
              <a:t>For prediction, in classification tasks, KNN identifies the k nearest neighbors to a new data point based on a chosen distance metric, assigning the majority class among these neighbors to the new point. </a:t>
            </a:r>
            <a:endParaRPr sz="1200">
              <a:solidFill>
                <a:srgbClr val="ECECEC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○"/>
            </a:pPr>
            <a:r>
              <a:rPr lang="en" sz="1200">
                <a:solidFill>
                  <a:srgbClr val="ECECEC"/>
                </a:solidFill>
              </a:rPr>
              <a:t>In regression tasks, KNN calculates the average (or weighted average) of the target values of the k nearest neighbors and assigns this value to the new data point.</a:t>
            </a:r>
            <a:endParaRPr sz="1200">
              <a:solidFill>
                <a:srgbClr val="ECECEC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●"/>
            </a:pPr>
            <a:r>
              <a:rPr lang="en" sz="1200">
                <a:solidFill>
                  <a:srgbClr val="ECECEC"/>
                </a:solidFill>
              </a:rPr>
              <a:t>When creating a model, K (number of Neighbors) is the hyperparameter that must be tuned.</a:t>
            </a:r>
            <a:endParaRPr sz="1200">
              <a:solidFill>
                <a:srgbClr val="ECECEC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○"/>
            </a:pPr>
            <a:r>
              <a:rPr lang="en" sz="1200">
                <a:solidFill>
                  <a:srgbClr val="ECECEC"/>
                </a:solidFill>
              </a:rPr>
              <a:t>A small K (1 to 3 neighbors) might lead to too much </a:t>
            </a:r>
            <a:r>
              <a:rPr lang="en" sz="1200">
                <a:solidFill>
                  <a:srgbClr val="ECECEC"/>
                </a:solidFill>
              </a:rPr>
              <a:t>noise</a:t>
            </a:r>
            <a:endParaRPr sz="1200">
              <a:solidFill>
                <a:srgbClr val="ECECEC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○"/>
            </a:pPr>
            <a:r>
              <a:rPr lang="en" sz="1200">
                <a:solidFill>
                  <a:srgbClr val="ECECEC"/>
                </a:solidFill>
              </a:rPr>
              <a:t>A large  K may lead to overly smoothing the predictions</a:t>
            </a:r>
            <a:endParaRPr sz="1200">
              <a:solidFill>
                <a:srgbClr val="ECECE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1277525" y="388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Advantages:</a:t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1277525" y="1048200"/>
            <a:ext cx="7038900" cy="1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Simple to implement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be used for both classification and regression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real parameters to tune besides 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Non-parametric algorithm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handle multiple classes for classification</a:t>
            </a:r>
            <a:endParaRPr/>
          </a:p>
        </p:txBody>
      </p:sp>
      <p:sp>
        <p:nvSpPr>
          <p:cNvPr id="229" name="Google Shape;229;p27"/>
          <p:cNvSpPr txBox="1"/>
          <p:nvPr/>
        </p:nvSpPr>
        <p:spPr>
          <a:xfrm>
            <a:off x="1277525" y="2172275"/>
            <a:ext cx="48438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Disadvantages: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1078950" y="2821425"/>
            <a:ext cx="6986100" cy="14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Computationally expensive for large datasets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Doesn’t work well for high dimensionality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Sensitive to noisy data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299625" y="1567550"/>
            <a:ext cx="8036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https://www.youtube.com/watch?v=CMZ4I09PL_I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SVM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https://www.youtube.com/watch?v=_PwhiWxHK8o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KNN-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https://learn.g2.com/k-nearest-neighbor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Kernel Trick-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https://towardsdatascience.com/the-kernel-trick-c98cdbcaeb3f#:~:text=The%20%E2%80%9Ctrick%E2%80%9D%20is%20that%20kernel,the%20data%20by%20these%20transformed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Non-Linear Regression -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http://www.cnachtsheim-text.csom.umn.edu/kut86916_ch13.pdf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Non-Linear Regression -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https://www.ibm.com/docs/en/spss-statistics/29.0.0?topic=regression-nonlinear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Neural Network -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https://www.sciencedirect.com/topics/neuroscience/neural-network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Questions?</a:t>
            </a:r>
            <a:endParaRPr sz="3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Non-Linear Regression 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427425"/>
            <a:ext cx="7038900" cy="30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Form of regression analysis in which observational data are modeled by a function that is a non-linear model parameters based on one or more independent variables.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Non-Linear regression adds extra independent variables if residual plot shows curvature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Transformation is sometimes done to create linearity but can complicate the interpretation of the coefficients</a:t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/>
              <a:t>Typical Situation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/>
              <a:t>Include Biological process, Chemical reaction, Engineering and Physics situation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Common libraries and packages that are used: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nls, nlme, brms, and mgcv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Python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Scikit-learn, statsmodels, SciPy, TensorFlow and PyTorch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Non-Linear vs Linear Regression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CEC"/>
                </a:solidFill>
              </a:rPr>
              <a:t>Key Differences:</a:t>
            </a:r>
            <a:endParaRPr sz="1200">
              <a:solidFill>
                <a:srgbClr val="ECECEC"/>
              </a:solidFill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ts val="1200"/>
              <a:buChar char="●"/>
            </a:pPr>
            <a:r>
              <a:rPr lang="en" sz="1200">
                <a:solidFill>
                  <a:srgbClr val="ECECEC"/>
                </a:solidFill>
              </a:rPr>
              <a:t>Linear regression relates two variables with a </a:t>
            </a:r>
            <a:r>
              <a:rPr lang="en" sz="1200">
                <a:solidFill>
                  <a:srgbClr val="ECECEC"/>
                </a:solidFill>
              </a:rPr>
              <a:t>straight</a:t>
            </a:r>
            <a:r>
              <a:rPr lang="en" sz="1200">
                <a:solidFill>
                  <a:srgbClr val="ECECEC"/>
                </a:solidFill>
              </a:rPr>
              <a:t> line (y=mx+b). Nonlinear regression relates the two variables in a non-linear curved relationship. </a:t>
            </a:r>
            <a:endParaRPr sz="1200">
              <a:solidFill>
                <a:srgbClr val="ECECEC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●"/>
            </a:pPr>
            <a:r>
              <a:rPr lang="en" sz="1200">
                <a:solidFill>
                  <a:srgbClr val="ECECEC"/>
                </a:solidFill>
              </a:rPr>
              <a:t>Linear </a:t>
            </a:r>
            <a:r>
              <a:rPr lang="en" sz="1200">
                <a:solidFill>
                  <a:srgbClr val="ECECEC"/>
                </a:solidFill>
              </a:rPr>
              <a:t>regression</a:t>
            </a:r>
            <a:r>
              <a:rPr lang="en" sz="1200">
                <a:solidFill>
                  <a:srgbClr val="ECECEC"/>
                </a:solidFill>
              </a:rPr>
              <a:t> requires linear parameters while nonlinear </a:t>
            </a:r>
            <a:r>
              <a:rPr lang="en" sz="1200">
                <a:solidFill>
                  <a:srgbClr val="ECECEC"/>
                </a:solidFill>
              </a:rPr>
              <a:t>regression</a:t>
            </a:r>
            <a:r>
              <a:rPr lang="en" sz="1200">
                <a:solidFill>
                  <a:srgbClr val="ECECEC"/>
                </a:solidFill>
              </a:rPr>
              <a:t> does not. </a:t>
            </a:r>
            <a:endParaRPr sz="1200">
              <a:solidFill>
                <a:srgbClr val="ECECEC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●"/>
            </a:pPr>
            <a:r>
              <a:rPr lang="en" sz="1200">
                <a:solidFill>
                  <a:srgbClr val="ECECEC"/>
                </a:solidFill>
              </a:rPr>
              <a:t>Example of linear regression: Predicting house prices based on area, predicting sales based on advertising spend.</a:t>
            </a:r>
            <a:endParaRPr sz="1200">
              <a:solidFill>
                <a:srgbClr val="ECECEC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●"/>
            </a:pPr>
            <a:r>
              <a:rPr lang="en" sz="1200">
                <a:solidFill>
                  <a:srgbClr val="ECECEC"/>
                </a:solidFill>
              </a:rPr>
              <a:t>Example of non-linear regression: Modeling population growth, predicting enzyme kinetics. </a:t>
            </a:r>
            <a:endParaRPr sz="1200">
              <a:solidFill>
                <a:srgbClr val="ECECEC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Non-Linear Regression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143000"/>
            <a:ext cx="7038900" cy="33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Supervised Learning</a:t>
            </a:r>
            <a:endParaRPr b="1" sz="15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k-Nearest Neighbors(KNN)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Support Vector Machines(SVMs)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Decision</a:t>
            </a:r>
            <a:r>
              <a:rPr lang="en"/>
              <a:t> Trees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Gradient Boosting Machines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Multivariate Adaptive Regression Splines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Uns</a:t>
            </a:r>
            <a:r>
              <a:rPr b="1" lang="en" sz="1500"/>
              <a:t>upervised Learning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Autoencoders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Deep Belief Networks(DBNs)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*Note: Neural Networks can be Both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2">
                <a:latin typeface="Lato"/>
                <a:ea typeface="Lato"/>
                <a:cs typeface="Lato"/>
                <a:sym typeface="Lato"/>
              </a:rPr>
              <a:t>Neural Network</a:t>
            </a:r>
            <a:endParaRPr sz="2622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Lato"/>
                <a:ea typeface="Lato"/>
                <a:cs typeface="Lato"/>
                <a:sym typeface="Lato"/>
              </a:rPr>
              <a:t>What are they?</a:t>
            </a:r>
            <a:endParaRPr sz="155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48162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Computational models inspired by the human brain’s structure to </a:t>
            </a:r>
            <a:r>
              <a:rPr lang="en" sz="1200"/>
              <a:t>recognize</a:t>
            </a:r>
            <a:r>
              <a:rPr lang="en" sz="1200"/>
              <a:t> patterns in complex data.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Consist of layers of nodes or neurons that processes input data and passes outputs to subsequent layers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Learns by adjusting weights and biases of connection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Used in NLP and Predictive Analytics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Types of Neural Networks includes:</a:t>
            </a:r>
            <a:endParaRPr sz="14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Feedforward Neural Networks (FNN)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Convolutional Neural Networks (CNN)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Recurrent Neural Network (RNN)</a:t>
            </a:r>
            <a:endParaRPr sz="12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2800" y="1765950"/>
            <a:ext cx="2725498" cy="1994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3434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11"/>
              <a:t>Neural Network</a:t>
            </a:r>
            <a:endParaRPr sz="25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88" u="sng"/>
              <a:t>Structure/Components</a:t>
            </a:r>
            <a:endParaRPr sz="1588" u="sng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214825"/>
            <a:ext cx="7168800" cy="3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150"/>
              <a:t>Neurons(Nodes):</a:t>
            </a:r>
            <a:r>
              <a:rPr lang="en" sz="1150"/>
              <a:t> Base processing units that inputs, process, and outputs information</a:t>
            </a:r>
            <a:endParaRPr sz="11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150"/>
              <a:t>Layers:</a:t>
            </a:r>
            <a:r>
              <a:rPr lang="en" sz="1150"/>
              <a:t> Organizes neurons in a </a:t>
            </a:r>
            <a:r>
              <a:rPr lang="en" sz="1150"/>
              <a:t>structured</a:t>
            </a:r>
            <a:r>
              <a:rPr lang="en" sz="1150"/>
              <a:t> way to process data</a:t>
            </a:r>
            <a:endParaRPr sz="11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88" u="sng">
                <a:latin typeface="Montserrat"/>
                <a:ea typeface="Montserrat"/>
                <a:cs typeface="Montserrat"/>
                <a:sym typeface="Montserrat"/>
              </a:rPr>
              <a:t>Parameters and Adjustments</a:t>
            </a:r>
            <a:endParaRPr sz="11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150"/>
              <a:t>Weights and Biases:</a:t>
            </a:r>
            <a:r>
              <a:rPr lang="en" sz="1150"/>
              <a:t> Parameters that are tuned during training to help network become more accurate</a:t>
            </a:r>
            <a:endParaRPr sz="11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150"/>
              <a:t>Learning Rate: </a:t>
            </a:r>
            <a:r>
              <a:rPr lang="en" sz="1150"/>
              <a:t>Helps determines how much parameters change during each </a:t>
            </a:r>
            <a:r>
              <a:rPr lang="en" sz="1150"/>
              <a:t>interaction</a:t>
            </a:r>
            <a:r>
              <a:rPr lang="en" sz="1150"/>
              <a:t> of training</a:t>
            </a:r>
            <a:endParaRPr sz="11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88" u="sng">
                <a:latin typeface="Montserrat"/>
                <a:ea typeface="Montserrat"/>
                <a:cs typeface="Montserrat"/>
                <a:sym typeface="Montserrat"/>
              </a:rPr>
              <a:t>Learning Process</a:t>
            </a:r>
            <a:endParaRPr b="1" sz="11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150"/>
              <a:t>Activation Function: I</a:t>
            </a:r>
            <a:r>
              <a:rPr lang="en" sz="1150"/>
              <a:t>ntroduces non-linearity to help learn </a:t>
            </a:r>
            <a:r>
              <a:rPr lang="en" sz="1150"/>
              <a:t>complex</a:t>
            </a:r>
            <a:r>
              <a:rPr lang="en" sz="1150"/>
              <a:t> patterns </a:t>
            </a:r>
            <a:endParaRPr sz="11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150"/>
              <a:t>Loss Function: </a:t>
            </a:r>
            <a:r>
              <a:rPr lang="en" sz="1150"/>
              <a:t>Measures how well the network is performing and provides target improvement </a:t>
            </a:r>
            <a:endParaRPr sz="11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150"/>
              <a:t>Optimizer:</a:t>
            </a:r>
            <a:r>
              <a:rPr lang="en" sz="1150"/>
              <a:t> </a:t>
            </a:r>
            <a:r>
              <a:rPr lang="en" sz="1150"/>
              <a:t>Helps the network adjust its weights and </a:t>
            </a:r>
            <a:r>
              <a:rPr lang="en" sz="1150"/>
              <a:t>bias</a:t>
            </a:r>
            <a:r>
              <a:rPr lang="en" sz="1150"/>
              <a:t> to minimize errors</a:t>
            </a:r>
            <a:endParaRPr sz="11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150"/>
              <a:t>Backpropagation: </a:t>
            </a:r>
            <a:r>
              <a:rPr lang="en" sz="1150"/>
              <a:t>M</a:t>
            </a:r>
            <a:r>
              <a:rPr lang="en" sz="1150"/>
              <a:t>ethod used to apply the previous adjustments based on the networks performance</a:t>
            </a:r>
            <a:endParaRPr sz="11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88" u="sng">
                <a:latin typeface="Montserrat"/>
                <a:ea typeface="Montserrat"/>
                <a:cs typeface="Montserrat"/>
                <a:sym typeface="Montserrat"/>
              </a:rPr>
              <a:t>Training Dynamics</a:t>
            </a:r>
            <a:endParaRPr sz="11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en" sz="1150"/>
              <a:t>Epochs:</a:t>
            </a:r>
            <a:r>
              <a:rPr lang="en" sz="1150"/>
              <a:t> Represents the number of times the entire dataset is passed through the network for learning</a:t>
            </a:r>
            <a:endParaRPr sz="11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Feedforward Neural Networks (FNN)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5">
                <a:latin typeface="Lato"/>
                <a:ea typeface="Lato"/>
                <a:cs typeface="Lato"/>
                <a:sym typeface="Lato"/>
              </a:rPr>
              <a:t>Specific Traits</a:t>
            </a:r>
            <a:endParaRPr sz="1955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455350"/>
            <a:ext cx="4364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of the simplest types of neural networks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Information moves in only a forward direction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cycles or loops within the network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Learns through backpropagation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 structure is 3 types of layers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Input, Hidden, and output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 not Retain any memory 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Highly Scalable and Efficient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7700" y="1257725"/>
            <a:ext cx="304937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50">
                <a:latin typeface="Lato"/>
                <a:ea typeface="Lato"/>
                <a:cs typeface="Lato"/>
                <a:sym typeface="Lato"/>
              </a:rPr>
              <a:t>Convolutional Neural Networks (CNN)</a:t>
            </a:r>
            <a:endParaRPr sz="215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946900"/>
            <a:ext cx="6092100" cy="3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CNN Architecture consists of: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Input Layer, Convolutional Layer, Max Pooling Layer, Dense Layer, Out Layer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Localized Pattern Recognition allows them to recognize patterns with extreme variability that are localized to specific regions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Parameter Sharing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Allows for this class to be efficient and scalable due to </a:t>
            </a:r>
            <a:r>
              <a:rPr lang="en"/>
              <a:t>reusing same parameters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Translation Invariance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CNN are able to recognize objects in an image regardless of where they are located within the image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Pooling Layers to reduce spatial dimensions of the input volume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Automatic Feature Engineering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Learn the most relevant features during training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500" y="3216350"/>
            <a:ext cx="3302323" cy="176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latin typeface="Lato"/>
                <a:ea typeface="Lato"/>
                <a:cs typeface="Lato"/>
                <a:sym typeface="Lato"/>
              </a:rPr>
              <a:t>Recurrent Neural Network (RNN)</a:t>
            </a:r>
            <a:endParaRPr sz="21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latin typeface="Lato"/>
                <a:ea typeface="Lato"/>
                <a:cs typeface="Lato"/>
                <a:sym typeface="Lato"/>
              </a:rPr>
              <a:t>Specific Traits</a:t>
            </a:r>
            <a:endParaRPr sz="13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4364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Memory Capability</a:t>
            </a:r>
            <a:endParaRPr b="1" sz="1000"/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en" sz="1000"/>
              <a:t>Able to maintain information in memory over time with the internal loop</a:t>
            </a:r>
            <a:endParaRPr b="1" sz="1000"/>
          </a:p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Sequential Data Processing</a:t>
            </a:r>
            <a:endParaRPr b="1" sz="1000"/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en" sz="1000"/>
              <a:t>Allows the model to maintain sense of order, useful for language modeling where order matters</a:t>
            </a:r>
            <a:endParaRPr b="1" sz="1000"/>
          </a:p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Shared Parameters Across Time</a:t>
            </a:r>
            <a:endParaRPr b="1" sz="1000"/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en" sz="1000"/>
              <a:t>Similar to CNN it also shares parameters</a:t>
            </a:r>
            <a:endParaRPr b="1" sz="1000"/>
          </a:p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Backpropagation Through Time (BPTT)</a:t>
            </a:r>
            <a:endParaRPr b="1" sz="1000"/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en" sz="1000"/>
              <a:t>Process that  involves unfolding the network through time then </a:t>
            </a:r>
            <a:r>
              <a:rPr b="1" lang="en" sz="1000"/>
              <a:t>backpropagating</a:t>
            </a:r>
            <a:r>
              <a:rPr b="1" lang="en" sz="1000"/>
              <a:t> on error</a:t>
            </a:r>
            <a:endParaRPr b="1" sz="1000"/>
          </a:p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Bidirectional Processing for enhancing sequence context</a:t>
            </a:r>
            <a:endParaRPr b="1" sz="1000"/>
          </a:p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Flexible Architecture that includes Long Short-Term Memory(LTSM) and Gated Recurrent Units(GRU)</a:t>
            </a:r>
            <a:endParaRPr b="1" sz="1000"/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en" sz="1000"/>
              <a:t>Designed to solve the vanishing gradient problem common in RNN</a:t>
            </a:r>
            <a:endParaRPr b="1" sz="1000"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4300" y="1460250"/>
            <a:ext cx="3177300" cy="31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