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7" roundtripDataSignature="AMtx7mgW/YZlfvqqV6+ZKIF1wXxX8Jqh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customschemas.google.com/relationships/presentationmetadata" Target="meta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4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4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4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4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4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4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4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4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4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4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3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3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5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4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54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5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  <p:sp>
        <p:nvSpPr>
          <p:cNvPr id="103" name="Google Shape;103;p5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5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5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5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5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5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5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  <p:sp>
        <p:nvSpPr>
          <p:cNvPr id="118" name="Google Shape;118;p5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5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7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5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5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8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5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9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9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5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6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4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7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47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4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8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48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48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48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4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1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1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51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5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2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2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52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5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4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4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4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4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4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4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4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4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4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4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4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4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4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4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en.wikipedia.org/wiki/Two-phase_commit_protocol" TargetMode="External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bg-BG"/>
              <a:t>Скалиране, CAP,</a:t>
            </a:r>
            <a:br>
              <a:rPr lang="bg-BG"/>
            </a:br>
            <a:r>
              <a:rPr lang="bg-BG"/>
              <a:t>ACID &amp; BASE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bg-BG"/>
              <a:t>Принципи и примери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Скалиране по X</a:t>
            </a:r>
            <a:endParaRPr/>
          </a:p>
        </p:txBody>
      </p:sp>
      <p:sp>
        <p:nvSpPr>
          <p:cNvPr id="202" name="Google Shape;202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Познато още като “Хоризонтална дупликация“.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Клониране на цялото приложение.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Работа на множество копия зад load balancer.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Ако имате N копия, всяко копие отговаря за 1/N от натоварването.</a:t>
            </a:r>
            <a:endParaRPr/>
          </a:p>
        </p:txBody>
      </p:sp>
      <p:pic>
        <p:nvPicPr>
          <p:cNvPr descr="Image for post" id="203" name="Google Shape;20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081" y="3941971"/>
            <a:ext cx="6857854" cy="2916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Скалиране по X</a:t>
            </a:r>
            <a:endParaRPr/>
          </a:p>
        </p:txBody>
      </p:sp>
      <p:sp>
        <p:nvSpPr>
          <p:cNvPr id="209" name="Google Shape;209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Това е най-често използвания подход днес.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Въпреки, че е най-използван той носи следните проблеми: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Всички копия достъпват едни и същи данни.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Нужни са механизми, които да заключват данните.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Не разрешава предизвикателството със сложността на приложението.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Множество копия ще съдържат едно и също приложение.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Скалиране по Y</a:t>
            </a:r>
            <a:endParaRPr/>
          </a:p>
        </p:txBody>
      </p:sp>
      <p:sp>
        <p:nvSpPr>
          <p:cNvPr id="215" name="Google Shape;215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Познато още като “Функционално разделение“ или scaling чрез microservices.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Вместо да имаме множество инстанции на едно и също приложение, ние го разбиваме на части (services), като всяка една отговаря за отделна функционалност.</a:t>
            </a:r>
            <a:endParaRPr/>
          </a:p>
        </p:txBody>
      </p:sp>
      <p:pic>
        <p:nvPicPr>
          <p:cNvPr descr="Image for post" id="216" name="Google Shape;2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4167793"/>
            <a:ext cx="8648700" cy="26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Скалиране по Y</a:t>
            </a:r>
            <a:endParaRPr/>
          </a:p>
        </p:txBody>
      </p:sp>
      <p:sp>
        <p:nvSpPr>
          <p:cNvPr id="222" name="Google Shape;222;p1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Възможни типове декомпозиция: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Noun-Based Decomposition – представлява областите на приложението. Осъществява се чрез създаването на Entity-Services, за всяка една част от приложението. Например: Customer service, Product service, File service.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Verb-Based Decomposition - представлява функционалността на приложението.</a:t>
            </a:r>
            <a:br>
              <a:rPr lang="bg-BG"/>
            </a:br>
            <a:r>
              <a:rPr lang="bg-BG"/>
              <a:t>Осъществява се чрез създаването на Capability-Services, за всяка способност на приложението. Например: Authentication Service, Checkout Service, Profile Service.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Всяко добре измислено разпределено приложение следва да използва и двата типа.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Използването на разпределен подход, разрешава скалирането на всяка една част от приложението.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Няма нужда от клониране.</a:t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Повече отговори, </a:t>
            </a:r>
            <a:br>
              <a:rPr lang="bg-BG"/>
            </a:br>
            <a:r>
              <a:rPr lang="bg-BG"/>
              <a:t>повече въпроси?</a:t>
            </a:r>
            <a:endParaRPr/>
          </a:p>
        </p:txBody>
      </p:sp>
      <p:sp>
        <p:nvSpPr>
          <p:cNvPr id="228" name="Google Shape;228;p14"/>
          <p:cNvSpPr txBox="1"/>
          <p:nvPr>
            <p:ph idx="1" type="body"/>
          </p:nvPr>
        </p:nvSpPr>
        <p:spPr>
          <a:xfrm>
            <a:off x="677334" y="2350164"/>
            <a:ext cx="5251979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Споделяне на ресурси между приложенията, което се увеличава с използването.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Тъй като различни ресурси се споделят между приложенията, проблемът с Multi Resource Data Management е нужно да се разреши.</a:t>
            </a:r>
            <a:endParaRPr/>
          </a:p>
        </p:txBody>
      </p:sp>
      <p:pic>
        <p:nvPicPr>
          <p:cNvPr descr="🐣 25+ Best Memes About Data Management | Data Management Memes" id="229" name="Google Shape;22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1600" y="0"/>
            <a:ext cx="44704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Скалиране по Z</a:t>
            </a:r>
            <a:endParaRPr/>
          </a:p>
        </p:txBody>
      </p:sp>
      <p:sp>
        <p:nvSpPr>
          <p:cNvPr id="235" name="Google Shape;235;p1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Познато още като „Разделяне на данните“ или „Data Partitioning”.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Представлява Scaling by Sharding.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Подобно е на horizontal scaling, защото може да работи с множество едни и същи копия на едно и също приложение.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Разликата е в това, че всяко копие работи с различни данни (subset).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Image for post" id="236" name="Google Shape;2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127" y="4497990"/>
            <a:ext cx="9321800" cy="23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Скалиране по Z</a:t>
            </a:r>
            <a:endParaRPr/>
          </a:p>
        </p:txBody>
      </p:sp>
      <p:sp>
        <p:nvSpPr>
          <p:cNvPr id="242" name="Google Shape;242;p1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Нужно е създаването на routing criteria, за предстоящите заявки.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Сравнено с хоризонталното скалиране, скалирането по Z има следните предимства: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Нямаме повече от едно приложение, което да работи с данните.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Имаме по-добра употреба на памет и I/O трафик между приложенията.</a:t>
            </a:r>
            <a:endParaRPr/>
          </a:p>
          <a:p>
            <a:pPr indent="-28575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Въпреки това: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Сложността остава. Все още имаме нужда от скалиране по Y.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Нужна е схема за разделение на database слоя.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1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8" name="Google Shape;248;p1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" name="Google Shape;249;p1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0" name="Google Shape;250;p1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51" name="Google Shape;251;p1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52" name="Google Shape;252;p1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254" name="Google Shape;254;p1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255" name="Google Shape;255;p1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56" name="Google Shape;256;p1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59" name="Google Shape;259;p1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0" name="Google Shape;260;p1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1" name="Google Shape;261;p1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62" name="Google Shape;262;p1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63" name="Google Shape;263;p1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265" name="Google Shape;265;p1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266" name="Google Shape;266;p1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67" name="Google Shape;267;p1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17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Image for post" id="270" name="Google Shape;270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1782" y="1131994"/>
            <a:ext cx="8870312" cy="4590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CAP</a:t>
            </a:r>
            <a:br>
              <a:rPr lang="bg-BG"/>
            </a:br>
            <a:r>
              <a:rPr lang="bg-BG"/>
              <a:t>Consistency – Availability - Partitioning</a:t>
            </a:r>
            <a:endParaRPr/>
          </a:p>
        </p:txBody>
      </p:sp>
      <p:sp>
        <p:nvSpPr>
          <p:cNvPr id="276" name="Google Shape;276;p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Без значение кой метод за scaling използваме, ние пак ще имаме нужда от система за споделяне на ресурсите в мрежа.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Подобни системи се нуждаят от разпределени изчисления.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Когато разполагаме с разпределени системи и приложения, трябва да обърнем внимание на основните проблеми при разработка.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Consistency – постоянство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Availability – достъпност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Partition tolerance – поносимост на разделение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Consitency - Постоянство</a:t>
            </a:r>
            <a:endParaRPr/>
          </a:p>
        </p:txBody>
      </p:sp>
      <p:sp>
        <p:nvSpPr>
          <p:cNvPr id="282" name="Google Shape;282;p1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Consistency е свойство на разпределените системи, при което всеки прочит на данни (data read), получава последната версия на информацията.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Или се връща грешка (read error).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 други думи, когато четем от базата</a:t>
            </a:r>
            <a:br>
              <a:rPr lang="bg-BG"/>
            </a:br>
            <a:r>
              <a:rPr lang="bg-BG"/>
              <a:t>ще получаваме последно записаните</a:t>
            </a:r>
            <a:br>
              <a:rPr lang="bg-BG"/>
            </a:br>
            <a:r>
              <a:rPr lang="bg-BG"/>
              <a:t>данни.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Пример: Разполагаме с онлайн магазин. В количката винаги трябва да имаме всички продукти, които сме добавили. Пазарната количка постоянно трябва да разполага с продуктите добавени от потребителя.</a:t>
            </a:r>
            <a:endParaRPr/>
          </a:p>
        </p:txBody>
      </p:sp>
      <p:pic>
        <p:nvPicPr>
          <p:cNvPr descr="Image for post" id="283" name="Google Shape;28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1302" y="3064641"/>
            <a:ext cx="3822700" cy="1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Алгоритъм за Разпределено мислене</a:t>
            </a:r>
            <a:endParaRPr/>
          </a:p>
        </p:txBody>
      </p:sp>
      <p:pic>
        <p:nvPicPr>
          <p:cNvPr descr="Creative Production Flows for Distributed Innovation Teams" id="150" name="Google Shape;150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978256"/>
            <a:ext cx="8646048" cy="4270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Availability - достъпност</a:t>
            </a:r>
            <a:endParaRPr/>
          </a:p>
        </p:txBody>
      </p:sp>
      <p:sp>
        <p:nvSpPr>
          <p:cNvPr id="289" name="Google Shape;289;p20"/>
          <p:cNvSpPr txBox="1"/>
          <p:nvPr>
            <p:ph idx="1" type="body"/>
          </p:nvPr>
        </p:nvSpPr>
        <p:spPr>
          <a:xfrm>
            <a:off x="677334" y="2160589"/>
            <a:ext cx="8596668" cy="4261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Достъпността е свойство на разпределените системи, при което всяка заявка получава информация, без гаранция, че тя е актуална или последно добавена.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Когато се опитаме да получим информация, тя винаги е налична.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Не трябва да получаваме отговор: “please come back later…”</a:t>
            </a:r>
            <a:br>
              <a:rPr lang="bg-BG"/>
            </a:br>
            <a:br>
              <a:rPr lang="bg-BG"/>
            </a:br>
            <a:br>
              <a:rPr lang="bg-BG"/>
            </a:br>
            <a:br>
              <a:rPr lang="bg-BG"/>
            </a:br>
            <a:br>
              <a:rPr lang="bg-BG"/>
            </a:br>
            <a:br>
              <a:rPr lang="bg-BG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Пример: пак разполагаме с онлайн магазин. Винаги разполагаме с количката.</a:t>
            </a:r>
            <a:endParaRPr/>
          </a:p>
        </p:txBody>
      </p:sp>
      <p:pic>
        <p:nvPicPr>
          <p:cNvPr descr="Image for post" id="290" name="Google Shape;29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7590" y="4010572"/>
            <a:ext cx="3822700" cy="1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Partition tolerance – устойчивост на разделение</a:t>
            </a:r>
            <a:endParaRPr/>
          </a:p>
        </p:txBody>
      </p:sp>
      <p:sp>
        <p:nvSpPr>
          <p:cNvPr id="296" name="Google Shape;296;p21"/>
          <p:cNvSpPr txBox="1"/>
          <p:nvPr>
            <p:ph idx="1" type="body"/>
          </p:nvPr>
        </p:nvSpPr>
        <p:spPr>
          <a:xfrm>
            <a:off x="677334" y="2160589"/>
            <a:ext cx="8596668" cy="4345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Свойство на разпределените системи, при което дори част от системата да спре да работи (например има грешка в комуникацията), тя остава достъпна за потребителя.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Нашата система е разпределена система.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Понякога, някои от звената могат да бъдат недостъпни.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Всякакъв вид проблеми с мрежата могат да доведат до timeout на компонентите.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Partition tolerance изисква цялата система да продължи да оперира, въпреки, че някои от звената са недостъпни.</a:t>
            </a:r>
            <a:endParaRPr/>
          </a:p>
        </p:txBody>
      </p:sp>
      <p:pic>
        <p:nvPicPr>
          <p:cNvPr descr="Image for post" id="297" name="Google Shape;29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2112" y="2928006"/>
            <a:ext cx="3822700" cy="1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CAP Theorem</a:t>
            </a:r>
            <a:endParaRPr/>
          </a:p>
        </p:txBody>
      </p:sp>
      <p:sp>
        <p:nvSpPr>
          <p:cNvPr id="303" name="Google Shape;303;p2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Consistency, Availability и Partition Tolerance са свойства, които ние искаме за нашите приложения, едновременно…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„От трите свойства на споделените системи за данни (последователност, достъпност и устойчивост на мрежови разделения), само две могат да бъдат постигнати в даден момент от времето.“ - Ерик Брюуър.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9" name="Google Shape;309;p2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2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1" name="Google Shape;311;p2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2" name="Google Shape;312;p2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13" name="Google Shape;313;p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15" name="Google Shape;315;p2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6" name="Google Shape;316;p2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17" name="Google Shape;317;p2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2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20" name="Google Shape;320;p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1" name="Google Shape;321;p2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2" name="Google Shape;322;p2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23" name="Google Shape;323;p2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4" name="Google Shape;324;p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26" name="Google Shape;326;p2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27" name="Google Shape;327;p2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8" name="Google Shape;328;p2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23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Image for post" id="331" name="Google Shape;331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1207" y="1131994"/>
            <a:ext cx="4815275" cy="4590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CAP Theorem</a:t>
            </a:r>
            <a:endParaRPr/>
          </a:p>
        </p:txBody>
      </p:sp>
      <p:sp>
        <p:nvSpPr>
          <p:cNvPr id="337" name="Google Shape;337;p2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Всяко разпределено приложение</a:t>
            </a:r>
            <a:br>
              <a:rPr lang="bg-BG"/>
            </a:br>
            <a:r>
              <a:rPr lang="bg-BG"/>
              <a:t>може да се намира само от едната страна</a:t>
            </a:r>
            <a:br>
              <a:rPr lang="bg-BG"/>
            </a:br>
            <a:r>
              <a:rPr lang="bg-BG"/>
              <a:t>на триъгълника.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Няма как да бъде вътре в него.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Всяка страна има своите свойства, </a:t>
            </a:r>
            <a:br>
              <a:rPr lang="bg-BG"/>
            </a:br>
            <a:r>
              <a:rPr lang="bg-BG"/>
              <a:t>предимства и недостатъци.</a:t>
            </a:r>
            <a:endParaRPr/>
          </a:p>
        </p:txBody>
      </p:sp>
      <p:pic>
        <p:nvPicPr>
          <p:cNvPr descr="Image for post" id="338" name="Google Shape;33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1107" y="1086507"/>
            <a:ext cx="4764167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CA - High Available Consistency Жертване на разделението</a:t>
            </a:r>
            <a:endParaRPr/>
          </a:p>
        </p:txBody>
      </p:sp>
      <p:sp>
        <p:nvSpPr>
          <p:cNvPr id="344" name="Google Shape;344;p25"/>
          <p:cNvSpPr txBox="1"/>
          <p:nvPr>
            <p:ph idx="1" type="body"/>
          </p:nvPr>
        </p:nvSpPr>
        <p:spPr>
          <a:xfrm>
            <a:off x="677334" y="2160589"/>
            <a:ext cx="431508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Системата постига висока достъпност, която е последователна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За да управляваме данни разпределени в множество системи, се нуждаем от методи като </a:t>
            </a:r>
            <a:r>
              <a:rPr lang="bg-BG" u="sng">
                <a:solidFill>
                  <a:schemeClr val="hlink"/>
                </a:solidFill>
                <a:hlinkClick r:id="rId3"/>
              </a:rPr>
              <a:t>2-Phase Commit</a:t>
            </a:r>
            <a:r>
              <a:rPr lang="bg-BG"/>
              <a:t>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Сайтове с по една база данни, RDBMS (Oracle, Postgres, MySQL) са добри примери за CA системи.</a:t>
            </a:r>
            <a:endParaRPr/>
          </a:p>
        </p:txBody>
      </p:sp>
      <p:pic>
        <p:nvPicPr>
          <p:cNvPr descr="Image for post" id="345" name="Google Shape;34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7288" y="2160589"/>
            <a:ext cx="3784600" cy="37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CP – Strong consistency with Partition Tolerance – жертваме достъпност</a:t>
            </a:r>
            <a:endParaRPr/>
          </a:p>
        </p:txBody>
      </p:sp>
      <p:sp>
        <p:nvSpPr>
          <p:cNvPr id="351" name="Google Shape;351;p26"/>
          <p:cNvSpPr txBox="1"/>
          <p:nvPr>
            <p:ph idx="1" type="body"/>
          </p:nvPr>
        </p:nvSpPr>
        <p:spPr>
          <a:xfrm>
            <a:off x="4929352" y="2160589"/>
            <a:ext cx="434465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Системата постига силна последователност и е устойчива на разделение.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Pessimistic locking mechanisms - Използва се заключване на данните (всички се опитват да достъпят данните, едновременно, а записът се заключва за първия достъпил го).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DNS, MongoDB, Redis са пример за CP системи.</a:t>
            </a:r>
            <a:endParaRPr/>
          </a:p>
        </p:txBody>
      </p:sp>
      <p:pic>
        <p:nvPicPr>
          <p:cNvPr descr="Image for post" id="352" name="Google Shape;35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840" y="2256762"/>
            <a:ext cx="3810000" cy="37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bg-BG"/>
              <a:t>AP – Full availability by relaxing consistency – жертваме последователност.</a:t>
            </a:r>
            <a:endParaRPr/>
          </a:p>
        </p:txBody>
      </p:sp>
      <p:sp>
        <p:nvSpPr>
          <p:cNvPr id="358" name="Google Shape;358;p27"/>
          <p:cNvSpPr txBox="1"/>
          <p:nvPr>
            <p:ph idx="1" type="body"/>
          </p:nvPr>
        </p:nvSpPr>
        <p:spPr>
          <a:xfrm>
            <a:off x="677334" y="2160589"/>
            <a:ext cx="4451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Системата е винаги достъпна, но не винаги адекватна.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Optimistic locking mechanisms – след като достъпим данните, те могат да бъдат модифицирани, преди да завършим нашата транзакция (</a:t>
            </a:r>
            <a:r>
              <a:rPr i="1" lang="bg-BG"/>
              <a:t>The record you attempted to edit was modified by another user after you got the original value)</a:t>
            </a:r>
            <a:r>
              <a:rPr lang="bg-BG"/>
              <a:t>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CouchBase, Cassandra, Hazelcast са пример за AP системи.</a:t>
            </a:r>
            <a:endParaRPr/>
          </a:p>
        </p:txBody>
      </p:sp>
      <p:pic>
        <p:nvPicPr>
          <p:cNvPr descr="Image for post" id="359" name="Google Shape;35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5817" y="1930400"/>
            <a:ext cx="3898900" cy="37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65" name="Google Shape;365;p2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6" name="Google Shape;366;p2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7" name="Google Shape;367;p2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68" name="Google Shape;368;p2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69" name="Google Shape;369;p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71" name="Google Shape;371;p2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72" name="Google Shape;372;p2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73" name="Google Shape;373;p2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Google Shape;375;p2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76" name="Google Shape;376;p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77" name="Google Shape;377;p2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8" name="Google Shape;378;p2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79" name="Google Shape;379;p2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80" name="Google Shape;380;p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82" name="Google Shape;382;p2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83" name="Google Shape;383;p2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84" name="Google Shape;384;p2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6" name="Google Shape;386;p28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7" name="Google Shape;387;p28"/>
          <p:cNvSpPr/>
          <p:nvPr/>
        </p:nvSpPr>
        <p:spPr>
          <a:xfrm>
            <a:off x="3046476" y="1742814"/>
            <a:ext cx="6096000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С цел да скалираме системата хоризонтално, ние трябва да може да разпределяме ресурси.</a:t>
            </a:r>
            <a:br>
              <a:rPr b="0" i="0" lang="bg-BG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bg-BG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bg-BG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Следователно, възможността за Partition Tolerance ще нужна повече от останалите.</a:t>
            </a:r>
            <a:br>
              <a:rPr b="0" i="0" lang="bg-BG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2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Monolith vs Microservices</a:t>
            </a:r>
            <a:endParaRPr/>
          </a:p>
        </p:txBody>
      </p:sp>
      <p:sp>
        <p:nvSpPr>
          <p:cNvPr id="393" name="Google Shape;393;p2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Когато работим с монолитни системи и бази данни, които са CA (Consistent &amp; Available), ние нямаме нужда от разпределени изчисления и няма смисъл да мислим за разделение.</a:t>
            </a:r>
            <a:endParaRPr i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i="1" lang="bg-BG"/>
              <a:t>Въпреки това, разделението е незаменима част от разпределените системи. Затова няма как да се откажем от Partition Tolerance.</a:t>
            </a:r>
            <a:endParaRPr i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Следователно, изборът е между достъпност и последователност.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 повечето случай, достъпността е предпочитана пред последователността.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Нужно е да изберем специфичен подход, спрямо нуждите на всеки microservice.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Всичко започва от Монолит</a:t>
            </a:r>
            <a:endParaRPr/>
          </a:p>
        </p:txBody>
      </p:sp>
      <p:sp>
        <p:nvSpPr>
          <p:cNvPr id="156" name="Google Shape;156;p3"/>
          <p:cNvSpPr txBox="1"/>
          <p:nvPr>
            <p:ph idx="1" type="body"/>
          </p:nvPr>
        </p:nvSpPr>
        <p:spPr>
          <a:xfrm>
            <a:off x="3929076" y="2160600"/>
            <a:ext cx="5759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Традиционния подход за създаване на приложения се състой от огромен Монолит, който съдържа всичката логика на приложението </a:t>
            </a:r>
            <a:br>
              <a:rPr lang="bg-BG"/>
            </a:br>
            <a:r>
              <a:rPr lang="bg-BG"/>
              <a:t>и също така, събира данните в една база, която съхранява всичката информация.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За съжаление, този подход представя две огромни препятствия: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Увеличаваща се сложност на приложението, </a:t>
            </a:r>
            <a:br>
              <a:rPr lang="bg-BG"/>
            </a:br>
            <a:r>
              <a:rPr lang="bg-BG"/>
              <a:t>при постоянна разработка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Проблеми с обработката на трафик</a:t>
            </a:r>
            <a:endParaRPr/>
          </a:p>
        </p:txBody>
      </p:sp>
      <p:pic>
        <p:nvPicPr>
          <p:cNvPr descr="Image for post" id="157" name="Google Shape;15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372" y="1981200"/>
            <a:ext cx="2405383" cy="4669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"/>
          <p:cNvSpPr txBox="1"/>
          <p:nvPr>
            <p:ph type="title"/>
          </p:nvPr>
        </p:nvSpPr>
        <p:spPr>
          <a:xfrm>
            <a:off x="675064" y="609600"/>
            <a:ext cx="493992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bg-BG" sz="2800"/>
              <a:t>Къде и кога </a:t>
            </a:r>
            <a:br>
              <a:rPr lang="bg-BG" sz="2800"/>
            </a:br>
            <a:r>
              <a:rPr lang="bg-BG" sz="2800"/>
              <a:t>кой подход да използваме?</a:t>
            </a:r>
            <a:endParaRPr sz="2800"/>
          </a:p>
        </p:txBody>
      </p:sp>
      <p:sp>
        <p:nvSpPr>
          <p:cNvPr id="399" name="Google Shape;399;p30"/>
          <p:cNvSpPr txBox="1"/>
          <p:nvPr>
            <p:ph idx="1" type="body"/>
          </p:nvPr>
        </p:nvSpPr>
        <p:spPr>
          <a:xfrm>
            <a:off x="671361" y="2160589"/>
            <a:ext cx="2930517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178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bg-BG" sz="1400"/>
              <a:t>При shopping процеса в един онлайн магазин, винаги бихме искали да предпочетем успешните заявки за добавяне на продукти, защото това води до повече приходи.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bg-BG" sz="1400"/>
              <a:t>Но при checkout/order процеса, бихме предпочели да имаме последователност, защото са замесени повече от една услуги (services): payment, shipping, billing, reporting, които едновременно достъпват данни.</a:t>
            </a:r>
            <a:endParaRPr sz="1400"/>
          </a:p>
        </p:txBody>
      </p:sp>
      <p:pic>
        <p:nvPicPr>
          <p:cNvPr descr="Consistency or Availability of databases? Do you really understand CAP? |  by Sumit Sethia | Medium" id="400" name="Google Shape;40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7237" y="2426962"/>
            <a:ext cx="5421162" cy="250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3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06" name="Google Shape;406;p3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7" name="Google Shape;407;p3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8" name="Google Shape;408;p3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09" name="Google Shape;409;p3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10" name="Google Shape;410;p3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412" name="Google Shape;412;p3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413" name="Google Shape;413;p3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14" name="Google Shape;414;p3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3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17" name="Google Shape;417;p3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8" name="Google Shape;418;p3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9" name="Google Shape;419;p3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20" name="Google Shape;420;p3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21" name="Google Shape;421;p3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423" name="Google Shape;423;p3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424" name="Google Shape;424;p3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25" name="Google Shape;425;p3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7" name="Google Shape;427;p31"/>
          <p:cNvSpPr/>
          <p:nvPr/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8" name="Google Shape;428;p31"/>
          <p:cNvSpPr/>
          <p:nvPr/>
        </p:nvSpPr>
        <p:spPr>
          <a:xfrm>
            <a:off x="1734596" y="859572"/>
            <a:ext cx="6096000" cy="5293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Изборът между последователност и достъпност не е бинарен.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Изборът на достъпност не означава, че системата ще бъде непоследователна.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Тя ще бъде възможно най-последователна, но няма да дава гаранция за 100% точни данни.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Същото се отнася и за </a:t>
            </a:r>
            <a:br>
              <a:rPr b="0" i="0" lang="bg-BG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bg-BG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Consistency over Availability.</a:t>
            </a:r>
            <a:endParaRPr b="0" i="0" sz="2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3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4" name="Google Shape;434;p3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5" name="Google Shape;435;p3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6" name="Google Shape;436;p3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37" name="Google Shape;437;p3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38" name="Google Shape;438;p3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440" name="Google Shape;440;p3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441" name="Google Shape;441;p3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42" name="Google Shape;442;p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Google Shape;444;p3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45" name="Google Shape;445;p3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6" name="Google Shape;446;p3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7" name="Google Shape;447;p3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48" name="Google Shape;448;p3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49" name="Google Shape;449;p3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451" name="Google Shape;451;p3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452" name="Google Shape;452;p3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53" name="Google Shape;453;p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32"/>
          <p:cNvSpPr/>
          <p:nvPr/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Image for post" id="456" name="Google Shape;456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917" y="176782"/>
            <a:ext cx="8641135" cy="6524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ACID и BASE</a:t>
            </a:r>
            <a:endParaRPr/>
          </a:p>
        </p:txBody>
      </p:sp>
      <p:sp>
        <p:nvSpPr>
          <p:cNvPr id="462" name="Google Shape;462;p33"/>
          <p:cNvSpPr txBox="1"/>
          <p:nvPr>
            <p:ph idx="1" type="body"/>
          </p:nvPr>
        </p:nvSpPr>
        <p:spPr>
          <a:xfrm>
            <a:off x="677334" y="1488613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Когато разглеждаме различни разпределени системи и архитектури, може да попаднем на следните съкращения, свързани с работата с данни.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ACID и BASE са само съкращения, те не са имплементации на CAP.</a:t>
            </a:r>
            <a:endParaRPr/>
          </a:p>
        </p:txBody>
      </p:sp>
      <p:pic>
        <p:nvPicPr>
          <p:cNvPr id="463" name="Google Shape;4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579" y="2882100"/>
            <a:ext cx="6374250" cy="39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ACID</a:t>
            </a:r>
            <a:endParaRPr/>
          </a:p>
        </p:txBody>
      </p:sp>
      <p:sp>
        <p:nvSpPr>
          <p:cNvPr id="469" name="Google Shape;469;p3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ATOMIC – една транзакция трябва да успее или да се върне в начално положение. С други думи, всичко или нищо.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CONSISTENT – всяка транзакция ще доведе системата от едно валидно положение в друго. Последователността тук е различна от тази в CAP. Тук става въпрос само за едно entity, а в CAP за цялата система.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ISOLATED – транзакциите не могат да взаимодействат помежду си. Това означава, че за едно entity може да се случи само една транзакция в даден момент от време.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DURABLE – след като една транзакция е съхранена, тя ще остане такава. Това свойство спада към последователността на системата. Базата данни ще помни всичко, след като е завършена транзакцията.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475" name="Google Shape;475;p3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476" name="Google Shape;47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BASE</a:t>
            </a:r>
            <a:endParaRPr/>
          </a:p>
        </p:txBody>
      </p:sp>
      <p:sp>
        <p:nvSpPr>
          <p:cNvPr id="482" name="Google Shape;482;p36"/>
          <p:cNvSpPr txBox="1"/>
          <p:nvPr>
            <p:ph idx="1" type="body"/>
          </p:nvPr>
        </p:nvSpPr>
        <p:spPr>
          <a:xfrm>
            <a:off x="677334" y="1528763"/>
            <a:ext cx="8596668" cy="4512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BASE представлява алтернатива на ACID, предложена от Eric Brewer.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BASICALLY AVAILABLE – системата е основно достъпна, като някои от подсистемите могат да са недостъпни.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SOFT STATE – системата може да се променя във времето. Дори да няма input, все пак може да има промени по системата, заради “Eventual consistency”, следователно статуса на системата е Soft.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EVENTUAL CONSISTENT – ако няма нови версии на дадени данни, всички системи достъпващи данните ще получат последната версия.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3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88" name="Google Shape;488;p3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9" name="Google Shape;489;p3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0" name="Google Shape;490;p3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91" name="Google Shape;491;p3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92" name="Google Shape;492;p3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494" name="Google Shape;494;p3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495" name="Google Shape;495;p3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96" name="Google Shape;496;p3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Google Shape;498;p3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99" name="Google Shape;499;p3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00" name="Google Shape;500;p3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01" name="Google Shape;501;p3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502" name="Google Shape;502;p3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03" name="Google Shape;503;p3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505" name="Google Shape;505;p3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506" name="Google Shape;506;p3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507" name="Google Shape;507;p3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9" name="Google Shape;509;p37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NoSQL Database" id="510" name="Google Shape;510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1128" y="771525"/>
            <a:ext cx="7149249" cy="4950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Видове последователност</a:t>
            </a:r>
            <a:endParaRPr/>
          </a:p>
        </p:txBody>
      </p:sp>
      <p:sp>
        <p:nvSpPr>
          <p:cNvPr id="516" name="Google Shape;516;p3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STRONG consistency – модел при който всяка заявка към базата ще връща последната версия на данните.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WEAK consistency – заявките към базата може да върнат стари данни.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EVENTUAL consistency – наследник на weak, гарантира, че ако няма нови версии на данните, всеки път ще получим последната версия.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Реални примери за</a:t>
            </a:r>
            <a:br>
              <a:rPr lang="bg-BG"/>
            </a:br>
            <a:r>
              <a:rPr lang="bg-BG"/>
              <a:t>Eventual Consistency</a:t>
            </a:r>
            <a:endParaRPr/>
          </a:p>
        </p:txBody>
      </p:sp>
      <p:sp>
        <p:nvSpPr>
          <p:cNvPr id="522" name="Google Shape;522;p3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При payment системата на AliExpress, когато завършите поръчка не ви връща директно резултат, че сте платили, но ви казва, че сте изпратили вашето плащане.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След като плащането бъде обработено, ви се връща email, че то е успяло или не е.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Системата гарантира, че евентуално ще получите резултата от вашето плащане.</a:t>
            </a:r>
            <a:endParaRPr/>
          </a:p>
        </p:txBody>
      </p:sp>
      <p:pic>
        <p:nvPicPr>
          <p:cNvPr descr="Image for post" id="523" name="Google Shape;52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9868" y="4688818"/>
            <a:ext cx="3911600" cy="18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Трафикът през годините 2001-2011</a:t>
            </a:r>
            <a:br>
              <a:rPr lang="bg-BG"/>
            </a:br>
            <a:r>
              <a:rPr lang="bg-BG" sz="1600">
                <a:solidFill>
                  <a:schemeClr val="dk1"/>
                </a:solidFill>
              </a:rPr>
              <a:t>Ако днес успяваме да се справим с трафика, няма гаранция за утре, </a:t>
            </a:r>
            <a:br>
              <a:rPr lang="bg-BG" sz="1600">
                <a:solidFill>
                  <a:schemeClr val="dk1"/>
                </a:solidFill>
              </a:rPr>
            </a:br>
            <a:r>
              <a:rPr lang="bg-BG" sz="1600">
                <a:solidFill>
                  <a:schemeClr val="dk1"/>
                </a:solidFill>
              </a:rPr>
              <a:t>защото растежът е  експоненциален.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Image for post" id="163" name="Google Shape;16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060576"/>
            <a:ext cx="7966604" cy="476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Реални примери за</a:t>
            </a:r>
            <a:br>
              <a:rPr lang="bg-BG"/>
            </a:br>
            <a:r>
              <a:rPr lang="bg-BG"/>
              <a:t>Eventual Consistency</a:t>
            </a:r>
            <a:endParaRPr/>
          </a:p>
        </p:txBody>
      </p:sp>
      <p:sp>
        <p:nvSpPr>
          <p:cNvPr id="529" name="Google Shape;529;p4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 ресторант, където се самообслужваме, първо си взимаме храната и тогава плащаме.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Ако си платим, тогава ще можем да ядем.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 други ресторанти, първо поръчваме и веднага след това плащаме.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Чак след това можем да получим поръчката си.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Това в софтуерния свят се нарича Promise.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Реални примери за</a:t>
            </a:r>
            <a:br>
              <a:rPr lang="bg-BG"/>
            </a:br>
            <a:r>
              <a:rPr lang="bg-BG"/>
              <a:t>Eventual Consistency</a:t>
            </a:r>
            <a:endParaRPr/>
          </a:p>
        </p:txBody>
      </p:sp>
      <p:sp>
        <p:nvSpPr>
          <p:cNvPr id="535" name="Google Shape;535;p4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Facebool Wall Paradox – намираме нещо интересно, искаме да го споделим с приятели, изпращаме го в чата или го публикуваме на нашата или чужда стена.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Резултатът е, че новата публикация не е още достъпна за всички.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След няколко refresh-a вече е.</a:t>
            </a:r>
            <a:endParaRPr/>
          </a:p>
        </p:txBody>
      </p:sp>
      <p:pic>
        <p:nvPicPr>
          <p:cNvPr descr="Image for post" id="536" name="Google Shape;53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2062" y="3921675"/>
            <a:ext cx="2523194" cy="2534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Въпроси Q&amp;A</a:t>
            </a:r>
            <a:endParaRPr/>
          </a:p>
        </p:txBody>
      </p:sp>
      <p:sp>
        <p:nvSpPr>
          <p:cNvPr id="542" name="Google Shape;542;p4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In distributed systems There's no guarantees - There is no Spoon | Make a  Meme" id="543" name="Google Shape;54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892300"/>
            <a:ext cx="7620000" cy="49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Скалиране на приложенията</a:t>
            </a:r>
            <a:endParaRPr/>
          </a:p>
        </p:txBody>
      </p:sp>
      <p:sp>
        <p:nvSpPr>
          <p:cNvPr id="169" name="Google Shape;169;p5"/>
          <p:cNvSpPr txBox="1"/>
          <p:nvPr>
            <p:ph idx="1" type="body"/>
          </p:nvPr>
        </p:nvSpPr>
        <p:spPr>
          <a:xfrm>
            <a:off x="677334" y="1398717"/>
            <a:ext cx="8866716" cy="16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i="1" lang="bg-BG"/>
              <a:t>С цел да се справим с нарастващия трафик, можем да мащабираме/оразмеряваме/”скалираме”.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i="1" lang="bg-BG"/>
              <a:t>Scaling </a:t>
            </a:r>
            <a:r>
              <a:rPr i="1" lang="bg-BG"/>
              <a:t>се случва в две направления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i="1" lang="bg-BG"/>
              <a:t>Хоризонтално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i="1" lang="bg-BG"/>
              <a:t>Вертикално</a:t>
            </a:r>
            <a:endParaRPr/>
          </a:p>
        </p:txBody>
      </p:sp>
      <p:pic>
        <p:nvPicPr>
          <p:cNvPr descr="Horizontal and Vertical Scaling - WebAiry" id="170" name="Google Shape;17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502" y="3154010"/>
            <a:ext cx="6348306" cy="3913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Вертикално скалиране</a:t>
            </a:r>
            <a:endParaRPr/>
          </a:p>
        </p:txBody>
      </p:sp>
      <p:sp>
        <p:nvSpPr>
          <p:cNvPr id="176" name="Google Shape;176;p6"/>
          <p:cNvSpPr txBox="1"/>
          <p:nvPr>
            <p:ph idx="1" type="body"/>
          </p:nvPr>
        </p:nvSpPr>
        <p:spPr>
          <a:xfrm>
            <a:off x="677334" y="2160589"/>
            <a:ext cx="5019273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Познато още като “Scaling up“.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Добавяне на повече ресурси (CPU, RAM) към вече съществуващо приложение.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Няма нужда от допълнителна разработка. Изключваме приложението, добавяме новите ресурси и го включваме пак.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Минус – вертикалното скалиране, подобно на трафика, поскъпва почти експоненциално.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Mainframe computer.</a:t>
            </a:r>
            <a:endParaRPr/>
          </a:p>
        </p:txBody>
      </p:sp>
      <p:pic>
        <p:nvPicPr>
          <p:cNvPr descr="Image for post" id="177" name="Google Shape;17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1157" y="1731959"/>
            <a:ext cx="3351826" cy="3582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Хоризонтално скалиране</a:t>
            </a:r>
            <a:endParaRPr/>
          </a:p>
        </p:txBody>
      </p:sp>
      <p:sp>
        <p:nvSpPr>
          <p:cNvPr id="183" name="Google Shape;183;p7"/>
          <p:cNvSpPr txBox="1"/>
          <p:nvPr>
            <p:ph idx="1" type="body"/>
          </p:nvPr>
        </p:nvSpPr>
        <p:spPr>
          <a:xfrm>
            <a:off x="677334" y="2160589"/>
            <a:ext cx="5418666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Познато още като „Scaling out“.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Добавяне на още сървъри със стандартен капацитет и разполагане на множество приложения върху тях.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 пъти по-евтин от vertical scaling - вместо да се прави един сървър по-мощен, се добавят много други.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По-голяма устойчивост, тъй като има множество копия, работещи на различни машини.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Минус – повече обмен на данни в самото приложение и по-сериозен архитектурен дизайн.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Image for post" id="184" name="Google Shape;18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9" y="2160589"/>
            <a:ext cx="3525709" cy="2767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>
            <p:ph idx="1" type="body"/>
          </p:nvPr>
        </p:nvSpPr>
        <p:spPr>
          <a:xfrm>
            <a:off x="306169" y="767255"/>
            <a:ext cx="8596668" cy="14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 днешните enterprise решения се предпочита horizontal scaling.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По-евтини допълнителни машини – Low cost,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По-издръжливи компоненти – High availability.</a:t>
            </a:r>
            <a:endParaRPr/>
          </a:p>
        </p:txBody>
      </p:sp>
      <p:pic>
        <p:nvPicPr>
          <p:cNvPr descr="Image for post" id="190" name="Google Shape;19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169" y="2438708"/>
            <a:ext cx="9373671" cy="26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bg-BG"/>
              <a:t>“The art of scalability” by Michael Fischer</a:t>
            </a:r>
            <a:br>
              <a:rPr lang="bg-BG"/>
            </a:br>
            <a:r>
              <a:rPr lang="bg-BG"/>
              <a:t>SCALE CUBE from</a:t>
            </a:r>
            <a:endParaRPr/>
          </a:p>
        </p:txBody>
      </p:sp>
      <p:pic>
        <p:nvPicPr>
          <p:cNvPr descr="Image for post" id="196" name="Google Shape;196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8176" y="1930400"/>
            <a:ext cx="6544582" cy="491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2020-11-03T08:50:57Z</dcterms:created>
  <dc:creator>V Mat</dc:creator>
</cp:coreProperties>
</file>