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5" r:id="rId8"/>
    <p:sldId id="266" r:id="rId9"/>
    <p:sldId id="262" r:id="rId10"/>
    <p:sldId id="267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4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140545/htg-explains-what-is-the-new-copyright-alert-system-and-how-does-it-affect-you/" TargetMode="External"/><Relationship Id="rId2" Type="http://schemas.openxmlformats.org/officeDocument/2006/relationships/hyperlink" Target="http://www.sandvine.com/news/pr_detail.asp?ID=39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://web.cs.ucla.edu/classes/cs217/05BitTorr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ttgtmedia.com/rms/onlineImages/blockchain_5steps_desktop.jpg" TargetMode="External"/><Relationship Id="rId2" Type="http://schemas.openxmlformats.org/officeDocument/2006/relationships/hyperlink" Target="https://searchcio.techtarget.com/definition/distributed-ledger#:~:text=Distributed%20ledger%20technology%20(DLT)%20is,data%20store%20or%20administration%20functionalit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earchcio.techtarget.com/definition/distributed-ledger#:~:text=Distributed%20ledger%20technology%20(DLT)%20is,data%20store%20or%20administration%20functionality.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nextweb.com/wp-content/blogs.dir/1/files/2013/08/10533272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Реални примери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Skype, </a:t>
            </a:r>
            <a:r>
              <a:rPr lang="en-US" dirty="0" err="1" smtClean="0"/>
              <a:t>BitTorrent</a:t>
            </a:r>
            <a:r>
              <a:rPr lang="en-US" dirty="0" smtClean="0"/>
              <a:t>, </a:t>
            </a:r>
            <a:r>
              <a:rPr lang="en-US" dirty="0" err="1" smtClean="0"/>
              <a:t>Blockchain</a:t>
            </a:r>
            <a:r>
              <a:rPr lang="en-US" dirty="0" smtClean="0"/>
              <a:t>, Counter-Strike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6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ntroduction to Peer to Peer (P2P) Network | CodeSpo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работи </a:t>
            </a:r>
            <a:r>
              <a:rPr lang="en-US" dirty="0" smtClean="0"/>
              <a:t>Skype?</a:t>
            </a:r>
            <a:br>
              <a:rPr lang="en-US" dirty="0" smtClean="0"/>
            </a:br>
            <a:r>
              <a:rPr lang="en-US" dirty="0" err="1" smtClean="0"/>
              <a:t>Supernodes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Ключов момент в работата на </a:t>
            </a:r>
            <a:r>
              <a:rPr lang="en-US" dirty="0" smtClean="0"/>
              <a:t>Skype </a:t>
            </a:r>
            <a:r>
              <a:rPr lang="bg-BG" dirty="0" smtClean="0"/>
              <a:t>мрежата е задаването на потребителски компютри като </a:t>
            </a:r>
            <a:r>
              <a:rPr lang="en-US" dirty="0" smtClean="0"/>
              <a:t>“</a:t>
            </a:r>
            <a:r>
              <a:rPr lang="en-US" dirty="0" err="1" smtClean="0"/>
              <a:t>supernodes</a:t>
            </a:r>
            <a:r>
              <a:rPr lang="en-US" dirty="0" smtClean="0"/>
              <a:t>”.</a:t>
            </a:r>
          </a:p>
          <a:p>
            <a:r>
              <a:rPr lang="bg-BG" dirty="0" smtClean="0"/>
              <a:t>Представете си, че тези „избранници“ са като разпределителните гари от ЖП мрежа, която свързват множество железопътни линии.</a:t>
            </a:r>
          </a:p>
          <a:p>
            <a:r>
              <a:rPr lang="bg-BG" dirty="0" smtClean="0"/>
              <a:t>На един такъв „избранник“ – </a:t>
            </a:r>
            <a:r>
              <a:rPr lang="en-US" dirty="0" err="1" smtClean="0"/>
              <a:t>supernode</a:t>
            </a:r>
            <a:r>
              <a:rPr lang="en-US" dirty="0" smtClean="0"/>
              <a:t>, </a:t>
            </a:r>
            <a:r>
              <a:rPr lang="bg-BG" dirty="0" smtClean="0"/>
              <a:t>е възможно трафикът да се увеличава постоянно, което може да доведе до трудности в интернет достъпна на потребителя.</a:t>
            </a:r>
          </a:p>
          <a:p>
            <a:r>
              <a:rPr lang="bg-BG" dirty="0" smtClean="0"/>
              <a:t>Разбира се, потребителят може да</a:t>
            </a:r>
            <a:r>
              <a:rPr lang="en-US" dirty="0"/>
              <a:t> </a:t>
            </a:r>
            <a:r>
              <a:rPr lang="bg-BG" dirty="0" smtClean="0"/>
              <a:t>деактивира тази функционалност като редактира </a:t>
            </a:r>
            <a:r>
              <a:rPr lang="en-US" dirty="0" smtClean="0"/>
              <a:t>Windows </a:t>
            </a:r>
            <a:r>
              <a:rPr lang="bg-BG" dirty="0" smtClean="0"/>
              <a:t>регистрите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ontrolling Skype: Network Overview, Skype Login and FortiGate  Configuration to block Skyp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94" y="697831"/>
            <a:ext cx="9110148" cy="496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bittorrent-swa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8" y="803615"/>
            <a:ext cx="11348452" cy="52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BitTorrent</a:t>
            </a:r>
            <a:r>
              <a:rPr lang="en-US" dirty="0"/>
              <a:t> consumes 12% of total Internet traffic in North America and 36% of total traffic in the Asia-Pacific region, according to </a:t>
            </a:r>
            <a:r>
              <a:rPr lang="en-US" u="sng" dirty="0">
                <a:hlinkClick r:id="rId2"/>
              </a:rPr>
              <a:t>a 2012 study</a:t>
            </a:r>
            <a:r>
              <a:rPr lang="en-US" dirty="0"/>
              <a:t>. It’s so popular that </a:t>
            </a:r>
            <a:r>
              <a:rPr lang="en-US" u="sng" dirty="0">
                <a:hlinkClick r:id="rId3"/>
              </a:rPr>
              <a:t>the new “Copyright Alert System”</a:t>
            </a:r>
            <a:r>
              <a:rPr lang="en-US" dirty="0"/>
              <a:t> targets </a:t>
            </a:r>
            <a:r>
              <a:rPr lang="en-US" dirty="0" err="1"/>
              <a:t>BitTorrent</a:t>
            </a:r>
            <a:r>
              <a:rPr lang="en-US" dirty="0"/>
              <a:t> traffic alone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BitTorrent</a:t>
            </a:r>
            <a:r>
              <a:rPr lang="en-US" dirty="0" smtClean="0"/>
              <a:t> </a:t>
            </a:r>
            <a:r>
              <a:rPr lang="bg-BG" dirty="0" smtClean="0"/>
              <a:t>консумира близо </a:t>
            </a:r>
            <a:r>
              <a:rPr lang="en-US" dirty="0" smtClean="0"/>
              <a:t>12% </a:t>
            </a:r>
            <a:r>
              <a:rPr lang="bg-BG" dirty="0" smtClean="0"/>
              <a:t>от интернет трафика в Северна Америка и 36% от Азия (2012).</a:t>
            </a:r>
          </a:p>
          <a:p>
            <a:r>
              <a:rPr lang="bg-BG" dirty="0" smtClean="0"/>
              <a:t>Толкова е популярен, че се създават различни системи за регулирането му (</a:t>
            </a:r>
            <a:r>
              <a:rPr lang="en-US" dirty="0" smtClean="0"/>
              <a:t>Copyright Alert System).</a:t>
            </a:r>
          </a:p>
          <a:p>
            <a:r>
              <a:rPr lang="en-US" dirty="0" err="1" smtClean="0"/>
              <a:t>BitTorrent</a:t>
            </a:r>
            <a:r>
              <a:rPr lang="en-US" dirty="0" smtClean="0"/>
              <a:t> </a:t>
            </a:r>
            <a:r>
              <a:rPr lang="bg-BG" dirty="0" smtClean="0"/>
              <a:t>е по-известен като метод за пиратско поведение в интернет, но той не е само за пирати. </a:t>
            </a:r>
          </a:p>
          <a:p>
            <a:r>
              <a:rPr lang="en-US" dirty="0" err="1" smtClean="0"/>
              <a:t>BitTorrent</a:t>
            </a:r>
            <a:r>
              <a:rPr lang="en-US" dirty="0" smtClean="0"/>
              <a:t> </a:t>
            </a:r>
            <a:r>
              <a:rPr lang="bg-BG" dirty="0" smtClean="0"/>
              <a:t>представлява полезен, децентрализиран </a:t>
            </a:r>
            <a:r>
              <a:rPr lang="en-US" dirty="0" smtClean="0"/>
              <a:t>peer-to-peer </a:t>
            </a:r>
            <a:r>
              <a:rPr lang="bg-BG" dirty="0" smtClean="0"/>
              <a:t>протокол, които притежава солидни предимства пред други </a:t>
            </a:r>
            <a:r>
              <a:rPr lang="en-US" dirty="0" smtClean="0"/>
              <a:t>p2p </a:t>
            </a:r>
            <a:r>
              <a:rPr lang="bg-BG" dirty="0" smtClean="0"/>
              <a:t>протоколи.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работи мрежата?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7137" y="2390774"/>
            <a:ext cx="3724168" cy="3880773"/>
          </a:xfrm>
        </p:spPr>
        <p:txBody>
          <a:bodyPr/>
          <a:lstStyle/>
          <a:p>
            <a:r>
              <a:rPr lang="bg-BG" dirty="0" smtClean="0"/>
              <a:t>Ако изтеглим една </a:t>
            </a:r>
            <a:r>
              <a:rPr lang="en-US" dirty="0" smtClean="0"/>
              <a:t>web </a:t>
            </a:r>
            <a:r>
              <a:rPr lang="bg-BG" dirty="0" smtClean="0"/>
              <a:t>страница, ние се свързваме със сървъра, където тя е разположена и теглим информацията директно от там (централния сървър). </a:t>
            </a:r>
            <a:br>
              <a:rPr lang="bg-BG" dirty="0" smtClean="0"/>
            </a:br>
            <a:endParaRPr lang="bg-BG" dirty="0" smtClean="0"/>
          </a:p>
          <a:p>
            <a:r>
              <a:rPr lang="bg-BG" dirty="0" smtClean="0"/>
              <a:t>Така работи „почти“ всичкия трафик в мрежата.</a:t>
            </a:r>
          </a:p>
          <a:p>
            <a:endParaRPr lang="bg-BG" dirty="0" smtClean="0"/>
          </a:p>
        </p:txBody>
      </p:sp>
      <p:pic>
        <p:nvPicPr>
          <p:cNvPr id="8" name="Picture 2" descr="network-with-central-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0774"/>
            <a:ext cx="619125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работи </a:t>
            </a:r>
            <a:r>
              <a:rPr lang="en-US" dirty="0" err="1" smtClean="0"/>
              <a:t>BitTorrent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583073"/>
            <a:ext cx="3710182" cy="3880773"/>
          </a:xfrm>
        </p:spPr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</a:t>
            </a:r>
            <a:r>
              <a:rPr lang="bg-BG" dirty="0" smtClean="0"/>
              <a:t>е </a:t>
            </a:r>
            <a:r>
              <a:rPr lang="en-US" dirty="0" smtClean="0"/>
              <a:t>peer-to-peer </a:t>
            </a:r>
            <a:r>
              <a:rPr lang="bg-BG" dirty="0" smtClean="0"/>
              <a:t>протокол.</a:t>
            </a:r>
          </a:p>
          <a:p>
            <a:r>
              <a:rPr lang="bg-BG" dirty="0" smtClean="0"/>
              <a:t>Всички компютри в мрежата се събират в </a:t>
            </a:r>
            <a:r>
              <a:rPr lang="en-US" dirty="0" smtClean="0"/>
              <a:t>“swarm” </a:t>
            </a:r>
            <a:r>
              <a:rPr lang="bg-BG" dirty="0" smtClean="0"/>
              <a:t>(група от компютри, които теглят и качват един и същи торент).</a:t>
            </a:r>
          </a:p>
          <a:p>
            <a:r>
              <a:rPr lang="bg-BG" dirty="0" smtClean="0"/>
              <a:t>Този </a:t>
            </a:r>
            <a:r>
              <a:rPr lang="en-US" dirty="0" smtClean="0"/>
              <a:t>swarm </a:t>
            </a:r>
            <a:r>
              <a:rPr lang="bg-BG" dirty="0" smtClean="0"/>
              <a:t>работи без нуждата от централен сървър.</a:t>
            </a:r>
            <a:endParaRPr lang="en-US" dirty="0"/>
          </a:p>
        </p:txBody>
      </p:sp>
      <p:pic>
        <p:nvPicPr>
          <p:cNvPr id="10242" name="Picture 2" descr="peer-to-peer-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517" y="1681291"/>
            <a:ext cx="5587592" cy="403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4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 </a:t>
            </a:r>
            <a:r>
              <a:rPr lang="en-US" dirty="0" err="1"/>
              <a:t>BitTorrent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Обикновенно, за да станем част от „</a:t>
            </a:r>
            <a:r>
              <a:rPr lang="en-US" dirty="0" smtClean="0"/>
              <a:t>swarm” </a:t>
            </a:r>
            <a:r>
              <a:rPr lang="bg-BG" dirty="0" smtClean="0"/>
              <a:t>е нужно да заредим .</a:t>
            </a:r>
            <a:r>
              <a:rPr lang="en-US" dirty="0" smtClean="0"/>
              <a:t>torrent </a:t>
            </a:r>
            <a:r>
              <a:rPr lang="bg-BG" dirty="0" smtClean="0"/>
              <a:t>файл в </a:t>
            </a:r>
            <a:r>
              <a:rPr lang="en-US" dirty="0" err="1" smtClean="0"/>
              <a:t>BitTorrent</a:t>
            </a:r>
            <a:r>
              <a:rPr lang="en-US" dirty="0" smtClean="0"/>
              <a:t> client.</a:t>
            </a:r>
          </a:p>
          <a:p>
            <a:r>
              <a:rPr lang="bg-BG" dirty="0" smtClean="0"/>
              <a:t>Клиентът се свързва с тракер, който е обособен в </a:t>
            </a:r>
            <a:r>
              <a:rPr lang="en-US" dirty="0" smtClean="0"/>
              <a:t>.torrent </a:t>
            </a:r>
            <a:r>
              <a:rPr lang="bg-BG" dirty="0" smtClean="0"/>
              <a:t>файла.</a:t>
            </a:r>
          </a:p>
          <a:p>
            <a:r>
              <a:rPr lang="bg-BG" dirty="0" smtClean="0"/>
              <a:t>Тракерът съдържа списък с </a:t>
            </a:r>
            <a:r>
              <a:rPr lang="en-US" dirty="0" smtClean="0"/>
              <a:t>IP </a:t>
            </a:r>
            <a:r>
              <a:rPr lang="bg-BG" dirty="0" smtClean="0"/>
              <a:t>адресите на вече свързаните компютри в </a:t>
            </a:r>
            <a:r>
              <a:rPr lang="en-US" dirty="0" smtClean="0"/>
              <a:t>swarm-a</a:t>
            </a:r>
            <a:r>
              <a:rPr lang="bg-BG" dirty="0" smtClean="0"/>
              <a:t> и споделя този списък с новия клиент.</a:t>
            </a:r>
            <a:r>
              <a:rPr lang="en-US" dirty="0" smtClean="0"/>
              <a:t> </a:t>
            </a:r>
            <a:r>
              <a:rPr lang="bg-BG" dirty="0" smtClean="0"/>
              <a:t>След като клиентът е вече свързан към </a:t>
            </a:r>
            <a:r>
              <a:rPr lang="en-US" dirty="0" smtClean="0"/>
              <a:t>swarm-a, </a:t>
            </a:r>
            <a:r>
              <a:rPr lang="bg-BG" dirty="0" smtClean="0"/>
              <a:t>той започва да сваля малки парчета от торента.</a:t>
            </a:r>
          </a:p>
          <a:p>
            <a:r>
              <a:rPr lang="bg-BG" dirty="0" smtClean="0"/>
              <a:t>В момента, в който клиентът разполага с някакви данни, той автоматично може да започне да ги споделя с другите от </a:t>
            </a:r>
            <a:r>
              <a:rPr lang="en-US" dirty="0" smtClean="0"/>
              <a:t>swarm-a.</a:t>
            </a:r>
          </a:p>
          <a:p>
            <a:r>
              <a:rPr lang="bg-BG" dirty="0" smtClean="0"/>
              <a:t>По този начин, всеки който тегли, автоматично качва (</a:t>
            </a:r>
            <a:r>
              <a:rPr lang="en-US" dirty="0" smtClean="0"/>
              <a:t>upload</a:t>
            </a:r>
            <a:r>
              <a:rPr lang="bg-BG" dirty="0" smtClean="0"/>
              <a:t>-ва).</a:t>
            </a:r>
          </a:p>
          <a:p>
            <a:r>
              <a:rPr lang="bg-BG" dirty="0" smtClean="0"/>
              <a:t>Трафикът се разпределя.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Къде е тракерът в цялото уравнение?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176" y="2246603"/>
            <a:ext cx="4039045" cy="3880773"/>
          </a:xfrm>
        </p:spPr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</a:t>
            </a:r>
            <a:r>
              <a:rPr lang="bg-BG" dirty="0" smtClean="0"/>
              <a:t>клиентите реално не теглят файлове от тракера.</a:t>
            </a:r>
          </a:p>
          <a:p>
            <a:r>
              <a:rPr lang="bg-BG" dirty="0" smtClean="0"/>
              <a:t>Тракерът участва само като диспечер на участниците в </a:t>
            </a:r>
            <a:r>
              <a:rPr lang="en-US" dirty="0" smtClean="0"/>
              <a:t>swarm-a.</a:t>
            </a:r>
          </a:p>
          <a:p>
            <a:r>
              <a:rPr lang="bg-BG" dirty="0" smtClean="0"/>
              <a:t>Тракерът не тегли и не качва данни.</a:t>
            </a:r>
            <a:endParaRPr lang="en-US" dirty="0" smtClean="0"/>
          </a:p>
          <a:p>
            <a:r>
              <a:rPr lang="bg-BG" dirty="0" smtClean="0"/>
              <a:t>Повече за </a:t>
            </a:r>
            <a:r>
              <a:rPr lang="en-US" dirty="0" err="1" smtClean="0">
                <a:hlinkClick r:id="rId2"/>
              </a:rPr>
              <a:t>BitTorrent</a:t>
            </a:r>
            <a:endParaRPr lang="en-US" dirty="0"/>
          </a:p>
          <a:p>
            <a:r>
              <a:rPr lang="bg-BG" dirty="0" smtClean="0"/>
              <a:t>Проверете, какво е </a:t>
            </a:r>
            <a:r>
              <a:rPr lang="en-US" dirty="0" smtClean="0"/>
              <a:t>Torrent DHT.</a:t>
            </a:r>
            <a:endParaRPr lang="en-US" dirty="0"/>
          </a:p>
        </p:txBody>
      </p:sp>
      <p:pic>
        <p:nvPicPr>
          <p:cNvPr id="11266" name="Picture 2" descr="BASIC HACKING TIPS TUTORIALS TRICKS TIPS HELP EXPLORE UR KNOWLEDGE: What  are Torrents and its working 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5980"/>
            <a:ext cx="5342020" cy="534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Torrents (a distributed system). Introduction | by Keshara Piyumal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609600"/>
            <a:ext cx="7792898" cy="619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re's life without technology – Communication Toda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64" y="556377"/>
            <a:ext cx="5907951" cy="590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7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Diana, A Blockchain 'Lunar Registry,' Attempts To Tokenize The M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02779" cy="68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1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0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Дефиниция за </a:t>
            </a:r>
            <a:r>
              <a:rPr lang="en-US" dirty="0" smtClean="0"/>
              <a:t>DLT </a:t>
            </a:r>
            <a:r>
              <a:rPr lang="bg-BG" dirty="0" smtClean="0"/>
              <a:t>и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technology is a type of distributed ledger technology (DLT) — It is an accounting system where the </a:t>
            </a:r>
            <a:r>
              <a:rPr lang="en-US" b="1" dirty="0"/>
              <a:t>ledger</a:t>
            </a:r>
            <a:r>
              <a:rPr lang="en-US" dirty="0"/>
              <a:t> (record of transactions) is </a:t>
            </a:r>
            <a:r>
              <a:rPr lang="en-US" b="1" dirty="0"/>
              <a:t>distributed</a:t>
            </a:r>
            <a:r>
              <a:rPr lang="en-US" dirty="0"/>
              <a:t> among a network of computers</a:t>
            </a:r>
            <a:r>
              <a:rPr lang="en-US" dirty="0" smtClean="0"/>
              <a:t>.</a:t>
            </a:r>
          </a:p>
          <a:p>
            <a:r>
              <a:rPr lang="bg-BG" dirty="0" smtClean="0"/>
              <a:t>Вид </a:t>
            </a:r>
            <a:r>
              <a:rPr lang="en-US" dirty="0" smtClean="0"/>
              <a:t>distributed ledger technology (DLT)</a:t>
            </a:r>
          </a:p>
          <a:p>
            <a:r>
              <a:rPr lang="en-US" dirty="0">
                <a:hlinkClick r:id="rId2"/>
              </a:rPr>
              <a:t>https://searchcio.techtarget.com/definition/distributed-ledger#:~:text=Distributed%20ledger%20technology%20(DLT)%20is,data%20store%20or%20administration%20functionality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cdn.ttgtmedia.com/rms/onlineImages/blockchain_5steps_desktop.jpg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Ledger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Distributed Ledger </a:t>
            </a:r>
            <a:r>
              <a:rPr lang="bg-BG" dirty="0" smtClean="0"/>
              <a:t>или </a:t>
            </a:r>
            <a:r>
              <a:rPr lang="en-US" dirty="0" smtClean="0"/>
              <a:t>Shared Ledger/DLT, </a:t>
            </a:r>
            <a:r>
              <a:rPr lang="bg-BG" dirty="0" smtClean="0"/>
              <a:t>представлява консенсус от репликирани, споделени и синхронизирани дигитални данни, които са разпространени между множество места, държави или институции. Липсва централен администратор.</a:t>
            </a:r>
          </a:p>
          <a:p>
            <a:r>
              <a:rPr lang="bg-BG" dirty="0" smtClean="0"/>
              <a:t>За съществуването на </a:t>
            </a:r>
            <a:r>
              <a:rPr lang="en-US" dirty="0" smtClean="0"/>
              <a:t>DLT </a:t>
            </a:r>
            <a:r>
              <a:rPr lang="bg-BG" dirty="0" smtClean="0"/>
              <a:t>се изисква </a:t>
            </a:r>
            <a:r>
              <a:rPr lang="en-US" dirty="0" smtClean="0"/>
              <a:t>peer-to-peer </a:t>
            </a:r>
            <a:r>
              <a:rPr lang="bg-BG" dirty="0" smtClean="0"/>
              <a:t>мрежа.</a:t>
            </a:r>
          </a:p>
          <a:p>
            <a:r>
              <a:rPr lang="bg-BG" dirty="0" smtClean="0"/>
              <a:t>Нужен е алгоритъм за консенсус, който разрешава репликация.</a:t>
            </a:r>
          </a:p>
          <a:p>
            <a:r>
              <a:rPr lang="bg-BG" dirty="0" smtClean="0"/>
              <a:t>Пример за </a:t>
            </a:r>
            <a:r>
              <a:rPr lang="en-US" dirty="0" smtClean="0"/>
              <a:t>DLT </a:t>
            </a:r>
            <a:r>
              <a:rPr lang="bg-BG" dirty="0" smtClean="0"/>
              <a:t>е </a:t>
            </a:r>
            <a:r>
              <a:rPr lang="en-US" dirty="0" err="1" smtClean="0"/>
              <a:t>Blockchain</a:t>
            </a:r>
            <a:r>
              <a:rPr lang="en-US" dirty="0" smtClean="0"/>
              <a:t>, </a:t>
            </a:r>
            <a:r>
              <a:rPr lang="bg-BG" dirty="0" smtClean="0"/>
              <a:t>който може да бъде публичен или частен.</a:t>
            </a:r>
            <a:endParaRPr lang="en-US" dirty="0" smtClean="0"/>
          </a:p>
          <a:p>
            <a:r>
              <a:rPr lang="bg-BG" dirty="0" smtClean="0"/>
              <a:t>Базата данни, която </a:t>
            </a:r>
            <a:r>
              <a:rPr lang="en-US" dirty="0" smtClean="0"/>
              <a:t>DLT </a:t>
            </a:r>
            <a:r>
              <a:rPr lang="bg-BG" dirty="0" smtClean="0"/>
              <a:t>използва е разпределена между множество възли (</a:t>
            </a:r>
            <a:r>
              <a:rPr lang="en-US" dirty="0" smtClean="0"/>
              <a:t>nodes/devices) </a:t>
            </a:r>
            <a:r>
              <a:rPr lang="bg-BG" dirty="0" smtClean="0"/>
              <a:t>в </a:t>
            </a:r>
            <a:r>
              <a:rPr lang="en-US" dirty="0" smtClean="0"/>
              <a:t>p2p </a:t>
            </a:r>
            <a:r>
              <a:rPr lang="bg-BG" dirty="0" smtClean="0"/>
              <a:t>мрежата.</a:t>
            </a:r>
          </a:p>
          <a:p>
            <a:r>
              <a:rPr lang="bg-BG" dirty="0" smtClean="0"/>
              <a:t>Тя се репликира и запазва независимо.</a:t>
            </a:r>
          </a:p>
          <a:p>
            <a:r>
              <a:rPr lang="bg-BG" dirty="0" smtClean="0"/>
              <a:t>Водещото предимство е липсата на централен авторитет.</a:t>
            </a:r>
          </a:p>
          <a:p>
            <a:r>
              <a:rPr lang="bg-BG" dirty="0" smtClean="0"/>
              <a:t>Когато има промяна в данните, един възел създава нова транзакция, а останалите използват алгоритъм за консенсус, за да я потвърдят.</a:t>
            </a:r>
          </a:p>
          <a:p>
            <a:r>
              <a:rPr lang="bg-BG" dirty="0" smtClean="0"/>
              <a:t>След като е потвърдена транзакцията, тя се записва сред останалите възли.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047" y="2689600"/>
            <a:ext cx="8192729" cy="217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210071" cy="558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469"/>
            <a:ext cx="12196438" cy="5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940"/>
            <a:ext cx="12172035" cy="54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9600"/>
            <a:ext cx="12197285" cy="51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821"/>
            <a:ext cx="12222332" cy="5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започва всичко...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bg-BG" dirty="0" smtClean="0"/>
              <a:t>В началото на </a:t>
            </a:r>
            <a:r>
              <a:rPr lang="en-US" dirty="0" smtClean="0"/>
              <a:t>XX </a:t>
            </a:r>
            <a:r>
              <a:rPr lang="bg-BG" dirty="0" smtClean="0"/>
              <a:t>век</a:t>
            </a:r>
            <a:r>
              <a:rPr lang="en-US" dirty="0" smtClean="0"/>
              <a:t>,</a:t>
            </a:r>
            <a:r>
              <a:rPr lang="bg-BG" dirty="0" smtClean="0"/>
              <a:t> фокусът е бил върху </a:t>
            </a:r>
            <a:r>
              <a:rPr lang="en-US" dirty="0" smtClean="0"/>
              <a:t>instant messaging.</a:t>
            </a:r>
            <a:endParaRPr lang="bg-BG" dirty="0" smtClean="0"/>
          </a:p>
          <a:p>
            <a:pPr fontAlgn="base"/>
            <a:r>
              <a:rPr lang="en-US" dirty="0" smtClean="0"/>
              <a:t>AOL Instant Messaging (AIM), ICQ, MSN Messenger, Yahoo Messenger, Dir.bg</a:t>
            </a:r>
          </a:p>
          <a:p>
            <a:pPr fontAlgn="base"/>
            <a:r>
              <a:rPr lang="bg-BG" dirty="0" smtClean="0"/>
              <a:t>„Големите“ се фокусират само на едно място...</a:t>
            </a:r>
            <a:endParaRPr lang="en-US" dirty="0" smtClean="0"/>
          </a:p>
          <a:p>
            <a:pPr fontAlgn="base"/>
            <a:r>
              <a:rPr lang="bg-BG" dirty="0" smtClean="0"/>
              <a:t>Когато фокусът е изцяло върху една точка, пропускаме останалите, а там, доста често, се крие ключът от бараката.</a:t>
            </a:r>
          </a:p>
          <a:p>
            <a:pPr fontAlgn="base"/>
            <a:r>
              <a:rPr lang="bg-BG" dirty="0" smtClean="0"/>
              <a:t>В случая </a:t>
            </a:r>
            <a:r>
              <a:rPr lang="en-US" dirty="0" smtClean="0"/>
              <a:t>instant messaging </a:t>
            </a:r>
            <a:r>
              <a:rPr lang="bg-BG" dirty="0" smtClean="0"/>
              <a:t>включва в себе си само изпращане на текст. Сякаш звук и изображение не съществуват...</a:t>
            </a:r>
          </a:p>
          <a:p>
            <a:pPr fontAlgn="base"/>
            <a:r>
              <a:rPr lang="bg-BG" dirty="0" smtClean="0"/>
              <a:t>Една стъпка по-напред, </a:t>
            </a:r>
            <a:r>
              <a:rPr lang="en-US" dirty="0" smtClean="0"/>
              <a:t>Skype </a:t>
            </a:r>
            <a:r>
              <a:rPr lang="bg-BG" dirty="0" smtClean="0"/>
              <a:t>разрешава хората да се чувстват все по-близо, без значение къде са (стига да имат интернет).</a:t>
            </a:r>
            <a:r>
              <a:rPr lang="en-US" u="sng" dirty="0">
                <a:hlinkClick r:id="rId2"/>
              </a:rPr>
              <a:t/>
            </a:r>
            <a:br>
              <a:rPr lang="en-US" u="sng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</a:t>
            </a:r>
            <a:r>
              <a:rPr lang="bg-BG" dirty="0" smtClean="0"/>
              <a:t>-</a:t>
            </a:r>
            <a:r>
              <a:rPr lang="en-US" dirty="0" smtClean="0"/>
              <a:t>to</a:t>
            </a:r>
            <a:r>
              <a:rPr lang="bg-BG" dirty="0" smtClean="0"/>
              <a:t>-</a:t>
            </a:r>
            <a:r>
              <a:rPr lang="en-US" dirty="0" smtClean="0"/>
              <a:t>Peer</a:t>
            </a:r>
            <a:br>
              <a:rPr lang="en-US" dirty="0" smtClean="0"/>
            </a:br>
            <a:r>
              <a:rPr lang="bg-BG" dirty="0" smtClean="0"/>
              <a:t>Споделяне на музика - </a:t>
            </a:r>
            <a:r>
              <a:rPr lang="en-US" dirty="0" err="1" smtClean="0"/>
              <a:t>Kazaa</a:t>
            </a:r>
            <a:r>
              <a:rPr lang="en-US" dirty="0" smtClean="0"/>
              <a:t>, Napster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Napster </a:t>
            </a:r>
            <a:r>
              <a:rPr lang="bg-BG" dirty="0" smtClean="0"/>
              <a:t>(1999) е пионер в </a:t>
            </a:r>
            <a:r>
              <a:rPr lang="en-US" dirty="0" smtClean="0"/>
              <a:t>peer-to-peer (P2P) </a:t>
            </a:r>
            <a:r>
              <a:rPr lang="bg-BG" dirty="0" smtClean="0"/>
              <a:t>споделянето на файлове в интернет. Във времето претърпява набор от трансформации:</a:t>
            </a:r>
          </a:p>
          <a:p>
            <a:pPr lvl="1"/>
            <a:r>
              <a:rPr lang="bg-BG" dirty="0" smtClean="0"/>
              <a:t>Споделяне на </a:t>
            </a:r>
            <a:r>
              <a:rPr lang="en-US" dirty="0" smtClean="0"/>
              <a:t>mp3 </a:t>
            </a:r>
            <a:r>
              <a:rPr lang="bg-BG" dirty="0" smtClean="0"/>
              <a:t>файлове.</a:t>
            </a:r>
          </a:p>
          <a:p>
            <a:pPr lvl="1"/>
            <a:r>
              <a:rPr lang="bg-BG" dirty="0" smtClean="0"/>
              <a:t>Магазин за музика.</a:t>
            </a:r>
          </a:p>
          <a:p>
            <a:pPr lvl="1"/>
            <a:r>
              <a:rPr lang="bg-BG" dirty="0" smtClean="0"/>
              <a:t>Стрийминг платформа</a:t>
            </a:r>
            <a:endParaRPr lang="en-US" dirty="0" smtClean="0"/>
          </a:p>
          <a:p>
            <a:r>
              <a:rPr lang="bg-BG" dirty="0" smtClean="0"/>
              <a:t>Последователи на </a:t>
            </a:r>
            <a:r>
              <a:rPr lang="en-US" dirty="0" err="1" smtClean="0"/>
              <a:t>Napser</a:t>
            </a:r>
            <a:r>
              <a:rPr lang="en-US" dirty="0" smtClean="0"/>
              <a:t>: Gnutella, Freenet, </a:t>
            </a:r>
            <a:r>
              <a:rPr lang="en-US" dirty="0" err="1" smtClean="0"/>
              <a:t>BearShare</a:t>
            </a:r>
            <a:r>
              <a:rPr lang="en-US" dirty="0" smtClean="0"/>
              <a:t>, </a:t>
            </a:r>
            <a:r>
              <a:rPr lang="en-US" dirty="0" err="1" smtClean="0"/>
              <a:t>Soulseek</a:t>
            </a:r>
            <a:r>
              <a:rPr lang="en-US" dirty="0" smtClean="0"/>
              <a:t>. </a:t>
            </a:r>
            <a:r>
              <a:rPr lang="en-US" dirty="0" err="1" smtClean="0"/>
              <a:t>AudioGalaxy</a:t>
            </a:r>
            <a:r>
              <a:rPr lang="en-US" dirty="0" smtClean="0"/>
              <a:t>, LimeWire, Scour, </a:t>
            </a:r>
            <a:r>
              <a:rPr lang="en-US" dirty="0" err="1" smtClean="0"/>
              <a:t>Kazaa</a:t>
            </a:r>
            <a:r>
              <a:rPr lang="en-US" dirty="0" smtClean="0"/>
              <a:t>, </a:t>
            </a:r>
            <a:r>
              <a:rPr lang="en-US" dirty="0" err="1" smtClean="0"/>
              <a:t>Madster</a:t>
            </a:r>
            <a:r>
              <a:rPr lang="en-US" dirty="0" smtClean="0"/>
              <a:t>, </a:t>
            </a:r>
            <a:r>
              <a:rPr lang="en-US" dirty="0" err="1" smtClean="0"/>
              <a:t>eDonkey</a:t>
            </a:r>
            <a:r>
              <a:rPr lang="en-US" dirty="0" smtClean="0"/>
              <a:t>.</a:t>
            </a:r>
            <a:endParaRPr lang="bg-BG" dirty="0" smtClean="0"/>
          </a:p>
          <a:p>
            <a:r>
              <a:rPr lang="bg-BG" dirty="0" smtClean="0"/>
              <a:t>Двама приятели </a:t>
            </a:r>
            <a:r>
              <a:rPr lang="en-US" dirty="0" smtClean="0"/>
              <a:t>Janus </a:t>
            </a:r>
            <a:r>
              <a:rPr lang="en-US" dirty="0" err="1"/>
              <a:t>Friis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 smtClean="0"/>
              <a:t>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 smtClean="0"/>
              <a:t>Zennstrom</a:t>
            </a:r>
            <a:r>
              <a:rPr lang="bg-BG" dirty="0" smtClean="0"/>
              <a:t> създават </a:t>
            </a:r>
            <a:r>
              <a:rPr lang="en-US" dirty="0" err="1" smtClean="0"/>
              <a:t>Kazaa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Sky Peer to Peer – </a:t>
            </a:r>
            <a:r>
              <a:rPr lang="bg-BG" dirty="0" smtClean="0"/>
              <a:t>технология приложена в една сфера, може да се приложи и в друга.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henextweb.com/wp-content/blogs.dir/1/files/2013/08/Screen-Shot-2013-08-29-at-8.39.24-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8080"/>
            <a:ext cx="9327721" cy="509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работи </a:t>
            </a:r>
            <a:r>
              <a:rPr lang="en-US" dirty="0" smtClean="0"/>
              <a:t>Skype?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VoIP – Voice over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VoIP </a:t>
            </a:r>
            <a:r>
              <a:rPr lang="bg-BG" dirty="0" smtClean="0"/>
              <a:t>– тази система разрешава разговорът да се проведе през интернет доставчика, вместо през телефонна линия.</a:t>
            </a:r>
          </a:p>
          <a:p>
            <a:r>
              <a:rPr lang="bg-BG" dirty="0" smtClean="0"/>
              <a:t>В случая с телефонните услуги, ако искаме да проведем разговор в локалната страна (България) цената ще е една. Ако искаме в ЕС – друга. Ако искаме да се обадим в Аржентина – трета.</a:t>
            </a:r>
          </a:p>
          <a:p>
            <a:r>
              <a:rPr lang="bg-BG" dirty="0" smtClean="0"/>
              <a:t>За разлика от телефонните услуги, цената за пренос на данни от </a:t>
            </a:r>
            <a:r>
              <a:rPr lang="en-US" dirty="0" smtClean="0"/>
              <a:t>A </a:t>
            </a:r>
            <a:r>
              <a:rPr lang="bg-BG" dirty="0" smtClean="0"/>
              <a:t>до Б и от </a:t>
            </a:r>
            <a:r>
              <a:rPr lang="en-US" dirty="0" smtClean="0"/>
              <a:t>A </a:t>
            </a:r>
            <a:r>
              <a:rPr lang="bg-BG" dirty="0" smtClean="0"/>
              <a:t>до Я е една и съща.</a:t>
            </a:r>
            <a:endParaRPr lang="en-US" dirty="0" smtClean="0"/>
          </a:p>
          <a:p>
            <a:r>
              <a:rPr lang="en-US" dirty="0" smtClean="0"/>
              <a:t>VoIP </a:t>
            </a:r>
            <a:r>
              <a:rPr lang="bg-BG" dirty="0" smtClean="0"/>
              <a:t>конвертира звукът от гласа на участниците в данни. Качеството на конвертирането зависи от случая. Същото важи и за </a:t>
            </a:r>
            <a:r>
              <a:rPr lang="en-US" dirty="0" smtClean="0"/>
              <a:t>mp3 </a:t>
            </a:r>
            <a:r>
              <a:rPr lang="bg-BG" dirty="0" smtClean="0"/>
              <a:t>файловете. </a:t>
            </a:r>
          </a:p>
          <a:p>
            <a:r>
              <a:rPr lang="bg-BG" dirty="0" smtClean="0"/>
              <a:t>Качеството се намаля, но участниците не разбират (освен ако нямат тренирано ухо).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Learn About VoIP Technology | Dallas Telephone 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609599"/>
            <a:ext cx="7824982" cy="550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VOIP - Networking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1" y="537411"/>
            <a:ext cx="7672582" cy="58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7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работи </a:t>
            </a:r>
            <a:r>
              <a:rPr lang="en-US" dirty="0" smtClean="0"/>
              <a:t>Skype?</a:t>
            </a:r>
            <a:br>
              <a:rPr lang="en-US" dirty="0" smtClean="0"/>
            </a:br>
            <a:r>
              <a:rPr lang="en-US" dirty="0" smtClean="0"/>
              <a:t>Peer-to-peer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Skype </a:t>
            </a:r>
            <a:r>
              <a:rPr lang="bg-BG" dirty="0" smtClean="0"/>
              <a:t>не използва директна връзка между участниците.</a:t>
            </a:r>
          </a:p>
          <a:p>
            <a:r>
              <a:rPr lang="bg-BG" dirty="0" smtClean="0"/>
              <a:t>Всички компютри, на които работи </a:t>
            </a:r>
            <a:r>
              <a:rPr lang="en-US" dirty="0" smtClean="0"/>
              <a:t>Skype, </a:t>
            </a:r>
            <a:r>
              <a:rPr lang="bg-BG" dirty="0" smtClean="0"/>
              <a:t>са свързани в </a:t>
            </a:r>
            <a:r>
              <a:rPr lang="en-US" dirty="0" smtClean="0"/>
              <a:t>peer-to-peer </a:t>
            </a:r>
            <a:r>
              <a:rPr lang="bg-BG" dirty="0" smtClean="0"/>
              <a:t>мрежа.</a:t>
            </a:r>
            <a:endParaRPr lang="en-US" dirty="0" smtClean="0"/>
          </a:p>
          <a:p>
            <a:r>
              <a:rPr lang="bg-BG" dirty="0" smtClean="0"/>
              <a:t>Тази мрежа работи по един и същи начин, навсякъде. От нас зависи как ще я използваме (</a:t>
            </a:r>
            <a:r>
              <a:rPr lang="en-US" dirty="0" smtClean="0"/>
              <a:t>legal/illegal data sharing).</a:t>
            </a:r>
          </a:p>
          <a:p>
            <a:r>
              <a:rPr lang="bg-BG" dirty="0" smtClean="0"/>
              <a:t>Когато провеждаме разговор, данните се рутират през комбинация от участници в мрежата (търси се най-ефикасния път).</a:t>
            </a:r>
          </a:p>
          <a:p>
            <a:r>
              <a:rPr lang="bg-BG" dirty="0" smtClean="0"/>
              <a:t>По този начин се намаля трафикът, който минава директно през личната инфраструктура на </a:t>
            </a:r>
            <a:r>
              <a:rPr lang="en-US" dirty="0" smtClean="0"/>
              <a:t>Skype.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927</Words>
  <Application>Microsoft Office PowerPoint</Application>
  <PresentationFormat>Widescreen</PresentationFormat>
  <Paragraphs>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Facet</vt:lpstr>
      <vt:lpstr>Реални примери</vt:lpstr>
      <vt:lpstr>PowerPoint Presentation</vt:lpstr>
      <vt:lpstr>Как започва всичко...</vt:lpstr>
      <vt:lpstr>Peer-to-Peer Споделяне на музика - Kazaa, Napster</vt:lpstr>
      <vt:lpstr>PowerPoint Presentation</vt:lpstr>
      <vt:lpstr>Как работи Skype? VoIP – Voice over IP</vt:lpstr>
      <vt:lpstr>PowerPoint Presentation</vt:lpstr>
      <vt:lpstr>PowerPoint Presentation</vt:lpstr>
      <vt:lpstr>Как работи Skype? Peer-to-peer</vt:lpstr>
      <vt:lpstr>PowerPoint Presentation</vt:lpstr>
      <vt:lpstr>Как работи Skype? Supernodes</vt:lpstr>
      <vt:lpstr>PowerPoint Presentation</vt:lpstr>
      <vt:lpstr>PowerPoint Presentation</vt:lpstr>
      <vt:lpstr>Bittorrent</vt:lpstr>
      <vt:lpstr>Как работи мрежата?</vt:lpstr>
      <vt:lpstr>Как работи BitTorrent?</vt:lpstr>
      <vt:lpstr>Как работи BitTorrent?</vt:lpstr>
      <vt:lpstr>Къде е тракерът в цялото уравнение?</vt:lpstr>
      <vt:lpstr>PowerPoint Presentation</vt:lpstr>
      <vt:lpstr>PowerPoint Presentation</vt:lpstr>
      <vt:lpstr>PowerPoint Presentation</vt:lpstr>
      <vt:lpstr>Дефиниция за DLT и Blockchain</vt:lpstr>
      <vt:lpstr>Distributed Ledger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Реални примери</dc:title>
  <dc:creator>Viktor</dc:creator>
  <cp:lastModifiedBy>Viktor</cp:lastModifiedBy>
  <cp:revision>12</cp:revision>
  <dcterms:created xsi:type="dcterms:W3CDTF">2020-11-30T11:30:51Z</dcterms:created>
  <dcterms:modified xsi:type="dcterms:W3CDTF">2020-11-30T14:17:52Z</dcterms:modified>
</cp:coreProperties>
</file>