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7" r:id="rId3"/>
    <p:sldId id="258" r:id="rId4"/>
    <p:sldId id="259" r:id="rId5"/>
    <p:sldId id="260" r:id="rId6"/>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1/23/2021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26592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20968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1/23/2021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61071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1/23/2021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58250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1/23/2021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94527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060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73464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5971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92665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1/23/2021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1079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1/23/2021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41531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1/23/2021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51284262"/>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2" r:id="rId6"/>
    <p:sldLayoutId id="2147483728" r:id="rId7"/>
    <p:sldLayoutId id="2147483729" r:id="rId8"/>
    <p:sldLayoutId id="2147483730" r:id="rId9"/>
    <p:sldLayoutId id="2147483731" r:id="rId10"/>
    <p:sldLayoutId id="2147483733"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1" name="Rectangle 10">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Заглавие 1">
            <a:extLst>
              <a:ext uri="{FF2B5EF4-FFF2-40B4-BE49-F238E27FC236}">
                <a16:creationId xmlns:a16="http://schemas.microsoft.com/office/drawing/2014/main" id="{1997B31F-834A-4E95-B443-555AA7BA6C3F}"/>
              </a:ext>
            </a:extLst>
          </p:cNvPr>
          <p:cNvSpPr>
            <a:spLocks noGrp="1"/>
          </p:cNvSpPr>
          <p:nvPr>
            <p:ph type="ctrTitle"/>
          </p:nvPr>
        </p:nvSpPr>
        <p:spPr>
          <a:xfrm>
            <a:off x="886672" y="2343704"/>
            <a:ext cx="6823988" cy="1719617"/>
          </a:xfrm>
        </p:spPr>
        <p:txBody>
          <a:bodyPr anchor="b">
            <a:normAutofit/>
          </a:bodyPr>
          <a:lstStyle/>
          <a:p>
            <a:r>
              <a:rPr lang="en-US" sz="5400" dirty="0">
                <a:solidFill>
                  <a:schemeClr val="bg2">
                    <a:lumMod val="25000"/>
                    <a:lumOff val="75000"/>
                  </a:schemeClr>
                </a:solidFill>
                <a:latin typeface="Times New Roman" panose="02020603050405020304" pitchFamily="18" charset="0"/>
                <a:cs typeface="Times New Roman" panose="02020603050405020304" pitchFamily="18" charset="0"/>
              </a:rPr>
              <a:t>Phone addiction</a:t>
            </a:r>
            <a:endParaRPr lang="bg-BG" sz="5400" dirty="0">
              <a:solidFill>
                <a:schemeClr val="bg2">
                  <a:lumMod val="25000"/>
                  <a:lumOff val="75000"/>
                </a:schemeClr>
              </a:solidFill>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D54AF56D-B40B-4868-8729-3BD8BB533E24}"/>
              </a:ext>
            </a:extLst>
          </p:cNvPr>
          <p:cNvPicPr>
            <a:picLocks noChangeAspect="1"/>
          </p:cNvPicPr>
          <p:nvPr/>
        </p:nvPicPr>
        <p:blipFill rotWithShape="1">
          <a:blip r:embed="rId2"/>
          <a:srcRect l="25230" r="33415" b="1"/>
          <a:stretch/>
        </p:blipFill>
        <p:spPr>
          <a:xfrm>
            <a:off x="8140428" y="10"/>
            <a:ext cx="4051572" cy="6857990"/>
          </a:xfrm>
          <a:prstGeom prst="rect">
            <a:avLst/>
          </a:prstGeom>
        </p:spPr>
      </p:pic>
    </p:spTree>
    <p:extLst>
      <p:ext uri="{BB962C8B-B14F-4D97-AF65-F5344CB8AC3E}">
        <p14:creationId xmlns:p14="http://schemas.microsoft.com/office/powerpoint/2010/main" val="33624865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Контейнер за съдържание 2">
            <a:extLst>
              <a:ext uri="{FF2B5EF4-FFF2-40B4-BE49-F238E27FC236}">
                <a16:creationId xmlns:a16="http://schemas.microsoft.com/office/drawing/2014/main" id="{26ECF9FE-F4F6-4C43-B1BB-BE04CE8A7EA9}"/>
              </a:ext>
            </a:extLst>
          </p:cNvPr>
          <p:cNvSpPr>
            <a:spLocks noGrp="1"/>
          </p:cNvSpPr>
          <p:nvPr>
            <p:ph idx="1"/>
          </p:nvPr>
        </p:nvSpPr>
        <p:spPr>
          <a:xfrm>
            <a:off x="581192" y="360216"/>
            <a:ext cx="11029615" cy="3269822"/>
          </a:xfrm>
        </p:spPr>
        <p:txBody>
          <a:bodyPr>
            <a:normAutofit/>
          </a:bodyPr>
          <a:lstStyle/>
          <a:p>
            <a:pPr algn="just"/>
            <a:r>
              <a:rPr lang="en-US" sz="2400" dirty="0">
                <a:solidFill>
                  <a:schemeClr val="tx1"/>
                </a:solidFill>
                <a:latin typeface="Times New Roman" panose="02020603050405020304" pitchFamily="18" charset="0"/>
                <a:cs typeface="Times New Roman" panose="02020603050405020304" pitchFamily="18" charset="0"/>
              </a:rPr>
              <a:t>Smartphones are undoubtedly useful technological advances, but their use can affect work, school and relationships. When we spend more time online than interacting with people around us, when we can't stop checking our phone for new messages and emails - even when it has negative consequences in your life - it may be time to reconsider using your device.</a:t>
            </a:r>
            <a:endParaRPr lang="bg-BG" sz="2400" dirty="0">
              <a:solidFill>
                <a:schemeClr val="tx1"/>
              </a:solidFill>
              <a:latin typeface="Times New Roman" panose="02020603050405020304" pitchFamily="18" charset="0"/>
              <a:cs typeface="Times New Roman" panose="02020603050405020304" pitchFamily="18" charset="0"/>
            </a:endParaRPr>
          </a:p>
        </p:txBody>
      </p:sp>
      <p:pic>
        <p:nvPicPr>
          <p:cNvPr id="5" name="Картина 4">
            <a:extLst>
              <a:ext uri="{FF2B5EF4-FFF2-40B4-BE49-F238E27FC236}">
                <a16:creationId xmlns:a16="http://schemas.microsoft.com/office/drawing/2014/main" id="{85B65739-331D-40D6-8E35-3396D16C77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4785" y="3340223"/>
            <a:ext cx="4492101" cy="2988885"/>
          </a:xfrm>
          <a:prstGeom prst="rect">
            <a:avLst/>
          </a:prstGeom>
        </p:spPr>
      </p:pic>
      <p:pic>
        <p:nvPicPr>
          <p:cNvPr id="9" name="Картина 8">
            <a:extLst>
              <a:ext uri="{FF2B5EF4-FFF2-40B4-BE49-F238E27FC236}">
                <a16:creationId xmlns:a16="http://schemas.microsoft.com/office/drawing/2014/main" id="{4526C80F-09DC-49FB-8E55-C464DF93B5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1746" y="3340224"/>
            <a:ext cx="4481086" cy="2988884"/>
          </a:xfrm>
          <a:prstGeom prst="rect">
            <a:avLst/>
          </a:prstGeom>
        </p:spPr>
      </p:pic>
    </p:spTree>
    <p:extLst>
      <p:ext uri="{BB962C8B-B14F-4D97-AF65-F5344CB8AC3E}">
        <p14:creationId xmlns:p14="http://schemas.microsoft.com/office/powerpoint/2010/main" val="35786301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Контейнер за съдържание 2">
            <a:extLst>
              <a:ext uri="{FF2B5EF4-FFF2-40B4-BE49-F238E27FC236}">
                <a16:creationId xmlns:a16="http://schemas.microsoft.com/office/drawing/2014/main" id="{F3C1B189-96AB-4C64-AC37-79C15FC3AB82}"/>
              </a:ext>
            </a:extLst>
          </p:cNvPr>
          <p:cNvSpPr>
            <a:spLocks noGrp="1"/>
          </p:cNvSpPr>
          <p:nvPr>
            <p:ph idx="1"/>
          </p:nvPr>
        </p:nvSpPr>
        <p:spPr>
          <a:xfrm>
            <a:off x="581192" y="849415"/>
            <a:ext cx="11029615" cy="3634486"/>
          </a:xfrm>
        </p:spPr>
        <p:txBody>
          <a:bodyPr>
            <a:normAutofit/>
          </a:bodyPr>
          <a:lstStyle/>
          <a:p>
            <a:pPr algn="just"/>
            <a:r>
              <a:rPr lang="en-US" sz="2400" dirty="0">
                <a:solidFill>
                  <a:schemeClr val="tx1"/>
                </a:solidFill>
                <a:latin typeface="Times New Roman" panose="02020603050405020304" pitchFamily="18" charset="0"/>
                <a:cs typeface="Times New Roman" panose="02020603050405020304" pitchFamily="18" charset="0"/>
              </a:rPr>
              <a:t>Like drugs and alcohol, the Internet can trigger the release of dopamine in the brain (the neurotransmitter responsible for the sensation of pleasure in the human brain). But dopamine is also a hormone of addiction and dependence, because all substances, people and activities, everything that causes our pleasure, can lead to addiction and dependence. Addiction to social networks, dating apps, text messaging can reach the point where virtual friends become more important than real relationships. We've all seen couples sitting together in a restaurant, ignoring each other and staring at their phones.</a:t>
            </a:r>
            <a:endParaRPr lang="bg-BG" sz="2400" dirty="0">
              <a:solidFill>
                <a:schemeClr val="tx1"/>
              </a:solidFill>
              <a:latin typeface="Times New Roman" panose="02020603050405020304" pitchFamily="18" charset="0"/>
              <a:cs typeface="Times New Roman" panose="02020603050405020304" pitchFamily="18" charset="0"/>
            </a:endParaRPr>
          </a:p>
        </p:txBody>
      </p:sp>
      <p:pic>
        <p:nvPicPr>
          <p:cNvPr id="7" name="Картина 6">
            <a:extLst>
              <a:ext uri="{FF2B5EF4-FFF2-40B4-BE49-F238E27FC236}">
                <a16:creationId xmlns:a16="http://schemas.microsoft.com/office/drawing/2014/main" id="{DD0A8217-EAB9-4E16-9C54-78B2FA3D68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2338" y="4002572"/>
            <a:ext cx="4393261" cy="2465674"/>
          </a:xfrm>
          <a:prstGeom prst="rect">
            <a:avLst/>
          </a:prstGeom>
        </p:spPr>
      </p:pic>
    </p:spTree>
    <p:extLst>
      <p:ext uri="{BB962C8B-B14F-4D97-AF65-F5344CB8AC3E}">
        <p14:creationId xmlns:p14="http://schemas.microsoft.com/office/powerpoint/2010/main" val="32577754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Контейнер за съдържание 2">
            <a:extLst>
              <a:ext uri="{FF2B5EF4-FFF2-40B4-BE49-F238E27FC236}">
                <a16:creationId xmlns:a16="http://schemas.microsoft.com/office/drawing/2014/main" id="{1683075E-36AF-4C15-8E0B-F4EE8AD32B5D}"/>
              </a:ext>
            </a:extLst>
          </p:cNvPr>
          <p:cNvSpPr>
            <a:spLocks noGrp="1"/>
          </p:cNvSpPr>
          <p:nvPr>
            <p:ph idx="1"/>
          </p:nvPr>
        </p:nvSpPr>
        <p:spPr>
          <a:xfrm>
            <a:off x="581192" y="538697"/>
            <a:ext cx="11029615" cy="3634486"/>
          </a:xfrm>
        </p:spPr>
        <p:txBody>
          <a:bodyPr>
            <a:normAutofit/>
          </a:bodyPr>
          <a:lstStyle/>
          <a:p>
            <a:pPr algn="just"/>
            <a:r>
              <a:rPr lang="en-US" sz="2400" dirty="0">
                <a:solidFill>
                  <a:schemeClr val="tx1"/>
                </a:solidFill>
                <a:latin typeface="Times New Roman" panose="02020603050405020304" pitchFamily="18" charset="0"/>
                <a:cs typeface="Times New Roman" panose="02020603050405020304" pitchFamily="18" charset="0"/>
              </a:rPr>
              <a:t>Also, excessive use of a smartphone disrupts sleep, which has a serious impact on our overall mental health and memory. After all that has been said so far, we can summarize that the telephone, on the one hand, is a necessary means of doing work and talking, but on the other hand, it can be a "weapon" in the hands of the wrong person. Personally, I could not imagine life without a mobile phone, but I realize that at some point this may play a bad joke on me.</a:t>
            </a:r>
            <a:endParaRPr lang="bg-BG" sz="2400" dirty="0">
              <a:solidFill>
                <a:schemeClr val="tx1"/>
              </a:solidFill>
              <a:latin typeface="Times New Roman" panose="02020603050405020304" pitchFamily="18" charset="0"/>
              <a:cs typeface="Times New Roman" panose="02020603050405020304" pitchFamily="18" charset="0"/>
            </a:endParaRPr>
          </a:p>
        </p:txBody>
      </p:sp>
      <p:pic>
        <p:nvPicPr>
          <p:cNvPr id="7" name="Картина 6">
            <a:extLst>
              <a:ext uri="{FF2B5EF4-FFF2-40B4-BE49-F238E27FC236}">
                <a16:creationId xmlns:a16="http://schemas.microsoft.com/office/drawing/2014/main" id="{4E96C02E-F5D7-4774-94CB-DD664F27A9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739" y="3858485"/>
            <a:ext cx="4134082" cy="2750754"/>
          </a:xfrm>
          <a:prstGeom prst="rect">
            <a:avLst/>
          </a:prstGeom>
        </p:spPr>
      </p:pic>
      <p:pic>
        <p:nvPicPr>
          <p:cNvPr id="1026" name="Picture 2" descr="Разговорите с Македония и Сърбия поевтиняват до цените в ЕС | Клуб 'Z'">
            <a:extLst>
              <a:ext uri="{FF2B5EF4-FFF2-40B4-BE49-F238E27FC236}">
                <a16:creationId xmlns:a16="http://schemas.microsoft.com/office/drawing/2014/main" id="{E8FB36E1-93C5-4994-8FF9-25BE63124A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3592" y="3858485"/>
            <a:ext cx="4134082" cy="2750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097688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авоъгълник 4">
            <a:extLst>
              <a:ext uri="{FF2B5EF4-FFF2-40B4-BE49-F238E27FC236}">
                <a16:creationId xmlns:a16="http://schemas.microsoft.com/office/drawing/2014/main" id="{CCDF8E95-2E7C-45E5-A7E8-43CD2F94E0AA}"/>
              </a:ext>
            </a:extLst>
          </p:cNvPr>
          <p:cNvSpPr/>
          <p:nvPr/>
        </p:nvSpPr>
        <p:spPr>
          <a:xfrm>
            <a:off x="1143362" y="2875002"/>
            <a:ext cx="9905277" cy="1200329"/>
          </a:xfrm>
          <a:prstGeom prst="rect">
            <a:avLst/>
          </a:prstGeom>
          <a:noFill/>
        </p:spPr>
        <p:txBody>
          <a:bodyPr wrap="none" lIns="91440" tIns="45720" rIns="91440" bIns="45720">
            <a:spAutoFit/>
          </a:bodyPr>
          <a:lstStyle/>
          <a:p>
            <a:pPr algn="ctr"/>
            <a:r>
              <a:rPr lang="en-US" sz="7200" dirty="0">
                <a:ln w="0"/>
                <a:gradFill>
                  <a:gsLst>
                    <a:gs pos="21000">
                      <a:schemeClr val="tx1">
                        <a:lumMod val="75000"/>
                        <a:lumOff val="25000"/>
                      </a:schemeClr>
                    </a:gs>
                    <a:gs pos="88000">
                      <a:srgbClr val="C5C7CA"/>
                    </a:gs>
                  </a:gsLst>
                  <a:lin ang="5400000"/>
                </a:gra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Thanks for your attention!</a:t>
            </a:r>
            <a:endParaRPr lang="bg-BG" sz="7200" b="0" cap="none" spc="0" dirty="0">
              <a:ln w="0"/>
              <a:gradFill>
                <a:gsLst>
                  <a:gs pos="21000">
                    <a:schemeClr val="tx1">
                      <a:lumMod val="75000"/>
                      <a:lumOff val="25000"/>
                    </a:schemeClr>
                  </a:gs>
                  <a:gs pos="88000">
                    <a:srgbClr val="C5C7CA"/>
                  </a:gs>
                </a:gsLst>
                <a:lin ang="5400000"/>
              </a:gra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endParaRPr>
          </a:p>
        </p:txBody>
      </p:sp>
      <p:sp>
        <p:nvSpPr>
          <p:cNvPr id="6" name="Текстово поле 5">
            <a:extLst>
              <a:ext uri="{FF2B5EF4-FFF2-40B4-BE49-F238E27FC236}">
                <a16:creationId xmlns:a16="http://schemas.microsoft.com/office/drawing/2014/main" id="{0913D5BA-9B9B-4D1A-9A2D-EDA5CD944BF7}"/>
              </a:ext>
            </a:extLst>
          </p:cNvPr>
          <p:cNvSpPr txBox="1"/>
          <p:nvPr/>
        </p:nvSpPr>
        <p:spPr>
          <a:xfrm>
            <a:off x="3783368" y="5100503"/>
            <a:ext cx="4927106" cy="584775"/>
          </a:xfrm>
          <a:prstGeom prst="rect">
            <a:avLst/>
          </a:prstGeom>
          <a:noFill/>
        </p:spPr>
        <p:txBody>
          <a:bodyPr wrap="square" rtlCol="0">
            <a:spAutoFit/>
          </a:bodyPr>
          <a:lstStyle/>
          <a:p>
            <a:r>
              <a:rPr lang="en-US" sz="3200" dirty="0">
                <a:solidFill>
                  <a:schemeClr val="tx1">
                    <a:lumMod val="75000"/>
                    <a:lumOff val="25000"/>
                  </a:schemeClr>
                </a:solidFill>
                <a:latin typeface="Times New Roman" panose="02020603050405020304" pitchFamily="18" charset="0"/>
                <a:cs typeface="Times New Roman" panose="02020603050405020304" pitchFamily="18" charset="0"/>
              </a:rPr>
              <a:t>Prepared by: Tony Todorov</a:t>
            </a:r>
            <a:endParaRPr lang="bg-BG" sz="32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1235186"/>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theme/theme1.xml><?xml version="1.0" encoding="utf-8"?>
<a:theme xmlns:a="http://schemas.openxmlformats.org/drawingml/2006/main" name="Dividend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31</TotalTime>
  <Words>284</Words>
  <Application>Microsoft Office PowerPoint</Application>
  <PresentationFormat>Широк екран</PresentationFormat>
  <Paragraphs>6</Paragraphs>
  <Slides>5</Slides>
  <Notes>0</Notes>
  <HiddenSlides>0</HiddenSlides>
  <MMClips>0</MMClips>
  <ScaleCrop>false</ScaleCrop>
  <HeadingPairs>
    <vt:vector size="6" baseType="variant">
      <vt:variant>
        <vt:lpstr>Използвани шрифтове</vt:lpstr>
      </vt:variant>
      <vt:variant>
        <vt:i4>4</vt:i4>
      </vt:variant>
      <vt:variant>
        <vt:lpstr>Тема</vt:lpstr>
      </vt:variant>
      <vt:variant>
        <vt:i4>1</vt:i4>
      </vt:variant>
      <vt:variant>
        <vt:lpstr>Заглавия на слайдовете</vt:lpstr>
      </vt:variant>
      <vt:variant>
        <vt:i4>5</vt:i4>
      </vt:variant>
    </vt:vector>
  </HeadingPairs>
  <TitlesOfParts>
    <vt:vector size="10" baseType="lpstr">
      <vt:lpstr>Arial</vt:lpstr>
      <vt:lpstr>Gill Sans MT</vt:lpstr>
      <vt:lpstr>Times New Roman</vt:lpstr>
      <vt:lpstr>Wingdings 2</vt:lpstr>
      <vt:lpstr>DividendVTI</vt:lpstr>
      <vt:lpstr>Phone addiction</vt:lpstr>
      <vt:lpstr>Презентация на PowerPoint</vt:lpstr>
      <vt:lpstr>Презентация на PowerPoint</vt:lpstr>
      <vt:lpstr>Презентация на PowerPoint</vt:lpstr>
      <vt:lpstr>Презентация на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Phone addiction</dc:title>
  <dc:creator>Тони Тодоров</dc:creator>
  <cp:lastModifiedBy>Тони Тодоров</cp:lastModifiedBy>
  <cp:revision>4</cp:revision>
  <dcterms:created xsi:type="dcterms:W3CDTF">2021-01-23T13:28:58Z</dcterms:created>
  <dcterms:modified xsi:type="dcterms:W3CDTF">2021-01-23T14:00:05Z</dcterms:modified>
</cp:coreProperties>
</file>