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8" name="Shape 2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rial"/>
      </a:defRPr>
    </a:lvl1pPr>
    <a:lvl2pPr indent="228600" latinLnBrk="0">
      <a:defRPr sz="1200">
        <a:latin typeface="+mn-lt"/>
        <a:ea typeface="+mn-ea"/>
        <a:cs typeface="+mn-cs"/>
        <a:sym typeface="Arial"/>
      </a:defRPr>
    </a:lvl2pPr>
    <a:lvl3pPr indent="457200" latinLnBrk="0">
      <a:defRPr sz="1200">
        <a:latin typeface="+mn-lt"/>
        <a:ea typeface="+mn-ea"/>
        <a:cs typeface="+mn-cs"/>
        <a:sym typeface="Arial"/>
      </a:defRPr>
    </a:lvl3pPr>
    <a:lvl4pPr indent="685800" latinLnBrk="0">
      <a:defRPr sz="1200">
        <a:latin typeface="+mn-lt"/>
        <a:ea typeface="+mn-ea"/>
        <a:cs typeface="+mn-cs"/>
        <a:sym typeface="Arial"/>
      </a:defRPr>
    </a:lvl4pPr>
    <a:lvl5pPr indent="914400" latinLnBrk="0">
      <a:defRPr sz="1200">
        <a:latin typeface="+mn-lt"/>
        <a:ea typeface="+mn-ea"/>
        <a:cs typeface="+mn-cs"/>
        <a:sym typeface="Arial"/>
      </a:defRPr>
    </a:lvl5pPr>
    <a:lvl6pPr indent="1143000" latinLnBrk="0">
      <a:defRPr sz="1200">
        <a:latin typeface="+mn-lt"/>
        <a:ea typeface="+mn-ea"/>
        <a:cs typeface="+mn-cs"/>
        <a:sym typeface="Arial"/>
      </a:defRPr>
    </a:lvl6pPr>
    <a:lvl7pPr indent="1371600" latinLnBrk="0">
      <a:defRPr sz="1200">
        <a:latin typeface="+mn-lt"/>
        <a:ea typeface="+mn-ea"/>
        <a:cs typeface="+mn-cs"/>
        <a:sym typeface="Arial"/>
      </a:defRPr>
    </a:lvl7pPr>
    <a:lvl8pPr indent="1600200" latinLnBrk="0">
      <a:defRPr sz="1200">
        <a:latin typeface="+mn-lt"/>
        <a:ea typeface="+mn-ea"/>
        <a:cs typeface="+mn-cs"/>
        <a:sym typeface="Arial"/>
      </a:defRPr>
    </a:lvl8pPr>
    <a:lvl9pPr indent="1828800" latinLnBrk="0"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5425" y="3947940"/>
            <a:ext cx="9144001" cy="470101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>
            <a:lvl1pPr algn="ctr">
              <a:defRPr sz="1100">
                <a:solidFill>
                  <a:srgbClr val="3F3F3F"/>
                </a:solidFill>
              </a:defRPr>
            </a:lvl1pPr>
            <a:lvl2pPr algn="ctr">
              <a:defRPr sz="1100">
                <a:solidFill>
                  <a:srgbClr val="3F3F3F"/>
                </a:solidFill>
              </a:defRPr>
            </a:lvl2pPr>
            <a:lvl3pPr algn="ctr">
              <a:defRPr sz="1100">
                <a:solidFill>
                  <a:srgbClr val="3F3F3F"/>
                </a:solidFill>
              </a:defRPr>
            </a:lvl3pPr>
            <a:lvl4pPr algn="ctr">
              <a:defRPr sz="1100">
                <a:solidFill>
                  <a:srgbClr val="3F3F3F"/>
                </a:solidFill>
              </a:defRPr>
            </a:lvl4pPr>
            <a:lvl5pPr algn="ctr">
              <a:defRPr sz="1100">
                <a:solidFill>
                  <a:srgbClr val="3F3F3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Title Text"/>
          <p:cNvSpPr txBox="1"/>
          <p:nvPr>
            <p:ph type="title"/>
          </p:nvPr>
        </p:nvSpPr>
        <p:spPr>
          <a:xfrm>
            <a:off x="0" y="3419495"/>
            <a:ext cx="9144000" cy="533309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pic>
        <p:nvPicPr>
          <p:cNvPr id="16" name="Shape 9" descr="Shap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27980" y="543612"/>
            <a:ext cx="1740111" cy="259229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0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1"/>
          <p:cNvSpPr/>
          <p:nvPr/>
        </p:nvSpPr>
        <p:spPr>
          <a:xfrm>
            <a:off x="0" y="0"/>
            <a:ext cx="9108506" cy="864000"/>
          </a:xfrm>
          <a:prstGeom prst="rect">
            <a:avLst/>
          </a:prstGeom>
          <a:gradFill>
            <a:gsLst>
              <a:gs pos="0">
                <a:srgbClr val="EFEFEF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 sz="3600">
                <a:solidFill>
                  <a:srgbClr val="FFFFFF"/>
                </a:solidFill>
              </a:defRPr>
            </a:pPr>
          </a:p>
        </p:txBody>
      </p:sp>
      <p:sp>
        <p:nvSpPr>
          <p:cNvPr id="110" name="Title Text"/>
          <p:cNvSpPr txBox="1"/>
          <p:nvPr>
            <p:ph type="title"/>
          </p:nvPr>
        </p:nvSpPr>
        <p:spPr>
          <a:xfrm>
            <a:off x="0" y="25734"/>
            <a:ext cx="9144000" cy="77653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pic>
        <p:nvPicPr>
          <p:cNvPr id="111" name="Shape 53" descr="Shape 5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9551" y="1311483"/>
            <a:ext cx="3394309" cy="3384377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Shape 54"/>
          <p:cNvSpPr/>
          <p:nvPr>
            <p:ph type="pic" sz="quarter" idx="21"/>
          </p:nvPr>
        </p:nvSpPr>
        <p:spPr>
          <a:xfrm>
            <a:off x="675615" y="1443923"/>
            <a:ext cx="3104296" cy="213594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pic>
        <p:nvPicPr>
          <p:cNvPr id="113" name="Shape 55" descr="Shape 5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22681" y="105782"/>
            <a:ext cx="477241" cy="710957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8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57"/>
          <p:cNvSpPr/>
          <p:nvPr/>
        </p:nvSpPr>
        <p:spPr>
          <a:xfrm>
            <a:off x="2411759" y="3939902"/>
            <a:ext cx="2160241" cy="1203599"/>
          </a:xfrm>
          <a:prstGeom prst="rect">
            <a:avLst/>
          </a:prstGeom>
          <a:solidFill>
            <a:srgbClr val="0DD2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122" name="Shape 58"/>
          <p:cNvSpPr/>
          <p:nvPr/>
        </p:nvSpPr>
        <p:spPr>
          <a:xfrm>
            <a:off x="4571999" y="-1"/>
            <a:ext cx="2160242" cy="1203600"/>
          </a:xfrm>
          <a:prstGeom prst="rect">
            <a:avLst/>
          </a:prstGeom>
          <a:solidFill>
            <a:srgbClr val="0DD2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123" name="Shape 59"/>
          <p:cNvSpPr/>
          <p:nvPr>
            <p:ph type="pic" sz="quarter" idx="21"/>
          </p:nvPr>
        </p:nvSpPr>
        <p:spPr>
          <a:xfrm>
            <a:off x="2411759" y="0"/>
            <a:ext cx="2160001" cy="39600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24" name="Shape 60"/>
          <p:cNvSpPr/>
          <p:nvPr>
            <p:ph type="pic" sz="quarter" idx="22"/>
          </p:nvPr>
        </p:nvSpPr>
        <p:spPr>
          <a:xfrm>
            <a:off x="4572239" y="1183500"/>
            <a:ext cx="2160001" cy="39600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6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Shape 62" descr="Shape 6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0079" y="1635646"/>
            <a:ext cx="4217148" cy="2310734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Shape 63"/>
          <p:cNvSpPr/>
          <p:nvPr>
            <p:ph type="pic" sz="quarter" idx="21"/>
          </p:nvPr>
        </p:nvSpPr>
        <p:spPr>
          <a:xfrm>
            <a:off x="1442653" y="1739258"/>
            <a:ext cx="2772001" cy="19440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34" name="Shape 64"/>
          <p:cNvSpPr/>
          <p:nvPr/>
        </p:nvSpPr>
        <p:spPr>
          <a:xfrm>
            <a:off x="0" y="0"/>
            <a:ext cx="9108506" cy="864000"/>
          </a:xfrm>
          <a:prstGeom prst="rect">
            <a:avLst/>
          </a:prstGeom>
          <a:gradFill>
            <a:gsLst>
              <a:gs pos="0">
                <a:srgbClr val="EFEFEF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 sz="3600">
                <a:solidFill>
                  <a:srgbClr val="FFFFFF"/>
                </a:solidFill>
              </a:defRPr>
            </a:pPr>
          </a:p>
        </p:txBody>
      </p:sp>
      <p:sp>
        <p:nvSpPr>
          <p:cNvPr id="135" name="Title Text"/>
          <p:cNvSpPr txBox="1"/>
          <p:nvPr>
            <p:ph type="title"/>
          </p:nvPr>
        </p:nvSpPr>
        <p:spPr>
          <a:xfrm>
            <a:off x="0" y="25734"/>
            <a:ext cx="9144000" cy="77653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pic>
        <p:nvPicPr>
          <p:cNvPr id="136" name="Shape 66" descr="Shape 6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22681" y="105782"/>
            <a:ext cx="477241" cy="710957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9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68"/>
          <p:cNvSpPr/>
          <p:nvPr/>
        </p:nvSpPr>
        <p:spPr>
          <a:xfrm>
            <a:off x="0" y="2890433"/>
            <a:ext cx="9144000" cy="2253068"/>
          </a:xfrm>
          <a:prstGeom prst="rect">
            <a:avLst/>
          </a:prstGeom>
          <a:solidFill>
            <a:srgbClr val="0DD2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grpSp>
        <p:nvGrpSpPr>
          <p:cNvPr id="150" name="Shape 69"/>
          <p:cNvGrpSpPr/>
          <p:nvPr/>
        </p:nvGrpSpPr>
        <p:grpSpPr>
          <a:xfrm>
            <a:off x="920696" y="1264900"/>
            <a:ext cx="1298552" cy="2242955"/>
            <a:chOff x="0" y="0"/>
            <a:chExt cx="1298550" cy="2242953"/>
          </a:xfrm>
        </p:grpSpPr>
        <p:sp>
          <p:nvSpPr>
            <p:cNvPr id="145" name="Shape 70"/>
            <p:cNvSpPr/>
            <p:nvPr/>
          </p:nvSpPr>
          <p:spPr>
            <a:xfrm>
              <a:off x="0" y="0"/>
              <a:ext cx="1298551" cy="2242954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6" name="Shape 71"/>
            <p:cNvSpPr/>
            <p:nvPr/>
          </p:nvSpPr>
          <p:spPr>
            <a:xfrm>
              <a:off x="571648" y="106039"/>
              <a:ext cx="155253" cy="29984"/>
            </a:xfrm>
            <a:prstGeom prst="rect">
              <a:avLst/>
            </a:prstGeom>
            <a:solidFill>
              <a:srgbClr val="B0B0B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149" name="Shape 72"/>
            <p:cNvGrpSpPr/>
            <p:nvPr/>
          </p:nvGrpSpPr>
          <p:grpSpPr>
            <a:xfrm>
              <a:off x="586374" y="2036915"/>
              <a:ext cx="125803" cy="138383"/>
              <a:chOff x="0" y="0"/>
              <a:chExt cx="125801" cy="138381"/>
            </a:xfrm>
          </p:grpSpPr>
          <p:sp>
            <p:nvSpPr>
              <p:cNvPr id="147" name="Shape 73"/>
              <p:cNvSpPr/>
              <p:nvPr/>
            </p:nvSpPr>
            <p:spPr>
              <a:xfrm>
                <a:off x="0" y="0"/>
                <a:ext cx="125802" cy="138382"/>
              </a:xfrm>
              <a:prstGeom prst="ellipse">
                <a:avLst/>
              </a:prstGeom>
              <a:gradFill flip="none" rotWithShape="1">
                <a:gsLst>
                  <a:gs pos="0">
                    <a:srgbClr val="0F0F0F"/>
                  </a:gs>
                  <a:gs pos="56000">
                    <a:srgbClr val="595959"/>
                  </a:gs>
                  <a:gs pos="91000">
                    <a:srgbClr val="7F7F7F"/>
                  </a:gs>
                  <a:gs pos="100000">
                    <a:srgbClr val="BFBFBF"/>
                  </a:gs>
                </a:gsLst>
                <a:lin ang="10800000" scaled="0"/>
              </a:gradFill>
              <a:ln w="25400" cap="flat">
                <a:solidFill>
                  <a:srgbClr val="26262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8" name="Shape 74"/>
              <p:cNvSpPr/>
              <p:nvPr/>
            </p:nvSpPr>
            <p:spPr>
              <a:xfrm>
                <a:off x="34130" y="37312"/>
                <a:ext cx="57540" cy="63757"/>
              </a:xfrm>
              <a:prstGeom prst="roundRect">
                <a:avLst>
                  <a:gd name="adj" fmla="val 16667"/>
                </a:avLst>
              </a:prstGeom>
              <a:solidFill>
                <a:srgbClr val="737373"/>
              </a:solidFill>
              <a:ln w="9525" cap="flat">
                <a:solidFill>
                  <a:srgbClr val="B0B0B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sp>
        <p:nvSpPr>
          <p:cNvPr id="151" name="Shape 75"/>
          <p:cNvSpPr/>
          <p:nvPr>
            <p:ph type="pic" sz="quarter" idx="21"/>
          </p:nvPr>
        </p:nvSpPr>
        <p:spPr>
          <a:xfrm>
            <a:off x="1007007" y="1468081"/>
            <a:ext cx="1143175" cy="1802548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grpSp>
        <p:nvGrpSpPr>
          <p:cNvPr id="157" name="Shape 76"/>
          <p:cNvGrpSpPr/>
          <p:nvPr/>
        </p:nvGrpSpPr>
        <p:grpSpPr>
          <a:xfrm>
            <a:off x="2910526" y="2088603"/>
            <a:ext cx="1298552" cy="2242954"/>
            <a:chOff x="0" y="0"/>
            <a:chExt cx="1298550" cy="2242953"/>
          </a:xfrm>
        </p:grpSpPr>
        <p:sp>
          <p:nvSpPr>
            <p:cNvPr id="152" name="Shape 77"/>
            <p:cNvSpPr/>
            <p:nvPr/>
          </p:nvSpPr>
          <p:spPr>
            <a:xfrm>
              <a:off x="0" y="0"/>
              <a:ext cx="1298551" cy="2242954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3" name="Shape 78"/>
            <p:cNvSpPr/>
            <p:nvPr/>
          </p:nvSpPr>
          <p:spPr>
            <a:xfrm>
              <a:off x="571648" y="106039"/>
              <a:ext cx="155253" cy="29984"/>
            </a:xfrm>
            <a:prstGeom prst="rect">
              <a:avLst/>
            </a:prstGeom>
            <a:solidFill>
              <a:srgbClr val="B0B0B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156" name="Shape 79"/>
            <p:cNvGrpSpPr/>
            <p:nvPr/>
          </p:nvGrpSpPr>
          <p:grpSpPr>
            <a:xfrm>
              <a:off x="586374" y="2036915"/>
              <a:ext cx="125803" cy="138383"/>
              <a:chOff x="0" y="0"/>
              <a:chExt cx="125801" cy="138381"/>
            </a:xfrm>
          </p:grpSpPr>
          <p:sp>
            <p:nvSpPr>
              <p:cNvPr id="154" name="Shape 80"/>
              <p:cNvSpPr/>
              <p:nvPr/>
            </p:nvSpPr>
            <p:spPr>
              <a:xfrm>
                <a:off x="0" y="0"/>
                <a:ext cx="125802" cy="138382"/>
              </a:xfrm>
              <a:prstGeom prst="ellipse">
                <a:avLst/>
              </a:prstGeom>
              <a:gradFill flip="none" rotWithShape="1">
                <a:gsLst>
                  <a:gs pos="0">
                    <a:srgbClr val="0F0F0F"/>
                  </a:gs>
                  <a:gs pos="56000">
                    <a:srgbClr val="595959"/>
                  </a:gs>
                  <a:gs pos="91000">
                    <a:srgbClr val="7F7F7F"/>
                  </a:gs>
                  <a:gs pos="100000">
                    <a:srgbClr val="BFBFBF"/>
                  </a:gs>
                </a:gsLst>
                <a:lin ang="10800000" scaled="0"/>
              </a:gradFill>
              <a:ln w="25400" cap="flat">
                <a:solidFill>
                  <a:srgbClr val="26262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5" name="Shape 81"/>
              <p:cNvSpPr/>
              <p:nvPr/>
            </p:nvSpPr>
            <p:spPr>
              <a:xfrm>
                <a:off x="34130" y="37312"/>
                <a:ext cx="57540" cy="63757"/>
              </a:xfrm>
              <a:prstGeom prst="roundRect">
                <a:avLst>
                  <a:gd name="adj" fmla="val 16667"/>
                </a:avLst>
              </a:prstGeom>
              <a:solidFill>
                <a:srgbClr val="737373"/>
              </a:solidFill>
              <a:ln w="9525" cap="flat">
                <a:solidFill>
                  <a:srgbClr val="B0B0B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sp>
        <p:nvSpPr>
          <p:cNvPr id="158" name="Shape 82"/>
          <p:cNvSpPr/>
          <p:nvPr>
            <p:ph type="pic" sz="quarter" idx="22"/>
          </p:nvPr>
        </p:nvSpPr>
        <p:spPr>
          <a:xfrm>
            <a:off x="2996838" y="2291783"/>
            <a:ext cx="1143175" cy="1802549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grpSp>
        <p:nvGrpSpPr>
          <p:cNvPr id="164" name="Shape 83"/>
          <p:cNvGrpSpPr/>
          <p:nvPr/>
        </p:nvGrpSpPr>
        <p:grpSpPr>
          <a:xfrm>
            <a:off x="4900357" y="1383367"/>
            <a:ext cx="1298552" cy="2242954"/>
            <a:chOff x="0" y="0"/>
            <a:chExt cx="1298550" cy="2242953"/>
          </a:xfrm>
        </p:grpSpPr>
        <p:sp>
          <p:nvSpPr>
            <p:cNvPr id="159" name="Shape 84"/>
            <p:cNvSpPr/>
            <p:nvPr/>
          </p:nvSpPr>
          <p:spPr>
            <a:xfrm>
              <a:off x="0" y="0"/>
              <a:ext cx="1298551" cy="2242954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0" name="Shape 85"/>
            <p:cNvSpPr/>
            <p:nvPr/>
          </p:nvSpPr>
          <p:spPr>
            <a:xfrm>
              <a:off x="571648" y="106039"/>
              <a:ext cx="155253" cy="29984"/>
            </a:xfrm>
            <a:prstGeom prst="rect">
              <a:avLst/>
            </a:prstGeom>
            <a:solidFill>
              <a:srgbClr val="B0B0B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163" name="Shape 86"/>
            <p:cNvGrpSpPr/>
            <p:nvPr/>
          </p:nvGrpSpPr>
          <p:grpSpPr>
            <a:xfrm>
              <a:off x="586374" y="2036915"/>
              <a:ext cx="125803" cy="138383"/>
              <a:chOff x="0" y="0"/>
              <a:chExt cx="125801" cy="138381"/>
            </a:xfrm>
          </p:grpSpPr>
          <p:sp>
            <p:nvSpPr>
              <p:cNvPr id="161" name="Shape 87"/>
              <p:cNvSpPr/>
              <p:nvPr/>
            </p:nvSpPr>
            <p:spPr>
              <a:xfrm>
                <a:off x="0" y="0"/>
                <a:ext cx="125802" cy="138382"/>
              </a:xfrm>
              <a:prstGeom prst="ellipse">
                <a:avLst/>
              </a:prstGeom>
              <a:gradFill flip="none" rotWithShape="1">
                <a:gsLst>
                  <a:gs pos="0">
                    <a:srgbClr val="0F0F0F"/>
                  </a:gs>
                  <a:gs pos="56000">
                    <a:srgbClr val="595959"/>
                  </a:gs>
                  <a:gs pos="91000">
                    <a:srgbClr val="7F7F7F"/>
                  </a:gs>
                  <a:gs pos="100000">
                    <a:srgbClr val="BFBFBF"/>
                  </a:gs>
                </a:gsLst>
                <a:lin ang="10800000" scaled="0"/>
              </a:gradFill>
              <a:ln w="25400" cap="flat">
                <a:solidFill>
                  <a:srgbClr val="26262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62" name="Shape 88"/>
              <p:cNvSpPr/>
              <p:nvPr/>
            </p:nvSpPr>
            <p:spPr>
              <a:xfrm>
                <a:off x="34130" y="37312"/>
                <a:ext cx="57540" cy="63757"/>
              </a:xfrm>
              <a:prstGeom prst="roundRect">
                <a:avLst>
                  <a:gd name="adj" fmla="val 16667"/>
                </a:avLst>
              </a:prstGeom>
              <a:solidFill>
                <a:srgbClr val="737373"/>
              </a:solidFill>
              <a:ln w="9525" cap="flat">
                <a:solidFill>
                  <a:srgbClr val="B0B0B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sp>
        <p:nvSpPr>
          <p:cNvPr id="165" name="Shape 89"/>
          <p:cNvSpPr/>
          <p:nvPr>
            <p:ph type="pic" sz="quarter" idx="23"/>
          </p:nvPr>
        </p:nvSpPr>
        <p:spPr>
          <a:xfrm>
            <a:off x="4986668" y="1586548"/>
            <a:ext cx="1143175" cy="1802548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grpSp>
        <p:nvGrpSpPr>
          <p:cNvPr id="171" name="Shape 90"/>
          <p:cNvGrpSpPr/>
          <p:nvPr/>
        </p:nvGrpSpPr>
        <p:grpSpPr>
          <a:xfrm>
            <a:off x="6890187" y="2345021"/>
            <a:ext cx="1298552" cy="2242954"/>
            <a:chOff x="0" y="0"/>
            <a:chExt cx="1298550" cy="2242953"/>
          </a:xfrm>
        </p:grpSpPr>
        <p:sp>
          <p:nvSpPr>
            <p:cNvPr id="166" name="Shape 91"/>
            <p:cNvSpPr/>
            <p:nvPr/>
          </p:nvSpPr>
          <p:spPr>
            <a:xfrm>
              <a:off x="0" y="0"/>
              <a:ext cx="1298551" cy="2242954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7" name="Shape 92"/>
            <p:cNvSpPr/>
            <p:nvPr/>
          </p:nvSpPr>
          <p:spPr>
            <a:xfrm>
              <a:off x="571648" y="106039"/>
              <a:ext cx="155253" cy="29984"/>
            </a:xfrm>
            <a:prstGeom prst="rect">
              <a:avLst/>
            </a:prstGeom>
            <a:solidFill>
              <a:srgbClr val="B0B0B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170" name="Shape 93"/>
            <p:cNvGrpSpPr/>
            <p:nvPr/>
          </p:nvGrpSpPr>
          <p:grpSpPr>
            <a:xfrm>
              <a:off x="586374" y="2036915"/>
              <a:ext cx="125803" cy="138383"/>
              <a:chOff x="0" y="0"/>
              <a:chExt cx="125801" cy="138381"/>
            </a:xfrm>
          </p:grpSpPr>
          <p:sp>
            <p:nvSpPr>
              <p:cNvPr id="168" name="Shape 94"/>
              <p:cNvSpPr/>
              <p:nvPr/>
            </p:nvSpPr>
            <p:spPr>
              <a:xfrm>
                <a:off x="0" y="0"/>
                <a:ext cx="125802" cy="138382"/>
              </a:xfrm>
              <a:prstGeom prst="ellipse">
                <a:avLst/>
              </a:prstGeom>
              <a:gradFill flip="none" rotWithShape="1">
                <a:gsLst>
                  <a:gs pos="0">
                    <a:srgbClr val="0F0F0F"/>
                  </a:gs>
                  <a:gs pos="56000">
                    <a:srgbClr val="595959"/>
                  </a:gs>
                  <a:gs pos="91000">
                    <a:srgbClr val="7F7F7F"/>
                  </a:gs>
                  <a:gs pos="100000">
                    <a:srgbClr val="BFBFBF"/>
                  </a:gs>
                </a:gsLst>
                <a:lin ang="10800000" scaled="0"/>
              </a:gradFill>
              <a:ln w="25400" cap="flat">
                <a:solidFill>
                  <a:srgbClr val="26262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69" name="Shape 95"/>
              <p:cNvSpPr/>
              <p:nvPr/>
            </p:nvSpPr>
            <p:spPr>
              <a:xfrm>
                <a:off x="34130" y="37312"/>
                <a:ext cx="57540" cy="63757"/>
              </a:xfrm>
              <a:prstGeom prst="roundRect">
                <a:avLst>
                  <a:gd name="adj" fmla="val 16667"/>
                </a:avLst>
              </a:prstGeom>
              <a:solidFill>
                <a:srgbClr val="737373"/>
              </a:solidFill>
              <a:ln w="9525" cap="flat">
                <a:solidFill>
                  <a:srgbClr val="B0B0B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sp>
        <p:nvSpPr>
          <p:cNvPr id="172" name="Shape 96"/>
          <p:cNvSpPr/>
          <p:nvPr>
            <p:ph type="pic" sz="quarter" idx="24"/>
          </p:nvPr>
        </p:nvSpPr>
        <p:spPr>
          <a:xfrm>
            <a:off x="6976498" y="2548201"/>
            <a:ext cx="1143175" cy="1802548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73" name="Shape 97"/>
          <p:cNvSpPr/>
          <p:nvPr/>
        </p:nvSpPr>
        <p:spPr>
          <a:xfrm>
            <a:off x="0" y="0"/>
            <a:ext cx="9108506" cy="864000"/>
          </a:xfrm>
          <a:prstGeom prst="rect">
            <a:avLst/>
          </a:prstGeom>
          <a:gradFill>
            <a:gsLst>
              <a:gs pos="0">
                <a:srgbClr val="EFEFEF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 sz="3600">
                <a:solidFill>
                  <a:srgbClr val="FFFFFF"/>
                </a:solidFill>
              </a:defRPr>
            </a:pPr>
          </a:p>
        </p:txBody>
      </p:sp>
      <p:sp>
        <p:nvSpPr>
          <p:cNvPr id="174" name="Title Text"/>
          <p:cNvSpPr txBox="1"/>
          <p:nvPr>
            <p:ph type="title"/>
          </p:nvPr>
        </p:nvSpPr>
        <p:spPr>
          <a:xfrm>
            <a:off x="0" y="25734"/>
            <a:ext cx="9144000" cy="77653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pic>
        <p:nvPicPr>
          <p:cNvPr id="175" name="Shape 99" descr="Shape 9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22681" y="105782"/>
            <a:ext cx="477241" cy="710957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0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DD2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184" name="Shape 102"/>
          <p:cNvSpPr/>
          <p:nvPr/>
        </p:nvSpPr>
        <p:spPr>
          <a:xfrm>
            <a:off x="1046842" y="807554"/>
            <a:ext cx="7050317" cy="3528392"/>
          </a:xfrm>
          <a:prstGeom prst="rect">
            <a:avLst/>
          </a:prstGeom>
          <a:ln w="31750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185" name="Shape 103"/>
          <p:cNvSpPr/>
          <p:nvPr/>
        </p:nvSpPr>
        <p:spPr>
          <a:xfrm>
            <a:off x="1403648" y="1131589"/>
            <a:ext cx="6336705" cy="2880322"/>
          </a:xfrm>
          <a:prstGeom prst="rect">
            <a:avLst/>
          </a:prstGeom>
          <a:gradFill>
            <a:gsLst>
              <a:gs pos="0">
                <a:srgbClr val="EFEFEF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3F3F3F"/>
                </a:solidFill>
              </a:defRPr>
            </a:pPr>
          </a:p>
        </p:txBody>
      </p:sp>
      <p:sp>
        <p:nvSpPr>
          <p:cNvPr id="186" name="Title Text"/>
          <p:cNvSpPr txBox="1"/>
          <p:nvPr>
            <p:ph type="title"/>
          </p:nvPr>
        </p:nvSpPr>
        <p:spPr>
          <a:xfrm>
            <a:off x="1043608" y="2924943"/>
            <a:ext cx="7056784" cy="533309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pic>
        <p:nvPicPr>
          <p:cNvPr id="187" name="Shape 105" descr="Shape 10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56915" y="1318423"/>
            <a:ext cx="985235" cy="1467730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07"/>
          <p:cNvSpPr/>
          <p:nvPr/>
        </p:nvSpPr>
        <p:spPr>
          <a:xfrm>
            <a:off x="354007" y="1131588"/>
            <a:ext cx="2849841" cy="3649173"/>
          </a:xfrm>
          <a:prstGeom prst="roundRect">
            <a:avLst>
              <a:gd name="adj" fmla="val 3968"/>
            </a:avLst>
          </a:prstGeom>
          <a:solidFill>
            <a:srgbClr val="0DD2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196" name="Shape 108"/>
          <p:cNvSpPr txBox="1"/>
          <p:nvPr/>
        </p:nvSpPr>
        <p:spPr>
          <a:xfrm>
            <a:off x="801300" y="1427128"/>
            <a:ext cx="2140800" cy="442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sz="1200">
                <a:solidFill>
                  <a:srgbClr val="FFFFFF"/>
                </a:solidFill>
              </a:defRPr>
            </a:lvl1pPr>
          </a:lstStyle>
          <a:p>
            <a:pPr/>
            <a:r>
              <a:t>You can Resize without losing quality</a:t>
            </a:r>
          </a:p>
        </p:txBody>
      </p:sp>
      <p:sp>
        <p:nvSpPr>
          <p:cNvPr id="197" name="Shape 109"/>
          <p:cNvSpPr txBox="1"/>
          <p:nvPr/>
        </p:nvSpPr>
        <p:spPr>
          <a:xfrm>
            <a:off x="801300" y="1939375"/>
            <a:ext cx="2140800" cy="442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b="1" sz="1200">
                <a:solidFill>
                  <a:srgbClr val="FFFFFF"/>
                </a:solidFill>
              </a:defRPr>
            </a:pPr>
            <a:r>
              <a:t>You can Change Fill Color &amp;</a:t>
            </a:r>
          </a:p>
          <a:p>
            <a:pPr>
              <a:defRPr b="1" sz="1200">
                <a:solidFill>
                  <a:srgbClr val="FFFFFF"/>
                </a:solidFill>
              </a:defRPr>
            </a:pPr>
            <a:r>
              <a:t>Line Color</a:t>
            </a:r>
          </a:p>
        </p:txBody>
      </p:sp>
      <p:sp>
        <p:nvSpPr>
          <p:cNvPr id="198" name="Shape 110"/>
          <p:cNvSpPr/>
          <p:nvPr/>
        </p:nvSpPr>
        <p:spPr>
          <a:xfrm>
            <a:off x="531932" y="1347500"/>
            <a:ext cx="108521" cy="3240473"/>
          </a:xfrm>
          <a:prstGeom prst="roundRect">
            <a:avLst>
              <a:gd name="adj" fmla="val 50000"/>
            </a:avLst>
          </a:prstGeom>
          <a:solidFill>
            <a:srgbClr val="FFFFFF">
              <a:alpha val="40784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199" name="Shape 111"/>
          <p:cNvSpPr/>
          <p:nvPr/>
        </p:nvSpPr>
        <p:spPr>
          <a:xfrm rot="5400000">
            <a:off x="2592641" y="1238200"/>
            <a:ext cx="502332" cy="5023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6475" y="5125"/>
                </a:lnTo>
                <a:lnTo>
                  <a:pt x="5323" y="5125"/>
                </a:lnTo>
                <a:lnTo>
                  <a:pt x="5323" y="16277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22745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/>
            </a:pPr>
          </a:p>
        </p:txBody>
      </p:sp>
      <p:grpSp>
        <p:nvGrpSpPr>
          <p:cNvPr id="202" name="Shape 112"/>
          <p:cNvGrpSpPr/>
          <p:nvPr/>
        </p:nvGrpSpPr>
        <p:grpSpPr>
          <a:xfrm>
            <a:off x="801450" y="3062542"/>
            <a:ext cx="1780609" cy="1556959"/>
            <a:chOff x="0" y="0"/>
            <a:chExt cx="1780608" cy="1556957"/>
          </a:xfrm>
        </p:grpSpPr>
        <p:sp>
          <p:nvSpPr>
            <p:cNvPr id="200" name="Shape 113"/>
            <p:cNvSpPr txBox="1"/>
            <p:nvPr/>
          </p:nvSpPr>
          <p:spPr>
            <a:xfrm>
              <a:off x="25438" y="1330012"/>
              <a:ext cx="1755171" cy="2269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>
              <a:lvl1pPr>
                <a:defRPr sz="1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www.googleslidesppt.com</a:t>
              </a:r>
            </a:p>
          </p:txBody>
        </p:sp>
        <p:sp>
          <p:nvSpPr>
            <p:cNvPr id="201" name="Shape 114"/>
            <p:cNvSpPr txBox="1"/>
            <p:nvPr/>
          </p:nvSpPr>
          <p:spPr>
            <a:xfrm>
              <a:off x="0" y="0"/>
              <a:ext cx="1736194" cy="12989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/>
            <a:p>
              <a:pPr>
                <a:defRPr b="1" sz="2800">
                  <a:solidFill>
                    <a:srgbClr val="FFFFFF"/>
                  </a:solidFill>
                </a:defRPr>
              </a:pPr>
              <a:r>
                <a:t>Google</a:t>
              </a:r>
            </a:p>
            <a:p>
              <a:pPr>
                <a:defRPr b="1" sz="2800">
                  <a:solidFill>
                    <a:srgbClr val="FFFFFF"/>
                  </a:solidFill>
                </a:defRPr>
              </a:pPr>
              <a:r>
                <a:t>Slides</a:t>
              </a:r>
            </a:p>
            <a:p>
              <a:pPr>
                <a:defRPr b="1" sz="2800">
                  <a:solidFill>
                    <a:srgbClr val="FFFFFF"/>
                  </a:solidFill>
                </a:defRPr>
              </a:pPr>
              <a:r>
                <a:t>PPT</a:t>
              </a:r>
            </a:p>
          </p:txBody>
        </p:sp>
      </p:grpSp>
      <p:sp>
        <p:nvSpPr>
          <p:cNvPr id="2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itle Text"/>
          <p:cNvSpPr txBox="1"/>
          <p:nvPr>
            <p:ph type="title"/>
          </p:nvPr>
        </p:nvSpPr>
        <p:spPr>
          <a:xfrm>
            <a:off x="0" y="25734"/>
            <a:ext cx="9144000" cy="7764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2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16"/>
          <p:cNvSpPr/>
          <p:nvPr/>
        </p:nvSpPr>
        <p:spPr>
          <a:xfrm>
            <a:off x="2699791" y="1851669"/>
            <a:ext cx="6444210" cy="1440161"/>
          </a:xfrm>
          <a:prstGeom prst="rect">
            <a:avLst/>
          </a:prstGeom>
          <a:solidFill>
            <a:srgbClr val="0DD2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33" name="Shape 17"/>
          <p:cNvSpPr/>
          <p:nvPr/>
        </p:nvSpPr>
        <p:spPr>
          <a:xfrm>
            <a:off x="-1" y="0"/>
            <a:ext cx="1619673" cy="5143500"/>
          </a:xfrm>
          <a:prstGeom prst="rect">
            <a:avLst/>
          </a:prstGeom>
          <a:gradFill>
            <a:gsLst>
              <a:gs pos="0">
                <a:srgbClr val="EAEAEA"/>
              </a:gs>
              <a:gs pos="42000">
                <a:srgbClr val="EEEEEE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34" name="Shape 18"/>
          <p:cNvSpPr/>
          <p:nvPr/>
        </p:nvSpPr>
        <p:spPr>
          <a:xfrm>
            <a:off x="711745" y="4952174"/>
            <a:ext cx="8432255" cy="1"/>
          </a:xfrm>
          <a:prstGeom prst="line">
            <a:avLst/>
          </a:prstGeom>
          <a:ln w="12700">
            <a:solidFill>
              <a:srgbClr val="0DD2D9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35" name="Shape 19" descr="Shape 1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8020" y="3332174"/>
            <a:ext cx="1087451" cy="1620001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Shape 20"/>
          <p:cNvSpPr/>
          <p:nvPr/>
        </p:nvSpPr>
        <p:spPr>
          <a:xfrm>
            <a:off x="-1" y="195485"/>
            <a:ext cx="9144001" cy="1"/>
          </a:xfrm>
          <a:prstGeom prst="line">
            <a:avLst/>
          </a:prstGeom>
          <a:ln w="12700">
            <a:solidFill>
              <a:srgbClr val="0DD2D9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22"/>
          <p:cNvSpPr/>
          <p:nvPr/>
        </p:nvSpPr>
        <p:spPr>
          <a:xfrm>
            <a:off x="-1" y="3003550"/>
            <a:ext cx="9144001" cy="2139950"/>
          </a:xfrm>
          <a:prstGeom prst="rect">
            <a:avLst/>
          </a:prstGeom>
          <a:solidFill>
            <a:srgbClr val="0DD2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45" name="Shape 23"/>
          <p:cNvSpPr/>
          <p:nvPr>
            <p:ph type="pic" sz="quarter" idx="21"/>
          </p:nvPr>
        </p:nvSpPr>
        <p:spPr>
          <a:xfrm>
            <a:off x="755576" y="2157550"/>
            <a:ext cx="1692001" cy="1692001"/>
          </a:xfrm>
          <a:prstGeom prst="rect">
            <a:avLst/>
          </a:prstGeom>
          <a:ln w="50800">
            <a:solidFill>
              <a:srgbClr val="0DD2D9"/>
            </a:solidFill>
            <a:round/>
          </a:ln>
        </p:spPr>
        <p:txBody>
          <a:bodyPr lIns="91439" rIns="91439"/>
          <a:lstStyle/>
          <a:p>
            <a:pPr/>
          </a:p>
        </p:txBody>
      </p:sp>
      <p:sp>
        <p:nvSpPr>
          <p:cNvPr id="46" name="Title Text"/>
          <p:cNvSpPr txBox="1"/>
          <p:nvPr>
            <p:ph type="title"/>
          </p:nvPr>
        </p:nvSpPr>
        <p:spPr>
          <a:xfrm>
            <a:off x="0" y="254335"/>
            <a:ext cx="9144000" cy="7764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26"/>
          <p:cNvSpPr/>
          <p:nvPr/>
        </p:nvSpPr>
        <p:spPr>
          <a:xfrm>
            <a:off x="0" y="0"/>
            <a:ext cx="9108506" cy="864000"/>
          </a:xfrm>
          <a:prstGeom prst="rect">
            <a:avLst/>
          </a:prstGeom>
          <a:gradFill>
            <a:gsLst>
              <a:gs pos="0">
                <a:srgbClr val="EFEFEF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 sz="3600">
                <a:solidFill>
                  <a:srgbClr val="FFFFFF"/>
                </a:solidFill>
              </a:defRPr>
            </a:pPr>
          </a:p>
        </p:txBody>
      </p:sp>
      <p:sp>
        <p:nvSpPr>
          <p:cNvPr id="55" name="Title Text"/>
          <p:cNvSpPr txBox="1"/>
          <p:nvPr>
            <p:ph type="title"/>
          </p:nvPr>
        </p:nvSpPr>
        <p:spPr>
          <a:xfrm>
            <a:off x="0" y="25734"/>
            <a:ext cx="9144000" cy="77653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pic>
        <p:nvPicPr>
          <p:cNvPr id="56" name="Shape 28" descr="Shape 2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22681" y="105782"/>
            <a:ext cx="477241" cy="710957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30"/>
          <p:cNvSpPr/>
          <p:nvPr>
            <p:ph type="pic" sz="quarter" idx="21"/>
          </p:nvPr>
        </p:nvSpPr>
        <p:spPr>
          <a:xfrm>
            <a:off x="3776326" y="1262118"/>
            <a:ext cx="1584177" cy="1980001"/>
          </a:xfrm>
          <a:prstGeom prst="rect">
            <a:avLst/>
          </a:prstGeom>
          <a:ln w="50800">
            <a:solidFill>
              <a:srgbClr val="0DD2D9"/>
            </a:solidFill>
            <a:round/>
          </a:ln>
        </p:spPr>
        <p:txBody>
          <a:bodyPr lIns="91439" rIns="91439"/>
          <a:lstStyle/>
          <a:p>
            <a:pPr/>
          </a:p>
        </p:txBody>
      </p:sp>
      <p:sp>
        <p:nvSpPr>
          <p:cNvPr id="65" name="Shape 31"/>
          <p:cNvSpPr/>
          <p:nvPr/>
        </p:nvSpPr>
        <p:spPr>
          <a:xfrm>
            <a:off x="0" y="-1"/>
            <a:ext cx="9108506" cy="828002"/>
          </a:xfrm>
          <a:prstGeom prst="rect">
            <a:avLst/>
          </a:prstGeom>
          <a:gradFill>
            <a:gsLst>
              <a:gs pos="0">
                <a:srgbClr val="EFEFEF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 sz="3600">
                <a:solidFill>
                  <a:srgbClr val="FFFFFF"/>
                </a:solidFill>
              </a:defRPr>
            </a:pPr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0" y="25734"/>
            <a:ext cx="9144000" cy="77653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33"/>
          <p:cNvSpPr/>
          <p:nvPr>
            <p:ph type="pic" sz="quarter" idx="22"/>
          </p:nvPr>
        </p:nvSpPr>
        <p:spPr>
          <a:xfrm>
            <a:off x="2179883" y="1352117"/>
            <a:ext cx="1440161" cy="1800001"/>
          </a:xfrm>
          <a:prstGeom prst="rect">
            <a:avLst/>
          </a:prstGeom>
          <a:ln w="50800">
            <a:solidFill>
              <a:srgbClr val="0DD2D9"/>
            </a:solidFill>
            <a:round/>
          </a:ln>
        </p:spPr>
        <p:txBody>
          <a:bodyPr lIns="91439" rIns="91439"/>
          <a:lstStyle/>
          <a:p>
            <a:pPr/>
          </a:p>
        </p:txBody>
      </p:sp>
      <p:sp>
        <p:nvSpPr>
          <p:cNvPr id="68" name="Shape 34"/>
          <p:cNvSpPr/>
          <p:nvPr>
            <p:ph type="pic" sz="quarter" idx="23"/>
          </p:nvPr>
        </p:nvSpPr>
        <p:spPr>
          <a:xfrm>
            <a:off x="723433" y="1437714"/>
            <a:ext cx="1296145" cy="1620000"/>
          </a:xfrm>
          <a:prstGeom prst="rect">
            <a:avLst/>
          </a:prstGeom>
          <a:ln w="50800">
            <a:solidFill>
              <a:srgbClr val="0DD2D9"/>
            </a:solidFill>
            <a:round/>
          </a:ln>
        </p:spPr>
        <p:txBody>
          <a:bodyPr lIns="91439" rIns="91439"/>
          <a:lstStyle/>
          <a:p>
            <a:pPr/>
          </a:p>
        </p:txBody>
      </p:sp>
      <p:sp>
        <p:nvSpPr>
          <p:cNvPr id="69" name="Shape 35"/>
          <p:cNvSpPr/>
          <p:nvPr>
            <p:ph type="pic" sz="quarter" idx="24"/>
          </p:nvPr>
        </p:nvSpPr>
        <p:spPr>
          <a:xfrm>
            <a:off x="5516784" y="1352117"/>
            <a:ext cx="1440161" cy="1800001"/>
          </a:xfrm>
          <a:prstGeom prst="rect">
            <a:avLst/>
          </a:prstGeom>
          <a:ln w="50800">
            <a:solidFill>
              <a:srgbClr val="0DD2D9"/>
            </a:solidFill>
            <a:round/>
          </a:ln>
        </p:spPr>
        <p:txBody>
          <a:bodyPr lIns="91439" rIns="91439"/>
          <a:lstStyle/>
          <a:p>
            <a:pPr/>
          </a:p>
        </p:txBody>
      </p:sp>
      <p:sp>
        <p:nvSpPr>
          <p:cNvPr id="70" name="Shape 36"/>
          <p:cNvSpPr/>
          <p:nvPr>
            <p:ph type="pic" sz="quarter" idx="25"/>
          </p:nvPr>
        </p:nvSpPr>
        <p:spPr>
          <a:xfrm>
            <a:off x="7113226" y="1442119"/>
            <a:ext cx="1296145" cy="1620000"/>
          </a:xfrm>
          <a:prstGeom prst="rect">
            <a:avLst/>
          </a:prstGeom>
          <a:ln w="50800">
            <a:solidFill>
              <a:srgbClr val="0DD2D9"/>
            </a:solidFill>
            <a:round/>
          </a:ln>
        </p:spPr>
        <p:txBody>
          <a:bodyPr lIns="91439" rIns="91439"/>
          <a:lstStyle/>
          <a:p>
            <a:pPr/>
          </a:p>
        </p:txBody>
      </p:sp>
      <p:pic>
        <p:nvPicPr>
          <p:cNvPr id="71" name="Shape 37" descr="Shape 3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22681" y="105782"/>
            <a:ext cx="477241" cy="710957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39"/>
          <p:cNvSpPr/>
          <p:nvPr>
            <p:ph type="pic" idx="21"/>
          </p:nvPr>
        </p:nvSpPr>
        <p:spPr>
          <a:xfrm>
            <a:off x="179999" y="179550"/>
            <a:ext cx="8784002" cy="47844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7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41"/>
          <p:cNvSpPr/>
          <p:nvPr/>
        </p:nvSpPr>
        <p:spPr>
          <a:xfrm>
            <a:off x="719999" y="442505"/>
            <a:ext cx="7704002" cy="4281359"/>
          </a:xfrm>
          <a:prstGeom prst="rect">
            <a:avLst/>
          </a:prstGeom>
          <a:solidFill>
            <a:srgbClr val="0DD2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88" name="Shape 42"/>
          <p:cNvSpPr/>
          <p:nvPr>
            <p:ph type="pic" sz="half" idx="21"/>
          </p:nvPr>
        </p:nvSpPr>
        <p:spPr>
          <a:xfrm>
            <a:off x="3275855" y="0"/>
            <a:ext cx="2592289" cy="51435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5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44"/>
          <p:cNvSpPr/>
          <p:nvPr>
            <p:ph type="pic" sz="half" idx="21"/>
          </p:nvPr>
        </p:nvSpPr>
        <p:spPr>
          <a:xfrm>
            <a:off x="2555775" y="1263998"/>
            <a:ext cx="2772001" cy="34560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7" name="Shape 45"/>
          <p:cNvSpPr/>
          <p:nvPr/>
        </p:nvSpPr>
        <p:spPr>
          <a:xfrm>
            <a:off x="733752" y="1263998"/>
            <a:ext cx="1835775" cy="1728193"/>
          </a:xfrm>
          <a:prstGeom prst="rect">
            <a:avLst/>
          </a:prstGeom>
          <a:solidFill>
            <a:srgbClr val="0DD2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98" name="Shape 46"/>
          <p:cNvSpPr/>
          <p:nvPr/>
        </p:nvSpPr>
        <p:spPr>
          <a:xfrm>
            <a:off x="733752" y="2991805"/>
            <a:ext cx="1835775" cy="1728193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99" name="Shape 47"/>
          <p:cNvSpPr/>
          <p:nvPr/>
        </p:nvSpPr>
        <p:spPr>
          <a:xfrm>
            <a:off x="0" y="0"/>
            <a:ext cx="9108506" cy="864000"/>
          </a:xfrm>
          <a:prstGeom prst="rect">
            <a:avLst/>
          </a:prstGeom>
          <a:gradFill>
            <a:gsLst>
              <a:gs pos="0">
                <a:srgbClr val="EFEFEF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 sz="3600">
                <a:solidFill>
                  <a:srgbClr val="FFFFFF"/>
                </a:solidFill>
              </a:defRPr>
            </a:pPr>
          </a:p>
        </p:txBody>
      </p:sp>
      <p:sp>
        <p:nvSpPr>
          <p:cNvPr id="100" name="Title Text"/>
          <p:cNvSpPr txBox="1"/>
          <p:nvPr>
            <p:ph type="title"/>
          </p:nvPr>
        </p:nvSpPr>
        <p:spPr>
          <a:xfrm>
            <a:off x="0" y="25734"/>
            <a:ext cx="9144000" cy="77653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pic>
        <p:nvPicPr>
          <p:cNvPr id="101" name="Shape 49" descr="Shape 4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22681" y="105782"/>
            <a:ext cx="477241" cy="710957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1"/>
          <p:cNvSpPr/>
          <p:nvPr/>
        </p:nvSpPr>
        <p:spPr>
          <a:xfrm>
            <a:off x="-1" y="0"/>
            <a:ext cx="1619673" cy="5143500"/>
          </a:xfrm>
          <a:prstGeom prst="rect">
            <a:avLst/>
          </a:prstGeom>
          <a:gradFill>
            <a:gsLst>
              <a:gs pos="0">
                <a:srgbClr val="EAEAEA"/>
              </a:gs>
              <a:gs pos="42000">
                <a:srgbClr val="EEEEEE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1584000" y="25734"/>
            <a:ext cx="7560000" cy="776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pic>
        <p:nvPicPr>
          <p:cNvPr id="4" name="Shape 13" descr="Shape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8020" y="3332174"/>
            <a:ext cx="1087451" cy="16200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14"/>
          <p:cNvSpPr/>
          <p:nvPr/>
        </p:nvSpPr>
        <p:spPr>
          <a:xfrm>
            <a:off x="711745" y="4952174"/>
            <a:ext cx="8432255" cy="1"/>
          </a:xfrm>
          <a:prstGeom prst="line">
            <a:avLst/>
          </a:prstGeom>
          <a:ln w="12700">
            <a:solidFill>
              <a:srgbClr val="0DD2D9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3F3F3F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3F3F3F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3F3F3F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3F3F3F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3F3F3F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3F3F3F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3F3F3F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3F3F3F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3F3F3F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122"/>
          <p:cNvSpPr txBox="1"/>
          <p:nvPr>
            <p:ph type="ctrTitle"/>
          </p:nvPr>
        </p:nvSpPr>
        <p:spPr>
          <a:xfrm>
            <a:off x="0" y="3419495"/>
            <a:ext cx="9144000" cy="533309"/>
          </a:xfrm>
          <a:prstGeom prst="rect">
            <a:avLst/>
          </a:prstGeom>
        </p:spPr>
        <p:txBody>
          <a:bodyPr lIns="45699" tIns="45699" rIns="45699" bIns="45699"/>
          <a:lstStyle>
            <a:lvl1pPr defTabSz="896111">
              <a:defRPr sz="3136"/>
            </a:lvl1pPr>
          </a:lstStyle>
          <a:p>
            <a:pPr/>
            <a:r>
              <a:t>Тест техники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130"/>
          <p:cNvSpPr txBox="1"/>
          <p:nvPr>
            <p:ph type="title"/>
          </p:nvPr>
        </p:nvSpPr>
        <p:spPr>
          <a:xfrm>
            <a:off x="1584000" y="25734"/>
            <a:ext cx="7560000" cy="776532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>
                <a:solidFill>
                  <a:srgbClr val="0DD2D9"/>
                </a:solidFill>
              </a:defRPr>
            </a:lvl1pPr>
          </a:lstStyle>
          <a:p>
            <a:pPr/>
            <a:r>
              <a:t>Статични техники</a:t>
            </a:r>
          </a:p>
        </p:txBody>
      </p:sp>
      <p:grpSp>
        <p:nvGrpSpPr>
          <p:cNvPr id="289" name="Shape 132"/>
          <p:cNvGrpSpPr/>
          <p:nvPr/>
        </p:nvGrpSpPr>
        <p:grpSpPr>
          <a:xfrm>
            <a:off x="1089333" y="1096895"/>
            <a:ext cx="7325374" cy="3859349"/>
            <a:chOff x="0" y="0"/>
            <a:chExt cx="7325373" cy="3859347"/>
          </a:xfrm>
        </p:grpSpPr>
        <p:sp>
          <p:nvSpPr>
            <p:cNvPr id="287" name="Shape 133"/>
            <p:cNvSpPr txBox="1"/>
            <p:nvPr/>
          </p:nvSpPr>
          <p:spPr>
            <a:xfrm>
              <a:off x="360039" y="0"/>
              <a:ext cx="5519297" cy="6173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>
              <a:lvl1pPr>
                <a:defRPr b="1" sz="1800">
                  <a:solidFill>
                    <a:srgbClr val="0DD2D9"/>
                  </a:solidFill>
                </a:defRPr>
              </a:lvl1pPr>
            </a:lstStyle>
            <a:p>
              <a:pPr/>
              <a:r>
                <a:t>Статични анализи</a:t>
              </a:r>
            </a:p>
          </p:txBody>
        </p:sp>
        <p:sp>
          <p:nvSpPr>
            <p:cNvPr id="288" name="Shape 134"/>
            <p:cNvSpPr txBox="1"/>
            <p:nvPr/>
          </p:nvSpPr>
          <p:spPr>
            <a:xfrm>
              <a:off x="0" y="394733"/>
              <a:ext cx="7325375" cy="34646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/>
            <a:p>
              <a:pPr>
                <a:defRPr b="1" sz="1200">
                  <a:solidFill>
                    <a:srgbClr val="3F3F3F"/>
                  </a:solidFill>
                </a:defRPr>
              </a:pPr>
              <a:r>
                <a:t>Компилатори : </a:t>
              </a:r>
            </a:p>
            <a:p>
              <a:pPr>
                <a:defRPr sz="1200">
                  <a:solidFill>
                    <a:srgbClr val="3F3F3F"/>
                  </a:solidFill>
                </a:defRPr>
              </a:pPr>
              <a:r>
                <a:t>Съществуват 2 вида езици за програмиране: интерпретативни и не-интерпетативни (изискващи компилация) . Компилаторите се използват, за да превърнат кодът написан на съответния език в двоичен код. Преди да компилират кодът, компилаторите правят синтактична проверка на кода ,за да се отстранят всички синтактични грешки – например липсващи скоби. В </a:t>
              </a:r>
              <a:r>
                <a:t>допълнение</a:t>
              </a:r>
              <a:r>
                <a:t> те могат да дадат допълнителна информация за кода , променливите и използваната памет. </a:t>
              </a:r>
            </a:p>
            <a:p>
              <a:pPr>
                <a:defRPr sz="1200">
                  <a:solidFill>
                    <a:srgbClr val="3F3F3F"/>
                  </a:solidFill>
                </a:defRPr>
              </a:pPr>
            </a:p>
            <a:p>
              <a:pPr>
                <a:defRPr b="1" sz="1200">
                  <a:solidFill>
                    <a:srgbClr val="3F3F3F"/>
                  </a:solidFill>
                </a:defRPr>
              </a:pPr>
              <a:r>
                <a:t>Статични анализатори: </a:t>
              </a:r>
            </a:p>
            <a:p>
              <a:pPr>
                <a:defRPr sz="1200">
                  <a:solidFill>
                    <a:srgbClr val="3F3F3F"/>
                  </a:solidFill>
                </a:defRPr>
              </a:pPr>
              <a:r>
                <a:t>Това са програми, които са се появили като еволюция на на компилаторите, като дават по детайлна информация и правят по- детайлни метрики за него. </a:t>
              </a:r>
              <a:r>
                <a:rPr b="1"/>
                <a:t>Те за разлика от компилаторите обаче не компилират кода. </a:t>
              </a:r>
              <a:endParaRPr b="1"/>
            </a:p>
            <a:p>
              <a:pPr>
                <a:defRPr b="1" sz="1200">
                  <a:solidFill>
                    <a:srgbClr val="3F3F3F"/>
                  </a:solidFill>
                </a:defRPr>
              </a:pPr>
            </a:p>
            <a:p>
              <a:pPr>
                <a:defRPr sz="1200">
                  <a:solidFill>
                    <a:srgbClr val="3F3F3F"/>
                  </a:solidFill>
                </a:defRPr>
              </a:pPr>
              <a:r>
                <a:t>-	</a:t>
              </a:r>
              <a:r>
                <a:rPr b="1"/>
                <a:t>Data flow analyzes</a:t>
              </a:r>
              <a:r>
                <a:t>: това е анализ на потока на данни в програма, чрез проследяване на данните, може да се открие дали има променливи, които се използват преди да са инициализирани или да се достъпът такива, които вече не съществуват </a:t>
              </a:r>
            </a:p>
            <a:p>
              <a:pPr>
                <a:defRPr sz="1200">
                  <a:solidFill>
                    <a:srgbClr val="3F3F3F"/>
                  </a:solidFill>
                </a:defRPr>
              </a:pPr>
              <a:r>
                <a:t>-	</a:t>
              </a:r>
              <a:r>
                <a:rPr b="1"/>
                <a:t>Control flow analyzes</a:t>
              </a:r>
              <a:r>
                <a:t>: това е анализ на начина, по който контролът се предава през програмата. Използва се, за да се открият безкрайни цикли, недостъпен код. </a:t>
              </a:r>
            </a:p>
            <a:p>
              <a:pPr>
                <a:defRPr sz="1200">
                  <a:solidFill>
                    <a:srgbClr val="3F3F3F"/>
                  </a:solidFill>
                </a:defRPr>
              </a:pPr>
            </a:p>
            <a:p>
              <a:pPr>
                <a:defRPr sz="1200">
                  <a:solidFill>
                    <a:srgbClr val="3F3F3F"/>
                  </a:solidFill>
                </a:defRPr>
              </a:pPr>
              <a:r>
                <a:t>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130"/>
          <p:cNvSpPr txBox="1"/>
          <p:nvPr>
            <p:ph type="title"/>
          </p:nvPr>
        </p:nvSpPr>
        <p:spPr>
          <a:xfrm>
            <a:off x="1584000" y="25734"/>
            <a:ext cx="7560000" cy="776532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>
                <a:solidFill>
                  <a:srgbClr val="0DD2D9"/>
                </a:solidFill>
              </a:defRPr>
            </a:lvl1pPr>
          </a:lstStyle>
          <a:p>
            <a:pPr/>
            <a:r>
              <a:t>Статични техники</a:t>
            </a:r>
          </a:p>
        </p:txBody>
      </p:sp>
      <p:grpSp>
        <p:nvGrpSpPr>
          <p:cNvPr id="294" name="Shape 132"/>
          <p:cNvGrpSpPr/>
          <p:nvPr/>
        </p:nvGrpSpPr>
        <p:grpSpPr>
          <a:xfrm>
            <a:off x="909313" y="819876"/>
            <a:ext cx="7325374" cy="3503748"/>
            <a:chOff x="0" y="0"/>
            <a:chExt cx="7325373" cy="3503747"/>
          </a:xfrm>
        </p:grpSpPr>
        <p:sp>
          <p:nvSpPr>
            <p:cNvPr id="292" name="Shape 133"/>
            <p:cNvSpPr txBox="1"/>
            <p:nvPr/>
          </p:nvSpPr>
          <p:spPr>
            <a:xfrm>
              <a:off x="360039" y="0"/>
              <a:ext cx="5519297" cy="6173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>
              <a:lvl1pPr>
                <a:defRPr b="1" sz="1800">
                  <a:solidFill>
                    <a:srgbClr val="0DD2D9"/>
                  </a:solidFill>
                </a:defRPr>
              </a:lvl1pPr>
            </a:lstStyle>
            <a:p>
              <a:pPr/>
              <a:r>
                <a:t>Статични анализи</a:t>
              </a:r>
            </a:p>
          </p:txBody>
        </p:sp>
        <p:sp>
          <p:nvSpPr>
            <p:cNvPr id="293" name="Shape 134"/>
            <p:cNvSpPr txBox="1"/>
            <p:nvPr/>
          </p:nvSpPr>
          <p:spPr>
            <a:xfrm>
              <a:off x="0" y="394733"/>
              <a:ext cx="7325375" cy="31090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/>
            <a:p>
              <a:pPr>
                <a:defRPr b="1" sz="1200">
                  <a:solidFill>
                    <a:srgbClr val="3F3F3F"/>
                  </a:solidFill>
                </a:defRPr>
              </a:pPr>
              <a:r>
                <a:t>Метрики: </a:t>
              </a:r>
            </a:p>
            <a:p>
              <a:pPr>
                <a:defRPr sz="1200">
                  <a:solidFill>
                    <a:srgbClr val="3F3F3F"/>
                  </a:solidFill>
                </a:defRPr>
              </a:pPr>
              <a:r>
                <a:t>Всички инструменти за статичен анализ предлагат различни статистики за кода – например: </a:t>
              </a:r>
            </a:p>
            <a:p>
              <a:pPr>
                <a:defRPr sz="1200">
                  <a:solidFill>
                    <a:srgbClr val="3F3F3F"/>
                  </a:solidFill>
                </a:defRPr>
              </a:pPr>
            </a:p>
            <a:p>
              <a:pPr>
                <a:defRPr sz="1200">
                  <a:solidFill>
                    <a:srgbClr val="3F3F3F"/>
                  </a:solidFill>
                </a:defRPr>
              </a:pPr>
            </a:p>
            <a:p>
              <a:pPr marL="171450" indent="-171450">
                <a:buSzPct val="25000"/>
                <a:buFont typeface="Arial"/>
                <a:buChar char="•"/>
                <a:defRPr b="1" sz="1200">
                  <a:solidFill>
                    <a:srgbClr val="3F3F3F"/>
                  </a:solidFill>
                </a:defRPr>
              </a:pPr>
              <a:r>
                <a:t>Брой редове</a:t>
              </a:r>
              <a:r>
                <a:t> </a:t>
              </a:r>
              <a:r>
                <a:rPr b="0"/>
                <a:t>: Използва се за да се определи размера на  метод, клас, програма или цялото приложение. </a:t>
              </a:r>
              <a:endParaRPr b="0"/>
            </a:p>
            <a:p>
              <a:pPr marL="171450" indent="-171450">
                <a:buSzPct val="25000"/>
                <a:buFont typeface="Arial"/>
                <a:buChar char="•"/>
                <a:defRPr sz="1200">
                  <a:solidFill>
                    <a:srgbClr val="3F3F3F"/>
                  </a:solidFill>
                </a:defRPr>
              </a:pPr>
            </a:p>
            <a:p>
              <a:pPr marL="171450" indent="-171450">
                <a:buSzPct val="25000"/>
                <a:buFont typeface="Arial"/>
                <a:buChar char="•"/>
                <a:defRPr b="1" sz="1200">
                  <a:solidFill>
                    <a:srgbClr val="3F3F3F"/>
                  </a:solidFill>
                </a:defRPr>
              </a:pPr>
              <a:r>
                <a:t>Nesting level</a:t>
              </a:r>
              <a:r>
                <a:rPr b="0"/>
                <a:t>( брой IF, които са вместени в други IF)  </a:t>
              </a:r>
              <a:endParaRPr b="0"/>
            </a:p>
            <a:p>
              <a:pPr marL="171450" indent="-171450">
                <a:buSzPct val="25000"/>
                <a:buFont typeface="Arial"/>
                <a:buChar char="•"/>
                <a:defRPr sz="1200">
                  <a:solidFill>
                    <a:srgbClr val="3F3F3F"/>
                  </a:solidFill>
                </a:defRPr>
              </a:pPr>
            </a:p>
            <a:p>
              <a:pPr marL="171450" indent="-171450">
                <a:buSzPct val="25000"/>
                <a:buFont typeface="Arial"/>
                <a:buChar char="•"/>
                <a:defRPr b="1" sz="1200">
                  <a:solidFill>
                    <a:srgbClr val="3F3F3F"/>
                  </a:solidFill>
                </a:defRPr>
              </a:pPr>
              <a:r>
                <a:t>Cyclomating complexity </a:t>
              </a:r>
              <a:r>
                <a:rPr b="0"/>
                <a:t>(броят на независимите пътища в метод или програма) . Обикновено се изпол</a:t>
              </a:r>
              <a:r>
                <a:rPr b="0"/>
                <a:t>з</a:t>
              </a:r>
              <a:r>
                <a:rPr b="0"/>
                <a:t>ва на ниво метод.  Стойности под 10 се смятат за приемливи за един метод,  между 10 и 20 трябва да са рядкост, а над 20 да се избягват напълно. </a:t>
              </a:r>
            </a:p>
            <a:p>
              <a:pPr marL="171450" indent="-171450">
                <a:buSzPct val="25000"/>
                <a:buFont typeface="Arial"/>
                <a:buChar char="•"/>
                <a:defRPr sz="1200">
                  <a:solidFill>
                    <a:srgbClr val="3F3F3F"/>
                  </a:solidFill>
                </a:defRPr>
              </a:pPr>
            </a:p>
            <a:p>
              <a:pPr marL="171450" indent="-171450">
                <a:buSzPct val="25000"/>
                <a:buFont typeface="Arial"/>
                <a:buChar char="•"/>
                <a:defRPr sz="1200">
                  <a:solidFill>
                    <a:srgbClr val="3F3F3F"/>
                  </a:solidFill>
                </a:defRPr>
              </a:pPr>
              <a:r>
                <a:t>-</a:t>
              </a:r>
              <a:r>
                <a:rPr b="1"/>
                <a:t>Брой методи/променливи в клас</a:t>
              </a:r>
              <a:r>
                <a:t>. Стойности от около 20 се смятат за нормални</a:t>
              </a:r>
            </a:p>
            <a:p>
              <a:pPr marL="171450" indent="-171450">
                <a:buSzPct val="25000"/>
                <a:buFont typeface="Arial"/>
                <a:buChar char="•"/>
                <a:defRPr sz="1200">
                  <a:solidFill>
                    <a:srgbClr val="3F3F3F"/>
                  </a:solidFill>
                </a:defRPr>
              </a:pPr>
            </a:p>
            <a:p>
              <a:pPr marL="171450" indent="-171450">
                <a:buSzPct val="25000"/>
                <a:buFont typeface="Arial"/>
                <a:buChar char="•"/>
                <a:defRPr b="1" sz="1200">
                  <a:solidFill>
                    <a:srgbClr val="3F3F3F"/>
                  </a:solidFill>
                </a:defRPr>
              </a:pPr>
              <a:r>
                <a:t>-Брой параметри/променливи в метод. </a:t>
              </a:r>
            </a:p>
            <a:p>
              <a:pPr>
                <a:defRPr sz="1200">
                  <a:solidFill>
                    <a:srgbClr val="3F3F3F"/>
                  </a:solidFill>
                </a:defRPr>
              </a:pPr>
              <a:r>
                <a:t>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130"/>
          <p:cNvSpPr txBox="1"/>
          <p:nvPr>
            <p:ph type="title"/>
          </p:nvPr>
        </p:nvSpPr>
        <p:spPr>
          <a:xfrm>
            <a:off x="1584000" y="25734"/>
            <a:ext cx="7560000" cy="776532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>
                <a:solidFill>
                  <a:srgbClr val="0DD2D9"/>
                </a:solidFill>
              </a:defRPr>
            </a:lvl1pPr>
          </a:lstStyle>
          <a:p>
            <a:pPr/>
            <a:r>
              <a:t>Динамични техники</a:t>
            </a:r>
          </a:p>
        </p:txBody>
      </p:sp>
      <p:grpSp>
        <p:nvGrpSpPr>
          <p:cNvPr id="299" name="Shape 132"/>
          <p:cNvGrpSpPr/>
          <p:nvPr/>
        </p:nvGrpSpPr>
        <p:grpSpPr>
          <a:xfrm>
            <a:off x="1233349" y="1096895"/>
            <a:ext cx="7325374" cy="3503749"/>
            <a:chOff x="0" y="0"/>
            <a:chExt cx="7325373" cy="3503747"/>
          </a:xfrm>
        </p:grpSpPr>
        <p:sp>
          <p:nvSpPr>
            <p:cNvPr id="297" name="Shape 133"/>
            <p:cNvSpPr txBox="1"/>
            <p:nvPr/>
          </p:nvSpPr>
          <p:spPr>
            <a:xfrm>
              <a:off x="216024" y="0"/>
              <a:ext cx="5519296" cy="6173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>
              <a:lvl1pPr>
                <a:defRPr b="1" sz="1800">
                  <a:solidFill>
                    <a:srgbClr val="0DD2D9"/>
                  </a:solidFill>
                </a:defRPr>
              </a:lvl1pPr>
            </a:lstStyle>
            <a:p>
              <a:pPr/>
              <a:r>
                <a:t>Black box testing </a:t>
              </a:r>
            </a:p>
          </p:txBody>
        </p:sp>
        <p:sp>
          <p:nvSpPr>
            <p:cNvPr id="298" name="Shape 134"/>
            <p:cNvSpPr txBox="1"/>
            <p:nvPr/>
          </p:nvSpPr>
          <p:spPr>
            <a:xfrm>
              <a:off x="0" y="394733"/>
              <a:ext cx="7325375" cy="31090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/>
            <a:p>
              <a:pPr>
                <a:defRPr sz="1200">
                  <a:solidFill>
                    <a:srgbClr val="3F3F3F"/>
                  </a:solidFill>
                </a:defRPr>
              </a:pPr>
              <a:r>
                <a:t>Тази техника изследва функционалността на приложението, без да се интересува от вътрешното устройство на програмата. </a:t>
              </a:r>
            </a:p>
            <a:p>
              <a:pPr>
                <a:defRPr sz="1200">
                  <a:solidFill>
                    <a:srgbClr val="3F3F3F"/>
                  </a:solidFill>
                </a:defRPr>
              </a:pPr>
            </a:p>
            <a:p>
              <a:pPr>
                <a:defRPr b="1" sz="1200">
                  <a:solidFill>
                    <a:srgbClr val="3F3F3F"/>
                  </a:solidFill>
                </a:defRPr>
              </a:pPr>
              <a:r>
                <a:t>Пример1: </a:t>
              </a:r>
              <a:r>
                <a:rPr b="0"/>
                <a:t>Ел. Крушка: ако използваме ключа, за да я запалим , ще можем да проверим дали тя свети, без да имаме задълбочени знания за електричеството и законите на Кирхов. </a:t>
              </a:r>
            </a:p>
            <a:p>
              <a:pPr>
                <a:defRPr sz="1200">
                  <a:solidFill>
                    <a:srgbClr val="3F3F3F"/>
                  </a:solidFill>
                </a:defRPr>
              </a:pPr>
            </a:p>
            <a:p>
              <a:pPr>
                <a:defRPr b="1" sz="1200">
                  <a:solidFill>
                    <a:srgbClr val="3F3F3F"/>
                  </a:solidFill>
                </a:defRPr>
              </a:pPr>
              <a:r>
                <a:t>Пример2: </a:t>
              </a:r>
              <a:r>
                <a:rPr b="0"/>
                <a:t>В интерфейса на дадено приложение има поле за въвеждане на текст: </a:t>
              </a:r>
              <a:endParaRPr b="0"/>
            </a:p>
            <a:p>
              <a:pPr>
                <a:defRPr sz="1200">
                  <a:solidFill>
                    <a:srgbClr val="3F3F3F"/>
                  </a:solidFill>
                </a:defRPr>
              </a:pPr>
            </a:p>
            <a:p>
              <a:pPr>
                <a:defRPr sz="1200">
                  <a:solidFill>
                    <a:srgbClr val="3F3F3F"/>
                  </a:solidFill>
                </a:defRPr>
              </a:pPr>
              <a:r>
                <a:t>То приема  стойности от +1 до +100 </a:t>
              </a:r>
            </a:p>
            <a:p>
              <a:pPr marL="171450" indent="-171450">
                <a:buSzPct val="25000"/>
                <a:buFont typeface="Arial"/>
                <a:buChar char="•"/>
                <a:defRPr sz="1200">
                  <a:solidFill>
                    <a:srgbClr val="3F3F3F"/>
                  </a:solidFill>
                </a:defRPr>
              </a:pPr>
              <a:r>
                <a:t>Има 100 валидни теста, които трябва да се направят , използвайки числата от 1 до 100 </a:t>
              </a:r>
            </a:p>
            <a:p>
              <a:pPr marL="171450" indent="-171450">
                <a:buSzPct val="25000"/>
                <a:buFont typeface="Arial"/>
                <a:buChar char="•"/>
                <a:defRPr sz="1200">
                  <a:solidFill>
                    <a:srgbClr val="3F3F3F"/>
                  </a:solidFill>
                </a:defRPr>
              </a:pPr>
              <a:r>
                <a:t>Има безкраен брой невалидни тестове  </a:t>
              </a:r>
            </a:p>
            <a:p>
              <a:pPr marL="171450" indent="-171450">
                <a:buSzPct val="25000"/>
                <a:buFont typeface="Arial"/>
                <a:buChar char="•"/>
                <a:defRPr sz="1200">
                  <a:solidFill>
                    <a:srgbClr val="3F3F3F"/>
                  </a:solidFill>
                </a:defRPr>
              </a:pPr>
              <a:r>
                <a:t>Има безкраен брой от невалидни тестове, използвайки букви или комбинации от букви и цифри </a:t>
              </a:r>
            </a:p>
            <a:p>
              <a:pPr>
                <a:defRPr sz="1200">
                  <a:solidFill>
                    <a:srgbClr val="3F3F3F"/>
                  </a:solidFill>
                </a:defRPr>
              </a:pPr>
            </a:p>
            <a:p>
              <a:pPr>
                <a:defRPr sz="1200">
                  <a:solidFill>
                    <a:srgbClr val="3F3F3F"/>
                  </a:solidFill>
                </a:defRPr>
              </a:pPr>
              <a:r>
                <a:t>Очевидно е, че не могат да се извършат всички възможни тестове с всички възможни комбинации, за това се използват няколко познати техники, които да ни позволят да създадем  разумен и управляем  набор от тестове , който да покрива всички сфери, като се фокусира върху сферите, в които могат да възникнат грешки.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130"/>
          <p:cNvSpPr txBox="1"/>
          <p:nvPr>
            <p:ph type="title"/>
          </p:nvPr>
        </p:nvSpPr>
        <p:spPr>
          <a:xfrm>
            <a:off x="1584000" y="25734"/>
            <a:ext cx="7560000" cy="776532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>
                <a:solidFill>
                  <a:srgbClr val="0DD2D9"/>
                </a:solidFill>
              </a:defRPr>
            </a:lvl1pPr>
          </a:lstStyle>
          <a:p>
            <a:pPr/>
            <a:r>
              <a:t>Динамични техники</a:t>
            </a:r>
          </a:p>
        </p:txBody>
      </p:sp>
      <p:grpSp>
        <p:nvGrpSpPr>
          <p:cNvPr id="304" name="Shape 132"/>
          <p:cNvGrpSpPr/>
          <p:nvPr/>
        </p:nvGrpSpPr>
        <p:grpSpPr>
          <a:xfrm>
            <a:off x="1233349" y="727079"/>
            <a:ext cx="7325374" cy="2374718"/>
            <a:chOff x="0" y="0"/>
            <a:chExt cx="7325373" cy="2374716"/>
          </a:xfrm>
        </p:grpSpPr>
        <p:sp>
          <p:nvSpPr>
            <p:cNvPr id="302" name="Shape 133"/>
            <p:cNvSpPr txBox="1"/>
            <p:nvPr/>
          </p:nvSpPr>
          <p:spPr>
            <a:xfrm>
              <a:off x="216024" y="0"/>
              <a:ext cx="5519296" cy="6173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>
              <a:lvl1pPr>
                <a:defRPr b="1" sz="1800">
                  <a:solidFill>
                    <a:srgbClr val="0DD2D9"/>
                  </a:solidFill>
                </a:defRPr>
              </a:lvl1pPr>
            </a:lstStyle>
            <a:p>
              <a:pPr/>
              <a:r>
                <a:t>Black box testing </a:t>
              </a:r>
            </a:p>
          </p:txBody>
        </p:sp>
        <p:sp>
          <p:nvSpPr>
            <p:cNvPr id="303" name="Shape 134"/>
            <p:cNvSpPr txBox="1"/>
            <p:nvPr/>
          </p:nvSpPr>
          <p:spPr>
            <a:xfrm>
              <a:off x="0" y="332501"/>
              <a:ext cx="7325375" cy="2042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/>
            <a:p>
              <a:pPr>
                <a:defRPr b="1" sz="1200">
                  <a:solidFill>
                    <a:srgbClr val="3F3F3F"/>
                  </a:solidFill>
                </a:defRPr>
              </a:pPr>
              <a:r>
                <a:t>Equivalence partitioning: </a:t>
              </a:r>
            </a:p>
            <a:p>
              <a:pPr>
                <a:defRPr b="1" sz="1200">
                  <a:solidFill>
                    <a:srgbClr val="3F3F3F"/>
                  </a:solidFill>
                </a:defRPr>
              </a:pPr>
            </a:p>
            <a:p>
              <a:pPr>
                <a:defRPr sz="1200">
                  <a:solidFill>
                    <a:srgbClr val="3F3F3F"/>
                  </a:solidFill>
                </a:defRPr>
              </a:pPr>
              <a:r>
                <a:t>Тази техника се базира на предположението, че входните и изходните данни на компонента могат да се разделят на класове, които по спецификация ще бъдат третирани по един и същи начин от приложението. </a:t>
              </a:r>
            </a:p>
            <a:p>
              <a:pPr>
                <a:defRPr sz="1200">
                  <a:solidFill>
                    <a:srgbClr val="3F3F3F"/>
                  </a:solidFill>
                </a:defRPr>
              </a:pPr>
              <a:r>
                <a:t>При тази техника първо се идентифицират класовете, след което се подготвят тестове, които да тестват всеки от идентифицираните класове. </a:t>
              </a:r>
            </a:p>
            <a:p>
              <a:pPr>
                <a:defRPr sz="1200">
                  <a:solidFill>
                    <a:srgbClr val="3F3F3F"/>
                  </a:solidFill>
                </a:defRPr>
              </a:pPr>
            </a:p>
            <a:p>
              <a:pPr>
                <a:defRPr b="1" sz="1200">
                  <a:solidFill>
                    <a:srgbClr val="3F3F3F"/>
                  </a:solidFill>
                </a:defRPr>
              </a:pPr>
              <a:r>
                <a:t>Пример:  Бизнес правило:  Кредит се дава за период между 6 и 10 години. </a:t>
              </a:r>
            </a:p>
            <a:p>
              <a:pPr>
                <a:defRPr b="1" sz="1200">
                  <a:solidFill>
                    <a:srgbClr val="3F3F3F"/>
                  </a:solidFill>
                </a:defRPr>
              </a:pPr>
            </a:p>
            <a:p>
              <a:pPr>
                <a:defRPr sz="1200">
                  <a:solidFill>
                    <a:srgbClr val="3F3F3F"/>
                  </a:solidFill>
                </a:defRPr>
              </a:pPr>
              <a:r>
                <a:t>Разделението на класове е следното </a:t>
              </a:r>
            </a:p>
          </p:txBody>
        </p:sp>
      </p:grpSp>
      <p:pic>
        <p:nvPicPr>
          <p:cNvPr id="305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5735" y="3147814"/>
            <a:ext cx="5472609" cy="1161890"/>
          </a:xfrm>
          <a:prstGeom prst="rect">
            <a:avLst/>
          </a:prstGeom>
          <a:ln w="12700">
            <a:miter lim="400000"/>
          </a:ln>
        </p:spPr>
      </p:pic>
      <p:sp>
        <p:nvSpPr>
          <p:cNvPr id="306" name="Rectangle 2"/>
          <p:cNvSpPr txBox="1"/>
          <p:nvPr/>
        </p:nvSpPr>
        <p:spPr>
          <a:xfrm>
            <a:off x="1305352" y="4083918"/>
            <a:ext cx="6821329" cy="797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/>
            </a:pPr>
            <a:r>
              <a:t>Идентифицирани са 2 класа с невалидни стойности:  0-5 и 11-14 и един клас с валидни стойности 6-10. </a:t>
            </a:r>
          </a:p>
          <a:p>
            <a:pPr>
              <a:defRPr sz="1200"/>
            </a:pPr>
            <a:r>
              <a:t>Използвайки тази техника,  би трябвало да изберем по една стойност от всеки клас и да тестваме с нея. Например 4, 7 и 1</a:t>
            </a:r>
            <a:r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130"/>
          <p:cNvSpPr txBox="1"/>
          <p:nvPr>
            <p:ph type="title"/>
          </p:nvPr>
        </p:nvSpPr>
        <p:spPr>
          <a:xfrm>
            <a:off x="1584000" y="25734"/>
            <a:ext cx="7560000" cy="776532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>
                <a:solidFill>
                  <a:srgbClr val="0DD2D9"/>
                </a:solidFill>
              </a:defRPr>
            </a:lvl1pPr>
          </a:lstStyle>
          <a:p>
            <a:pPr/>
            <a:r>
              <a:t>Динамични техники</a:t>
            </a:r>
          </a:p>
        </p:txBody>
      </p:sp>
      <p:grpSp>
        <p:nvGrpSpPr>
          <p:cNvPr id="311" name="Shape 132"/>
          <p:cNvGrpSpPr/>
          <p:nvPr/>
        </p:nvGrpSpPr>
        <p:grpSpPr>
          <a:xfrm>
            <a:off x="1233349" y="727079"/>
            <a:ext cx="7325374" cy="3974917"/>
            <a:chOff x="0" y="0"/>
            <a:chExt cx="7325373" cy="3974916"/>
          </a:xfrm>
        </p:grpSpPr>
        <p:sp>
          <p:nvSpPr>
            <p:cNvPr id="309" name="Shape 133"/>
            <p:cNvSpPr txBox="1"/>
            <p:nvPr/>
          </p:nvSpPr>
          <p:spPr>
            <a:xfrm>
              <a:off x="216024" y="0"/>
              <a:ext cx="5519296" cy="6173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>
              <a:lvl1pPr>
                <a:defRPr b="1" sz="1800">
                  <a:solidFill>
                    <a:srgbClr val="0DD2D9"/>
                  </a:solidFill>
                </a:defRPr>
              </a:lvl1pPr>
            </a:lstStyle>
            <a:p>
              <a:pPr/>
              <a:r>
                <a:t>Black box testing </a:t>
              </a:r>
            </a:p>
          </p:txBody>
        </p:sp>
        <p:sp>
          <p:nvSpPr>
            <p:cNvPr id="310" name="Shape 134"/>
            <p:cNvSpPr txBox="1"/>
            <p:nvPr/>
          </p:nvSpPr>
          <p:spPr>
            <a:xfrm>
              <a:off x="0" y="332501"/>
              <a:ext cx="7325375" cy="36424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/>
            <a:p>
              <a:pPr>
                <a:defRPr b="1" sz="1200">
                  <a:solidFill>
                    <a:srgbClr val="3F3F3F"/>
                  </a:solidFill>
                </a:defRPr>
              </a:pPr>
              <a:r>
                <a:t>Boundary value analysis. </a:t>
              </a:r>
            </a:p>
            <a:p>
              <a:pPr>
                <a:defRPr sz="1200">
                  <a:solidFill>
                    <a:srgbClr val="3F3F3F"/>
                  </a:solidFill>
                </a:defRPr>
              </a:pPr>
              <a:r>
                <a:t>При тази техника отново се прави разделение на класове, но се тестват граничните стойности между класовете – включително минимални и максимални. </a:t>
              </a:r>
            </a:p>
            <a:p>
              <a:pPr>
                <a:defRPr b="1" sz="1200">
                  <a:solidFill>
                    <a:srgbClr val="3F3F3F"/>
                  </a:solidFill>
                </a:defRPr>
              </a:pPr>
            </a:p>
            <a:p>
              <a:pPr>
                <a:defRPr b="1" sz="1200">
                  <a:solidFill>
                    <a:srgbClr val="3F3F3F"/>
                  </a:solidFill>
                </a:defRPr>
              </a:pPr>
              <a:r>
                <a:t>Пример: Полето парола може да бъде между 8 и 12 символа </a:t>
              </a:r>
            </a:p>
            <a:p>
              <a:pPr>
                <a:defRPr b="1" sz="1200">
                  <a:solidFill>
                    <a:srgbClr val="3F3F3F"/>
                  </a:solidFill>
                </a:defRPr>
              </a:pPr>
            </a:p>
            <a:p>
              <a:pPr>
                <a:defRPr b="1" sz="1200">
                  <a:solidFill>
                    <a:srgbClr val="3F3F3F"/>
                  </a:solidFill>
                </a:defRPr>
              </a:pPr>
              <a:r>
                <a:t> </a:t>
              </a:r>
            </a:p>
            <a:p>
              <a:pPr>
                <a:defRPr b="1" sz="1200">
                  <a:solidFill>
                    <a:srgbClr val="3F3F3F"/>
                  </a:solidFill>
                </a:defRPr>
              </a:pPr>
            </a:p>
            <a:p>
              <a:pPr>
                <a:defRPr b="1" sz="1200">
                  <a:solidFill>
                    <a:srgbClr val="3F3F3F"/>
                  </a:solidFill>
                </a:defRPr>
              </a:pPr>
            </a:p>
            <a:p>
              <a:pPr>
                <a:defRPr b="1" sz="1200">
                  <a:solidFill>
                    <a:srgbClr val="3F3F3F"/>
                  </a:solidFill>
                </a:defRPr>
              </a:pPr>
            </a:p>
            <a:p>
              <a:pPr>
                <a:defRPr b="1" sz="1200">
                  <a:solidFill>
                    <a:srgbClr val="3F3F3F"/>
                  </a:solidFill>
                </a:defRPr>
              </a:pPr>
            </a:p>
            <a:p>
              <a:pPr>
                <a:defRPr b="1" sz="1200">
                  <a:solidFill>
                    <a:srgbClr val="3F3F3F"/>
                  </a:solidFill>
                </a:defRPr>
              </a:pPr>
            </a:p>
            <a:p>
              <a:pPr>
                <a:defRPr b="1" sz="1200">
                  <a:solidFill>
                    <a:srgbClr val="3F3F3F"/>
                  </a:solidFill>
                </a:defRPr>
              </a:pPr>
            </a:p>
            <a:p>
              <a:pPr>
                <a:defRPr b="1" sz="1200">
                  <a:solidFill>
                    <a:srgbClr val="3F3F3F"/>
                  </a:solidFill>
                </a:defRPr>
              </a:pPr>
            </a:p>
            <a:p>
              <a:pPr>
                <a:defRPr sz="1200">
                  <a:solidFill>
                    <a:srgbClr val="3F3F3F"/>
                  </a:solidFill>
                </a:defRPr>
              </a:pPr>
              <a:r>
                <a:t>Възможните тестове ще са : </a:t>
              </a:r>
            </a:p>
            <a:p>
              <a:pPr>
                <a:defRPr sz="1200">
                  <a:solidFill>
                    <a:srgbClr val="3F3F3F"/>
                  </a:solidFill>
                </a:defRPr>
              </a:pPr>
              <a:r>
                <a:t>-	Парола по-къса от 8 символа ( например 7)</a:t>
              </a:r>
            </a:p>
            <a:p>
              <a:pPr>
                <a:defRPr sz="1200">
                  <a:solidFill>
                    <a:srgbClr val="3F3F3F"/>
                  </a:solidFill>
                </a:defRPr>
              </a:pPr>
              <a:r>
                <a:t>-	Парола точно 8 символа </a:t>
              </a:r>
            </a:p>
            <a:p>
              <a:pPr>
                <a:defRPr sz="1200">
                  <a:solidFill>
                    <a:srgbClr val="3F3F3F"/>
                  </a:solidFill>
                </a:defRPr>
              </a:pPr>
              <a:r>
                <a:t>-	Парола между 9-11 символа (например 10) </a:t>
              </a:r>
            </a:p>
            <a:p>
              <a:pPr>
                <a:defRPr sz="1200">
                  <a:solidFill>
                    <a:srgbClr val="3F3F3F"/>
                  </a:solidFill>
                </a:defRPr>
              </a:pPr>
              <a:r>
                <a:t>-	Парола точно 12 символа</a:t>
              </a:r>
            </a:p>
            <a:p>
              <a:pPr>
                <a:defRPr sz="1200">
                  <a:solidFill>
                    <a:srgbClr val="3F3F3F"/>
                  </a:solidFill>
                </a:defRPr>
              </a:pPr>
              <a:r>
                <a:t>-	Парола по-дълга от 12 символа ( например 17) </a:t>
              </a:r>
            </a:p>
          </p:txBody>
        </p:sp>
      </p:grpSp>
      <p:pic>
        <p:nvPicPr>
          <p:cNvPr id="312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79711" y="2283717"/>
            <a:ext cx="4885716" cy="12571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130"/>
          <p:cNvSpPr txBox="1"/>
          <p:nvPr>
            <p:ph type="title"/>
          </p:nvPr>
        </p:nvSpPr>
        <p:spPr>
          <a:xfrm>
            <a:off x="1584000" y="25734"/>
            <a:ext cx="7560000" cy="776532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>
                <a:solidFill>
                  <a:srgbClr val="0DD2D9"/>
                </a:solidFill>
              </a:defRPr>
            </a:lvl1pPr>
          </a:lstStyle>
          <a:p>
            <a:pPr/>
            <a:r>
              <a:t>Динамични техники</a:t>
            </a:r>
          </a:p>
        </p:txBody>
      </p:sp>
      <p:sp>
        <p:nvSpPr>
          <p:cNvPr id="315" name="Shape 133"/>
          <p:cNvSpPr txBox="1"/>
          <p:nvPr/>
        </p:nvSpPr>
        <p:spPr>
          <a:xfrm>
            <a:off x="1449373" y="727079"/>
            <a:ext cx="5519296" cy="6173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sz="1800">
                <a:solidFill>
                  <a:srgbClr val="0DD2D9"/>
                </a:solidFill>
              </a:defRPr>
            </a:lvl1pPr>
          </a:lstStyle>
          <a:p>
            <a:pPr/>
            <a:r>
              <a:t>Black box testing </a:t>
            </a:r>
          </a:p>
        </p:txBody>
      </p:sp>
      <p:sp>
        <p:nvSpPr>
          <p:cNvPr id="316" name="Rectangle 1"/>
          <p:cNvSpPr txBox="1"/>
          <p:nvPr/>
        </p:nvSpPr>
        <p:spPr>
          <a:xfrm>
            <a:off x="1449368" y="1275605"/>
            <a:ext cx="6317273" cy="2447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 </a:t>
            </a:r>
          </a:p>
          <a:p>
            <a:pPr>
              <a:defRPr b="1" sz="2000"/>
            </a:pPr>
            <a:r>
              <a:t>Задача1: </a:t>
            </a:r>
            <a:r>
              <a:rPr b="0"/>
              <a:t>За да си подходящ за отпускане на ипотечен кредит, трябва да си на възраст между 18 и 64 години включително. Полето приема само двуцифрени числа и не приема знак минус. Кои за валидни и невалидни стойности за </a:t>
            </a:r>
            <a:r>
              <a:rPr b="0"/>
              <a:t>Boundary analyzes </a:t>
            </a:r>
            <a:r>
              <a:rPr b="0"/>
              <a:t>и </a:t>
            </a:r>
            <a:r>
              <a:rPr b="0"/>
              <a:t>Equivalence partitioning. </a:t>
            </a:r>
          </a:p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130"/>
          <p:cNvSpPr txBox="1"/>
          <p:nvPr>
            <p:ph type="title"/>
          </p:nvPr>
        </p:nvSpPr>
        <p:spPr>
          <a:xfrm>
            <a:off x="1584000" y="25734"/>
            <a:ext cx="7560000" cy="776532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>
                <a:solidFill>
                  <a:srgbClr val="0DD2D9"/>
                </a:solidFill>
              </a:defRPr>
            </a:lvl1pPr>
          </a:lstStyle>
          <a:p>
            <a:pPr/>
            <a:r>
              <a:t>Динамични техники</a:t>
            </a:r>
          </a:p>
        </p:txBody>
      </p:sp>
      <p:sp>
        <p:nvSpPr>
          <p:cNvPr id="319" name="Shape 133"/>
          <p:cNvSpPr txBox="1"/>
          <p:nvPr/>
        </p:nvSpPr>
        <p:spPr>
          <a:xfrm>
            <a:off x="1449373" y="727079"/>
            <a:ext cx="5519296" cy="6173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sz="1800">
                <a:solidFill>
                  <a:srgbClr val="0DD2D9"/>
                </a:solidFill>
              </a:defRPr>
            </a:lvl1pPr>
          </a:lstStyle>
          <a:p>
            <a:pPr/>
            <a:r>
              <a:t>Black box testing </a:t>
            </a:r>
          </a:p>
        </p:txBody>
      </p:sp>
      <p:sp>
        <p:nvSpPr>
          <p:cNvPr id="320" name="Rectangle 1"/>
          <p:cNvSpPr txBox="1"/>
          <p:nvPr/>
        </p:nvSpPr>
        <p:spPr>
          <a:xfrm>
            <a:off x="1449368" y="1275605"/>
            <a:ext cx="6317273" cy="1835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  <a:r>
              <a:t> </a:t>
            </a:r>
            <a:r>
              <a:rPr b="1"/>
              <a:t>Задача2: </a:t>
            </a:r>
            <a:r>
              <a:t>Потребителки кредит се отпуска за суми между 5 000 и 70 000 лв. Кредити между 5 000 – 25 000 лева са с лихва 8,5% , а кредити между 25 и 70 хиляди са с лихва 8% . предложете тест сценарии изполвайки </a:t>
            </a:r>
            <a:r>
              <a:t>Boundary analyzes </a:t>
            </a:r>
            <a:r>
              <a:t>и </a:t>
            </a:r>
            <a:r>
              <a:t>Equivalence partitioning.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130"/>
          <p:cNvSpPr txBox="1"/>
          <p:nvPr>
            <p:ph type="title"/>
          </p:nvPr>
        </p:nvSpPr>
        <p:spPr>
          <a:xfrm>
            <a:off x="1584000" y="25734"/>
            <a:ext cx="7560000" cy="776532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>
                <a:solidFill>
                  <a:srgbClr val="0DD2D9"/>
                </a:solidFill>
              </a:defRPr>
            </a:lvl1pPr>
          </a:lstStyle>
          <a:p>
            <a:pPr/>
            <a:r>
              <a:t>Динамични техники</a:t>
            </a:r>
          </a:p>
        </p:txBody>
      </p:sp>
      <p:sp>
        <p:nvSpPr>
          <p:cNvPr id="323" name="Shape 133"/>
          <p:cNvSpPr txBox="1"/>
          <p:nvPr/>
        </p:nvSpPr>
        <p:spPr>
          <a:xfrm>
            <a:off x="1449373" y="727079"/>
            <a:ext cx="5519296" cy="6173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sz="1800">
                <a:solidFill>
                  <a:srgbClr val="0DD2D9"/>
                </a:solidFill>
              </a:defRPr>
            </a:lvl1pPr>
          </a:lstStyle>
          <a:p>
            <a:pPr/>
            <a:r>
              <a:t>Black box testing </a:t>
            </a:r>
          </a:p>
        </p:txBody>
      </p:sp>
      <p:sp>
        <p:nvSpPr>
          <p:cNvPr id="324" name="Rectangle 1"/>
          <p:cNvSpPr txBox="1"/>
          <p:nvPr/>
        </p:nvSpPr>
        <p:spPr>
          <a:xfrm>
            <a:off x="1449368" y="1275605"/>
            <a:ext cx="6317273" cy="89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/>
            </a:pPr>
            <a:r>
              <a:t>Decision table testing</a:t>
            </a:r>
          </a:p>
          <a:p>
            <a:pPr>
              <a:defRPr b="1"/>
            </a:pPr>
          </a:p>
          <a:p>
            <a:pPr>
              <a:defRPr b="1"/>
            </a:pPr>
            <a:r>
              <a:t>Този метод се използва за да покаже връзката между причината и ефекта за компонента на тестване. </a:t>
            </a:r>
          </a:p>
        </p:txBody>
      </p:sp>
      <p:sp>
        <p:nvSpPr>
          <p:cNvPr id="325" name="TextBox 2"/>
          <p:cNvSpPr txBox="1"/>
          <p:nvPr/>
        </p:nvSpPr>
        <p:spPr>
          <a:xfrm>
            <a:off x="1737400" y="2859781"/>
            <a:ext cx="7037353" cy="1508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Предимства: </a:t>
            </a:r>
          </a:p>
          <a:p>
            <a:pPr marL="285750" indent="-285750">
              <a:buSzPct val="100000"/>
              <a:buChar char="-"/>
            </a:pPr>
            <a:r>
              <a:t>Когато поведението на системата е различно за различните въведени стойностойносто от валидни множества;</a:t>
            </a:r>
          </a:p>
          <a:p>
            <a:pPr marL="285750" indent="-285750">
              <a:buSzPct val="100000"/>
              <a:buChar char="-"/>
            </a:pPr>
            <a:r>
              <a:t>Лесна за интерпретация;</a:t>
            </a:r>
          </a:p>
          <a:p>
            <a:pPr/>
            <a:r>
              <a:t>Недостатъци: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Сложна при голям брой входни параметри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130"/>
          <p:cNvSpPr txBox="1"/>
          <p:nvPr>
            <p:ph type="title"/>
          </p:nvPr>
        </p:nvSpPr>
        <p:spPr>
          <a:xfrm>
            <a:off x="1584000" y="25734"/>
            <a:ext cx="7560000" cy="776532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>
                <a:solidFill>
                  <a:srgbClr val="0DD2D9"/>
                </a:solidFill>
              </a:defRPr>
            </a:lvl1pPr>
          </a:lstStyle>
          <a:p>
            <a:pPr/>
            <a:r>
              <a:t>Динамични техники</a:t>
            </a:r>
          </a:p>
        </p:txBody>
      </p:sp>
      <p:sp>
        <p:nvSpPr>
          <p:cNvPr id="328" name="Shape 133"/>
          <p:cNvSpPr txBox="1"/>
          <p:nvPr/>
        </p:nvSpPr>
        <p:spPr>
          <a:xfrm>
            <a:off x="1449373" y="727079"/>
            <a:ext cx="5519296" cy="6173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sz="1800">
                <a:solidFill>
                  <a:srgbClr val="0DD2D9"/>
                </a:solidFill>
              </a:defRPr>
            </a:lvl1pPr>
          </a:lstStyle>
          <a:p>
            <a:pPr/>
            <a:r>
              <a:t>Black box testing </a:t>
            </a:r>
          </a:p>
        </p:txBody>
      </p:sp>
      <p:sp>
        <p:nvSpPr>
          <p:cNvPr id="329" name="Rectangle 1"/>
          <p:cNvSpPr txBox="1"/>
          <p:nvPr/>
        </p:nvSpPr>
        <p:spPr>
          <a:xfrm>
            <a:off x="1449368" y="1275605"/>
            <a:ext cx="6317273" cy="1711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/>
            </a:pPr>
            <a:r>
              <a:t>Decision table testing</a:t>
            </a:r>
          </a:p>
          <a:p>
            <a:pPr>
              <a:defRPr b="1"/>
            </a:pPr>
          </a:p>
          <a:p>
            <a:pPr>
              <a:defRPr b="1"/>
            </a:pPr>
            <a:r>
              <a:t>Пример: </a:t>
            </a:r>
          </a:p>
          <a:p>
            <a:pPr>
              <a:defRPr b="1"/>
            </a:pPr>
          </a:p>
          <a:p>
            <a:pPr/>
            <a:r>
              <a:t>Банкомат:  клиентът задава сума.  Банкоматът трябва  да изплати сумата, ако клиентът има достатъчно пари по сметката си или ако разрешеният му овърдрафт не е достигнат.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130"/>
          <p:cNvSpPr txBox="1"/>
          <p:nvPr>
            <p:ph type="title"/>
          </p:nvPr>
        </p:nvSpPr>
        <p:spPr>
          <a:xfrm>
            <a:off x="1584000" y="25734"/>
            <a:ext cx="7560000" cy="776532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>
                <a:solidFill>
                  <a:srgbClr val="0DD2D9"/>
                </a:solidFill>
              </a:defRPr>
            </a:lvl1pPr>
          </a:lstStyle>
          <a:p>
            <a:pPr/>
            <a:r>
              <a:t>Динамични техники</a:t>
            </a:r>
          </a:p>
        </p:txBody>
      </p:sp>
      <p:sp>
        <p:nvSpPr>
          <p:cNvPr id="332" name="Shape 133"/>
          <p:cNvSpPr txBox="1"/>
          <p:nvPr/>
        </p:nvSpPr>
        <p:spPr>
          <a:xfrm>
            <a:off x="1449373" y="727079"/>
            <a:ext cx="5519296" cy="6173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sz="1800">
                <a:solidFill>
                  <a:srgbClr val="0DD2D9"/>
                </a:solidFill>
              </a:defRPr>
            </a:lvl1pPr>
          </a:lstStyle>
          <a:p>
            <a:pPr/>
            <a:r>
              <a:t>Black box testing </a:t>
            </a:r>
          </a:p>
        </p:txBody>
      </p:sp>
      <p:sp>
        <p:nvSpPr>
          <p:cNvPr id="333" name="Rectangle 1"/>
          <p:cNvSpPr txBox="1"/>
          <p:nvPr/>
        </p:nvSpPr>
        <p:spPr>
          <a:xfrm>
            <a:off x="1449368" y="1275605"/>
            <a:ext cx="6317273" cy="1304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/>
            </a:pPr>
            <a:r>
              <a:t>Decision table testing</a:t>
            </a:r>
          </a:p>
          <a:p>
            <a:pPr>
              <a:defRPr b="1"/>
            </a:pPr>
          </a:p>
          <a:p>
            <a:pPr>
              <a:defRPr b="1"/>
            </a:pPr>
            <a:r>
              <a:t>Стъпка 1</a:t>
            </a:r>
            <a:r>
              <a:rPr b="0"/>
              <a:t>: Анализ на изискванията и създаване на първата колона</a:t>
            </a:r>
            <a:endParaRPr b="0"/>
          </a:p>
          <a:p>
            <a:pPr/>
          </a:p>
          <a:p>
            <a:pPr/>
            <a:r>
              <a:t> </a:t>
            </a:r>
          </a:p>
        </p:txBody>
      </p:sp>
      <p:graphicFrame>
        <p:nvGraphicFramePr>
          <p:cNvPr id="334" name="Table 11"/>
          <p:cNvGraphicFramePr/>
          <p:nvPr/>
        </p:nvGraphicFramePr>
        <p:xfrm>
          <a:off x="3275855" y="2149174"/>
          <a:ext cx="1462406" cy="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462405"/>
              </a:tblGrid>
              <a:tr h="508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</a:rPr>
                        <a:t>Условие</a:t>
                      </a:r>
                    </a:p>
                  </a:txBody>
                  <a:tcPr marL="0" marR="0" marT="0" marB="0" anchor="t" anchorCtr="0" horzOverflow="overflow"/>
                </a:tc>
              </a:tr>
              <a:tr h="508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</a:rPr>
                        <a:t>Сума&lt;=Баланса</a:t>
                      </a:r>
                    </a:p>
                  </a:txBody>
                  <a:tcPr marL="0" marR="0" marT="0" marB="0" anchor="t" anchorCtr="0" horzOverflow="overflow">
                    <a:solidFill>
                      <a:schemeClr val="accent1"/>
                    </a:solidFill>
                  </a:tcPr>
                </a:tc>
              </a:tr>
              <a:tr h="508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</a:rPr>
                        <a:t>Кредит</a:t>
                      </a:r>
                    </a:p>
                  </a:txBody>
                  <a:tcPr marL="0" marR="0" marT="0" marB="0" anchor="t" anchorCtr="0" horzOverflow="overflow">
                    <a:solidFill>
                      <a:schemeClr val="accent1"/>
                    </a:solidFill>
                  </a:tcPr>
                </a:tc>
              </a:tr>
              <a:tr h="508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b="1" sz="900">
                          <a:solidFill>
                            <a:srgbClr val="FFFFFF"/>
                          </a:solidFill>
                        </a:rPr>
                        <a:t>Действие</a:t>
                      </a:r>
                    </a:p>
                  </a:txBody>
                  <a:tcPr marL="0" marR="0" marT="0" marB="0" anchor="t" anchorCtr="0" horzOverflow="overflow">
                    <a:solidFill>
                      <a:schemeClr val="accent1"/>
                    </a:solidFill>
                  </a:tcPr>
                </a:tc>
              </a:tr>
              <a:tr h="508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900">
                          <a:solidFill>
                            <a:srgbClr val="FFFFFF"/>
                          </a:solidFill>
                        </a:rPr>
                        <a:t>Сумата е позволена</a:t>
                      </a:r>
                    </a:p>
                  </a:txBody>
                  <a:tcPr marL="0" marR="0" marT="0" marB="0" anchor="t" anchorCtr="0" horzOverflow="overflow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335" name="Rectangle 14"/>
          <p:cNvSpPr txBox="1"/>
          <p:nvPr/>
        </p:nvSpPr>
        <p:spPr>
          <a:xfrm>
            <a:off x="1449368" y="3055297"/>
            <a:ext cx="6461289" cy="898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В случая имаме две условия </a:t>
            </a:r>
          </a:p>
          <a:p>
            <a:pPr>
              <a:defRPr b="1"/>
            </a:pPr>
            <a:r>
              <a:t>Исканата сума &lt;= Баланса</a:t>
            </a:r>
          </a:p>
          <a:p>
            <a:pPr>
              <a:defRPr b="1"/>
            </a:pPr>
            <a:r>
              <a:t>Има овърдрафт</a:t>
            </a:r>
          </a:p>
          <a:p>
            <a:pPr/>
            <a:r>
              <a:t>Действието е само едно – </a:t>
            </a:r>
            <a:r>
              <a:rPr b="1"/>
              <a:t>Отпускане на сумата </a:t>
            </a:r>
          </a:p>
        </p:txBody>
      </p:sp>
      <p:graphicFrame>
        <p:nvGraphicFramePr>
          <p:cNvPr id="336" name="Table 15"/>
          <p:cNvGraphicFramePr/>
          <p:nvPr/>
        </p:nvGraphicFramePr>
        <p:xfrm>
          <a:off x="3203848" y="4009404"/>
          <a:ext cx="2808312" cy="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1770959"/>
                <a:gridCol w="383721"/>
                <a:gridCol w="326816"/>
                <a:gridCol w="326816"/>
              </a:tblGrid>
              <a:tr h="508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</a:rPr>
                        <a:t>Условие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</a:rPr>
                        <a:t>R1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</a:rPr>
                        <a:t>R2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</a:rPr>
                        <a:t>R3</a:t>
                      </a:r>
                    </a:p>
                  </a:txBody>
                  <a:tcPr marL="0" marR="0" marT="0" marB="0" anchor="t" anchorCtr="0" horzOverflow="overflow"/>
                </a:tc>
              </a:tr>
              <a:tr h="508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</a:rPr>
                        <a:t>Сума&lt;=Баланса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Т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F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F</a:t>
                      </a:r>
                    </a:p>
                  </a:txBody>
                  <a:tcPr marL="0" marR="0" marT="0" marB="0" anchor="t" anchorCtr="0" horzOverflow="overflow"/>
                </a:tc>
              </a:tr>
              <a:tr h="508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</a:rPr>
                        <a:t>Кредит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-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T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F</a:t>
                      </a:r>
                    </a:p>
                  </a:txBody>
                  <a:tcPr marL="0" marR="0" marT="0" marB="0" anchor="t" anchorCtr="0" horzOverflow="overflow"/>
                </a:tc>
              </a:tr>
              <a:tr h="508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</a:rPr>
                        <a:t>Действие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 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 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 </a:t>
                      </a:r>
                    </a:p>
                  </a:txBody>
                  <a:tcPr marL="0" marR="0" marT="0" marB="0" anchor="t" anchorCtr="0" horzOverflow="overflow"/>
                </a:tc>
              </a:tr>
              <a:tr h="508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</a:rPr>
                        <a:t>Сумата е позволена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Т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T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F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itle 1"/>
          <p:cNvSpPr txBox="1"/>
          <p:nvPr>
            <p:ph type="title"/>
          </p:nvPr>
        </p:nvSpPr>
        <p:spPr>
          <a:xfrm>
            <a:off x="1584000" y="25734"/>
            <a:ext cx="7560000" cy="77653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DD2D9"/>
                </a:solidFill>
              </a:defRPr>
            </a:lvl1pPr>
          </a:lstStyle>
          <a:p>
            <a:pPr/>
            <a:r>
              <a:t>Разработка на тестове (пример)</a:t>
            </a:r>
          </a:p>
        </p:txBody>
      </p:sp>
      <p:sp>
        <p:nvSpPr>
          <p:cNvPr id="223" name="Rectangle 2"/>
          <p:cNvSpPr txBox="1"/>
          <p:nvPr/>
        </p:nvSpPr>
        <p:spPr>
          <a:xfrm>
            <a:off x="1629719" y="1203598"/>
            <a:ext cx="6784994" cy="2217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1800"/>
            </a:pPr>
            <a:r>
              <a:t>Analyse the product</a:t>
            </a:r>
          </a:p>
          <a:p>
            <a:pPr marL="285750" indent="-285750">
              <a:buSzPct val="100000"/>
              <a:buFont typeface="Arial"/>
              <a:buChar char="•"/>
              <a:defRPr sz="1800"/>
            </a:pPr>
            <a:r>
              <a:t>Design Test Strategy</a:t>
            </a:r>
          </a:p>
          <a:p>
            <a:pPr marL="285750" indent="-285750">
              <a:buSzPct val="100000"/>
              <a:buFont typeface="Arial"/>
              <a:buChar char="•"/>
              <a:defRPr sz="1800"/>
            </a:pPr>
            <a:r>
              <a:t>Define Test Objectives</a:t>
            </a:r>
          </a:p>
          <a:p>
            <a:pPr marL="285750" indent="-285750">
              <a:buSzPct val="100000"/>
              <a:buFont typeface="Arial"/>
              <a:buChar char="•"/>
              <a:defRPr sz="1800"/>
            </a:pPr>
            <a:r>
              <a:t>Define Test Criteria</a:t>
            </a:r>
          </a:p>
          <a:p>
            <a:pPr marL="285750" indent="-285750">
              <a:buSzPct val="100000"/>
              <a:buFont typeface="Arial"/>
              <a:buChar char="•"/>
              <a:defRPr sz="1800"/>
            </a:pPr>
            <a:r>
              <a:t>Resource Planning</a:t>
            </a:r>
          </a:p>
          <a:p>
            <a:pPr marL="285750" indent="-285750">
              <a:buSzPct val="100000"/>
              <a:buFont typeface="Arial"/>
              <a:buChar char="•"/>
              <a:defRPr sz="1800"/>
            </a:pPr>
            <a:r>
              <a:t>Plan Test Environment</a:t>
            </a:r>
          </a:p>
          <a:p>
            <a:pPr marL="285750" indent="-285750">
              <a:buSzPct val="100000"/>
              <a:buFont typeface="Arial"/>
              <a:buChar char="•"/>
              <a:defRPr sz="1800"/>
            </a:pPr>
            <a:r>
              <a:t>Schedule &amp; Estimation</a:t>
            </a:r>
          </a:p>
          <a:p>
            <a:pPr marL="285750" indent="-285750">
              <a:buSzPct val="100000"/>
              <a:buFont typeface="Arial"/>
              <a:buChar char="•"/>
              <a:defRPr sz="1800"/>
            </a:pPr>
            <a:r>
              <a:t>Determine Test Deliverable</a:t>
            </a:r>
            <a:r>
              <a:t> </a:t>
            </a:r>
            <a:r>
              <a:t>and analyses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130"/>
          <p:cNvSpPr txBox="1"/>
          <p:nvPr>
            <p:ph type="title"/>
          </p:nvPr>
        </p:nvSpPr>
        <p:spPr>
          <a:xfrm>
            <a:off x="1584000" y="25734"/>
            <a:ext cx="7560000" cy="776532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>
                <a:solidFill>
                  <a:srgbClr val="0DD2D9"/>
                </a:solidFill>
              </a:defRPr>
            </a:lvl1pPr>
          </a:lstStyle>
          <a:p>
            <a:pPr/>
            <a:r>
              <a:t>Динамични техники</a:t>
            </a:r>
          </a:p>
        </p:txBody>
      </p:sp>
      <p:sp>
        <p:nvSpPr>
          <p:cNvPr id="339" name="Shape 133"/>
          <p:cNvSpPr txBox="1"/>
          <p:nvPr/>
        </p:nvSpPr>
        <p:spPr>
          <a:xfrm>
            <a:off x="1449373" y="727079"/>
            <a:ext cx="5519296" cy="6173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sz="1800">
                <a:solidFill>
                  <a:srgbClr val="0DD2D9"/>
                </a:solidFill>
              </a:defRPr>
            </a:lvl1pPr>
          </a:lstStyle>
          <a:p>
            <a:pPr/>
            <a:r>
              <a:t>Black box testing </a:t>
            </a:r>
          </a:p>
        </p:txBody>
      </p:sp>
      <p:sp>
        <p:nvSpPr>
          <p:cNvPr id="340" name="Rectangle 1"/>
          <p:cNvSpPr txBox="1"/>
          <p:nvPr/>
        </p:nvSpPr>
        <p:spPr>
          <a:xfrm>
            <a:off x="1449368" y="1275605"/>
            <a:ext cx="6317273" cy="1508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/>
            </a:pPr>
            <a:r>
              <a:t>Decision table testing</a:t>
            </a:r>
          </a:p>
          <a:p>
            <a:pPr>
              <a:defRPr b="1"/>
            </a:pPr>
          </a:p>
          <a:p>
            <a:pPr>
              <a:defRPr b="1"/>
            </a:pPr>
            <a:r>
              <a:t>Стъпка 2</a:t>
            </a:r>
            <a:r>
              <a:rPr b="0"/>
              <a:t>: Добавяне на колони: Броят на колоните се определя по формулата 2 </a:t>
            </a:r>
            <a:r>
              <a:rPr b="0" baseline="30000"/>
              <a:t>condition </a:t>
            </a:r>
            <a:r>
              <a:rPr b="0"/>
              <a:t> .в нашия пример 2</a:t>
            </a:r>
            <a:r>
              <a:rPr b="0" baseline="30000"/>
              <a:t>2 </a:t>
            </a:r>
            <a:r>
              <a:rPr b="0"/>
              <a:t>=4 </a:t>
            </a:r>
            <a:endParaRPr b="0"/>
          </a:p>
          <a:p>
            <a:pPr/>
          </a:p>
          <a:p>
            <a:pPr/>
            <a:r>
              <a:t> </a:t>
            </a:r>
          </a:p>
        </p:txBody>
      </p:sp>
      <p:graphicFrame>
        <p:nvGraphicFramePr>
          <p:cNvPr id="341" name="Table 2"/>
          <p:cNvGraphicFramePr/>
          <p:nvPr/>
        </p:nvGraphicFramePr>
        <p:xfrm>
          <a:off x="3187381" y="2502852"/>
          <a:ext cx="2769238" cy="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1459393"/>
                <a:gridCol w="285265"/>
                <a:gridCol w="302168"/>
                <a:gridCol w="361205"/>
                <a:gridCol w="361205"/>
              </a:tblGrid>
              <a:tr h="508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</a:rPr>
                        <a:t>Условие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</a:rPr>
                        <a:t> 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</a:rPr>
                        <a:t> 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</a:rPr>
                        <a:t> 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</a:rPr>
                        <a:t> </a:t>
                      </a:r>
                    </a:p>
                  </a:txBody>
                  <a:tcPr marL="0" marR="0" marT="0" marB="0" anchor="t" anchorCtr="0" horzOverflow="overflow"/>
                </a:tc>
              </a:tr>
              <a:tr h="508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</a:rPr>
                        <a:t>Сума&lt;=Баланса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Т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F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T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F</a:t>
                      </a:r>
                    </a:p>
                  </a:txBody>
                  <a:tcPr marL="0" marR="0" marT="0" marB="0" anchor="t" anchorCtr="0" horzOverflow="overflow"/>
                </a:tc>
              </a:tr>
              <a:tr h="508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</a:rPr>
                        <a:t>Кредит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T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T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F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F</a:t>
                      </a:r>
                    </a:p>
                  </a:txBody>
                  <a:tcPr marL="0" marR="0" marT="0" marB="0" anchor="t" anchorCtr="0" horzOverflow="overflow"/>
                </a:tc>
              </a:tr>
              <a:tr h="508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</a:rPr>
                        <a:t>Действие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 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 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 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 </a:t>
                      </a:r>
                    </a:p>
                  </a:txBody>
                  <a:tcPr marL="0" marR="0" marT="0" marB="0" anchor="t" anchorCtr="0" horzOverflow="overflow"/>
                </a:tc>
              </a:tr>
              <a:tr h="508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</a:rPr>
                        <a:t>Сумата е позволена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900"/>
                      </a:pPr>
                      <a:r>
                        <a:t> </a:t>
                      </a:r>
                      <a:r>
                        <a:t>T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900"/>
                      </a:pPr>
                      <a:r>
                        <a:t> </a:t>
                      </a:r>
                      <a:r>
                        <a:t>T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9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T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900"/>
                      </a:pPr>
                      <a:r>
                        <a:t> </a:t>
                      </a:r>
                      <a:r>
                        <a:t>F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130"/>
          <p:cNvSpPr txBox="1"/>
          <p:nvPr>
            <p:ph type="title"/>
          </p:nvPr>
        </p:nvSpPr>
        <p:spPr>
          <a:xfrm>
            <a:off x="1584000" y="25734"/>
            <a:ext cx="7560000" cy="776532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>
                <a:solidFill>
                  <a:srgbClr val="0DD2D9"/>
                </a:solidFill>
              </a:defRPr>
            </a:lvl1pPr>
          </a:lstStyle>
          <a:p>
            <a:pPr/>
            <a:r>
              <a:t>Динамични техники</a:t>
            </a:r>
          </a:p>
        </p:txBody>
      </p:sp>
      <p:sp>
        <p:nvSpPr>
          <p:cNvPr id="344" name="Shape 133"/>
          <p:cNvSpPr txBox="1"/>
          <p:nvPr/>
        </p:nvSpPr>
        <p:spPr>
          <a:xfrm>
            <a:off x="1449373" y="727079"/>
            <a:ext cx="5519296" cy="6173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sz="1800">
                <a:solidFill>
                  <a:srgbClr val="0DD2D9"/>
                </a:solidFill>
              </a:defRPr>
            </a:lvl1pPr>
          </a:lstStyle>
          <a:p>
            <a:pPr/>
            <a:r>
              <a:t>Black box testing </a:t>
            </a:r>
          </a:p>
        </p:txBody>
      </p:sp>
      <p:sp>
        <p:nvSpPr>
          <p:cNvPr id="345" name="Rectangle 1"/>
          <p:cNvSpPr txBox="1"/>
          <p:nvPr/>
        </p:nvSpPr>
        <p:spPr>
          <a:xfrm>
            <a:off x="1449368" y="1275605"/>
            <a:ext cx="6317273" cy="1711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/>
            </a:pPr>
            <a:r>
              <a:t>Decision table testing</a:t>
            </a:r>
          </a:p>
          <a:p>
            <a:pPr>
              <a:defRPr b="1"/>
            </a:pPr>
          </a:p>
          <a:p>
            <a:pPr>
              <a:defRPr b="1"/>
            </a:pPr>
            <a:r>
              <a:t>Стъпка 3:</a:t>
            </a:r>
            <a:r>
              <a:rPr b="0"/>
              <a:t> Редуциране на колоните </a:t>
            </a:r>
            <a:endParaRPr b="0"/>
          </a:p>
          <a:p>
            <a:pPr/>
            <a:r>
              <a:t>Когато първото условие е достатъчно, за да се вземе решение, второто няма нужда да бъде проверяването </a:t>
            </a:r>
          </a:p>
          <a:p>
            <a:pPr/>
          </a:p>
          <a:p>
            <a:pPr/>
            <a:r>
              <a:t> </a:t>
            </a:r>
          </a:p>
        </p:txBody>
      </p:sp>
      <p:graphicFrame>
        <p:nvGraphicFramePr>
          <p:cNvPr id="346" name="Table 3"/>
          <p:cNvGraphicFramePr/>
          <p:nvPr/>
        </p:nvGraphicFramePr>
        <p:xfrm>
          <a:off x="3131840" y="2859782"/>
          <a:ext cx="2769237" cy="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1459393"/>
                <a:gridCol w="226228"/>
                <a:gridCol w="361205"/>
                <a:gridCol w="361205"/>
                <a:gridCol w="361205"/>
              </a:tblGrid>
              <a:tr h="508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</a:rPr>
                        <a:t>Условие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</a:rPr>
                        <a:t> 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</a:rPr>
                        <a:t> 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</a:rPr>
                        <a:t> 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</a:rPr>
                        <a:t> </a:t>
                      </a:r>
                    </a:p>
                  </a:txBody>
                  <a:tcPr marL="0" marR="0" marT="0" marB="0" anchor="t" anchorCtr="0" horzOverflow="overflow"/>
                </a:tc>
              </a:tr>
              <a:tr h="508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</a:rPr>
                        <a:t>Сума&lt;=Баланса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Т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F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T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F</a:t>
                      </a:r>
                    </a:p>
                  </a:txBody>
                  <a:tcPr marL="0" marR="0" marT="0" marB="0" anchor="t" anchorCtr="0" horzOverflow="overflow"/>
                </a:tc>
              </a:tr>
              <a:tr h="508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</a:rPr>
                        <a:t>Кредит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-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T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-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F</a:t>
                      </a:r>
                    </a:p>
                  </a:txBody>
                  <a:tcPr marL="0" marR="0" marT="0" marB="0" anchor="t" anchorCtr="0" horzOverflow="overflow"/>
                </a:tc>
              </a:tr>
              <a:tr h="508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</a:rPr>
                        <a:t>Действие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 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 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 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 </a:t>
                      </a:r>
                    </a:p>
                  </a:txBody>
                  <a:tcPr marL="0" marR="0" marT="0" marB="0" anchor="t" anchorCtr="0" horzOverflow="overflow"/>
                </a:tc>
              </a:tr>
              <a:tr h="508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</a:rPr>
                        <a:t>Сумата е позволена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 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 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 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 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130"/>
          <p:cNvSpPr txBox="1"/>
          <p:nvPr>
            <p:ph type="title"/>
          </p:nvPr>
        </p:nvSpPr>
        <p:spPr>
          <a:xfrm>
            <a:off x="1584000" y="25734"/>
            <a:ext cx="7560000" cy="776532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>
                <a:solidFill>
                  <a:srgbClr val="0DD2D9"/>
                </a:solidFill>
              </a:defRPr>
            </a:lvl1pPr>
          </a:lstStyle>
          <a:p>
            <a:pPr/>
            <a:r>
              <a:t>Динамични техники</a:t>
            </a:r>
          </a:p>
        </p:txBody>
      </p:sp>
      <p:sp>
        <p:nvSpPr>
          <p:cNvPr id="349" name="Shape 133"/>
          <p:cNvSpPr txBox="1"/>
          <p:nvPr/>
        </p:nvSpPr>
        <p:spPr>
          <a:xfrm>
            <a:off x="1449373" y="727079"/>
            <a:ext cx="5519296" cy="6173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sz="1800">
                <a:solidFill>
                  <a:srgbClr val="0DD2D9"/>
                </a:solidFill>
              </a:defRPr>
            </a:lvl1pPr>
          </a:lstStyle>
          <a:p>
            <a:pPr/>
            <a:r>
              <a:t>Black box testing </a:t>
            </a:r>
          </a:p>
        </p:txBody>
      </p:sp>
      <p:sp>
        <p:nvSpPr>
          <p:cNvPr id="350" name="Rectangle 1"/>
          <p:cNvSpPr txBox="1"/>
          <p:nvPr/>
        </p:nvSpPr>
        <p:spPr>
          <a:xfrm>
            <a:off x="1449368" y="1275605"/>
            <a:ext cx="6317273" cy="1304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/>
            </a:pPr>
            <a:r>
              <a:t>Decision table testing</a:t>
            </a:r>
          </a:p>
          <a:p>
            <a:pPr>
              <a:defRPr b="1"/>
            </a:pPr>
          </a:p>
          <a:p>
            <a:pPr>
              <a:defRPr b="1"/>
            </a:pPr>
            <a:r>
              <a:t>Стъпка 4:</a:t>
            </a:r>
            <a:r>
              <a:rPr b="0"/>
              <a:t> Определяне на действията или очакваните резултати  </a:t>
            </a:r>
          </a:p>
          <a:p>
            <a:pPr/>
          </a:p>
          <a:p>
            <a:pPr/>
            <a:r>
              <a:t> </a:t>
            </a:r>
          </a:p>
        </p:txBody>
      </p:sp>
      <p:graphicFrame>
        <p:nvGraphicFramePr>
          <p:cNvPr id="351" name="Table 2"/>
          <p:cNvGraphicFramePr/>
          <p:nvPr/>
        </p:nvGraphicFramePr>
        <p:xfrm>
          <a:off x="3412490" y="2502852"/>
          <a:ext cx="2319021" cy="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1462405"/>
                <a:gridCol w="316865"/>
                <a:gridCol w="269875"/>
                <a:gridCol w="269875"/>
              </a:tblGrid>
              <a:tr h="508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</a:rPr>
                        <a:t>Условие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</a:rPr>
                        <a:t> 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</a:rPr>
                        <a:t> 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</a:rPr>
                        <a:t> </a:t>
                      </a:r>
                    </a:p>
                  </a:txBody>
                  <a:tcPr marL="0" marR="0" marT="0" marB="0" anchor="t" anchorCtr="0" horzOverflow="overflow"/>
                </a:tc>
              </a:tr>
              <a:tr h="508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</a:rPr>
                        <a:t>Сума&lt;=Баланса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Т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F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F</a:t>
                      </a:r>
                    </a:p>
                  </a:txBody>
                  <a:tcPr marL="0" marR="0" marT="0" marB="0" anchor="t" anchorCtr="0" horzOverflow="overflow"/>
                </a:tc>
              </a:tr>
              <a:tr h="508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</a:rPr>
                        <a:t>Кредит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-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T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F</a:t>
                      </a:r>
                    </a:p>
                  </a:txBody>
                  <a:tcPr marL="0" marR="0" marT="0" marB="0" anchor="t" anchorCtr="0" horzOverflow="overflow"/>
                </a:tc>
              </a:tr>
              <a:tr h="508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</a:rPr>
                        <a:t>Действие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 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 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 </a:t>
                      </a:r>
                    </a:p>
                  </a:txBody>
                  <a:tcPr marL="0" marR="0" marT="0" marB="0" anchor="t" anchorCtr="0" horzOverflow="overflow"/>
                </a:tc>
              </a:tr>
              <a:tr h="508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</a:rPr>
                        <a:t>Сумата е позволена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Т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T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F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130"/>
          <p:cNvSpPr txBox="1"/>
          <p:nvPr>
            <p:ph type="title"/>
          </p:nvPr>
        </p:nvSpPr>
        <p:spPr>
          <a:xfrm>
            <a:off x="1584000" y="25734"/>
            <a:ext cx="7560000" cy="776532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>
                <a:solidFill>
                  <a:srgbClr val="0DD2D9"/>
                </a:solidFill>
              </a:defRPr>
            </a:lvl1pPr>
          </a:lstStyle>
          <a:p>
            <a:pPr/>
            <a:r>
              <a:t>Динамични техники</a:t>
            </a:r>
          </a:p>
        </p:txBody>
      </p:sp>
      <p:sp>
        <p:nvSpPr>
          <p:cNvPr id="354" name="Shape 133"/>
          <p:cNvSpPr txBox="1"/>
          <p:nvPr/>
        </p:nvSpPr>
        <p:spPr>
          <a:xfrm>
            <a:off x="1449373" y="727079"/>
            <a:ext cx="5519296" cy="6173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sz="1800">
                <a:solidFill>
                  <a:srgbClr val="0DD2D9"/>
                </a:solidFill>
              </a:defRPr>
            </a:lvl1pPr>
          </a:lstStyle>
          <a:p>
            <a:pPr/>
            <a:r>
              <a:t>Black box testing </a:t>
            </a:r>
          </a:p>
        </p:txBody>
      </p:sp>
      <p:sp>
        <p:nvSpPr>
          <p:cNvPr id="355" name="Rectangle 1"/>
          <p:cNvSpPr txBox="1"/>
          <p:nvPr/>
        </p:nvSpPr>
        <p:spPr>
          <a:xfrm>
            <a:off x="1449368" y="1275605"/>
            <a:ext cx="6317273" cy="1304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/>
            </a:pPr>
            <a:r>
              <a:t>Decision table testing</a:t>
            </a:r>
          </a:p>
          <a:p>
            <a:pPr>
              <a:defRPr b="1"/>
            </a:pPr>
          </a:p>
          <a:p>
            <a:pPr>
              <a:defRPr b="1"/>
            </a:pPr>
            <a:r>
              <a:t>Стъпка 5:</a:t>
            </a:r>
            <a:r>
              <a:rPr b="0"/>
              <a:t> Разписване на </a:t>
            </a:r>
            <a:r>
              <a:rPr b="0"/>
              <a:t>test cases</a:t>
            </a:r>
          </a:p>
          <a:p>
            <a:pPr/>
          </a:p>
          <a:p>
            <a:pPr/>
            <a:r>
              <a:t> </a:t>
            </a:r>
          </a:p>
        </p:txBody>
      </p:sp>
      <p:graphicFrame>
        <p:nvGraphicFramePr>
          <p:cNvPr id="356" name="Table 3"/>
          <p:cNvGraphicFramePr/>
          <p:nvPr/>
        </p:nvGraphicFramePr>
        <p:xfrm>
          <a:off x="3275855" y="2139701"/>
          <a:ext cx="2880321" cy="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1816368"/>
                <a:gridCol w="393560"/>
                <a:gridCol w="335196"/>
                <a:gridCol w="335196"/>
              </a:tblGrid>
              <a:tr h="508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</a:rPr>
                        <a:t>Условие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</a:rPr>
                        <a:t>R1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</a:rPr>
                        <a:t>R2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</a:rPr>
                        <a:t>R3</a:t>
                      </a:r>
                    </a:p>
                  </a:txBody>
                  <a:tcPr marL="0" marR="0" marT="0" marB="0" anchor="t" anchorCtr="0" horzOverflow="overflow"/>
                </a:tc>
              </a:tr>
              <a:tr h="508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</a:rPr>
                        <a:t>Сума&lt;=Баланса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Т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F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F</a:t>
                      </a:r>
                    </a:p>
                  </a:txBody>
                  <a:tcPr marL="0" marR="0" marT="0" marB="0" anchor="t" anchorCtr="0" horzOverflow="overflow"/>
                </a:tc>
              </a:tr>
              <a:tr h="508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</a:rPr>
                        <a:t>Кредит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-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T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F</a:t>
                      </a:r>
                    </a:p>
                  </a:txBody>
                  <a:tcPr marL="0" marR="0" marT="0" marB="0" anchor="t" anchorCtr="0" horzOverflow="overflow"/>
                </a:tc>
              </a:tr>
              <a:tr h="508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</a:rPr>
                        <a:t>Действие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 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 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 </a:t>
                      </a:r>
                    </a:p>
                  </a:txBody>
                  <a:tcPr marL="0" marR="0" marT="0" marB="0" anchor="t" anchorCtr="0" horzOverflow="overflow"/>
                </a:tc>
              </a:tr>
              <a:tr h="508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</a:rPr>
                        <a:t>Сумата е позволена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Т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T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900"/>
                        <a:t>F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357" name="Rectangle 4"/>
          <p:cNvSpPr txBox="1"/>
          <p:nvPr/>
        </p:nvSpPr>
        <p:spPr>
          <a:xfrm>
            <a:off x="1449367" y="3291830"/>
            <a:ext cx="6101250" cy="1304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R1: </a:t>
            </a:r>
            <a:r>
              <a:t>Баланс=200 , Искана сума=200 . Очакван резултат : сумата е отпусната </a:t>
            </a:r>
          </a:p>
          <a:p>
            <a:pPr/>
            <a:r>
              <a:t>R2: </a:t>
            </a:r>
            <a:r>
              <a:t>Баланс=100, Искана сума = 200, Овърдрафт е разрешен. Очакван резултат: сумата е отпусната</a:t>
            </a:r>
          </a:p>
          <a:p>
            <a:pPr/>
            <a:r>
              <a:t>Р3: Баланс=100, Искана сума= 200. Няма разрешен овърдрафт. Очакван резултат: сумата не е отпусната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Title 1"/>
          <p:cNvSpPr txBox="1"/>
          <p:nvPr>
            <p:ph type="title"/>
          </p:nvPr>
        </p:nvSpPr>
        <p:spPr>
          <a:xfrm>
            <a:off x="1584000" y="25734"/>
            <a:ext cx="7560000" cy="77653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DD2D9"/>
                </a:solidFill>
              </a:defRPr>
            </a:lvl1pPr>
          </a:lstStyle>
          <a:p>
            <a:pPr/>
            <a:r>
              <a:t>Динамични техники</a:t>
            </a:r>
          </a:p>
        </p:txBody>
      </p:sp>
      <p:sp>
        <p:nvSpPr>
          <p:cNvPr id="360" name="TextBox 2"/>
          <p:cNvSpPr txBox="1"/>
          <p:nvPr/>
        </p:nvSpPr>
        <p:spPr>
          <a:xfrm>
            <a:off x="1377359" y="1203598"/>
            <a:ext cx="5453178" cy="898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Decision table testing</a:t>
            </a:r>
          </a:p>
          <a:p>
            <a:pPr/>
          </a:p>
          <a:p>
            <a:pPr/>
            <a:r>
              <a:t>Да се създаде форма за качване на файлове, която може да приема </a:t>
            </a:r>
            <a:r>
              <a:t>jpg </a:t>
            </a:r>
            <a:r>
              <a:t>с размер 128х128 и големина на файла 64</a:t>
            </a:r>
            <a:r>
              <a:t>kb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130"/>
          <p:cNvSpPr txBox="1"/>
          <p:nvPr>
            <p:ph type="title"/>
          </p:nvPr>
        </p:nvSpPr>
        <p:spPr>
          <a:xfrm>
            <a:off x="1584000" y="25734"/>
            <a:ext cx="7560000" cy="776532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>
                <a:solidFill>
                  <a:srgbClr val="0DD2D9"/>
                </a:solidFill>
              </a:defRPr>
            </a:lvl1pPr>
          </a:lstStyle>
          <a:p>
            <a:pPr/>
            <a:r>
              <a:t>Динамични техники</a:t>
            </a:r>
          </a:p>
        </p:txBody>
      </p:sp>
      <p:sp>
        <p:nvSpPr>
          <p:cNvPr id="363" name="Shape 133"/>
          <p:cNvSpPr txBox="1"/>
          <p:nvPr/>
        </p:nvSpPr>
        <p:spPr>
          <a:xfrm>
            <a:off x="1161341" y="727079"/>
            <a:ext cx="5519296" cy="6173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sz="1800">
                <a:solidFill>
                  <a:srgbClr val="0DD2D9"/>
                </a:solidFill>
              </a:defRPr>
            </a:lvl1pPr>
          </a:lstStyle>
          <a:p>
            <a:pPr/>
            <a:r>
              <a:t>Black box testing </a:t>
            </a:r>
          </a:p>
        </p:txBody>
      </p:sp>
      <p:sp>
        <p:nvSpPr>
          <p:cNvPr id="364" name="Rectangle 1"/>
          <p:cNvSpPr txBox="1"/>
          <p:nvPr/>
        </p:nvSpPr>
        <p:spPr>
          <a:xfrm>
            <a:off x="1017319" y="1275606"/>
            <a:ext cx="7397394" cy="4124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/>
            </a:pPr>
            <a:r>
              <a:t>State transition</a:t>
            </a:r>
          </a:p>
          <a:p>
            <a:pPr/>
          </a:p>
          <a:p>
            <a:pPr>
              <a:defRPr sz="1200"/>
            </a:pPr>
            <a:r>
              <a:t>Това е техника за</a:t>
            </a:r>
            <a:r>
              <a:t> black-box </a:t>
            </a:r>
            <a:r>
              <a:t>тестване, който се изполва, когато имаме така наречената Машина на състоянията – </a:t>
            </a:r>
            <a:r>
              <a:t>state machine. </a:t>
            </a:r>
            <a:r>
              <a:t>Системата може да се намира в краен брой състояния и преминаването от едно състояние в друго се определя от „правилата“ на машината. </a:t>
            </a:r>
          </a:p>
          <a:p>
            <a:pPr>
              <a:defRPr sz="1200"/>
            </a:pPr>
          </a:p>
          <a:p>
            <a:pPr>
              <a:defRPr b="1" sz="1200"/>
            </a:pPr>
            <a:r>
              <a:t>Дефинират се 4 основни части на Машината на състоянията: </a:t>
            </a:r>
          </a:p>
          <a:p>
            <a:pPr>
              <a:defRPr b="1" sz="1200"/>
            </a:pPr>
          </a:p>
          <a:p>
            <a:pPr marL="171450" indent="-171450">
              <a:buSzPct val="100000"/>
              <a:buFont typeface="Arial"/>
              <a:buChar char="•"/>
              <a:defRPr sz="1200"/>
            </a:pPr>
            <a:r>
              <a:t>Състяния</a:t>
            </a:r>
            <a:r>
              <a:t> (States)</a:t>
            </a:r>
          </a:p>
          <a:p>
            <a:pPr marL="171450" indent="-171450">
              <a:buSzPct val="100000"/>
              <a:buFont typeface="Arial"/>
              <a:buChar char="•"/>
              <a:defRPr sz="1200"/>
            </a:pPr>
            <a:r>
              <a:t>Преходи (</a:t>
            </a:r>
            <a:r>
              <a:t>transitions</a:t>
            </a:r>
            <a:r>
              <a:t>) </a:t>
            </a:r>
          </a:p>
          <a:p>
            <a:pPr marL="171450" indent="-171450">
              <a:buSzPct val="100000"/>
              <a:buFont typeface="Arial"/>
              <a:buChar char="•"/>
              <a:defRPr sz="1200"/>
            </a:pPr>
            <a:r>
              <a:t>Събития, които предизвикват прехода от едно състояние в друго</a:t>
            </a:r>
          </a:p>
          <a:p>
            <a:pPr marL="171450" indent="-171450">
              <a:buSzPct val="100000"/>
              <a:buFont typeface="Arial"/>
              <a:buChar char="•"/>
              <a:defRPr sz="1200"/>
            </a:pPr>
            <a:r>
              <a:t>Действия, които произтичат от прехода</a:t>
            </a:r>
          </a:p>
          <a:p>
            <a:pPr marL="171450" indent="-171450">
              <a:buSzPct val="100000"/>
              <a:buFont typeface="Arial"/>
              <a:buChar char="•"/>
              <a:defRPr sz="1200"/>
            </a:pPr>
          </a:p>
          <a:p>
            <a:pPr>
              <a:defRPr sz="1200"/>
            </a:pPr>
            <a:r>
              <a:t>Едно събитие може да предизвика само едно действие, но същото действие от различно състояние , може да предизивка друго действие и преминаване в друго състояние. 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Ако се върнем на примера с банкомата: ако поискаме 100 лв, то парите могат да ни бъдат отпуснати, но системата може да влезе в друго състояние – недостатъчен баланс и при следваш опит за теглене, сумата да не може да бъде изтеглена вече и да се получи отказ. </a:t>
            </a:r>
          </a:p>
          <a:p>
            <a:pPr/>
          </a:p>
          <a:p>
            <a:pPr/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130"/>
          <p:cNvSpPr txBox="1"/>
          <p:nvPr>
            <p:ph type="title"/>
          </p:nvPr>
        </p:nvSpPr>
        <p:spPr>
          <a:xfrm>
            <a:off x="1584000" y="25734"/>
            <a:ext cx="7560000" cy="776532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>
                <a:solidFill>
                  <a:srgbClr val="0DD2D9"/>
                </a:solidFill>
              </a:defRPr>
            </a:lvl1pPr>
          </a:lstStyle>
          <a:p>
            <a:pPr/>
            <a:r>
              <a:t>Динамични техники</a:t>
            </a:r>
          </a:p>
        </p:txBody>
      </p:sp>
      <p:sp>
        <p:nvSpPr>
          <p:cNvPr id="367" name="Shape 133"/>
          <p:cNvSpPr txBox="1"/>
          <p:nvPr/>
        </p:nvSpPr>
        <p:spPr>
          <a:xfrm>
            <a:off x="1161341" y="727079"/>
            <a:ext cx="5519296" cy="6173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sz="1800">
                <a:solidFill>
                  <a:srgbClr val="0DD2D9"/>
                </a:solidFill>
              </a:defRPr>
            </a:lvl1pPr>
          </a:lstStyle>
          <a:p>
            <a:pPr/>
            <a:r>
              <a:t>Black box testing </a:t>
            </a:r>
          </a:p>
        </p:txBody>
      </p:sp>
      <p:sp>
        <p:nvSpPr>
          <p:cNvPr id="368" name="Rectangle 1"/>
          <p:cNvSpPr txBox="1"/>
          <p:nvPr/>
        </p:nvSpPr>
        <p:spPr>
          <a:xfrm>
            <a:off x="1017319" y="1275605"/>
            <a:ext cx="7397394" cy="1101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/>
            </a:pPr>
            <a:r>
              <a:t>State transition</a:t>
            </a:r>
          </a:p>
          <a:p>
            <a:pPr/>
          </a:p>
          <a:p>
            <a:pPr/>
          </a:p>
          <a:p>
            <a:pPr/>
            <a:r>
              <a:t> </a:t>
            </a:r>
          </a:p>
        </p:txBody>
      </p:sp>
      <p:pic>
        <p:nvPicPr>
          <p:cNvPr id="3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0" t="0" r="0" b="9658"/>
          <a:stretch>
            <a:fillRect/>
          </a:stretch>
        </p:blipFill>
        <p:spPr>
          <a:xfrm>
            <a:off x="1979711" y="1860380"/>
            <a:ext cx="5379721" cy="25884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130"/>
          <p:cNvSpPr txBox="1"/>
          <p:nvPr>
            <p:ph type="title"/>
          </p:nvPr>
        </p:nvSpPr>
        <p:spPr>
          <a:xfrm>
            <a:off x="1584000" y="25734"/>
            <a:ext cx="7560000" cy="776532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>
                <a:solidFill>
                  <a:srgbClr val="0DD2D9"/>
                </a:solidFill>
              </a:defRPr>
            </a:lvl1pPr>
          </a:lstStyle>
          <a:p>
            <a:pPr/>
            <a:r>
              <a:t>Динамични техники</a:t>
            </a:r>
          </a:p>
        </p:txBody>
      </p:sp>
      <p:sp>
        <p:nvSpPr>
          <p:cNvPr id="372" name="Shape 133"/>
          <p:cNvSpPr txBox="1"/>
          <p:nvPr/>
        </p:nvSpPr>
        <p:spPr>
          <a:xfrm>
            <a:off x="1161341" y="727079"/>
            <a:ext cx="5519296" cy="6173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sz="1800">
                <a:solidFill>
                  <a:srgbClr val="0DD2D9"/>
                </a:solidFill>
              </a:defRPr>
            </a:lvl1pPr>
          </a:lstStyle>
          <a:p>
            <a:pPr/>
            <a:r>
              <a:t>Black box testing </a:t>
            </a:r>
          </a:p>
        </p:txBody>
      </p:sp>
      <p:sp>
        <p:nvSpPr>
          <p:cNvPr id="373" name="Rectangle 1"/>
          <p:cNvSpPr txBox="1"/>
          <p:nvPr/>
        </p:nvSpPr>
        <p:spPr>
          <a:xfrm>
            <a:off x="1017319" y="1275605"/>
            <a:ext cx="7397394" cy="1101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/>
            </a:pPr>
            <a:r>
              <a:t>State transition</a:t>
            </a:r>
          </a:p>
          <a:p>
            <a:pPr/>
          </a:p>
          <a:p>
            <a:pPr/>
          </a:p>
          <a:p>
            <a:pPr/>
            <a:r>
              <a:t> </a:t>
            </a:r>
          </a:p>
        </p:txBody>
      </p:sp>
      <p:sp>
        <p:nvSpPr>
          <p:cNvPr id="374" name="Rectangle 3"/>
          <p:cNvSpPr txBox="1"/>
          <p:nvPr/>
        </p:nvSpPr>
        <p:spPr>
          <a:xfrm>
            <a:off x="1377359" y="1986975"/>
            <a:ext cx="5741210" cy="1508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Тест1: Коректен ПИН е въведен от първия път</a:t>
            </a:r>
          </a:p>
          <a:p>
            <a:pPr/>
          </a:p>
          <a:p>
            <a:pPr/>
            <a:r>
              <a:t>Тест2: Некоректен ПИН се въвжда 3 пъти, така че системата да задържи картата</a:t>
            </a:r>
          </a:p>
          <a:p>
            <a:pPr/>
          </a:p>
          <a:p>
            <a:pPr/>
            <a:r>
              <a:t>Тест3: Некоректен ПИН първи път , коректен ПИН втори път, така че достъп до сметката е разрешен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130"/>
          <p:cNvSpPr txBox="1"/>
          <p:nvPr>
            <p:ph type="title"/>
          </p:nvPr>
        </p:nvSpPr>
        <p:spPr>
          <a:xfrm>
            <a:off x="1584000" y="25734"/>
            <a:ext cx="7560000" cy="776532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>
                <a:solidFill>
                  <a:srgbClr val="0DD2D9"/>
                </a:solidFill>
              </a:defRPr>
            </a:lvl1pPr>
          </a:lstStyle>
          <a:p>
            <a:pPr/>
            <a:r>
              <a:t>Динамични техники</a:t>
            </a:r>
          </a:p>
        </p:txBody>
      </p:sp>
      <p:sp>
        <p:nvSpPr>
          <p:cNvPr id="377" name="Shape 133"/>
          <p:cNvSpPr txBox="1"/>
          <p:nvPr/>
        </p:nvSpPr>
        <p:spPr>
          <a:xfrm>
            <a:off x="1161341" y="727079"/>
            <a:ext cx="5519296" cy="6173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sz="1800">
                <a:solidFill>
                  <a:srgbClr val="0DD2D9"/>
                </a:solidFill>
              </a:defRPr>
            </a:lvl1pPr>
          </a:lstStyle>
          <a:p>
            <a:pPr/>
            <a:r>
              <a:t>Black box testing </a:t>
            </a:r>
          </a:p>
        </p:txBody>
      </p:sp>
      <p:sp>
        <p:nvSpPr>
          <p:cNvPr id="378" name="Rectangle 1"/>
          <p:cNvSpPr txBox="1"/>
          <p:nvPr/>
        </p:nvSpPr>
        <p:spPr>
          <a:xfrm>
            <a:off x="1017319" y="1275605"/>
            <a:ext cx="7397394" cy="1101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/>
            </a:pPr>
            <a:r>
              <a:t>Use cases</a:t>
            </a:r>
          </a:p>
          <a:p>
            <a:pPr/>
          </a:p>
          <a:p>
            <a:pPr/>
          </a:p>
          <a:p>
            <a:pPr/>
            <a:r>
              <a:t> </a:t>
            </a:r>
          </a:p>
        </p:txBody>
      </p:sp>
      <p:pic>
        <p:nvPicPr>
          <p:cNvPr id="37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1640" y="1769398"/>
            <a:ext cx="3817362" cy="2866014"/>
          </a:xfrm>
          <a:prstGeom prst="rect">
            <a:avLst/>
          </a:prstGeom>
          <a:ln w="12700">
            <a:miter lim="400000"/>
          </a:ln>
        </p:spPr>
      </p:pic>
      <p:sp>
        <p:nvSpPr>
          <p:cNvPr id="380" name="Rectangle 4"/>
          <p:cNvSpPr txBox="1"/>
          <p:nvPr/>
        </p:nvSpPr>
        <p:spPr>
          <a:xfrm>
            <a:off x="5337800" y="1220933"/>
            <a:ext cx="3202673" cy="3464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1200"/>
            </a:pPr>
            <a:r>
              <a:t>Use case</a:t>
            </a:r>
            <a:r>
              <a:rPr b="0"/>
              <a:t>: </a:t>
            </a:r>
            <a:r>
              <a:rPr b="0"/>
              <a:t> описание на определен начин за изполване на системата от потребител в определ</a:t>
            </a:r>
            <a:r>
              <a:rPr b="0"/>
              <a:t>e</a:t>
            </a:r>
            <a:r>
              <a:rPr b="0"/>
              <a:t>на роля. Всеки </a:t>
            </a:r>
            <a:r>
              <a:rPr b="0"/>
              <a:t>use case </a:t>
            </a:r>
            <a:r>
              <a:rPr b="0"/>
              <a:t>описва взаимодействие на протребителя със ситемата , с цел да изпълни някаква задача. Потребителите обикновено са хора, но могат да бъдат и други системи.</a:t>
            </a:r>
          </a:p>
          <a:p>
            <a:pPr>
              <a:defRPr sz="1200"/>
            </a:pPr>
            <a:r>
              <a:t> </a:t>
            </a:r>
          </a:p>
          <a:p>
            <a:pPr>
              <a:defRPr b="1" sz="1200"/>
            </a:pPr>
            <a:r>
              <a:t>Use cases </a:t>
            </a:r>
            <a:r>
              <a:rPr b="0"/>
              <a:t>са набор от стъпки , които опиват взаимодейстивята на потребителята със системата , но не като входни и изходни данни, а в от гледна точка на това какво потребитят прави и какво вижда. Обикновено използваните термини са от Бизнес света, а не толкова технически. Все </a:t>
            </a:r>
            <a:r>
              <a:rPr b="0"/>
              <a:t>use case </a:t>
            </a:r>
            <a:r>
              <a:rPr b="0"/>
              <a:t>има най-често използван сценарии и алтернативни разклонения, покрив</a:t>
            </a:r>
            <a:r>
              <a:rPr b="0"/>
              <a:t>a</a:t>
            </a:r>
            <a:r>
              <a:rPr b="0"/>
              <a:t>щи специфични случаи 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130"/>
          <p:cNvSpPr txBox="1"/>
          <p:nvPr>
            <p:ph type="title"/>
          </p:nvPr>
        </p:nvSpPr>
        <p:spPr>
          <a:xfrm>
            <a:off x="1584000" y="25734"/>
            <a:ext cx="7560000" cy="776532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>
                <a:solidFill>
                  <a:srgbClr val="0DD2D9"/>
                </a:solidFill>
              </a:defRPr>
            </a:lvl1pPr>
          </a:lstStyle>
          <a:p>
            <a:pPr/>
            <a:r>
              <a:t>Динамични техники</a:t>
            </a:r>
          </a:p>
        </p:txBody>
      </p:sp>
      <p:sp>
        <p:nvSpPr>
          <p:cNvPr id="383" name="Shape 133"/>
          <p:cNvSpPr txBox="1"/>
          <p:nvPr/>
        </p:nvSpPr>
        <p:spPr>
          <a:xfrm>
            <a:off x="1161341" y="727079"/>
            <a:ext cx="5519296" cy="6173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sz="1800">
                <a:solidFill>
                  <a:srgbClr val="0DD2D9"/>
                </a:solidFill>
              </a:defRPr>
            </a:lvl1pPr>
          </a:lstStyle>
          <a:p>
            <a:pPr/>
            <a:r>
              <a:t>Black box testing </a:t>
            </a:r>
          </a:p>
        </p:txBody>
      </p:sp>
      <p:sp>
        <p:nvSpPr>
          <p:cNvPr id="384" name="Rectangle 1"/>
          <p:cNvSpPr txBox="1"/>
          <p:nvPr/>
        </p:nvSpPr>
        <p:spPr>
          <a:xfrm>
            <a:off x="1017319" y="1275605"/>
            <a:ext cx="7397394" cy="1101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/>
            </a:pPr>
            <a:r>
              <a:t>Use cases</a:t>
            </a:r>
          </a:p>
          <a:p>
            <a:pPr/>
          </a:p>
          <a:p>
            <a:pPr/>
          </a:p>
          <a:p>
            <a:pPr/>
            <a:r>
              <a:t> </a:t>
            </a:r>
          </a:p>
        </p:txBody>
      </p:sp>
      <p:pic>
        <p:nvPicPr>
          <p:cNvPr id="38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47601" y="1448573"/>
            <a:ext cx="4569429" cy="30598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130"/>
          <p:cNvSpPr txBox="1"/>
          <p:nvPr>
            <p:ph type="title"/>
          </p:nvPr>
        </p:nvSpPr>
        <p:spPr>
          <a:xfrm>
            <a:off x="1584000" y="25734"/>
            <a:ext cx="7560000" cy="776532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>
                <a:solidFill>
                  <a:srgbClr val="0DD2D9"/>
                </a:solidFill>
              </a:defRPr>
            </a:lvl1pPr>
          </a:lstStyle>
          <a:p>
            <a:pPr/>
            <a:r>
              <a:t>Статични техники</a:t>
            </a:r>
          </a:p>
        </p:txBody>
      </p:sp>
      <p:grpSp>
        <p:nvGrpSpPr>
          <p:cNvPr id="228" name="Shape 132"/>
          <p:cNvGrpSpPr/>
          <p:nvPr/>
        </p:nvGrpSpPr>
        <p:grpSpPr>
          <a:xfrm>
            <a:off x="1449372" y="1096896"/>
            <a:ext cx="5885215" cy="2501131"/>
            <a:chOff x="0" y="0"/>
            <a:chExt cx="5885213" cy="2501130"/>
          </a:xfrm>
        </p:grpSpPr>
        <p:sp>
          <p:nvSpPr>
            <p:cNvPr id="226" name="Shape 133"/>
            <p:cNvSpPr txBox="1"/>
            <p:nvPr/>
          </p:nvSpPr>
          <p:spPr>
            <a:xfrm>
              <a:off x="0" y="0"/>
              <a:ext cx="5519296" cy="3506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>
              <a:lvl1pPr>
                <a:defRPr b="1" sz="1800">
                  <a:solidFill>
                    <a:srgbClr val="0DD2D9"/>
                  </a:solidFill>
                </a:defRPr>
              </a:lvl1pPr>
            </a:lstStyle>
            <a:p>
              <a:pPr/>
              <a:r>
                <a:t>Статични техники</a:t>
              </a:r>
            </a:p>
          </p:txBody>
        </p:sp>
        <p:sp>
          <p:nvSpPr>
            <p:cNvPr id="227" name="Shape 134"/>
            <p:cNvSpPr txBox="1"/>
            <p:nvPr/>
          </p:nvSpPr>
          <p:spPr>
            <a:xfrm>
              <a:off x="365918" y="636716"/>
              <a:ext cx="5519296" cy="1864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/>
            <a:p>
              <a:pPr>
                <a:defRPr sz="1200">
                  <a:solidFill>
                    <a:srgbClr val="3F3F3F"/>
                  </a:solidFill>
                </a:defRPr>
              </a:pPr>
              <a:r>
                <a:t>Статичното тестване е техника, при която софтуера се тества без да се изпълнява кода, чрез така наречените ревюта или статични анализа на кода</a:t>
              </a:r>
            </a:p>
            <a:p>
              <a:pPr>
                <a:defRPr sz="1200">
                  <a:solidFill>
                    <a:srgbClr val="3F3F3F"/>
                  </a:solidFill>
                </a:defRPr>
              </a:pPr>
            </a:p>
            <a:p>
              <a:pPr marL="171450" indent="-171450">
                <a:buSzPct val="25000"/>
                <a:buFont typeface="Arial"/>
                <a:buChar char="•"/>
                <a:defRPr b="1" sz="1200">
                  <a:solidFill>
                    <a:srgbClr val="3F3F3F"/>
                  </a:solidFill>
                </a:defRPr>
              </a:pPr>
              <a:r>
                <a:t>Ревю</a:t>
              </a:r>
              <a:r>
                <a:rPr b="0"/>
                <a:t>: обикновено се използва , за да се открият грешки в документи: изисквания, дизайн, тест сценарии и др.</a:t>
              </a:r>
              <a:endParaRPr b="0"/>
            </a:p>
            <a:p>
              <a:pPr>
                <a:defRPr sz="1200">
                  <a:solidFill>
                    <a:srgbClr val="3F3F3F"/>
                  </a:solidFill>
                </a:defRPr>
              </a:pPr>
              <a:r>
                <a:t> </a:t>
              </a:r>
            </a:p>
            <a:p>
              <a:pPr marL="171450" indent="-171450">
                <a:buSzPct val="25000"/>
                <a:buFont typeface="Arial"/>
                <a:buChar char="•"/>
                <a:defRPr b="1" sz="1200">
                  <a:solidFill>
                    <a:srgbClr val="3F3F3F"/>
                  </a:solidFill>
                </a:defRPr>
              </a:pPr>
              <a:r>
                <a:t>Статични анализи</a:t>
              </a:r>
              <a:r>
                <a:rPr b="0"/>
                <a:t>: кодът написан от разработчиците се анализира (обикновено с инструменти за статичен анализ) за да се открият структурни дефекти, които могат да доведат до грешки при изпълнението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130"/>
          <p:cNvSpPr txBox="1"/>
          <p:nvPr>
            <p:ph type="title"/>
          </p:nvPr>
        </p:nvSpPr>
        <p:spPr>
          <a:xfrm>
            <a:off x="1584000" y="25734"/>
            <a:ext cx="7560000" cy="776532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>
                <a:solidFill>
                  <a:srgbClr val="0DD2D9"/>
                </a:solidFill>
              </a:defRPr>
            </a:lvl1pPr>
          </a:lstStyle>
          <a:p>
            <a:pPr/>
            <a:r>
              <a:t>Динамични техники</a:t>
            </a:r>
          </a:p>
        </p:txBody>
      </p:sp>
      <p:sp>
        <p:nvSpPr>
          <p:cNvPr id="388" name="Shape 133"/>
          <p:cNvSpPr txBox="1"/>
          <p:nvPr/>
        </p:nvSpPr>
        <p:spPr>
          <a:xfrm>
            <a:off x="1161341" y="687005"/>
            <a:ext cx="5519296" cy="1417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b="1" sz="1800">
                <a:solidFill>
                  <a:srgbClr val="0DD2D9"/>
                </a:solidFill>
              </a:defRPr>
            </a:pPr>
            <a:r>
              <a:t>White box testing</a:t>
            </a:r>
          </a:p>
          <a:p>
            <a:pPr>
              <a:defRPr b="1" sz="1800">
                <a:solidFill>
                  <a:srgbClr val="0DD2D9"/>
                </a:solidFill>
              </a:defRPr>
            </a:pPr>
          </a:p>
          <a:p>
            <a:pPr>
              <a:defRPr b="1" sz="1800">
                <a:solidFill>
                  <a:srgbClr val="0DD2D9"/>
                </a:solidFill>
              </a:defRPr>
            </a:pPr>
          </a:p>
          <a:p>
            <a:pPr>
              <a:defRPr b="1" sz="1800">
                <a:solidFill>
                  <a:srgbClr val="0DD2D9"/>
                </a:solidFill>
              </a:defRPr>
            </a:pPr>
            <a:r>
              <a:t> </a:t>
            </a:r>
          </a:p>
        </p:txBody>
      </p:sp>
      <p:sp>
        <p:nvSpPr>
          <p:cNvPr id="389" name="Rectangle 1"/>
          <p:cNvSpPr txBox="1"/>
          <p:nvPr/>
        </p:nvSpPr>
        <p:spPr>
          <a:xfrm>
            <a:off x="1017319" y="1275605"/>
            <a:ext cx="7397394" cy="89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</a:p>
          <a:p>
            <a:pPr/>
          </a:p>
          <a:p>
            <a:pPr/>
            <a:r>
              <a:t> </a:t>
            </a:r>
          </a:p>
        </p:txBody>
      </p:sp>
      <p:sp>
        <p:nvSpPr>
          <p:cNvPr id="390" name="Rectangle 2"/>
          <p:cNvSpPr txBox="1"/>
          <p:nvPr/>
        </p:nvSpPr>
        <p:spPr>
          <a:xfrm>
            <a:off x="1233343" y="1203598"/>
            <a:ext cx="5885226" cy="3133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Това са техники, които се базиран на познание на вътрешната структура на компонента или системата. В различните нива на тестване различни стуктурни елементи са важни: </a:t>
            </a:r>
          </a:p>
          <a:p>
            <a:pPr/>
            <a:r>
              <a:t> 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Component level: </a:t>
            </a:r>
            <a:r>
              <a:t>структурата е самия кода 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Integration level: </a:t>
            </a:r>
            <a:r>
              <a:t>структурата е начина, по който отделните модули са комбинирани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System level: </a:t>
            </a:r>
            <a:r>
              <a:t>структурата са бизнес процеси</a:t>
            </a:r>
          </a:p>
          <a:p>
            <a:pPr/>
            <a:r>
              <a:t> </a:t>
            </a:r>
          </a:p>
          <a:p>
            <a:pPr/>
            <a:r>
              <a:t>При тези техники не се интересуваме от функционалността на приложението, а само от броя на разклоненията, които са покрити с тестове</a:t>
            </a:r>
            <a:r>
              <a:t> – </a:t>
            </a:r>
            <a:r>
              <a:rPr b="1"/>
              <a:t>Test coverage</a:t>
            </a:r>
            <a:endParaRPr b="1"/>
          </a:p>
          <a:p>
            <a:pPr>
              <a:defRPr b="1"/>
            </a:pPr>
          </a:p>
          <a:p>
            <a:pPr/>
            <a:r>
              <a:t>Тези тестове са </a:t>
            </a:r>
            <a:r>
              <a:rPr b="1"/>
              <a:t>автоматизирани</a:t>
            </a:r>
            <a:r>
              <a:t>, защото не могат да бъдат изпълнявани самостоятелно.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130"/>
          <p:cNvSpPr txBox="1"/>
          <p:nvPr>
            <p:ph type="title"/>
          </p:nvPr>
        </p:nvSpPr>
        <p:spPr>
          <a:xfrm>
            <a:off x="1584000" y="25734"/>
            <a:ext cx="7560000" cy="776532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>
                <a:solidFill>
                  <a:srgbClr val="0DD2D9"/>
                </a:solidFill>
              </a:defRPr>
            </a:lvl1pPr>
          </a:lstStyle>
          <a:p>
            <a:pPr/>
            <a:r>
              <a:t>Динамични техники</a:t>
            </a:r>
          </a:p>
        </p:txBody>
      </p:sp>
      <p:sp>
        <p:nvSpPr>
          <p:cNvPr id="393" name="Shape 133"/>
          <p:cNvSpPr txBox="1"/>
          <p:nvPr/>
        </p:nvSpPr>
        <p:spPr>
          <a:xfrm>
            <a:off x="1161341" y="687005"/>
            <a:ext cx="5519296" cy="1417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b="1" sz="1800">
                <a:solidFill>
                  <a:srgbClr val="0DD2D9"/>
                </a:solidFill>
              </a:defRPr>
            </a:pPr>
            <a:r>
              <a:t>White box testing</a:t>
            </a:r>
          </a:p>
          <a:p>
            <a:pPr>
              <a:defRPr b="1" sz="1800">
                <a:solidFill>
                  <a:srgbClr val="0DD2D9"/>
                </a:solidFill>
              </a:defRPr>
            </a:pPr>
          </a:p>
          <a:p>
            <a:pPr>
              <a:defRPr b="1" sz="1800">
                <a:solidFill>
                  <a:srgbClr val="0DD2D9"/>
                </a:solidFill>
              </a:defRPr>
            </a:pPr>
          </a:p>
          <a:p>
            <a:pPr>
              <a:defRPr b="1" sz="1800">
                <a:solidFill>
                  <a:srgbClr val="0DD2D9"/>
                </a:solidFill>
              </a:defRPr>
            </a:pPr>
            <a:r>
              <a:t> </a:t>
            </a:r>
          </a:p>
        </p:txBody>
      </p:sp>
      <p:sp>
        <p:nvSpPr>
          <p:cNvPr id="394" name="Rectangle 1"/>
          <p:cNvSpPr txBox="1"/>
          <p:nvPr/>
        </p:nvSpPr>
        <p:spPr>
          <a:xfrm>
            <a:off x="1017319" y="1275605"/>
            <a:ext cx="7397394" cy="89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</a:p>
          <a:p>
            <a:pPr/>
          </a:p>
          <a:p>
            <a:pPr/>
            <a:r>
              <a:t> </a:t>
            </a:r>
          </a:p>
        </p:txBody>
      </p:sp>
      <p:sp>
        <p:nvSpPr>
          <p:cNvPr id="395" name="Rectangle 2"/>
          <p:cNvSpPr txBox="1"/>
          <p:nvPr/>
        </p:nvSpPr>
        <p:spPr>
          <a:xfrm>
            <a:off x="1233343" y="1203598"/>
            <a:ext cx="5885226" cy="1508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/>
            </a:pPr>
            <a:r>
              <a:t>Statement coverage: </a:t>
            </a:r>
          </a:p>
          <a:p>
            <a:pPr/>
          </a:p>
          <a:p>
            <a:pPr/>
            <a:r>
              <a:t>Това е </a:t>
            </a:r>
            <a:r>
              <a:t>white-box </a:t>
            </a:r>
            <a:r>
              <a:t>техника, при която всеки </a:t>
            </a:r>
            <a:r>
              <a:t>statement</a:t>
            </a:r>
            <a:r>
              <a:t> в кода трябва да се изпълни поне веднъж. </a:t>
            </a:r>
          </a:p>
          <a:p>
            <a:pPr/>
          </a:p>
          <a:p>
            <a:pPr/>
          </a:p>
        </p:txBody>
      </p:sp>
      <p:pic>
        <p:nvPicPr>
          <p:cNvPr id="39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6725" y="2787774"/>
            <a:ext cx="7109171" cy="12961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130"/>
          <p:cNvSpPr txBox="1"/>
          <p:nvPr>
            <p:ph type="title"/>
          </p:nvPr>
        </p:nvSpPr>
        <p:spPr>
          <a:xfrm>
            <a:off x="1584000" y="25734"/>
            <a:ext cx="7560000" cy="776532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>
                <a:solidFill>
                  <a:srgbClr val="0DD2D9"/>
                </a:solidFill>
              </a:defRPr>
            </a:lvl1pPr>
          </a:lstStyle>
          <a:p>
            <a:pPr/>
            <a:r>
              <a:t>Динамични техники</a:t>
            </a:r>
          </a:p>
        </p:txBody>
      </p:sp>
      <p:sp>
        <p:nvSpPr>
          <p:cNvPr id="399" name="Shape 133"/>
          <p:cNvSpPr txBox="1"/>
          <p:nvPr/>
        </p:nvSpPr>
        <p:spPr>
          <a:xfrm>
            <a:off x="1161341" y="687005"/>
            <a:ext cx="5519296" cy="1417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b="1" sz="1800">
                <a:solidFill>
                  <a:srgbClr val="0DD2D9"/>
                </a:solidFill>
              </a:defRPr>
            </a:pPr>
            <a:r>
              <a:t>White box testing</a:t>
            </a:r>
          </a:p>
          <a:p>
            <a:pPr>
              <a:defRPr b="1" sz="1800">
                <a:solidFill>
                  <a:srgbClr val="0DD2D9"/>
                </a:solidFill>
              </a:defRPr>
            </a:pPr>
          </a:p>
          <a:p>
            <a:pPr>
              <a:defRPr b="1" sz="1800">
                <a:solidFill>
                  <a:srgbClr val="0DD2D9"/>
                </a:solidFill>
              </a:defRPr>
            </a:pPr>
          </a:p>
          <a:p>
            <a:pPr>
              <a:defRPr b="1" sz="1800">
                <a:solidFill>
                  <a:srgbClr val="0DD2D9"/>
                </a:solidFill>
              </a:defRPr>
            </a:pPr>
            <a:r>
              <a:t> </a:t>
            </a:r>
          </a:p>
        </p:txBody>
      </p:sp>
      <p:sp>
        <p:nvSpPr>
          <p:cNvPr id="400" name="Rectangle 1"/>
          <p:cNvSpPr txBox="1"/>
          <p:nvPr/>
        </p:nvSpPr>
        <p:spPr>
          <a:xfrm>
            <a:off x="1017319" y="1275605"/>
            <a:ext cx="7397394" cy="89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</a:p>
          <a:p>
            <a:pPr/>
          </a:p>
          <a:p>
            <a:pPr/>
            <a:r>
              <a:t> </a:t>
            </a:r>
          </a:p>
        </p:txBody>
      </p:sp>
      <p:sp>
        <p:nvSpPr>
          <p:cNvPr id="401" name="Rectangle 2"/>
          <p:cNvSpPr txBox="1"/>
          <p:nvPr/>
        </p:nvSpPr>
        <p:spPr>
          <a:xfrm>
            <a:off x="1233343" y="1203597"/>
            <a:ext cx="2428842" cy="2524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/>
            </a:pPr>
            <a:r>
              <a:t>Statement coverage: </a:t>
            </a:r>
          </a:p>
          <a:p>
            <a:pPr/>
            <a:r>
              <a:t>Пример</a:t>
            </a:r>
            <a:r>
              <a:t>:</a:t>
            </a:r>
          </a:p>
          <a:p>
            <a:pPr/>
            <a:r>
              <a:t> </a:t>
            </a:r>
          </a:p>
          <a:p>
            <a:pPr/>
            <a:r>
              <a:t>1.</a:t>
            </a:r>
            <a:r>
              <a:t>Read A</a:t>
            </a:r>
          </a:p>
          <a:p>
            <a:pPr/>
            <a:r>
              <a:t>2.</a:t>
            </a:r>
            <a:r>
              <a:t>Read B</a:t>
            </a:r>
          </a:p>
          <a:p>
            <a:pPr/>
            <a:r>
              <a:t>3. </a:t>
            </a:r>
            <a:r>
              <a:t>if A&gt;B</a:t>
            </a:r>
          </a:p>
          <a:p>
            <a:pPr/>
            <a:r>
              <a:t>4. </a:t>
            </a:r>
            <a:r>
              <a:t>Print “A is greater than B”</a:t>
            </a:r>
          </a:p>
          <a:p>
            <a:pPr/>
            <a:r>
              <a:t>5.</a:t>
            </a:r>
            <a:r>
              <a:t>else</a:t>
            </a:r>
          </a:p>
          <a:p>
            <a:pPr/>
            <a:r>
              <a:t>6.</a:t>
            </a:r>
            <a:r>
              <a:t>Print "B is greater than A"</a:t>
            </a:r>
          </a:p>
          <a:p>
            <a:pPr/>
            <a:r>
              <a:t>7. </a:t>
            </a:r>
            <a:r>
              <a:t>endif</a:t>
            </a:r>
          </a:p>
          <a:p>
            <a:pPr/>
          </a:p>
        </p:txBody>
      </p:sp>
      <p:sp>
        <p:nvSpPr>
          <p:cNvPr id="402" name="Rectangle 4"/>
          <p:cNvSpPr txBox="1"/>
          <p:nvPr/>
        </p:nvSpPr>
        <p:spPr>
          <a:xfrm>
            <a:off x="4329687" y="987574"/>
            <a:ext cx="4480561" cy="1711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 </a:t>
            </a:r>
          </a:p>
          <a:p>
            <a:pPr/>
            <a:r>
              <a:t>Set1 :If A =5, B =2</a:t>
            </a:r>
          </a:p>
          <a:p>
            <a:pPr/>
          </a:p>
          <a:p>
            <a:pPr/>
            <a:r>
              <a:t>No of statements Executed: 5</a:t>
            </a:r>
          </a:p>
          <a:p>
            <a:pPr/>
            <a:r>
              <a:t>Total no of statements in the source code: 7</a:t>
            </a:r>
          </a:p>
          <a:p>
            <a:pPr/>
          </a:p>
          <a:p>
            <a:pPr/>
            <a:r>
              <a:t>Statement coverage =5/7*100 = 71.00 %</a:t>
            </a:r>
          </a:p>
          <a:p>
            <a:pPr/>
            <a:r>
              <a:t> </a:t>
            </a:r>
          </a:p>
        </p:txBody>
      </p:sp>
      <p:sp>
        <p:nvSpPr>
          <p:cNvPr id="403" name="Rectangle 5"/>
          <p:cNvSpPr txBox="1"/>
          <p:nvPr/>
        </p:nvSpPr>
        <p:spPr>
          <a:xfrm>
            <a:off x="4297729" y="3075806"/>
            <a:ext cx="3941009" cy="1304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Set</a:t>
            </a:r>
            <a:r>
              <a:t>2</a:t>
            </a:r>
            <a:r>
              <a:t> :If A =2, B =5</a:t>
            </a:r>
          </a:p>
          <a:p>
            <a:pPr/>
          </a:p>
          <a:p>
            <a:pPr/>
            <a:r>
              <a:t>No of statements Executed: 6</a:t>
            </a:r>
          </a:p>
          <a:p>
            <a:pPr/>
            <a:r>
              <a:t>Total no of statements in the source code: 7</a:t>
            </a:r>
          </a:p>
          <a:p>
            <a:pPr/>
          </a:p>
          <a:p>
            <a:pPr/>
            <a:r>
              <a:t>Statement coverage =6/7*100 = 85.20 %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130"/>
          <p:cNvSpPr txBox="1"/>
          <p:nvPr>
            <p:ph type="title"/>
          </p:nvPr>
        </p:nvSpPr>
        <p:spPr>
          <a:xfrm>
            <a:off x="1584000" y="25734"/>
            <a:ext cx="7560000" cy="776532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>
                <a:solidFill>
                  <a:srgbClr val="0DD2D9"/>
                </a:solidFill>
              </a:defRPr>
            </a:lvl1pPr>
          </a:lstStyle>
          <a:p>
            <a:pPr/>
            <a:r>
              <a:t>Динамични техники</a:t>
            </a:r>
          </a:p>
        </p:txBody>
      </p:sp>
      <p:sp>
        <p:nvSpPr>
          <p:cNvPr id="406" name="Shape 133"/>
          <p:cNvSpPr txBox="1"/>
          <p:nvPr/>
        </p:nvSpPr>
        <p:spPr>
          <a:xfrm>
            <a:off x="1161341" y="687005"/>
            <a:ext cx="5519296" cy="1417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b="1" sz="1800">
                <a:solidFill>
                  <a:srgbClr val="0DD2D9"/>
                </a:solidFill>
              </a:defRPr>
            </a:pPr>
            <a:r>
              <a:t>White box testing</a:t>
            </a:r>
          </a:p>
          <a:p>
            <a:pPr>
              <a:defRPr b="1" sz="1800">
                <a:solidFill>
                  <a:srgbClr val="0DD2D9"/>
                </a:solidFill>
              </a:defRPr>
            </a:pPr>
          </a:p>
          <a:p>
            <a:pPr>
              <a:defRPr b="1" sz="1800">
                <a:solidFill>
                  <a:srgbClr val="0DD2D9"/>
                </a:solidFill>
              </a:defRPr>
            </a:pPr>
          </a:p>
          <a:p>
            <a:pPr>
              <a:defRPr b="1" sz="1800">
                <a:solidFill>
                  <a:srgbClr val="0DD2D9"/>
                </a:solidFill>
              </a:defRPr>
            </a:pPr>
            <a:r>
              <a:t> </a:t>
            </a:r>
          </a:p>
        </p:txBody>
      </p:sp>
      <p:sp>
        <p:nvSpPr>
          <p:cNvPr id="407" name="Rectangle 1"/>
          <p:cNvSpPr txBox="1"/>
          <p:nvPr/>
        </p:nvSpPr>
        <p:spPr>
          <a:xfrm>
            <a:off x="1017319" y="1275605"/>
            <a:ext cx="7397394" cy="89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</a:p>
          <a:p>
            <a:pPr/>
          </a:p>
          <a:p>
            <a:pPr/>
            <a:r>
              <a:t> </a:t>
            </a:r>
          </a:p>
        </p:txBody>
      </p:sp>
      <p:sp>
        <p:nvSpPr>
          <p:cNvPr id="408" name="Rectangle 2"/>
          <p:cNvSpPr txBox="1"/>
          <p:nvPr/>
        </p:nvSpPr>
        <p:spPr>
          <a:xfrm>
            <a:off x="1233343" y="1203598"/>
            <a:ext cx="5885226" cy="1914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/>
            </a:pPr>
            <a:r>
              <a:t>Branch</a:t>
            </a:r>
            <a:r>
              <a:t>/</a:t>
            </a:r>
            <a:r>
              <a:t>Decision coverage</a:t>
            </a:r>
          </a:p>
          <a:p>
            <a:pPr/>
          </a:p>
          <a:p>
            <a:pPr/>
            <a:r>
              <a:t>Branch e </a:t>
            </a:r>
            <a:r>
              <a:t> изходът от дадено решение,  </a:t>
            </a:r>
            <a:r>
              <a:t>branch coverage-a </a:t>
            </a:r>
            <a:r>
              <a:t> мери кои разклонения на алгоритъма са покрити. </a:t>
            </a:r>
          </a:p>
          <a:p>
            <a:pPr/>
          </a:p>
          <a:p>
            <a:pPr/>
          </a:p>
          <a:p>
            <a:pPr/>
          </a:p>
          <a:p>
            <a:pPr/>
          </a:p>
        </p:txBody>
      </p:sp>
      <p:pic>
        <p:nvPicPr>
          <p:cNvPr id="40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3666" y="2643758"/>
            <a:ext cx="6878775" cy="14401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130"/>
          <p:cNvSpPr txBox="1"/>
          <p:nvPr>
            <p:ph type="title"/>
          </p:nvPr>
        </p:nvSpPr>
        <p:spPr>
          <a:xfrm>
            <a:off x="1584000" y="25734"/>
            <a:ext cx="7560000" cy="776532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>
                <a:solidFill>
                  <a:srgbClr val="0DD2D9"/>
                </a:solidFill>
              </a:defRPr>
            </a:lvl1pPr>
          </a:lstStyle>
          <a:p>
            <a:pPr/>
            <a:r>
              <a:t>Динамични техники</a:t>
            </a:r>
          </a:p>
        </p:txBody>
      </p:sp>
      <p:sp>
        <p:nvSpPr>
          <p:cNvPr id="412" name="Shape 133"/>
          <p:cNvSpPr txBox="1"/>
          <p:nvPr/>
        </p:nvSpPr>
        <p:spPr>
          <a:xfrm>
            <a:off x="1161341" y="687005"/>
            <a:ext cx="5519296" cy="1417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b="1" sz="1800">
                <a:solidFill>
                  <a:srgbClr val="0DD2D9"/>
                </a:solidFill>
              </a:defRPr>
            </a:pPr>
            <a:r>
              <a:t>White box testing</a:t>
            </a:r>
          </a:p>
          <a:p>
            <a:pPr>
              <a:defRPr b="1" sz="1800">
                <a:solidFill>
                  <a:srgbClr val="0DD2D9"/>
                </a:solidFill>
              </a:defRPr>
            </a:pPr>
          </a:p>
          <a:p>
            <a:pPr>
              <a:defRPr b="1" sz="1800">
                <a:solidFill>
                  <a:srgbClr val="0DD2D9"/>
                </a:solidFill>
              </a:defRPr>
            </a:pPr>
          </a:p>
          <a:p>
            <a:pPr>
              <a:defRPr b="1" sz="1800">
                <a:solidFill>
                  <a:srgbClr val="0DD2D9"/>
                </a:solidFill>
              </a:defRPr>
            </a:pPr>
            <a:r>
              <a:t> </a:t>
            </a:r>
          </a:p>
        </p:txBody>
      </p:sp>
      <p:sp>
        <p:nvSpPr>
          <p:cNvPr id="413" name="Rectangle 1"/>
          <p:cNvSpPr txBox="1"/>
          <p:nvPr/>
        </p:nvSpPr>
        <p:spPr>
          <a:xfrm>
            <a:off x="1017319" y="1275605"/>
            <a:ext cx="7397394" cy="89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</a:p>
          <a:p>
            <a:pPr/>
          </a:p>
          <a:p>
            <a:pPr/>
            <a:r>
              <a:t> </a:t>
            </a:r>
          </a:p>
        </p:txBody>
      </p:sp>
      <p:sp>
        <p:nvSpPr>
          <p:cNvPr id="414" name="Rectangle 2"/>
          <p:cNvSpPr txBox="1"/>
          <p:nvPr/>
        </p:nvSpPr>
        <p:spPr>
          <a:xfrm>
            <a:off x="1233343" y="1203598"/>
            <a:ext cx="2428842" cy="2320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/>
            </a:pPr>
            <a:r>
              <a:t>Statement coverage: </a:t>
            </a:r>
          </a:p>
          <a:p>
            <a:pPr/>
            <a:r>
              <a:t>Пример</a:t>
            </a:r>
            <a:r>
              <a:t>:</a:t>
            </a:r>
          </a:p>
          <a:p>
            <a:pPr/>
            <a:r>
              <a:t> </a:t>
            </a:r>
          </a:p>
          <a:p>
            <a:pPr/>
            <a:r>
              <a:t>1 READ A</a:t>
            </a:r>
            <a:br/>
            <a:r>
              <a:t>2 READ B</a:t>
            </a:r>
            <a:br/>
            <a:r>
              <a:t>3 C = A – 2 *B</a:t>
            </a:r>
            <a:br/>
            <a:r>
              <a:t>4 IFC &lt;0THEN</a:t>
            </a:r>
            <a:br/>
            <a:r>
              <a:t>5 PRINT “C negative”</a:t>
            </a:r>
            <a:br/>
            <a:r>
              <a:t>6 ENDIF</a:t>
            </a:r>
          </a:p>
          <a:p>
            <a:pPr/>
          </a:p>
        </p:txBody>
      </p:sp>
      <p:sp>
        <p:nvSpPr>
          <p:cNvPr id="415" name="Rectangle 4"/>
          <p:cNvSpPr txBox="1"/>
          <p:nvPr/>
        </p:nvSpPr>
        <p:spPr>
          <a:xfrm>
            <a:off x="5265792" y="1292930"/>
            <a:ext cx="3400441" cy="1304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 </a:t>
            </a:r>
          </a:p>
          <a:p>
            <a:pPr/>
            <a:r>
              <a:t> </a:t>
            </a:r>
            <a:r>
              <a:t>Set 1</a:t>
            </a:r>
            <a:r>
              <a:t>: A = 20, B = 15</a:t>
            </a:r>
          </a:p>
          <a:p>
            <a:pPr/>
          </a:p>
          <a:p>
            <a:pPr/>
            <a:r>
              <a:t>100% Statement coverage</a:t>
            </a:r>
          </a:p>
          <a:p>
            <a:pPr/>
            <a:r>
              <a:t>50%   Branch coverage</a:t>
            </a:r>
          </a:p>
          <a:p>
            <a:pPr/>
            <a:r>
              <a:t> </a:t>
            </a:r>
          </a:p>
        </p:txBody>
      </p:sp>
      <p:pic>
        <p:nvPicPr>
          <p:cNvPr id="41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rcRect l="36194" t="0" r="0" b="11809"/>
          <a:stretch>
            <a:fillRect/>
          </a:stretch>
        </p:blipFill>
        <p:spPr>
          <a:xfrm>
            <a:off x="3040051" y="1511141"/>
            <a:ext cx="2180022" cy="2462214"/>
          </a:xfrm>
          <a:prstGeom prst="rect">
            <a:avLst/>
          </a:prstGeom>
          <a:ln w="12700">
            <a:miter lim="400000"/>
          </a:ln>
        </p:spPr>
      </p:pic>
      <p:sp>
        <p:nvSpPr>
          <p:cNvPr id="417" name="Rectangle 6"/>
          <p:cNvSpPr txBox="1"/>
          <p:nvPr/>
        </p:nvSpPr>
        <p:spPr>
          <a:xfrm>
            <a:off x="5269384" y="2919341"/>
            <a:ext cx="2248940" cy="1101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Set 1</a:t>
            </a:r>
            <a:r>
              <a:t>: A = 20, B = 15</a:t>
            </a:r>
          </a:p>
          <a:p>
            <a:pPr/>
            <a:r>
              <a:t>Set 2</a:t>
            </a:r>
            <a:r>
              <a:t>: A = 10, B = 2</a:t>
            </a:r>
          </a:p>
          <a:p>
            <a:pPr/>
          </a:p>
          <a:p>
            <a:pPr/>
            <a:r>
              <a:t>100% Statement coverage </a:t>
            </a:r>
          </a:p>
          <a:p>
            <a:pPr/>
            <a:r>
              <a:t>100% Branch coverage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Title 1"/>
          <p:cNvSpPr txBox="1"/>
          <p:nvPr>
            <p:ph type="title"/>
          </p:nvPr>
        </p:nvSpPr>
        <p:spPr>
          <a:xfrm>
            <a:off x="1584000" y="25734"/>
            <a:ext cx="7560000" cy="77653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DD2D9"/>
                </a:solidFill>
              </a:defRPr>
            </a:lvl1pPr>
          </a:lstStyle>
          <a:p>
            <a:pPr/>
            <a:r>
              <a:t>Динамични техники</a:t>
            </a:r>
          </a:p>
        </p:txBody>
      </p:sp>
      <p:sp>
        <p:nvSpPr>
          <p:cNvPr id="420" name="Rectangle 2"/>
          <p:cNvSpPr txBox="1"/>
          <p:nvPr/>
        </p:nvSpPr>
        <p:spPr>
          <a:xfrm>
            <a:off x="1665391" y="2211709"/>
            <a:ext cx="4480561" cy="1711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1 READ A</a:t>
            </a:r>
            <a:r>
              <a:t>GE</a:t>
            </a:r>
            <a:br/>
            <a:r>
              <a:t>2 </a:t>
            </a:r>
            <a:r>
              <a:t>    IF AGE&gt;0 THEN</a:t>
            </a:r>
            <a:br/>
            <a:r>
              <a:t>3</a:t>
            </a:r>
            <a:r>
              <a:t>	IF AGE&gt;18 THER</a:t>
            </a:r>
          </a:p>
          <a:p>
            <a:pPr lvl="6"/>
            <a:r>
              <a:t>4                     PRINT “CAN DRINK AT”</a:t>
            </a:r>
          </a:p>
          <a:p>
            <a:pPr lvl="8" marL="342900" indent="-342900">
              <a:buSzPct val="100000"/>
              <a:buAutoNum type="arabicPeriod" startAt="5"/>
            </a:pPr>
            <a:r>
              <a:t>            END IF</a:t>
            </a:r>
          </a:p>
          <a:p>
            <a:pPr lvl="8" marL="342900" indent="-342900">
              <a:buSzPct val="100000"/>
              <a:buAutoNum type="arabicPeriod" startAt="5"/>
            </a:pPr>
            <a:r>
              <a:t>ENF IF</a:t>
            </a:r>
          </a:p>
          <a:p>
            <a:pPr lvl="7"/>
            <a:r>
              <a:t>7 PRINT AGE</a:t>
            </a:r>
          </a:p>
          <a:p>
            <a:pPr lvl="7"/>
            <a:r>
              <a:t>		             </a:t>
            </a:r>
          </a:p>
        </p:txBody>
      </p:sp>
      <p:sp>
        <p:nvSpPr>
          <p:cNvPr id="421" name="TextBox 3"/>
          <p:cNvSpPr txBox="1"/>
          <p:nvPr/>
        </p:nvSpPr>
        <p:spPr>
          <a:xfrm>
            <a:off x="1521376" y="1203598"/>
            <a:ext cx="6904036" cy="492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Задача: Изчислете броя на ТК необходими за 100% </a:t>
            </a:r>
            <a:r>
              <a:t>Statement Decision Coverage. </a:t>
            </a:r>
          </a:p>
          <a:p>
            <a:pPr/>
            <a:r>
              <a:t>Определете </a:t>
            </a:r>
            <a:r>
              <a:t>cyclomatic complexity</a:t>
            </a:r>
            <a:r>
              <a:t>.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Rectangle 2"/>
          <p:cNvSpPr txBox="1"/>
          <p:nvPr/>
        </p:nvSpPr>
        <p:spPr>
          <a:xfrm>
            <a:off x="2047473" y="1635646"/>
            <a:ext cx="3558914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/>
            </a:pPr>
            <a:r>
              <a:t>Advanced Software Testing</a:t>
            </a:r>
            <a:r>
              <a:rPr b="0"/>
              <a:t> </a:t>
            </a:r>
            <a:r>
              <a:rPr b="0"/>
              <a:t>by Rex Black </a:t>
            </a:r>
          </a:p>
        </p:txBody>
      </p:sp>
      <p:sp>
        <p:nvSpPr>
          <p:cNvPr id="424" name="Rectangle 3"/>
          <p:cNvSpPr txBox="1"/>
          <p:nvPr/>
        </p:nvSpPr>
        <p:spPr>
          <a:xfrm>
            <a:off x="2025431" y="2283717"/>
            <a:ext cx="6200042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/>
            </a:pPr>
            <a:r>
              <a:t>The Software Test Engineer's Handbook </a:t>
            </a:r>
            <a:r>
              <a:rPr b="0"/>
              <a:t>by</a:t>
            </a:r>
            <a:r>
              <a:t> </a:t>
            </a:r>
            <a:r>
              <a:rPr b="0"/>
              <a:t>Graham Bath and Judy McKay</a:t>
            </a:r>
          </a:p>
        </p:txBody>
      </p:sp>
      <p:sp>
        <p:nvSpPr>
          <p:cNvPr id="425" name="Rectangle 4"/>
          <p:cNvSpPr txBox="1"/>
          <p:nvPr/>
        </p:nvSpPr>
        <p:spPr>
          <a:xfrm>
            <a:off x="2025431" y="1059582"/>
            <a:ext cx="427020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/>
            </a:pPr>
            <a:r>
              <a:t>Software Testing Foundations </a:t>
            </a:r>
            <a:r>
              <a:rPr b="0"/>
              <a:t>by Andreas Spillner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130"/>
          <p:cNvSpPr txBox="1"/>
          <p:nvPr>
            <p:ph type="title"/>
          </p:nvPr>
        </p:nvSpPr>
        <p:spPr>
          <a:xfrm>
            <a:off x="1584000" y="25734"/>
            <a:ext cx="7560000" cy="776532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>
                <a:solidFill>
                  <a:srgbClr val="0DD2D9"/>
                </a:solidFill>
              </a:defRPr>
            </a:lvl1pPr>
          </a:lstStyle>
          <a:p>
            <a:pPr/>
            <a:r>
              <a:t>Статични техники</a:t>
            </a:r>
          </a:p>
        </p:txBody>
      </p:sp>
      <p:grpSp>
        <p:nvGrpSpPr>
          <p:cNvPr id="233" name="Shape 132"/>
          <p:cNvGrpSpPr/>
          <p:nvPr/>
        </p:nvGrpSpPr>
        <p:grpSpPr>
          <a:xfrm>
            <a:off x="1449373" y="1096896"/>
            <a:ext cx="5519296" cy="2034274"/>
            <a:chOff x="0" y="0"/>
            <a:chExt cx="5519295" cy="2034272"/>
          </a:xfrm>
        </p:grpSpPr>
        <p:sp>
          <p:nvSpPr>
            <p:cNvPr id="231" name="Shape 133"/>
            <p:cNvSpPr txBox="1"/>
            <p:nvPr/>
          </p:nvSpPr>
          <p:spPr>
            <a:xfrm>
              <a:off x="0" y="0"/>
              <a:ext cx="5519296" cy="11507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/>
            <a:p>
              <a:pPr>
                <a:defRPr b="1" sz="1800">
                  <a:solidFill>
                    <a:srgbClr val="0DD2D9"/>
                  </a:solidFill>
                </a:defRPr>
              </a:pPr>
              <a:r>
                <a:t>Ревю</a:t>
              </a:r>
            </a:p>
            <a:p>
              <a:pPr>
                <a:defRPr b="1" sz="1800">
                  <a:solidFill>
                    <a:srgbClr val="0DD2D9"/>
                  </a:solidFill>
                </a:defRPr>
              </a:pPr>
              <a:r>
                <a:t>Цели: Вер</a:t>
              </a:r>
              <a:r>
                <a:t>и</a:t>
              </a:r>
              <a:r>
                <a:t>фикация срещ</a:t>
              </a:r>
              <a:r>
                <a:t>у</a:t>
              </a:r>
              <a:r>
                <a:t> спецификации и стандарти</a:t>
              </a:r>
            </a:p>
          </p:txBody>
        </p:sp>
        <p:sp>
          <p:nvSpPr>
            <p:cNvPr id="232" name="Shape 134"/>
            <p:cNvSpPr txBox="1"/>
            <p:nvPr/>
          </p:nvSpPr>
          <p:spPr>
            <a:xfrm>
              <a:off x="365918" y="881058"/>
              <a:ext cx="2566968" cy="11532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/>
            <a:p>
              <a:pPr>
                <a:defRPr b="1" sz="1200">
                  <a:solidFill>
                    <a:srgbClr val="3F3F3F"/>
                  </a:solidFill>
                </a:defRPr>
              </a:pPr>
              <a:r>
                <a:t>Активности: </a:t>
              </a:r>
            </a:p>
            <a:p>
              <a:pPr>
                <a:defRPr sz="1200">
                  <a:solidFill>
                    <a:srgbClr val="3F3F3F"/>
                  </a:solidFill>
                </a:defRPr>
              </a:pPr>
            </a:p>
            <a:p>
              <a:pPr>
                <a:defRPr sz="1200">
                  <a:solidFill>
                    <a:srgbClr val="3F3F3F"/>
                  </a:solidFill>
                </a:defRPr>
              </a:pPr>
              <a:r>
                <a:t>- Планиране (</a:t>
              </a:r>
              <a:r>
                <a:t>planning)</a:t>
              </a:r>
            </a:p>
            <a:p>
              <a:pPr>
                <a:defRPr sz="1200">
                  <a:solidFill>
                    <a:srgbClr val="3F3F3F"/>
                  </a:solidFill>
                </a:defRPr>
              </a:pPr>
              <a:r>
                <a:t>-</a:t>
              </a:r>
              <a:r>
                <a:t> </a:t>
              </a:r>
              <a:r>
                <a:t>Подготовка  (</a:t>
              </a:r>
              <a:r>
                <a:t>preparation) </a:t>
              </a:r>
            </a:p>
            <a:p>
              <a:pPr>
                <a:defRPr sz="1200">
                  <a:solidFill>
                    <a:srgbClr val="3F3F3F"/>
                  </a:solidFill>
                </a:defRPr>
              </a:pPr>
              <a:r>
                <a:t>-</a:t>
              </a:r>
              <a:r>
                <a:t> </a:t>
              </a:r>
              <a:r>
                <a:t>Среща (</a:t>
              </a:r>
              <a:r>
                <a:t>review meeting)</a:t>
              </a:r>
            </a:p>
            <a:p>
              <a:pPr>
                <a:defRPr sz="1200">
                  <a:solidFill>
                    <a:srgbClr val="3F3F3F"/>
                  </a:solidFill>
                </a:defRPr>
              </a:pPr>
              <a:r>
                <a:t>-</a:t>
              </a:r>
              <a:r>
                <a:t> </a:t>
              </a:r>
              <a:r>
                <a:t>Последва</a:t>
              </a:r>
              <a:r>
                <a:t>щ</a:t>
              </a:r>
              <a:r>
                <a:t>и действия (</a:t>
              </a:r>
              <a:r>
                <a:t>follow-up)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143"/>
          <p:cNvSpPr txBox="1"/>
          <p:nvPr>
            <p:ph type="title"/>
          </p:nvPr>
        </p:nvSpPr>
        <p:spPr>
          <a:xfrm>
            <a:off x="1584000" y="25734"/>
            <a:ext cx="7560000" cy="776532"/>
          </a:xfrm>
          <a:prstGeom prst="rect">
            <a:avLst/>
          </a:prstGeom>
        </p:spPr>
        <p:txBody>
          <a:bodyPr lIns="45699" tIns="45699" rIns="45699" bIns="45699"/>
          <a:lstStyle/>
          <a:p>
            <a:pPr>
              <a:defRPr>
                <a:solidFill>
                  <a:srgbClr val="0DD2D9"/>
                </a:solidFill>
              </a:defRPr>
            </a:pPr>
            <a:r>
              <a:t>  </a:t>
            </a:r>
            <a:r>
              <a:t>Статични техники</a:t>
            </a:r>
          </a:p>
        </p:txBody>
      </p:sp>
      <p:grpSp>
        <p:nvGrpSpPr>
          <p:cNvPr id="238" name="Shape 145"/>
          <p:cNvGrpSpPr/>
          <p:nvPr/>
        </p:nvGrpSpPr>
        <p:grpSpPr>
          <a:xfrm>
            <a:off x="1714107" y="1092592"/>
            <a:ext cx="538037" cy="538037"/>
            <a:chOff x="0" y="0"/>
            <a:chExt cx="538036" cy="538036"/>
          </a:xfrm>
        </p:grpSpPr>
        <p:sp>
          <p:nvSpPr>
            <p:cNvPr id="236" name="Shape 146"/>
            <p:cNvSpPr/>
            <p:nvPr/>
          </p:nvSpPr>
          <p:spPr>
            <a:xfrm>
              <a:off x="-1" y="-1"/>
              <a:ext cx="538038" cy="538038"/>
            </a:xfrm>
            <a:prstGeom prst="ellipse">
              <a:avLst/>
            </a:prstGeom>
            <a:gradFill flip="none"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0" scaled="0"/>
            </a:gradFill>
            <a:ln w="31750" cap="flat">
              <a:solidFill>
                <a:srgbClr val="0DD2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237" name="Shape 147"/>
            <p:cNvSpPr txBox="1"/>
            <p:nvPr/>
          </p:nvSpPr>
          <p:spPr>
            <a:xfrm>
              <a:off x="134722" y="93707"/>
              <a:ext cx="268592" cy="3506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 sz="1800"/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241" name="Shape 148"/>
          <p:cNvGrpSpPr/>
          <p:nvPr/>
        </p:nvGrpSpPr>
        <p:grpSpPr>
          <a:xfrm>
            <a:off x="1714107" y="2001568"/>
            <a:ext cx="538037" cy="538037"/>
            <a:chOff x="0" y="0"/>
            <a:chExt cx="538036" cy="538036"/>
          </a:xfrm>
        </p:grpSpPr>
        <p:sp>
          <p:nvSpPr>
            <p:cNvPr id="239" name="Shape 149"/>
            <p:cNvSpPr/>
            <p:nvPr/>
          </p:nvSpPr>
          <p:spPr>
            <a:xfrm>
              <a:off x="-1" y="-1"/>
              <a:ext cx="538038" cy="538038"/>
            </a:xfrm>
            <a:prstGeom prst="ellipse">
              <a:avLst/>
            </a:prstGeom>
            <a:gradFill flip="none"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0" scaled="0"/>
            </a:gradFill>
            <a:ln w="31750" cap="flat">
              <a:solidFill>
                <a:srgbClr val="0DD2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240" name="Shape 150"/>
            <p:cNvSpPr txBox="1"/>
            <p:nvPr/>
          </p:nvSpPr>
          <p:spPr>
            <a:xfrm>
              <a:off x="134722" y="93707"/>
              <a:ext cx="268592" cy="3506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 sz="1800"/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244" name="Shape 151"/>
          <p:cNvGrpSpPr/>
          <p:nvPr/>
        </p:nvGrpSpPr>
        <p:grpSpPr>
          <a:xfrm>
            <a:off x="1714107" y="2910545"/>
            <a:ext cx="538037" cy="538037"/>
            <a:chOff x="0" y="0"/>
            <a:chExt cx="538036" cy="538036"/>
          </a:xfrm>
        </p:grpSpPr>
        <p:sp>
          <p:nvSpPr>
            <p:cNvPr id="242" name="Shape 152"/>
            <p:cNvSpPr/>
            <p:nvPr/>
          </p:nvSpPr>
          <p:spPr>
            <a:xfrm>
              <a:off x="-1" y="-1"/>
              <a:ext cx="538038" cy="538038"/>
            </a:xfrm>
            <a:prstGeom prst="ellipse">
              <a:avLst/>
            </a:prstGeom>
            <a:gradFill flip="none"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0" scaled="0"/>
            </a:gradFill>
            <a:ln w="31750" cap="flat">
              <a:solidFill>
                <a:srgbClr val="0DD2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243" name="Shape 153"/>
            <p:cNvSpPr txBox="1"/>
            <p:nvPr/>
          </p:nvSpPr>
          <p:spPr>
            <a:xfrm>
              <a:off x="134722" y="93707"/>
              <a:ext cx="268592" cy="3506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 sz="1800"/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247" name="Shape 154"/>
          <p:cNvGrpSpPr/>
          <p:nvPr/>
        </p:nvGrpSpPr>
        <p:grpSpPr>
          <a:xfrm>
            <a:off x="1714107" y="3819523"/>
            <a:ext cx="538037" cy="538037"/>
            <a:chOff x="0" y="0"/>
            <a:chExt cx="538036" cy="538036"/>
          </a:xfrm>
        </p:grpSpPr>
        <p:sp>
          <p:nvSpPr>
            <p:cNvPr id="245" name="Shape 155"/>
            <p:cNvSpPr/>
            <p:nvPr/>
          </p:nvSpPr>
          <p:spPr>
            <a:xfrm>
              <a:off x="-1" y="-1"/>
              <a:ext cx="538038" cy="538038"/>
            </a:xfrm>
            <a:prstGeom prst="ellipse">
              <a:avLst/>
            </a:prstGeom>
            <a:gradFill flip="none"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0" scaled="0"/>
            </a:gradFill>
            <a:ln w="31750" cap="flat">
              <a:solidFill>
                <a:srgbClr val="0DD2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246" name="Shape 156"/>
            <p:cNvSpPr txBox="1"/>
            <p:nvPr/>
          </p:nvSpPr>
          <p:spPr>
            <a:xfrm>
              <a:off x="134722" y="93707"/>
              <a:ext cx="268592" cy="3506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 sz="1800"/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248" name="Shape 157"/>
          <p:cNvSpPr txBox="1"/>
          <p:nvPr/>
        </p:nvSpPr>
        <p:spPr>
          <a:xfrm>
            <a:off x="2385476" y="1038445"/>
            <a:ext cx="6173247" cy="797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b="1" sz="1200"/>
            </a:pPr>
            <a:r>
              <a:t>Moderator (</a:t>
            </a:r>
            <a:r>
              <a:t>Модератор</a:t>
            </a:r>
            <a:r>
              <a:t>)</a:t>
            </a:r>
            <a:r>
              <a:t>  </a:t>
            </a:r>
            <a:r>
              <a:rPr b="0"/>
              <a:t>неутрален участник, който подпомага гладкото преминаване на ревюто . Той играе още ролята на медиатор при възникнали спорове.  Обикновено е човек, който има специална подготовка да изпълнява тази роля </a:t>
            </a:r>
          </a:p>
        </p:txBody>
      </p:sp>
      <p:sp>
        <p:nvSpPr>
          <p:cNvPr id="249" name="Shape 158"/>
          <p:cNvSpPr txBox="1"/>
          <p:nvPr/>
        </p:nvSpPr>
        <p:spPr>
          <a:xfrm>
            <a:off x="2385476" y="1938653"/>
            <a:ext cx="5093128" cy="619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b="1" sz="1200"/>
            </a:pPr>
            <a:r>
              <a:t>Author (</a:t>
            </a:r>
            <a:r>
              <a:t>Автор</a:t>
            </a:r>
            <a:r>
              <a:t>): </a:t>
            </a:r>
            <a:r>
              <a:t>  </a:t>
            </a:r>
            <a:r>
              <a:rPr b="0"/>
              <a:t>авторът на докум</a:t>
            </a:r>
            <a:r>
              <a:rPr b="0"/>
              <a:t>e</a:t>
            </a:r>
            <a:r>
              <a:rPr b="0"/>
              <a:t>нта или кода, който е предмет на дискусията. По време на срещата той отговоря на въпроси свързани с документа, както изяснява неяснотите . </a:t>
            </a:r>
          </a:p>
        </p:txBody>
      </p:sp>
      <p:sp>
        <p:nvSpPr>
          <p:cNvPr id="250" name="Shape 159"/>
          <p:cNvSpPr txBox="1"/>
          <p:nvPr/>
        </p:nvSpPr>
        <p:spPr>
          <a:xfrm>
            <a:off x="2385477" y="2856398"/>
            <a:ext cx="5309150" cy="975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b="1" sz="1200"/>
            </a:pPr>
            <a:r>
              <a:t>Readers/ Reviewers : </a:t>
            </a:r>
            <a:r>
              <a:rPr b="0"/>
              <a:t>по време на срещата тези участници подлагат на обсъждане документа или кода. Целта е да се открият предположения, липса на документация, лош стил и други грешки, които авторът не е способен да открие сам </a:t>
            </a:r>
            <a:endParaRPr b="0"/>
          </a:p>
          <a:p>
            <a:pPr>
              <a:defRPr sz="1200"/>
            </a:pPr>
            <a:r>
              <a:t>.</a:t>
            </a:r>
            <a:r>
              <a:rPr>
                <a:solidFill>
                  <a:srgbClr val="3F3F3F"/>
                </a:solidFill>
              </a:rPr>
              <a:t> </a:t>
            </a:r>
          </a:p>
        </p:txBody>
      </p:sp>
      <p:sp>
        <p:nvSpPr>
          <p:cNvPr id="251" name="Shape 160"/>
          <p:cNvSpPr txBox="1"/>
          <p:nvPr/>
        </p:nvSpPr>
        <p:spPr>
          <a:xfrm>
            <a:off x="2385477" y="3765375"/>
            <a:ext cx="5381158" cy="619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b="1" sz="1200"/>
            </a:pPr>
            <a:r>
              <a:t>Scribe: </a:t>
            </a:r>
            <a:r>
              <a:rPr b="0"/>
              <a:t>води записки по време на срещата като отбелязва всички потенциални дефекти. Целта е останалите участници да са освободени от това задължение, за да се съсредоточат върху обсъждането</a:t>
            </a:r>
          </a:p>
        </p:txBody>
      </p:sp>
      <p:sp>
        <p:nvSpPr>
          <p:cNvPr id="252" name="Shape 161"/>
          <p:cNvSpPr txBox="1"/>
          <p:nvPr/>
        </p:nvSpPr>
        <p:spPr>
          <a:xfrm>
            <a:off x="729292" y="699541"/>
            <a:ext cx="3796984" cy="375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sz="2000"/>
            </a:lvl1pPr>
          </a:lstStyle>
          <a:p>
            <a:pPr/>
            <a:r>
              <a:t>Роли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130"/>
          <p:cNvSpPr txBox="1"/>
          <p:nvPr>
            <p:ph type="title"/>
          </p:nvPr>
        </p:nvSpPr>
        <p:spPr>
          <a:xfrm>
            <a:off x="1584000" y="25734"/>
            <a:ext cx="7560000" cy="776532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>
                <a:solidFill>
                  <a:srgbClr val="0DD2D9"/>
                </a:solidFill>
              </a:defRPr>
            </a:lvl1pPr>
          </a:lstStyle>
          <a:p>
            <a:pPr/>
            <a:r>
              <a:t>Статични техники</a:t>
            </a:r>
          </a:p>
        </p:txBody>
      </p:sp>
      <p:sp>
        <p:nvSpPr>
          <p:cNvPr id="255" name="Shape 133"/>
          <p:cNvSpPr txBox="1"/>
          <p:nvPr/>
        </p:nvSpPr>
        <p:spPr>
          <a:xfrm>
            <a:off x="1449373" y="1096896"/>
            <a:ext cx="5519296" cy="6173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sz="1800">
                <a:solidFill>
                  <a:srgbClr val="0DD2D9"/>
                </a:solidFill>
              </a:defRPr>
            </a:lvl1pPr>
          </a:lstStyle>
          <a:p>
            <a:pPr/>
            <a:r>
              <a:t>Ревю</a:t>
            </a:r>
          </a:p>
        </p:txBody>
      </p:sp>
      <p:pic>
        <p:nvPicPr>
          <p:cNvPr id="256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8300" y="1635644"/>
            <a:ext cx="5867400" cy="25077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143"/>
          <p:cNvSpPr txBox="1"/>
          <p:nvPr>
            <p:ph type="title"/>
          </p:nvPr>
        </p:nvSpPr>
        <p:spPr>
          <a:xfrm>
            <a:off x="1584000" y="25734"/>
            <a:ext cx="7560000" cy="776532"/>
          </a:xfrm>
          <a:prstGeom prst="rect">
            <a:avLst/>
          </a:prstGeom>
        </p:spPr>
        <p:txBody>
          <a:bodyPr lIns="45699" tIns="45699" rIns="45699" bIns="45699"/>
          <a:lstStyle/>
          <a:p>
            <a:pPr>
              <a:defRPr>
                <a:solidFill>
                  <a:srgbClr val="0DD2D9"/>
                </a:solidFill>
              </a:defRPr>
            </a:pPr>
            <a:r>
              <a:t>  </a:t>
            </a:r>
            <a:r>
              <a:t>Статични техники</a:t>
            </a:r>
          </a:p>
        </p:txBody>
      </p:sp>
      <p:grpSp>
        <p:nvGrpSpPr>
          <p:cNvPr id="261" name="Shape 145"/>
          <p:cNvGrpSpPr/>
          <p:nvPr/>
        </p:nvGrpSpPr>
        <p:grpSpPr>
          <a:xfrm>
            <a:off x="637401" y="823572"/>
            <a:ext cx="538037" cy="538037"/>
            <a:chOff x="0" y="0"/>
            <a:chExt cx="538036" cy="538036"/>
          </a:xfrm>
        </p:grpSpPr>
        <p:sp>
          <p:nvSpPr>
            <p:cNvPr id="259" name="Shape 146"/>
            <p:cNvSpPr/>
            <p:nvPr/>
          </p:nvSpPr>
          <p:spPr>
            <a:xfrm>
              <a:off x="-1" y="-1"/>
              <a:ext cx="538038" cy="538038"/>
            </a:xfrm>
            <a:prstGeom prst="ellipse">
              <a:avLst/>
            </a:prstGeom>
            <a:gradFill flip="none"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0" scaled="0"/>
            </a:gradFill>
            <a:ln w="31750" cap="flat">
              <a:solidFill>
                <a:srgbClr val="0DD2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260" name="Shape 147"/>
            <p:cNvSpPr txBox="1"/>
            <p:nvPr/>
          </p:nvSpPr>
          <p:spPr>
            <a:xfrm>
              <a:off x="134722" y="93707"/>
              <a:ext cx="268592" cy="3506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 sz="1800"/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264" name="Shape 148"/>
          <p:cNvGrpSpPr/>
          <p:nvPr/>
        </p:nvGrpSpPr>
        <p:grpSpPr>
          <a:xfrm>
            <a:off x="637401" y="1732550"/>
            <a:ext cx="538037" cy="538037"/>
            <a:chOff x="0" y="0"/>
            <a:chExt cx="538036" cy="538036"/>
          </a:xfrm>
        </p:grpSpPr>
        <p:sp>
          <p:nvSpPr>
            <p:cNvPr id="262" name="Shape 149"/>
            <p:cNvSpPr/>
            <p:nvPr/>
          </p:nvSpPr>
          <p:spPr>
            <a:xfrm>
              <a:off x="-1" y="-1"/>
              <a:ext cx="538038" cy="538038"/>
            </a:xfrm>
            <a:prstGeom prst="ellipse">
              <a:avLst/>
            </a:prstGeom>
            <a:gradFill flip="none"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0" scaled="0"/>
            </a:gradFill>
            <a:ln w="31750" cap="flat">
              <a:solidFill>
                <a:srgbClr val="0DD2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263" name="Shape 150"/>
            <p:cNvSpPr txBox="1"/>
            <p:nvPr/>
          </p:nvSpPr>
          <p:spPr>
            <a:xfrm>
              <a:off x="134722" y="93707"/>
              <a:ext cx="268592" cy="3506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 sz="1800"/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267" name="Shape 151"/>
          <p:cNvGrpSpPr/>
          <p:nvPr/>
        </p:nvGrpSpPr>
        <p:grpSpPr>
          <a:xfrm>
            <a:off x="637401" y="2641526"/>
            <a:ext cx="538037" cy="538037"/>
            <a:chOff x="0" y="0"/>
            <a:chExt cx="538036" cy="538036"/>
          </a:xfrm>
        </p:grpSpPr>
        <p:sp>
          <p:nvSpPr>
            <p:cNvPr id="265" name="Shape 152"/>
            <p:cNvSpPr/>
            <p:nvPr/>
          </p:nvSpPr>
          <p:spPr>
            <a:xfrm>
              <a:off x="-1" y="-1"/>
              <a:ext cx="538038" cy="538038"/>
            </a:xfrm>
            <a:prstGeom prst="ellipse">
              <a:avLst/>
            </a:prstGeom>
            <a:gradFill flip="none"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0" scaled="0"/>
            </a:gradFill>
            <a:ln w="31750" cap="flat">
              <a:solidFill>
                <a:srgbClr val="0DD2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266" name="Shape 153"/>
            <p:cNvSpPr txBox="1"/>
            <p:nvPr/>
          </p:nvSpPr>
          <p:spPr>
            <a:xfrm>
              <a:off x="134722" y="93707"/>
              <a:ext cx="268592" cy="3506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 sz="1800"/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270" name="Shape 154"/>
          <p:cNvGrpSpPr/>
          <p:nvPr/>
        </p:nvGrpSpPr>
        <p:grpSpPr>
          <a:xfrm>
            <a:off x="637401" y="3550503"/>
            <a:ext cx="538037" cy="538037"/>
            <a:chOff x="0" y="0"/>
            <a:chExt cx="538036" cy="538036"/>
          </a:xfrm>
        </p:grpSpPr>
        <p:sp>
          <p:nvSpPr>
            <p:cNvPr id="268" name="Shape 155"/>
            <p:cNvSpPr/>
            <p:nvPr/>
          </p:nvSpPr>
          <p:spPr>
            <a:xfrm>
              <a:off x="-1" y="-1"/>
              <a:ext cx="538038" cy="538038"/>
            </a:xfrm>
            <a:prstGeom prst="ellipse">
              <a:avLst/>
            </a:prstGeom>
            <a:gradFill flip="none"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0" scaled="0"/>
            </a:gradFill>
            <a:ln w="31750" cap="flat">
              <a:solidFill>
                <a:srgbClr val="0DD2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269" name="Shape 156"/>
            <p:cNvSpPr txBox="1"/>
            <p:nvPr/>
          </p:nvSpPr>
          <p:spPr>
            <a:xfrm>
              <a:off x="134722" y="93707"/>
              <a:ext cx="268592" cy="3506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 sz="1800"/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271" name="Shape 157"/>
          <p:cNvSpPr txBox="1"/>
          <p:nvPr/>
        </p:nvSpPr>
        <p:spPr>
          <a:xfrm>
            <a:off x="1308770" y="769426"/>
            <a:ext cx="7393970" cy="849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b="1" sz="900"/>
            </a:pPr>
            <a:r>
              <a:t>Informal review </a:t>
            </a:r>
            <a:r>
              <a:t> / </a:t>
            </a:r>
            <a:r>
              <a:t>Code review:</a:t>
            </a:r>
          </a:p>
          <a:p>
            <a:pPr>
              <a:defRPr sz="900"/>
            </a:pPr>
            <a:r>
              <a:t>Това е тип ревю, което се прави от колега от екипа  - най-често това е колега тестер или разработчик или лидера на екипа. Целта е да се провери дали документа има всички необходими елементи: анотация, въведение, описание на контекста и др. Ако това е програмен код дали има коментари , дали е форматиран правилно и тн. </a:t>
            </a:r>
          </a:p>
          <a:p>
            <a:pPr>
              <a:defRPr sz="900"/>
            </a:pPr>
            <a:r>
              <a:t>Обикновено при такива тип ревюта се изчиства езика , на който е написан документа от жаргонни думи, чуждици и др и се определя дали авторът на документа предполага ,че неговите читатели знаят повече, отколкото те в действителност знаят . </a:t>
            </a:r>
          </a:p>
        </p:txBody>
      </p:sp>
      <p:sp>
        <p:nvSpPr>
          <p:cNvPr id="272" name="Shape 158"/>
          <p:cNvSpPr txBox="1"/>
          <p:nvPr/>
        </p:nvSpPr>
        <p:spPr>
          <a:xfrm>
            <a:off x="1308770" y="1669634"/>
            <a:ext cx="7249954" cy="722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b="1" sz="900"/>
            </a:pPr>
            <a:r>
              <a:t>Walkthrough</a:t>
            </a:r>
            <a:r>
              <a:t> / </a:t>
            </a:r>
            <a:r>
              <a:t>Brainstorming: </a:t>
            </a:r>
          </a:p>
          <a:p>
            <a:pPr>
              <a:defRPr sz="900"/>
            </a:pPr>
            <a:r>
              <a:t>Тази техника представлява вид среща, която се води от автора на документа. Целта е идеите или подходът на автора да се споделят с по-широка аудиенция . Още се нарича </a:t>
            </a:r>
            <a:r>
              <a:t>brainstorming. </a:t>
            </a:r>
            <a:r>
              <a:t>Участниците трябва да са подготвени за  срещата: те трябва да са запознати с целите на срещата и обикновено са чели документа преди срещата да се проведе.  Срещата има точно определено време за провеждани и участниците често имат определени роли . </a:t>
            </a:r>
          </a:p>
        </p:txBody>
      </p:sp>
      <p:sp>
        <p:nvSpPr>
          <p:cNvPr id="273" name="Shape 159"/>
          <p:cNvSpPr txBox="1"/>
          <p:nvPr/>
        </p:nvSpPr>
        <p:spPr>
          <a:xfrm>
            <a:off x="1308771" y="2587380"/>
            <a:ext cx="7105936" cy="849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b="1" sz="900"/>
            </a:pPr>
            <a:r>
              <a:t>Technical Peer Review: </a:t>
            </a:r>
          </a:p>
          <a:p>
            <a:pPr>
              <a:defRPr sz="900"/>
            </a:pPr>
            <a:r>
              <a:t>Освен членове на екипът при този вид ревюта задължително участва и технически лица, може да няма представители на мениджмънта. В идеалния случай участва модератор. Основните цели са да се дискутира, да се вземат решения, да се обсъдят алтернативи, да се открият дефекти , да се разрешат технически проблеми , да се провери съответствие със стандарти и спецификация</a:t>
            </a:r>
            <a:r>
              <a:t>.</a:t>
            </a:r>
          </a:p>
        </p:txBody>
      </p:sp>
      <p:sp>
        <p:nvSpPr>
          <p:cNvPr id="274" name="Shape 160"/>
          <p:cNvSpPr txBox="1"/>
          <p:nvPr/>
        </p:nvSpPr>
        <p:spPr>
          <a:xfrm>
            <a:off x="1308770" y="3496357"/>
            <a:ext cx="6961922" cy="595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b="1" sz="900"/>
            </a:pPr>
            <a:r>
              <a:t>Inspections</a:t>
            </a:r>
            <a:r>
              <a:t>:</a:t>
            </a:r>
          </a:p>
          <a:p>
            <a:pPr>
              <a:defRPr sz="900"/>
            </a:pPr>
            <a:r>
              <a:t>Този вид ревю е най-формален от всички. На него задължително има представители на мениджмънта . Участниците трябва да са обучени преди да участват в такава среща. Тя се води от модератор и има точно определено време за провеждане обикновено 2 часа. Откритите дефекти се репортват – няма дискусия.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130"/>
          <p:cNvSpPr txBox="1"/>
          <p:nvPr>
            <p:ph type="title"/>
          </p:nvPr>
        </p:nvSpPr>
        <p:spPr>
          <a:xfrm>
            <a:off x="1584000" y="25734"/>
            <a:ext cx="7560000" cy="776532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>
                <a:solidFill>
                  <a:srgbClr val="0DD2D9"/>
                </a:solidFill>
              </a:defRPr>
            </a:lvl1pPr>
          </a:lstStyle>
          <a:p>
            <a:pPr/>
            <a:r>
              <a:t>Статични техники</a:t>
            </a:r>
          </a:p>
        </p:txBody>
      </p:sp>
      <p:grpSp>
        <p:nvGrpSpPr>
          <p:cNvPr id="279" name="Shape 132"/>
          <p:cNvGrpSpPr/>
          <p:nvPr/>
        </p:nvGrpSpPr>
        <p:grpSpPr>
          <a:xfrm>
            <a:off x="1449372" y="1096896"/>
            <a:ext cx="6965335" cy="2403165"/>
            <a:chOff x="0" y="0"/>
            <a:chExt cx="6965333" cy="2403163"/>
          </a:xfrm>
        </p:grpSpPr>
        <p:sp>
          <p:nvSpPr>
            <p:cNvPr id="277" name="Shape 133"/>
            <p:cNvSpPr txBox="1"/>
            <p:nvPr/>
          </p:nvSpPr>
          <p:spPr>
            <a:xfrm>
              <a:off x="0" y="0"/>
              <a:ext cx="5519296" cy="6173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>
              <a:lvl1pPr>
                <a:defRPr b="1" sz="1800">
                  <a:solidFill>
                    <a:srgbClr val="0DD2D9"/>
                  </a:solidFill>
                </a:defRPr>
              </a:lvl1pPr>
            </a:lstStyle>
            <a:p>
              <a:pPr/>
              <a:r>
                <a:t>Ревю</a:t>
              </a:r>
            </a:p>
          </p:txBody>
        </p:sp>
        <p:sp>
          <p:nvSpPr>
            <p:cNvPr id="278" name="Shape 134"/>
            <p:cNvSpPr txBox="1"/>
            <p:nvPr/>
          </p:nvSpPr>
          <p:spPr>
            <a:xfrm>
              <a:off x="365918" y="538749"/>
              <a:ext cx="6599416" cy="1864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/>
            <a:p>
              <a:pPr>
                <a:defRPr b="1" sz="1200">
                  <a:solidFill>
                    <a:srgbClr val="3F3F3F"/>
                  </a:solidFill>
                </a:defRPr>
              </a:pPr>
              <a:r>
                <a:t>Ползи</a:t>
              </a:r>
            </a:p>
            <a:p>
              <a:pPr>
                <a:defRPr sz="1200">
                  <a:solidFill>
                    <a:srgbClr val="3F3F3F"/>
                  </a:solidFill>
                </a:defRPr>
              </a:pPr>
            </a:p>
            <a:p>
              <a:pPr marL="171450" indent="-171450">
                <a:buSzPct val="25000"/>
                <a:buChar char="-"/>
                <a:defRPr sz="1200">
                  <a:solidFill>
                    <a:srgbClr val="3F3F3F"/>
                  </a:solidFill>
                </a:defRPr>
              </a:pPr>
              <a:r>
                <a:t>Спестяват време и пари</a:t>
              </a:r>
            </a:p>
            <a:p>
              <a:pPr>
                <a:defRPr sz="1200">
                  <a:solidFill>
                    <a:srgbClr val="3F3F3F"/>
                  </a:solidFill>
                </a:defRPr>
              </a:pPr>
            </a:p>
            <a:p>
              <a:pPr marL="171450" indent="-171450">
                <a:buSzPct val="25000"/>
                <a:buChar char="-"/>
                <a:defRPr sz="1200">
                  <a:solidFill>
                    <a:srgbClr val="3F3F3F"/>
                  </a:solidFill>
                </a:defRPr>
              </a:pPr>
              <a:r>
                <a:t>Откриват се и се отстраняват дефекти в много начална фаза</a:t>
              </a:r>
            </a:p>
            <a:p>
              <a:pPr>
                <a:defRPr sz="1200">
                  <a:solidFill>
                    <a:srgbClr val="3F3F3F"/>
                  </a:solidFill>
                </a:defRPr>
              </a:pPr>
            </a:p>
            <a:p>
              <a:pPr marL="171450" indent="-171450">
                <a:buSzPct val="25000"/>
                <a:buChar char="-"/>
                <a:defRPr sz="1200">
                  <a:solidFill>
                    <a:srgbClr val="3F3F3F"/>
                  </a:solidFill>
                </a:defRPr>
              </a:pPr>
              <a:r>
                <a:t>Членовете на екипи са по-внимателни и имат по-добро разбиране какво се очаква от тях  - елиминират се допусканията</a:t>
              </a:r>
            </a:p>
            <a:p>
              <a:pPr marL="171450" indent="-171450">
                <a:buSzPct val="25000"/>
                <a:buChar char="-"/>
                <a:defRPr sz="1200">
                  <a:solidFill>
                    <a:srgbClr val="3F3F3F"/>
                  </a:solidFill>
                </a:defRPr>
              </a:pPr>
            </a:p>
            <a:p>
              <a:pPr marL="171450" indent="-171450">
                <a:buSzPct val="25000"/>
                <a:buChar char="-"/>
                <a:defRPr sz="1200">
                  <a:solidFill>
                    <a:srgbClr val="3F3F3F"/>
                  </a:solidFill>
                </a:defRPr>
              </a:pPr>
              <a:r>
                <a:t>Подобряват поддръжката на кода и дизайна на приложенията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130"/>
          <p:cNvSpPr txBox="1"/>
          <p:nvPr>
            <p:ph type="title"/>
          </p:nvPr>
        </p:nvSpPr>
        <p:spPr>
          <a:xfrm>
            <a:off x="1584000" y="25734"/>
            <a:ext cx="7560000" cy="776532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>
                <a:solidFill>
                  <a:srgbClr val="0DD2D9"/>
                </a:solidFill>
              </a:defRPr>
            </a:lvl1pPr>
          </a:lstStyle>
          <a:p>
            <a:pPr/>
            <a:r>
              <a:t>Статични техники</a:t>
            </a:r>
          </a:p>
        </p:txBody>
      </p:sp>
      <p:grpSp>
        <p:nvGrpSpPr>
          <p:cNvPr id="284" name="Shape 132"/>
          <p:cNvGrpSpPr/>
          <p:nvPr/>
        </p:nvGrpSpPr>
        <p:grpSpPr>
          <a:xfrm>
            <a:off x="1161340" y="1096895"/>
            <a:ext cx="7325374" cy="3681549"/>
            <a:chOff x="0" y="0"/>
            <a:chExt cx="7325373" cy="3681547"/>
          </a:xfrm>
        </p:grpSpPr>
        <p:sp>
          <p:nvSpPr>
            <p:cNvPr id="282" name="Shape 133"/>
            <p:cNvSpPr txBox="1"/>
            <p:nvPr/>
          </p:nvSpPr>
          <p:spPr>
            <a:xfrm>
              <a:off x="288033" y="0"/>
              <a:ext cx="5519296" cy="6173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>
              <a:lvl1pPr>
                <a:defRPr b="1" sz="1800">
                  <a:solidFill>
                    <a:srgbClr val="0DD2D9"/>
                  </a:solidFill>
                </a:defRPr>
              </a:lvl1pPr>
            </a:lstStyle>
            <a:p>
              <a:pPr/>
              <a:r>
                <a:t>Статични анализи</a:t>
              </a:r>
            </a:p>
          </p:txBody>
        </p:sp>
        <p:sp>
          <p:nvSpPr>
            <p:cNvPr id="283" name="Shape 134"/>
            <p:cNvSpPr txBox="1"/>
            <p:nvPr/>
          </p:nvSpPr>
          <p:spPr>
            <a:xfrm>
              <a:off x="0" y="394733"/>
              <a:ext cx="7325375" cy="32868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/>
            <a:p>
              <a:pPr>
                <a:defRPr sz="1200">
                  <a:solidFill>
                    <a:srgbClr val="3F3F3F"/>
                  </a:solidFill>
                </a:defRPr>
              </a:pPr>
              <a:r>
                <a:t>Това е статична техника, при която кодът се анализира, за да се открият грешки в синтаксиса и  за да се генерира статистика за кода. При тази техника кодът не се изпълнява, освен това се предполага ,че той изпълнява бизнес функцонланостите, за които е предназначен, защото тази техника не може да открие такива несътоветсвия. Чрез тази техника се откриват синтактични грешки както и нарушения на някои стандрати или добри практики. Някои инструменти за статичен анализ могат да дадат оценка на сложността на програмата, както и да дадат предложения как тя да се намали. </a:t>
              </a:r>
            </a:p>
            <a:p>
              <a:pPr>
                <a:defRPr b="1" sz="1200">
                  <a:solidFill>
                    <a:srgbClr val="3F3F3F"/>
                  </a:solidFill>
                </a:defRPr>
              </a:pPr>
            </a:p>
            <a:p>
              <a:pPr>
                <a:defRPr sz="1200">
                  <a:solidFill>
                    <a:srgbClr val="3F3F3F"/>
                  </a:solidFill>
                </a:defRPr>
              </a:pPr>
              <a:r>
                <a:t>Съществуват множество инструменти за статичен анализ</a:t>
              </a:r>
            </a:p>
            <a:p>
              <a:pPr>
                <a:defRPr sz="1200">
                  <a:solidFill>
                    <a:srgbClr val="3F3F3F"/>
                  </a:solidFill>
                </a:defRPr>
              </a:pPr>
              <a:r>
                <a:t> </a:t>
              </a:r>
            </a:p>
            <a:p>
              <a:pPr>
                <a:defRPr sz="1200">
                  <a:solidFill>
                    <a:srgbClr val="3F3F3F"/>
                  </a:solidFill>
                </a:defRPr>
              </a:pPr>
              <a:r>
                <a:t>Грешките които могат да се открият с такива инструменти са: </a:t>
              </a:r>
            </a:p>
            <a:p>
              <a:pPr>
                <a:defRPr sz="1200">
                  <a:solidFill>
                    <a:srgbClr val="3F3F3F"/>
                  </a:solidFill>
                </a:defRPr>
              </a:pPr>
            </a:p>
            <a:p>
              <a:pPr>
                <a:defRPr sz="1200">
                  <a:solidFill>
                    <a:srgbClr val="3F3F3F"/>
                  </a:solidFill>
                </a:defRPr>
              </a:pPr>
              <a:r>
                <a:t>-	Използване на неинициализирани променливи</a:t>
              </a:r>
            </a:p>
            <a:p>
              <a:pPr>
                <a:defRPr sz="1200">
                  <a:solidFill>
                    <a:srgbClr val="3F3F3F"/>
                  </a:solidFill>
                </a:defRPr>
              </a:pPr>
              <a:r>
                <a:t>-	Несъвместими интерфейси</a:t>
              </a:r>
            </a:p>
            <a:p>
              <a:pPr>
                <a:defRPr sz="1200">
                  <a:solidFill>
                    <a:srgbClr val="3F3F3F"/>
                  </a:solidFill>
                </a:defRPr>
              </a:pPr>
              <a:r>
                <a:t>-	Променливи, които никога не се използват</a:t>
              </a:r>
            </a:p>
            <a:p>
              <a:pPr>
                <a:defRPr sz="1200">
                  <a:solidFill>
                    <a:srgbClr val="3F3F3F"/>
                  </a:solidFill>
                </a:defRPr>
              </a:pPr>
              <a:r>
                <a:t>-	Недостъпен код ( dead code) </a:t>
              </a:r>
            </a:p>
            <a:p>
              <a:pPr>
                <a:defRPr sz="1200">
                  <a:solidFill>
                    <a:srgbClr val="3F3F3F"/>
                  </a:solidFill>
                </a:defRPr>
              </a:pPr>
              <a:r>
                <a:t>-	Нарушение на стандарти</a:t>
              </a:r>
            </a:p>
            <a:p>
              <a:pPr>
                <a:defRPr sz="1200">
                  <a:solidFill>
                    <a:srgbClr val="3F3F3F"/>
                  </a:solidFill>
                </a:defRPr>
              </a:pPr>
              <a:r>
                <a:t>-	Синкатични грешки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Contents Slide Master">
  <a:themeElements>
    <a:clrScheme name="Contents Slide Maste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Contents Slide Master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Contents Slide Mast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ontents Slide Master">
  <a:themeElements>
    <a:clrScheme name="Contents Slide Maste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Contents Slide Master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Contents Slide Mast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