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0"/>
  </p:handoutMasterIdLst>
  <p:sldIdLst>
    <p:sldId id="256" r:id="rId2"/>
    <p:sldId id="303" r:id="rId3"/>
    <p:sldId id="312" r:id="rId4"/>
    <p:sldId id="313" r:id="rId5"/>
    <p:sldId id="314" r:id="rId6"/>
    <p:sldId id="316" r:id="rId7"/>
    <p:sldId id="317" r:id="rId8"/>
    <p:sldId id="318" r:id="rId9"/>
    <p:sldId id="319" r:id="rId10"/>
    <p:sldId id="315" r:id="rId11"/>
    <p:sldId id="320" r:id="rId12"/>
    <p:sldId id="332" r:id="rId13"/>
    <p:sldId id="321" r:id="rId14"/>
    <p:sldId id="329" r:id="rId15"/>
    <p:sldId id="330" r:id="rId16"/>
    <p:sldId id="331" r:id="rId17"/>
    <p:sldId id="322" r:id="rId18"/>
    <p:sldId id="323" r:id="rId19"/>
    <p:sldId id="328" r:id="rId20"/>
    <p:sldId id="304" r:id="rId21"/>
    <p:sldId id="306" r:id="rId22"/>
    <p:sldId id="335" r:id="rId23"/>
    <p:sldId id="307" r:id="rId24"/>
    <p:sldId id="308" r:id="rId25"/>
    <p:sldId id="311" r:id="rId26"/>
    <p:sldId id="309" r:id="rId27"/>
    <p:sldId id="310" r:id="rId28"/>
    <p:sldId id="30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14"/>
    <a:srgbClr val="6B0109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 autoAdjust="0"/>
    <p:restoredTop sz="95400" autoAdjust="0"/>
  </p:normalViewPr>
  <p:slideViewPr>
    <p:cSldViewPr>
      <p:cViewPr>
        <p:scale>
          <a:sx n="100" d="100"/>
          <a:sy n="100" d="100"/>
        </p:scale>
        <p:origin x="-28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EECD1F-B723-4DD8-A56B-1B8E0DE32ABA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47CD3B-DB01-4268-811C-FE6432209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71B54-A633-4310-9C38-C98A12E9474C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359EF-8357-41DE-B434-6E61EE302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6284-0778-4BFB-9FDA-A4CE7AAD7CB8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EA39-69A8-461C-A59D-0F38A8EB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72ED-02B2-48F1-9104-2D5C8E502570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0331E-8240-42E7-B6B5-E69C722E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E963AE-7984-4060-ADF5-AE1CB99F9A99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7D9820D-B217-4791-8774-20C606A9B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A45E-C67C-4B82-9FB5-E5B6108B38E4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8BA4-5EFD-4804-9DF1-7626FAB08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A8B-955D-4C17-AD77-B76875919059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CF71-ACEB-4732-ACE3-A7C66F77B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0AAF-8F4C-406C-8B1E-5905ABB6A720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DA5-6CCE-4975-8372-009056F12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0E23A6-068E-4048-B538-F029F32825DA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05EA42-88CD-4D6B-8C05-E60B3010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44FA-86C7-4CBA-96EA-C00ED5AD4D2E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10CC-865E-45EB-B351-F6386512B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61AE76-8573-4E76-BDF3-C84828DFB571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38F4C6-8BBF-4CDB-88B6-65AE4A9BC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8241FA-5999-441A-AAE4-5F44F0061B81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918155-1104-41A2-8450-14D088864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9CF021-F96A-4855-AEB2-A7C7DC6C2743}" type="datetimeFigureOut">
              <a:rPr lang="en-US"/>
              <a:pPr>
                <a:defRPr/>
              </a:pPr>
              <a:t>16/11/2023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01BDDA-6CE6-4C3C-ADD1-14CFEBB4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2" r:id="rId4"/>
    <p:sldLayoutId id="2147483783" r:id="rId5"/>
    <p:sldLayoutId id="2147483790" r:id="rId6"/>
    <p:sldLayoutId id="2147483784" r:id="rId7"/>
    <p:sldLayoutId id="2147483791" r:id="rId8"/>
    <p:sldLayoutId id="2147483792" r:id="rId9"/>
    <p:sldLayoutId id="2147483785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163E48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Картина 3" descr="fon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5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ctrTitle"/>
          </p:nvPr>
        </p:nvSpPr>
        <p:spPr bwMode="auto">
          <a:xfrm>
            <a:off x="2133600" y="3352800"/>
            <a:ext cx="59436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solidFill>
                  <a:srgbClr val="003860"/>
                </a:solidFill>
                <a:latin typeface="Arial" charset="0"/>
              </a:rPr>
              <a:t>Граф. Графови бази данни</a:t>
            </a:r>
            <a:endParaRPr lang="en-US" cap="none" dirty="0">
              <a:solidFill>
                <a:srgbClr val="003860"/>
              </a:solidFill>
              <a:latin typeface="Arial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33600" y="5410200"/>
            <a:ext cx="6172200" cy="76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g-BG" sz="2200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Доц. д-р Станка </a:t>
            </a:r>
            <a:r>
              <a:rPr lang="bg-BG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Хаджиколева</a:t>
            </a:r>
            <a:endParaRPr lang="en-US" sz="2200" cap="small" dirty="0" smtClean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MBA </a:t>
            </a:r>
            <a:r>
              <a:rPr lang="en-US" sz="2200" cap="small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B.Sc.A</a:t>
            </a: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Георги Густинов</a:t>
            </a:r>
            <a:endParaRPr lang="en-US" sz="2200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720851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>
                <a:latin typeface="Arial" charset="0"/>
              </a:rPr>
              <a:t>Равнинен граф</a:t>
            </a:r>
            <a:r>
              <a:rPr lang="ru-RU" sz="2000" dirty="0">
                <a:latin typeface="Arial" charset="0"/>
              </a:rPr>
              <a:t> - граф,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изобрази в </a:t>
            </a:r>
            <a:r>
              <a:rPr lang="ru-RU" sz="2000" dirty="0" err="1">
                <a:latin typeface="Arial" charset="0"/>
              </a:rPr>
              <a:t>равнината</a:t>
            </a:r>
            <a:r>
              <a:rPr lang="ru-RU" sz="2000" dirty="0">
                <a:latin typeface="Arial" charset="0"/>
              </a:rPr>
              <a:t>, без да се </a:t>
            </a:r>
            <a:r>
              <a:rPr lang="ru-RU" sz="2000" dirty="0" err="1">
                <a:latin typeface="Arial" charset="0"/>
              </a:rPr>
              <a:t>пресичат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му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Двуделен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двуделния</a:t>
            </a:r>
            <a:r>
              <a:rPr lang="ru-RU" sz="2000" dirty="0">
                <a:latin typeface="Arial" charset="0"/>
              </a:rPr>
              <a:t> граф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разделени</a:t>
            </a:r>
            <a:r>
              <a:rPr lang="ru-RU" sz="2000" dirty="0">
                <a:latin typeface="Arial" charset="0"/>
              </a:rPr>
              <a:t> на две подмножества – и V1 и V2.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едното</a:t>
            </a:r>
            <a:r>
              <a:rPr lang="ru-RU" sz="2000" dirty="0">
                <a:latin typeface="Arial" charset="0"/>
              </a:rPr>
              <a:t> подмножество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свързващи</a:t>
            </a:r>
            <a:r>
              <a:rPr lang="ru-RU" sz="2000" dirty="0">
                <a:latin typeface="Arial" charset="0"/>
              </a:rPr>
              <a:t> ребра само </a:t>
            </a:r>
            <a:r>
              <a:rPr lang="ru-RU" sz="2000" dirty="0" err="1">
                <a:latin typeface="Arial" charset="0"/>
              </a:rPr>
              <a:t>към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другото</a:t>
            </a:r>
            <a:r>
              <a:rPr lang="ru-RU" sz="2000" dirty="0">
                <a:latin typeface="Arial" charset="0"/>
              </a:rPr>
              <a:t> подмножество.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Свързан</a:t>
            </a:r>
            <a:r>
              <a:rPr lang="ru-RU" sz="2000" b="1" dirty="0">
                <a:latin typeface="Arial" charset="0"/>
              </a:rPr>
              <a:t> граф </a:t>
            </a:r>
            <a:r>
              <a:rPr lang="ru-RU" sz="2000" dirty="0">
                <a:latin typeface="Arial" charset="0"/>
              </a:rPr>
              <a:t>- граф, за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произволна</a:t>
            </a:r>
            <a:r>
              <a:rPr lang="ru-RU" sz="2000" dirty="0">
                <a:latin typeface="Arial" charset="0"/>
              </a:rPr>
              <a:t> двойка от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Несвързан</a:t>
            </a:r>
            <a:r>
              <a:rPr lang="ru-RU" sz="2000" b="1" dirty="0">
                <a:latin typeface="Arial" charset="0"/>
              </a:rPr>
              <a:t> граф </a:t>
            </a:r>
            <a:r>
              <a:rPr lang="ru-RU" sz="2000" dirty="0">
                <a:latin typeface="Arial" charset="0"/>
              </a:rPr>
              <a:t>- граф, за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съществуват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без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тях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несвързан</a:t>
            </a:r>
            <a:r>
              <a:rPr lang="ru-RU" sz="2000" dirty="0">
                <a:latin typeface="Arial" charset="0"/>
              </a:rPr>
              <a:t> граф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представи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като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съвкупност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краен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брой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свързани</a:t>
            </a:r>
            <a:r>
              <a:rPr lang="ru-RU" sz="2000" dirty="0">
                <a:latin typeface="Arial" charset="0"/>
              </a:rPr>
              <a:t> графи, </a:t>
            </a:r>
            <a:r>
              <a:rPr lang="ru-RU" sz="2000" dirty="0" err="1">
                <a:latin typeface="Arial" charset="0"/>
              </a:rPr>
              <a:t>наречени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компоненти</a:t>
            </a:r>
            <a:r>
              <a:rPr lang="ru-RU" sz="2000" dirty="0">
                <a:latin typeface="Arial" charset="0"/>
              </a:rPr>
              <a:t>. 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Видове графи </a:t>
            </a:r>
          </a:p>
        </p:txBody>
      </p:sp>
    </p:spTree>
    <p:extLst>
      <p:ext uri="{BB962C8B-B14F-4D97-AF65-F5344CB8AC3E}">
        <p14:creationId xmlns="" xmlns:p14="http://schemas.microsoft.com/office/powerpoint/2010/main" val="427239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Матрицата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съседство</a:t>
            </a:r>
            <a:r>
              <a:rPr lang="ru-RU" sz="2000" dirty="0">
                <a:latin typeface="Arial" charset="0"/>
              </a:rPr>
              <a:t>. Един </a:t>
            </a:r>
            <a:r>
              <a:rPr lang="ru-RU" sz="2000" dirty="0" err="1">
                <a:latin typeface="Arial" charset="0"/>
              </a:rPr>
              <a:t>възможен</a:t>
            </a:r>
            <a:r>
              <a:rPr lang="ru-RU" sz="2000" dirty="0">
                <a:latin typeface="Arial" charset="0"/>
              </a:rPr>
              <a:t> начин за </a:t>
            </a:r>
            <a:r>
              <a:rPr lang="ru-RU" sz="2000" dirty="0" err="1">
                <a:latin typeface="Arial" charset="0"/>
              </a:rPr>
              <a:t>представяне</a:t>
            </a:r>
            <a:r>
              <a:rPr lang="ru-RU" sz="2000" dirty="0">
                <a:latin typeface="Arial" charset="0"/>
              </a:rPr>
              <a:t> на граф е чрез </a:t>
            </a:r>
            <a:r>
              <a:rPr lang="ru-RU" sz="2000" dirty="0" err="1">
                <a:latin typeface="Arial" charset="0"/>
              </a:rPr>
              <a:t>матрицата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съседство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Тя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състои</a:t>
            </a:r>
            <a:r>
              <a:rPr lang="ru-RU" sz="2000" dirty="0">
                <a:latin typeface="Arial" charset="0"/>
              </a:rPr>
              <a:t> от n </a:t>
            </a:r>
            <a:r>
              <a:rPr lang="ru-RU" sz="2000" dirty="0" err="1">
                <a:latin typeface="Arial" charset="0"/>
              </a:rPr>
              <a:t>реда</a:t>
            </a:r>
            <a:r>
              <a:rPr lang="ru-RU" sz="2000" dirty="0">
                <a:latin typeface="Arial" charset="0"/>
              </a:rPr>
              <a:t> и n </a:t>
            </a:r>
            <a:r>
              <a:rPr lang="ru-RU" sz="2000" dirty="0" err="1">
                <a:latin typeface="Arial" charset="0"/>
              </a:rPr>
              <a:t>стълба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където</a:t>
            </a:r>
            <a:r>
              <a:rPr lang="ru-RU" sz="2000" dirty="0">
                <a:latin typeface="Arial" charset="0"/>
              </a:rPr>
              <a:t> n е </a:t>
            </a:r>
            <a:r>
              <a:rPr lang="ru-RU" sz="2000" dirty="0" err="1">
                <a:latin typeface="Arial" charset="0"/>
              </a:rPr>
              <a:t>броят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в графа.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ред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стълб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съответстват</a:t>
            </a:r>
            <a:r>
              <a:rPr lang="ru-RU" sz="2000" dirty="0">
                <a:latin typeface="Arial" charset="0"/>
              </a:rPr>
              <a:t> на конкретен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ребро между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i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j</a:t>
            </a:r>
            <a:r>
              <a:rPr lang="ru-RU" sz="2000" dirty="0">
                <a:latin typeface="Arial" charset="0"/>
              </a:rPr>
              <a:t> то </a:t>
            </a:r>
            <a:r>
              <a:rPr lang="ru-RU" sz="2000" dirty="0" err="1">
                <a:latin typeface="Arial" charset="0"/>
              </a:rPr>
              <a:t>елементът</a:t>
            </a:r>
            <a:r>
              <a:rPr lang="ru-RU" sz="2000" dirty="0">
                <a:latin typeface="Arial" charset="0"/>
              </a:rPr>
              <a:t> на позиция [ </a:t>
            </a:r>
            <a:r>
              <a:rPr lang="en-US" sz="2000" dirty="0" err="1">
                <a:latin typeface="Arial" charset="0"/>
              </a:rPr>
              <a:t>i</a:t>
            </a:r>
            <a:r>
              <a:rPr lang="bg-BG" sz="2000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][ </a:t>
            </a:r>
            <a:r>
              <a:rPr lang="en-US" sz="2000" dirty="0">
                <a:latin typeface="Arial" charset="0"/>
              </a:rPr>
              <a:t>j</a:t>
            </a:r>
            <a:r>
              <a:rPr lang="bg-BG" sz="2000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] е </a:t>
            </a:r>
            <a:r>
              <a:rPr lang="ru-RU" sz="2000" b="1" dirty="0">
                <a:latin typeface="Arial" charset="0"/>
              </a:rPr>
              <a:t>1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няма</a:t>
            </a:r>
            <a:r>
              <a:rPr lang="ru-RU" sz="2000" dirty="0">
                <a:latin typeface="Arial" charset="0"/>
              </a:rPr>
              <a:t> ребро – </a:t>
            </a:r>
            <a:r>
              <a:rPr lang="ru-RU" sz="2000" b="1" dirty="0">
                <a:latin typeface="Arial" charset="0"/>
              </a:rPr>
              <a:t>0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Матрицата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инцидентност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Матрицата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инцидентност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различава</a:t>
            </a:r>
            <a:r>
              <a:rPr lang="ru-RU" sz="2000" dirty="0">
                <a:latin typeface="Arial" charset="0"/>
              </a:rPr>
              <a:t> за </a:t>
            </a:r>
            <a:r>
              <a:rPr lang="ru-RU" sz="2000" dirty="0" err="1">
                <a:latin typeface="Arial" charset="0"/>
              </a:rPr>
              <a:t>неориентирани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ориентирани</a:t>
            </a:r>
            <a:r>
              <a:rPr lang="ru-RU" sz="2000" dirty="0">
                <a:latin typeface="Arial" charset="0"/>
              </a:rPr>
              <a:t> графи. В </a:t>
            </a:r>
            <a:r>
              <a:rPr lang="ru-RU" sz="2000" dirty="0" err="1">
                <a:latin typeface="Arial" charset="0"/>
              </a:rPr>
              <a:t>нея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редовете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представляват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dirty="0" err="1">
                <a:latin typeface="Arial" charset="0"/>
              </a:rPr>
              <a:t>стълбовете</a:t>
            </a:r>
            <a:r>
              <a:rPr lang="ru-RU" sz="2000" dirty="0">
                <a:latin typeface="Arial" charset="0"/>
              </a:rPr>
              <a:t> –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Елементът</a:t>
            </a:r>
            <a:r>
              <a:rPr lang="ru-RU" sz="2000" dirty="0">
                <a:latin typeface="Arial" charset="0"/>
              </a:rPr>
              <a:t> на позиция [ i ][ j ] е </a:t>
            </a:r>
            <a:r>
              <a:rPr lang="ru-RU" sz="2000" b="1" dirty="0">
                <a:latin typeface="Arial" charset="0"/>
              </a:rPr>
              <a:t>-1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реброто</a:t>
            </a:r>
            <a:r>
              <a:rPr lang="ru-RU" sz="2000" dirty="0">
                <a:latin typeface="Arial" charset="0"/>
              </a:rPr>
              <a:t> j </a:t>
            </a:r>
            <a:r>
              <a:rPr lang="ru-RU" sz="2000" dirty="0" err="1">
                <a:latin typeface="Arial" charset="0"/>
              </a:rPr>
              <a:t>излиза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върха</a:t>
            </a:r>
            <a:r>
              <a:rPr lang="ru-RU" sz="2000" dirty="0">
                <a:latin typeface="Arial" charset="0"/>
              </a:rPr>
              <a:t> i, </a:t>
            </a:r>
            <a:r>
              <a:rPr lang="ru-RU" sz="2000" b="1" dirty="0">
                <a:latin typeface="Arial" charset="0"/>
              </a:rPr>
              <a:t>1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реброто</a:t>
            </a:r>
            <a:r>
              <a:rPr lang="ru-RU" sz="2000" dirty="0">
                <a:latin typeface="Arial" charset="0"/>
              </a:rPr>
              <a:t> j </a:t>
            </a:r>
            <a:r>
              <a:rPr lang="ru-RU" sz="2000" dirty="0" err="1">
                <a:latin typeface="Arial" charset="0"/>
              </a:rPr>
              <a:t>влиза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във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върха</a:t>
            </a:r>
            <a:r>
              <a:rPr lang="ru-RU" sz="2000" dirty="0">
                <a:latin typeface="Arial" charset="0"/>
              </a:rPr>
              <a:t> i, и </a:t>
            </a:r>
            <a:r>
              <a:rPr lang="ru-RU" sz="2000" b="1" dirty="0">
                <a:latin typeface="Arial" charset="0"/>
              </a:rPr>
              <a:t>0</a:t>
            </a:r>
            <a:r>
              <a:rPr lang="ru-RU" sz="2000" dirty="0">
                <a:latin typeface="Arial" charset="0"/>
              </a:rPr>
              <a:t> - в противен случай. 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Представяния на графи</a:t>
            </a:r>
          </a:p>
        </p:txBody>
      </p:sp>
    </p:spTree>
    <p:extLst>
      <p:ext uri="{BB962C8B-B14F-4D97-AF65-F5344CB8AC3E}">
        <p14:creationId xmlns="" xmlns:p14="http://schemas.microsoft.com/office/powerpoint/2010/main" val="22083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Списък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– </a:t>
            </a:r>
            <a:r>
              <a:rPr lang="ru-RU" sz="2000" dirty="0" err="1">
                <a:latin typeface="Arial" charset="0"/>
              </a:rPr>
              <a:t>представя</a:t>
            </a:r>
            <a:r>
              <a:rPr lang="ru-RU" sz="2000" dirty="0">
                <a:latin typeface="Arial" charset="0"/>
              </a:rPr>
              <a:t> се чрез </a:t>
            </a:r>
            <a:r>
              <a:rPr lang="ru-RU" sz="2000" dirty="0" err="1">
                <a:latin typeface="Arial" charset="0"/>
              </a:rPr>
              <a:t>списък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наредени</a:t>
            </a:r>
            <a:r>
              <a:rPr lang="ru-RU" sz="2000" dirty="0">
                <a:latin typeface="Arial" charset="0"/>
              </a:rPr>
              <a:t> двойки (</a:t>
            </a:r>
            <a:r>
              <a:rPr lang="ru-RU" sz="2000" dirty="0" err="1">
                <a:latin typeface="Arial" charset="0"/>
              </a:rPr>
              <a:t>vi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vj</a:t>
            </a:r>
            <a:r>
              <a:rPr lang="ru-RU" sz="2000" dirty="0">
                <a:latin typeface="Arial" charset="0"/>
              </a:rPr>
              <a:t>), </a:t>
            </a:r>
            <a:r>
              <a:rPr lang="ru-RU" sz="2000" dirty="0" err="1">
                <a:latin typeface="Arial" charset="0"/>
              </a:rPr>
              <a:t>описващи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vi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vj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графът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b="1" dirty="0" err="1">
                <a:latin typeface="Arial" charset="0"/>
              </a:rPr>
              <a:t>претеглен</a:t>
            </a:r>
            <a:r>
              <a:rPr lang="ru-RU" sz="2000" dirty="0">
                <a:latin typeface="Arial" charset="0"/>
              </a:rPr>
              <a:t>, то вместо </a:t>
            </a:r>
            <a:r>
              <a:rPr lang="ru-RU" sz="2000" dirty="0" err="1">
                <a:latin typeface="Arial" charset="0"/>
              </a:rPr>
              <a:t>наредена</a:t>
            </a:r>
            <a:r>
              <a:rPr lang="ru-RU" sz="2000" dirty="0">
                <a:latin typeface="Arial" charset="0"/>
              </a:rPr>
              <a:t> двойка имаме </a:t>
            </a:r>
            <a:r>
              <a:rPr lang="ru-RU" sz="2000" dirty="0" err="1">
                <a:latin typeface="Arial" charset="0"/>
              </a:rPr>
              <a:t>наредена</a:t>
            </a:r>
            <a:r>
              <a:rPr lang="ru-RU" sz="2000" dirty="0">
                <a:latin typeface="Arial" charset="0"/>
              </a:rPr>
              <a:t> тройка, </a:t>
            </a:r>
            <a:r>
              <a:rPr lang="ru-RU" sz="2000" dirty="0" err="1">
                <a:latin typeface="Arial" charset="0"/>
              </a:rPr>
              <a:t>като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третият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елемент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показва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теглото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bg-BG" sz="2000" b="1" dirty="0">
                <a:latin typeface="Arial" charset="0"/>
              </a:rPr>
              <a:t>съответното</a:t>
            </a:r>
            <a:r>
              <a:rPr lang="ru-RU" sz="2000" b="1" dirty="0">
                <a:latin typeface="Arial" charset="0"/>
              </a:rPr>
              <a:t> ребро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Списък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наследниците</a:t>
            </a:r>
            <a:r>
              <a:rPr lang="ru-RU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-</a:t>
            </a:r>
            <a:r>
              <a:rPr lang="ru-RU" sz="2000" dirty="0">
                <a:latin typeface="Arial" charset="0"/>
              </a:rPr>
              <a:t>  за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v се пази </a:t>
            </a:r>
            <a:r>
              <a:rPr lang="ru-RU" sz="2000" dirty="0" err="1">
                <a:latin typeface="Arial" charset="0"/>
              </a:rPr>
              <a:t>списък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към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които</a:t>
            </a:r>
            <a:r>
              <a:rPr lang="ru-RU" sz="2000" dirty="0">
                <a:latin typeface="Arial" charset="0"/>
              </a:rPr>
              <a:t> сочат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en-US" sz="2000" dirty="0">
                <a:latin typeface="Arial" charset="0"/>
              </a:rPr>
              <a:t>,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започващи</a:t>
            </a:r>
            <a:r>
              <a:rPr lang="ru-RU" sz="2000" dirty="0">
                <a:latin typeface="Arial" charset="0"/>
              </a:rPr>
              <a:t> от v. Тук </a:t>
            </a:r>
            <a:r>
              <a:rPr lang="ru-RU" sz="2000" dirty="0" err="1">
                <a:latin typeface="Arial" charset="0"/>
              </a:rPr>
              <a:t>отново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графът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dirty="0" err="1">
                <a:latin typeface="Arial" charset="0"/>
              </a:rPr>
              <a:t>претеглен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към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елемент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списъка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dirty="0" err="1">
                <a:latin typeface="Arial" charset="0"/>
              </a:rPr>
              <a:t>наследниците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добавя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допълнително</a:t>
            </a:r>
            <a:r>
              <a:rPr lang="ru-RU" sz="2000" dirty="0">
                <a:latin typeface="Arial" charset="0"/>
              </a:rPr>
              <a:t> поле, </a:t>
            </a:r>
            <a:r>
              <a:rPr lang="ru-RU" sz="2000" dirty="0" err="1">
                <a:latin typeface="Arial" charset="0"/>
              </a:rPr>
              <a:t>показващо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теглото</a:t>
            </a:r>
            <a:r>
              <a:rPr lang="ru-RU" sz="2000" dirty="0">
                <a:latin typeface="Arial" charset="0"/>
              </a:rPr>
              <a:t> на</a:t>
            </a:r>
            <a:r>
              <a:rPr lang="en-US" sz="2000" dirty="0">
                <a:latin typeface="Arial" charset="0"/>
              </a:rPr>
              <a:t> </a:t>
            </a:r>
            <a:r>
              <a:rPr lang="bg-BG" sz="2000" dirty="0">
                <a:latin typeface="Arial" charset="0"/>
              </a:rPr>
              <a:t>съответното</a:t>
            </a:r>
            <a:r>
              <a:rPr lang="ru-RU" sz="2000" dirty="0">
                <a:latin typeface="Arial" charset="0"/>
              </a:rPr>
              <a:t> ребро.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Представяния на графи</a:t>
            </a:r>
          </a:p>
        </p:txBody>
      </p:sp>
    </p:spTree>
    <p:extLst>
      <p:ext uri="{BB962C8B-B14F-4D97-AF65-F5344CB8AC3E}">
        <p14:creationId xmlns="" xmlns:p14="http://schemas.microsoft.com/office/powerpoint/2010/main" val="335857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Път</a:t>
            </a:r>
            <a:r>
              <a:rPr lang="ru-RU" sz="2000" b="1" dirty="0">
                <a:latin typeface="Arial" charset="0"/>
              </a:rPr>
              <a:t> в </a:t>
            </a:r>
            <a:r>
              <a:rPr lang="ru-RU" sz="2000" b="1" dirty="0" err="1">
                <a:latin typeface="Arial" charset="0"/>
              </a:rPr>
              <a:t>ориентиран</a:t>
            </a:r>
            <a:r>
              <a:rPr lang="ru-RU" sz="2000" b="1" dirty="0">
                <a:latin typeface="Arial" charset="0"/>
              </a:rPr>
              <a:t> (</a:t>
            </a:r>
            <a:r>
              <a:rPr lang="ru-RU" sz="2000" b="1" dirty="0" err="1">
                <a:latin typeface="Arial" charset="0"/>
              </a:rPr>
              <a:t>неориентиран</a:t>
            </a:r>
            <a:r>
              <a:rPr lang="ru-RU" sz="2000" b="1" dirty="0">
                <a:latin typeface="Arial" charset="0"/>
              </a:rPr>
              <a:t>) граф</a:t>
            </a:r>
            <a:r>
              <a:rPr lang="ru-RU" sz="2000" dirty="0">
                <a:latin typeface="Arial" charset="0"/>
              </a:rPr>
              <a:t> G(V, A) се </a:t>
            </a:r>
            <a:r>
              <a:rPr lang="ru-RU" sz="2000" dirty="0" err="1">
                <a:latin typeface="Arial" charset="0"/>
              </a:rPr>
              <a:t>нарича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последователност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v1, v2, … </a:t>
            </a:r>
            <a:r>
              <a:rPr lang="ru-RU" sz="2000" dirty="0" err="1">
                <a:latin typeface="Arial" charset="0"/>
              </a:rPr>
              <a:t>vk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такива</a:t>
            </a:r>
            <a:r>
              <a:rPr lang="ru-RU" sz="2000" dirty="0">
                <a:latin typeface="Arial" charset="0"/>
              </a:rPr>
              <a:t>, че за всяко i = 1, 2… k-1 е в сила (</a:t>
            </a:r>
            <a:r>
              <a:rPr lang="ru-RU" sz="2000" dirty="0" err="1">
                <a:latin typeface="Arial" charset="0"/>
              </a:rPr>
              <a:t>vi</a:t>
            </a:r>
            <a:r>
              <a:rPr lang="ru-RU" sz="2000" dirty="0">
                <a:latin typeface="Arial" charset="0"/>
              </a:rPr>
              <a:t>,</a:t>
            </a:r>
            <a:r>
              <a:rPr lang="en-US" sz="2000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vi+1)∈A. </a:t>
            </a:r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v1 и </a:t>
            </a:r>
            <a:r>
              <a:rPr lang="ru-RU" sz="2000" dirty="0" err="1">
                <a:latin typeface="Arial" charset="0"/>
              </a:rPr>
              <a:t>vk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наричат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краища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; </a:t>
            </a:r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v1 = </a:t>
            </a:r>
            <a:r>
              <a:rPr lang="ru-RU" sz="2000" dirty="0" err="1">
                <a:latin typeface="Arial" charset="0"/>
              </a:rPr>
              <a:t>vk</a:t>
            </a:r>
            <a:r>
              <a:rPr lang="ru-RU" sz="2000" dirty="0">
                <a:latin typeface="Arial" charset="0"/>
              </a:rPr>
              <a:t>, </a:t>
            </a:r>
            <a:r>
              <a:rPr lang="bg-BG" sz="2000" dirty="0">
                <a:latin typeface="Arial" charset="0"/>
              </a:rPr>
              <a:t>пътят се нарича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;</a:t>
            </a:r>
          </a:p>
          <a:p>
            <a:pPr lvl="1" eaLnBrk="1" hangingPunct="1"/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няма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повтаряне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в даден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(в </a:t>
            </a:r>
            <a:r>
              <a:rPr lang="ru-RU" sz="2000" dirty="0" err="1">
                <a:latin typeface="Arial" charset="0"/>
              </a:rPr>
              <a:t>частност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), </a:t>
            </a:r>
            <a:r>
              <a:rPr lang="ru-RU" sz="2000" dirty="0" err="1">
                <a:latin typeface="Arial" charset="0"/>
              </a:rPr>
              <a:t>тогава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пътят</a:t>
            </a:r>
            <a:r>
              <a:rPr lang="ru-RU" sz="2000" b="1" dirty="0">
                <a:latin typeface="Arial" charset="0"/>
              </a:rPr>
              <a:t> е прост</a:t>
            </a:r>
            <a:r>
              <a:rPr lang="ru-RU" sz="2000" dirty="0">
                <a:latin typeface="Arial" charset="0"/>
              </a:rPr>
              <a:t>; </a:t>
            </a:r>
          </a:p>
          <a:p>
            <a:pPr lvl="1" eaLnBrk="1" hangingPunct="1"/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даден граф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до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друг – </a:t>
            </a:r>
            <a:r>
              <a:rPr lang="ru-RU" sz="2000" b="1" dirty="0" err="1">
                <a:latin typeface="Arial" charset="0"/>
              </a:rPr>
              <a:t>графът</a:t>
            </a:r>
            <a:r>
              <a:rPr lang="ru-RU" sz="2000" b="1" dirty="0">
                <a:latin typeface="Arial" charset="0"/>
              </a:rPr>
              <a:t> е </a:t>
            </a:r>
            <a:r>
              <a:rPr lang="ru-RU" sz="2000" b="1" dirty="0" err="1">
                <a:latin typeface="Arial" charset="0"/>
              </a:rPr>
              <a:t>свързан</a:t>
            </a:r>
            <a:r>
              <a:rPr lang="ru-RU" sz="2000" dirty="0">
                <a:latin typeface="Arial" charset="0"/>
              </a:rPr>
              <a:t>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Път в граф</a:t>
            </a:r>
          </a:p>
        </p:txBody>
      </p:sp>
    </p:spTree>
    <p:extLst>
      <p:ext uri="{BB962C8B-B14F-4D97-AF65-F5344CB8AC3E}">
        <p14:creationId xmlns="" xmlns:p14="http://schemas.microsoft.com/office/powerpoint/2010/main" val="16145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Дължина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dirty="0" err="1">
                <a:latin typeface="Arial" charset="0"/>
              </a:rPr>
              <a:t>броят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свързващи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последователността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Този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брой</a:t>
            </a:r>
            <a:r>
              <a:rPr lang="ru-RU" sz="2000" dirty="0">
                <a:latin typeface="Arial" charset="0"/>
              </a:rPr>
              <a:t> е равен на </a:t>
            </a:r>
            <a:r>
              <a:rPr lang="ru-RU" sz="2000" dirty="0" err="1">
                <a:latin typeface="Arial" charset="0"/>
              </a:rPr>
              <a:t>броят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 минус единица.</a:t>
            </a:r>
          </a:p>
          <a:p>
            <a:pPr eaLnBrk="1" hangingPunct="1"/>
            <a:r>
              <a:rPr lang="ru-RU" sz="2000" b="1" dirty="0">
                <a:latin typeface="Arial" charset="0"/>
              </a:rPr>
              <a:t>Цена на </a:t>
            </a:r>
            <a:r>
              <a:rPr lang="ru-RU" sz="2000" b="1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претеглен</a:t>
            </a:r>
            <a:r>
              <a:rPr lang="ru-RU" sz="2000" dirty="0">
                <a:latin typeface="Arial" charset="0"/>
              </a:rPr>
              <a:t> граф, се </a:t>
            </a:r>
            <a:r>
              <a:rPr lang="ru-RU" sz="2000" dirty="0" err="1">
                <a:latin typeface="Arial" charset="0"/>
              </a:rPr>
              <a:t>нарича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сумата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теглата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участващи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Цикъл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в графа G е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, за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началният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крайният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съвпадат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>
                <a:latin typeface="Arial" charset="0"/>
              </a:rPr>
              <a:t>Прост </a:t>
            </a:r>
            <a:r>
              <a:rPr lang="ru-RU" sz="2000" b="1" dirty="0" err="1">
                <a:latin typeface="Arial" charset="0"/>
              </a:rPr>
              <a:t>цикъл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– </a:t>
            </a:r>
            <a:r>
              <a:rPr lang="ru-RU" sz="2000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, в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няма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повтарящи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Хамилтонов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 – </a:t>
            </a:r>
            <a:r>
              <a:rPr lang="ru-RU" sz="2000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включва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на графа точно по </a:t>
            </a:r>
            <a:r>
              <a:rPr lang="ru-RU" sz="2000" dirty="0" err="1">
                <a:latin typeface="Arial" charset="0"/>
              </a:rPr>
              <a:t>веднъж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Ойлеров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 – </a:t>
            </a:r>
            <a:r>
              <a:rPr lang="ru-RU" sz="2000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включва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</a:t>
            </a:r>
            <a:r>
              <a:rPr lang="ru-RU" sz="2000" dirty="0">
                <a:latin typeface="Arial" charset="0"/>
              </a:rPr>
              <a:t> ребра на графа точно по </a:t>
            </a:r>
            <a:r>
              <a:rPr lang="ru-RU" sz="2000" dirty="0" err="1">
                <a:latin typeface="Arial" charset="0"/>
              </a:rPr>
              <a:t>веднъж</a:t>
            </a:r>
            <a:r>
              <a:rPr lang="ru-RU" sz="2000" dirty="0">
                <a:latin typeface="Arial" charset="0"/>
              </a:rPr>
              <a:t>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Път в граф</a:t>
            </a:r>
            <a:r>
              <a:rPr lang="en-US" cap="none" dirty="0">
                <a:latin typeface="Arial" charset="0"/>
              </a:rPr>
              <a:t> – </a:t>
            </a:r>
            <a:r>
              <a:rPr lang="bg-BG" cap="none" dirty="0">
                <a:latin typeface="Arial" charset="0"/>
              </a:rPr>
              <a:t>основни понятия</a:t>
            </a:r>
          </a:p>
        </p:txBody>
      </p:sp>
    </p:spTree>
    <p:extLst>
      <p:ext uri="{BB962C8B-B14F-4D97-AF65-F5344CB8AC3E}">
        <p14:creationId xmlns="" xmlns:p14="http://schemas.microsoft.com/office/powerpoint/2010/main" val="207698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>
                <a:latin typeface="Arial" charset="0"/>
              </a:rPr>
              <a:t>Карта на град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моделира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b="1" dirty="0" err="1">
                <a:latin typeface="Arial" charset="0"/>
              </a:rPr>
              <a:t>ориентиран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претеглен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На </a:t>
            </a:r>
            <a:r>
              <a:rPr lang="ru-RU" sz="2000" b="1" dirty="0">
                <a:latin typeface="Arial" charset="0"/>
              </a:rPr>
              <a:t>всяка улица се </a:t>
            </a:r>
            <a:r>
              <a:rPr lang="ru-RU" sz="2000" b="1" dirty="0" err="1">
                <a:latin typeface="Arial" charset="0"/>
              </a:rPr>
              <a:t>съпоставя</a:t>
            </a:r>
            <a:r>
              <a:rPr lang="ru-RU" sz="2000" b="1" dirty="0">
                <a:latin typeface="Arial" charset="0"/>
              </a:rPr>
              <a:t> ребро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dirty="0" err="1">
                <a:latin typeface="Arial" charset="0"/>
              </a:rPr>
              <a:t>дължина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съответстваща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дължината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улицата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b="1" dirty="0" err="1">
                <a:latin typeface="Arial" charset="0"/>
              </a:rPr>
              <a:t>посока</a:t>
            </a:r>
            <a:r>
              <a:rPr lang="ru-RU" sz="2000" b="1" dirty="0">
                <a:latin typeface="Arial" charset="0"/>
              </a:rPr>
              <a:t> – </a:t>
            </a:r>
            <a:r>
              <a:rPr lang="ru-RU" sz="2000" b="1" dirty="0" err="1">
                <a:latin typeface="Arial" charset="0"/>
              </a:rPr>
              <a:t>посоката</a:t>
            </a:r>
            <a:r>
              <a:rPr lang="ru-RU" sz="2000" b="1" dirty="0">
                <a:latin typeface="Arial" charset="0"/>
              </a:rPr>
              <a:t> на движение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улицата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dirty="0" err="1">
                <a:latin typeface="Arial" charset="0"/>
              </a:rPr>
              <a:t>двупосочна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ѝ се </a:t>
            </a:r>
            <a:r>
              <a:rPr lang="ru-RU" sz="2000" dirty="0" err="1">
                <a:latin typeface="Arial" charset="0"/>
              </a:rPr>
              <a:t>съпоставят</a:t>
            </a:r>
            <a:r>
              <a:rPr lang="ru-RU" sz="2000" dirty="0">
                <a:latin typeface="Arial" charset="0"/>
              </a:rPr>
              <a:t> две ребра за </a:t>
            </a:r>
            <a:r>
              <a:rPr lang="ru-RU" sz="2000" dirty="0" err="1">
                <a:latin typeface="Arial" charset="0"/>
              </a:rPr>
              <a:t>двете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посоки</a:t>
            </a:r>
            <a:r>
              <a:rPr lang="ru-RU" sz="2000" dirty="0">
                <a:latin typeface="Arial" charset="0"/>
              </a:rPr>
              <a:t> на движение. </a:t>
            </a:r>
          </a:p>
          <a:p>
            <a:pPr eaLnBrk="1" hangingPunct="1"/>
            <a:r>
              <a:rPr lang="ru-RU" sz="2000" b="1" dirty="0">
                <a:latin typeface="Arial" charset="0"/>
              </a:rPr>
              <a:t>На всяко </a:t>
            </a:r>
            <a:r>
              <a:rPr lang="ru-RU" sz="2000" b="1" dirty="0" err="1">
                <a:latin typeface="Arial" charset="0"/>
              </a:rPr>
              <a:t>кръстовище</a:t>
            </a:r>
            <a:r>
              <a:rPr lang="ru-RU" sz="2000" b="1" dirty="0">
                <a:latin typeface="Arial" charset="0"/>
              </a:rPr>
              <a:t> се </a:t>
            </a:r>
            <a:r>
              <a:rPr lang="ru-RU" sz="2000" b="1" dirty="0" err="1">
                <a:latin typeface="Arial" charset="0"/>
              </a:rPr>
              <a:t>съпоставя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bg-BG" sz="2000" b="1" dirty="0">
                <a:latin typeface="Arial" charset="0"/>
              </a:rPr>
              <a:t>Примерни</a:t>
            </a:r>
            <a:r>
              <a:rPr lang="ru-RU" sz="2000" b="1" dirty="0">
                <a:latin typeface="Arial" charset="0"/>
              </a:rPr>
              <a:t> задачи</a:t>
            </a:r>
            <a:r>
              <a:rPr lang="ru-RU" sz="2000" dirty="0">
                <a:latin typeface="Arial" charset="0"/>
              </a:rPr>
              <a:t>: </a:t>
            </a:r>
            <a:r>
              <a:rPr lang="ru-RU" sz="2000" dirty="0" err="1">
                <a:latin typeface="Arial" charset="0"/>
              </a:rPr>
              <a:t>търсене</a:t>
            </a:r>
            <a:r>
              <a:rPr lang="ru-RU" sz="2000" dirty="0">
                <a:latin typeface="Arial" charset="0"/>
              </a:rPr>
              <a:t> на най-</a:t>
            </a:r>
            <a:r>
              <a:rPr lang="ru-RU" sz="2000" dirty="0" err="1">
                <a:latin typeface="Arial" charset="0"/>
              </a:rPr>
              <a:t>кратък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между две </a:t>
            </a:r>
            <a:r>
              <a:rPr lang="ru-RU" sz="2000" dirty="0" err="1">
                <a:latin typeface="Arial" charset="0"/>
              </a:rPr>
              <a:t>кръстовища</a:t>
            </a:r>
            <a:r>
              <a:rPr lang="ru-RU" sz="2000" dirty="0">
                <a:latin typeface="Arial" charset="0"/>
              </a:rPr>
              <a:t>, проверка дали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между две </a:t>
            </a:r>
            <a:r>
              <a:rPr lang="ru-RU" sz="2000" dirty="0" err="1">
                <a:latin typeface="Arial" charset="0"/>
              </a:rPr>
              <a:t>кръстовища</a:t>
            </a:r>
            <a:r>
              <a:rPr lang="ru-RU" sz="2000" dirty="0">
                <a:latin typeface="Arial" charset="0"/>
              </a:rPr>
              <a:t>, проверка за </a:t>
            </a:r>
            <a:r>
              <a:rPr lang="ru-RU" sz="2000" dirty="0" err="1">
                <a:latin typeface="Arial" charset="0"/>
              </a:rPr>
              <a:t>цикъл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търсене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с минимален </a:t>
            </a:r>
            <a:r>
              <a:rPr lang="ru-RU" sz="2000" dirty="0" err="1">
                <a:latin typeface="Arial" charset="0"/>
              </a:rPr>
              <a:t>брой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завои</a:t>
            </a:r>
            <a:r>
              <a:rPr lang="ru-RU" sz="2000" dirty="0">
                <a:latin typeface="Arial" charset="0"/>
              </a:rPr>
              <a:t> и т.н.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Примерни приложения на графите</a:t>
            </a:r>
          </a:p>
        </p:txBody>
      </p:sp>
    </p:spTree>
    <p:extLst>
      <p:ext uri="{BB962C8B-B14F-4D97-AF65-F5344CB8AC3E}">
        <p14:creationId xmlns="" xmlns:p14="http://schemas.microsoft.com/office/powerpoint/2010/main" val="37398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057400"/>
            <a:ext cx="8534400" cy="3352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Компютърна</a:t>
            </a:r>
            <a:r>
              <a:rPr lang="ru-RU" sz="2000" b="1" dirty="0">
                <a:latin typeface="Arial" charset="0"/>
              </a:rPr>
              <a:t> мрежа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моделира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b="1" dirty="0" err="1">
                <a:latin typeface="Arial" charset="0"/>
              </a:rPr>
              <a:t>неориентиран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Върховете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съответстват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компютрите</a:t>
            </a:r>
            <a:r>
              <a:rPr lang="ru-RU" sz="2000" b="1" dirty="0">
                <a:latin typeface="Arial" charset="0"/>
              </a:rPr>
              <a:t> в </a:t>
            </a:r>
            <a:r>
              <a:rPr lang="ru-RU" sz="2000" b="1" dirty="0" err="1">
                <a:latin typeface="Arial" charset="0"/>
              </a:rPr>
              <a:t>мрежата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b="1" dirty="0" err="1">
                <a:latin typeface="Arial" charset="0"/>
              </a:rPr>
              <a:t>ребрата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съответстват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комуникационните</a:t>
            </a:r>
            <a:r>
              <a:rPr lang="ru-RU" sz="2000" b="1" dirty="0">
                <a:latin typeface="Arial" charset="0"/>
              </a:rPr>
              <a:t> канали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компютрите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На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могат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съпоставят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различни</a:t>
            </a:r>
            <a:r>
              <a:rPr lang="ru-RU" sz="2000" dirty="0">
                <a:latin typeface="Arial" charset="0"/>
              </a:rPr>
              <a:t> числа, напр. </a:t>
            </a:r>
            <a:r>
              <a:rPr lang="ru-RU" sz="2000" dirty="0" err="1">
                <a:latin typeface="Arial" charset="0"/>
              </a:rPr>
              <a:t>капацитет</a:t>
            </a:r>
            <a:r>
              <a:rPr lang="ru-RU" sz="2000" dirty="0">
                <a:latin typeface="Arial" charset="0"/>
              </a:rPr>
              <a:t> на канала, </a:t>
            </a:r>
            <a:r>
              <a:rPr lang="ru-RU" sz="2000" dirty="0" err="1">
                <a:latin typeface="Arial" charset="0"/>
              </a:rPr>
              <a:t>скорост</a:t>
            </a:r>
            <a:r>
              <a:rPr lang="ru-RU" sz="2000" dirty="0">
                <a:latin typeface="Arial" charset="0"/>
              </a:rPr>
              <a:t> на обмена и др. 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Примерни</a:t>
            </a:r>
            <a:r>
              <a:rPr lang="ru-RU" sz="2000" b="1" dirty="0">
                <a:latin typeface="Arial" charset="0"/>
              </a:rPr>
              <a:t> задачи</a:t>
            </a:r>
            <a:r>
              <a:rPr lang="ru-RU" sz="2000" dirty="0">
                <a:latin typeface="Arial" charset="0"/>
              </a:rPr>
              <a:t>: проверка за </a:t>
            </a:r>
            <a:r>
              <a:rPr lang="ru-RU" sz="2000" dirty="0" err="1">
                <a:latin typeface="Arial" charset="0"/>
              </a:rPr>
              <a:t>свързаност</a:t>
            </a:r>
            <a:r>
              <a:rPr lang="ru-RU" sz="2000" dirty="0">
                <a:latin typeface="Arial" charset="0"/>
              </a:rPr>
              <a:t> между два </a:t>
            </a:r>
            <a:r>
              <a:rPr lang="ru-RU" sz="2000" dirty="0" err="1">
                <a:latin typeface="Arial" charset="0"/>
              </a:rPr>
              <a:t>компютъра</a:t>
            </a:r>
            <a:r>
              <a:rPr lang="ru-RU" sz="2000" dirty="0">
                <a:latin typeface="Arial" charset="0"/>
              </a:rPr>
              <a:t>, проверка за </a:t>
            </a:r>
            <a:r>
              <a:rPr lang="ru-RU" sz="2000" dirty="0" err="1">
                <a:latin typeface="Arial" charset="0"/>
              </a:rPr>
              <a:t>двусвързаност</a:t>
            </a:r>
            <a:r>
              <a:rPr lang="ru-RU" sz="2000" dirty="0">
                <a:latin typeface="Arial" charset="0"/>
              </a:rPr>
              <a:t> между две точки (</a:t>
            </a:r>
            <a:r>
              <a:rPr lang="ru-RU" sz="2000" dirty="0" err="1">
                <a:latin typeface="Arial" charset="0"/>
              </a:rPr>
              <a:t>съществуване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двойно-подсигурен</a:t>
            </a:r>
            <a:r>
              <a:rPr lang="ru-RU" sz="2000" dirty="0">
                <a:latin typeface="Arial" charset="0"/>
              </a:rPr>
              <a:t> канал,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остава</a:t>
            </a:r>
            <a:r>
              <a:rPr lang="ru-RU" sz="2000" dirty="0">
                <a:latin typeface="Arial" charset="0"/>
              </a:rPr>
              <a:t> при отказ на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и да е </a:t>
            </a:r>
            <a:r>
              <a:rPr lang="ru-RU" sz="2000" dirty="0" err="1">
                <a:latin typeface="Arial" charset="0"/>
              </a:rPr>
              <a:t>компютър</a:t>
            </a:r>
            <a:r>
              <a:rPr lang="ru-RU" sz="2000" dirty="0">
                <a:latin typeface="Arial" charset="0"/>
              </a:rPr>
              <a:t>) и др. </a:t>
            </a: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Примерни приложения на графите</a:t>
            </a:r>
          </a:p>
        </p:txBody>
      </p:sp>
    </p:spTree>
    <p:extLst>
      <p:ext uri="{BB962C8B-B14F-4D97-AF65-F5344CB8AC3E}">
        <p14:creationId xmlns="" xmlns:p14="http://schemas.microsoft.com/office/powerpoint/2010/main" val="75302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Речната</a:t>
            </a:r>
            <a:r>
              <a:rPr lang="ru-RU" sz="2000" b="1" dirty="0">
                <a:latin typeface="Arial" charset="0"/>
              </a:rPr>
              <a:t> система </a:t>
            </a:r>
            <a:r>
              <a:rPr lang="ru-RU" sz="2000" dirty="0">
                <a:latin typeface="Arial" charset="0"/>
              </a:rPr>
              <a:t>в даден регион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моделира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b="1" dirty="0" err="1">
                <a:latin typeface="Arial" charset="0"/>
              </a:rPr>
              <a:t>насочен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претеглен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Всяка </a:t>
            </a:r>
            <a:r>
              <a:rPr lang="ru-RU" sz="2000" b="1" dirty="0">
                <a:latin typeface="Arial" charset="0"/>
              </a:rPr>
              <a:t>река се </a:t>
            </a:r>
            <a:r>
              <a:rPr lang="ru-RU" sz="2000" b="1" dirty="0" err="1">
                <a:latin typeface="Arial" charset="0"/>
              </a:rPr>
              <a:t>състои</a:t>
            </a:r>
            <a:r>
              <a:rPr lang="ru-RU" sz="2000" b="1" dirty="0">
                <a:latin typeface="Arial" charset="0"/>
              </a:rPr>
              <a:t> от </a:t>
            </a:r>
            <a:r>
              <a:rPr lang="ru-RU" sz="2000" b="1" dirty="0" err="1">
                <a:latin typeface="Arial" charset="0"/>
              </a:rPr>
              <a:t>едно</a:t>
            </a:r>
            <a:r>
              <a:rPr lang="ru-RU" sz="2000" b="1" dirty="0">
                <a:latin typeface="Arial" charset="0"/>
              </a:rPr>
              <a:t> или </a:t>
            </a:r>
            <a:r>
              <a:rPr lang="ru-RU" sz="2000" b="1" dirty="0" err="1">
                <a:latin typeface="Arial" charset="0"/>
              </a:rPr>
              <a:t>няколко</a:t>
            </a:r>
            <a:r>
              <a:rPr lang="ru-RU" sz="2000" b="1" dirty="0">
                <a:latin typeface="Arial" charset="0"/>
              </a:rPr>
              <a:t> ребра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b="1" dirty="0" err="1">
                <a:latin typeface="Arial" charset="0"/>
              </a:rPr>
              <a:t>всеки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връх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съответства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място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където</a:t>
            </a:r>
            <a:r>
              <a:rPr lang="ru-RU" sz="2000" dirty="0">
                <a:latin typeface="Arial" charset="0"/>
              </a:rPr>
              <a:t> две или </a:t>
            </a:r>
            <a:r>
              <a:rPr lang="ru-RU" sz="2000" dirty="0" err="1">
                <a:latin typeface="Arial" charset="0"/>
              </a:rPr>
              <a:t>повече</a:t>
            </a:r>
            <a:r>
              <a:rPr lang="ru-RU" sz="2000" dirty="0">
                <a:latin typeface="Arial" charset="0"/>
              </a:rPr>
              <a:t> реки се </a:t>
            </a:r>
            <a:r>
              <a:rPr lang="ru-RU" sz="2000" dirty="0" err="1">
                <a:latin typeface="Arial" charset="0"/>
              </a:rPr>
              <a:t>вливат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една</a:t>
            </a:r>
            <a:r>
              <a:rPr lang="ru-RU" sz="2000" dirty="0">
                <a:latin typeface="Arial" charset="0"/>
              </a:rPr>
              <a:t> в друга. 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По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могат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съпоставят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стойности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свързани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dirty="0" err="1">
                <a:latin typeface="Arial" charset="0"/>
              </a:rPr>
              <a:t>количеството</a:t>
            </a:r>
            <a:r>
              <a:rPr lang="ru-RU" sz="2000" dirty="0">
                <a:latin typeface="Arial" charset="0"/>
              </a:rPr>
              <a:t> вода, </a:t>
            </a:r>
            <a:r>
              <a:rPr lang="ru-RU" sz="2000" dirty="0" err="1">
                <a:latin typeface="Arial" charset="0"/>
              </a:rPr>
              <a:t>което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преминава</a:t>
            </a:r>
            <a:r>
              <a:rPr lang="ru-RU" sz="2000" dirty="0">
                <a:latin typeface="Arial" charset="0"/>
              </a:rPr>
              <a:t> по </a:t>
            </a:r>
            <a:r>
              <a:rPr lang="ru-RU" sz="2000" dirty="0" err="1">
                <a:latin typeface="Arial" charset="0"/>
              </a:rPr>
              <a:t>тях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Примерни</a:t>
            </a:r>
            <a:r>
              <a:rPr lang="ru-RU" sz="2000" b="1" dirty="0">
                <a:latin typeface="Arial" charset="0"/>
              </a:rPr>
              <a:t> задачи</a:t>
            </a:r>
            <a:r>
              <a:rPr lang="ru-RU" sz="2000" dirty="0">
                <a:latin typeface="Arial" charset="0"/>
              </a:rPr>
              <a:t>: </a:t>
            </a:r>
            <a:r>
              <a:rPr lang="ru-RU" sz="2000" dirty="0" err="1">
                <a:latin typeface="Arial" charset="0"/>
              </a:rPr>
              <a:t>изчисление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обемите</a:t>
            </a:r>
            <a:r>
              <a:rPr lang="ru-RU" sz="2000" dirty="0">
                <a:latin typeface="Arial" charset="0"/>
              </a:rPr>
              <a:t> вода, </a:t>
            </a:r>
            <a:r>
              <a:rPr lang="ru-RU" sz="2000" dirty="0" err="1">
                <a:latin typeface="Arial" charset="0"/>
              </a:rPr>
              <a:t>преминаващи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през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предвиждане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евентуални</a:t>
            </a:r>
            <a:r>
              <a:rPr lang="ru-RU" sz="2000" dirty="0">
                <a:latin typeface="Arial" charset="0"/>
              </a:rPr>
              <a:t> наводнения при </a:t>
            </a:r>
            <a:r>
              <a:rPr lang="ru-RU" sz="2000" dirty="0" err="1">
                <a:latin typeface="Arial" charset="0"/>
              </a:rPr>
              <a:t>увеличаване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количествата</a:t>
            </a:r>
            <a:r>
              <a:rPr lang="ru-RU" sz="2000" dirty="0">
                <a:latin typeface="Arial" charset="0"/>
              </a:rPr>
              <a:t>, и др.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Примерни приложения на графите</a:t>
            </a:r>
          </a:p>
        </p:txBody>
      </p:sp>
    </p:spTree>
    <p:extLst>
      <p:ext uri="{BB962C8B-B14F-4D97-AF65-F5344CB8AC3E}">
        <p14:creationId xmlns="" xmlns:p14="http://schemas.microsoft.com/office/powerpoint/2010/main" val="364480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Родословно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дърво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имплементира</a:t>
            </a:r>
            <a:r>
              <a:rPr lang="ru-RU" sz="2000" dirty="0">
                <a:latin typeface="Arial" charset="0"/>
              </a:rPr>
              <a:t> с </a:t>
            </a:r>
            <a:r>
              <a:rPr lang="ru-RU" sz="2000" b="1" dirty="0" err="1">
                <a:latin typeface="Arial" charset="0"/>
              </a:rPr>
              <a:t>насочен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Хората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се представят чрез </a:t>
            </a:r>
            <a:r>
              <a:rPr lang="ru-RU" sz="2000" b="1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Насочените</a:t>
            </a:r>
            <a:r>
              <a:rPr lang="ru-RU" sz="2000" b="1" dirty="0">
                <a:latin typeface="Arial" charset="0"/>
              </a:rPr>
              <a:t> ребра </a:t>
            </a:r>
            <a:r>
              <a:rPr lang="ru-RU" sz="2000" b="1" dirty="0" err="1">
                <a:latin typeface="Arial" charset="0"/>
              </a:rPr>
              <a:t>свързват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родителите</a:t>
            </a:r>
            <a:r>
              <a:rPr lang="ru-RU" sz="2000" b="1" dirty="0">
                <a:latin typeface="Arial" charset="0"/>
              </a:rPr>
              <a:t> с </a:t>
            </a:r>
            <a:r>
              <a:rPr lang="ru-RU" sz="2000" b="1" dirty="0" err="1">
                <a:latin typeface="Arial" charset="0"/>
              </a:rPr>
              <a:t>децата</a:t>
            </a:r>
            <a:r>
              <a:rPr lang="ru-RU" sz="2000" b="1" dirty="0">
                <a:latin typeface="Arial" charset="0"/>
              </a:rPr>
              <a:t> им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Така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към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ще</a:t>
            </a:r>
            <a:r>
              <a:rPr lang="ru-RU" sz="2000" dirty="0">
                <a:latin typeface="Arial" charset="0"/>
              </a:rPr>
              <a:t> сочат две ребра (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човек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двама</a:t>
            </a:r>
            <a:r>
              <a:rPr lang="ru-RU" sz="2000" dirty="0">
                <a:latin typeface="Arial" charset="0"/>
              </a:rPr>
              <a:t> родители). 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От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ще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излизат</a:t>
            </a:r>
            <a:r>
              <a:rPr lang="ru-RU" sz="2000" dirty="0">
                <a:latin typeface="Arial" charset="0"/>
              </a:rPr>
              <a:t> толкова ребра, </a:t>
            </a:r>
            <a:r>
              <a:rPr lang="ru-RU" sz="2000" dirty="0" err="1">
                <a:latin typeface="Arial" charset="0"/>
              </a:rPr>
              <a:t>колкото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деца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съответният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човек</a:t>
            </a:r>
            <a:r>
              <a:rPr lang="ru-RU" sz="2000" dirty="0">
                <a:latin typeface="Arial" charset="0"/>
              </a:rPr>
              <a:t>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Примерни приложения на графите</a:t>
            </a:r>
          </a:p>
        </p:txBody>
      </p:sp>
    </p:spTree>
    <p:extLst>
      <p:ext uri="{BB962C8B-B14F-4D97-AF65-F5344CB8AC3E}">
        <p14:creationId xmlns="" xmlns:p14="http://schemas.microsoft.com/office/powerpoint/2010/main" val="294920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b="1" dirty="0" err="1">
                <a:latin typeface="Arial" charset="0"/>
              </a:rPr>
              <a:t>Графова</a:t>
            </a:r>
            <a:r>
              <a:rPr lang="ru-RU" sz="2000" b="1" dirty="0">
                <a:latin typeface="Arial" charset="0"/>
              </a:rPr>
              <a:t> база </a:t>
            </a:r>
            <a:r>
              <a:rPr lang="ru-RU" sz="2000" b="1" dirty="0" err="1">
                <a:latin typeface="Arial" charset="0"/>
              </a:rPr>
              <a:t>данни</a:t>
            </a:r>
            <a:r>
              <a:rPr lang="ru-RU" sz="2000" dirty="0">
                <a:latin typeface="Arial" charset="0"/>
              </a:rPr>
              <a:t> е система за </a:t>
            </a:r>
            <a:r>
              <a:rPr lang="bg-BG" sz="2000" dirty="0">
                <a:latin typeface="Arial" charset="0"/>
              </a:rPr>
              <a:t>управление на бази от данни със </a:t>
            </a:r>
            <a:r>
              <a:rPr lang="en-US" sz="2000" dirty="0">
                <a:latin typeface="Arial" charset="0"/>
              </a:rPr>
              <a:t>CRUD</a:t>
            </a:r>
            <a:r>
              <a:rPr lang="bg-BG" sz="2000" dirty="0">
                <a:latin typeface="Arial" charset="0"/>
              </a:rPr>
              <a:t> методи, която използва графов модел за представяне на данните.</a:t>
            </a:r>
          </a:p>
          <a:p>
            <a:pPr marL="0" indent="0" eaLnBrk="1" hangingPunct="1">
              <a:buNone/>
            </a:pPr>
            <a:endParaRPr lang="bg-BG" sz="2000" b="1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bg-BG" sz="2000" b="1" dirty="0">
                <a:latin typeface="Arial" charset="0"/>
              </a:rPr>
              <a:t>Две важни характеристики</a:t>
            </a:r>
            <a:r>
              <a:rPr lang="bg-BG" sz="2000" dirty="0">
                <a:latin typeface="Arial" charset="0"/>
              </a:rPr>
              <a:t>: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b="1" dirty="0">
                <a:latin typeface="Arial" charset="0"/>
              </a:rPr>
              <a:t>Native graph storage engine</a:t>
            </a:r>
            <a:r>
              <a:rPr lang="bg-BG" sz="2000" dirty="0">
                <a:latin typeface="Arial" charset="0"/>
              </a:rPr>
              <a:t>,</a:t>
            </a:r>
            <a:r>
              <a:rPr lang="en-US" sz="2000" dirty="0">
                <a:latin typeface="Arial" charset="0"/>
              </a:rPr>
              <a:t> </a:t>
            </a:r>
            <a:r>
              <a:rPr lang="bg-BG" sz="2000" dirty="0">
                <a:latin typeface="Arial" charset="0"/>
              </a:rPr>
              <a:t>написан конкретно за управление на </a:t>
            </a:r>
            <a:r>
              <a:rPr lang="bg-BG" sz="2000" dirty="0" smtClean="0">
                <a:latin typeface="Arial" charset="0"/>
              </a:rPr>
              <a:t>графи;</a:t>
            </a:r>
            <a:endParaRPr lang="bg-BG" sz="2000" dirty="0">
              <a:latin typeface="Arial" charset="0"/>
            </a:endParaRPr>
          </a:p>
          <a:p>
            <a:pPr eaLnBrk="1" hangingPunct="1"/>
            <a:r>
              <a:rPr lang="en-US" sz="2000" b="1" dirty="0">
                <a:latin typeface="Arial" charset="0"/>
              </a:rPr>
              <a:t>Native graph processing</a:t>
            </a:r>
            <a:r>
              <a:rPr lang="en-US" sz="2000" dirty="0">
                <a:latin typeface="Arial" charset="0"/>
              </a:rPr>
              <a:t>, </a:t>
            </a:r>
            <a:r>
              <a:rPr lang="bg-BG" sz="2000" dirty="0">
                <a:latin typeface="Arial" charset="0"/>
              </a:rPr>
              <a:t>за бързо и лесно изпълнение на алгоритми върху граф.</a:t>
            </a:r>
          </a:p>
          <a:p>
            <a:pPr eaLnBrk="1" hangingPunct="1"/>
            <a:endParaRPr lang="bg-BG" sz="2000" dirty="0">
              <a:latin typeface="Arial" charset="0"/>
            </a:endParaRPr>
          </a:p>
          <a:p>
            <a:pPr eaLnBrk="1" hangingPunct="1"/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Какво е графова бази данни?</a:t>
            </a:r>
          </a:p>
        </p:txBody>
      </p:sp>
    </p:spTree>
    <p:extLst>
      <p:ext uri="{BB962C8B-B14F-4D97-AF65-F5344CB8AC3E}">
        <p14:creationId xmlns="" xmlns:p14="http://schemas.microsoft.com/office/powerpoint/2010/main" val="39195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bg-BG" sz="2000" dirty="0">
                <a:latin typeface="Arial" charset="0"/>
              </a:rPr>
              <a:t>Граф, определение, основни понятия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bg-BG" sz="2000" dirty="0">
                <a:latin typeface="Arial" charset="0"/>
              </a:rPr>
              <a:t>Видове графи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sz="2000" dirty="0">
                <a:latin typeface="Arial" charset="0"/>
              </a:rPr>
              <a:t>Приложения на графите</a:t>
            </a:r>
            <a:endParaRPr lang="en-US" sz="20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bg-BG" sz="2000" dirty="0">
                <a:latin typeface="Arial" charset="0"/>
              </a:rPr>
              <a:t>Графови бази данни</a:t>
            </a:r>
            <a:r>
              <a:rPr lang="ru-RU" sz="2000" dirty="0">
                <a:latin typeface="Arial" charset="0"/>
              </a:rPr>
              <a:t>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bg-BG" sz="2000" dirty="0">
                <a:latin typeface="Arial" charset="0"/>
              </a:rPr>
              <a:t>Конвертиране на данни от релационен в графов модел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bg-BG" sz="2000" dirty="0">
                <a:latin typeface="Arial" charset="0"/>
              </a:rPr>
              <a:t>Алгоритъм на </a:t>
            </a:r>
            <a:r>
              <a:rPr lang="bg-BG" sz="2000" dirty="0" err="1">
                <a:latin typeface="Arial" charset="0"/>
              </a:rPr>
              <a:t>Дийкстра</a:t>
            </a:r>
            <a:r>
              <a:rPr lang="bg-BG" sz="2000" dirty="0">
                <a:latin typeface="Arial" charset="0"/>
              </a:rPr>
              <a:t> – имплементация с </a:t>
            </a:r>
            <a:r>
              <a:rPr lang="en-US" sz="2000" dirty="0">
                <a:latin typeface="Arial" charset="0"/>
              </a:rPr>
              <a:t>Neo4j </a:t>
            </a:r>
            <a:r>
              <a:rPr lang="bg-BG" sz="2000" dirty="0">
                <a:latin typeface="Arial" charset="0"/>
              </a:rPr>
              <a:t>и със </a:t>
            </a:r>
            <a:r>
              <a:rPr lang="en-US" sz="2000" dirty="0">
                <a:latin typeface="Arial" charset="0"/>
              </a:rPr>
              <a:t>C#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Съдържание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286000"/>
            <a:ext cx="8229600" cy="30480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Една графова база данни се състои от </a:t>
            </a:r>
            <a:r>
              <a:rPr lang="bg-BG" sz="2000" b="1" dirty="0">
                <a:latin typeface="Arial" charset="0"/>
              </a:rPr>
              <a:t>върхове</a:t>
            </a:r>
            <a:r>
              <a:rPr lang="bg-BG" sz="2000" dirty="0">
                <a:latin typeface="Arial" charset="0"/>
              </a:rPr>
              <a:t> и </a:t>
            </a:r>
            <a:r>
              <a:rPr lang="bg-BG" sz="2000" b="1" dirty="0">
                <a:latin typeface="Arial" charset="0"/>
              </a:rPr>
              <a:t>ребра</a:t>
            </a:r>
            <a:r>
              <a:rPr lang="en-US" sz="2000" b="1" dirty="0">
                <a:latin typeface="Arial" charset="0"/>
              </a:rPr>
              <a:t> </a:t>
            </a:r>
            <a:r>
              <a:rPr lang="bg-BG" sz="2000" b="1" dirty="0">
                <a:latin typeface="Arial" charset="0"/>
              </a:rPr>
              <a:t>между върховете</a:t>
            </a:r>
            <a:r>
              <a:rPr lang="en-US" sz="2000" dirty="0">
                <a:latin typeface="Arial" charset="0"/>
              </a:rPr>
              <a:t>;</a:t>
            </a:r>
            <a:r>
              <a:rPr lang="ru-RU" sz="20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bg-BG" sz="2000" dirty="0">
                <a:latin typeface="Arial" charset="0"/>
              </a:rPr>
              <a:t>Всеки връх/ребро имат уникален идентификатор;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Всеки връх има множество от входни и изходни ребра;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Всеки връх/ребро има множество свойства;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Върховете се индексират за по-бързо търсене.</a:t>
            </a:r>
          </a:p>
          <a:p>
            <a:pPr eaLnBrk="1" hangingPunct="1"/>
            <a:endParaRPr lang="bg-BG" sz="2000" dirty="0">
              <a:latin typeface="Arial" charset="0"/>
            </a:endParaRPr>
          </a:p>
          <a:p>
            <a:pPr eaLnBrk="1" hangingPunct="1"/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Графови бази данни</a:t>
            </a:r>
          </a:p>
        </p:txBody>
      </p:sp>
    </p:spTree>
    <p:extLst>
      <p:ext uri="{BB962C8B-B14F-4D97-AF65-F5344CB8AC3E}">
        <p14:creationId xmlns="" xmlns:p14="http://schemas.microsoft.com/office/powerpoint/2010/main" val="420980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396644" y="57150"/>
            <a:ext cx="7467600" cy="883008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Защо графови бази от данни?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="" xmlns:a16="http://schemas.microsoft.com/office/drawing/2014/main" id="{C8E635D2-2CB6-4595-9188-E6E2C7A69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" y="1033896"/>
            <a:ext cx="4514486" cy="2772425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="" xmlns:a16="http://schemas.microsoft.com/office/drawing/2014/main" id="{DE228726-8019-4FA4-8780-AF10D899C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4200"/>
            <a:ext cx="2270356" cy="1787905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="" xmlns:a16="http://schemas.microsoft.com/office/drawing/2014/main" id="{600EEE4E-3B3C-44AB-956F-00C8E6DF8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76" y="1048126"/>
            <a:ext cx="3813024" cy="376810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="" xmlns:a16="http://schemas.microsoft.com/office/drawing/2014/main" id="{9A212CD8-46EB-4C57-838A-CF039CC71E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" y="3898063"/>
            <a:ext cx="4992655" cy="2814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751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b="1" dirty="0" err="1">
                <a:latin typeface="Arial" charset="0"/>
              </a:rPr>
              <a:t>Релационните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бази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данни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все </a:t>
            </a:r>
            <a:r>
              <a:rPr lang="ru-RU" sz="2000" dirty="0" err="1">
                <a:latin typeface="Arial" charset="0"/>
              </a:rPr>
              <a:t>още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широко </a:t>
            </a:r>
            <a:r>
              <a:rPr lang="ru-RU" sz="2000" dirty="0" err="1">
                <a:latin typeface="Arial" charset="0"/>
              </a:rPr>
              <a:t>използвани</a:t>
            </a:r>
            <a:r>
              <a:rPr lang="ru-RU" sz="2000" dirty="0">
                <a:latin typeface="Arial" charset="0"/>
              </a:rPr>
              <a:t>, но </a:t>
            </a:r>
            <a:r>
              <a:rPr lang="ru-RU" sz="2000" b="1" dirty="0" err="1">
                <a:latin typeface="Arial" charset="0"/>
              </a:rPr>
              <a:t>имат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някои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недостатъци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Релационните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бази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данни</a:t>
            </a:r>
            <a:r>
              <a:rPr lang="ru-RU" sz="2000" dirty="0">
                <a:latin typeface="Arial" charset="0"/>
              </a:rPr>
              <a:t> </a:t>
            </a:r>
            <a:r>
              <a:rPr lang="bg-BG" sz="2000" b="1" dirty="0">
                <a:latin typeface="Arial" charset="0"/>
              </a:rPr>
              <a:t>не могат да се използват за съхранение и обработване на големи данни</a:t>
            </a:r>
            <a:r>
              <a:rPr lang="ru-RU" sz="2000" dirty="0">
                <a:latin typeface="Arial" charset="0"/>
              </a:rPr>
              <a:t>;</a:t>
            </a:r>
          </a:p>
          <a:p>
            <a:pPr eaLnBrk="1" hangingPunct="1"/>
            <a:r>
              <a:rPr lang="ru-RU" sz="2000" b="1" dirty="0">
                <a:latin typeface="Arial" charset="0"/>
              </a:rPr>
              <a:t>С </a:t>
            </a:r>
            <a:r>
              <a:rPr lang="ru-RU" sz="2000" b="1" dirty="0" err="1">
                <a:latin typeface="Arial" charset="0"/>
              </a:rPr>
              <a:t>увеличаването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свързаността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данните</a:t>
            </a:r>
            <a:r>
              <a:rPr lang="ru-RU" sz="2000" dirty="0">
                <a:latin typeface="Arial" charset="0"/>
              </a:rPr>
              <a:t>,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решението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на определена задача </a:t>
            </a:r>
            <a:r>
              <a:rPr lang="ru-RU" sz="2000" dirty="0" err="1">
                <a:latin typeface="Arial" charset="0"/>
              </a:rPr>
              <a:t>със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средствата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релационните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бази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данни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>
                <a:latin typeface="Arial" charset="0"/>
              </a:rPr>
              <a:t>става много сложно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endParaRPr lang="ru-RU" sz="20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ru-RU" sz="2000" dirty="0" err="1">
                <a:latin typeface="Arial" charset="0"/>
              </a:rPr>
              <a:t>Релационните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бази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данни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подходящи</a:t>
            </a:r>
            <a:r>
              <a:rPr lang="ru-RU" sz="2000" dirty="0">
                <a:latin typeface="Arial" charset="0"/>
              </a:rPr>
              <a:t> напр. за приложения за заплати или уеб </a:t>
            </a:r>
            <a:r>
              <a:rPr lang="ru-RU" sz="2000" dirty="0" err="1">
                <a:latin typeface="Arial" charset="0"/>
              </a:rPr>
              <a:t>сайтове</a:t>
            </a:r>
            <a:r>
              <a:rPr lang="ru-RU" sz="2000" dirty="0">
                <a:latin typeface="Arial" charset="0"/>
              </a:rPr>
              <a:t>, но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неподходящи</a:t>
            </a:r>
            <a:r>
              <a:rPr lang="ru-RU" sz="2000" dirty="0">
                <a:latin typeface="Arial" charset="0"/>
              </a:rPr>
              <a:t> при </a:t>
            </a:r>
            <a:r>
              <a:rPr lang="ru-RU" sz="2000" dirty="0" err="1">
                <a:latin typeface="Arial" charset="0"/>
              </a:rPr>
              <a:t>създаване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социални</a:t>
            </a:r>
            <a:r>
              <a:rPr lang="ru-RU" sz="2000" dirty="0">
                <a:latin typeface="Arial" charset="0"/>
              </a:rPr>
              <a:t> мрежи или приложения за услуги, </a:t>
            </a:r>
            <a:r>
              <a:rPr lang="ru-RU" sz="2000" dirty="0" err="1">
                <a:latin typeface="Arial" charset="0"/>
              </a:rPr>
              <a:t>базирани</a:t>
            </a:r>
            <a:r>
              <a:rPr lang="ru-RU" sz="2000" dirty="0">
                <a:latin typeface="Arial" charset="0"/>
              </a:rPr>
              <a:t> на локация.   </a:t>
            </a:r>
          </a:p>
          <a:p>
            <a:pPr eaLnBrk="1" hangingPunct="1"/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Защо не релационни бази от данни?</a:t>
            </a:r>
          </a:p>
        </p:txBody>
      </p:sp>
    </p:spTree>
    <p:extLst>
      <p:ext uri="{BB962C8B-B14F-4D97-AF65-F5344CB8AC3E}">
        <p14:creationId xmlns="" xmlns:p14="http://schemas.microsoft.com/office/powerpoint/2010/main" val="69819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 общия случай, релационните бази данни могат да решат проблемите, решавани чрез използване на графични бази данни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 увеличаването на обема на данните и броя на свързванията между таблиците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), времето за изпълнение на заявките при релационните бази данни се увеличава многократно;</a:t>
            </a:r>
          </a:p>
          <a:p>
            <a:pPr eaLnBrk="1" hangingPunct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 графовите бази данни, размерът на данните почти не оказва влияние на времето, необходимо за обработка на заявката.</a:t>
            </a: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Скоростта има значение!</a:t>
            </a:r>
          </a:p>
        </p:txBody>
      </p:sp>
    </p:spTree>
    <p:extLst>
      <p:ext uri="{BB962C8B-B14F-4D97-AF65-F5344CB8AC3E}">
        <p14:creationId xmlns="" xmlns:p14="http://schemas.microsoft.com/office/powerpoint/2010/main" val="113502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514600"/>
            <a:ext cx="8229600" cy="25908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Всеки ред от таблица става връх в графа;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Всяко име на таблица става етикет </a:t>
            </a:r>
            <a:r>
              <a:rPr lang="en-US" sz="2000" dirty="0">
                <a:latin typeface="Arial" charset="0"/>
              </a:rPr>
              <a:t>(label)</a:t>
            </a:r>
            <a:r>
              <a:rPr lang="bg-BG" sz="2000" dirty="0">
                <a:latin typeface="Arial" charset="0"/>
              </a:rPr>
              <a:t> за множество от върхове;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Колоните на таблицата стават свойства </a:t>
            </a:r>
            <a:r>
              <a:rPr lang="en-US" sz="2000" dirty="0">
                <a:latin typeface="Arial" charset="0"/>
              </a:rPr>
              <a:t>(properties)</a:t>
            </a:r>
            <a:r>
              <a:rPr lang="bg-BG" sz="2000" dirty="0">
                <a:latin typeface="Arial" charset="0"/>
              </a:rPr>
              <a:t> на</a:t>
            </a:r>
            <a:r>
              <a:rPr lang="en-US" sz="2000" dirty="0">
                <a:latin typeface="Arial" charset="0"/>
              </a:rPr>
              <a:t> </a:t>
            </a:r>
            <a:r>
              <a:rPr lang="bg-BG" sz="2000" dirty="0">
                <a:latin typeface="Arial" charset="0"/>
              </a:rPr>
              <a:t>върховете;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Връзките между таблиците стават ребра;</a:t>
            </a:r>
          </a:p>
          <a:p>
            <a:pPr eaLnBrk="1" hangingPunct="1"/>
            <a:r>
              <a:rPr lang="ru-RU" sz="2000" dirty="0">
                <a:latin typeface="Arial" charset="0"/>
              </a:rPr>
              <a:t>Един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en-US" sz="2000" dirty="0">
                <a:latin typeface="Arial" charset="0"/>
              </a:rPr>
              <a:t>/</a:t>
            </a:r>
            <a:r>
              <a:rPr lang="bg-BG" sz="2000" dirty="0">
                <a:latin typeface="Arial" charset="0"/>
              </a:rPr>
              <a:t>ребро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много свойства!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Конвертиране на данни от релационен в графов модел</a:t>
            </a:r>
          </a:p>
        </p:txBody>
      </p:sp>
    </p:spTree>
    <p:extLst>
      <p:ext uri="{BB962C8B-B14F-4D97-AF65-F5344CB8AC3E}">
        <p14:creationId xmlns="" xmlns:p14="http://schemas.microsoft.com/office/powerpoint/2010/main" val="267278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600200"/>
            <a:ext cx="6248400" cy="4735512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Създаден от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Едсхер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Дейкстра</a:t>
            </a:r>
            <a:r>
              <a:rPr lang="en-US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b="1" dirty="0">
                <a:latin typeface="Arial" charset="0"/>
              </a:rPr>
              <a:t>Използва се</a:t>
            </a:r>
            <a:r>
              <a:rPr lang="ru-RU" sz="2000" b="1" dirty="0">
                <a:latin typeface="Arial" charset="0"/>
              </a:rPr>
              <a:t> за </a:t>
            </a:r>
            <a:r>
              <a:rPr lang="ru-RU" sz="2000" b="1" dirty="0" err="1">
                <a:latin typeface="Arial" charset="0"/>
              </a:rPr>
              <a:t>пресмятане</a:t>
            </a:r>
            <a:r>
              <a:rPr lang="ru-RU" sz="2000" b="1" dirty="0">
                <a:latin typeface="Arial" charset="0"/>
              </a:rPr>
              <a:t> на най-</a:t>
            </a:r>
            <a:r>
              <a:rPr lang="ru-RU" sz="2000" b="1" dirty="0" err="1">
                <a:latin typeface="Arial" charset="0"/>
              </a:rPr>
              <a:t>къс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път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от даден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до </a:t>
            </a:r>
            <a:r>
              <a:rPr lang="ru-RU" sz="2000" dirty="0" err="1">
                <a:latin typeface="Arial" charset="0"/>
              </a:rPr>
              <a:t>всички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останали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на граф, с </a:t>
            </a:r>
            <a:r>
              <a:rPr lang="ru-RU" sz="2000" dirty="0" err="1">
                <a:latin typeface="Arial" charset="0"/>
              </a:rPr>
              <a:t>неотрицателни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тегла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Основава</a:t>
            </a:r>
            <a:r>
              <a:rPr lang="ru-RU" sz="2000" b="1" dirty="0">
                <a:latin typeface="Arial" charset="0"/>
              </a:rPr>
              <a:t> се на релаксация</a:t>
            </a:r>
            <a:r>
              <a:rPr lang="ru-RU" sz="2000" dirty="0">
                <a:latin typeface="Arial" charset="0"/>
              </a:rPr>
              <a:t>: </a:t>
            </a:r>
            <a:r>
              <a:rPr lang="ru-RU" sz="2000" dirty="0" err="1">
                <a:latin typeface="Arial" charset="0"/>
              </a:rPr>
              <a:t>във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момент от </a:t>
            </a:r>
            <a:r>
              <a:rPr lang="ru-RU" sz="2000" dirty="0" err="1">
                <a:latin typeface="Arial" charset="0"/>
              </a:rPr>
              <a:t>работата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алгоритъма</a:t>
            </a:r>
            <a:r>
              <a:rPr lang="ru-RU" sz="2000" dirty="0">
                <a:latin typeface="Arial" charset="0"/>
              </a:rPr>
              <a:t>, за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се пази информация за най-</a:t>
            </a:r>
            <a:r>
              <a:rPr lang="ru-RU" sz="2000" dirty="0" err="1">
                <a:latin typeface="Arial" charset="0"/>
              </a:rPr>
              <a:t>късия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, намерен до момента;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след </a:t>
            </a:r>
            <a:r>
              <a:rPr lang="ru-RU" sz="2000" dirty="0" err="1">
                <a:latin typeface="Arial" charset="0"/>
              </a:rPr>
              <a:t>това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алгоритъмът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намери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по-добър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тази</a:t>
            </a:r>
            <a:r>
              <a:rPr lang="ru-RU" sz="2000" dirty="0">
                <a:latin typeface="Arial" charset="0"/>
              </a:rPr>
              <a:t> информация се </a:t>
            </a:r>
            <a:r>
              <a:rPr lang="ru-RU" sz="2000" dirty="0" err="1">
                <a:latin typeface="Arial" charset="0"/>
              </a:rPr>
              <a:t>актуализира</a:t>
            </a:r>
            <a:r>
              <a:rPr lang="ru-RU" sz="2000" dirty="0">
                <a:latin typeface="Arial" charset="0"/>
              </a:rPr>
              <a:t>. 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Същата</a:t>
            </a:r>
            <a:r>
              <a:rPr lang="ru-RU" sz="2000" dirty="0">
                <a:latin typeface="Arial" charset="0"/>
              </a:rPr>
              <a:t> идея се </a:t>
            </a:r>
            <a:r>
              <a:rPr lang="ru-RU" sz="2000" dirty="0" err="1">
                <a:latin typeface="Arial" charset="0"/>
              </a:rPr>
              <a:t>използва</a:t>
            </a:r>
            <a:r>
              <a:rPr lang="ru-RU" sz="2000" dirty="0">
                <a:latin typeface="Arial" charset="0"/>
              </a:rPr>
              <a:t> и в </a:t>
            </a:r>
            <a:r>
              <a:rPr lang="ru-RU" sz="2000" dirty="0" err="1">
                <a:latin typeface="Arial" charset="0"/>
              </a:rPr>
              <a:t>други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алгоритми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аналогични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алгоритъма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Дейкстра</a:t>
            </a:r>
            <a:r>
              <a:rPr lang="ru-RU" sz="2000" dirty="0">
                <a:latin typeface="Arial" charset="0"/>
              </a:rPr>
              <a:t>: за </a:t>
            </a:r>
            <a:r>
              <a:rPr lang="ru-RU" sz="2000" dirty="0" err="1">
                <a:latin typeface="Arial" charset="0"/>
              </a:rPr>
              <a:t>търсене</a:t>
            </a:r>
            <a:r>
              <a:rPr lang="ru-RU" sz="2000" dirty="0">
                <a:latin typeface="Arial" charset="0"/>
              </a:rPr>
              <a:t> на най-широк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, за </a:t>
            </a:r>
            <a:r>
              <a:rPr lang="ru-RU" sz="2000" dirty="0" err="1">
                <a:latin typeface="Arial" charset="0"/>
              </a:rPr>
              <a:t>построяване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минимално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покриващо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дърво</a:t>
            </a:r>
            <a:r>
              <a:rPr lang="ru-RU" sz="2000" dirty="0">
                <a:latin typeface="Arial" charset="0"/>
              </a:rPr>
              <a:t> и др. </a:t>
            </a:r>
          </a:p>
          <a:p>
            <a:pPr eaLnBrk="1" hangingPunct="1"/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Алгоритъм на </a:t>
            </a:r>
            <a:r>
              <a:rPr lang="bg-BG" cap="none" dirty="0" err="1">
                <a:latin typeface="Arial" charset="0"/>
              </a:rPr>
              <a:t>Дийкстра</a:t>
            </a:r>
            <a:endParaRPr lang="bg-BG" cap="none" dirty="0">
              <a:latin typeface="Arial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="" xmlns:a16="http://schemas.microsoft.com/office/drawing/2014/main" id="{C17B94C7-BAB2-4495-9127-9258A5507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2695575" cy="2114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179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Arial" charset="0"/>
              </a:rPr>
              <a:t>MATCH (from: location{location name: x}), </a:t>
            </a:r>
            <a:endParaRPr lang="bg-BG" sz="28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bg-BG" sz="2800" dirty="0">
                <a:latin typeface="Arial" charset="0"/>
              </a:rPr>
              <a:t>              </a:t>
            </a:r>
            <a:r>
              <a:rPr lang="en-US" sz="2800" dirty="0">
                <a:latin typeface="Arial" charset="0"/>
              </a:rPr>
              <a:t>(to: location{location name: y}),</a:t>
            </a:r>
            <a:endParaRPr lang="bg-BG" sz="28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>
                <a:latin typeface="Arial" charset="0"/>
              </a:rPr>
              <a:t>path= </a:t>
            </a:r>
            <a:r>
              <a:rPr lang="en-US" sz="2800" dirty="0" err="1">
                <a:latin typeface="Arial" charset="0"/>
              </a:rPr>
              <a:t>shortestPath</a:t>
            </a:r>
            <a:r>
              <a:rPr lang="en-US" sz="2800" dirty="0">
                <a:latin typeface="Arial" charset="0"/>
              </a:rPr>
              <a:t>((from)</a:t>
            </a:r>
            <a:r>
              <a:rPr lang="bg-BG" sz="2800" dirty="0">
                <a:latin typeface="Arial" charset="0"/>
              </a:rPr>
              <a:t> - </a:t>
            </a:r>
            <a:r>
              <a:rPr lang="en-US" sz="2800" dirty="0">
                <a:latin typeface="Arial" charset="0"/>
              </a:rPr>
              <a:t>[connected to]</a:t>
            </a:r>
            <a:r>
              <a:rPr lang="bg-BG" sz="2800" dirty="0">
                <a:latin typeface="Arial" charset="0"/>
              </a:rPr>
              <a:t> -&gt; </a:t>
            </a:r>
            <a:r>
              <a:rPr lang="en-US" sz="2800" dirty="0">
                <a:latin typeface="Arial" charset="0"/>
              </a:rPr>
              <a:t>(to))</a:t>
            </a:r>
            <a:endParaRPr lang="bg-BG" sz="28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>
                <a:latin typeface="Arial" charset="0"/>
              </a:rPr>
              <a:t>RETURN path;</a:t>
            </a:r>
          </a:p>
          <a:p>
            <a:pPr marL="0" indent="0" eaLnBrk="1" hangingPunct="1">
              <a:buNone/>
            </a:pPr>
            <a:endParaRPr lang="en-US" sz="28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bg-BG" sz="2800" dirty="0">
                <a:latin typeface="Arial" charset="0"/>
              </a:rPr>
              <a:t>По подобен начин, с функцията </a:t>
            </a:r>
            <a:r>
              <a:rPr lang="en-US" sz="2800" dirty="0" err="1">
                <a:latin typeface="Arial" charset="0"/>
              </a:rPr>
              <a:t>allShortestPaths</a:t>
            </a:r>
            <a:r>
              <a:rPr lang="en-US" sz="2800" dirty="0">
                <a:latin typeface="Arial" charset="0"/>
              </a:rPr>
              <a:t> </a:t>
            </a:r>
            <a:r>
              <a:rPr lang="bg-BG" sz="2800" dirty="0">
                <a:latin typeface="Arial" charset="0"/>
              </a:rPr>
              <a:t>може да се намерят всички кратки пътища от една локация до друга.</a:t>
            </a: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 err="1">
                <a:latin typeface="Arial" charset="0"/>
              </a:rPr>
              <a:t>Имеплементация</a:t>
            </a:r>
            <a:r>
              <a:rPr lang="bg-BG" cap="none" dirty="0">
                <a:latin typeface="Arial" charset="0"/>
              </a:rPr>
              <a:t> на алгоритъма на </a:t>
            </a:r>
            <a:r>
              <a:rPr lang="bg-BG" cap="none" dirty="0" err="1">
                <a:latin typeface="Arial" charset="0"/>
              </a:rPr>
              <a:t>Дийкстра</a:t>
            </a:r>
            <a:r>
              <a:rPr lang="bg-BG" cap="none" dirty="0">
                <a:latin typeface="Arial" charset="0"/>
              </a:rPr>
              <a:t> с </a:t>
            </a:r>
            <a:r>
              <a:rPr lang="en-US" cap="none" dirty="0">
                <a:latin typeface="Arial" charset="0"/>
              </a:rPr>
              <a:t>Neo4j</a:t>
            </a:r>
            <a:endParaRPr lang="bg-BG" cap="none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37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181100"/>
            <a:ext cx="9067800" cy="5440362"/>
          </a:xfrm>
        </p:spPr>
        <p:txBody>
          <a:bodyPr numCol="3"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class Dijkstra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int[,] </a:t>
            </a:r>
            <a:r>
              <a:rPr lang="en-US" sz="1000" dirty="0" err="1">
                <a:latin typeface="Arial" charset="0"/>
              </a:rPr>
              <a:t>mapMatrix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int[] distance;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int[] </a:t>
            </a:r>
            <a:r>
              <a:rPr lang="en-US" sz="1000" dirty="0" err="1">
                <a:latin typeface="Arial" charset="0"/>
              </a:rPr>
              <a:t>visitedNodes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void </a:t>
            </a:r>
            <a:r>
              <a:rPr lang="en-US" sz="1000" dirty="0" err="1">
                <a:latin typeface="Arial" charset="0"/>
              </a:rPr>
              <a:t>DijikstraAlgorithm</a:t>
            </a:r>
            <a:r>
              <a:rPr lang="en-US" sz="1000" dirty="0">
                <a:latin typeface="Arial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for (int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= 0;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&lt; </a:t>
            </a:r>
            <a:r>
              <a:rPr lang="en-US" sz="1000" dirty="0" err="1">
                <a:latin typeface="Arial" charset="0"/>
              </a:rPr>
              <a:t>this.distance.Length</a:t>
            </a:r>
            <a:r>
              <a:rPr lang="en-US" sz="1000" dirty="0">
                <a:latin typeface="Arial" charset="0"/>
              </a:rPr>
              <a:t>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if (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[0,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==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 </a:t>
            </a:r>
            <a:r>
              <a:rPr lang="en-US" sz="1000" dirty="0" err="1">
                <a:latin typeface="Arial" charset="0"/>
              </a:rPr>
              <a:t>int.MaxValue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 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[0,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[0] = -1;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for (int j = 0; j &lt; </a:t>
            </a:r>
            <a:r>
              <a:rPr lang="en-US" sz="1000" dirty="0" err="1">
                <a:latin typeface="Arial" charset="0"/>
              </a:rPr>
              <a:t>this.distance.Length</a:t>
            </a:r>
            <a:r>
              <a:rPr lang="en-US" sz="1000" dirty="0">
                <a:latin typeface="Arial" charset="0"/>
              </a:rPr>
              <a:t> / 2; </a:t>
            </a:r>
            <a:r>
              <a:rPr lang="en-US" sz="1000" dirty="0" err="1">
                <a:latin typeface="Arial" charset="0"/>
              </a:rPr>
              <a:t>j++</a:t>
            </a:r>
            <a:r>
              <a:rPr lang="en-US" sz="1000" dirty="0">
                <a:latin typeface="Arial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int </a:t>
            </a:r>
            <a:r>
              <a:rPr lang="en-US" sz="1000" dirty="0" err="1">
                <a:latin typeface="Arial" charset="0"/>
              </a:rPr>
              <a:t>currentShortestWay</a:t>
            </a:r>
            <a:r>
              <a:rPr lang="en-US" sz="1000" dirty="0">
                <a:latin typeface="Arial" charset="0"/>
              </a:rPr>
              <a:t> = </a:t>
            </a:r>
            <a:r>
              <a:rPr lang="en-US" sz="1000" dirty="0" err="1">
                <a:latin typeface="Arial" charset="0"/>
              </a:rPr>
              <a:t>int.MaxValue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int 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for (int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= 0;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&lt; </a:t>
            </a:r>
            <a:r>
              <a:rPr lang="en-US" sz="1000" dirty="0" err="1">
                <a:latin typeface="Arial" charset="0"/>
              </a:rPr>
              <a:t>this.distance.Length</a:t>
            </a:r>
            <a:r>
              <a:rPr lang="en-US" sz="1000" dirty="0">
                <a:latin typeface="Arial" charset="0"/>
              </a:rPr>
              <a:t>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if ((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&lt; </a:t>
            </a:r>
            <a:r>
              <a:rPr lang="en-US" sz="1000" dirty="0" err="1">
                <a:latin typeface="Arial" charset="0"/>
              </a:rPr>
              <a:t>currentShortestWay</a:t>
            </a:r>
            <a:r>
              <a:rPr lang="en-US" sz="1000" dirty="0">
                <a:latin typeface="Arial" charset="0"/>
              </a:rPr>
              <a:t>) &amp;&amp; (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!= -1))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</a:t>
            </a:r>
            <a:r>
              <a:rPr lang="en-US" sz="1000" dirty="0" err="1">
                <a:latin typeface="Arial" charset="0"/>
              </a:rPr>
              <a:t>currentShortestWay</a:t>
            </a:r>
            <a:r>
              <a:rPr lang="en-US" sz="1000" dirty="0">
                <a:latin typeface="Arial" charset="0"/>
              </a:rPr>
              <a:t> =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 =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for (int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= 0;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&lt; </a:t>
            </a:r>
            <a:r>
              <a:rPr lang="en-US" sz="1000" dirty="0" err="1">
                <a:latin typeface="Arial" charset="0"/>
              </a:rPr>
              <a:t>this.distance.Length</a:t>
            </a:r>
            <a:r>
              <a:rPr lang="en-US" sz="1000" dirty="0">
                <a:latin typeface="Arial" charset="0"/>
              </a:rPr>
              <a:t>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if (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!= -1)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if (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!= 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if (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&gt;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]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        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    int </a:t>
            </a:r>
            <a:r>
              <a:rPr lang="en-US" sz="1000" dirty="0" err="1">
                <a:latin typeface="Arial" charset="0"/>
              </a:rPr>
              <a:t>newDistance</a:t>
            </a:r>
            <a:r>
              <a:rPr lang="en-US" sz="1000" dirty="0">
                <a:latin typeface="Arial" charset="0"/>
              </a:rPr>
              <a:t> =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]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        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   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 </a:t>
            </a:r>
            <a:r>
              <a:rPr lang="en-US" sz="1000" dirty="0" err="1">
                <a:latin typeface="Arial" charset="0"/>
              </a:rPr>
              <a:t>newDistance</a:t>
            </a:r>
            <a:r>
              <a:rPr lang="en-US" sz="1000" dirty="0">
                <a:latin typeface="Arial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nextNodeOnShortestWay</a:t>
            </a:r>
            <a:r>
              <a:rPr lang="en-US" sz="1000" dirty="0">
                <a:latin typeface="Arial" charset="0"/>
              </a:rPr>
              <a:t>] = -1;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void </a:t>
            </a:r>
            <a:r>
              <a:rPr lang="en-US" sz="1000" dirty="0" err="1">
                <a:latin typeface="Arial" charset="0"/>
              </a:rPr>
              <a:t>CreateMap</a:t>
            </a:r>
            <a:r>
              <a:rPr lang="en-US" sz="1000" dirty="0">
                <a:latin typeface="Arial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this.mapMatrix</a:t>
            </a:r>
            <a:r>
              <a:rPr lang="en-US" sz="1000" dirty="0">
                <a:latin typeface="Arial" charset="0"/>
              </a:rPr>
              <a:t> = new int[,]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{0, 7, 9, 0, 0, 14},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{7, 0, 10, 15, 0, 0},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{9, 10, 0, 11, 0, 2},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{0, 15, 11, 0, 6, 0},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{0, 0, 0, 6, 0, 9},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{14, 0, 2, 0, 9, 0}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};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 = new int[</a:t>
            </a:r>
            <a:r>
              <a:rPr lang="en-US" sz="1000" dirty="0" err="1">
                <a:latin typeface="Arial" charset="0"/>
              </a:rPr>
              <a:t>this.mapMatrix.GetLength</a:t>
            </a:r>
            <a:r>
              <a:rPr lang="en-US" sz="1000" dirty="0">
                <a:latin typeface="Arial" charset="0"/>
              </a:rPr>
              <a:t>(0)];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this.visitedNodes</a:t>
            </a:r>
            <a:r>
              <a:rPr lang="en-US" sz="1000" dirty="0">
                <a:latin typeface="Arial" charset="0"/>
              </a:rPr>
              <a:t> = new int[</a:t>
            </a:r>
            <a:r>
              <a:rPr lang="en-US" sz="1000" dirty="0" err="1">
                <a:latin typeface="Arial" charset="0"/>
              </a:rPr>
              <a:t>this.mapMatrix.GetLength</a:t>
            </a:r>
            <a:r>
              <a:rPr lang="en-US" sz="1000" dirty="0">
                <a:latin typeface="Arial" charset="0"/>
              </a:rPr>
              <a:t>(0)];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private void </a:t>
            </a:r>
            <a:r>
              <a:rPr lang="en-US" sz="1000" dirty="0" err="1">
                <a:latin typeface="Arial" charset="0"/>
              </a:rPr>
              <a:t>PrintShortestWays</a:t>
            </a:r>
            <a:r>
              <a:rPr lang="en-US" sz="1000" dirty="0">
                <a:latin typeface="Arial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for (int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= 0;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&lt; </a:t>
            </a:r>
            <a:r>
              <a:rPr lang="en-US" sz="1000" dirty="0" err="1">
                <a:latin typeface="Arial" charset="0"/>
              </a:rPr>
              <a:t>this.distance.Length</a:t>
            </a:r>
            <a:r>
              <a:rPr lang="en-US" sz="1000" dirty="0">
                <a:latin typeface="Arial" charset="0"/>
              </a:rPr>
              <a:t>;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if (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 == </a:t>
            </a:r>
            <a:r>
              <a:rPr lang="en-US" sz="1000" dirty="0" err="1">
                <a:latin typeface="Arial" charset="0"/>
              </a:rPr>
              <a:t>int.MaxValue</a:t>
            </a:r>
            <a:r>
              <a:rPr lang="en-US" sz="1000" dirty="0">
                <a:latin typeface="Arial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</a:t>
            </a:r>
            <a:r>
              <a:rPr lang="en-US" sz="1000" dirty="0" err="1">
                <a:latin typeface="Arial" charset="0"/>
              </a:rPr>
              <a:t>Console.WriteLine</a:t>
            </a:r>
            <a:r>
              <a:rPr lang="en-US" sz="1000" dirty="0">
                <a:latin typeface="Arial" charset="0"/>
              </a:rPr>
              <a:t>("The shortest way to node: {0}, is – \"start point\"",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+ 1);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</a:t>
            </a:r>
            <a:r>
              <a:rPr lang="en-US" sz="1000" dirty="0" err="1">
                <a:latin typeface="Arial" charset="0"/>
              </a:rPr>
              <a:t>Console.WriteLine</a:t>
            </a:r>
            <a:r>
              <a:rPr lang="en-US" sz="1000" dirty="0">
                <a:latin typeface="Arial" charset="0"/>
              </a:rPr>
              <a:t>("The shortest way to node: {0}, is – {1}",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        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 + 1, </a:t>
            </a:r>
            <a:r>
              <a:rPr lang="en-US" sz="1000" dirty="0" err="1">
                <a:latin typeface="Arial" charset="0"/>
              </a:rPr>
              <a:t>this.distance</a:t>
            </a:r>
            <a:r>
              <a:rPr lang="en-US" sz="1000" dirty="0">
                <a:latin typeface="Arial" charset="0"/>
              </a:rPr>
              <a:t>[</a:t>
            </a:r>
            <a:r>
              <a:rPr lang="en-US" sz="1000" dirty="0" err="1">
                <a:latin typeface="Arial" charset="0"/>
              </a:rPr>
              <a:t>i</a:t>
            </a:r>
            <a:r>
              <a:rPr lang="en-US" sz="1000" dirty="0">
                <a:latin typeface="Arial" charset="0"/>
              </a:rPr>
              <a:t>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static void Main(string[] </a:t>
            </a:r>
            <a:r>
              <a:rPr lang="en-US" sz="1000" dirty="0" err="1">
                <a:latin typeface="Arial" charset="0"/>
              </a:rPr>
              <a:t>args</a:t>
            </a:r>
            <a:r>
              <a:rPr lang="en-US" sz="1000" dirty="0">
                <a:latin typeface="Arial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Dijkstra test = new Dijkstra();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test.CreateMap</a:t>
            </a:r>
            <a:r>
              <a:rPr lang="en-US" sz="1000" dirty="0">
                <a:latin typeface="Arial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test.DijikstraAlgorithm</a:t>
            </a:r>
            <a:r>
              <a:rPr lang="en-US" sz="1000" dirty="0">
                <a:latin typeface="Arial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    </a:t>
            </a:r>
            <a:r>
              <a:rPr lang="en-US" sz="1000" dirty="0" err="1">
                <a:latin typeface="Arial" charset="0"/>
              </a:rPr>
              <a:t>test.PrintShortestWays</a:t>
            </a:r>
            <a:r>
              <a:rPr lang="en-US" sz="1000" dirty="0">
                <a:latin typeface="Arial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000" dirty="0">
                <a:latin typeface="Arial" charset="0"/>
              </a:rPr>
              <a:t>   }</a:t>
            </a:r>
            <a:endParaRPr lang="bg-BG" sz="1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1905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cap="none" dirty="0">
                <a:latin typeface="Arial" charset="0"/>
              </a:rPr>
              <a:t>Имплементация на </a:t>
            </a:r>
            <a:r>
              <a:rPr lang="ru-RU" cap="none" dirty="0" err="1">
                <a:latin typeface="Arial" charset="0"/>
              </a:rPr>
              <a:t>алгоритъма</a:t>
            </a:r>
            <a:r>
              <a:rPr lang="ru-RU" cap="none" dirty="0">
                <a:latin typeface="Arial" charset="0"/>
              </a:rPr>
              <a:t> на </a:t>
            </a:r>
            <a:r>
              <a:rPr lang="ru-RU" cap="none" dirty="0" err="1">
                <a:latin typeface="Arial" charset="0"/>
              </a:rPr>
              <a:t>Дейкстра</a:t>
            </a:r>
            <a:r>
              <a:rPr lang="ru-RU" cap="none" dirty="0">
                <a:latin typeface="Arial" charset="0"/>
              </a:rPr>
              <a:t> </a:t>
            </a:r>
            <a:r>
              <a:rPr lang="bg-BG" cap="none" dirty="0">
                <a:latin typeface="Arial" charset="0"/>
              </a:rPr>
              <a:t>със</a:t>
            </a:r>
            <a:r>
              <a:rPr lang="ru-RU" cap="none" dirty="0">
                <a:latin typeface="Arial" charset="0"/>
              </a:rPr>
              <a:t> C#</a:t>
            </a:r>
            <a:endParaRPr lang="bg-BG" cap="none" dirty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811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fon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990600"/>
            <a:ext cx="6934200" cy="990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3000" b="1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Благодаря за вниманието!</a:t>
            </a:r>
            <a:endParaRPr lang="en-US" sz="3000" b="1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4114800" cy="3657600"/>
          </a:xfrm>
        </p:spPr>
        <p:txBody>
          <a:bodyPr/>
          <a:lstStyle/>
          <a:p>
            <a:pPr eaLnBrk="1" hangingPunct="1"/>
            <a:r>
              <a:rPr lang="ru-RU" sz="2000" dirty="0" err="1">
                <a:latin typeface="Arial" charset="0"/>
              </a:rPr>
              <a:t>Графът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dirty="0" err="1">
                <a:latin typeface="Arial" charset="0"/>
              </a:rPr>
              <a:t>съвкупност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(</a:t>
            </a:r>
            <a:r>
              <a:rPr lang="ru-RU" sz="2000" dirty="0" err="1">
                <a:latin typeface="Arial" charset="0"/>
              </a:rPr>
              <a:t>възли</a:t>
            </a:r>
            <a:r>
              <a:rPr lang="ru-RU" sz="2000" dirty="0">
                <a:latin typeface="Arial" charset="0"/>
              </a:rPr>
              <a:t>) и </a:t>
            </a:r>
            <a:r>
              <a:rPr lang="ru-RU" sz="2000" dirty="0" err="1">
                <a:latin typeface="Arial" charset="0"/>
              </a:rPr>
              <a:t>дъги</a:t>
            </a:r>
            <a:r>
              <a:rPr lang="ru-RU" sz="2000" dirty="0">
                <a:latin typeface="Arial" charset="0"/>
              </a:rPr>
              <a:t> (ребра); 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Използва</a:t>
            </a:r>
            <a:r>
              <a:rPr lang="ru-RU" sz="2000" dirty="0">
                <a:latin typeface="Arial" charset="0"/>
              </a:rPr>
              <a:t> се за </a:t>
            </a:r>
            <a:r>
              <a:rPr lang="ru-RU" sz="2000" dirty="0" err="1">
                <a:latin typeface="Arial" charset="0"/>
              </a:rPr>
              <a:t>представяне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съвкупност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обекти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връзките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тях</a:t>
            </a:r>
            <a:r>
              <a:rPr lang="ru-RU" sz="2000" dirty="0">
                <a:latin typeface="Arial" charset="0"/>
              </a:rPr>
              <a:t>;</a:t>
            </a:r>
          </a:p>
          <a:p>
            <a:pPr eaLnBrk="1" hangingPunct="1"/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на графа </a:t>
            </a:r>
            <a:r>
              <a:rPr lang="ru-RU" sz="2000" dirty="0" err="1">
                <a:latin typeface="Arial" charset="0"/>
              </a:rPr>
              <a:t>съответстват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обектите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dirty="0" err="1">
                <a:latin typeface="Arial" charset="0"/>
              </a:rPr>
              <a:t>дъгите</a:t>
            </a:r>
            <a:r>
              <a:rPr lang="ru-RU" sz="2000" dirty="0">
                <a:latin typeface="Arial" charset="0"/>
              </a:rPr>
              <a:t> - на </a:t>
            </a:r>
            <a:r>
              <a:rPr lang="ru-RU" sz="2000" dirty="0" err="1">
                <a:latin typeface="Arial" charset="0"/>
              </a:rPr>
              <a:t>отношенията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тях</a:t>
            </a:r>
            <a:r>
              <a:rPr lang="ru-RU" sz="2000" dirty="0">
                <a:latin typeface="Arial" charset="0"/>
              </a:rPr>
              <a:t>.  </a:t>
            </a: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Граф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="" xmlns:a16="http://schemas.microsoft.com/office/drawing/2014/main" id="{C146F6A9-05F2-4FAA-85EF-623FCED84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3" y="2209800"/>
            <a:ext cx="3881887" cy="2571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620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828800"/>
            <a:ext cx="8229600" cy="3200400"/>
          </a:xfrm>
        </p:spPr>
        <p:txBody>
          <a:bodyPr/>
          <a:lstStyle/>
          <a:p>
            <a:pPr eaLnBrk="1" hangingPunct="1"/>
            <a:r>
              <a:rPr lang="ru-RU" sz="2000" b="1" dirty="0">
                <a:latin typeface="Arial" charset="0"/>
              </a:rPr>
              <a:t>Графите </a:t>
            </a:r>
            <a:r>
              <a:rPr lang="ru-RU" sz="2000" b="1" dirty="0" err="1">
                <a:latin typeface="Arial" charset="0"/>
              </a:rPr>
              <a:t>могат</a:t>
            </a:r>
            <a:r>
              <a:rPr lang="ru-RU" sz="2000" b="1" dirty="0">
                <a:latin typeface="Arial" charset="0"/>
              </a:rPr>
              <a:t> да се </a:t>
            </a:r>
            <a:r>
              <a:rPr lang="ru-RU" sz="2000" b="1" dirty="0" err="1">
                <a:latin typeface="Arial" charset="0"/>
              </a:rPr>
              <a:t>използват</a:t>
            </a:r>
            <a:r>
              <a:rPr lang="ru-RU" sz="2000" b="1" dirty="0">
                <a:latin typeface="Arial" charset="0"/>
              </a:rPr>
              <a:t> за </a:t>
            </a:r>
            <a:r>
              <a:rPr lang="ru-RU" sz="2000" b="1" dirty="0" err="1">
                <a:latin typeface="Arial" charset="0"/>
              </a:rPr>
              <a:t>моделиране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сложни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системи</a:t>
            </a:r>
            <a:r>
              <a:rPr lang="ru-RU" sz="2000" b="1" dirty="0">
                <a:latin typeface="Arial" charset="0"/>
              </a:rPr>
              <a:t> от </a:t>
            </a:r>
            <a:r>
              <a:rPr lang="ru-RU" sz="2000" b="1" dirty="0" err="1">
                <a:latin typeface="Arial" charset="0"/>
              </a:rPr>
              <a:t>обекти</a:t>
            </a:r>
            <a:r>
              <a:rPr lang="ru-RU" sz="2000" b="1" dirty="0">
                <a:latin typeface="Arial" charset="0"/>
              </a:rPr>
              <a:t> и </a:t>
            </a:r>
            <a:r>
              <a:rPr lang="ru-RU" sz="2000" b="1" dirty="0" err="1">
                <a:latin typeface="Arial" charset="0"/>
              </a:rPr>
              <a:t>връзки</a:t>
            </a:r>
            <a:r>
              <a:rPr lang="ru-RU" sz="2000" dirty="0">
                <a:latin typeface="Arial" charset="0"/>
              </a:rPr>
              <a:t> - </a:t>
            </a:r>
            <a:r>
              <a:rPr lang="ru-RU" sz="2000" dirty="0" err="1">
                <a:latin typeface="Arial" charset="0"/>
              </a:rPr>
              <a:t>авиолинии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транспортни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комуникационни</a:t>
            </a:r>
            <a:r>
              <a:rPr lang="ru-RU" sz="2000" dirty="0">
                <a:latin typeface="Arial" charset="0"/>
              </a:rPr>
              <a:t> мрежи, </a:t>
            </a:r>
            <a:r>
              <a:rPr lang="ru-RU" sz="2000" dirty="0" err="1">
                <a:latin typeface="Arial" charset="0"/>
              </a:rPr>
              <a:t>компютърни</a:t>
            </a:r>
            <a:r>
              <a:rPr lang="ru-RU" sz="2000" dirty="0">
                <a:latin typeface="Arial" charset="0"/>
              </a:rPr>
              <a:t> мрежи, </a:t>
            </a:r>
            <a:r>
              <a:rPr lang="ru-RU" sz="2000" dirty="0" err="1">
                <a:latin typeface="Arial" charset="0"/>
              </a:rPr>
              <a:t>уебстраници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схеми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електротехниката</a:t>
            </a:r>
            <a:r>
              <a:rPr lang="ru-RU" sz="2000" dirty="0">
                <a:latin typeface="Arial" charset="0"/>
              </a:rPr>
              <a:t> и др.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ru-RU" sz="2000" b="1" dirty="0">
                <a:latin typeface="Arial" charset="0"/>
              </a:rPr>
              <a:t>Много задачи </a:t>
            </a:r>
            <a:r>
              <a:rPr lang="ru-RU" sz="2000" b="1" dirty="0" err="1">
                <a:latin typeface="Arial" charset="0"/>
              </a:rPr>
              <a:t>могат</a:t>
            </a:r>
            <a:r>
              <a:rPr lang="ru-RU" sz="2000" b="1" dirty="0">
                <a:latin typeface="Arial" charset="0"/>
              </a:rPr>
              <a:t> да </a:t>
            </a:r>
            <a:r>
              <a:rPr lang="ru-RU" sz="2000" b="1" dirty="0" err="1">
                <a:latin typeface="Arial" charset="0"/>
              </a:rPr>
              <a:t>бъдат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моделирани</a:t>
            </a:r>
            <a:r>
              <a:rPr lang="ru-RU" sz="2000" b="1" dirty="0">
                <a:latin typeface="Arial" charset="0"/>
              </a:rPr>
              <a:t> с граф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b="1" dirty="0" err="1">
                <a:latin typeface="Arial" charset="0"/>
              </a:rPr>
              <a:t>решени</a:t>
            </a:r>
            <a:r>
              <a:rPr lang="ru-RU" sz="2000" b="1" dirty="0">
                <a:latin typeface="Arial" charset="0"/>
              </a:rPr>
              <a:t> чрез имплементация на конкретен </a:t>
            </a:r>
            <a:r>
              <a:rPr lang="ru-RU" sz="2000" b="1" dirty="0" err="1">
                <a:latin typeface="Arial" charset="0"/>
              </a:rPr>
              <a:t>алгоритъм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върху</a:t>
            </a:r>
            <a:r>
              <a:rPr lang="ru-RU" sz="2000" b="1" dirty="0">
                <a:latin typeface="Arial" charset="0"/>
              </a:rPr>
              <a:t> него</a:t>
            </a:r>
            <a:r>
              <a:rPr lang="ru-RU" sz="2000" dirty="0">
                <a:latin typeface="Arial" charset="0"/>
              </a:rPr>
              <a:t> – напр.  </a:t>
            </a:r>
            <a:r>
              <a:rPr lang="ru-RU" sz="2000" dirty="0" err="1">
                <a:latin typeface="Arial" charset="0"/>
              </a:rPr>
              <a:t>намиране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между две точки, </a:t>
            </a:r>
            <a:r>
              <a:rPr lang="ru-RU" sz="2000" dirty="0" err="1">
                <a:latin typeface="Arial" charset="0"/>
              </a:rPr>
              <a:t>оцветяване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географска</a:t>
            </a:r>
            <a:r>
              <a:rPr lang="ru-RU" sz="2000" dirty="0">
                <a:latin typeface="Arial" charset="0"/>
              </a:rPr>
              <a:t> карта с най-</a:t>
            </a:r>
            <a:r>
              <a:rPr lang="ru-RU" sz="2000" dirty="0" err="1">
                <a:latin typeface="Arial" charset="0"/>
              </a:rPr>
              <a:t>малко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цветове</a:t>
            </a:r>
            <a:r>
              <a:rPr lang="ru-RU" sz="2000" dirty="0">
                <a:latin typeface="Arial" charset="0"/>
              </a:rPr>
              <a:t>, движение по </a:t>
            </a:r>
            <a:r>
              <a:rPr lang="ru-RU" sz="2000" dirty="0" err="1">
                <a:latin typeface="Arial" charset="0"/>
              </a:rPr>
              <a:t>шахматната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дъска</a:t>
            </a:r>
            <a:r>
              <a:rPr lang="ru-RU" sz="2000" dirty="0">
                <a:latin typeface="Arial" charset="0"/>
              </a:rPr>
              <a:t> и др.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Защо граф?</a:t>
            </a:r>
          </a:p>
        </p:txBody>
      </p:sp>
    </p:spTree>
    <p:extLst>
      <p:ext uri="{BB962C8B-B14F-4D97-AF65-F5344CB8AC3E}">
        <p14:creationId xmlns="" xmlns:p14="http://schemas.microsoft.com/office/powerpoint/2010/main" val="154032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 G 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наредена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двойка от вида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= (V, E),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където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V е множество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наречени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eaLnBrk="1" hangingPunct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E е множество от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ребра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E ⊆ V×V. </a:t>
            </a:r>
          </a:p>
          <a:p>
            <a:pPr lvl="1" eaLnBrk="1" hangingPunct="1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Ако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ребрата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представени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във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вид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наредени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двойки (v, w), то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графът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ориентиран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v 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а w —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край на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реброто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(v, w). </a:t>
            </a:r>
          </a:p>
          <a:p>
            <a:pPr lvl="1" eaLnBrk="1" hangingPunct="1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Ако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ребрата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ненаредени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двойки, то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графът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неориентиран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Определение за граф</a:t>
            </a:r>
          </a:p>
        </p:txBody>
      </p:sp>
    </p:spTree>
    <p:extLst>
      <p:ext uri="{BB962C8B-B14F-4D97-AF65-F5344CB8AC3E}">
        <p14:creationId xmlns="" xmlns:p14="http://schemas.microsoft.com/office/powerpoint/2010/main" val="38120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съществува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ребро между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тях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Инцидентност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 всяко ребро r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съответства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двойка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(v1, v2).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Реброто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r 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инцидентно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v1 и v2.</a:t>
            </a:r>
          </a:p>
          <a:p>
            <a:pPr eaLnBrk="1" hangingPunct="1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Степен на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връх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дефинира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броя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ребрата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той 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свързан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другите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Изолиран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връх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връх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 степен 0 (т.е.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връх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който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свързан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други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Примка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ребро,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свързващо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един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същ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връх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(т.е. ребро,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чието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начало и край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съвпадат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1" hangingPunct="1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Паралелни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ребра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между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една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съща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двойка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върхове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две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повече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ребра.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Такива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ребра 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паралелни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графът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нарича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мултиграф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Основни понятия</a:t>
            </a:r>
          </a:p>
        </p:txBody>
      </p:sp>
    </p:spTree>
    <p:extLst>
      <p:ext uri="{BB962C8B-B14F-4D97-AF65-F5344CB8AC3E}">
        <p14:creationId xmlns="" xmlns:p14="http://schemas.microsoft.com/office/powerpoint/2010/main" val="98130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Тегло</a:t>
            </a:r>
            <a:r>
              <a:rPr lang="ru-RU" sz="2000" b="1" dirty="0">
                <a:latin typeface="Arial" charset="0"/>
              </a:rPr>
              <a:t> на ребро (</a:t>
            </a:r>
            <a:r>
              <a:rPr lang="ru-RU" sz="2000" b="1" dirty="0" err="1">
                <a:latin typeface="Arial" charset="0"/>
              </a:rPr>
              <a:t>тегловен</a:t>
            </a:r>
            <a:r>
              <a:rPr lang="ru-RU" sz="2000" b="1" dirty="0">
                <a:latin typeface="Arial" charset="0"/>
              </a:rPr>
              <a:t> </a:t>
            </a:r>
            <a:r>
              <a:rPr lang="ru-RU" sz="2000" b="1" dirty="0" err="1">
                <a:latin typeface="Arial" charset="0"/>
              </a:rPr>
              <a:t>коефициент</a:t>
            </a:r>
            <a:r>
              <a:rPr lang="ru-RU" sz="2000" b="1" dirty="0">
                <a:latin typeface="Arial" charset="0"/>
              </a:rPr>
              <a:t>)</a:t>
            </a:r>
            <a:r>
              <a:rPr lang="ru-RU" sz="2000" dirty="0">
                <a:latin typeface="Arial" charset="0"/>
              </a:rPr>
              <a:t>, се </a:t>
            </a:r>
            <a:r>
              <a:rPr lang="ru-RU" sz="2000" dirty="0" err="1">
                <a:latin typeface="Arial" charset="0"/>
              </a:rPr>
              <a:t>нарича</a:t>
            </a:r>
            <a:r>
              <a:rPr lang="ru-RU" sz="2000" dirty="0">
                <a:latin typeface="Arial" charset="0"/>
              </a:rPr>
              <a:t> всяка </a:t>
            </a:r>
            <a:r>
              <a:rPr lang="ru-RU" sz="2000" dirty="0" err="1">
                <a:latin typeface="Arial" charset="0"/>
              </a:rPr>
              <a:t>числова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стойност</a:t>
            </a:r>
            <a:r>
              <a:rPr lang="ru-RU" sz="2000" dirty="0">
                <a:latin typeface="Arial" charset="0"/>
              </a:rPr>
              <a:t>, присвоена на </a:t>
            </a:r>
            <a:r>
              <a:rPr lang="ru-RU" sz="2000" dirty="0" err="1">
                <a:latin typeface="Arial" charset="0"/>
              </a:rPr>
              <a:t>реброто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Теглата</a:t>
            </a:r>
            <a:r>
              <a:rPr lang="ru-RU" sz="2000" dirty="0">
                <a:latin typeface="Arial" charset="0"/>
              </a:rPr>
              <a:t> представят </a:t>
            </a:r>
            <a:r>
              <a:rPr lang="ru-RU" sz="2000" dirty="0" err="1">
                <a:latin typeface="Arial" charset="0"/>
              </a:rPr>
              <a:t>количествени</a:t>
            </a:r>
            <a:r>
              <a:rPr lang="ru-RU" sz="2000" dirty="0">
                <a:latin typeface="Arial" charset="0"/>
              </a:rPr>
              <a:t> характеристики на </a:t>
            </a:r>
            <a:r>
              <a:rPr lang="ru-RU" sz="2000" dirty="0" err="1">
                <a:latin typeface="Arial" charset="0"/>
              </a:rPr>
              <a:t>отношенията</a:t>
            </a:r>
            <a:r>
              <a:rPr lang="ru-RU" sz="2000" dirty="0">
                <a:latin typeface="Arial" charset="0"/>
              </a:rPr>
              <a:t> между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, например </a:t>
            </a:r>
            <a:r>
              <a:rPr lang="ru-RU" sz="2000" dirty="0" err="1">
                <a:latin typeface="Arial" charset="0"/>
              </a:rPr>
              <a:t>разстоянието</a:t>
            </a:r>
            <a:r>
              <a:rPr lang="ru-RU" sz="2000" dirty="0">
                <a:latin typeface="Arial" charset="0"/>
              </a:rPr>
              <a:t> (</a:t>
            </a:r>
            <a:r>
              <a:rPr lang="ru-RU" sz="2000" dirty="0" err="1">
                <a:latin typeface="Arial" charset="0"/>
              </a:rPr>
              <a:t>дължина</a:t>
            </a:r>
            <a:r>
              <a:rPr lang="ru-RU" sz="2000" dirty="0">
                <a:latin typeface="Arial" charset="0"/>
              </a:rPr>
              <a:t>) или ширина на </a:t>
            </a:r>
            <a:r>
              <a:rPr lang="ru-RU" sz="2000" dirty="0" err="1">
                <a:latin typeface="Arial" charset="0"/>
              </a:rPr>
              <a:t>път</a:t>
            </a:r>
            <a:r>
              <a:rPr lang="ru-RU" sz="2000" dirty="0">
                <a:latin typeface="Arial" charset="0"/>
              </a:rPr>
              <a:t> и др.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Тегло</a:t>
            </a:r>
            <a:r>
              <a:rPr lang="ru-RU" sz="2000" b="1" dirty="0">
                <a:latin typeface="Arial" charset="0"/>
              </a:rPr>
              <a:t> на </a:t>
            </a:r>
            <a:r>
              <a:rPr lang="ru-RU" sz="2000" b="1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. На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също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припише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числова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стойност</a:t>
            </a:r>
            <a:r>
              <a:rPr lang="ru-RU" sz="2000" dirty="0">
                <a:latin typeface="Arial" charset="0"/>
              </a:rPr>
              <a:t> - напр. </a:t>
            </a:r>
            <a:r>
              <a:rPr lang="ru-RU" sz="2000" dirty="0" err="1">
                <a:latin typeface="Arial" charset="0"/>
              </a:rPr>
              <a:t>площ</a:t>
            </a:r>
            <a:r>
              <a:rPr lang="ru-RU" sz="2000" dirty="0">
                <a:latin typeface="Arial" charset="0"/>
              </a:rPr>
              <a:t> на населено </a:t>
            </a:r>
            <a:r>
              <a:rPr lang="ru-RU" sz="2000" dirty="0" err="1">
                <a:latin typeface="Arial" charset="0"/>
              </a:rPr>
              <a:t>място</a:t>
            </a:r>
            <a:r>
              <a:rPr lang="ru-RU" sz="2000" dirty="0">
                <a:latin typeface="Arial" charset="0"/>
              </a:rPr>
              <a:t>, цена на стока и др.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Път</a:t>
            </a:r>
            <a:r>
              <a:rPr lang="ru-RU" sz="2000" b="1" dirty="0">
                <a:latin typeface="Arial" charset="0"/>
              </a:rPr>
              <a:t> в граф </a:t>
            </a:r>
            <a:r>
              <a:rPr lang="ru-RU" sz="2000" dirty="0" err="1">
                <a:latin typeface="Arial" charset="0"/>
              </a:rPr>
              <a:t>наричаме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редица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съседни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и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които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ги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свързват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Първият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редицата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нарича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>
                <a:latin typeface="Arial" charset="0"/>
              </a:rPr>
              <a:t>начало на </a:t>
            </a:r>
            <a:r>
              <a:rPr lang="ru-RU" sz="2000" b="1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, а </a:t>
            </a:r>
            <a:r>
              <a:rPr lang="ru-RU" sz="2000" dirty="0" err="1">
                <a:latin typeface="Arial" charset="0"/>
              </a:rPr>
              <a:t>последният</a:t>
            </a:r>
            <a:r>
              <a:rPr lang="ru-RU" sz="2000" dirty="0">
                <a:latin typeface="Arial" charset="0"/>
              </a:rPr>
              <a:t> - </a:t>
            </a:r>
            <a:r>
              <a:rPr lang="ru-RU" sz="2000" b="1" dirty="0">
                <a:latin typeface="Arial" charset="0"/>
              </a:rPr>
              <a:t>край на </a:t>
            </a:r>
            <a:r>
              <a:rPr lang="ru-RU" sz="2000" b="1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Ако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пътя</a:t>
            </a:r>
            <a:r>
              <a:rPr lang="ru-RU" sz="2000" dirty="0">
                <a:latin typeface="Arial" charset="0"/>
              </a:rPr>
              <a:t> не се </a:t>
            </a:r>
            <a:r>
              <a:rPr lang="ru-RU" sz="2000" dirty="0" err="1">
                <a:latin typeface="Arial" charset="0"/>
              </a:rPr>
              <a:t>повтарят</a:t>
            </a:r>
            <a:r>
              <a:rPr lang="ru-RU" sz="2000" dirty="0">
                <a:latin typeface="Arial" charset="0"/>
              </a:rPr>
              <a:t> ребра, то </a:t>
            </a:r>
            <a:r>
              <a:rPr lang="ru-RU" sz="2000" dirty="0" err="1">
                <a:latin typeface="Arial" charset="0"/>
              </a:rPr>
              <a:t>пътят</a:t>
            </a:r>
            <a:r>
              <a:rPr lang="ru-RU" sz="2000" dirty="0">
                <a:latin typeface="Arial" charset="0"/>
              </a:rPr>
              <a:t> се </a:t>
            </a:r>
            <a:r>
              <a:rPr lang="ru-RU" sz="2000" dirty="0" err="1">
                <a:latin typeface="Arial" charset="0"/>
              </a:rPr>
              <a:t>нарича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b="1" dirty="0">
                <a:latin typeface="Arial" charset="0"/>
              </a:rPr>
              <a:t>прост</a:t>
            </a:r>
            <a:r>
              <a:rPr lang="ru-RU" sz="2000" dirty="0">
                <a:latin typeface="Arial" charset="0"/>
              </a:rPr>
              <a:t>. 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Основни понятия</a:t>
            </a:r>
          </a:p>
        </p:txBody>
      </p:sp>
    </p:spTree>
    <p:extLst>
      <p:ext uri="{BB962C8B-B14F-4D97-AF65-F5344CB8AC3E}">
        <p14:creationId xmlns="" xmlns:p14="http://schemas.microsoft.com/office/powerpoint/2010/main" val="8130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524000"/>
            <a:ext cx="46482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b="1" dirty="0" err="1">
                <a:latin typeface="Arial" charset="0"/>
              </a:rPr>
              <a:t>Неориентиран</a:t>
            </a:r>
            <a:r>
              <a:rPr lang="ru-RU" sz="2000" b="1" dirty="0">
                <a:latin typeface="Arial" charset="0"/>
              </a:rPr>
              <a:t> граф</a:t>
            </a:r>
            <a:endParaRPr lang="ru-RU" sz="20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ru-RU" sz="2000" dirty="0" err="1">
                <a:latin typeface="Arial" charset="0"/>
              </a:rPr>
              <a:t>Графът</a:t>
            </a:r>
            <a:r>
              <a:rPr lang="ru-RU" sz="2000" dirty="0">
                <a:latin typeface="Arial" charset="0"/>
              </a:rPr>
              <a:t> е </a:t>
            </a:r>
            <a:r>
              <a:rPr lang="ru-RU" sz="2000" dirty="0" err="1">
                <a:latin typeface="Arial" charset="0"/>
              </a:rPr>
              <a:t>неориентиран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когато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му</a:t>
            </a:r>
            <a:r>
              <a:rPr lang="ru-RU" sz="2000" dirty="0">
                <a:latin typeface="Arial" charset="0"/>
              </a:rPr>
              <a:t> ребра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неориентирани</a:t>
            </a:r>
            <a:r>
              <a:rPr lang="ru-RU" sz="2000" dirty="0">
                <a:latin typeface="Arial" charset="0"/>
              </a:rPr>
              <a:t>. Всяко </a:t>
            </a:r>
            <a:r>
              <a:rPr lang="ru-RU" sz="2000" dirty="0" err="1">
                <a:latin typeface="Arial" charset="0"/>
              </a:rPr>
              <a:t>неориентирано</a:t>
            </a:r>
            <a:r>
              <a:rPr lang="ru-RU" sz="2000" dirty="0">
                <a:latin typeface="Arial" charset="0"/>
              </a:rPr>
              <a:t> ребро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да се </a:t>
            </a:r>
            <a:r>
              <a:rPr lang="ru-RU" sz="2000" dirty="0" err="1">
                <a:latin typeface="Arial" charset="0"/>
              </a:rPr>
              <a:t>представи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като</a:t>
            </a:r>
            <a:r>
              <a:rPr lang="ru-RU" sz="2000" dirty="0">
                <a:latin typeface="Arial" charset="0"/>
              </a:rPr>
              <a:t> две </a:t>
            </a:r>
            <a:r>
              <a:rPr lang="ru-RU" sz="2000" dirty="0" err="1">
                <a:latin typeface="Arial" charset="0"/>
              </a:rPr>
              <a:t>ориентирани</a:t>
            </a:r>
            <a:r>
              <a:rPr lang="ru-RU" sz="2000" dirty="0">
                <a:latin typeface="Arial" charset="0"/>
              </a:rPr>
              <a:t> ребра.  </a:t>
            </a:r>
          </a:p>
          <a:p>
            <a:pPr marL="0" indent="0" eaLnBrk="1" hangingPunct="1">
              <a:buNone/>
            </a:pP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Видове графи 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="" xmlns:a16="http://schemas.microsoft.com/office/drawing/2014/main" id="{739C8EC8-D957-4CAA-95C9-60EFD73DB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2057400" cy="18524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B1A6A61-53B1-4906-94F8-0B99B9708261}"/>
              </a:ext>
            </a:extLst>
          </p:cNvPr>
          <p:cNvSpPr txBox="1">
            <a:spLocks/>
          </p:cNvSpPr>
          <p:nvPr/>
        </p:nvSpPr>
        <p:spPr bwMode="auto">
          <a:xfrm>
            <a:off x="5105400" y="1600200"/>
            <a:ext cx="3429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3E48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BB1B3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BB1B3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ru-RU" sz="2000" b="1" dirty="0" err="1">
                <a:latin typeface="Arial" charset="0"/>
              </a:rPr>
              <a:t>Ориентиран</a:t>
            </a:r>
            <a:r>
              <a:rPr lang="ru-RU" sz="2000" b="1" dirty="0">
                <a:latin typeface="Arial" charset="0"/>
              </a:rPr>
              <a:t> граф</a:t>
            </a:r>
            <a:endParaRPr lang="ru-RU" sz="20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ru-RU" sz="2000" dirty="0" err="1">
                <a:latin typeface="Arial" charset="0"/>
              </a:rPr>
              <a:t>Ориентиран</a:t>
            </a:r>
            <a:r>
              <a:rPr lang="ru-RU" sz="2000" dirty="0">
                <a:latin typeface="Arial" charset="0"/>
              </a:rPr>
              <a:t> граф е </a:t>
            </a:r>
            <a:r>
              <a:rPr lang="ru-RU" sz="2000" dirty="0" err="1">
                <a:latin typeface="Arial" charset="0"/>
              </a:rPr>
              <a:t>този</a:t>
            </a:r>
            <a:r>
              <a:rPr lang="ru-RU" sz="2000" dirty="0">
                <a:latin typeface="Arial" charset="0"/>
              </a:rPr>
              <a:t>, на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всичките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му</a:t>
            </a:r>
            <a:r>
              <a:rPr lang="ru-RU" sz="2000" dirty="0">
                <a:latin typeface="Arial" charset="0"/>
              </a:rPr>
              <a:t> ребра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ориентирани</a:t>
            </a:r>
            <a:r>
              <a:rPr lang="ru-RU" sz="2000" dirty="0">
                <a:latin typeface="Arial" charset="0"/>
              </a:rPr>
              <a:t> (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значение кой е </a:t>
            </a:r>
            <a:r>
              <a:rPr lang="ru-RU" sz="2000" dirty="0" err="1">
                <a:latin typeface="Arial" charset="0"/>
              </a:rPr>
              <a:t>първият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връх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реброто</a:t>
            </a:r>
            <a:r>
              <a:rPr lang="ru-RU" sz="2000" dirty="0">
                <a:latin typeface="Arial" charset="0"/>
              </a:rPr>
              <a:t>).   </a:t>
            </a:r>
          </a:p>
          <a:p>
            <a:pPr marL="0" indent="0" eaLnBrk="1" hangingPunct="1">
              <a:buNone/>
            </a:pPr>
            <a:endParaRPr lang="ru-RU" sz="2000" dirty="0">
              <a:latin typeface="Arial" charset="0"/>
            </a:endParaRPr>
          </a:p>
          <a:p>
            <a:pPr marL="0" indent="0" eaLnBrk="1" hangingPunct="1">
              <a:buNone/>
            </a:pPr>
            <a:endParaRPr lang="ru-RU" sz="2000" dirty="0">
              <a:latin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bg-BG" sz="2000" dirty="0">
              <a:latin typeface="Arial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="" xmlns:a16="http://schemas.microsoft.com/office/drawing/2014/main" id="{B751570E-E2A7-4057-9514-D80105AAC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7337"/>
            <a:ext cx="2133600" cy="1923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04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ru-RU" sz="2000" b="1" dirty="0" err="1">
                <a:latin typeface="Arial" charset="0"/>
              </a:rPr>
              <a:t>Пълен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en-US" sz="2000" dirty="0">
                <a:latin typeface="Arial" charset="0"/>
              </a:rPr>
              <a:t> -</a:t>
            </a:r>
            <a:r>
              <a:rPr lang="ru-RU" sz="2000" dirty="0">
                <a:latin typeface="Arial" charset="0"/>
              </a:rPr>
              <a:t> </a:t>
            </a:r>
            <a:r>
              <a:rPr lang="bg-BG" sz="2000" dirty="0">
                <a:latin typeface="Arial" charset="0"/>
              </a:rPr>
              <a:t>г</a:t>
            </a:r>
            <a:r>
              <a:rPr lang="ru-RU" sz="2000" dirty="0" err="1">
                <a:latin typeface="Arial" charset="0"/>
              </a:rPr>
              <a:t>раф</a:t>
            </a:r>
            <a:r>
              <a:rPr lang="ru-RU" sz="2000" dirty="0">
                <a:latin typeface="Arial" charset="0"/>
              </a:rPr>
              <a:t>, за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има</a:t>
            </a:r>
            <a:r>
              <a:rPr lang="ru-RU" sz="2000" dirty="0">
                <a:latin typeface="Arial" charset="0"/>
              </a:rPr>
              <a:t> ребра между </a:t>
            </a:r>
            <a:r>
              <a:rPr lang="ru-RU" sz="2000" dirty="0" err="1">
                <a:latin typeface="Arial" charset="0"/>
              </a:rPr>
              <a:t>всеки</a:t>
            </a:r>
            <a:r>
              <a:rPr lang="ru-RU" sz="2000" dirty="0">
                <a:latin typeface="Arial" charset="0"/>
              </a:rPr>
              <a:t> два </a:t>
            </a:r>
            <a:r>
              <a:rPr lang="ru-RU" sz="2000" dirty="0" err="1">
                <a:latin typeface="Arial" charset="0"/>
              </a:rPr>
              <a:t>върха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Празен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 - граф на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изолирани</a:t>
            </a:r>
            <a:r>
              <a:rPr lang="ru-RU" sz="2000" dirty="0">
                <a:latin typeface="Arial" charset="0"/>
              </a:rPr>
              <a:t> (</a:t>
            </a:r>
            <a:r>
              <a:rPr lang="ru-RU" sz="2000" dirty="0" err="1">
                <a:latin typeface="Arial" charset="0"/>
              </a:rPr>
              <a:t>няма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нито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едно</a:t>
            </a:r>
            <a:r>
              <a:rPr lang="ru-RU" sz="2000" dirty="0">
                <a:latin typeface="Arial" charset="0"/>
              </a:rPr>
              <a:t> ребро). В </a:t>
            </a:r>
            <a:r>
              <a:rPr lang="ru-RU" sz="2000" dirty="0" err="1">
                <a:latin typeface="Arial" charset="0"/>
              </a:rPr>
              <a:t>такива</a:t>
            </a:r>
            <a:r>
              <a:rPr lang="ru-RU" sz="2000" dirty="0">
                <a:latin typeface="Arial" charset="0"/>
              </a:rPr>
              <a:t> графи G(V,E), E е </a:t>
            </a:r>
            <a:r>
              <a:rPr lang="ru-RU" sz="2000" dirty="0" err="1">
                <a:latin typeface="Arial" charset="0"/>
              </a:rPr>
              <a:t>празно</a:t>
            </a:r>
            <a:r>
              <a:rPr lang="ru-RU" sz="2000" dirty="0">
                <a:latin typeface="Arial" charset="0"/>
              </a:rPr>
              <a:t> множество, т.е. </a:t>
            </a:r>
            <a:r>
              <a:rPr lang="ru-RU" sz="2000" dirty="0" err="1">
                <a:latin typeface="Arial" charset="0"/>
              </a:rPr>
              <a:t>броя</a:t>
            </a:r>
            <a:r>
              <a:rPr lang="ru-RU" sz="2000" dirty="0">
                <a:latin typeface="Arial" charset="0"/>
              </a:rPr>
              <a:t> ребра е равен на 0.</a:t>
            </a:r>
          </a:p>
          <a:p>
            <a:pPr eaLnBrk="1" hangingPunct="1"/>
            <a:r>
              <a:rPr lang="ru-RU" sz="2000" b="1" dirty="0">
                <a:latin typeface="Arial" charset="0"/>
              </a:rPr>
              <a:t>Регулярен граф</a:t>
            </a:r>
            <a:r>
              <a:rPr lang="ru-RU" sz="2000" dirty="0">
                <a:latin typeface="Arial" charset="0"/>
              </a:rPr>
              <a:t> - </a:t>
            </a:r>
            <a:r>
              <a:rPr lang="en-US" sz="2000" dirty="0">
                <a:latin typeface="Arial" charset="0"/>
              </a:rPr>
              <a:t>g</a:t>
            </a:r>
            <a:r>
              <a:rPr lang="ru-RU" sz="2000" dirty="0" err="1">
                <a:latin typeface="Arial" charset="0"/>
              </a:rPr>
              <a:t>раф</a:t>
            </a:r>
            <a:r>
              <a:rPr lang="ru-RU" sz="2000" dirty="0">
                <a:latin typeface="Arial" charset="0"/>
              </a:rPr>
              <a:t>, в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всички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от </a:t>
            </a:r>
            <a:r>
              <a:rPr lang="ru-RU" sz="2000" dirty="0" err="1">
                <a:latin typeface="Arial" charset="0"/>
              </a:rPr>
              <a:t>еднаква</a:t>
            </a:r>
            <a:r>
              <a:rPr lang="ru-RU" sz="2000" dirty="0">
                <a:latin typeface="Arial" charset="0"/>
              </a:rPr>
              <a:t> степен. Напр. </a:t>
            </a:r>
            <a:r>
              <a:rPr lang="ru-RU" sz="2000" dirty="0" err="1">
                <a:latin typeface="Arial" charset="0"/>
              </a:rPr>
              <a:t>пълният</a:t>
            </a:r>
            <a:r>
              <a:rPr lang="ru-RU" sz="2000" dirty="0">
                <a:latin typeface="Arial" charset="0"/>
              </a:rPr>
              <a:t> граф е регулярен </a:t>
            </a:r>
            <a:r>
              <a:rPr lang="ru-RU" sz="2000" dirty="0" err="1">
                <a:latin typeface="Arial" charset="0"/>
              </a:rPr>
              <a:t>със</a:t>
            </a:r>
            <a:r>
              <a:rPr lang="ru-RU" sz="2000" dirty="0">
                <a:latin typeface="Arial" charset="0"/>
              </a:rPr>
              <a:t> степен, равна на </a:t>
            </a:r>
            <a:r>
              <a:rPr lang="ru-RU" sz="2000" dirty="0" err="1">
                <a:latin typeface="Arial" charset="0"/>
              </a:rPr>
              <a:t>броя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върхове</a:t>
            </a:r>
            <a:r>
              <a:rPr lang="ru-RU" sz="2000" dirty="0">
                <a:latin typeface="Arial" charset="0"/>
              </a:rPr>
              <a:t> без </a:t>
            </a:r>
            <a:r>
              <a:rPr lang="ru-RU" sz="2000" dirty="0" err="1">
                <a:latin typeface="Arial" charset="0"/>
              </a:rPr>
              <a:t>едно</a:t>
            </a:r>
            <a:r>
              <a:rPr lang="ru-RU" sz="2000" dirty="0">
                <a:latin typeface="Arial" charset="0"/>
              </a:rPr>
              <a:t>.</a:t>
            </a:r>
          </a:p>
          <a:p>
            <a:pPr eaLnBrk="1" hangingPunct="1"/>
            <a:r>
              <a:rPr lang="ru-RU" sz="2000" b="1" dirty="0" err="1">
                <a:latin typeface="Arial" charset="0"/>
              </a:rPr>
              <a:t>Тегловен</a:t>
            </a:r>
            <a:r>
              <a:rPr lang="ru-RU" sz="2000" b="1" dirty="0">
                <a:latin typeface="Arial" charset="0"/>
              </a:rPr>
              <a:t> граф</a:t>
            </a:r>
            <a:r>
              <a:rPr lang="ru-RU" sz="2000" dirty="0">
                <a:latin typeface="Arial" charset="0"/>
              </a:rPr>
              <a:t> - граф, в </a:t>
            </a:r>
            <a:r>
              <a:rPr lang="ru-RU" sz="2000" dirty="0" err="1">
                <a:latin typeface="Arial" charset="0"/>
              </a:rPr>
              <a:t>който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върховете</a:t>
            </a:r>
            <a:r>
              <a:rPr lang="ru-RU" sz="2000" dirty="0">
                <a:latin typeface="Arial" charset="0"/>
              </a:rPr>
              <a:t> и/или на </a:t>
            </a:r>
            <a:r>
              <a:rPr lang="ru-RU" sz="2000" dirty="0" err="1">
                <a:latin typeface="Arial" charset="0"/>
              </a:rPr>
              <a:t>ребрата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са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присвоени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тегла</a:t>
            </a:r>
            <a:r>
              <a:rPr lang="ru-RU" sz="2000" dirty="0">
                <a:latin typeface="Arial" charset="0"/>
              </a:rPr>
              <a:t>. </a:t>
            </a:r>
            <a:endParaRPr lang="bg-BG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Видове графи </a:t>
            </a:r>
          </a:p>
        </p:txBody>
      </p:sp>
    </p:spTree>
    <p:extLst>
      <p:ext uri="{BB962C8B-B14F-4D97-AF65-F5344CB8AC3E}">
        <p14:creationId xmlns="" xmlns:p14="http://schemas.microsoft.com/office/powerpoint/2010/main" val="75590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По избор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1B4853"/>
      </a:accent1>
      <a:accent2>
        <a:srgbClr val="1B4853"/>
      </a:accent2>
      <a:accent3>
        <a:srgbClr val="1B4853"/>
      </a:accent3>
      <a:accent4>
        <a:srgbClr val="1B4853"/>
      </a:accent4>
      <a:accent5>
        <a:srgbClr val="0070C0"/>
      </a:accent5>
      <a:accent6>
        <a:srgbClr val="0070C0"/>
      </a:accent6>
      <a:hlink>
        <a:srgbClr val="425519"/>
      </a:hlink>
      <a:folHlink>
        <a:srgbClr val="C58C0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 избор 1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1B4853"/>
    </a:accent1>
    <a:accent2>
      <a:srgbClr val="1B4853"/>
    </a:accent2>
    <a:accent3>
      <a:srgbClr val="1B4853"/>
    </a:accent3>
    <a:accent4>
      <a:srgbClr val="1B4853"/>
    </a:accent4>
    <a:accent5>
      <a:srgbClr val="0070C0"/>
    </a:accent5>
    <a:accent6>
      <a:srgbClr val="0070C0"/>
    </a:accent6>
    <a:hlink>
      <a:srgbClr val="425519"/>
    </a:hlink>
    <a:folHlink>
      <a:srgbClr val="C58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7339</TotalTime>
  <Words>2537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Граф. Графови бази данни</vt:lpstr>
      <vt:lpstr>Съдържание </vt:lpstr>
      <vt:lpstr>Граф</vt:lpstr>
      <vt:lpstr>Защо граф?</vt:lpstr>
      <vt:lpstr>Определение за граф</vt:lpstr>
      <vt:lpstr>Основни понятия</vt:lpstr>
      <vt:lpstr>Основни понятия</vt:lpstr>
      <vt:lpstr>Видове графи </vt:lpstr>
      <vt:lpstr>Видове графи </vt:lpstr>
      <vt:lpstr>Видове графи </vt:lpstr>
      <vt:lpstr>Представяния на графи</vt:lpstr>
      <vt:lpstr>Представяния на графи</vt:lpstr>
      <vt:lpstr>Път в граф</vt:lpstr>
      <vt:lpstr>Път в граф – основни понятия</vt:lpstr>
      <vt:lpstr>Примерни приложения на графите</vt:lpstr>
      <vt:lpstr>Примерни приложения на графите</vt:lpstr>
      <vt:lpstr>Примерни приложения на графите</vt:lpstr>
      <vt:lpstr>Примерни приложения на графите</vt:lpstr>
      <vt:lpstr>Какво е графова бази данни?</vt:lpstr>
      <vt:lpstr>Графови бази данни</vt:lpstr>
      <vt:lpstr>Защо графови бази от данни?</vt:lpstr>
      <vt:lpstr>Защо не релационни бази от данни?</vt:lpstr>
      <vt:lpstr>Скоростта има значение!</vt:lpstr>
      <vt:lpstr>Конвертиране на данни от релационен в графов модел</vt:lpstr>
      <vt:lpstr>Алгоритъм на Дийкстра</vt:lpstr>
      <vt:lpstr>Имеплементация на алгоритъма на Дийкстра с Neo4j</vt:lpstr>
      <vt:lpstr>Имплементация на алгоритъма на Дейкстра със C#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Stanka Hadzhikoleva</dc:creator>
  <cp:lastModifiedBy>james</cp:lastModifiedBy>
  <cp:revision>221</cp:revision>
  <dcterms:created xsi:type="dcterms:W3CDTF">2006-08-16T00:00:00Z</dcterms:created>
  <dcterms:modified xsi:type="dcterms:W3CDTF">2023-11-16T06:52:03Z</dcterms:modified>
</cp:coreProperties>
</file>