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7.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4" name="Shape 174"/>
          <p:cNvSpPr/>
          <p:nvPr>
            <p:ph type="sldImg"/>
          </p:nvPr>
        </p:nvSpPr>
        <p:spPr>
          <a:xfrm>
            <a:off x="1143000" y="685800"/>
            <a:ext cx="4572000" cy="3429000"/>
          </a:xfrm>
          <a:prstGeom prst="rect">
            <a:avLst/>
          </a:prstGeom>
        </p:spPr>
        <p:txBody>
          <a:bodyPr/>
          <a:lstStyle/>
          <a:p>
            <a:pPr/>
          </a:p>
        </p:txBody>
      </p:sp>
      <p:sp>
        <p:nvSpPr>
          <p:cNvPr id="175" name="Shape 17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lvl1pPr>
              <a:defRPr sz="1100"/>
            </a:lvl1pPr>
          </a:lstStyle>
          <a:p>
            <a:pPr/>
            <a:r>
              <a:t>Очаквания и разбирания за автоматизираното тестване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defRPr sz="1100"/>
            </a:pPr>
            <a:r>
              <a:t>Риск</a:t>
            </a:r>
            <a:r>
              <a:t> анализ, dd-mm-yy vs mm-dd-yy, в медицината </a:t>
            </a:r>
          </a:p>
          <a:p>
            <a:pPr>
              <a:defRPr sz="1100"/>
            </a:pPr>
            <a:r>
              <a:t>The Millennium Bug, 2000</a:t>
            </a:r>
          </a:p>
          <a:p>
            <a:pPr>
              <a:defRPr sz="1100"/>
            </a:pPr>
          </a:p>
          <a:p>
            <a:pPr>
              <a:defRPr sz="1100"/>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lvl1pPr>
              <a:defRPr sz="1100"/>
            </a:lvl1pPr>
          </a:lstStyle>
          <a:p>
            <a:pPr/>
            <a:r>
              <a:t>Дискусия защо допускаме грешки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lvl1pPr>
              <a:defRPr sz="1100"/>
            </a:lvl1pPr>
          </a:lstStyle>
          <a:p>
            <a:pPr/>
            <a:r>
              <a:t>Всяко едно определение допълва останалите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defRPr sz="1100"/>
            </a:pPr>
            <a:r>
              <a:t>Level 0</a:t>
            </a:r>
          </a:p>
          <a:p>
            <a:pPr>
              <a:defRPr sz="1100"/>
            </a:pPr>
          </a:p>
          <a:p>
            <a:pPr>
              <a:defRPr sz="1100"/>
            </a:pPr>
            <a:r>
              <a:t>Your organization is at level zero when there is no difference between debugging and testing. Ther is nothing wrong when developers use debugging tools to test their program. The problem is that they use only a few inputs/outputs, mostly chosen just to pass the happy path, or input/output comes from the senior developer. This is testing, but not enough testing.</a:t>
            </a:r>
          </a:p>
          <a:p>
            <a:pPr>
              <a:defRPr sz="1100"/>
            </a:pPr>
          </a:p>
          <a:p>
            <a:pPr>
              <a:defRPr sz="1100"/>
            </a:pPr>
            <a:r>
              <a:t>Level 1</a:t>
            </a:r>
          </a:p>
          <a:p>
            <a:pPr>
              <a:defRPr sz="1100"/>
            </a:pPr>
          </a:p>
          <a:p>
            <a:pPr>
              <a:defRPr sz="1100"/>
            </a:pPr>
            <a:r>
              <a:t>It is the 21st century, and you probably worked at Level 1 organization where the purpose of testing is to show that software works. Happy paths are your business.</a:t>
            </a:r>
          </a:p>
          <a:p>
            <a:pPr>
              <a:defRPr sz="1100"/>
            </a:pPr>
          </a:p>
          <a:p>
            <a:pPr>
              <a:defRPr sz="1100"/>
            </a:pPr>
            <a:r>
              <a:t>Level 2</a:t>
            </a:r>
          </a:p>
          <a:p>
            <a:pPr>
              <a:defRPr sz="1100"/>
            </a:pPr>
          </a:p>
          <a:p>
            <a:pPr>
              <a:defRPr sz="1100"/>
            </a:pPr>
            <a:r>
              <a:t>The purpose of testing is to show that software does not work. Testing coverage is much broader than in Level 1, but the problem becomes a conflict between testers and developers. Tester mindset becomes to find failures, and developers become very defensive and start rejecting bug reports.</a:t>
            </a:r>
          </a:p>
          <a:p>
            <a:pPr>
              <a:defRPr sz="1100"/>
            </a:pPr>
          </a:p>
          <a:p>
            <a:pPr>
              <a:defRPr sz="1100"/>
            </a:pPr>
            <a:r>
              <a:t>Level 3</a:t>
            </a:r>
          </a:p>
          <a:p>
            <a:pPr>
              <a:defRPr sz="1100"/>
            </a:pPr>
          </a:p>
          <a:p>
            <a:pPr>
              <a:defRPr sz="1100"/>
            </a:pPr>
            <a:r>
              <a:t>The purpose of testing is not to prove anything but to reduce the risks of using the software. Welcome to modern testing.</a:t>
            </a:r>
          </a:p>
          <a:p>
            <a:pPr>
              <a:defRPr sz="1100"/>
            </a:pPr>
          </a:p>
          <a:p>
            <a:pPr>
              <a:defRPr sz="1100"/>
            </a:pPr>
            <a:r>
              <a:t>Testing can show presence, but not the absence of bugs</a:t>
            </a:r>
          </a:p>
          <a:p>
            <a:pPr>
              <a:defRPr sz="1100"/>
            </a:pPr>
            <a:r>
              <a:t>Using the software, we are always at risk. The risk could be insignificant or could be significant. Testers and developers are not in conflict but work together to identify and reduce the risk.</a:t>
            </a:r>
          </a:p>
          <a:p>
            <a:pPr>
              <a:defRPr sz="1100"/>
            </a:pPr>
          </a:p>
          <a:p>
            <a:pPr>
              <a:defRPr sz="1100"/>
            </a:pPr>
            <a:r>
              <a:t>Level 4</a:t>
            </a:r>
          </a:p>
          <a:p>
            <a:pPr>
              <a:defRPr sz="1100"/>
            </a:pPr>
          </a:p>
          <a:p>
            <a:pPr>
              <a:defRPr sz="1100"/>
            </a:pPr>
            <a:r>
              <a:t>Testing is a mental discipline that helps the whole team to produce high-quality software. Testers and developers are one team, and they put their mindset on software quality. Testers define what quality is and how to measure it. They teach developers what quality is and how to test software with quality in mind. Beizer uses a spell checker analogy. Spell checker identifies errors but also teaches us how to spell correctly.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2_Custom Layout">
    <p:spTree>
      <p:nvGrpSpPr>
        <p:cNvPr id="1" name=""/>
        <p:cNvGrpSpPr/>
        <p:nvPr/>
      </p:nvGrpSpPr>
      <p:grpSpPr>
        <a:xfrm>
          <a:off x="0" y="0"/>
          <a:ext cx="0" cy="0"/>
          <a:chOff x="0" y="0"/>
          <a:chExt cx="0" cy="0"/>
        </a:xfrm>
      </p:grpSpPr>
      <p:sp>
        <p:nvSpPr>
          <p:cNvPr id="14" name="Body Level One…"/>
          <p:cNvSpPr txBox="1"/>
          <p:nvPr>
            <p:ph type="body" sz="quarter" idx="1"/>
          </p:nvPr>
        </p:nvSpPr>
        <p:spPr>
          <a:xfrm>
            <a:off x="5425" y="3947940"/>
            <a:ext cx="9144001" cy="470101"/>
          </a:xfrm>
          <a:prstGeom prst="rect">
            <a:avLst/>
          </a:prstGeom>
        </p:spPr>
        <p:txBody>
          <a:bodyPr lIns="91424" tIns="91424" rIns="91424" bIns="91424" anchor="ctr">
            <a:normAutofit fontScale="100000" lnSpcReduction="0"/>
          </a:bodyPr>
          <a:lstStyle>
            <a:lvl1pPr algn="ctr">
              <a:defRPr sz="1100">
                <a:solidFill>
                  <a:srgbClr val="3F3F3F"/>
                </a:solidFill>
              </a:defRPr>
            </a:lvl1pPr>
            <a:lvl2pPr algn="ctr">
              <a:defRPr sz="1100">
                <a:solidFill>
                  <a:srgbClr val="3F3F3F"/>
                </a:solidFill>
              </a:defRPr>
            </a:lvl2pPr>
            <a:lvl3pPr algn="ctr">
              <a:defRPr sz="1100">
                <a:solidFill>
                  <a:srgbClr val="3F3F3F"/>
                </a:solidFill>
              </a:defRPr>
            </a:lvl3pPr>
            <a:lvl4pPr algn="ctr">
              <a:defRPr sz="1100">
                <a:solidFill>
                  <a:srgbClr val="3F3F3F"/>
                </a:solidFill>
              </a:defRPr>
            </a:lvl4pPr>
            <a:lvl5pPr algn="ctr">
              <a:defRPr sz="1100">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Title Text"/>
          <p:cNvSpPr txBox="1"/>
          <p:nvPr>
            <p:ph type="title"/>
          </p:nvPr>
        </p:nvSpPr>
        <p:spPr>
          <a:xfrm>
            <a:off x="0" y="3419495"/>
            <a:ext cx="9144000" cy="533309"/>
          </a:xfrm>
          <a:prstGeom prst="rect">
            <a:avLst/>
          </a:prstGeom>
        </p:spPr>
        <p:txBody>
          <a:bodyPr/>
          <a:lstStyle>
            <a:lvl1pPr algn="ctr"/>
          </a:lstStyle>
          <a:p>
            <a:pPr/>
            <a:r>
              <a:t>Title Text</a:t>
            </a:r>
          </a:p>
        </p:txBody>
      </p:sp>
      <p:pic>
        <p:nvPicPr>
          <p:cNvPr id="16" name="Shape 9" descr="Shape 9"/>
          <p:cNvPicPr>
            <a:picLocks noChangeAspect="1"/>
          </p:cNvPicPr>
          <p:nvPr/>
        </p:nvPicPr>
        <p:blipFill>
          <a:blip r:embed="rId2">
            <a:extLst/>
          </a:blip>
          <a:stretch>
            <a:fillRect/>
          </a:stretch>
        </p:blipFill>
        <p:spPr>
          <a:xfrm>
            <a:off x="3627980" y="543612"/>
            <a:ext cx="1740111" cy="2592290"/>
          </a:xfrm>
          <a:prstGeom prst="rect">
            <a:avLst/>
          </a:prstGeom>
          <a:ln w="12700">
            <a:miter lim="400000"/>
          </a:ln>
        </p:spPr>
      </p:pic>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103" name="Title Text"/>
          <p:cNvSpPr txBox="1"/>
          <p:nvPr>
            <p:ph type="title"/>
          </p:nvPr>
        </p:nvSpPr>
        <p:spPr>
          <a:xfrm>
            <a:off x="457200" y="206375"/>
            <a:ext cx="8229600" cy="857250"/>
          </a:xfrm>
          <a:prstGeom prst="rect">
            <a:avLst/>
          </a:prstGeom>
        </p:spPr>
        <p:txBody>
          <a:bodyPr lIns="45719" tIns="45719" rIns="45719" bIns="45719"/>
          <a:lstStyle>
            <a:lvl1pPr algn="ctr">
              <a:defRPr b="0" sz="4400">
                <a:solidFill>
                  <a:srgbClr val="000000"/>
                </a:solidFill>
                <a:latin typeface="Calibri"/>
                <a:ea typeface="Calibri"/>
                <a:cs typeface="Calibri"/>
                <a:sym typeface="Calibri"/>
              </a:defRPr>
            </a:lvl1pPr>
          </a:lstStyle>
          <a:p>
            <a:pPr/>
            <a:r>
              <a:t>Title Text</a:t>
            </a:r>
          </a:p>
        </p:txBody>
      </p:sp>
      <p:sp>
        <p:nvSpPr>
          <p:cNvPr id="104" name="Body Level One…"/>
          <p:cNvSpPr txBox="1"/>
          <p:nvPr>
            <p:ph type="body" idx="1"/>
          </p:nvPr>
        </p:nvSpPr>
        <p:spPr>
          <a:xfrm>
            <a:off x="457200" y="1200150"/>
            <a:ext cx="8229600" cy="3394075"/>
          </a:xfrm>
          <a:prstGeom prst="rect">
            <a:avLst/>
          </a:prstGeom>
        </p:spPr>
        <p:txBody>
          <a:bodyPr>
            <a:normAutofit fontScale="100000" lnSpcReduction="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xfrm>
            <a:off x="8413144" y="4772454"/>
            <a:ext cx="273657" cy="264255"/>
          </a:xfrm>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112" name="Title Text"/>
          <p:cNvSpPr txBox="1"/>
          <p:nvPr>
            <p:ph type="title"/>
          </p:nvPr>
        </p:nvSpPr>
        <p:spPr>
          <a:xfrm>
            <a:off x="722312" y="3305175"/>
            <a:ext cx="7772401" cy="1022350"/>
          </a:xfrm>
          <a:prstGeom prst="rect">
            <a:avLst/>
          </a:prstGeom>
        </p:spPr>
        <p:txBody>
          <a:bodyPr lIns="45719" tIns="45719" rIns="45719" bIns="45719" anchor="t"/>
          <a:lstStyle>
            <a:lvl1pPr>
              <a:defRPr cap="all" sz="4000">
                <a:solidFill>
                  <a:srgbClr val="000000"/>
                </a:solidFill>
                <a:latin typeface="Calibri"/>
                <a:ea typeface="Calibri"/>
                <a:cs typeface="Calibri"/>
                <a:sym typeface="Calibri"/>
              </a:defRPr>
            </a:lvl1pPr>
          </a:lstStyle>
          <a:p>
            <a:pPr/>
            <a:r>
              <a:t>Title Text</a:t>
            </a:r>
          </a:p>
        </p:txBody>
      </p:sp>
      <p:sp>
        <p:nvSpPr>
          <p:cNvPr id="113" name="Body Level One…"/>
          <p:cNvSpPr txBox="1"/>
          <p:nvPr>
            <p:ph type="body" sz="quarter" idx="1"/>
          </p:nvPr>
        </p:nvSpPr>
        <p:spPr>
          <a:xfrm>
            <a:off x="722312" y="2179638"/>
            <a:ext cx="7772401" cy="1125538"/>
          </a:xfrm>
          <a:prstGeom prst="rect">
            <a:avLst/>
          </a:prstGeom>
        </p:spPr>
        <p:txBody>
          <a:bodyPr anchor="b">
            <a:normAutofit fontScale="100000" lnSpcReduction="0"/>
          </a:bodyPr>
          <a:lstStyle>
            <a:lvl1pPr>
              <a:spcBef>
                <a:spcPts val="400"/>
              </a:spcBef>
              <a:defRPr sz="2000">
                <a:solidFill>
                  <a:srgbClr val="888888"/>
                </a:solidFill>
                <a:latin typeface="Calibri"/>
                <a:ea typeface="Calibri"/>
                <a:cs typeface="Calibri"/>
                <a:sym typeface="Calibri"/>
              </a:defRPr>
            </a:lvl1pPr>
            <a:lvl2pPr indent="457200">
              <a:spcBef>
                <a:spcPts val="400"/>
              </a:spcBef>
              <a:defRPr sz="2000">
                <a:solidFill>
                  <a:srgbClr val="888888"/>
                </a:solidFill>
                <a:latin typeface="Calibri"/>
                <a:ea typeface="Calibri"/>
                <a:cs typeface="Calibri"/>
                <a:sym typeface="Calibri"/>
              </a:defRPr>
            </a:lvl2pPr>
            <a:lvl3pPr indent="914400">
              <a:spcBef>
                <a:spcPts val="400"/>
              </a:spcBef>
              <a:defRPr sz="2000">
                <a:solidFill>
                  <a:srgbClr val="888888"/>
                </a:solidFill>
                <a:latin typeface="Calibri"/>
                <a:ea typeface="Calibri"/>
                <a:cs typeface="Calibri"/>
                <a:sym typeface="Calibri"/>
              </a:defRPr>
            </a:lvl3pPr>
            <a:lvl4pPr indent="1371600">
              <a:spcBef>
                <a:spcPts val="400"/>
              </a:spcBef>
              <a:defRPr sz="2000">
                <a:solidFill>
                  <a:srgbClr val="888888"/>
                </a:solidFill>
                <a:latin typeface="Calibri"/>
                <a:ea typeface="Calibri"/>
                <a:cs typeface="Calibri"/>
                <a:sym typeface="Calibri"/>
              </a:defRPr>
            </a:lvl4pPr>
            <a:lvl5pPr indent="1828800">
              <a:spcBef>
                <a:spcPts val="400"/>
              </a:spcBef>
              <a:defRPr sz="2000">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xfrm>
            <a:off x="8413144" y="4772454"/>
            <a:ext cx="273657" cy="264255"/>
          </a:xfrm>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121" name="Title Text"/>
          <p:cNvSpPr txBox="1"/>
          <p:nvPr>
            <p:ph type="title"/>
          </p:nvPr>
        </p:nvSpPr>
        <p:spPr>
          <a:xfrm>
            <a:off x="457200" y="206375"/>
            <a:ext cx="8229600" cy="857250"/>
          </a:xfrm>
          <a:prstGeom prst="rect">
            <a:avLst/>
          </a:prstGeom>
        </p:spPr>
        <p:txBody>
          <a:bodyPr lIns="45719" tIns="45719" rIns="45719" bIns="45719"/>
          <a:lstStyle>
            <a:lvl1pPr algn="ctr">
              <a:defRPr b="0" sz="4400">
                <a:solidFill>
                  <a:srgbClr val="000000"/>
                </a:solidFill>
                <a:latin typeface="Calibri"/>
                <a:ea typeface="Calibri"/>
                <a:cs typeface="Calibri"/>
                <a:sym typeface="Calibri"/>
              </a:defRPr>
            </a:lvl1pPr>
          </a:lstStyle>
          <a:p>
            <a:pPr/>
            <a:r>
              <a:t>Title Text</a:t>
            </a:r>
          </a:p>
        </p:txBody>
      </p:sp>
      <p:sp>
        <p:nvSpPr>
          <p:cNvPr id="122" name="Body Level One…"/>
          <p:cNvSpPr txBox="1"/>
          <p:nvPr>
            <p:ph type="body" sz="half" idx="1"/>
          </p:nvPr>
        </p:nvSpPr>
        <p:spPr>
          <a:xfrm>
            <a:off x="457200" y="1200150"/>
            <a:ext cx="4038600" cy="3394075"/>
          </a:xfrm>
          <a:prstGeom prst="rect">
            <a:avLst/>
          </a:prstGeom>
        </p:spPr>
        <p:txBody>
          <a:bodyPr>
            <a:normAutofit fontScale="100000" lnSpcReduction="0"/>
          </a:bodyPr>
          <a:lstStyle>
            <a:lvl1pPr marL="342900" indent="-342900">
              <a:spcBef>
                <a:spcPts val="600"/>
              </a:spcBef>
              <a:buSzPct val="100000"/>
              <a:buFont typeface="Arial"/>
              <a:buChar char="•"/>
              <a:defRPr sz="2800">
                <a:latin typeface="Calibri"/>
                <a:ea typeface="Calibri"/>
                <a:cs typeface="Calibri"/>
                <a:sym typeface="Calibri"/>
              </a:defRPr>
            </a:lvl1pPr>
            <a:lvl2pPr marL="790575" indent="-333375">
              <a:spcBef>
                <a:spcPts val="600"/>
              </a:spcBef>
              <a:buSzPct val="100000"/>
              <a:buFont typeface="Arial"/>
              <a:buChar char="–"/>
              <a:defRPr sz="2800">
                <a:latin typeface="Calibri"/>
                <a:ea typeface="Calibri"/>
                <a:cs typeface="Calibri"/>
                <a:sym typeface="Calibri"/>
              </a:defRPr>
            </a:lvl2pPr>
            <a:lvl3pPr marL="1234439" indent="-320039">
              <a:spcBef>
                <a:spcPts val="600"/>
              </a:spcBef>
              <a:buSzPct val="100000"/>
              <a:buFont typeface="Arial"/>
              <a:buChar char="•"/>
              <a:defRPr sz="2800">
                <a:latin typeface="Calibri"/>
                <a:ea typeface="Calibri"/>
                <a:cs typeface="Calibri"/>
                <a:sym typeface="Calibri"/>
              </a:defRPr>
            </a:lvl3pPr>
            <a:lvl4pPr marL="1727200" indent="-355600">
              <a:spcBef>
                <a:spcPts val="600"/>
              </a:spcBef>
              <a:buSzPct val="100000"/>
              <a:buFont typeface="Arial"/>
              <a:buChar char="–"/>
              <a:defRPr sz="2800">
                <a:latin typeface="Calibri"/>
                <a:ea typeface="Calibri"/>
                <a:cs typeface="Calibri"/>
                <a:sym typeface="Calibri"/>
              </a:defRPr>
            </a:lvl4pPr>
            <a:lvl5pPr marL="2184400" indent="-355600">
              <a:spcBef>
                <a:spcPts val="600"/>
              </a:spcBef>
              <a:buSzPct val="100000"/>
              <a:buFont typeface="Arial"/>
              <a:buChar char="»"/>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xfrm>
            <a:off x="8413144" y="4772454"/>
            <a:ext cx="273657" cy="264255"/>
          </a:xfrm>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130" name="Title Text"/>
          <p:cNvSpPr txBox="1"/>
          <p:nvPr>
            <p:ph type="title"/>
          </p:nvPr>
        </p:nvSpPr>
        <p:spPr>
          <a:xfrm>
            <a:off x="457200" y="206375"/>
            <a:ext cx="8229600" cy="857250"/>
          </a:xfrm>
          <a:prstGeom prst="rect">
            <a:avLst/>
          </a:prstGeom>
        </p:spPr>
        <p:txBody>
          <a:bodyPr lIns="45719" tIns="45719" rIns="45719" bIns="45719"/>
          <a:lstStyle>
            <a:lvl1pPr algn="ctr">
              <a:defRPr b="0" sz="4400">
                <a:solidFill>
                  <a:srgbClr val="000000"/>
                </a:solidFill>
                <a:latin typeface="Calibri"/>
                <a:ea typeface="Calibri"/>
                <a:cs typeface="Calibri"/>
                <a:sym typeface="Calibri"/>
              </a:defRPr>
            </a:lvl1pPr>
          </a:lstStyle>
          <a:p>
            <a:pPr/>
            <a:r>
              <a:t>Title Text</a:t>
            </a:r>
          </a:p>
        </p:txBody>
      </p:sp>
      <p:sp>
        <p:nvSpPr>
          <p:cNvPr id="131" name="Body Level One…"/>
          <p:cNvSpPr txBox="1"/>
          <p:nvPr>
            <p:ph type="body" sz="quarter" idx="1"/>
          </p:nvPr>
        </p:nvSpPr>
        <p:spPr>
          <a:xfrm>
            <a:off x="457200" y="1150937"/>
            <a:ext cx="4040188" cy="481013"/>
          </a:xfrm>
          <a:prstGeom prst="rect">
            <a:avLst/>
          </a:prstGeom>
        </p:spPr>
        <p:txBody>
          <a:bodyPr anchor="b">
            <a:normAutofit fontScale="100000" lnSpcReduction="0"/>
          </a:bodyPr>
          <a:lstStyle>
            <a:lvl1pPr>
              <a:spcBef>
                <a:spcPts val="500"/>
              </a:spcBef>
              <a:defRPr b="1" sz="2400">
                <a:latin typeface="Calibri"/>
                <a:ea typeface="Calibri"/>
                <a:cs typeface="Calibri"/>
                <a:sym typeface="Calibri"/>
              </a:defRPr>
            </a:lvl1pPr>
            <a:lvl2pPr indent="457200">
              <a:spcBef>
                <a:spcPts val="500"/>
              </a:spcBef>
              <a:defRPr b="1" sz="2400">
                <a:latin typeface="Calibri"/>
                <a:ea typeface="Calibri"/>
                <a:cs typeface="Calibri"/>
                <a:sym typeface="Calibri"/>
              </a:defRPr>
            </a:lvl2pPr>
            <a:lvl3pPr indent="914400">
              <a:spcBef>
                <a:spcPts val="500"/>
              </a:spcBef>
              <a:defRPr b="1" sz="2400">
                <a:latin typeface="Calibri"/>
                <a:ea typeface="Calibri"/>
                <a:cs typeface="Calibri"/>
                <a:sym typeface="Calibri"/>
              </a:defRPr>
            </a:lvl3pPr>
            <a:lvl4pPr indent="1371600">
              <a:spcBef>
                <a:spcPts val="500"/>
              </a:spcBef>
              <a:defRPr b="1" sz="2400">
                <a:latin typeface="Calibri"/>
                <a:ea typeface="Calibri"/>
                <a:cs typeface="Calibri"/>
                <a:sym typeface="Calibri"/>
              </a:defRPr>
            </a:lvl4pPr>
            <a:lvl5pPr indent="1828800">
              <a:spcBef>
                <a:spcPts val="500"/>
              </a:spcBef>
              <a:defRPr b="1" sz="2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32" name="Text Placeholder 4"/>
          <p:cNvSpPr/>
          <p:nvPr>
            <p:ph type="body" sz="quarter" idx="21"/>
          </p:nvPr>
        </p:nvSpPr>
        <p:spPr>
          <a:xfrm>
            <a:off x="4645025" y="1150937"/>
            <a:ext cx="4041775" cy="481013"/>
          </a:xfrm>
          <a:prstGeom prst="rect">
            <a:avLst/>
          </a:prstGeom>
        </p:spPr>
        <p:txBody>
          <a:bodyPr anchor="b">
            <a:normAutofit fontScale="100000" lnSpcReduction="0"/>
          </a:bodyPr>
          <a:lstStyle/>
          <a:p>
            <a:pPr>
              <a:spcBef>
                <a:spcPts val="500"/>
              </a:spcBef>
              <a:defRPr b="1" sz="2400">
                <a:latin typeface="Calibri"/>
                <a:ea typeface="Calibri"/>
                <a:cs typeface="Calibri"/>
                <a:sym typeface="Calibri"/>
              </a:defRPr>
            </a:pPr>
          </a:p>
        </p:txBody>
      </p:sp>
      <p:sp>
        <p:nvSpPr>
          <p:cNvPr id="133" name="Slide Number"/>
          <p:cNvSpPr txBox="1"/>
          <p:nvPr>
            <p:ph type="sldNum" sz="quarter" idx="2"/>
          </p:nvPr>
        </p:nvSpPr>
        <p:spPr>
          <a:xfrm>
            <a:off x="8413144" y="4772454"/>
            <a:ext cx="273657" cy="264255"/>
          </a:xfrm>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40" name="Title Text"/>
          <p:cNvSpPr txBox="1"/>
          <p:nvPr>
            <p:ph type="title"/>
          </p:nvPr>
        </p:nvSpPr>
        <p:spPr>
          <a:xfrm>
            <a:off x="457200" y="206375"/>
            <a:ext cx="8229600" cy="857250"/>
          </a:xfrm>
          <a:prstGeom prst="rect">
            <a:avLst/>
          </a:prstGeom>
        </p:spPr>
        <p:txBody>
          <a:bodyPr lIns="45719" tIns="45719" rIns="45719" bIns="45719"/>
          <a:lstStyle>
            <a:lvl1pPr algn="ctr">
              <a:defRPr b="0" sz="4400">
                <a:solidFill>
                  <a:srgbClr val="000000"/>
                </a:solidFill>
                <a:latin typeface="Calibri"/>
                <a:ea typeface="Calibri"/>
                <a:cs typeface="Calibri"/>
                <a:sym typeface="Calibri"/>
              </a:defRPr>
            </a:lvl1pPr>
          </a:lstStyle>
          <a:p>
            <a:pPr/>
            <a:r>
              <a:t>Title Text</a:t>
            </a:r>
          </a:p>
        </p:txBody>
      </p:sp>
      <p:sp>
        <p:nvSpPr>
          <p:cNvPr id="141" name="Slide Number"/>
          <p:cNvSpPr txBox="1"/>
          <p:nvPr>
            <p:ph type="sldNum" sz="quarter" idx="2"/>
          </p:nvPr>
        </p:nvSpPr>
        <p:spPr>
          <a:xfrm>
            <a:off x="8413144" y="4772454"/>
            <a:ext cx="273657" cy="264255"/>
          </a:xfrm>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48" name="Slide Number"/>
          <p:cNvSpPr txBox="1"/>
          <p:nvPr>
            <p:ph type="sldNum" sz="quarter" idx="2"/>
          </p:nvPr>
        </p:nvSpPr>
        <p:spPr>
          <a:xfrm>
            <a:off x="8413144" y="4772454"/>
            <a:ext cx="273657" cy="264255"/>
          </a:xfrm>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155" name="Title Text"/>
          <p:cNvSpPr txBox="1"/>
          <p:nvPr>
            <p:ph type="title"/>
          </p:nvPr>
        </p:nvSpPr>
        <p:spPr>
          <a:xfrm>
            <a:off x="457200" y="204788"/>
            <a:ext cx="3008314" cy="871538"/>
          </a:xfrm>
          <a:prstGeom prst="rect">
            <a:avLst/>
          </a:prstGeom>
        </p:spPr>
        <p:txBody>
          <a:bodyPr lIns="45719" tIns="45719" rIns="45719" bIns="45719" anchor="b"/>
          <a:lstStyle>
            <a:lvl1pPr>
              <a:defRPr sz="2000">
                <a:solidFill>
                  <a:srgbClr val="000000"/>
                </a:solidFill>
                <a:latin typeface="Calibri"/>
                <a:ea typeface="Calibri"/>
                <a:cs typeface="Calibri"/>
                <a:sym typeface="Calibri"/>
              </a:defRPr>
            </a:lvl1pPr>
          </a:lstStyle>
          <a:p>
            <a:pPr/>
            <a:r>
              <a:t>Title Text</a:t>
            </a:r>
          </a:p>
        </p:txBody>
      </p:sp>
      <p:sp>
        <p:nvSpPr>
          <p:cNvPr id="156" name="Body Level One…"/>
          <p:cNvSpPr txBox="1"/>
          <p:nvPr>
            <p:ph type="body" idx="1"/>
          </p:nvPr>
        </p:nvSpPr>
        <p:spPr>
          <a:xfrm>
            <a:off x="3575050" y="204788"/>
            <a:ext cx="5111750" cy="4389438"/>
          </a:xfrm>
          <a:prstGeom prst="rect">
            <a:avLst/>
          </a:prstGeom>
        </p:spPr>
        <p:txBody>
          <a:bodyPr>
            <a:normAutofit fontScale="100000" lnSpcReduction="0"/>
          </a:bodyPr>
          <a:lst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57" name="Text Placeholder 3"/>
          <p:cNvSpPr/>
          <p:nvPr>
            <p:ph type="body" sz="half" idx="21"/>
          </p:nvPr>
        </p:nvSpPr>
        <p:spPr>
          <a:xfrm>
            <a:off x="457199" y="1076325"/>
            <a:ext cx="3008315" cy="3517900"/>
          </a:xfrm>
          <a:prstGeom prst="rect">
            <a:avLst/>
          </a:prstGeom>
        </p:spPr>
        <p:txBody>
          <a:bodyPr>
            <a:normAutofit fontScale="100000" lnSpcReduction="0"/>
          </a:bodyPr>
          <a:lstStyle/>
          <a:p>
            <a:pPr>
              <a:spcBef>
                <a:spcPts val="300"/>
              </a:spcBef>
              <a:defRPr>
                <a:latin typeface="Calibri"/>
                <a:ea typeface="Calibri"/>
                <a:cs typeface="Calibri"/>
                <a:sym typeface="Calibri"/>
              </a:defRPr>
            </a:pPr>
          </a:p>
        </p:txBody>
      </p:sp>
      <p:sp>
        <p:nvSpPr>
          <p:cNvPr id="158" name="Slide Number"/>
          <p:cNvSpPr txBox="1"/>
          <p:nvPr>
            <p:ph type="sldNum" sz="quarter" idx="2"/>
          </p:nvPr>
        </p:nvSpPr>
        <p:spPr>
          <a:xfrm>
            <a:off x="8413144" y="4772454"/>
            <a:ext cx="273657" cy="264255"/>
          </a:xfrm>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65" name="Title Text"/>
          <p:cNvSpPr txBox="1"/>
          <p:nvPr>
            <p:ph type="title"/>
          </p:nvPr>
        </p:nvSpPr>
        <p:spPr>
          <a:xfrm>
            <a:off x="1792288" y="3600450"/>
            <a:ext cx="5486401" cy="425450"/>
          </a:xfrm>
          <a:prstGeom prst="rect">
            <a:avLst/>
          </a:prstGeom>
        </p:spPr>
        <p:txBody>
          <a:bodyPr lIns="45719" tIns="45719" rIns="45719" bIns="45719" anchor="b"/>
          <a:lstStyle>
            <a:lvl1pPr>
              <a:defRPr sz="2000">
                <a:solidFill>
                  <a:srgbClr val="000000"/>
                </a:solidFill>
                <a:latin typeface="Calibri"/>
                <a:ea typeface="Calibri"/>
                <a:cs typeface="Calibri"/>
                <a:sym typeface="Calibri"/>
              </a:defRPr>
            </a:lvl1pPr>
          </a:lstStyle>
          <a:p>
            <a:pPr/>
            <a:r>
              <a:t>Title Text</a:t>
            </a:r>
          </a:p>
        </p:txBody>
      </p:sp>
      <p:sp>
        <p:nvSpPr>
          <p:cNvPr id="166" name="Picture Placeholder 2"/>
          <p:cNvSpPr/>
          <p:nvPr>
            <p:ph type="pic" sz="half" idx="21"/>
          </p:nvPr>
        </p:nvSpPr>
        <p:spPr>
          <a:xfrm>
            <a:off x="1792288" y="460375"/>
            <a:ext cx="5486401" cy="3086100"/>
          </a:xfrm>
          <a:prstGeom prst="rect">
            <a:avLst/>
          </a:prstGeom>
        </p:spPr>
        <p:txBody>
          <a:bodyPr lIns="91439" rIns="91439"/>
          <a:lstStyle/>
          <a:p>
            <a:pPr/>
          </a:p>
        </p:txBody>
      </p:sp>
      <p:sp>
        <p:nvSpPr>
          <p:cNvPr id="167" name="Body Level One…"/>
          <p:cNvSpPr txBox="1"/>
          <p:nvPr>
            <p:ph type="body" sz="quarter" idx="1"/>
          </p:nvPr>
        </p:nvSpPr>
        <p:spPr>
          <a:xfrm>
            <a:off x="1792288" y="4025900"/>
            <a:ext cx="5486401" cy="603250"/>
          </a:xfrm>
          <a:prstGeom prst="rect">
            <a:avLst/>
          </a:prstGeom>
        </p:spPr>
        <p:txBody>
          <a:bodyPr>
            <a:normAutofit fontScale="100000" lnSpcReduction="0"/>
          </a:bodyPr>
          <a:lstStyle>
            <a:lvl1pPr>
              <a:spcBef>
                <a:spcPts val="300"/>
              </a:spcBef>
              <a:defRPr>
                <a:latin typeface="Calibri"/>
                <a:ea typeface="Calibri"/>
                <a:cs typeface="Calibri"/>
                <a:sym typeface="Calibri"/>
              </a:defRPr>
            </a:lvl1pPr>
            <a:lvl2pPr indent="457200">
              <a:spcBef>
                <a:spcPts val="300"/>
              </a:spcBef>
              <a:defRPr>
                <a:latin typeface="Calibri"/>
                <a:ea typeface="Calibri"/>
                <a:cs typeface="Calibri"/>
                <a:sym typeface="Calibri"/>
              </a:defRPr>
            </a:lvl2pPr>
            <a:lvl3pPr indent="914400">
              <a:spcBef>
                <a:spcPts val="300"/>
              </a:spcBef>
              <a:defRPr>
                <a:latin typeface="Calibri"/>
                <a:ea typeface="Calibri"/>
                <a:cs typeface="Calibri"/>
                <a:sym typeface="Calibri"/>
              </a:defRPr>
            </a:lvl3pPr>
            <a:lvl4pPr indent="1371600">
              <a:spcBef>
                <a:spcPts val="300"/>
              </a:spcBef>
              <a:defRPr>
                <a:latin typeface="Calibri"/>
                <a:ea typeface="Calibri"/>
                <a:cs typeface="Calibri"/>
                <a:sym typeface="Calibri"/>
              </a:defRPr>
            </a:lvl4pPr>
            <a:lvl5pPr indent="1828800">
              <a:spcBef>
                <a:spcPts val="300"/>
              </a:spcBef>
              <a:defRPr>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8" name="Slide Number"/>
          <p:cNvSpPr txBox="1"/>
          <p:nvPr>
            <p:ph type="sldNum" sz="quarter" idx="2"/>
          </p:nvPr>
        </p:nvSpPr>
        <p:spPr>
          <a:xfrm>
            <a:off x="8413144" y="4772454"/>
            <a:ext cx="273657" cy="264255"/>
          </a:xfrm>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sp>
        <p:nvSpPr>
          <p:cNvPr id="32" name="Shape 16"/>
          <p:cNvSpPr/>
          <p:nvPr/>
        </p:nvSpPr>
        <p:spPr>
          <a:xfrm>
            <a:off x="2699791" y="1851669"/>
            <a:ext cx="6444209" cy="1440161"/>
          </a:xfrm>
          <a:prstGeom prst="rect">
            <a:avLst/>
          </a:prstGeom>
          <a:solidFill>
            <a:srgbClr val="0DD2D9"/>
          </a:solidFill>
          <a:ln w="12700">
            <a:miter lim="400000"/>
          </a:ln>
        </p:spPr>
        <p:txBody>
          <a:bodyPr lIns="45719" rIns="45719" anchor="ctr"/>
          <a:lstStyle/>
          <a:p>
            <a:pPr algn="ctr">
              <a:defRPr sz="1800">
                <a:solidFill>
                  <a:srgbClr val="FFFFFF"/>
                </a:solidFill>
              </a:defRPr>
            </a:pPr>
          </a:p>
        </p:txBody>
      </p:sp>
      <p:sp>
        <p:nvSpPr>
          <p:cNvPr id="33" name="Shape 17"/>
          <p:cNvSpPr/>
          <p:nvPr/>
        </p:nvSpPr>
        <p:spPr>
          <a:xfrm>
            <a:off x="-1" y="0"/>
            <a:ext cx="1619673" cy="5143500"/>
          </a:xfrm>
          <a:prstGeom prst="rect">
            <a:avLst/>
          </a:prstGeom>
          <a:gradFill>
            <a:gsLst>
              <a:gs pos="0">
                <a:srgbClr val="EAEAEA"/>
              </a:gs>
              <a:gs pos="42000">
                <a:srgbClr val="EEEEEE"/>
              </a:gs>
              <a:gs pos="100000">
                <a:srgbClr val="FFFFFF"/>
              </a:gs>
            </a:gsLst>
          </a:gradFill>
          <a:ln w="12700">
            <a:miter lim="400000"/>
          </a:ln>
        </p:spPr>
        <p:txBody>
          <a:bodyPr lIns="45719" rIns="45719" anchor="ctr"/>
          <a:lstStyle/>
          <a:p>
            <a:pPr algn="ctr">
              <a:defRPr sz="1800">
                <a:solidFill>
                  <a:srgbClr val="FFFFFF"/>
                </a:solidFill>
              </a:defRPr>
            </a:pPr>
          </a:p>
        </p:txBody>
      </p:sp>
      <p:sp>
        <p:nvSpPr>
          <p:cNvPr id="34" name="Shape 18"/>
          <p:cNvSpPr/>
          <p:nvPr/>
        </p:nvSpPr>
        <p:spPr>
          <a:xfrm>
            <a:off x="711745" y="4952174"/>
            <a:ext cx="8432256" cy="1"/>
          </a:xfrm>
          <a:prstGeom prst="line">
            <a:avLst/>
          </a:prstGeom>
          <a:ln w="12700">
            <a:solidFill>
              <a:srgbClr val="0DD2D9"/>
            </a:solidFill>
          </a:ln>
        </p:spPr>
        <p:txBody>
          <a:bodyPr lIns="45719" rIns="45719"/>
          <a:lstStyle/>
          <a:p>
            <a:pPr/>
          </a:p>
        </p:txBody>
      </p:sp>
      <p:pic>
        <p:nvPicPr>
          <p:cNvPr id="35" name="Shape 19" descr="Shape 19"/>
          <p:cNvPicPr>
            <a:picLocks noChangeAspect="1"/>
          </p:cNvPicPr>
          <p:nvPr/>
        </p:nvPicPr>
        <p:blipFill>
          <a:blip r:embed="rId2">
            <a:extLst/>
          </a:blip>
          <a:stretch>
            <a:fillRect/>
          </a:stretch>
        </p:blipFill>
        <p:spPr>
          <a:xfrm>
            <a:off x="168020" y="3332174"/>
            <a:ext cx="1087451" cy="1620001"/>
          </a:xfrm>
          <a:prstGeom prst="rect">
            <a:avLst/>
          </a:prstGeom>
          <a:ln w="12700">
            <a:miter lim="400000"/>
          </a:ln>
        </p:spPr>
      </p:pic>
      <p:sp>
        <p:nvSpPr>
          <p:cNvPr id="36" name="Shape 20"/>
          <p:cNvSpPr/>
          <p:nvPr/>
        </p:nvSpPr>
        <p:spPr>
          <a:xfrm>
            <a:off x="-1" y="195485"/>
            <a:ext cx="9144001" cy="1"/>
          </a:xfrm>
          <a:prstGeom prst="line">
            <a:avLst/>
          </a:prstGeom>
          <a:ln w="12700">
            <a:solidFill>
              <a:srgbClr val="0DD2D9"/>
            </a:solidFill>
          </a:ln>
        </p:spPr>
        <p:txBody>
          <a:bodyPr lIns="45719" rIns="45719"/>
          <a:lstStyle/>
          <a:p>
            <a:pP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44" name="Shape 26"/>
          <p:cNvSpPr/>
          <p:nvPr/>
        </p:nvSpPr>
        <p:spPr>
          <a:xfrm>
            <a:off x="0" y="0"/>
            <a:ext cx="9108506" cy="864000"/>
          </a:xfrm>
          <a:prstGeom prst="rect">
            <a:avLst/>
          </a:prstGeom>
          <a:gradFill>
            <a:gsLst>
              <a:gs pos="0">
                <a:srgbClr val="EFEFEF"/>
              </a:gs>
              <a:gs pos="100000">
                <a:srgbClr val="FFFFFF"/>
              </a:gs>
            </a:gsLst>
          </a:gradFill>
          <a:ln w="12700">
            <a:miter lim="400000"/>
          </a:ln>
        </p:spPr>
        <p:txBody>
          <a:bodyPr lIns="45719" rIns="45719" anchor="ctr"/>
          <a:lstStyle/>
          <a:p>
            <a:pPr algn="ctr">
              <a:defRPr b="1" sz="3600">
                <a:solidFill>
                  <a:srgbClr val="FFFFFF"/>
                </a:solidFill>
              </a:defRPr>
            </a:pPr>
          </a:p>
        </p:txBody>
      </p:sp>
      <p:sp>
        <p:nvSpPr>
          <p:cNvPr id="45" name="Title Text"/>
          <p:cNvSpPr txBox="1"/>
          <p:nvPr>
            <p:ph type="title"/>
          </p:nvPr>
        </p:nvSpPr>
        <p:spPr>
          <a:xfrm>
            <a:off x="0" y="25734"/>
            <a:ext cx="9144000" cy="776532"/>
          </a:xfrm>
          <a:prstGeom prst="rect">
            <a:avLst/>
          </a:prstGeom>
        </p:spPr>
        <p:txBody>
          <a:bodyPr/>
          <a:lstStyle/>
          <a:p>
            <a:pPr/>
            <a:r>
              <a:t>Title Text</a:t>
            </a:r>
          </a:p>
        </p:txBody>
      </p:sp>
      <p:pic>
        <p:nvPicPr>
          <p:cNvPr id="46" name="Shape 28" descr="Shape 28"/>
          <p:cNvPicPr>
            <a:picLocks noChangeAspect="1"/>
          </p:cNvPicPr>
          <p:nvPr/>
        </p:nvPicPr>
        <p:blipFill>
          <a:blip r:embed="rId2">
            <a:extLst/>
          </a:blip>
          <a:stretch>
            <a:fillRect/>
          </a:stretch>
        </p:blipFill>
        <p:spPr>
          <a:xfrm>
            <a:off x="8522681" y="105782"/>
            <a:ext cx="477241" cy="710957"/>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Picture with Caption">
    <p:spTree>
      <p:nvGrpSpPr>
        <p:cNvPr id="1" name=""/>
        <p:cNvGrpSpPr/>
        <p:nvPr/>
      </p:nvGrpSpPr>
      <p:grpSpPr>
        <a:xfrm>
          <a:off x="0" y="0"/>
          <a:ext cx="0" cy="0"/>
          <a:chOff x="0" y="0"/>
          <a:chExt cx="0" cy="0"/>
        </a:xfrm>
      </p:grpSpPr>
      <p:sp>
        <p:nvSpPr>
          <p:cNvPr id="54" name="Shape 39"/>
          <p:cNvSpPr/>
          <p:nvPr>
            <p:ph type="pic" idx="21"/>
          </p:nvPr>
        </p:nvSpPr>
        <p:spPr>
          <a:xfrm>
            <a:off x="179999" y="179550"/>
            <a:ext cx="8784002" cy="4784400"/>
          </a:xfrm>
          <a:prstGeom prst="rect">
            <a:avLst/>
          </a:prstGeom>
        </p:spPr>
        <p:txBody>
          <a:bodyPr lIns="91439" rIns="91439"/>
          <a:lstStyle/>
          <a:p>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Picture with Caption">
    <p:spTree>
      <p:nvGrpSpPr>
        <p:cNvPr id="1" name=""/>
        <p:cNvGrpSpPr/>
        <p:nvPr/>
      </p:nvGrpSpPr>
      <p:grpSpPr>
        <a:xfrm>
          <a:off x="0" y="0"/>
          <a:ext cx="0" cy="0"/>
          <a:chOff x="0" y="0"/>
          <a:chExt cx="0" cy="0"/>
        </a:xfrm>
      </p:grpSpPr>
      <p:sp>
        <p:nvSpPr>
          <p:cNvPr id="62" name="Shape 41"/>
          <p:cNvSpPr/>
          <p:nvPr/>
        </p:nvSpPr>
        <p:spPr>
          <a:xfrm>
            <a:off x="719999" y="442505"/>
            <a:ext cx="7704002" cy="4281359"/>
          </a:xfrm>
          <a:prstGeom prst="rect">
            <a:avLst/>
          </a:prstGeom>
          <a:solidFill>
            <a:srgbClr val="0DD2D9"/>
          </a:solidFill>
          <a:ln w="12700">
            <a:miter lim="400000"/>
          </a:ln>
        </p:spPr>
        <p:txBody>
          <a:bodyPr lIns="45719" rIns="45719" anchor="ctr"/>
          <a:lstStyle/>
          <a:p>
            <a:pPr algn="ctr">
              <a:defRPr sz="1800">
                <a:solidFill>
                  <a:srgbClr val="FFFFFF"/>
                </a:solidFill>
              </a:defRPr>
            </a:pPr>
          </a:p>
        </p:txBody>
      </p:sp>
      <p:sp>
        <p:nvSpPr>
          <p:cNvPr id="63" name="Shape 42"/>
          <p:cNvSpPr/>
          <p:nvPr>
            <p:ph type="pic" sz="half" idx="21"/>
          </p:nvPr>
        </p:nvSpPr>
        <p:spPr>
          <a:xfrm>
            <a:off x="3275855" y="0"/>
            <a:ext cx="2592289" cy="5143500"/>
          </a:xfrm>
          <a:prstGeom prst="rect">
            <a:avLst/>
          </a:prstGeom>
        </p:spPr>
        <p:txBody>
          <a:bodyPr lIns="91439" rIns="91439"/>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Picture with Caption">
    <p:spTree>
      <p:nvGrpSpPr>
        <p:cNvPr id="1" name=""/>
        <p:cNvGrpSpPr/>
        <p:nvPr/>
      </p:nvGrpSpPr>
      <p:grpSpPr>
        <a:xfrm>
          <a:off x="0" y="0"/>
          <a:ext cx="0" cy="0"/>
          <a:chOff x="0" y="0"/>
          <a:chExt cx="0" cy="0"/>
        </a:xfrm>
      </p:grpSpPr>
      <p:sp>
        <p:nvSpPr>
          <p:cNvPr id="71" name="Shape 44"/>
          <p:cNvSpPr/>
          <p:nvPr>
            <p:ph type="pic" sz="half" idx="21"/>
          </p:nvPr>
        </p:nvSpPr>
        <p:spPr>
          <a:xfrm>
            <a:off x="2555775" y="1263998"/>
            <a:ext cx="2772001" cy="3456000"/>
          </a:xfrm>
          <a:prstGeom prst="rect">
            <a:avLst/>
          </a:prstGeom>
        </p:spPr>
        <p:txBody>
          <a:bodyPr lIns="91439" rIns="91439"/>
          <a:lstStyle/>
          <a:p>
            <a:pPr/>
          </a:p>
        </p:txBody>
      </p:sp>
      <p:sp>
        <p:nvSpPr>
          <p:cNvPr id="72" name="Shape 45"/>
          <p:cNvSpPr/>
          <p:nvPr/>
        </p:nvSpPr>
        <p:spPr>
          <a:xfrm>
            <a:off x="733752" y="1263998"/>
            <a:ext cx="1835775" cy="1728193"/>
          </a:xfrm>
          <a:prstGeom prst="rect">
            <a:avLst/>
          </a:prstGeom>
          <a:solidFill>
            <a:srgbClr val="0DD2D9"/>
          </a:solidFill>
          <a:ln w="12700">
            <a:miter lim="400000"/>
          </a:ln>
        </p:spPr>
        <p:txBody>
          <a:bodyPr lIns="45719" rIns="45719" anchor="ctr"/>
          <a:lstStyle/>
          <a:p>
            <a:pPr algn="ctr">
              <a:defRPr sz="1800">
                <a:solidFill>
                  <a:srgbClr val="FFFFFF"/>
                </a:solidFill>
              </a:defRPr>
            </a:pPr>
          </a:p>
        </p:txBody>
      </p:sp>
      <p:sp>
        <p:nvSpPr>
          <p:cNvPr id="73" name="Shape 46"/>
          <p:cNvSpPr/>
          <p:nvPr/>
        </p:nvSpPr>
        <p:spPr>
          <a:xfrm>
            <a:off x="733752" y="2991805"/>
            <a:ext cx="1835775" cy="1728193"/>
          </a:xfrm>
          <a:prstGeom prst="rect">
            <a:avLst/>
          </a:prstGeom>
          <a:solidFill>
            <a:srgbClr val="BFBFBF"/>
          </a:solidFill>
          <a:ln w="12700">
            <a:miter lim="400000"/>
          </a:ln>
        </p:spPr>
        <p:txBody>
          <a:bodyPr lIns="45719" rIns="45719" anchor="ctr"/>
          <a:lstStyle/>
          <a:p>
            <a:pPr algn="ctr">
              <a:defRPr sz="1800">
                <a:solidFill>
                  <a:srgbClr val="FFFFFF"/>
                </a:solidFill>
              </a:defRPr>
            </a:pPr>
          </a:p>
        </p:txBody>
      </p:sp>
      <p:sp>
        <p:nvSpPr>
          <p:cNvPr id="74" name="Shape 47"/>
          <p:cNvSpPr/>
          <p:nvPr/>
        </p:nvSpPr>
        <p:spPr>
          <a:xfrm>
            <a:off x="0" y="0"/>
            <a:ext cx="9108506" cy="864000"/>
          </a:xfrm>
          <a:prstGeom prst="rect">
            <a:avLst/>
          </a:prstGeom>
          <a:gradFill>
            <a:gsLst>
              <a:gs pos="0">
                <a:srgbClr val="EFEFEF"/>
              </a:gs>
              <a:gs pos="100000">
                <a:srgbClr val="FFFFFF"/>
              </a:gs>
            </a:gsLst>
          </a:gradFill>
          <a:ln w="12700">
            <a:miter lim="400000"/>
          </a:ln>
        </p:spPr>
        <p:txBody>
          <a:bodyPr lIns="45719" rIns="45719" anchor="ctr"/>
          <a:lstStyle/>
          <a:p>
            <a:pPr algn="ctr">
              <a:defRPr b="1" sz="3600">
                <a:solidFill>
                  <a:srgbClr val="FFFFFF"/>
                </a:solidFill>
              </a:defRPr>
            </a:pPr>
          </a:p>
        </p:txBody>
      </p:sp>
      <p:sp>
        <p:nvSpPr>
          <p:cNvPr id="75" name="Title Text"/>
          <p:cNvSpPr txBox="1"/>
          <p:nvPr>
            <p:ph type="title"/>
          </p:nvPr>
        </p:nvSpPr>
        <p:spPr>
          <a:xfrm>
            <a:off x="0" y="25734"/>
            <a:ext cx="9144000" cy="776532"/>
          </a:xfrm>
          <a:prstGeom prst="rect">
            <a:avLst/>
          </a:prstGeom>
        </p:spPr>
        <p:txBody>
          <a:bodyPr/>
          <a:lstStyle/>
          <a:p>
            <a:pPr/>
            <a:r>
              <a:t>Title Text</a:t>
            </a:r>
          </a:p>
        </p:txBody>
      </p:sp>
      <p:pic>
        <p:nvPicPr>
          <p:cNvPr id="76" name="Shape 49" descr="Shape 49"/>
          <p:cNvPicPr>
            <a:picLocks noChangeAspect="1"/>
          </p:cNvPicPr>
          <p:nvPr/>
        </p:nvPicPr>
        <p:blipFill>
          <a:blip r:embed="rId2">
            <a:extLst/>
          </a:blip>
          <a:stretch>
            <a:fillRect/>
          </a:stretch>
        </p:blipFill>
        <p:spPr>
          <a:xfrm>
            <a:off x="8522681" y="105782"/>
            <a:ext cx="477241" cy="710957"/>
          </a:xfrm>
          <a:prstGeom prst="rect">
            <a:avLst/>
          </a:prstGeom>
          <a:ln w="12700">
            <a:miter lim="400000"/>
          </a:ln>
        </p:spPr>
      </p:pic>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Picture with Caption">
    <p:spTree>
      <p:nvGrpSpPr>
        <p:cNvPr id="1" name=""/>
        <p:cNvGrpSpPr/>
        <p:nvPr/>
      </p:nvGrpSpPr>
      <p:grpSpPr>
        <a:xfrm>
          <a:off x="0" y="0"/>
          <a:ext cx="0" cy="0"/>
          <a:chOff x="0" y="0"/>
          <a:chExt cx="0" cy="0"/>
        </a:xfrm>
      </p:grpSpPr>
      <p:sp>
        <p:nvSpPr>
          <p:cNvPr id="84" name="Shape 22"/>
          <p:cNvSpPr/>
          <p:nvPr/>
        </p:nvSpPr>
        <p:spPr>
          <a:xfrm>
            <a:off x="-1" y="3003550"/>
            <a:ext cx="9144001" cy="2139950"/>
          </a:xfrm>
          <a:prstGeom prst="rect">
            <a:avLst/>
          </a:prstGeom>
          <a:solidFill>
            <a:srgbClr val="0DD2D9"/>
          </a:solidFill>
          <a:ln w="12700">
            <a:miter lim="400000"/>
          </a:ln>
        </p:spPr>
        <p:txBody>
          <a:bodyPr lIns="45719" rIns="45719" anchor="ctr"/>
          <a:lstStyle/>
          <a:p>
            <a:pPr algn="ctr">
              <a:defRPr sz="1800">
                <a:solidFill>
                  <a:srgbClr val="FFFFFF"/>
                </a:solidFill>
              </a:defRPr>
            </a:pPr>
          </a:p>
        </p:txBody>
      </p:sp>
      <p:sp>
        <p:nvSpPr>
          <p:cNvPr id="85" name="Shape 23"/>
          <p:cNvSpPr/>
          <p:nvPr>
            <p:ph type="pic" sz="quarter" idx="21"/>
          </p:nvPr>
        </p:nvSpPr>
        <p:spPr>
          <a:xfrm>
            <a:off x="755576" y="2157550"/>
            <a:ext cx="1692001" cy="1692001"/>
          </a:xfrm>
          <a:prstGeom prst="rect">
            <a:avLst/>
          </a:prstGeom>
          <a:ln w="50800">
            <a:solidFill>
              <a:srgbClr val="0DD2D9"/>
            </a:solidFill>
            <a:round/>
          </a:ln>
        </p:spPr>
        <p:txBody>
          <a:bodyPr lIns="91439" rIns="91439"/>
          <a:lstStyle/>
          <a:p>
            <a:pPr/>
          </a:p>
        </p:txBody>
      </p:sp>
      <p:sp>
        <p:nvSpPr>
          <p:cNvPr id="86" name="Title Text"/>
          <p:cNvSpPr txBox="1"/>
          <p:nvPr>
            <p:ph type="title"/>
          </p:nvPr>
        </p:nvSpPr>
        <p:spPr>
          <a:xfrm>
            <a:off x="0" y="254335"/>
            <a:ext cx="9144000" cy="776401"/>
          </a:xfrm>
          <a:prstGeom prst="rect">
            <a:avLst/>
          </a:prstGeom>
        </p:spPr>
        <p:txBody>
          <a:bodyPr/>
          <a:lstStyle>
            <a:lvl1pPr algn="ctr"/>
          </a:lstStyle>
          <a:p>
            <a:pPr/>
            <a:r>
              <a:t>Title Text</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94" name="Title Text"/>
          <p:cNvSpPr txBox="1"/>
          <p:nvPr>
            <p:ph type="title"/>
          </p:nvPr>
        </p:nvSpPr>
        <p:spPr>
          <a:xfrm>
            <a:off x="685800" y="1598612"/>
            <a:ext cx="7772400" cy="1101726"/>
          </a:xfrm>
          <a:prstGeom prst="rect">
            <a:avLst/>
          </a:prstGeom>
        </p:spPr>
        <p:txBody>
          <a:bodyPr lIns="45719" tIns="45719" rIns="45719" bIns="45719"/>
          <a:lstStyle>
            <a:lvl1pPr algn="ctr">
              <a:defRPr b="0" sz="4400">
                <a:solidFill>
                  <a:srgbClr val="000000"/>
                </a:solidFill>
                <a:latin typeface="Calibri"/>
                <a:ea typeface="Calibri"/>
                <a:cs typeface="Calibri"/>
                <a:sym typeface="Calibri"/>
              </a:defRPr>
            </a:lvl1pPr>
          </a:lstStyle>
          <a:p>
            <a:pPr/>
            <a:r>
              <a:t>Title Text</a:t>
            </a:r>
          </a:p>
        </p:txBody>
      </p:sp>
      <p:sp>
        <p:nvSpPr>
          <p:cNvPr id="95" name="Body Level One…"/>
          <p:cNvSpPr txBox="1"/>
          <p:nvPr>
            <p:ph type="body" sz="quarter" idx="1"/>
          </p:nvPr>
        </p:nvSpPr>
        <p:spPr>
          <a:xfrm>
            <a:off x="1371600" y="2914650"/>
            <a:ext cx="6400800" cy="1314450"/>
          </a:xfrm>
          <a:prstGeom prst="rect">
            <a:avLst/>
          </a:prstGeom>
        </p:spPr>
        <p:txBody>
          <a:bodyPr>
            <a:normAutofit fontScale="100000" lnSpcReduction="0"/>
          </a:bodyPr>
          <a:lstStyle>
            <a:lvl1pPr algn="ctr">
              <a:spcBef>
                <a:spcPts val="700"/>
              </a:spcBef>
              <a:defRPr sz="3200">
                <a:solidFill>
                  <a:srgbClr val="888888"/>
                </a:solidFill>
                <a:latin typeface="Calibri"/>
                <a:ea typeface="Calibri"/>
                <a:cs typeface="Calibri"/>
                <a:sym typeface="Calibri"/>
              </a:defRPr>
            </a:lvl1pPr>
            <a:lvl2pPr indent="457200" algn="ctr">
              <a:spcBef>
                <a:spcPts val="700"/>
              </a:spcBef>
              <a:defRPr sz="3200">
                <a:solidFill>
                  <a:srgbClr val="888888"/>
                </a:solidFill>
                <a:latin typeface="Calibri"/>
                <a:ea typeface="Calibri"/>
                <a:cs typeface="Calibri"/>
                <a:sym typeface="Calibri"/>
              </a:defRPr>
            </a:lvl2pPr>
            <a:lvl3pPr indent="914400" algn="ctr">
              <a:spcBef>
                <a:spcPts val="700"/>
              </a:spcBef>
              <a:defRPr sz="3200">
                <a:solidFill>
                  <a:srgbClr val="888888"/>
                </a:solidFill>
                <a:latin typeface="Calibri"/>
                <a:ea typeface="Calibri"/>
                <a:cs typeface="Calibri"/>
                <a:sym typeface="Calibri"/>
              </a:defRPr>
            </a:lvl3pPr>
            <a:lvl4pPr indent="1371600" algn="ctr">
              <a:spcBef>
                <a:spcPts val="700"/>
              </a:spcBef>
              <a:defRPr sz="3200">
                <a:solidFill>
                  <a:srgbClr val="888888"/>
                </a:solidFill>
                <a:latin typeface="Calibri"/>
                <a:ea typeface="Calibri"/>
                <a:cs typeface="Calibri"/>
                <a:sym typeface="Calibri"/>
              </a:defRPr>
            </a:lvl4pPr>
            <a:lvl5pPr indent="1828800" algn="ctr">
              <a:spcBef>
                <a:spcPts val="700"/>
              </a:spcBef>
              <a:defRPr sz="3200">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6" name="Slide Number"/>
          <p:cNvSpPr txBox="1"/>
          <p:nvPr>
            <p:ph type="sldNum" sz="quarter" idx="2"/>
          </p:nvPr>
        </p:nvSpPr>
        <p:spPr>
          <a:xfrm>
            <a:off x="8413144" y="4772454"/>
            <a:ext cx="273657" cy="264255"/>
          </a:xfrm>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hape 11"/>
          <p:cNvSpPr/>
          <p:nvPr/>
        </p:nvSpPr>
        <p:spPr>
          <a:xfrm>
            <a:off x="-1" y="0"/>
            <a:ext cx="1619673" cy="5143500"/>
          </a:xfrm>
          <a:prstGeom prst="rect">
            <a:avLst/>
          </a:prstGeom>
          <a:gradFill>
            <a:gsLst>
              <a:gs pos="0">
                <a:srgbClr val="EAEAEA"/>
              </a:gs>
              <a:gs pos="42000">
                <a:srgbClr val="EEEEEE"/>
              </a:gs>
              <a:gs pos="100000">
                <a:srgbClr val="FFFFFF"/>
              </a:gs>
            </a:gsLst>
          </a:gradFill>
          <a:ln w="12700">
            <a:miter lim="400000"/>
          </a:ln>
        </p:spPr>
        <p:txBody>
          <a:bodyPr lIns="45719" rIns="45719" anchor="ctr"/>
          <a:lstStyle/>
          <a:p>
            <a:pPr algn="ctr">
              <a:defRPr sz="1800">
                <a:solidFill>
                  <a:srgbClr val="FFFFFF"/>
                </a:solidFill>
              </a:defRPr>
            </a:pPr>
          </a:p>
        </p:txBody>
      </p:sp>
      <p:sp>
        <p:nvSpPr>
          <p:cNvPr id="3" name="Title Text"/>
          <p:cNvSpPr txBox="1"/>
          <p:nvPr>
            <p:ph type="title"/>
          </p:nvPr>
        </p:nvSpPr>
        <p:spPr>
          <a:xfrm>
            <a:off x="1584000" y="25734"/>
            <a:ext cx="7560000" cy="77653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r>
              <a:t>Title Text</a:t>
            </a:r>
          </a:p>
        </p:txBody>
      </p:sp>
      <p:pic>
        <p:nvPicPr>
          <p:cNvPr id="4" name="Shape 13" descr="Shape 13"/>
          <p:cNvPicPr>
            <a:picLocks noChangeAspect="1"/>
          </p:cNvPicPr>
          <p:nvPr/>
        </p:nvPicPr>
        <p:blipFill>
          <a:blip r:embed="rId2">
            <a:extLst/>
          </a:blip>
          <a:stretch>
            <a:fillRect/>
          </a:stretch>
        </p:blipFill>
        <p:spPr>
          <a:xfrm>
            <a:off x="168020" y="3332174"/>
            <a:ext cx="1087451" cy="1620001"/>
          </a:xfrm>
          <a:prstGeom prst="rect">
            <a:avLst/>
          </a:prstGeom>
          <a:ln w="12700">
            <a:miter lim="400000"/>
          </a:ln>
        </p:spPr>
      </p:pic>
      <p:sp>
        <p:nvSpPr>
          <p:cNvPr id="5" name="Shape 14"/>
          <p:cNvSpPr/>
          <p:nvPr/>
        </p:nvSpPr>
        <p:spPr>
          <a:xfrm>
            <a:off x="711745" y="4952174"/>
            <a:ext cx="8432256" cy="1"/>
          </a:xfrm>
          <a:prstGeom prst="line">
            <a:avLst/>
          </a:prstGeom>
          <a:ln w="12700">
            <a:solidFill>
              <a:srgbClr val="0DD2D9"/>
            </a:solidFill>
          </a:ln>
        </p:spPr>
        <p:txBody>
          <a:bodyPr lIns="45719" rIns="45719"/>
          <a:lstStyle/>
          <a:p>
            <a:pPr/>
          </a:p>
        </p:txBody>
      </p:sp>
      <p:sp>
        <p:nvSpPr>
          <p:cNvPr id="6"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600" u="none">
          <a:solidFill>
            <a:srgbClr val="3F3F3F"/>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3600" u="none">
          <a:solidFill>
            <a:srgbClr val="3F3F3F"/>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3600" u="none">
          <a:solidFill>
            <a:srgbClr val="3F3F3F"/>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3600" u="none">
          <a:solidFill>
            <a:srgbClr val="3F3F3F"/>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3600" u="none">
          <a:solidFill>
            <a:srgbClr val="3F3F3F"/>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3600" u="none">
          <a:solidFill>
            <a:srgbClr val="3F3F3F"/>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3600" u="none">
          <a:solidFill>
            <a:srgbClr val="3F3F3F"/>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3600" u="none">
          <a:solidFill>
            <a:srgbClr val="3F3F3F"/>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3600" u="none">
          <a:solidFill>
            <a:srgbClr val="3F3F3F"/>
          </a:solidFill>
          <a:uFillTx/>
          <a:latin typeface="+mn-lt"/>
          <a:ea typeface="+mn-ea"/>
          <a:cs typeface="+mn-cs"/>
          <a:sym typeface="Arial"/>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22"/>
          <p:cNvSpPr txBox="1"/>
          <p:nvPr>
            <p:ph type="ctrTitle"/>
          </p:nvPr>
        </p:nvSpPr>
        <p:spPr>
          <a:prstGeom prst="rect">
            <a:avLst/>
          </a:prstGeom>
        </p:spPr>
        <p:txBody>
          <a:bodyPr lIns="45699" tIns="45699" rIns="45699" bIns="45699"/>
          <a:lstStyle/>
          <a:p>
            <a:pPr defTabSz="749808">
              <a:defRPr sz="2296"/>
            </a:pPr>
            <a:r>
              <a:t>Автоматизарно тестване на уеб базирани приложения с </a:t>
            </a:r>
            <a:r>
              <a:t>JAVA</a:t>
            </a:r>
          </a:p>
        </p:txBody>
      </p:sp>
      <p:sp>
        <p:nvSpPr>
          <p:cNvPr id="178" name="Shape 125"/>
          <p:cNvSpPr txBox="1"/>
          <p:nvPr>
            <p:ph type="subTitle" sz="quarter" idx="1"/>
          </p:nvPr>
        </p:nvSpPr>
        <p:spPr>
          <a:xfrm>
            <a:off x="-34010" y="4433794"/>
            <a:ext cx="9144001" cy="400246"/>
          </a:xfrm>
          <a:prstGeom prst="rect">
            <a:avLst/>
          </a:prstGeom>
        </p:spPr>
        <p:txBody>
          <a:bodyPr/>
          <a:lstStyle/>
          <a:p>
            <a:pPr>
              <a:defRPr b="1" sz="16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Shape 380"/>
          <p:cNvSpPr txBox="1"/>
          <p:nvPr/>
        </p:nvSpPr>
        <p:spPr>
          <a:xfrm>
            <a:off x="3136343" y="3308615"/>
            <a:ext cx="1641718" cy="35062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lvl1pPr>
          </a:lstStyle>
          <a:p>
            <a:pPr/>
            <a:r>
              <a:t> </a:t>
            </a:r>
          </a:p>
        </p:txBody>
      </p:sp>
      <p:sp>
        <p:nvSpPr>
          <p:cNvPr id="261" name="Shape 381"/>
          <p:cNvSpPr txBox="1"/>
          <p:nvPr>
            <p:ph type="title"/>
          </p:nvPr>
        </p:nvSpPr>
        <p:spPr>
          <a:xfrm>
            <a:off x="0" y="25734"/>
            <a:ext cx="9144000" cy="776532"/>
          </a:xfrm>
          <a:prstGeom prst="rect">
            <a:avLst/>
          </a:prstGeom>
        </p:spPr>
        <p:txBody>
          <a:bodyPr lIns="45699" tIns="45699" rIns="45699" bIns="45699"/>
          <a:lstStyle/>
          <a:p>
            <a:pPr/>
            <a:r>
              <a:t> </a:t>
            </a:r>
            <a:r>
              <a:rPr sz="2400">
                <a:solidFill>
                  <a:srgbClr val="0DD2D9"/>
                </a:solidFill>
              </a:rPr>
              <a:t>Цената за остраняване на грешките</a:t>
            </a:r>
          </a:p>
        </p:txBody>
      </p:sp>
      <p:sp>
        <p:nvSpPr>
          <p:cNvPr id="262" name="Shape 382"/>
          <p:cNvSpPr/>
          <p:nvPr/>
        </p:nvSpPr>
        <p:spPr>
          <a:xfrm>
            <a:off x="1390706" y="1696740"/>
            <a:ext cx="499163" cy="863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017"/>
                </a:moveTo>
                <a:cubicBezTo>
                  <a:pt x="9940" y="19017"/>
                  <a:pt x="9244" y="19419"/>
                  <a:pt x="9244" y="19916"/>
                </a:cubicBezTo>
                <a:cubicBezTo>
                  <a:pt x="9244" y="20413"/>
                  <a:pt x="9940" y="20815"/>
                  <a:pt x="10800" y="20815"/>
                </a:cubicBezTo>
                <a:cubicBezTo>
                  <a:pt x="11660" y="20815"/>
                  <a:pt x="12356" y="20413"/>
                  <a:pt x="12356" y="19916"/>
                </a:cubicBezTo>
                <a:cubicBezTo>
                  <a:pt x="12356" y="19419"/>
                  <a:pt x="11660" y="19017"/>
                  <a:pt x="10800" y="19017"/>
                </a:cubicBezTo>
                <a:close/>
                <a:moveTo>
                  <a:pt x="1661" y="2154"/>
                </a:moveTo>
                <a:lnTo>
                  <a:pt x="1661" y="17996"/>
                </a:lnTo>
                <a:lnTo>
                  <a:pt x="19939" y="17996"/>
                </a:lnTo>
                <a:lnTo>
                  <a:pt x="19939" y="2154"/>
                </a:lnTo>
                <a:close/>
                <a:moveTo>
                  <a:pt x="8308" y="714"/>
                </a:moveTo>
                <a:cubicBezTo>
                  <a:pt x="7964" y="714"/>
                  <a:pt x="7685" y="875"/>
                  <a:pt x="7685" y="1074"/>
                </a:cubicBezTo>
                <a:cubicBezTo>
                  <a:pt x="7685" y="1273"/>
                  <a:pt x="7964" y="1434"/>
                  <a:pt x="8308" y="1434"/>
                </a:cubicBezTo>
                <a:lnTo>
                  <a:pt x="13292" y="1434"/>
                </a:lnTo>
                <a:cubicBezTo>
                  <a:pt x="13636" y="1434"/>
                  <a:pt x="13915" y="1273"/>
                  <a:pt x="13915" y="1074"/>
                </a:cubicBezTo>
                <a:cubicBezTo>
                  <a:pt x="13915" y="875"/>
                  <a:pt x="13636" y="714"/>
                  <a:pt x="13292" y="714"/>
                </a:cubicBezTo>
                <a:close/>
                <a:moveTo>
                  <a:pt x="3600" y="0"/>
                </a:moveTo>
                <a:lnTo>
                  <a:pt x="18000" y="0"/>
                </a:lnTo>
                <a:cubicBezTo>
                  <a:pt x="19988" y="0"/>
                  <a:pt x="21600" y="931"/>
                  <a:pt x="21600" y="2080"/>
                </a:cubicBezTo>
                <a:lnTo>
                  <a:pt x="21600" y="19520"/>
                </a:lnTo>
                <a:cubicBezTo>
                  <a:pt x="21600" y="20669"/>
                  <a:pt x="19988" y="21600"/>
                  <a:pt x="18000" y="21600"/>
                </a:cubicBezTo>
                <a:lnTo>
                  <a:pt x="3600" y="21600"/>
                </a:lnTo>
                <a:cubicBezTo>
                  <a:pt x="1612" y="21600"/>
                  <a:pt x="0" y="20669"/>
                  <a:pt x="0" y="19520"/>
                </a:cubicBezTo>
                <a:lnTo>
                  <a:pt x="0" y="2080"/>
                </a:lnTo>
                <a:cubicBezTo>
                  <a:pt x="0" y="931"/>
                  <a:pt x="1612" y="0"/>
                  <a:pt x="3600" y="0"/>
                </a:cubicBezTo>
                <a:close/>
              </a:path>
            </a:pathLst>
          </a:custGeom>
          <a:solidFill>
            <a:srgbClr val="3F3F3F"/>
          </a:solidFill>
          <a:ln w="12700">
            <a:miter lim="400000"/>
          </a:ln>
        </p:spPr>
        <p:txBody>
          <a:bodyPr lIns="45719" rIns="45719" anchor="ctr"/>
          <a:lstStyle/>
          <a:p>
            <a:pPr algn="ctr">
              <a:defRPr sz="1800">
                <a:solidFill>
                  <a:srgbClr val="FFFFFF"/>
                </a:solidFill>
              </a:defRPr>
            </a:pPr>
          </a:p>
        </p:txBody>
      </p:sp>
      <p:sp>
        <p:nvSpPr>
          <p:cNvPr id="263" name="Shape 383"/>
          <p:cNvSpPr/>
          <p:nvPr/>
        </p:nvSpPr>
        <p:spPr>
          <a:xfrm>
            <a:off x="1117265" y="3501009"/>
            <a:ext cx="1061289" cy="843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56" y="15222"/>
                </a:moveTo>
                <a:cubicBezTo>
                  <a:pt x="15757" y="15222"/>
                  <a:pt x="15596" y="15424"/>
                  <a:pt x="15596" y="15675"/>
                </a:cubicBezTo>
                <a:cubicBezTo>
                  <a:pt x="15596" y="15925"/>
                  <a:pt x="15757" y="16128"/>
                  <a:pt x="15956" y="16128"/>
                </a:cubicBezTo>
                <a:lnTo>
                  <a:pt x="17156" y="16128"/>
                </a:lnTo>
                <a:cubicBezTo>
                  <a:pt x="17355" y="16128"/>
                  <a:pt x="17516" y="15925"/>
                  <a:pt x="17516" y="15675"/>
                </a:cubicBezTo>
                <a:cubicBezTo>
                  <a:pt x="17516" y="15424"/>
                  <a:pt x="17355" y="15222"/>
                  <a:pt x="17156" y="15222"/>
                </a:cubicBezTo>
                <a:close/>
                <a:moveTo>
                  <a:pt x="1156" y="15222"/>
                </a:moveTo>
                <a:cubicBezTo>
                  <a:pt x="957" y="15222"/>
                  <a:pt x="796" y="15424"/>
                  <a:pt x="796" y="15675"/>
                </a:cubicBezTo>
                <a:cubicBezTo>
                  <a:pt x="796" y="15925"/>
                  <a:pt x="957" y="16128"/>
                  <a:pt x="1156" y="16128"/>
                </a:cubicBezTo>
                <a:lnTo>
                  <a:pt x="2355" y="16128"/>
                </a:lnTo>
                <a:cubicBezTo>
                  <a:pt x="2554" y="16128"/>
                  <a:pt x="2715" y="15925"/>
                  <a:pt x="2715" y="15675"/>
                </a:cubicBezTo>
                <a:cubicBezTo>
                  <a:pt x="2715" y="15424"/>
                  <a:pt x="2554" y="15222"/>
                  <a:pt x="2355" y="15222"/>
                </a:cubicBezTo>
                <a:close/>
                <a:moveTo>
                  <a:pt x="19557" y="15070"/>
                </a:moveTo>
                <a:cubicBezTo>
                  <a:pt x="19291" y="15070"/>
                  <a:pt x="19077" y="15341"/>
                  <a:pt x="19077" y="15675"/>
                </a:cubicBezTo>
                <a:cubicBezTo>
                  <a:pt x="19077" y="16008"/>
                  <a:pt x="19291" y="16279"/>
                  <a:pt x="19557" y="16279"/>
                </a:cubicBezTo>
                <a:cubicBezTo>
                  <a:pt x="19822" y="16279"/>
                  <a:pt x="20037" y="16008"/>
                  <a:pt x="20037" y="15675"/>
                </a:cubicBezTo>
                <a:cubicBezTo>
                  <a:pt x="20037" y="15341"/>
                  <a:pt x="19822" y="15070"/>
                  <a:pt x="19557" y="15070"/>
                </a:cubicBezTo>
                <a:close/>
                <a:moveTo>
                  <a:pt x="796" y="1031"/>
                </a:moveTo>
                <a:lnTo>
                  <a:pt x="796" y="14501"/>
                </a:lnTo>
                <a:lnTo>
                  <a:pt x="20804" y="14501"/>
                </a:lnTo>
                <a:lnTo>
                  <a:pt x="20804" y="1031"/>
                </a:lnTo>
                <a:close/>
                <a:moveTo>
                  <a:pt x="0" y="0"/>
                </a:moveTo>
                <a:lnTo>
                  <a:pt x="21600" y="0"/>
                </a:lnTo>
                <a:lnTo>
                  <a:pt x="21600" y="16918"/>
                </a:lnTo>
                <a:lnTo>
                  <a:pt x="12081" y="16918"/>
                </a:lnTo>
                <a:lnTo>
                  <a:pt x="12381" y="19468"/>
                </a:lnTo>
                <a:lnTo>
                  <a:pt x="15714" y="19468"/>
                </a:lnTo>
                <a:cubicBezTo>
                  <a:pt x="16182" y="19468"/>
                  <a:pt x="16561" y="19945"/>
                  <a:pt x="16561" y="20534"/>
                </a:cubicBezTo>
                <a:lnTo>
                  <a:pt x="16561" y="21600"/>
                </a:lnTo>
                <a:lnTo>
                  <a:pt x="5040" y="21600"/>
                </a:lnTo>
                <a:lnTo>
                  <a:pt x="5040" y="20534"/>
                </a:lnTo>
                <a:cubicBezTo>
                  <a:pt x="5040" y="19945"/>
                  <a:pt x="5419" y="19468"/>
                  <a:pt x="5887" y="19468"/>
                </a:cubicBezTo>
                <a:lnTo>
                  <a:pt x="9219" y="19468"/>
                </a:lnTo>
                <a:lnTo>
                  <a:pt x="9519" y="16918"/>
                </a:lnTo>
                <a:lnTo>
                  <a:pt x="0" y="16918"/>
                </a:lnTo>
                <a:close/>
              </a:path>
            </a:pathLst>
          </a:custGeom>
          <a:solidFill>
            <a:srgbClr val="3F3F3F"/>
          </a:solidFill>
          <a:ln w="12700">
            <a:miter lim="400000"/>
          </a:ln>
        </p:spPr>
        <p:txBody>
          <a:bodyPr lIns="45719" rIns="45719" anchor="ctr"/>
          <a:lstStyle/>
          <a:p>
            <a:pPr algn="ctr">
              <a:defRPr sz="1800">
                <a:solidFill>
                  <a:srgbClr val="FFFFFF"/>
                </a:solidFill>
              </a:defRPr>
            </a:pPr>
          </a:p>
        </p:txBody>
      </p:sp>
      <p:grpSp>
        <p:nvGrpSpPr>
          <p:cNvPr id="266" name="Picture Placeholder 5"/>
          <p:cNvGrpSpPr/>
          <p:nvPr/>
        </p:nvGrpSpPr>
        <p:grpSpPr>
          <a:xfrm>
            <a:off x="323850" y="1263650"/>
            <a:ext cx="4500563" cy="3455988"/>
            <a:chOff x="0" y="0"/>
            <a:chExt cx="4500562" cy="3455987"/>
          </a:xfrm>
        </p:grpSpPr>
        <p:sp>
          <p:nvSpPr>
            <p:cNvPr id="264" name="Rectangle"/>
            <p:cNvSpPr/>
            <p:nvPr/>
          </p:nvSpPr>
          <p:spPr>
            <a:xfrm>
              <a:off x="0" y="0"/>
              <a:ext cx="4500563" cy="3455988"/>
            </a:xfrm>
            <a:prstGeom prst="rect">
              <a:avLst/>
            </a:prstGeom>
            <a:solidFill>
              <a:srgbClr val="D8D8D8"/>
            </a:solidFill>
            <a:ln w="12700" cap="flat">
              <a:noFill/>
              <a:miter lim="400000"/>
            </a:ln>
            <a:effectLst/>
          </p:spPr>
          <p:txBody>
            <a:bodyPr wrap="square" lIns="45719" tIns="45719" rIns="45719" bIns="45719" numCol="1" anchor="ctr">
              <a:noAutofit/>
            </a:bodyPr>
            <a:lstStyle/>
            <a:p>
              <a:pPr/>
            </a:p>
          </p:txBody>
        </p:sp>
        <p:pic>
          <p:nvPicPr>
            <p:cNvPr id="265" name="image8.jpeg" descr="image8.jpeg"/>
            <p:cNvPicPr>
              <a:picLocks noChangeAspect="1"/>
            </p:cNvPicPr>
            <p:nvPr/>
          </p:nvPicPr>
          <p:blipFill>
            <a:blip r:embed="rId2">
              <a:extLst/>
            </a:blip>
            <a:srcRect l="1002" t="0" r="1002" b="0"/>
            <a:stretch>
              <a:fillRect/>
            </a:stretch>
          </p:blipFill>
          <p:spPr>
            <a:xfrm>
              <a:off x="0" y="0"/>
              <a:ext cx="4500563" cy="3455988"/>
            </a:xfrm>
            <a:prstGeom prst="rect">
              <a:avLst/>
            </a:prstGeom>
            <a:ln w="12700" cap="flat">
              <a:noFill/>
              <a:miter lim="400000"/>
            </a:ln>
            <a:effectLst/>
          </p:spPr>
        </p:pic>
      </p:grpSp>
      <p:sp>
        <p:nvSpPr>
          <p:cNvPr id="267" name="Rectangle 6"/>
          <p:cNvSpPr txBox="1"/>
          <p:nvPr/>
        </p:nvSpPr>
        <p:spPr>
          <a:xfrm>
            <a:off x="5193784" y="1879252"/>
            <a:ext cx="3364944" cy="15080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Цената за отстраняване на грешките расте експоненциално във времето. За това колко по-рано започне тестването, толкова по-голяма е вероятност грешките да бъдат открити по-рано  и съответно толкова по-ниска е цената за тяхното отстраняване.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Shape 166"/>
          <p:cNvSpPr txBox="1"/>
          <p:nvPr>
            <p:ph type="title" idx="4294967295"/>
          </p:nvPr>
        </p:nvSpPr>
        <p:spPr>
          <a:xfrm>
            <a:off x="3131849" y="2129724"/>
            <a:ext cx="6012002" cy="730058"/>
          </a:xfrm>
          <a:prstGeom prst="rect">
            <a:avLst/>
          </a:prstGeom>
        </p:spPr>
        <p:txBody>
          <a:bodyPr lIns="45699" tIns="45699" rIns="45699" bIns="45699"/>
          <a:lstStyle>
            <a:lvl1pPr>
              <a:defRPr sz="3200">
                <a:solidFill>
                  <a:srgbClr val="FFFFFF"/>
                </a:solidFill>
              </a:defRPr>
            </a:lvl1pPr>
          </a:lstStyle>
          <a:p>
            <a:pPr/>
            <a:r>
              <a:t>Nobody is perfect! Are you?</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hape 130"/>
          <p:cNvSpPr txBox="1"/>
          <p:nvPr>
            <p:ph type="title"/>
          </p:nvPr>
        </p:nvSpPr>
        <p:spPr>
          <a:xfrm>
            <a:off x="1584000" y="25734"/>
            <a:ext cx="7560000" cy="776532"/>
          </a:xfrm>
          <a:prstGeom prst="rect">
            <a:avLst/>
          </a:prstGeom>
        </p:spPr>
        <p:txBody>
          <a:bodyPr lIns="45699" tIns="45699" rIns="45699" bIns="45699"/>
          <a:lstStyle>
            <a:lvl1pPr>
              <a:defRPr>
                <a:solidFill>
                  <a:srgbClr val="0DD2D9"/>
                </a:solidFill>
              </a:defRPr>
            </a:lvl1pPr>
          </a:lstStyle>
          <a:p>
            <a:pPr/>
            <a:r>
              <a:t>Защо допускаме грешки?</a:t>
            </a:r>
          </a:p>
        </p:txBody>
      </p:sp>
      <p:sp>
        <p:nvSpPr>
          <p:cNvPr id="274" name="Shape 131"/>
          <p:cNvSpPr txBox="1"/>
          <p:nvPr/>
        </p:nvSpPr>
        <p:spPr>
          <a:xfrm>
            <a:off x="1465430" y="987574"/>
            <a:ext cx="6893327" cy="61981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r">
              <a:defRPr sz="1200"/>
            </a:pPr>
            <a:r>
              <a:t>Допускане на грешки е естествен процес. Тестването помага да открием тези грешки . Процесът по осигуряване на качеството (</a:t>
            </a:r>
            <a:r>
              <a:t>Quality assurance) </a:t>
            </a:r>
            <a:r>
              <a:t>помага да се учим от тези грешки и да не ги допускаме в бъ</a:t>
            </a:r>
            <a:r>
              <a:rPr i="1"/>
              <a:t>д</a:t>
            </a:r>
            <a:r>
              <a:t>еще.</a:t>
            </a:r>
          </a:p>
        </p:txBody>
      </p:sp>
      <p:sp>
        <p:nvSpPr>
          <p:cNvPr id="275" name="Shape 133"/>
          <p:cNvSpPr txBox="1"/>
          <p:nvPr/>
        </p:nvSpPr>
        <p:spPr>
          <a:xfrm>
            <a:off x="1809412" y="1923677"/>
            <a:ext cx="3220919" cy="35062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800">
                <a:solidFill>
                  <a:srgbClr val="0DD2D9"/>
                </a:solidFill>
              </a:defRPr>
            </a:lvl1pPr>
          </a:lstStyle>
          <a:p>
            <a:pPr/>
            <a:r>
              <a:t>Причините</a:t>
            </a:r>
          </a:p>
        </p:txBody>
      </p:sp>
      <p:sp>
        <p:nvSpPr>
          <p:cNvPr id="276" name="Rectangle 2"/>
          <p:cNvSpPr txBox="1"/>
          <p:nvPr/>
        </p:nvSpPr>
        <p:spPr>
          <a:xfrm>
            <a:off x="1881416" y="2427733"/>
            <a:ext cx="4480561" cy="16866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71450" indent="-171450">
              <a:buSzPct val="100000"/>
              <a:buFont typeface="Arial"/>
              <a:buChar char="•"/>
              <a:defRPr sz="1200"/>
            </a:pPr>
            <a:r>
              <a:t>Никой не е перфектен </a:t>
            </a:r>
          </a:p>
          <a:p>
            <a:pPr marL="171450" indent="-171450">
              <a:buSzPct val="100000"/>
              <a:buFont typeface="Arial"/>
              <a:buChar char="•"/>
              <a:defRPr sz="1200"/>
            </a:pPr>
            <a:r>
              <a:t>Всички правим грешки или пропуски </a:t>
            </a:r>
          </a:p>
          <a:p>
            <a:pPr marL="171450" indent="-171450">
              <a:buSzPct val="100000"/>
              <a:buFont typeface="Arial"/>
              <a:buChar char="•"/>
              <a:defRPr sz="1200"/>
            </a:pPr>
            <a:r>
              <a:t>Лошо или липсващо обучение</a:t>
            </a:r>
          </a:p>
          <a:p>
            <a:pPr marL="171450" indent="-171450">
              <a:buSzPct val="100000"/>
              <a:buFont typeface="Arial"/>
              <a:buChar char="•"/>
              <a:defRPr sz="1200"/>
            </a:pPr>
            <a:r>
              <a:t>Лоша комуникация </a:t>
            </a:r>
          </a:p>
          <a:p>
            <a:pPr marL="171450" indent="-171450">
              <a:buSzPct val="100000"/>
              <a:buFont typeface="Arial"/>
              <a:buChar char="•"/>
              <a:defRPr sz="1200"/>
            </a:pPr>
            <a:r>
              <a:t>Неясни изисквания</a:t>
            </a:r>
          </a:p>
          <a:p>
            <a:pPr marL="171450" indent="-171450">
              <a:buSzPct val="100000"/>
              <a:buFont typeface="Arial"/>
              <a:buChar char="•"/>
              <a:defRPr sz="1200"/>
            </a:pPr>
            <a:r>
              <a:t>Промяна в изискаванията или лошо документиране на изискванията</a:t>
            </a:r>
          </a:p>
          <a:p>
            <a:pPr marL="171450" indent="-171450">
              <a:buSzPct val="100000"/>
              <a:buFont typeface="Arial"/>
              <a:buChar char="•"/>
              <a:defRPr sz="1200"/>
            </a:pPr>
            <a:r>
              <a:t>ПРЕДПОЛОЖЕНИЯ</a:t>
            </a:r>
          </a:p>
          <a:p>
            <a:pPr marL="171450" indent="-171450">
              <a:buSzPct val="100000"/>
              <a:buFont typeface="Arial"/>
              <a:buChar char="•"/>
              <a:defRPr sz="1200"/>
            </a:pP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166"/>
          <p:cNvSpPr txBox="1"/>
          <p:nvPr>
            <p:ph type="title" idx="4294967295"/>
          </p:nvPr>
        </p:nvSpPr>
        <p:spPr>
          <a:xfrm>
            <a:off x="3131849" y="2129725"/>
            <a:ext cx="6012002" cy="503701"/>
          </a:xfrm>
          <a:prstGeom prst="rect">
            <a:avLst/>
          </a:prstGeom>
        </p:spPr>
        <p:txBody>
          <a:bodyPr lIns="45699" tIns="45699" rIns="45699" bIns="45699"/>
          <a:lstStyle>
            <a:lvl1pPr defTabSz="749808">
              <a:defRPr sz="1476">
                <a:solidFill>
                  <a:srgbClr val="FFFFFF"/>
                </a:solidFill>
              </a:defRPr>
            </a:lvl1pPr>
          </a:lstStyle>
          <a:p>
            <a:pPr/>
            <a:r>
              <a:t>„Тестването е сравнение на това какво е с това, което трябва да бъде“</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130"/>
          <p:cNvSpPr txBox="1"/>
          <p:nvPr>
            <p:ph type="title"/>
          </p:nvPr>
        </p:nvSpPr>
        <p:spPr>
          <a:xfrm>
            <a:off x="1584000" y="25734"/>
            <a:ext cx="7560000" cy="776532"/>
          </a:xfrm>
          <a:prstGeom prst="rect">
            <a:avLst/>
          </a:prstGeom>
        </p:spPr>
        <p:txBody>
          <a:bodyPr lIns="45699" tIns="45699" rIns="45699" bIns="45699"/>
          <a:lstStyle>
            <a:lvl1pPr>
              <a:defRPr sz="3200">
                <a:solidFill>
                  <a:srgbClr val="0DD2D9"/>
                </a:solidFill>
              </a:defRPr>
            </a:lvl1pPr>
          </a:lstStyle>
          <a:p>
            <a:pPr/>
            <a:r>
              <a:t>Софтуерното тестване е ...</a:t>
            </a:r>
          </a:p>
        </p:txBody>
      </p:sp>
      <p:sp>
        <p:nvSpPr>
          <p:cNvPr id="281" name="Shape 131"/>
          <p:cNvSpPr txBox="1"/>
          <p:nvPr/>
        </p:nvSpPr>
        <p:spPr>
          <a:xfrm>
            <a:off x="1678784" y="617202"/>
            <a:ext cx="6893327" cy="26421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200">
                <a:solidFill>
                  <a:srgbClr val="3F3F3F"/>
                </a:solidFill>
              </a:defRPr>
            </a:lvl1pPr>
          </a:lstStyle>
          <a:p>
            <a:pPr/>
            <a:r>
              <a:t>Съществуват много и различни дефиниции на понятието „Софтуерно тестване“</a:t>
            </a:r>
          </a:p>
        </p:txBody>
      </p:sp>
      <p:grpSp>
        <p:nvGrpSpPr>
          <p:cNvPr id="284" name="Shape 132"/>
          <p:cNvGrpSpPr/>
          <p:nvPr/>
        </p:nvGrpSpPr>
        <p:grpSpPr>
          <a:xfrm>
            <a:off x="1678784" y="968989"/>
            <a:ext cx="3220919" cy="977501"/>
            <a:chOff x="0" y="0"/>
            <a:chExt cx="3220917" cy="977499"/>
          </a:xfrm>
        </p:grpSpPr>
        <p:sp>
          <p:nvSpPr>
            <p:cNvPr id="282" name="Shape 133"/>
            <p:cNvSpPr txBox="1"/>
            <p:nvPr/>
          </p:nvSpPr>
          <p:spPr>
            <a:xfrm>
              <a:off x="0" y="0"/>
              <a:ext cx="3220918" cy="619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i="1" sz="1200">
                  <a:solidFill>
                    <a:srgbClr val="0DD2D9"/>
                  </a:solidFill>
                </a:defRPr>
              </a:lvl1pPr>
            </a:lstStyle>
            <a:p>
              <a:pPr/>
              <a:r>
                <a:t>„Процесът на изпълнение на програмата с цел да се удостовери нейното качество“ Милс</a:t>
              </a:r>
            </a:p>
          </p:txBody>
        </p:sp>
        <p:sp>
          <p:nvSpPr>
            <p:cNvPr id="283" name="Shape 134"/>
            <p:cNvSpPr txBox="1"/>
            <p:nvPr/>
          </p:nvSpPr>
          <p:spPr>
            <a:xfrm>
              <a:off x="0" y="610854"/>
              <a:ext cx="3220918" cy="366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solidFill>
                    <a:srgbClr val="3F3F3F"/>
                  </a:solidFill>
                </a:defRPr>
              </a:pPr>
              <a:r>
                <a:t>В тази дефиниция, не отразява фактът, че тестването открива грешки</a:t>
              </a:r>
              <a:r>
                <a:t>.</a:t>
              </a:r>
            </a:p>
          </p:txBody>
        </p:sp>
      </p:grpSp>
      <p:grpSp>
        <p:nvGrpSpPr>
          <p:cNvPr id="287" name="Shape 135"/>
          <p:cNvGrpSpPr/>
          <p:nvPr/>
        </p:nvGrpSpPr>
        <p:grpSpPr>
          <a:xfrm>
            <a:off x="5322931" y="942075"/>
            <a:ext cx="3435040" cy="863556"/>
            <a:chOff x="0" y="0"/>
            <a:chExt cx="3435039" cy="863555"/>
          </a:xfrm>
        </p:grpSpPr>
        <p:sp>
          <p:nvSpPr>
            <p:cNvPr id="285" name="Shape 136"/>
            <p:cNvSpPr txBox="1"/>
            <p:nvPr/>
          </p:nvSpPr>
          <p:spPr>
            <a:xfrm>
              <a:off x="0" y="0"/>
              <a:ext cx="3435040" cy="6610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noAutofit/>
            </a:bodyPr>
            <a:lstStyle>
              <a:lvl1pPr>
                <a:defRPr b="1" i="1" sz="1200">
                  <a:solidFill>
                    <a:srgbClr val="0DD2D9"/>
                  </a:solidFill>
                </a:defRPr>
              </a:lvl1pPr>
            </a:lstStyle>
            <a:p>
              <a:pPr/>
              <a:r>
                <a:t>„Процесът на изпълнение на програмата с цел да се открият грешки в нея  </a:t>
              </a:r>
            </a:p>
          </p:txBody>
        </p:sp>
        <p:sp>
          <p:nvSpPr>
            <p:cNvPr id="286" name="Shape 137"/>
            <p:cNvSpPr txBox="1"/>
            <p:nvPr/>
          </p:nvSpPr>
          <p:spPr>
            <a:xfrm>
              <a:off x="0" y="472536"/>
              <a:ext cx="3435040" cy="3910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noAutofit/>
            </a:bodyPr>
            <a:lstStyle>
              <a:lvl1pPr>
                <a:defRPr sz="1000">
                  <a:solidFill>
                    <a:srgbClr val="3F3F3F"/>
                  </a:solidFill>
                </a:defRPr>
              </a:lvl1pPr>
            </a:lstStyle>
            <a:p>
              <a:pPr/>
              <a:r>
                <a:t>Тази дефиниция не отразява фактът , че тестването проверява придържането към изискванията</a:t>
              </a:r>
            </a:p>
          </p:txBody>
        </p:sp>
      </p:grpSp>
      <p:sp>
        <p:nvSpPr>
          <p:cNvPr id="288" name="Shape 138"/>
          <p:cNvSpPr txBox="1"/>
          <p:nvPr/>
        </p:nvSpPr>
        <p:spPr>
          <a:xfrm>
            <a:off x="1678784" y="2096653"/>
            <a:ext cx="6893327" cy="303281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1200"/>
            </a:pPr>
            <a:r>
              <a:t>BS7925-1:</a:t>
            </a:r>
            <a:r>
              <a:rPr b="0"/>
              <a:t> </a:t>
            </a:r>
          </a:p>
          <a:p>
            <a:pPr>
              <a:defRPr b="1" i="1" sz="1200">
                <a:solidFill>
                  <a:srgbClr val="0DD9D2"/>
                </a:solidFill>
              </a:defRPr>
            </a:pPr>
            <a:r>
              <a:t>„Процесът на изпълнение на програма, с цел да се провери, че тя удовлетворява изискванията (бизнес и технически) и за да се открият грешки в нея.</a:t>
            </a:r>
            <a:r>
              <a:rPr b="0" i="0"/>
              <a:t> „</a:t>
            </a:r>
            <a:endParaRPr b="0" i="0"/>
          </a:p>
          <a:p>
            <a:pPr>
              <a:defRPr sz="1000">
                <a:solidFill>
                  <a:srgbClr val="33CCFF"/>
                </a:solidFill>
              </a:defRPr>
            </a:pPr>
          </a:p>
          <a:p>
            <a:pPr>
              <a:defRPr b="1" sz="1200"/>
            </a:pPr>
            <a:r>
              <a:t>ISTQB:</a:t>
            </a:r>
            <a:r>
              <a:rPr b="0"/>
              <a:t> </a:t>
            </a:r>
          </a:p>
          <a:p>
            <a:pPr>
              <a:defRPr b="1" i="1" sz="1200">
                <a:solidFill>
                  <a:srgbClr val="0DD9D2"/>
                </a:solidFill>
              </a:defRPr>
            </a:pPr>
            <a:r>
              <a:t>„</a:t>
            </a:r>
            <a:r>
              <a:t>T</a:t>
            </a:r>
            <a:r>
              <a:t>естването на софтуер е процес на изпълнение на програма или приложение с цел да се намерят програмни грешки. Това е  процес на валидиране и проверка дали дадена софтуерна програма, приложение или продукт, отговаря на бизнес и технически изисквания, които са довели до нейното проектиране и разработка.“</a:t>
            </a:r>
          </a:p>
          <a:p>
            <a:pPr>
              <a:defRPr sz="1000"/>
            </a:pPr>
          </a:p>
          <a:p>
            <a:pPr>
              <a:defRPr b="1" sz="1200"/>
            </a:pPr>
            <a:r>
              <a:t>IEEE Standard Glossary of Software Engineering Terminology:</a:t>
            </a:r>
            <a:r>
              <a:rPr b="0"/>
              <a:t> </a:t>
            </a:r>
            <a:r>
              <a:rPr b="0" sz="1000"/>
              <a:t>“</a:t>
            </a:r>
            <a:r>
              <a:rPr i="1">
                <a:solidFill>
                  <a:srgbClr val="0DD9D2"/>
                </a:solidFill>
              </a:rPr>
              <a:t>Тестването е процес на работата с дадена система или неин компонент под предварително определени условия, наблюдение и записване на резултатите от работата и извършване на оценка на някои аспекти на системата или компонента.„</a:t>
            </a:r>
            <a:endParaRPr i="1">
              <a:solidFill>
                <a:srgbClr val="0DD9D2"/>
              </a:solidFill>
            </a:endParaRPr>
          </a:p>
          <a:p>
            <a:pPr>
              <a:defRPr sz="1200">
                <a:solidFill>
                  <a:srgbClr val="0DD9D2"/>
                </a:solidFill>
              </a:defRPr>
            </a:pPr>
          </a:p>
          <a:p>
            <a:pPr>
              <a:defRPr sz="1200"/>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Title 1"/>
          <p:cNvSpPr txBox="1"/>
          <p:nvPr>
            <p:ph type="title"/>
          </p:nvPr>
        </p:nvSpPr>
        <p:spPr>
          <a:xfrm>
            <a:off x="1584000" y="25734"/>
            <a:ext cx="7560000" cy="776532"/>
          </a:xfrm>
          <a:prstGeom prst="rect">
            <a:avLst/>
          </a:prstGeom>
        </p:spPr>
        <p:txBody>
          <a:bodyPr/>
          <a:lstStyle>
            <a:lvl1pPr defTabSz="777240">
              <a:defRPr sz="2040"/>
            </a:lvl1pPr>
          </a:lstStyle>
          <a:p>
            <a:pPr/>
            <a:r>
              <a:t>Роля на тестването в софурната разработка и поддръжка</a:t>
            </a:r>
          </a:p>
        </p:txBody>
      </p:sp>
      <p:sp>
        <p:nvSpPr>
          <p:cNvPr id="293" name="TextBox 2"/>
          <p:cNvSpPr txBox="1"/>
          <p:nvPr/>
        </p:nvSpPr>
        <p:spPr>
          <a:xfrm>
            <a:off x="1737400" y="1275605"/>
            <a:ext cx="1914746"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800"/>
            </a:lvl1pPr>
          </a:lstStyle>
          <a:p>
            <a:pPr/>
            <a:r>
              <a:t>Защо тестваме? </a:t>
            </a:r>
          </a:p>
        </p:txBody>
      </p:sp>
      <p:sp>
        <p:nvSpPr>
          <p:cNvPr id="294" name="TextBox 4"/>
          <p:cNvSpPr txBox="1"/>
          <p:nvPr/>
        </p:nvSpPr>
        <p:spPr>
          <a:xfrm>
            <a:off x="2241455" y="1653775"/>
            <a:ext cx="5525185" cy="1684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1600"/>
            </a:pPr>
            <a:r>
              <a:t>Идентифициране на грешки</a:t>
            </a:r>
          </a:p>
          <a:p>
            <a:pPr marL="285750" indent="-285750">
              <a:buSzPct val="100000"/>
              <a:buFont typeface="Arial"/>
              <a:buChar char="•"/>
              <a:defRPr sz="1600"/>
            </a:pPr>
            <a:r>
              <a:t>Редуциране на дефекти </a:t>
            </a:r>
          </a:p>
          <a:p>
            <a:pPr marL="285750" indent="-285750">
              <a:buSzPct val="100000"/>
              <a:buFont typeface="Arial"/>
              <a:buChar char="•"/>
              <a:defRPr sz="1600"/>
            </a:pPr>
            <a:r>
              <a:t>Повишаване на качеството </a:t>
            </a:r>
          </a:p>
          <a:p>
            <a:pPr marL="285750" indent="-285750">
              <a:buSzPct val="100000"/>
              <a:buFont typeface="Arial"/>
              <a:buChar char="•"/>
              <a:defRPr sz="1600"/>
            </a:pPr>
            <a:r>
              <a:t>Повишава надежността</a:t>
            </a:r>
          </a:p>
          <a:p>
            <a:pPr marL="285750" indent="-285750">
              <a:buSzPct val="100000"/>
              <a:buFont typeface="Arial"/>
              <a:buChar char="•"/>
              <a:defRPr sz="1600"/>
            </a:pPr>
            <a:r>
              <a:t>Намаляване на цената/повишаване на печалбата </a:t>
            </a:r>
          </a:p>
          <a:p>
            <a:pPr marL="285750" indent="-285750">
              <a:buSzPct val="100000"/>
              <a:buFont typeface="Arial"/>
              <a:buChar char="•"/>
              <a:defRPr sz="1600"/>
            </a:pPr>
            <a:r>
              <a:t>Осигурява изпълнението на изискванията на клиента</a:t>
            </a:r>
          </a:p>
          <a:p>
            <a:pPr marL="285750" indent="-285750">
              <a:buSzPct val="100000"/>
              <a:buFont typeface="Arial"/>
              <a:buChar char="•"/>
              <a:defRPr sz="1600"/>
            </a:pPr>
            <a:r>
              <a:t>Подържа репутацията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4"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Title 1"/>
          <p:cNvSpPr txBox="1"/>
          <p:nvPr>
            <p:ph type="title"/>
          </p:nvPr>
        </p:nvSpPr>
        <p:spPr>
          <a:xfrm>
            <a:off x="1584000" y="25734"/>
            <a:ext cx="7560000" cy="776532"/>
          </a:xfrm>
          <a:prstGeom prst="rect">
            <a:avLst/>
          </a:prstGeom>
        </p:spPr>
        <p:txBody>
          <a:bodyPr/>
          <a:lstStyle/>
          <a:p>
            <a:pPr/>
            <a:r>
              <a:t>Error vs Defect vs Failure</a:t>
            </a:r>
          </a:p>
        </p:txBody>
      </p:sp>
      <p:pic>
        <p:nvPicPr>
          <p:cNvPr id="297" name="Picture 2" descr="Picture 2"/>
          <p:cNvPicPr>
            <a:picLocks noChangeAspect="1"/>
          </p:cNvPicPr>
          <p:nvPr/>
        </p:nvPicPr>
        <p:blipFill>
          <a:blip r:embed="rId2">
            <a:extLst/>
          </a:blip>
          <a:stretch>
            <a:fillRect/>
          </a:stretch>
        </p:blipFill>
        <p:spPr>
          <a:xfrm>
            <a:off x="3143250" y="1328737"/>
            <a:ext cx="2857500" cy="248602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467"/>
          <p:cNvSpPr txBox="1"/>
          <p:nvPr>
            <p:ph type="title"/>
          </p:nvPr>
        </p:nvSpPr>
        <p:spPr>
          <a:xfrm>
            <a:off x="0" y="25734"/>
            <a:ext cx="9144000" cy="776532"/>
          </a:xfrm>
          <a:prstGeom prst="rect">
            <a:avLst/>
          </a:prstGeom>
        </p:spPr>
        <p:txBody>
          <a:bodyPr lIns="45699" tIns="45699" rIns="45699" bIns="45699"/>
          <a:lstStyle/>
          <a:p>
            <a:pPr>
              <a:defRPr>
                <a:solidFill>
                  <a:srgbClr val="0DD2D9"/>
                </a:solidFill>
              </a:defRPr>
            </a:pPr>
            <a:r>
              <a:t> </a:t>
            </a:r>
            <a:r>
              <a:rPr sz="2000"/>
              <a:t>Нива на зрялост на тестването </a:t>
            </a:r>
            <a:r>
              <a:rPr sz="1800">
                <a:solidFill>
                  <a:srgbClr val="3F3F3F"/>
                </a:solidFill>
              </a:rPr>
              <a:t>Борис Бейзър</a:t>
            </a:r>
          </a:p>
        </p:txBody>
      </p:sp>
      <p:grpSp>
        <p:nvGrpSpPr>
          <p:cNvPr id="304" name="Shape 468"/>
          <p:cNvGrpSpPr/>
          <p:nvPr/>
        </p:nvGrpSpPr>
        <p:grpSpPr>
          <a:xfrm>
            <a:off x="107503" y="1136573"/>
            <a:ext cx="1691098" cy="1691098"/>
            <a:chOff x="0" y="0"/>
            <a:chExt cx="1691096" cy="1691096"/>
          </a:xfrm>
        </p:grpSpPr>
        <p:sp>
          <p:nvSpPr>
            <p:cNvPr id="300" name="Shape 469"/>
            <p:cNvSpPr/>
            <p:nvPr/>
          </p:nvSpPr>
          <p:spPr>
            <a:xfrm rot="8100000">
              <a:off x="247654" y="247654"/>
              <a:ext cx="1195788" cy="1195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DD2D9"/>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grpSp>
          <p:nvGrpSpPr>
            <p:cNvPr id="303" name="Shape 470"/>
            <p:cNvGrpSpPr/>
            <p:nvPr/>
          </p:nvGrpSpPr>
          <p:grpSpPr>
            <a:xfrm>
              <a:off x="316464" y="316464"/>
              <a:ext cx="1058168" cy="1058168"/>
              <a:chOff x="0" y="0"/>
              <a:chExt cx="1058167" cy="1058167"/>
            </a:xfrm>
          </p:grpSpPr>
          <p:sp>
            <p:nvSpPr>
              <p:cNvPr id="301" name="Circle"/>
              <p:cNvSpPr/>
              <p:nvPr/>
            </p:nvSpPr>
            <p:spPr>
              <a:xfrm>
                <a:off x="0" y="0"/>
                <a:ext cx="1058168" cy="1058168"/>
              </a:xfrm>
              <a:prstGeom prst="ellipse">
                <a:avLst/>
              </a:prstGeom>
              <a:gradFill flip="none" rotWithShape="1">
                <a:gsLst>
                  <a:gs pos="0">
                    <a:srgbClr val="DDDDDD"/>
                  </a:gs>
                  <a:gs pos="100000">
                    <a:srgbClr val="FFFFFF"/>
                  </a:gs>
                </a:gsLst>
                <a:lin ang="0" scaled="0"/>
              </a:gradFill>
              <a:ln w="9525" cap="flat">
                <a:solidFill>
                  <a:srgbClr val="FFFFFF"/>
                </a:solidFill>
                <a:prstDash val="solid"/>
                <a:round/>
              </a:ln>
              <a:effectLst/>
            </p:spPr>
            <p:txBody>
              <a:bodyPr wrap="square" lIns="45719" tIns="45719" rIns="45719" bIns="45719" numCol="1" anchor="ctr">
                <a:noAutofit/>
              </a:bodyPr>
              <a:lstStyle/>
              <a:p>
                <a:pPr algn="ctr">
                  <a:defRPr sz="3200">
                    <a:ln w="18415" cap="flat">
                      <a:solidFill>
                        <a:srgbClr val="FFFFFF"/>
                      </a:solidFill>
                      <a:prstDash val="solid"/>
                      <a:round/>
                    </a:ln>
                    <a:solidFill>
                      <a:srgbClr val="FFFFFF"/>
                    </a:solidFill>
                    <a:effectLst>
                      <a:outerShdw sx="100000" sy="100000" kx="0" ky="0" algn="b" rotWithShape="0" blurRad="63500" dist="0" dir="3600000">
                        <a:srgbClr val="000000">
                          <a:alpha val="70000"/>
                        </a:srgbClr>
                      </a:outerShdw>
                    </a:effectLst>
                  </a:defRPr>
                </a:pPr>
              </a:p>
            </p:txBody>
          </p:sp>
          <p:sp>
            <p:nvSpPr>
              <p:cNvPr id="302" name="0"/>
              <p:cNvSpPr txBox="1"/>
              <p:nvPr/>
            </p:nvSpPr>
            <p:spPr>
              <a:xfrm>
                <a:off x="205452" y="255081"/>
                <a:ext cx="647264" cy="5480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3200">
                    <a:ln w="18415" cap="flat">
                      <a:solidFill>
                        <a:srgbClr val="FFFFFF"/>
                      </a:solidFill>
                      <a:prstDash val="solid"/>
                      <a:round/>
                    </a:ln>
                    <a:solidFill>
                      <a:srgbClr val="FFFFFF"/>
                    </a:solidFill>
                    <a:effectLst>
                      <a:outerShdw sx="100000" sy="100000" kx="0" ky="0" algn="b" rotWithShape="0" blurRad="63500" dist="0" dir="3600000">
                        <a:srgbClr val="000000">
                          <a:alpha val="70000"/>
                        </a:srgbClr>
                      </a:outerShdw>
                    </a:effectLst>
                  </a:defRPr>
                </a:lvl1pPr>
              </a:lstStyle>
              <a:p>
                <a:pPr/>
                <a:r>
                  <a:t>0</a:t>
                </a:r>
              </a:p>
            </p:txBody>
          </p:sp>
        </p:grpSp>
      </p:grpSp>
      <p:grpSp>
        <p:nvGrpSpPr>
          <p:cNvPr id="307" name="Shape 475"/>
          <p:cNvGrpSpPr/>
          <p:nvPr/>
        </p:nvGrpSpPr>
        <p:grpSpPr>
          <a:xfrm>
            <a:off x="223443" y="3115822"/>
            <a:ext cx="1459220" cy="1548042"/>
            <a:chOff x="0" y="0"/>
            <a:chExt cx="1459219" cy="1548041"/>
          </a:xfrm>
        </p:grpSpPr>
        <p:sp>
          <p:nvSpPr>
            <p:cNvPr id="305" name="Shape 476"/>
            <p:cNvSpPr txBox="1"/>
            <p:nvPr/>
          </p:nvSpPr>
          <p:spPr>
            <a:xfrm>
              <a:off x="0" y="217026"/>
              <a:ext cx="1459220" cy="13310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lgn="ctr">
                <a:defRPr sz="1200">
                  <a:solidFill>
                    <a:srgbClr val="3F3F3F"/>
                  </a:solidFill>
                </a:defRPr>
              </a:pPr>
              <a:r>
                <a:t>Няма разлика межд</a:t>
              </a:r>
              <a:r>
                <a:t>y</a:t>
              </a:r>
              <a:r>
                <a:t> дебъгване и тестване. Тестването няма смисъл раличен от подпомагане на дебъгването</a:t>
              </a:r>
            </a:p>
          </p:txBody>
        </p:sp>
        <p:sp>
          <p:nvSpPr>
            <p:cNvPr id="306" name="Shape 477"/>
            <p:cNvSpPr txBox="1"/>
            <p:nvPr/>
          </p:nvSpPr>
          <p:spPr>
            <a:xfrm>
              <a:off x="0" y="0"/>
              <a:ext cx="1459220"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sz="1200">
                  <a:solidFill>
                    <a:srgbClr val="3F3F3F"/>
                  </a:solidFill>
                </a:defRPr>
              </a:lvl1pPr>
            </a:lstStyle>
            <a:p>
              <a:pPr/>
              <a:r>
                <a:t>Ниво 0</a:t>
              </a:r>
            </a:p>
          </p:txBody>
        </p:sp>
      </p:grpSp>
      <p:grpSp>
        <p:nvGrpSpPr>
          <p:cNvPr id="310" name="Shape 478"/>
          <p:cNvGrpSpPr/>
          <p:nvPr/>
        </p:nvGrpSpPr>
        <p:grpSpPr>
          <a:xfrm>
            <a:off x="2046347" y="3115822"/>
            <a:ext cx="1459221" cy="1014642"/>
            <a:chOff x="0" y="0"/>
            <a:chExt cx="1459219" cy="1014641"/>
          </a:xfrm>
        </p:grpSpPr>
        <p:sp>
          <p:nvSpPr>
            <p:cNvPr id="308" name="Shape 479"/>
            <p:cNvSpPr txBox="1"/>
            <p:nvPr/>
          </p:nvSpPr>
          <p:spPr>
            <a:xfrm>
              <a:off x="0" y="217026"/>
              <a:ext cx="1459220" cy="7976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sz="1200">
                  <a:solidFill>
                    <a:srgbClr val="3F3F3F"/>
                  </a:solidFill>
                </a:defRPr>
              </a:lvl1pPr>
            </a:lstStyle>
            <a:p>
              <a:pPr/>
              <a:r>
                <a:t>Целта на тестването е да покаже се софтуерът работи</a:t>
              </a:r>
            </a:p>
          </p:txBody>
        </p:sp>
        <p:sp>
          <p:nvSpPr>
            <p:cNvPr id="309" name="Shape 480"/>
            <p:cNvSpPr txBox="1"/>
            <p:nvPr/>
          </p:nvSpPr>
          <p:spPr>
            <a:xfrm>
              <a:off x="0" y="0"/>
              <a:ext cx="1459220"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sz="1200">
                  <a:solidFill>
                    <a:srgbClr val="3F3F3F"/>
                  </a:solidFill>
                </a:defRPr>
              </a:lvl1pPr>
            </a:lstStyle>
            <a:p>
              <a:pPr/>
              <a:r>
                <a:t>Ниво 1</a:t>
              </a:r>
            </a:p>
          </p:txBody>
        </p:sp>
      </p:grpSp>
      <p:grpSp>
        <p:nvGrpSpPr>
          <p:cNvPr id="313" name="Shape 481"/>
          <p:cNvGrpSpPr/>
          <p:nvPr/>
        </p:nvGrpSpPr>
        <p:grpSpPr>
          <a:xfrm>
            <a:off x="3861342" y="3115822"/>
            <a:ext cx="1467131" cy="1192442"/>
            <a:chOff x="0" y="0"/>
            <a:chExt cx="1467130" cy="1192441"/>
          </a:xfrm>
        </p:grpSpPr>
        <p:sp>
          <p:nvSpPr>
            <p:cNvPr id="311" name="Shape 482"/>
            <p:cNvSpPr txBox="1"/>
            <p:nvPr/>
          </p:nvSpPr>
          <p:spPr>
            <a:xfrm>
              <a:off x="7911" y="217026"/>
              <a:ext cx="1459220" cy="9754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sz="1200">
                  <a:solidFill>
                    <a:srgbClr val="3F3F3F"/>
                  </a:solidFill>
                </a:defRPr>
              </a:lvl1pPr>
            </a:lstStyle>
            <a:p>
              <a:pPr/>
              <a:r>
                <a:t>Целта на тестването е да докаже, че софтуерът не работи</a:t>
              </a:r>
            </a:p>
          </p:txBody>
        </p:sp>
        <p:sp>
          <p:nvSpPr>
            <p:cNvPr id="312" name="Shape 483"/>
            <p:cNvSpPr txBox="1"/>
            <p:nvPr/>
          </p:nvSpPr>
          <p:spPr>
            <a:xfrm>
              <a:off x="0" y="0"/>
              <a:ext cx="1459219"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sz="1200">
                  <a:solidFill>
                    <a:srgbClr val="3F3F3F"/>
                  </a:solidFill>
                </a:defRPr>
              </a:lvl1pPr>
            </a:lstStyle>
            <a:p>
              <a:pPr/>
              <a:r>
                <a:t>Ниво 2 </a:t>
              </a:r>
            </a:p>
          </p:txBody>
        </p:sp>
      </p:grpSp>
      <p:grpSp>
        <p:nvGrpSpPr>
          <p:cNvPr id="316" name="Shape 484"/>
          <p:cNvGrpSpPr/>
          <p:nvPr/>
        </p:nvGrpSpPr>
        <p:grpSpPr>
          <a:xfrm>
            <a:off x="5692157" y="3115822"/>
            <a:ext cx="1459221" cy="1548042"/>
            <a:chOff x="0" y="0"/>
            <a:chExt cx="1459219" cy="1548041"/>
          </a:xfrm>
        </p:grpSpPr>
        <p:sp>
          <p:nvSpPr>
            <p:cNvPr id="314" name="Shape 485"/>
            <p:cNvSpPr txBox="1"/>
            <p:nvPr/>
          </p:nvSpPr>
          <p:spPr>
            <a:xfrm>
              <a:off x="0" y="217026"/>
              <a:ext cx="1459220" cy="13310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sz="1200">
                  <a:solidFill>
                    <a:srgbClr val="3F3F3F"/>
                  </a:solidFill>
                </a:defRPr>
              </a:lvl1pPr>
            </a:lstStyle>
            <a:p>
              <a:pPr/>
              <a:r>
                <a:t>Целта на тестването е не да докаже нещо, а да сведе риска от неработеща програма до приемливи нива“. </a:t>
              </a:r>
            </a:p>
          </p:txBody>
        </p:sp>
        <p:sp>
          <p:nvSpPr>
            <p:cNvPr id="315" name="Shape 486"/>
            <p:cNvSpPr txBox="1"/>
            <p:nvPr/>
          </p:nvSpPr>
          <p:spPr>
            <a:xfrm>
              <a:off x="0" y="0"/>
              <a:ext cx="1459220"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sz="1200">
                  <a:solidFill>
                    <a:srgbClr val="3F3F3F"/>
                  </a:solidFill>
                </a:defRPr>
              </a:lvl1pPr>
            </a:lstStyle>
            <a:p>
              <a:pPr/>
              <a:r>
                <a:t>Ниво 3</a:t>
              </a:r>
            </a:p>
          </p:txBody>
        </p:sp>
      </p:grpSp>
      <p:grpSp>
        <p:nvGrpSpPr>
          <p:cNvPr id="319" name="Shape 484"/>
          <p:cNvGrpSpPr/>
          <p:nvPr/>
        </p:nvGrpSpPr>
        <p:grpSpPr>
          <a:xfrm>
            <a:off x="7317322" y="3170617"/>
            <a:ext cx="1459221" cy="836843"/>
            <a:chOff x="0" y="0"/>
            <a:chExt cx="1459219" cy="836841"/>
          </a:xfrm>
        </p:grpSpPr>
        <p:sp>
          <p:nvSpPr>
            <p:cNvPr id="317" name="Shape 485"/>
            <p:cNvSpPr txBox="1"/>
            <p:nvPr/>
          </p:nvSpPr>
          <p:spPr>
            <a:xfrm>
              <a:off x="0" y="217026"/>
              <a:ext cx="1459220" cy="619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lgn="ctr">
                <a:defRPr sz="1200">
                  <a:solidFill>
                    <a:srgbClr val="3F3F3F"/>
                  </a:solidFill>
                </a:defRPr>
              </a:pPr>
              <a:r>
                <a:t>Тестването не е акт, то е „състояние на ума“</a:t>
              </a:r>
              <a:r>
                <a:t>  </a:t>
              </a:r>
            </a:p>
          </p:txBody>
        </p:sp>
        <p:sp>
          <p:nvSpPr>
            <p:cNvPr id="318" name="Shape 486"/>
            <p:cNvSpPr txBox="1"/>
            <p:nvPr/>
          </p:nvSpPr>
          <p:spPr>
            <a:xfrm>
              <a:off x="0" y="0"/>
              <a:ext cx="1459220"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sz="1200">
                  <a:solidFill>
                    <a:srgbClr val="3F3F3F"/>
                  </a:solidFill>
                </a:defRPr>
              </a:lvl1pPr>
            </a:lstStyle>
            <a:p>
              <a:pPr/>
              <a:r>
                <a:t>Ниво  4 </a:t>
              </a:r>
            </a:p>
          </p:txBody>
        </p:sp>
      </p:grpSp>
      <p:grpSp>
        <p:nvGrpSpPr>
          <p:cNvPr id="324" name="Shape 468"/>
          <p:cNvGrpSpPr/>
          <p:nvPr/>
        </p:nvGrpSpPr>
        <p:grpSpPr>
          <a:xfrm>
            <a:off x="1930408" y="1108741"/>
            <a:ext cx="1691098" cy="1691098"/>
            <a:chOff x="0" y="0"/>
            <a:chExt cx="1691096" cy="1691096"/>
          </a:xfrm>
        </p:grpSpPr>
        <p:sp>
          <p:nvSpPr>
            <p:cNvPr id="320" name="Shape 469"/>
            <p:cNvSpPr/>
            <p:nvPr/>
          </p:nvSpPr>
          <p:spPr>
            <a:xfrm rot="8100000">
              <a:off x="247654" y="247654"/>
              <a:ext cx="1195788" cy="1195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DD2D9"/>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grpSp>
          <p:nvGrpSpPr>
            <p:cNvPr id="323" name="Shape 470"/>
            <p:cNvGrpSpPr/>
            <p:nvPr/>
          </p:nvGrpSpPr>
          <p:grpSpPr>
            <a:xfrm>
              <a:off x="316464" y="316464"/>
              <a:ext cx="1058168" cy="1058168"/>
              <a:chOff x="0" y="0"/>
              <a:chExt cx="1058167" cy="1058167"/>
            </a:xfrm>
          </p:grpSpPr>
          <p:sp>
            <p:nvSpPr>
              <p:cNvPr id="321" name="Circle"/>
              <p:cNvSpPr/>
              <p:nvPr/>
            </p:nvSpPr>
            <p:spPr>
              <a:xfrm>
                <a:off x="0" y="0"/>
                <a:ext cx="1058168" cy="1058168"/>
              </a:xfrm>
              <a:prstGeom prst="ellipse">
                <a:avLst/>
              </a:prstGeom>
              <a:gradFill flip="none" rotWithShape="1">
                <a:gsLst>
                  <a:gs pos="0">
                    <a:srgbClr val="DDDDDD"/>
                  </a:gs>
                  <a:gs pos="100000">
                    <a:srgbClr val="FFFFFF"/>
                  </a:gs>
                </a:gsLst>
                <a:lin ang="0" scaled="0"/>
              </a:gradFill>
              <a:ln w="9525" cap="flat">
                <a:solidFill>
                  <a:srgbClr val="FFFFFF"/>
                </a:solidFill>
                <a:prstDash val="solid"/>
                <a:round/>
              </a:ln>
              <a:effectLst/>
            </p:spPr>
            <p:txBody>
              <a:bodyPr wrap="square" lIns="45719" tIns="45719" rIns="45719" bIns="45719" numCol="1" anchor="ctr">
                <a:noAutofit/>
              </a:bodyPr>
              <a:lstStyle/>
              <a:p>
                <a:pPr algn="ctr">
                  <a:defRPr sz="3200">
                    <a:ln w="18415" cap="flat">
                      <a:solidFill>
                        <a:srgbClr val="FFFFFF"/>
                      </a:solidFill>
                      <a:prstDash val="solid"/>
                      <a:round/>
                    </a:ln>
                    <a:solidFill>
                      <a:srgbClr val="FFFFFF"/>
                    </a:solidFill>
                    <a:effectLst>
                      <a:outerShdw sx="100000" sy="100000" kx="0" ky="0" algn="b" rotWithShape="0" blurRad="63500" dist="0" dir="3600000">
                        <a:srgbClr val="000000">
                          <a:alpha val="70000"/>
                        </a:srgbClr>
                      </a:outerShdw>
                    </a:effectLst>
                  </a:defRPr>
                </a:pPr>
              </a:p>
            </p:txBody>
          </p:sp>
          <p:sp>
            <p:nvSpPr>
              <p:cNvPr id="322" name="1"/>
              <p:cNvSpPr txBox="1"/>
              <p:nvPr/>
            </p:nvSpPr>
            <p:spPr>
              <a:xfrm>
                <a:off x="205452" y="255081"/>
                <a:ext cx="647264" cy="5480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3200">
                    <a:ln w="18415" cap="flat">
                      <a:solidFill>
                        <a:srgbClr val="FFFFFF"/>
                      </a:solidFill>
                      <a:prstDash val="solid"/>
                      <a:round/>
                    </a:ln>
                    <a:solidFill>
                      <a:srgbClr val="FFFFFF"/>
                    </a:solidFill>
                    <a:effectLst>
                      <a:outerShdw sx="100000" sy="100000" kx="0" ky="0" algn="b" rotWithShape="0" blurRad="63500" dist="0" dir="3600000">
                        <a:srgbClr val="000000">
                          <a:alpha val="70000"/>
                        </a:srgbClr>
                      </a:outerShdw>
                    </a:effectLst>
                  </a:defRPr>
                </a:lvl1pPr>
              </a:lstStyle>
              <a:p>
                <a:pPr/>
                <a:r>
                  <a:t>1</a:t>
                </a:r>
              </a:p>
            </p:txBody>
          </p:sp>
        </p:grpSp>
      </p:grpSp>
      <p:grpSp>
        <p:nvGrpSpPr>
          <p:cNvPr id="329" name="Shape 468"/>
          <p:cNvGrpSpPr/>
          <p:nvPr/>
        </p:nvGrpSpPr>
        <p:grpSpPr>
          <a:xfrm>
            <a:off x="3753313" y="1108740"/>
            <a:ext cx="1691098" cy="1691098"/>
            <a:chOff x="0" y="0"/>
            <a:chExt cx="1691096" cy="1691096"/>
          </a:xfrm>
        </p:grpSpPr>
        <p:sp>
          <p:nvSpPr>
            <p:cNvPr id="325" name="Shape 469"/>
            <p:cNvSpPr/>
            <p:nvPr/>
          </p:nvSpPr>
          <p:spPr>
            <a:xfrm rot="8100000">
              <a:off x="247654" y="247654"/>
              <a:ext cx="1195788" cy="1195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DD2D9"/>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grpSp>
          <p:nvGrpSpPr>
            <p:cNvPr id="328" name="Shape 470"/>
            <p:cNvGrpSpPr/>
            <p:nvPr/>
          </p:nvGrpSpPr>
          <p:grpSpPr>
            <a:xfrm>
              <a:off x="316464" y="316464"/>
              <a:ext cx="1058168" cy="1058168"/>
              <a:chOff x="0" y="0"/>
              <a:chExt cx="1058167" cy="1058167"/>
            </a:xfrm>
          </p:grpSpPr>
          <p:sp>
            <p:nvSpPr>
              <p:cNvPr id="326" name="Circle"/>
              <p:cNvSpPr/>
              <p:nvPr/>
            </p:nvSpPr>
            <p:spPr>
              <a:xfrm>
                <a:off x="0" y="0"/>
                <a:ext cx="1058168" cy="1058168"/>
              </a:xfrm>
              <a:prstGeom prst="ellipse">
                <a:avLst/>
              </a:prstGeom>
              <a:gradFill flip="none" rotWithShape="1">
                <a:gsLst>
                  <a:gs pos="0">
                    <a:srgbClr val="DDDDDD"/>
                  </a:gs>
                  <a:gs pos="100000">
                    <a:srgbClr val="FFFFFF"/>
                  </a:gs>
                </a:gsLst>
                <a:lin ang="0" scaled="0"/>
              </a:gradFill>
              <a:ln w="9525" cap="flat">
                <a:solidFill>
                  <a:srgbClr val="FFFFFF"/>
                </a:solidFill>
                <a:prstDash val="solid"/>
                <a:round/>
              </a:ln>
              <a:effectLst/>
            </p:spPr>
            <p:txBody>
              <a:bodyPr wrap="square" lIns="45719" tIns="45719" rIns="45719" bIns="45719" numCol="1" anchor="ctr">
                <a:noAutofit/>
              </a:bodyPr>
              <a:lstStyle/>
              <a:p>
                <a:pPr algn="ctr">
                  <a:defRPr sz="3200">
                    <a:ln w="18415" cap="flat">
                      <a:solidFill>
                        <a:srgbClr val="FFFFFF"/>
                      </a:solidFill>
                      <a:prstDash val="solid"/>
                      <a:round/>
                    </a:ln>
                    <a:solidFill>
                      <a:srgbClr val="FFFFFF"/>
                    </a:solidFill>
                    <a:effectLst>
                      <a:outerShdw sx="100000" sy="100000" kx="0" ky="0" algn="b" rotWithShape="0" blurRad="63500" dist="0" dir="3600000">
                        <a:srgbClr val="000000">
                          <a:alpha val="70000"/>
                        </a:srgbClr>
                      </a:outerShdw>
                    </a:effectLst>
                  </a:defRPr>
                </a:pPr>
              </a:p>
            </p:txBody>
          </p:sp>
          <p:sp>
            <p:nvSpPr>
              <p:cNvPr id="327" name="2"/>
              <p:cNvSpPr txBox="1"/>
              <p:nvPr/>
            </p:nvSpPr>
            <p:spPr>
              <a:xfrm>
                <a:off x="205452" y="255081"/>
                <a:ext cx="647264" cy="5480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3200">
                    <a:ln w="18415" cap="flat">
                      <a:solidFill>
                        <a:srgbClr val="FFFFFF"/>
                      </a:solidFill>
                      <a:prstDash val="solid"/>
                      <a:round/>
                    </a:ln>
                    <a:solidFill>
                      <a:srgbClr val="FFFFFF"/>
                    </a:solidFill>
                    <a:effectLst>
                      <a:outerShdw sx="100000" sy="100000" kx="0" ky="0" algn="b" rotWithShape="0" blurRad="63500" dist="0" dir="3600000">
                        <a:srgbClr val="000000">
                          <a:alpha val="70000"/>
                        </a:srgbClr>
                      </a:outerShdw>
                    </a:effectLst>
                  </a:defRPr>
                </a:lvl1pPr>
              </a:lstStyle>
              <a:p>
                <a:pPr/>
                <a:r>
                  <a:t>2</a:t>
                </a:r>
              </a:p>
            </p:txBody>
          </p:sp>
        </p:grpSp>
      </p:grpSp>
      <p:grpSp>
        <p:nvGrpSpPr>
          <p:cNvPr id="334" name="Shape 468"/>
          <p:cNvGrpSpPr/>
          <p:nvPr/>
        </p:nvGrpSpPr>
        <p:grpSpPr>
          <a:xfrm>
            <a:off x="5576217" y="1120971"/>
            <a:ext cx="1691098" cy="1691098"/>
            <a:chOff x="0" y="0"/>
            <a:chExt cx="1691096" cy="1691096"/>
          </a:xfrm>
        </p:grpSpPr>
        <p:sp>
          <p:nvSpPr>
            <p:cNvPr id="330" name="Shape 469"/>
            <p:cNvSpPr/>
            <p:nvPr/>
          </p:nvSpPr>
          <p:spPr>
            <a:xfrm rot="8100000">
              <a:off x="247654" y="247654"/>
              <a:ext cx="1195788" cy="1195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DD2D9"/>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grpSp>
          <p:nvGrpSpPr>
            <p:cNvPr id="333" name="Shape 470"/>
            <p:cNvGrpSpPr/>
            <p:nvPr/>
          </p:nvGrpSpPr>
          <p:grpSpPr>
            <a:xfrm>
              <a:off x="316464" y="316464"/>
              <a:ext cx="1058168" cy="1058168"/>
              <a:chOff x="0" y="0"/>
              <a:chExt cx="1058167" cy="1058167"/>
            </a:xfrm>
          </p:grpSpPr>
          <p:sp>
            <p:nvSpPr>
              <p:cNvPr id="331" name="Circle"/>
              <p:cNvSpPr/>
              <p:nvPr/>
            </p:nvSpPr>
            <p:spPr>
              <a:xfrm>
                <a:off x="0" y="0"/>
                <a:ext cx="1058168" cy="1058168"/>
              </a:xfrm>
              <a:prstGeom prst="ellipse">
                <a:avLst/>
              </a:prstGeom>
              <a:gradFill flip="none" rotWithShape="1">
                <a:gsLst>
                  <a:gs pos="0">
                    <a:srgbClr val="DDDDDD"/>
                  </a:gs>
                  <a:gs pos="100000">
                    <a:srgbClr val="FFFFFF"/>
                  </a:gs>
                </a:gsLst>
                <a:lin ang="0" scaled="0"/>
              </a:gradFill>
              <a:ln w="9525" cap="flat">
                <a:solidFill>
                  <a:srgbClr val="FFFFFF"/>
                </a:solidFill>
                <a:prstDash val="solid"/>
                <a:round/>
              </a:ln>
              <a:effectLst/>
            </p:spPr>
            <p:txBody>
              <a:bodyPr wrap="square" lIns="45719" tIns="45719" rIns="45719" bIns="45719" numCol="1" anchor="ctr">
                <a:noAutofit/>
              </a:bodyPr>
              <a:lstStyle/>
              <a:p>
                <a:pPr algn="ctr">
                  <a:defRPr sz="3200">
                    <a:ln w="18415" cap="flat">
                      <a:solidFill>
                        <a:srgbClr val="FFFFFF"/>
                      </a:solidFill>
                      <a:prstDash val="solid"/>
                      <a:round/>
                    </a:ln>
                    <a:solidFill>
                      <a:srgbClr val="FFFFFF"/>
                    </a:solidFill>
                    <a:effectLst>
                      <a:outerShdw sx="100000" sy="100000" kx="0" ky="0" algn="b" rotWithShape="0" blurRad="63500" dist="0" dir="3600000">
                        <a:srgbClr val="000000">
                          <a:alpha val="70000"/>
                        </a:srgbClr>
                      </a:outerShdw>
                    </a:effectLst>
                  </a:defRPr>
                </a:pPr>
              </a:p>
            </p:txBody>
          </p:sp>
          <p:sp>
            <p:nvSpPr>
              <p:cNvPr id="332" name="3"/>
              <p:cNvSpPr txBox="1"/>
              <p:nvPr/>
            </p:nvSpPr>
            <p:spPr>
              <a:xfrm>
                <a:off x="205452" y="255081"/>
                <a:ext cx="647264" cy="5480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3200">
                    <a:ln w="18415" cap="flat">
                      <a:solidFill>
                        <a:srgbClr val="FFFFFF"/>
                      </a:solidFill>
                      <a:prstDash val="solid"/>
                      <a:round/>
                    </a:ln>
                    <a:solidFill>
                      <a:srgbClr val="FFFFFF"/>
                    </a:solidFill>
                    <a:effectLst>
                      <a:outerShdw sx="100000" sy="100000" kx="0" ky="0" algn="b" rotWithShape="0" blurRad="63500" dist="0" dir="3600000">
                        <a:srgbClr val="000000">
                          <a:alpha val="70000"/>
                        </a:srgbClr>
                      </a:outerShdw>
                    </a:effectLst>
                  </a:defRPr>
                </a:lvl1pPr>
              </a:lstStyle>
              <a:p>
                <a:pPr/>
                <a:r>
                  <a:t>3</a:t>
                </a:r>
              </a:p>
            </p:txBody>
          </p:sp>
        </p:grpSp>
      </p:grpSp>
      <p:grpSp>
        <p:nvGrpSpPr>
          <p:cNvPr id="339" name="Shape 468"/>
          <p:cNvGrpSpPr/>
          <p:nvPr/>
        </p:nvGrpSpPr>
        <p:grpSpPr>
          <a:xfrm>
            <a:off x="7197101" y="1136573"/>
            <a:ext cx="1691098" cy="1691098"/>
            <a:chOff x="0" y="0"/>
            <a:chExt cx="1691096" cy="1691096"/>
          </a:xfrm>
        </p:grpSpPr>
        <p:sp>
          <p:nvSpPr>
            <p:cNvPr id="335" name="Shape 469"/>
            <p:cNvSpPr/>
            <p:nvPr/>
          </p:nvSpPr>
          <p:spPr>
            <a:xfrm rot="8100000">
              <a:off x="247654" y="247654"/>
              <a:ext cx="1195788" cy="1195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DD2D9"/>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grpSp>
          <p:nvGrpSpPr>
            <p:cNvPr id="338" name="Shape 470"/>
            <p:cNvGrpSpPr/>
            <p:nvPr/>
          </p:nvGrpSpPr>
          <p:grpSpPr>
            <a:xfrm>
              <a:off x="316464" y="316464"/>
              <a:ext cx="1058168" cy="1058168"/>
              <a:chOff x="0" y="0"/>
              <a:chExt cx="1058167" cy="1058167"/>
            </a:xfrm>
          </p:grpSpPr>
          <p:sp>
            <p:nvSpPr>
              <p:cNvPr id="336" name="Circle"/>
              <p:cNvSpPr/>
              <p:nvPr/>
            </p:nvSpPr>
            <p:spPr>
              <a:xfrm>
                <a:off x="0" y="0"/>
                <a:ext cx="1058168" cy="1058168"/>
              </a:xfrm>
              <a:prstGeom prst="ellipse">
                <a:avLst/>
              </a:prstGeom>
              <a:gradFill flip="none" rotWithShape="1">
                <a:gsLst>
                  <a:gs pos="0">
                    <a:srgbClr val="DDDDDD"/>
                  </a:gs>
                  <a:gs pos="100000">
                    <a:srgbClr val="FFFFFF"/>
                  </a:gs>
                </a:gsLst>
                <a:lin ang="0" scaled="0"/>
              </a:gradFill>
              <a:ln w="9525" cap="flat">
                <a:solidFill>
                  <a:srgbClr val="FFFFFF"/>
                </a:solidFill>
                <a:prstDash val="solid"/>
                <a:round/>
              </a:ln>
              <a:effectLst/>
            </p:spPr>
            <p:txBody>
              <a:bodyPr wrap="square" lIns="45719" tIns="45719" rIns="45719" bIns="45719" numCol="1" anchor="ctr">
                <a:noAutofit/>
              </a:bodyPr>
              <a:lstStyle/>
              <a:p>
                <a:pPr algn="ctr">
                  <a:defRPr sz="3200">
                    <a:ln w="18415" cap="flat">
                      <a:solidFill>
                        <a:srgbClr val="FFFFFF"/>
                      </a:solidFill>
                      <a:prstDash val="solid"/>
                      <a:round/>
                    </a:ln>
                    <a:solidFill>
                      <a:srgbClr val="FFFFFF"/>
                    </a:solidFill>
                    <a:effectLst>
                      <a:outerShdw sx="100000" sy="100000" kx="0" ky="0" algn="b" rotWithShape="0" blurRad="63500" dist="0" dir="3600000">
                        <a:srgbClr val="000000">
                          <a:alpha val="70000"/>
                        </a:srgbClr>
                      </a:outerShdw>
                    </a:effectLst>
                  </a:defRPr>
                </a:pPr>
              </a:p>
            </p:txBody>
          </p:sp>
          <p:sp>
            <p:nvSpPr>
              <p:cNvPr id="337" name="4"/>
              <p:cNvSpPr txBox="1"/>
              <p:nvPr/>
            </p:nvSpPr>
            <p:spPr>
              <a:xfrm>
                <a:off x="205452" y="255081"/>
                <a:ext cx="647264" cy="5480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3200">
                    <a:ln w="18415" cap="flat">
                      <a:solidFill>
                        <a:srgbClr val="FFFFFF"/>
                      </a:solidFill>
                      <a:prstDash val="solid"/>
                      <a:round/>
                    </a:ln>
                    <a:solidFill>
                      <a:srgbClr val="FFFFFF"/>
                    </a:solidFill>
                    <a:effectLst>
                      <a:outerShdw sx="100000" sy="100000" kx="0" ky="0" algn="b" rotWithShape="0" blurRad="63500" dist="0" dir="3600000">
                        <a:srgbClr val="000000">
                          <a:alpha val="70000"/>
                        </a:srgbClr>
                      </a:outerShdw>
                    </a:effectLst>
                  </a:defRPr>
                </a:lvl1pPr>
              </a:lstStyle>
              <a:p>
                <a:pPr/>
                <a:r>
                  <a:t>4</a:t>
                </a:r>
              </a:p>
            </p:txBody>
          </p:sp>
        </p:gr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Shape 202"/>
          <p:cNvSpPr txBox="1"/>
          <p:nvPr>
            <p:ph type="title"/>
          </p:nvPr>
        </p:nvSpPr>
        <p:spPr>
          <a:xfrm>
            <a:off x="0" y="25734"/>
            <a:ext cx="9144000" cy="776532"/>
          </a:xfrm>
          <a:prstGeom prst="rect">
            <a:avLst/>
          </a:prstGeom>
        </p:spPr>
        <p:txBody>
          <a:bodyPr lIns="45699" tIns="45699" rIns="45699" bIns="45699"/>
          <a:lstStyle/>
          <a:p>
            <a:pPr/>
            <a:r>
              <a:t> </a:t>
            </a:r>
            <a:r>
              <a:t>Принципи на софтуерно тестване</a:t>
            </a:r>
          </a:p>
        </p:txBody>
      </p:sp>
      <p:grpSp>
        <p:nvGrpSpPr>
          <p:cNvPr id="346" name="Shape 203"/>
          <p:cNvGrpSpPr/>
          <p:nvPr/>
        </p:nvGrpSpPr>
        <p:grpSpPr>
          <a:xfrm>
            <a:off x="794425" y="1275557"/>
            <a:ext cx="609225" cy="609225"/>
            <a:chOff x="0" y="0"/>
            <a:chExt cx="609224" cy="609224"/>
          </a:xfrm>
        </p:grpSpPr>
        <p:sp>
          <p:nvSpPr>
            <p:cNvPr id="344" name="Circle"/>
            <p:cNvSpPr/>
            <p:nvPr/>
          </p:nvSpPr>
          <p:spPr>
            <a:xfrm>
              <a:off x="-1" y="-1"/>
              <a:ext cx="609226" cy="609226"/>
            </a:xfrm>
            <a:prstGeom prst="ellipse">
              <a:avLst/>
            </a:prstGeom>
            <a:solidFill>
              <a:srgbClr val="0DD2D9"/>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sp>
          <p:nvSpPr>
            <p:cNvPr id="345" name="1"/>
            <p:cNvSpPr txBox="1"/>
            <p:nvPr/>
          </p:nvSpPr>
          <p:spPr>
            <a:xfrm>
              <a:off x="134944" y="129300"/>
              <a:ext cx="339336" cy="350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1800">
                  <a:solidFill>
                    <a:srgbClr val="FFFFFF"/>
                  </a:solidFill>
                </a:defRPr>
              </a:lvl1pPr>
            </a:lstStyle>
            <a:p>
              <a:pPr/>
              <a:r>
                <a:t>1</a:t>
              </a:r>
            </a:p>
          </p:txBody>
        </p:sp>
      </p:grpSp>
      <p:grpSp>
        <p:nvGrpSpPr>
          <p:cNvPr id="349" name="Shape 204"/>
          <p:cNvGrpSpPr/>
          <p:nvPr/>
        </p:nvGrpSpPr>
        <p:grpSpPr>
          <a:xfrm>
            <a:off x="794425" y="2217797"/>
            <a:ext cx="609225" cy="609225"/>
            <a:chOff x="0" y="0"/>
            <a:chExt cx="609224" cy="609224"/>
          </a:xfrm>
        </p:grpSpPr>
        <p:sp>
          <p:nvSpPr>
            <p:cNvPr id="347" name="Circle"/>
            <p:cNvSpPr/>
            <p:nvPr/>
          </p:nvSpPr>
          <p:spPr>
            <a:xfrm>
              <a:off x="-1" y="-1"/>
              <a:ext cx="609226" cy="609226"/>
            </a:xfrm>
            <a:prstGeom prst="ellipse">
              <a:avLst/>
            </a:prstGeom>
            <a:solidFill>
              <a:srgbClr val="0DD2D9"/>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sp>
          <p:nvSpPr>
            <p:cNvPr id="348" name="2"/>
            <p:cNvSpPr txBox="1"/>
            <p:nvPr/>
          </p:nvSpPr>
          <p:spPr>
            <a:xfrm>
              <a:off x="134944" y="129300"/>
              <a:ext cx="339336" cy="350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1800">
                  <a:solidFill>
                    <a:srgbClr val="FFFFFF"/>
                  </a:solidFill>
                </a:defRPr>
              </a:lvl1pPr>
            </a:lstStyle>
            <a:p>
              <a:pPr/>
              <a:r>
                <a:t>2</a:t>
              </a:r>
            </a:p>
          </p:txBody>
        </p:sp>
      </p:grpSp>
      <p:grpSp>
        <p:nvGrpSpPr>
          <p:cNvPr id="352" name="Shape 205"/>
          <p:cNvGrpSpPr/>
          <p:nvPr/>
        </p:nvGrpSpPr>
        <p:grpSpPr>
          <a:xfrm>
            <a:off x="794425" y="3160037"/>
            <a:ext cx="609225" cy="609225"/>
            <a:chOff x="0" y="0"/>
            <a:chExt cx="609224" cy="609224"/>
          </a:xfrm>
        </p:grpSpPr>
        <p:sp>
          <p:nvSpPr>
            <p:cNvPr id="350" name="Circle"/>
            <p:cNvSpPr/>
            <p:nvPr/>
          </p:nvSpPr>
          <p:spPr>
            <a:xfrm>
              <a:off x="-1" y="-1"/>
              <a:ext cx="609226" cy="609226"/>
            </a:xfrm>
            <a:prstGeom prst="ellipse">
              <a:avLst/>
            </a:prstGeom>
            <a:solidFill>
              <a:srgbClr val="0DD2D9"/>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sp>
          <p:nvSpPr>
            <p:cNvPr id="351" name="3"/>
            <p:cNvSpPr txBox="1"/>
            <p:nvPr/>
          </p:nvSpPr>
          <p:spPr>
            <a:xfrm>
              <a:off x="134944" y="129300"/>
              <a:ext cx="339336" cy="350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1800">
                  <a:solidFill>
                    <a:srgbClr val="FFFFFF"/>
                  </a:solidFill>
                </a:defRPr>
              </a:lvl1pPr>
            </a:lstStyle>
            <a:p>
              <a:pPr/>
              <a:r>
                <a:t>3</a:t>
              </a:r>
            </a:p>
          </p:txBody>
        </p:sp>
      </p:grpSp>
      <p:grpSp>
        <p:nvGrpSpPr>
          <p:cNvPr id="355" name="Shape 206"/>
          <p:cNvGrpSpPr/>
          <p:nvPr/>
        </p:nvGrpSpPr>
        <p:grpSpPr>
          <a:xfrm>
            <a:off x="794425" y="4102275"/>
            <a:ext cx="609225" cy="609225"/>
            <a:chOff x="0" y="0"/>
            <a:chExt cx="609224" cy="609224"/>
          </a:xfrm>
        </p:grpSpPr>
        <p:sp>
          <p:nvSpPr>
            <p:cNvPr id="353" name="Circle"/>
            <p:cNvSpPr/>
            <p:nvPr/>
          </p:nvSpPr>
          <p:spPr>
            <a:xfrm>
              <a:off x="-1" y="-1"/>
              <a:ext cx="609226" cy="609226"/>
            </a:xfrm>
            <a:prstGeom prst="ellipse">
              <a:avLst/>
            </a:prstGeom>
            <a:solidFill>
              <a:srgbClr val="0DD2D9"/>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sp>
          <p:nvSpPr>
            <p:cNvPr id="354" name="4"/>
            <p:cNvSpPr txBox="1"/>
            <p:nvPr/>
          </p:nvSpPr>
          <p:spPr>
            <a:xfrm>
              <a:off x="134944" y="129300"/>
              <a:ext cx="339336" cy="350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1800">
                  <a:solidFill>
                    <a:srgbClr val="FFFFFF"/>
                  </a:solidFill>
                </a:defRPr>
              </a:lvl1pPr>
            </a:lstStyle>
            <a:p>
              <a:pPr/>
              <a:r>
                <a:t>4</a:t>
              </a:r>
            </a:p>
          </p:txBody>
        </p:sp>
      </p:grpSp>
      <p:grpSp>
        <p:nvGrpSpPr>
          <p:cNvPr id="358" name="Shape 211"/>
          <p:cNvGrpSpPr/>
          <p:nvPr/>
        </p:nvGrpSpPr>
        <p:grpSpPr>
          <a:xfrm>
            <a:off x="4864932" y="1275557"/>
            <a:ext cx="609225" cy="609225"/>
            <a:chOff x="0" y="0"/>
            <a:chExt cx="609224" cy="609224"/>
          </a:xfrm>
        </p:grpSpPr>
        <p:sp>
          <p:nvSpPr>
            <p:cNvPr id="356" name="Circle"/>
            <p:cNvSpPr/>
            <p:nvPr/>
          </p:nvSpPr>
          <p:spPr>
            <a:xfrm>
              <a:off x="-1" y="-1"/>
              <a:ext cx="609226" cy="609226"/>
            </a:xfrm>
            <a:prstGeom prst="ellipse">
              <a:avLst/>
            </a:prstGeom>
            <a:solidFill>
              <a:srgbClr val="0DD2D9"/>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sp>
          <p:nvSpPr>
            <p:cNvPr id="357" name="5"/>
            <p:cNvSpPr txBox="1"/>
            <p:nvPr/>
          </p:nvSpPr>
          <p:spPr>
            <a:xfrm>
              <a:off x="134944" y="129300"/>
              <a:ext cx="339336" cy="350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1800">
                  <a:solidFill>
                    <a:srgbClr val="FFFFFF"/>
                  </a:solidFill>
                </a:defRPr>
              </a:lvl1pPr>
            </a:lstStyle>
            <a:p>
              <a:pPr/>
              <a:r>
                <a:t>5</a:t>
              </a:r>
            </a:p>
          </p:txBody>
        </p:sp>
      </p:grpSp>
      <p:grpSp>
        <p:nvGrpSpPr>
          <p:cNvPr id="361" name="Shape 212"/>
          <p:cNvGrpSpPr/>
          <p:nvPr/>
        </p:nvGrpSpPr>
        <p:grpSpPr>
          <a:xfrm>
            <a:off x="4864932" y="2260988"/>
            <a:ext cx="609225" cy="609225"/>
            <a:chOff x="0" y="0"/>
            <a:chExt cx="609224" cy="609224"/>
          </a:xfrm>
        </p:grpSpPr>
        <p:sp>
          <p:nvSpPr>
            <p:cNvPr id="359" name="Circle"/>
            <p:cNvSpPr/>
            <p:nvPr/>
          </p:nvSpPr>
          <p:spPr>
            <a:xfrm>
              <a:off x="-1" y="-1"/>
              <a:ext cx="609226" cy="609226"/>
            </a:xfrm>
            <a:prstGeom prst="ellipse">
              <a:avLst/>
            </a:prstGeom>
            <a:solidFill>
              <a:srgbClr val="0DD2D9"/>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sp>
          <p:nvSpPr>
            <p:cNvPr id="360" name="6"/>
            <p:cNvSpPr txBox="1"/>
            <p:nvPr/>
          </p:nvSpPr>
          <p:spPr>
            <a:xfrm>
              <a:off x="134944" y="129300"/>
              <a:ext cx="339336" cy="350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1800">
                  <a:solidFill>
                    <a:srgbClr val="FFFFFF"/>
                  </a:solidFill>
                </a:defRPr>
              </a:lvl1pPr>
            </a:lstStyle>
            <a:p>
              <a:pPr/>
              <a:r>
                <a:t>6</a:t>
              </a:r>
            </a:p>
          </p:txBody>
        </p:sp>
      </p:grpSp>
      <p:grpSp>
        <p:nvGrpSpPr>
          <p:cNvPr id="364" name="Shape 213"/>
          <p:cNvGrpSpPr/>
          <p:nvPr/>
        </p:nvGrpSpPr>
        <p:grpSpPr>
          <a:xfrm>
            <a:off x="4864932" y="3203229"/>
            <a:ext cx="609225" cy="609225"/>
            <a:chOff x="0" y="0"/>
            <a:chExt cx="609224" cy="609224"/>
          </a:xfrm>
        </p:grpSpPr>
        <p:sp>
          <p:nvSpPr>
            <p:cNvPr id="362" name="Circle"/>
            <p:cNvSpPr/>
            <p:nvPr/>
          </p:nvSpPr>
          <p:spPr>
            <a:xfrm>
              <a:off x="-1" y="-1"/>
              <a:ext cx="609226" cy="609226"/>
            </a:xfrm>
            <a:prstGeom prst="ellipse">
              <a:avLst/>
            </a:prstGeom>
            <a:solidFill>
              <a:srgbClr val="0DD2D9"/>
            </a:solidFill>
            <a:ln w="12700" cap="flat">
              <a:noFill/>
              <a:miter lim="400000"/>
            </a:ln>
            <a:effectLst/>
          </p:spPr>
          <p:txBody>
            <a:bodyPr wrap="square" lIns="45719" tIns="45719" rIns="45719" bIns="45719" numCol="1" anchor="ctr">
              <a:noAutofit/>
            </a:bodyPr>
            <a:lstStyle/>
            <a:p>
              <a:pPr algn="ctr">
                <a:defRPr sz="1800">
                  <a:solidFill>
                    <a:srgbClr val="FFFFFF"/>
                  </a:solidFill>
                </a:defRPr>
              </a:pPr>
            </a:p>
          </p:txBody>
        </p:sp>
        <p:sp>
          <p:nvSpPr>
            <p:cNvPr id="363" name="7"/>
            <p:cNvSpPr txBox="1"/>
            <p:nvPr/>
          </p:nvSpPr>
          <p:spPr>
            <a:xfrm>
              <a:off x="134944" y="129300"/>
              <a:ext cx="339336" cy="350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sz="1800">
                  <a:solidFill>
                    <a:srgbClr val="FFFFFF"/>
                  </a:solidFill>
                </a:defRPr>
              </a:lvl1pPr>
            </a:lstStyle>
            <a:p>
              <a:pPr/>
              <a:r>
                <a:t>7</a:t>
              </a:r>
            </a:p>
          </p:txBody>
        </p:sp>
      </p:grpSp>
      <p:grpSp>
        <p:nvGrpSpPr>
          <p:cNvPr id="367" name="Shape 219"/>
          <p:cNvGrpSpPr/>
          <p:nvPr/>
        </p:nvGrpSpPr>
        <p:grpSpPr>
          <a:xfrm>
            <a:off x="1603746" y="1220113"/>
            <a:ext cx="2738808" cy="700460"/>
            <a:chOff x="0" y="0"/>
            <a:chExt cx="2738807" cy="700458"/>
          </a:xfrm>
        </p:grpSpPr>
        <p:sp>
          <p:nvSpPr>
            <p:cNvPr id="365" name="Shape 220"/>
            <p:cNvSpPr txBox="1"/>
            <p:nvPr/>
          </p:nvSpPr>
          <p:spPr>
            <a:xfrm>
              <a:off x="0" y="258444"/>
              <a:ext cx="2738808" cy="442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1200">
                  <a:solidFill>
                    <a:srgbClr val="3F3F3F"/>
                  </a:solidFill>
                </a:defRPr>
              </a:lvl1pPr>
            </a:lstStyle>
            <a:p>
              <a:pPr/>
              <a:r>
                <a:t>Тестването показва наличието на дефекти</a:t>
              </a:r>
            </a:p>
          </p:txBody>
        </p:sp>
        <p:sp>
          <p:nvSpPr>
            <p:cNvPr id="366" name="Shape 221"/>
            <p:cNvSpPr txBox="1"/>
            <p:nvPr/>
          </p:nvSpPr>
          <p:spPr>
            <a:xfrm>
              <a:off x="0" y="0"/>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1200">
                  <a:solidFill>
                    <a:srgbClr val="3F3F3F"/>
                  </a:solidFill>
                </a:defRPr>
              </a:lvl1pPr>
            </a:lstStyle>
            <a:p>
              <a:pPr/>
              <a:r>
                <a:t>Принцип 1</a:t>
              </a:r>
            </a:p>
          </p:txBody>
        </p:sp>
      </p:grpSp>
      <p:sp>
        <p:nvSpPr>
          <p:cNvPr id="368" name="Shape 224"/>
          <p:cNvSpPr txBox="1"/>
          <p:nvPr/>
        </p:nvSpPr>
        <p:spPr>
          <a:xfrm>
            <a:off x="1603746" y="2162354"/>
            <a:ext cx="2738808" cy="61981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1200">
                <a:solidFill>
                  <a:srgbClr val="3F3F3F"/>
                </a:solidFill>
              </a:defRPr>
            </a:pPr>
            <a:r>
              <a:t>Принцип 2: </a:t>
            </a:r>
          </a:p>
          <a:p>
            <a:pPr>
              <a:defRPr sz="1200">
                <a:solidFill>
                  <a:srgbClr val="3F3F3F"/>
                </a:solidFill>
              </a:defRPr>
            </a:pPr>
            <a:r>
              <a:t>Пълно (exhaustive) тестване е невъзможно</a:t>
            </a:r>
          </a:p>
        </p:txBody>
      </p:sp>
      <p:grpSp>
        <p:nvGrpSpPr>
          <p:cNvPr id="371" name="Shape 225"/>
          <p:cNvGrpSpPr/>
          <p:nvPr/>
        </p:nvGrpSpPr>
        <p:grpSpPr>
          <a:xfrm>
            <a:off x="1603746" y="3104594"/>
            <a:ext cx="2738808" cy="522659"/>
            <a:chOff x="0" y="0"/>
            <a:chExt cx="2738807" cy="522658"/>
          </a:xfrm>
        </p:grpSpPr>
        <p:sp>
          <p:nvSpPr>
            <p:cNvPr id="369" name="Shape 226"/>
            <p:cNvSpPr txBox="1"/>
            <p:nvPr/>
          </p:nvSpPr>
          <p:spPr>
            <a:xfrm>
              <a:off x="0" y="258444"/>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1200">
                  <a:solidFill>
                    <a:srgbClr val="3F3F3F"/>
                  </a:solidFill>
                </a:defRPr>
              </a:lvl1pPr>
            </a:lstStyle>
            <a:p>
              <a:pPr/>
              <a:r>
                <a:t>Ранно тестване</a:t>
              </a:r>
            </a:p>
          </p:txBody>
        </p:sp>
        <p:sp>
          <p:nvSpPr>
            <p:cNvPr id="370" name="Shape 227"/>
            <p:cNvSpPr txBox="1"/>
            <p:nvPr/>
          </p:nvSpPr>
          <p:spPr>
            <a:xfrm>
              <a:off x="0" y="0"/>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1200">
                  <a:solidFill>
                    <a:srgbClr val="3F3F3F"/>
                  </a:solidFill>
                </a:defRPr>
              </a:lvl1pPr>
            </a:lstStyle>
            <a:p>
              <a:pPr/>
              <a:r>
                <a:t>Принцип 3</a:t>
              </a:r>
            </a:p>
          </p:txBody>
        </p:sp>
      </p:grpSp>
      <p:grpSp>
        <p:nvGrpSpPr>
          <p:cNvPr id="374" name="Shape 228"/>
          <p:cNvGrpSpPr/>
          <p:nvPr/>
        </p:nvGrpSpPr>
        <p:grpSpPr>
          <a:xfrm>
            <a:off x="1603746" y="4046832"/>
            <a:ext cx="2738808" cy="522660"/>
            <a:chOff x="0" y="0"/>
            <a:chExt cx="2738807" cy="522658"/>
          </a:xfrm>
        </p:grpSpPr>
        <p:sp>
          <p:nvSpPr>
            <p:cNvPr id="372" name="Shape 229"/>
            <p:cNvSpPr txBox="1"/>
            <p:nvPr/>
          </p:nvSpPr>
          <p:spPr>
            <a:xfrm>
              <a:off x="0" y="258444"/>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1200">
                  <a:solidFill>
                    <a:srgbClr val="3F3F3F"/>
                  </a:solidFill>
                </a:defRPr>
              </a:lvl1pPr>
            </a:lstStyle>
            <a:p>
              <a:pPr/>
              <a:r>
                <a:t>Клъстериране на дефектите</a:t>
              </a:r>
            </a:p>
          </p:txBody>
        </p:sp>
        <p:sp>
          <p:nvSpPr>
            <p:cNvPr id="373" name="Shape 230"/>
            <p:cNvSpPr txBox="1"/>
            <p:nvPr/>
          </p:nvSpPr>
          <p:spPr>
            <a:xfrm>
              <a:off x="0" y="0"/>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1200">
                  <a:solidFill>
                    <a:srgbClr val="3F3F3F"/>
                  </a:solidFill>
                </a:defRPr>
              </a:lvl1pPr>
            </a:lstStyle>
            <a:p>
              <a:pPr/>
              <a:r>
                <a:t>Принцип 4</a:t>
              </a:r>
            </a:p>
          </p:txBody>
        </p:sp>
      </p:grpSp>
      <p:grpSp>
        <p:nvGrpSpPr>
          <p:cNvPr id="377" name="Shape 231"/>
          <p:cNvGrpSpPr/>
          <p:nvPr/>
        </p:nvGrpSpPr>
        <p:grpSpPr>
          <a:xfrm>
            <a:off x="5650868" y="1220113"/>
            <a:ext cx="2788870" cy="878260"/>
            <a:chOff x="0" y="0"/>
            <a:chExt cx="2788869" cy="878258"/>
          </a:xfrm>
        </p:grpSpPr>
        <p:sp>
          <p:nvSpPr>
            <p:cNvPr id="375" name="Shape 232"/>
            <p:cNvSpPr txBox="1"/>
            <p:nvPr/>
          </p:nvSpPr>
          <p:spPr>
            <a:xfrm>
              <a:off x="0" y="258444"/>
              <a:ext cx="2738807" cy="619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1200">
                  <a:solidFill>
                    <a:srgbClr val="3F3F3F"/>
                  </a:solidFill>
                </a:defRPr>
              </a:lvl1pPr>
            </a:lstStyle>
            <a:p>
              <a:pPr/>
              <a:r>
                <a:t>Ако един и същи тест се повтаря отново и отново , в даден момент той ще спре да открива дефекти</a:t>
              </a:r>
            </a:p>
          </p:txBody>
        </p:sp>
        <p:sp>
          <p:nvSpPr>
            <p:cNvPr id="376" name="Shape 233"/>
            <p:cNvSpPr txBox="1"/>
            <p:nvPr/>
          </p:nvSpPr>
          <p:spPr>
            <a:xfrm>
              <a:off x="50063" y="0"/>
              <a:ext cx="2738807" cy="442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b="1" sz="1200">
                  <a:solidFill>
                    <a:srgbClr val="3F3F3F"/>
                  </a:solidFill>
                </a:defRPr>
              </a:pPr>
              <a:r>
                <a:t>Принцип 5</a:t>
              </a:r>
              <a:r>
                <a:t> </a:t>
              </a:r>
              <a:r>
                <a:rPr>
                  <a:solidFill>
                    <a:srgbClr val="000000"/>
                  </a:solidFill>
                </a:rPr>
                <a:t>Pesticide Paradox</a:t>
              </a:r>
              <a:endParaRPr>
                <a:solidFill>
                  <a:srgbClr val="000000"/>
                </a:solidFill>
              </a:endParaRPr>
            </a:p>
          </p:txBody>
        </p:sp>
      </p:grpSp>
      <p:grpSp>
        <p:nvGrpSpPr>
          <p:cNvPr id="380" name="Shape 234"/>
          <p:cNvGrpSpPr/>
          <p:nvPr/>
        </p:nvGrpSpPr>
        <p:grpSpPr>
          <a:xfrm>
            <a:off x="5608574" y="2210932"/>
            <a:ext cx="2738808" cy="522659"/>
            <a:chOff x="0" y="0"/>
            <a:chExt cx="2738807" cy="522658"/>
          </a:xfrm>
        </p:grpSpPr>
        <p:sp>
          <p:nvSpPr>
            <p:cNvPr id="378" name="Shape 235"/>
            <p:cNvSpPr txBox="1"/>
            <p:nvPr/>
          </p:nvSpPr>
          <p:spPr>
            <a:xfrm>
              <a:off x="0" y="258444"/>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1200">
                  <a:solidFill>
                    <a:srgbClr val="3F3F3F"/>
                  </a:solidFill>
                </a:defRPr>
              </a:lvl1pPr>
            </a:lstStyle>
            <a:p>
              <a:pPr/>
              <a:r>
                <a:t>Тестването е зависимо от контекста</a:t>
              </a:r>
            </a:p>
          </p:txBody>
        </p:sp>
        <p:sp>
          <p:nvSpPr>
            <p:cNvPr id="379" name="Shape 236"/>
            <p:cNvSpPr txBox="1"/>
            <p:nvPr/>
          </p:nvSpPr>
          <p:spPr>
            <a:xfrm>
              <a:off x="0" y="0"/>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1200">
                  <a:solidFill>
                    <a:srgbClr val="3F3F3F"/>
                  </a:solidFill>
                </a:defRPr>
              </a:lvl1pPr>
            </a:lstStyle>
            <a:p>
              <a:pPr/>
              <a:r>
                <a:t>Принцип 6</a:t>
              </a:r>
            </a:p>
          </p:txBody>
        </p:sp>
      </p:grpSp>
      <p:grpSp>
        <p:nvGrpSpPr>
          <p:cNvPr id="383" name="Shape 237"/>
          <p:cNvGrpSpPr/>
          <p:nvPr/>
        </p:nvGrpSpPr>
        <p:grpSpPr>
          <a:xfrm>
            <a:off x="5608574" y="3104594"/>
            <a:ext cx="2738808" cy="522659"/>
            <a:chOff x="0" y="0"/>
            <a:chExt cx="2738807" cy="522658"/>
          </a:xfrm>
        </p:grpSpPr>
        <p:sp>
          <p:nvSpPr>
            <p:cNvPr id="381" name="Shape 238"/>
            <p:cNvSpPr txBox="1"/>
            <p:nvPr/>
          </p:nvSpPr>
          <p:spPr>
            <a:xfrm>
              <a:off x="0" y="258444"/>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1200">
                  <a:solidFill>
                    <a:srgbClr val="3F3F3F"/>
                  </a:solidFill>
                </a:defRPr>
              </a:lvl1pPr>
            </a:lstStyle>
            <a:p>
              <a:pPr/>
              <a:r>
                <a:t>Заблудата за липса на дефекти</a:t>
              </a:r>
            </a:p>
          </p:txBody>
        </p:sp>
        <p:sp>
          <p:nvSpPr>
            <p:cNvPr id="382" name="Shape 239"/>
            <p:cNvSpPr txBox="1"/>
            <p:nvPr/>
          </p:nvSpPr>
          <p:spPr>
            <a:xfrm>
              <a:off x="0" y="0"/>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1200">
                  <a:solidFill>
                    <a:srgbClr val="3F3F3F"/>
                  </a:solidFill>
                </a:defRPr>
              </a:lvl1pPr>
            </a:lstStyle>
            <a:p>
              <a:pPr/>
              <a:r>
                <a:t>Принцип 7 </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Shape 316"/>
          <p:cNvSpPr txBox="1"/>
          <p:nvPr>
            <p:ph type="title"/>
          </p:nvPr>
        </p:nvSpPr>
        <p:spPr>
          <a:xfrm>
            <a:off x="0" y="25734"/>
            <a:ext cx="9144000" cy="776532"/>
          </a:xfrm>
          <a:prstGeom prst="rect">
            <a:avLst/>
          </a:prstGeom>
        </p:spPr>
        <p:txBody>
          <a:bodyPr lIns="45699" tIns="45699" rIns="45699" bIns="45699"/>
          <a:lstStyle/>
          <a:p>
            <a:pPr/>
            <a:r>
              <a:t> </a:t>
            </a:r>
            <a:r>
              <a:rPr>
                <a:solidFill>
                  <a:srgbClr val="0DD2D9"/>
                </a:solidFill>
              </a:rPr>
              <a:t> </a:t>
            </a:r>
            <a:r>
              <a:rPr>
                <a:solidFill>
                  <a:srgbClr val="0DD2D9"/>
                </a:solidFill>
              </a:rPr>
              <a:t>Фундаментален тестов процес</a:t>
            </a:r>
          </a:p>
        </p:txBody>
      </p:sp>
      <p:sp>
        <p:nvSpPr>
          <p:cNvPr id="386" name="Shape 317"/>
          <p:cNvSpPr/>
          <p:nvPr/>
        </p:nvSpPr>
        <p:spPr>
          <a:xfrm>
            <a:off x="668895" y="941686"/>
            <a:ext cx="609225" cy="609226"/>
          </a:xfrm>
          <a:prstGeom prst="ellipse">
            <a:avLst/>
          </a:prstGeom>
          <a:solidFill>
            <a:srgbClr val="0DD2D9"/>
          </a:solidFill>
          <a:ln w="12700">
            <a:miter lim="400000"/>
          </a:ln>
        </p:spPr>
        <p:txBody>
          <a:bodyPr lIns="45719" rIns="45719" anchor="ctr"/>
          <a:lstStyle/>
          <a:p>
            <a:pPr algn="ctr">
              <a:defRPr sz="1800">
                <a:solidFill>
                  <a:srgbClr val="FFFFFF"/>
                </a:solidFill>
              </a:defRPr>
            </a:pPr>
          </a:p>
        </p:txBody>
      </p:sp>
      <p:sp>
        <p:nvSpPr>
          <p:cNvPr id="387" name="Shape 318"/>
          <p:cNvSpPr/>
          <p:nvPr/>
        </p:nvSpPr>
        <p:spPr>
          <a:xfrm>
            <a:off x="683568" y="1691671"/>
            <a:ext cx="609225" cy="609225"/>
          </a:xfrm>
          <a:prstGeom prst="ellipse">
            <a:avLst/>
          </a:prstGeom>
          <a:solidFill>
            <a:srgbClr val="0DD2D9"/>
          </a:solidFill>
          <a:ln w="12700">
            <a:miter lim="400000"/>
          </a:ln>
        </p:spPr>
        <p:txBody>
          <a:bodyPr lIns="45719" rIns="45719" anchor="ctr"/>
          <a:lstStyle/>
          <a:p>
            <a:pPr algn="ctr">
              <a:defRPr sz="1800">
                <a:solidFill>
                  <a:srgbClr val="FFFFFF"/>
                </a:solidFill>
              </a:defRPr>
            </a:pPr>
          </a:p>
        </p:txBody>
      </p:sp>
      <p:sp>
        <p:nvSpPr>
          <p:cNvPr id="388" name="Shape 319"/>
          <p:cNvSpPr/>
          <p:nvPr/>
        </p:nvSpPr>
        <p:spPr>
          <a:xfrm>
            <a:off x="683566" y="2455041"/>
            <a:ext cx="609226" cy="609225"/>
          </a:xfrm>
          <a:prstGeom prst="ellipse">
            <a:avLst/>
          </a:prstGeom>
          <a:solidFill>
            <a:srgbClr val="0DD2D9"/>
          </a:solidFill>
          <a:ln w="12700">
            <a:miter lim="400000"/>
          </a:ln>
        </p:spPr>
        <p:txBody>
          <a:bodyPr lIns="45719" rIns="45719" anchor="ctr"/>
          <a:lstStyle/>
          <a:p>
            <a:pPr algn="ctr">
              <a:defRPr sz="1800">
                <a:solidFill>
                  <a:srgbClr val="FFFFFF"/>
                </a:solidFill>
              </a:defRPr>
            </a:pPr>
          </a:p>
        </p:txBody>
      </p:sp>
      <p:sp>
        <p:nvSpPr>
          <p:cNvPr id="389" name="Shape 320"/>
          <p:cNvSpPr/>
          <p:nvPr/>
        </p:nvSpPr>
        <p:spPr>
          <a:xfrm>
            <a:off x="692290" y="3352906"/>
            <a:ext cx="609225" cy="609225"/>
          </a:xfrm>
          <a:prstGeom prst="ellipse">
            <a:avLst/>
          </a:prstGeom>
          <a:solidFill>
            <a:srgbClr val="0DD2D9"/>
          </a:solidFill>
          <a:ln w="12700">
            <a:miter lim="400000"/>
          </a:ln>
        </p:spPr>
        <p:txBody>
          <a:bodyPr lIns="45719" rIns="45719" anchor="ctr"/>
          <a:lstStyle/>
          <a:p>
            <a:pPr algn="ctr">
              <a:defRPr sz="1800">
                <a:solidFill>
                  <a:srgbClr val="FFFFFF"/>
                </a:solidFill>
              </a:defRPr>
            </a:pPr>
          </a:p>
        </p:txBody>
      </p:sp>
      <p:sp>
        <p:nvSpPr>
          <p:cNvPr id="390" name="Shape 321"/>
          <p:cNvSpPr/>
          <p:nvPr/>
        </p:nvSpPr>
        <p:spPr>
          <a:xfrm>
            <a:off x="810866" y="1082297"/>
            <a:ext cx="325284" cy="327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49" y="7105"/>
                </a:moveTo>
                <a:cubicBezTo>
                  <a:pt x="9648" y="6547"/>
                  <a:pt x="7488" y="7784"/>
                  <a:pt x="6925" y="9868"/>
                </a:cubicBezTo>
                <a:cubicBezTo>
                  <a:pt x="6362" y="11952"/>
                  <a:pt x="7609" y="14094"/>
                  <a:pt x="9710" y="14652"/>
                </a:cubicBezTo>
                <a:cubicBezTo>
                  <a:pt x="11812" y="15211"/>
                  <a:pt x="13972" y="13974"/>
                  <a:pt x="14535" y="11890"/>
                </a:cubicBezTo>
                <a:cubicBezTo>
                  <a:pt x="15098" y="9806"/>
                  <a:pt x="13851" y="7664"/>
                  <a:pt x="11749" y="7105"/>
                </a:cubicBezTo>
                <a:close/>
                <a:moveTo>
                  <a:pt x="12450" y="4511"/>
                </a:moveTo>
                <a:cubicBezTo>
                  <a:pt x="15997" y="5453"/>
                  <a:pt x="18101" y="9068"/>
                  <a:pt x="17151" y="12585"/>
                </a:cubicBezTo>
                <a:cubicBezTo>
                  <a:pt x="16201" y="16102"/>
                  <a:pt x="12556" y="18189"/>
                  <a:pt x="9009" y="17247"/>
                </a:cubicBezTo>
                <a:cubicBezTo>
                  <a:pt x="5463" y="16304"/>
                  <a:pt x="3358" y="12689"/>
                  <a:pt x="4309" y="9173"/>
                </a:cubicBezTo>
                <a:cubicBezTo>
                  <a:pt x="5259" y="5656"/>
                  <a:pt x="8904" y="3569"/>
                  <a:pt x="12450" y="4511"/>
                </a:cubicBezTo>
                <a:close/>
                <a:moveTo>
                  <a:pt x="12705" y="3567"/>
                </a:moveTo>
                <a:cubicBezTo>
                  <a:pt x="8634" y="2485"/>
                  <a:pt x="4448" y="4882"/>
                  <a:pt x="3357" y="8920"/>
                </a:cubicBezTo>
                <a:cubicBezTo>
                  <a:pt x="2266" y="12958"/>
                  <a:pt x="4683" y="17108"/>
                  <a:pt x="8754" y="18190"/>
                </a:cubicBezTo>
                <a:cubicBezTo>
                  <a:pt x="12826" y="19272"/>
                  <a:pt x="17011" y="16876"/>
                  <a:pt x="18102" y="12838"/>
                </a:cubicBezTo>
                <a:cubicBezTo>
                  <a:pt x="19193" y="8800"/>
                  <a:pt x="16777" y="4649"/>
                  <a:pt x="12705" y="3567"/>
                </a:cubicBezTo>
                <a:close/>
                <a:moveTo>
                  <a:pt x="21600" y="5115"/>
                </a:moveTo>
                <a:lnTo>
                  <a:pt x="21567" y="5235"/>
                </a:lnTo>
                <a:lnTo>
                  <a:pt x="21534" y="5185"/>
                </a:lnTo>
                <a:close/>
                <a:moveTo>
                  <a:pt x="15142" y="843"/>
                </a:moveTo>
                <a:lnTo>
                  <a:pt x="15096" y="3523"/>
                </a:lnTo>
                <a:lnTo>
                  <a:pt x="15013" y="3501"/>
                </a:lnTo>
                <a:cubicBezTo>
                  <a:pt x="15689" y="3878"/>
                  <a:pt x="16301" y="4341"/>
                  <a:pt x="16818" y="4890"/>
                </a:cubicBezTo>
                <a:lnTo>
                  <a:pt x="19223" y="4297"/>
                </a:lnTo>
                <a:lnTo>
                  <a:pt x="20765" y="7173"/>
                </a:lnTo>
                <a:lnTo>
                  <a:pt x="19051" y="8706"/>
                </a:lnTo>
                <a:cubicBezTo>
                  <a:pt x="19266" y="9482"/>
                  <a:pt x="19367" y="10294"/>
                  <a:pt x="19331" y="11121"/>
                </a:cubicBezTo>
                <a:lnTo>
                  <a:pt x="21472" y="12300"/>
                </a:lnTo>
                <a:lnTo>
                  <a:pt x="20622" y="15446"/>
                </a:lnTo>
                <a:lnTo>
                  <a:pt x="18024" y="15403"/>
                </a:lnTo>
                <a:cubicBezTo>
                  <a:pt x="17695" y="15947"/>
                  <a:pt x="17297" y="16438"/>
                  <a:pt x="16851" y="16876"/>
                </a:cubicBezTo>
                <a:lnTo>
                  <a:pt x="17705" y="19085"/>
                </a:lnTo>
                <a:lnTo>
                  <a:pt x="15014" y="20953"/>
                </a:lnTo>
                <a:lnTo>
                  <a:pt x="12973" y="19196"/>
                </a:lnTo>
                <a:lnTo>
                  <a:pt x="13222" y="19023"/>
                </a:lnTo>
                <a:cubicBezTo>
                  <a:pt x="12440" y="19274"/>
                  <a:pt x="11613" y="19395"/>
                  <a:pt x="10770" y="19390"/>
                </a:cubicBezTo>
                <a:lnTo>
                  <a:pt x="9533" y="21600"/>
                </a:lnTo>
                <a:lnTo>
                  <a:pt x="6360" y="20757"/>
                </a:lnTo>
                <a:lnTo>
                  <a:pt x="6403" y="18230"/>
                </a:lnTo>
                <a:cubicBezTo>
                  <a:pt x="5731" y="17850"/>
                  <a:pt x="5124" y="17385"/>
                  <a:pt x="4611" y="16835"/>
                </a:cubicBezTo>
                <a:lnTo>
                  <a:pt x="4652" y="16923"/>
                </a:lnTo>
                <a:lnTo>
                  <a:pt x="1998" y="17433"/>
                </a:lnTo>
                <a:lnTo>
                  <a:pt x="610" y="14480"/>
                </a:lnTo>
                <a:lnTo>
                  <a:pt x="2405" y="13037"/>
                </a:lnTo>
                <a:cubicBezTo>
                  <a:pt x="2213" y="12341"/>
                  <a:pt x="2113" y="11615"/>
                  <a:pt x="2113" y="10877"/>
                </a:cubicBezTo>
                <a:lnTo>
                  <a:pt x="0" y="9714"/>
                </a:lnTo>
                <a:lnTo>
                  <a:pt x="850" y="6567"/>
                </a:lnTo>
                <a:lnTo>
                  <a:pt x="3271" y="6608"/>
                </a:lnTo>
                <a:cubicBezTo>
                  <a:pt x="3600" y="6033"/>
                  <a:pt x="3997" y="5509"/>
                  <a:pt x="4445" y="5040"/>
                </a:cubicBezTo>
                <a:lnTo>
                  <a:pt x="3634" y="2559"/>
                </a:lnTo>
                <a:lnTo>
                  <a:pt x="6420" y="833"/>
                </a:lnTo>
                <a:lnTo>
                  <a:pt x="8365" y="2693"/>
                </a:lnTo>
                <a:lnTo>
                  <a:pt x="8346" y="2705"/>
                </a:lnTo>
                <a:cubicBezTo>
                  <a:pt x="9110" y="2467"/>
                  <a:pt x="9918" y="2356"/>
                  <a:pt x="10740" y="2365"/>
                </a:cubicBezTo>
                <a:lnTo>
                  <a:pt x="10657" y="2343"/>
                </a:lnTo>
                <a:lnTo>
                  <a:pt x="11969" y="0"/>
                </a:lnTo>
                <a:close/>
              </a:path>
            </a:pathLst>
          </a:custGeom>
          <a:solidFill>
            <a:srgbClr val="FFFFFF"/>
          </a:solidFill>
          <a:ln w="12700">
            <a:miter lim="400000"/>
          </a:ln>
        </p:spPr>
        <p:txBody>
          <a:bodyPr lIns="45719" rIns="45719" anchor="ctr"/>
          <a:lstStyle/>
          <a:p>
            <a:pPr algn="ctr">
              <a:defRPr sz="1800">
                <a:solidFill>
                  <a:srgbClr val="FFFFFF"/>
                </a:solidFill>
              </a:defRPr>
            </a:pPr>
          </a:p>
        </p:txBody>
      </p:sp>
      <p:sp>
        <p:nvSpPr>
          <p:cNvPr id="391" name="Shape 323"/>
          <p:cNvSpPr/>
          <p:nvPr/>
        </p:nvSpPr>
        <p:spPr>
          <a:xfrm rot="2700000">
            <a:off x="872052" y="2551462"/>
            <a:ext cx="232251" cy="416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7" y="0"/>
                </a:moveTo>
                <a:cubicBezTo>
                  <a:pt x="12296" y="26"/>
                  <a:pt x="13869" y="651"/>
                  <a:pt x="14004" y="1665"/>
                </a:cubicBezTo>
                <a:cubicBezTo>
                  <a:pt x="14352" y="2941"/>
                  <a:pt x="12417" y="3255"/>
                  <a:pt x="12966" y="4789"/>
                </a:cubicBezTo>
                <a:lnTo>
                  <a:pt x="21600" y="4789"/>
                </a:lnTo>
                <a:lnTo>
                  <a:pt x="21600" y="9598"/>
                </a:lnTo>
                <a:cubicBezTo>
                  <a:pt x="18932" y="9873"/>
                  <a:pt x="18357" y="8821"/>
                  <a:pt x="16095" y="9012"/>
                </a:cubicBezTo>
                <a:cubicBezTo>
                  <a:pt x="14277" y="9088"/>
                  <a:pt x="13156" y="9965"/>
                  <a:pt x="13110" y="10796"/>
                </a:cubicBezTo>
                <a:cubicBezTo>
                  <a:pt x="13141" y="11525"/>
                  <a:pt x="14300" y="12602"/>
                  <a:pt x="16464" y="12611"/>
                </a:cubicBezTo>
                <a:cubicBezTo>
                  <a:pt x="19082" y="12461"/>
                  <a:pt x="18698" y="11744"/>
                  <a:pt x="21600" y="11809"/>
                </a:cubicBezTo>
                <a:lnTo>
                  <a:pt x="21600" y="16837"/>
                </a:lnTo>
                <a:lnTo>
                  <a:pt x="12611" y="16837"/>
                </a:lnTo>
                <a:cubicBezTo>
                  <a:pt x="12479" y="18485"/>
                  <a:pt x="13776" y="18260"/>
                  <a:pt x="14046" y="19729"/>
                </a:cubicBezTo>
                <a:cubicBezTo>
                  <a:pt x="14031" y="20937"/>
                  <a:pt x="12100" y="21583"/>
                  <a:pt x="10793" y="21600"/>
                </a:cubicBezTo>
                <a:cubicBezTo>
                  <a:pt x="9304" y="21574"/>
                  <a:pt x="7731" y="20949"/>
                  <a:pt x="7595" y="19935"/>
                </a:cubicBezTo>
                <a:cubicBezTo>
                  <a:pt x="7250" y="18666"/>
                  <a:pt x="9161" y="18348"/>
                  <a:pt x="8639" y="16837"/>
                </a:cubicBezTo>
                <a:lnTo>
                  <a:pt x="0" y="16837"/>
                </a:lnTo>
                <a:lnTo>
                  <a:pt x="0" y="11893"/>
                </a:lnTo>
                <a:cubicBezTo>
                  <a:pt x="2766" y="11581"/>
                  <a:pt x="3326" y="12666"/>
                  <a:pt x="5619" y="12471"/>
                </a:cubicBezTo>
                <a:cubicBezTo>
                  <a:pt x="7437" y="12396"/>
                  <a:pt x="8558" y="11519"/>
                  <a:pt x="8604" y="10688"/>
                </a:cubicBezTo>
                <a:cubicBezTo>
                  <a:pt x="8574" y="9959"/>
                  <a:pt x="7415" y="8882"/>
                  <a:pt x="5251" y="8873"/>
                </a:cubicBezTo>
                <a:cubicBezTo>
                  <a:pt x="2598" y="9025"/>
                  <a:pt x="3027" y="9758"/>
                  <a:pt x="0" y="9673"/>
                </a:cubicBezTo>
                <a:lnTo>
                  <a:pt x="0" y="4789"/>
                </a:lnTo>
                <a:lnTo>
                  <a:pt x="8988" y="4789"/>
                </a:lnTo>
                <a:cubicBezTo>
                  <a:pt x="9135" y="3112"/>
                  <a:pt x="7825" y="3347"/>
                  <a:pt x="7553" y="1870"/>
                </a:cubicBezTo>
                <a:cubicBezTo>
                  <a:pt x="7569" y="663"/>
                  <a:pt x="9499" y="17"/>
                  <a:pt x="10807" y="0"/>
                </a:cubicBezTo>
                <a:close/>
              </a:path>
            </a:pathLst>
          </a:custGeom>
          <a:solidFill>
            <a:srgbClr val="FFFFFF"/>
          </a:solidFill>
          <a:ln w="12700">
            <a:miter lim="400000"/>
          </a:ln>
        </p:spPr>
        <p:txBody>
          <a:bodyPr lIns="45719" rIns="45719" anchor="ctr"/>
          <a:lstStyle/>
          <a:p>
            <a:pPr algn="ctr">
              <a:defRPr sz="1800">
                <a:solidFill>
                  <a:srgbClr val="FFFFFF"/>
                </a:solidFill>
              </a:defRPr>
            </a:pPr>
          </a:p>
        </p:txBody>
      </p:sp>
      <p:sp>
        <p:nvSpPr>
          <p:cNvPr id="392" name="Shape 324"/>
          <p:cNvSpPr/>
          <p:nvPr/>
        </p:nvSpPr>
        <p:spPr>
          <a:xfrm>
            <a:off x="842026" y="1859469"/>
            <a:ext cx="292307" cy="273626"/>
          </a:xfrm>
          <a:custGeom>
            <a:avLst/>
            <a:gdLst/>
            <a:ahLst/>
            <a:cxnLst>
              <a:cxn ang="0">
                <a:pos x="wd2" y="hd2"/>
              </a:cxn>
              <a:cxn ang="5400000">
                <a:pos x="wd2" y="hd2"/>
              </a:cxn>
              <a:cxn ang="10800000">
                <a:pos x="wd2" y="hd2"/>
              </a:cxn>
              <a:cxn ang="16200000">
                <a:pos x="wd2" y="hd2"/>
              </a:cxn>
            </a:cxnLst>
            <a:rect l="0" t="0" r="r" b="b"/>
            <a:pathLst>
              <a:path w="21600" h="21594" fill="norm" stroke="1" extrusionOk="0">
                <a:moveTo>
                  <a:pt x="10511" y="19780"/>
                </a:moveTo>
                <a:cubicBezTo>
                  <a:pt x="10511" y="19785"/>
                  <a:pt x="11089" y="19883"/>
                  <a:pt x="11089" y="19780"/>
                </a:cubicBezTo>
                <a:lnTo>
                  <a:pt x="11089" y="19768"/>
                </a:lnTo>
                <a:cubicBezTo>
                  <a:pt x="14567" y="18552"/>
                  <a:pt x="16297" y="17804"/>
                  <a:pt x="19942" y="19293"/>
                </a:cubicBezTo>
                <a:lnTo>
                  <a:pt x="20006" y="3752"/>
                </a:lnTo>
                <a:lnTo>
                  <a:pt x="19034" y="3752"/>
                </a:lnTo>
                <a:cubicBezTo>
                  <a:pt x="19048" y="8369"/>
                  <a:pt x="19062" y="12985"/>
                  <a:pt x="19076" y="17601"/>
                </a:cubicBezTo>
                <a:cubicBezTo>
                  <a:pt x="16559" y="16505"/>
                  <a:pt x="13683" y="17369"/>
                  <a:pt x="11089" y="19689"/>
                </a:cubicBezTo>
                <a:lnTo>
                  <a:pt x="11089" y="2863"/>
                </a:lnTo>
                <a:cubicBezTo>
                  <a:pt x="12643" y="1065"/>
                  <a:pt x="14106" y="15"/>
                  <a:pt x="16040" y="0"/>
                </a:cubicBezTo>
                <a:cubicBezTo>
                  <a:pt x="16920" y="-6"/>
                  <a:pt x="17897" y="201"/>
                  <a:pt x="19024" y="649"/>
                </a:cubicBezTo>
                <a:cubicBezTo>
                  <a:pt x="19027" y="1454"/>
                  <a:pt x="19029" y="2260"/>
                  <a:pt x="19032" y="3065"/>
                </a:cubicBezTo>
                <a:lnTo>
                  <a:pt x="20804" y="3051"/>
                </a:lnTo>
                <a:lnTo>
                  <a:pt x="20804" y="5257"/>
                </a:lnTo>
                <a:lnTo>
                  <a:pt x="21600" y="5257"/>
                </a:lnTo>
                <a:lnTo>
                  <a:pt x="21600" y="21594"/>
                </a:lnTo>
                <a:lnTo>
                  <a:pt x="0" y="21594"/>
                </a:lnTo>
                <a:lnTo>
                  <a:pt x="0" y="5257"/>
                </a:lnTo>
                <a:lnTo>
                  <a:pt x="683" y="5257"/>
                </a:lnTo>
                <a:lnTo>
                  <a:pt x="683" y="3051"/>
                </a:lnTo>
                <a:lnTo>
                  <a:pt x="2568" y="3065"/>
                </a:lnTo>
                <a:cubicBezTo>
                  <a:pt x="2571" y="2260"/>
                  <a:pt x="2573" y="1454"/>
                  <a:pt x="2575" y="649"/>
                </a:cubicBezTo>
                <a:cubicBezTo>
                  <a:pt x="3703" y="201"/>
                  <a:pt x="4680" y="-6"/>
                  <a:pt x="5559" y="0"/>
                </a:cubicBezTo>
                <a:cubicBezTo>
                  <a:pt x="7494" y="15"/>
                  <a:pt x="8957" y="1065"/>
                  <a:pt x="10511" y="2863"/>
                </a:cubicBezTo>
                <a:lnTo>
                  <a:pt x="10511" y="19689"/>
                </a:lnTo>
                <a:cubicBezTo>
                  <a:pt x="7917" y="17369"/>
                  <a:pt x="5041" y="16505"/>
                  <a:pt x="2524" y="17601"/>
                </a:cubicBezTo>
                <a:lnTo>
                  <a:pt x="2566" y="3752"/>
                </a:lnTo>
                <a:lnTo>
                  <a:pt x="1594" y="3752"/>
                </a:lnTo>
                <a:lnTo>
                  <a:pt x="1531" y="19157"/>
                </a:lnTo>
                <a:cubicBezTo>
                  <a:pt x="5155" y="17559"/>
                  <a:pt x="7212" y="18697"/>
                  <a:pt x="10511" y="19768"/>
                </a:cubicBezTo>
              </a:path>
            </a:pathLst>
          </a:custGeom>
          <a:solidFill>
            <a:srgbClr val="FFFFFF"/>
          </a:solidFill>
          <a:ln w="12700">
            <a:miter lim="400000"/>
          </a:ln>
        </p:spPr>
        <p:txBody>
          <a:bodyPr lIns="45719" rIns="45719" anchor="ctr"/>
          <a:lstStyle/>
          <a:p>
            <a:pPr algn="ctr">
              <a:defRPr sz="1800">
                <a:solidFill>
                  <a:srgbClr val="FFFFFF"/>
                </a:solidFill>
              </a:defRPr>
            </a:pPr>
          </a:p>
        </p:txBody>
      </p:sp>
      <p:grpSp>
        <p:nvGrpSpPr>
          <p:cNvPr id="395" name="Shape 325"/>
          <p:cNvGrpSpPr/>
          <p:nvPr/>
        </p:nvGrpSpPr>
        <p:grpSpPr>
          <a:xfrm>
            <a:off x="1478217" y="886242"/>
            <a:ext cx="2738808" cy="522660"/>
            <a:chOff x="0" y="0"/>
            <a:chExt cx="2738807" cy="522658"/>
          </a:xfrm>
        </p:grpSpPr>
        <p:sp>
          <p:nvSpPr>
            <p:cNvPr id="393" name="Shape 326"/>
            <p:cNvSpPr txBox="1"/>
            <p:nvPr/>
          </p:nvSpPr>
          <p:spPr>
            <a:xfrm>
              <a:off x="0" y="258444"/>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200">
                  <a:solidFill>
                    <a:srgbClr val="3F3F3F"/>
                  </a:solidFill>
                </a:defRPr>
              </a:pPr>
              <a:r>
                <a:t>„</a:t>
              </a:r>
              <a:r>
                <a:t>A goal without a plan is just a wish”</a:t>
              </a:r>
            </a:p>
          </p:txBody>
        </p:sp>
        <p:sp>
          <p:nvSpPr>
            <p:cNvPr id="394" name="Shape 327"/>
            <p:cNvSpPr txBox="1"/>
            <p:nvPr/>
          </p:nvSpPr>
          <p:spPr>
            <a:xfrm>
              <a:off x="0" y="0"/>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1200">
                  <a:solidFill>
                    <a:srgbClr val="3F3F3F"/>
                  </a:solidFill>
                </a:defRPr>
              </a:lvl1pPr>
            </a:lstStyle>
            <a:p>
              <a:pPr/>
              <a:r>
                <a:t>Планиране и контрол</a:t>
              </a:r>
            </a:p>
          </p:txBody>
        </p:sp>
      </p:grpSp>
      <p:grpSp>
        <p:nvGrpSpPr>
          <p:cNvPr id="398" name="Shape 328"/>
          <p:cNvGrpSpPr/>
          <p:nvPr/>
        </p:nvGrpSpPr>
        <p:grpSpPr>
          <a:xfrm>
            <a:off x="1492889" y="1636228"/>
            <a:ext cx="2738808" cy="522659"/>
            <a:chOff x="0" y="0"/>
            <a:chExt cx="2738807" cy="522658"/>
          </a:xfrm>
        </p:grpSpPr>
        <p:sp>
          <p:nvSpPr>
            <p:cNvPr id="396" name="Shape 329"/>
            <p:cNvSpPr txBox="1"/>
            <p:nvPr/>
          </p:nvSpPr>
          <p:spPr>
            <a:xfrm>
              <a:off x="0" y="258444"/>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200">
                  <a:solidFill>
                    <a:srgbClr val="3F3F3F"/>
                  </a:solidFill>
                </a:defRPr>
              </a:pPr>
              <a:r>
                <a:t>„</a:t>
              </a:r>
              <a:r>
                <a:t> Analysis gain better understanding” </a:t>
              </a:r>
            </a:p>
          </p:txBody>
        </p:sp>
        <p:sp>
          <p:nvSpPr>
            <p:cNvPr id="397" name="Shape 330"/>
            <p:cNvSpPr txBox="1"/>
            <p:nvPr/>
          </p:nvSpPr>
          <p:spPr>
            <a:xfrm>
              <a:off x="0" y="0"/>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1200">
                  <a:solidFill>
                    <a:srgbClr val="3F3F3F"/>
                  </a:solidFill>
                </a:defRPr>
              </a:lvl1pPr>
            </a:lstStyle>
            <a:p>
              <a:pPr/>
              <a:r>
                <a:t>Анализиране и дизайн</a:t>
              </a:r>
            </a:p>
          </p:txBody>
        </p:sp>
      </p:grpSp>
      <p:grpSp>
        <p:nvGrpSpPr>
          <p:cNvPr id="401" name="Shape 331"/>
          <p:cNvGrpSpPr/>
          <p:nvPr/>
        </p:nvGrpSpPr>
        <p:grpSpPr>
          <a:xfrm>
            <a:off x="1492888" y="2399596"/>
            <a:ext cx="2738808" cy="700460"/>
            <a:chOff x="0" y="0"/>
            <a:chExt cx="2738807" cy="700458"/>
          </a:xfrm>
        </p:grpSpPr>
        <p:sp>
          <p:nvSpPr>
            <p:cNvPr id="399" name="Shape 332"/>
            <p:cNvSpPr txBox="1"/>
            <p:nvPr/>
          </p:nvSpPr>
          <p:spPr>
            <a:xfrm>
              <a:off x="0" y="258444"/>
              <a:ext cx="2738808" cy="442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200">
                  <a:solidFill>
                    <a:srgbClr val="3F3F3F"/>
                  </a:solidFill>
                </a:defRPr>
              </a:pPr>
              <a:r>
                <a:t>„</a:t>
              </a:r>
              <a:r>
                <a:t>Ideas are easy. Implementation is hard”</a:t>
              </a:r>
            </a:p>
          </p:txBody>
        </p:sp>
        <p:sp>
          <p:nvSpPr>
            <p:cNvPr id="400" name="Shape 333"/>
            <p:cNvSpPr txBox="1"/>
            <p:nvPr/>
          </p:nvSpPr>
          <p:spPr>
            <a:xfrm>
              <a:off x="0" y="0"/>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1200">
                  <a:solidFill>
                    <a:srgbClr val="3F3F3F"/>
                  </a:solidFill>
                </a:defRPr>
              </a:lvl1pPr>
            </a:lstStyle>
            <a:p>
              <a:pPr/>
              <a:r>
                <a:t>Имплементация и изпълнение</a:t>
              </a:r>
            </a:p>
          </p:txBody>
        </p:sp>
      </p:grpSp>
      <p:grpSp>
        <p:nvGrpSpPr>
          <p:cNvPr id="404" name="Shape 334"/>
          <p:cNvGrpSpPr/>
          <p:nvPr/>
        </p:nvGrpSpPr>
        <p:grpSpPr>
          <a:xfrm>
            <a:off x="1501611" y="3297463"/>
            <a:ext cx="2738808" cy="522660"/>
            <a:chOff x="0" y="0"/>
            <a:chExt cx="2738807" cy="522658"/>
          </a:xfrm>
        </p:grpSpPr>
        <p:sp>
          <p:nvSpPr>
            <p:cNvPr id="402" name="Shape 335"/>
            <p:cNvSpPr txBox="1"/>
            <p:nvPr/>
          </p:nvSpPr>
          <p:spPr>
            <a:xfrm>
              <a:off x="0" y="258444"/>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1200">
                  <a:solidFill>
                    <a:srgbClr val="3F3F3F"/>
                  </a:solidFill>
                </a:defRPr>
              </a:lvl1pPr>
            </a:lstStyle>
            <a:p>
              <a:pPr/>
              <a:r>
                <a:t>“Evaluation- Learning tool to Improve“</a:t>
              </a:r>
            </a:p>
          </p:txBody>
        </p:sp>
        <p:sp>
          <p:nvSpPr>
            <p:cNvPr id="403" name="Shape 336"/>
            <p:cNvSpPr txBox="1"/>
            <p:nvPr/>
          </p:nvSpPr>
          <p:spPr>
            <a:xfrm>
              <a:off x="0" y="0"/>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1200">
                  <a:solidFill>
                    <a:srgbClr val="3F3F3F"/>
                  </a:solidFill>
                </a:defRPr>
              </a:lvl1pPr>
            </a:lstStyle>
            <a:p>
              <a:pPr/>
              <a:r>
                <a:t>Оценка и репортинг</a:t>
              </a:r>
            </a:p>
          </p:txBody>
        </p:sp>
      </p:grpSp>
      <p:sp>
        <p:nvSpPr>
          <p:cNvPr id="405" name="Shape 320"/>
          <p:cNvSpPr/>
          <p:nvPr/>
        </p:nvSpPr>
        <p:spPr>
          <a:xfrm>
            <a:off x="692290" y="4225416"/>
            <a:ext cx="609225" cy="609225"/>
          </a:xfrm>
          <a:prstGeom prst="ellipse">
            <a:avLst/>
          </a:prstGeom>
          <a:solidFill>
            <a:srgbClr val="0DD2D9"/>
          </a:solidFill>
          <a:ln w="12700">
            <a:miter lim="400000"/>
          </a:ln>
        </p:spPr>
        <p:txBody>
          <a:bodyPr lIns="45719" rIns="45719" anchor="ctr"/>
          <a:lstStyle/>
          <a:p>
            <a:pPr algn="ctr">
              <a:defRPr sz="1800">
                <a:solidFill>
                  <a:srgbClr val="FFFFFF"/>
                </a:solidFill>
              </a:defRPr>
            </a:pPr>
          </a:p>
        </p:txBody>
      </p:sp>
      <p:grpSp>
        <p:nvGrpSpPr>
          <p:cNvPr id="408" name="Shape 334"/>
          <p:cNvGrpSpPr/>
          <p:nvPr/>
        </p:nvGrpSpPr>
        <p:grpSpPr>
          <a:xfrm>
            <a:off x="1501611" y="4169972"/>
            <a:ext cx="2738808" cy="522660"/>
            <a:chOff x="0" y="0"/>
            <a:chExt cx="2738807" cy="522658"/>
          </a:xfrm>
        </p:grpSpPr>
        <p:sp>
          <p:nvSpPr>
            <p:cNvPr id="406" name="Shape 335"/>
            <p:cNvSpPr txBox="1"/>
            <p:nvPr/>
          </p:nvSpPr>
          <p:spPr>
            <a:xfrm>
              <a:off x="0" y="258444"/>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sz="1200">
                  <a:solidFill>
                    <a:srgbClr val="3F3F3F"/>
                  </a:solidFill>
                </a:defRPr>
              </a:lvl1pPr>
            </a:lstStyle>
            <a:p>
              <a:pPr/>
              <a:r>
                <a:t>“Closure – Way to start new beginning“</a:t>
              </a:r>
            </a:p>
          </p:txBody>
        </p:sp>
        <p:sp>
          <p:nvSpPr>
            <p:cNvPr id="407" name="Shape 336"/>
            <p:cNvSpPr txBox="1"/>
            <p:nvPr/>
          </p:nvSpPr>
          <p:spPr>
            <a:xfrm>
              <a:off x="0" y="0"/>
              <a:ext cx="2738808" cy="264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defRPr b="1" sz="1200">
                  <a:solidFill>
                    <a:srgbClr val="3F3F3F"/>
                  </a:solidFill>
                </a:defRPr>
              </a:lvl1pPr>
            </a:lstStyle>
            <a:p>
              <a:pPr/>
              <a:r>
                <a:t>Финализиране</a:t>
              </a:r>
            </a:p>
          </p:txBody>
        </p:sp>
      </p:grpSp>
      <p:sp>
        <p:nvSpPr>
          <p:cNvPr id="409" name="Shape 846"/>
          <p:cNvSpPr/>
          <p:nvPr/>
        </p:nvSpPr>
        <p:spPr>
          <a:xfrm>
            <a:off x="835880" y="3496497"/>
            <a:ext cx="322041" cy="322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79" y="13703"/>
                </a:moveTo>
                <a:lnTo>
                  <a:pt x="5799" y="13703"/>
                </a:lnTo>
                <a:lnTo>
                  <a:pt x="5799" y="19463"/>
                </a:lnTo>
                <a:lnTo>
                  <a:pt x="2679" y="19463"/>
                </a:lnTo>
                <a:close/>
                <a:moveTo>
                  <a:pt x="7480" y="11303"/>
                </a:moveTo>
                <a:lnTo>
                  <a:pt x="10600" y="11303"/>
                </a:lnTo>
                <a:lnTo>
                  <a:pt x="10600" y="19463"/>
                </a:lnTo>
                <a:lnTo>
                  <a:pt x="7480" y="19463"/>
                </a:lnTo>
                <a:close/>
                <a:moveTo>
                  <a:pt x="12280" y="8903"/>
                </a:moveTo>
                <a:lnTo>
                  <a:pt x="15400" y="8903"/>
                </a:lnTo>
                <a:lnTo>
                  <a:pt x="15400" y="19463"/>
                </a:lnTo>
                <a:lnTo>
                  <a:pt x="12280" y="19463"/>
                </a:lnTo>
                <a:close/>
                <a:moveTo>
                  <a:pt x="17081" y="6503"/>
                </a:moveTo>
                <a:lnTo>
                  <a:pt x="20201" y="6503"/>
                </a:lnTo>
                <a:lnTo>
                  <a:pt x="20201" y="19463"/>
                </a:lnTo>
                <a:lnTo>
                  <a:pt x="17081" y="19463"/>
                </a:lnTo>
                <a:close/>
                <a:moveTo>
                  <a:pt x="15479" y="1499"/>
                </a:moveTo>
                <a:lnTo>
                  <a:pt x="19204" y="1649"/>
                </a:lnTo>
                <a:lnTo>
                  <a:pt x="17472" y="4951"/>
                </a:lnTo>
                <a:lnTo>
                  <a:pt x="16974" y="4088"/>
                </a:lnTo>
                <a:lnTo>
                  <a:pt x="3610" y="11803"/>
                </a:lnTo>
                <a:lnTo>
                  <a:pt x="2614" y="10077"/>
                </a:lnTo>
                <a:lnTo>
                  <a:pt x="15977" y="2362"/>
                </a:lnTo>
                <a:close/>
                <a:moveTo>
                  <a:pt x="0" y="0"/>
                </a:moveTo>
                <a:lnTo>
                  <a:pt x="1200" y="0"/>
                </a:lnTo>
                <a:lnTo>
                  <a:pt x="1200" y="20400"/>
                </a:lnTo>
                <a:lnTo>
                  <a:pt x="21600" y="20400"/>
                </a:lnTo>
                <a:lnTo>
                  <a:pt x="21600" y="21600"/>
                </a:lnTo>
                <a:lnTo>
                  <a:pt x="1200" y="21600"/>
                </a:lnTo>
                <a:lnTo>
                  <a:pt x="1200" y="21600"/>
                </a:lnTo>
                <a:lnTo>
                  <a:pt x="0" y="21600"/>
                </a:lnTo>
                <a:lnTo>
                  <a:pt x="0" y="20400"/>
                </a:lnTo>
                <a:close/>
              </a:path>
            </a:pathLst>
          </a:custGeom>
          <a:solidFill>
            <a:srgbClr val="FFFFFF"/>
          </a:solidFill>
          <a:ln w="12700">
            <a:miter lim="400000"/>
          </a:ln>
        </p:spPr>
        <p:txBody>
          <a:bodyPr lIns="45719" rIns="45719" anchor="ctr"/>
          <a:lstStyle/>
          <a:p>
            <a:pPr algn="ctr">
              <a:defRPr sz="1800">
                <a:solidFill>
                  <a:srgbClr val="FFFFFF"/>
                </a:solidFill>
              </a:defRPr>
            </a:pPr>
          </a:p>
        </p:txBody>
      </p:sp>
      <p:sp>
        <p:nvSpPr>
          <p:cNvPr id="410" name="Shape 926"/>
          <p:cNvSpPr/>
          <p:nvPr/>
        </p:nvSpPr>
        <p:spPr>
          <a:xfrm>
            <a:off x="874204" y="4352765"/>
            <a:ext cx="245395" cy="354523"/>
          </a:xfrm>
          <a:custGeom>
            <a:avLst/>
            <a:gdLst/>
            <a:ahLst/>
            <a:cxnLst>
              <a:cxn ang="0">
                <a:pos x="wd2" y="hd2"/>
              </a:cxn>
              <a:cxn ang="5400000">
                <a:pos x="wd2" y="hd2"/>
              </a:cxn>
              <a:cxn ang="10800000">
                <a:pos x="wd2" y="hd2"/>
              </a:cxn>
              <a:cxn ang="16200000">
                <a:pos x="wd2" y="hd2"/>
              </a:cxn>
            </a:cxnLst>
            <a:rect l="0" t="0" r="r" b="b"/>
            <a:pathLst>
              <a:path w="21600" h="21568" fill="norm" stroke="1" extrusionOk="0">
                <a:moveTo>
                  <a:pt x="10800" y="14129"/>
                </a:moveTo>
                <a:cubicBezTo>
                  <a:pt x="9996" y="14129"/>
                  <a:pt x="9343" y="14580"/>
                  <a:pt x="9343" y="15136"/>
                </a:cubicBezTo>
                <a:cubicBezTo>
                  <a:pt x="9343" y="15515"/>
                  <a:pt x="9647" y="15846"/>
                  <a:pt x="10105" y="16004"/>
                </a:cubicBezTo>
                <a:lnTo>
                  <a:pt x="9607" y="18091"/>
                </a:lnTo>
                <a:lnTo>
                  <a:pt x="11993" y="18091"/>
                </a:lnTo>
                <a:lnTo>
                  <a:pt x="11494" y="16004"/>
                </a:lnTo>
                <a:cubicBezTo>
                  <a:pt x="11953" y="15846"/>
                  <a:pt x="12256" y="15515"/>
                  <a:pt x="12256" y="15136"/>
                </a:cubicBezTo>
                <a:cubicBezTo>
                  <a:pt x="12256" y="14580"/>
                  <a:pt x="11604" y="14129"/>
                  <a:pt x="10800" y="14129"/>
                </a:cubicBezTo>
                <a:close/>
                <a:moveTo>
                  <a:pt x="10748" y="1798"/>
                </a:moveTo>
                <a:cubicBezTo>
                  <a:pt x="8529" y="1817"/>
                  <a:pt x="6745" y="3066"/>
                  <a:pt x="6745" y="4600"/>
                </a:cubicBezTo>
                <a:lnTo>
                  <a:pt x="6731" y="4600"/>
                </a:lnTo>
                <a:lnTo>
                  <a:pt x="6731" y="10652"/>
                </a:lnTo>
                <a:lnTo>
                  <a:pt x="14869" y="10652"/>
                </a:lnTo>
                <a:lnTo>
                  <a:pt x="14869" y="4528"/>
                </a:lnTo>
                <a:lnTo>
                  <a:pt x="14854" y="4529"/>
                </a:lnTo>
                <a:cubicBezTo>
                  <a:pt x="14797" y="2995"/>
                  <a:pt x="12967" y="1778"/>
                  <a:pt x="10748" y="1798"/>
                </a:cubicBezTo>
                <a:close/>
                <a:moveTo>
                  <a:pt x="10715" y="0"/>
                </a:moveTo>
                <a:cubicBezTo>
                  <a:pt x="14358" y="-32"/>
                  <a:pt x="17361" y="1966"/>
                  <a:pt x="17454" y="4483"/>
                </a:cubicBezTo>
                <a:lnTo>
                  <a:pt x="16991" y="4491"/>
                </a:lnTo>
                <a:lnTo>
                  <a:pt x="17456" y="4491"/>
                </a:lnTo>
                <a:lnTo>
                  <a:pt x="17456" y="10652"/>
                </a:lnTo>
                <a:lnTo>
                  <a:pt x="19901" y="10652"/>
                </a:lnTo>
                <a:cubicBezTo>
                  <a:pt x="20839" y="10652"/>
                  <a:pt x="21600" y="11178"/>
                  <a:pt x="21600" y="11827"/>
                </a:cubicBezTo>
                <a:lnTo>
                  <a:pt x="21600" y="20393"/>
                </a:lnTo>
                <a:cubicBezTo>
                  <a:pt x="21600" y="21042"/>
                  <a:pt x="20839" y="21568"/>
                  <a:pt x="19901" y="21568"/>
                </a:cubicBezTo>
                <a:lnTo>
                  <a:pt x="1699" y="21568"/>
                </a:lnTo>
                <a:cubicBezTo>
                  <a:pt x="761" y="21568"/>
                  <a:pt x="0" y="21042"/>
                  <a:pt x="0" y="20393"/>
                </a:cubicBezTo>
                <a:lnTo>
                  <a:pt x="0" y="11827"/>
                </a:lnTo>
                <a:cubicBezTo>
                  <a:pt x="0" y="11178"/>
                  <a:pt x="761" y="10652"/>
                  <a:pt x="1699" y="10652"/>
                </a:cubicBezTo>
                <a:lnTo>
                  <a:pt x="4143" y="10652"/>
                </a:lnTo>
                <a:lnTo>
                  <a:pt x="4143" y="4560"/>
                </a:lnTo>
                <a:lnTo>
                  <a:pt x="4149" y="4560"/>
                </a:lnTo>
                <a:cubicBezTo>
                  <a:pt x="4175" y="2060"/>
                  <a:pt x="7092" y="32"/>
                  <a:pt x="10715" y="0"/>
                </a:cubicBezTo>
                <a:close/>
              </a:path>
            </a:pathLst>
          </a:custGeom>
          <a:solidFill>
            <a:srgbClr val="FFFFFF"/>
          </a:solidFill>
          <a:ln w="12700">
            <a:miter lim="400000"/>
          </a:ln>
        </p:spPr>
        <p:txBody>
          <a:bodyPr lIns="45719" rIns="45719" anchor="ctr"/>
          <a:lstStyle/>
          <a:p>
            <a:pPr algn="ctr">
              <a:defRPr sz="1800"/>
            </a:pPr>
          </a:p>
        </p:txBody>
      </p:sp>
      <p:pic>
        <p:nvPicPr>
          <p:cNvPr id="411" name="Picture 7" descr="Picture 7"/>
          <p:cNvPicPr>
            <a:picLocks noChangeAspect="1"/>
          </p:cNvPicPr>
          <p:nvPr/>
        </p:nvPicPr>
        <p:blipFill>
          <a:blip r:embed="rId2">
            <a:extLst/>
          </a:blip>
          <a:stretch>
            <a:fillRect/>
          </a:stretch>
        </p:blipFill>
        <p:spPr>
          <a:xfrm>
            <a:off x="4227576" y="886242"/>
            <a:ext cx="4691372" cy="377300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73"/>
          <p:cNvSpPr/>
          <p:nvPr/>
        </p:nvSpPr>
        <p:spPr>
          <a:xfrm>
            <a:off x="2418539" y="2607535"/>
            <a:ext cx="792027" cy="792027"/>
          </a:xfrm>
          <a:prstGeom prst="ellipse">
            <a:avLst/>
          </a:prstGeom>
          <a:solidFill>
            <a:srgbClr val="0DD2D9"/>
          </a:solidFill>
          <a:ln w="50800">
            <a:solidFill>
              <a:srgbClr val="FFFFFF"/>
            </a:solidFill>
          </a:ln>
        </p:spPr>
        <p:txBody>
          <a:bodyPr lIns="45719" rIns="45719" anchor="ctr"/>
          <a:lstStyle/>
          <a:p>
            <a:pPr algn="ctr">
              <a:defRPr sz="1800">
                <a:solidFill>
                  <a:srgbClr val="FFFFFF"/>
                </a:solidFill>
              </a:defRPr>
            </a:pPr>
          </a:p>
        </p:txBody>
      </p:sp>
      <p:sp>
        <p:nvSpPr>
          <p:cNvPr id="181" name="Shape 175"/>
          <p:cNvSpPr/>
          <p:nvPr/>
        </p:nvSpPr>
        <p:spPr>
          <a:xfrm>
            <a:off x="5618350" y="2607535"/>
            <a:ext cx="792027" cy="792027"/>
          </a:xfrm>
          <a:prstGeom prst="ellipse">
            <a:avLst/>
          </a:prstGeom>
          <a:solidFill>
            <a:srgbClr val="0DD2D9"/>
          </a:solidFill>
          <a:ln w="50800">
            <a:solidFill>
              <a:srgbClr val="FFFFFF"/>
            </a:solidFill>
          </a:ln>
        </p:spPr>
        <p:txBody>
          <a:bodyPr lIns="45719" rIns="45719" anchor="ctr"/>
          <a:lstStyle/>
          <a:p>
            <a:pPr algn="ctr">
              <a:defRPr sz="1800">
                <a:solidFill>
                  <a:srgbClr val="FFFFFF"/>
                </a:solidFill>
              </a:defRPr>
            </a:pPr>
          </a:p>
        </p:txBody>
      </p:sp>
      <p:sp>
        <p:nvSpPr>
          <p:cNvPr id="182" name="Shape 184"/>
          <p:cNvSpPr txBox="1"/>
          <p:nvPr/>
        </p:nvSpPr>
        <p:spPr>
          <a:xfrm>
            <a:off x="1593037" y="3311422"/>
            <a:ext cx="2443032" cy="688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ctr">
              <a:defRPr sz="1200">
                <a:solidFill>
                  <a:srgbClr val="FFFFFF"/>
                </a:solidFill>
              </a:defRPr>
            </a:pPr>
          </a:p>
          <a:p>
            <a:pPr algn="ctr"/>
            <a:r>
              <a:t>ext-cs-02@uni-plovdiv.bg</a:t>
            </a:r>
          </a:p>
        </p:txBody>
      </p:sp>
      <p:sp>
        <p:nvSpPr>
          <p:cNvPr id="183" name="Shape 187"/>
          <p:cNvSpPr txBox="1"/>
          <p:nvPr/>
        </p:nvSpPr>
        <p:spPr>
          <a:xfrm>
            <a:off x="4573483" y="3523465"/>
            <a:ext cx="3060077" cy="26421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sz="1200"/>
            </a:lvl1pPr>
          </a:lstStyle>
          <a:p>
            <a:pPr/>
            <a:r>
              <a:t>https://www.linkedin.com/in/georgi-sabev/</a:t>
            </a:r>
          </a:p>
        </p:txBody>
      </p:sp>
      <p:sp>
        <p:nvSpPr>
          <p:cNvPr id="184" name="Shape 196"/>
          <p:cNvSpPr txBox="1"/>
          <p:nvPr>
            <p:ph type="title"/>
          </p:nvPr>
        </p:nvSpPr>
        <p:spPr>
          <a:prstGeom prst="rect">
            <a:avLst/>
          </a:prstGeom>
        </p:spPr>
        <p:txBody>
          <a:bodyPr lIns="45699" tIns="45699" rIns="45699" bIns="45699"/>
          <a:lstStyle>
            <a:lvl1pPr>
              <a:defRPr>
                <a:solidFill>
                  <a:srgbClr val="0DD2D9"/>
                </a:solidFill>
              </a:defRPr>
            </a:lvl1pPr>
          </a:lstStyle>
          <a:p>
            <a:pPr/>
            <a:r>
              <a:t>Георги Събев и Енчо Еневски</a:t>
            </a:r>
          </a:p>
        </p:txBody>
      </p:sp>
      <p:sp>
        <p:nvSpPr>
          <p:cNvPr id="185" name="Shape 197"/>
          <p:cNvSpPr txBox="1"/>
          <p:nvPr>
            <p:ph type="body" sz="quarter" idx="4294967295"/>
          </p:nvPr>
        </p:nvSpPr>
        <p:spPr>
          <a:xfrm>
            <a:off x="5820" y="1203598"/>
            <a:ext cx="9144001" cy="288001"/>
          </a:xfrm>
          <a:prstGeom prst="rect">
            <a:avLst/>
          </a:prstGeom>
          <a:solidFill>
            <a:srgbClr val="FFFFFF"/>
          </a:solidFill>
        </p:spPr>
        <p:txBody>
          <a:bodyPr lIns="45699" tIns="45699" rIns="45699" bIns="45699">
            <a:normAutofit fontScale="100000" lnSpcReduction="0"/>
          </a:bodyPr>
          <a:lstStyle/>
          <a:p>
            <a:pPr algn="ctr" defTabSz="365760">
              <a:defRPr b="1" cap="all" sz="1600">
                <a:latin typeface="Calibri"/>
                <a:ea typeface="Calibri"/>
                <a:cs typeface="Calibri"/>
                <a:sym typeface="Calibri"/>
              </a:defRPr>
            </a:pPr>
            <a:r>
              <a:t>Proxiad SEE</a:t>
            </a:r>
          </a:p>
          <a:p>
            <a:pPr algn="ctr" defTabSz="365760">
              <a:defRPr b="1" cap="all" sz="1600">
                <a:latin typeface="Calibri"/>
                <a:ea typeface="Calibri"/>
                <a:cs typeface="Calibri"/>
                <a:sym typeface="Calibri"/>
              </a:defRPr>
            </a:pPr>
            <a:br/>
          </a:p>
        </p:txBody>
      </p:sp>
      <p:sp>
        <p:nvSpPr>
          <p:cNvPr id="186" name="Shape 987"/>
          <p:cNvSpPr/>
          <p:nvPr/>
        </p:nvSpPr>
        <p:spPr>
          <a:xfrm>
            <a:off x="2589033" y="2775808"/>
            <a:ext cx="451040" cy="455480"/>
          </a:xfrm>
          <a:custGeom>
            <a:avLst/>
            <a:gdLst/>
            <a:ahLst/>
            <a:cxnLst>
              <a:cxn ang="0">
                <a:pos x="wd2" y="hd2"/>
              </a:cxn>
              <a:cxn ang="5400000">
                <a:pos x="wd2" y="hd2"/>
              </a:cxn>
              <a:cxn ang="10800000">
                <a:pos x="wd2" y="hd2"/>
              </a:cxn>
              <a:cxn ang="16200000">
                <a:pos x="wd2" y="hd2"/>
              </a:cxn>
            </a:cxnLst>
            <a:rect l="0" t="0" r="r" b="b"/>
            <a:pathLst>
              <a:path w="19173" h="20369" fill="norm" stroke="1" extrusionOk="0">
                <a:moveTo>
                  <a:pt x="16016" y="13758"/>
                </a:moveTo>
                <a:lnTo>
                  <a:pt x="15978" y="13776"/>
                </a:lnTo>
                <a:cubicBezTo>
                  <a:pt x="16002" y="13760"/>
                  <a:pt x="16014" y="13754"/>
                  <a:pt x="16016" y="13758"/>
                </a:cubicBezTo>
                <a:close/>
                <a:moveTo>
                  <a:pt x="8878" y="7236"/>
                </a:moveTo>
                <a:lnTo>
                  <a:pt x="8469" y="7331"/>
                </a:lnTo>
                <a:cubicBezTo>
                  <a:pt x="7020" y="7691"/>
                  <a:pt x="6821" y="9727"/>
                  <a:pt x="6926" y="10773"/>
                </a:cubicBezTo>
                <a:cubicBezTo>
                  <a:pt x="7031" y="11820"/>
                  <a:pt x="7650" y="13640"/>
                  <a:pt x="9100" y="13610"/>
                </a:cubicBezTo>
                <a:cubicBezTo>
                  <a:pt x="10102" y="13590"/>
                  <a:pt x="11215" y="12273"/>
                  <a:pt x="11125" y="10461"/>
                </a:cubicBezTo>
                <a:cubicBezTo>
                  <a:pt x="11084" y="10169"/>
                  <a:pt x="11042" y="9877"/>
                  <a:pt x="11002" y="9586"/>
                </a:cubicBezTo>
                <a:cubicBezTo>
                  <a:pt x="10695" y="8173"/>
                  <a:pt x="9831" y="7173"/>
                  <a:pt x="8878" y="7236"/>
                </a:cubicBezTo>
                <a:close/>
                <a:moveTo>
                  <a:pt x="9924" y="3"/>
                </a:moveTo>
                <a:cubicBezTo>
                  <a:pt x="11887" y="54"/>
                  <a:pt x="13436" y="329"/>
                  <a:pt x="15510" y="2054"/>
                </a:cubicBezTo>
                <a:cubicBezTo>
                  <a:pt x="18032" y="4151"/>
                  <a:pt x="20621" y="9801"/>
                  <a:pt x="18215" y="14225"/>
                </a:cubicBezTo>
                <a:cubicBezTo>
                  <a:pt x="17324" y="15504"/>
                  <a:pt x="16745" y="15856"/>
                  <a:pt x="15543" y="16371"/>
                </a:cubicBezTo>
                <a:cubicBezTo>
                  <a:pt x="13192" y="16541"/>
                  <a:pt x="11930" y="15675"/>
                  <a:pt x="11861" y="13881"/>
                </a:cubicBezTo>
                <a:cubicBezTo>
                  <a:pt x="11072" y="15787"/>
                  <a:pt x="9683" y="16160"/>
                  <a:pt x="8360" y="15984"/>
                </a:cubicBezTo>
                <a:cubicBezTo>
                  <a:pt x="6798" y="15775"/>
                  <a:pt x="5132" y="13509"/>
                  <a:pt x="4711" y="10529"/>
                </a:cubicBezTo>
                <a:cubicBezTo>
                  <a:pt x="4299" y="7603"/>
                  <a:pt x="5962" y="5694"/>
                  <a:pt x="7624" y="5185"/>
                </a:cubicBezTo>
                <a:cubicBezTo>
                  <a:pt x="7743" y="5149"/>
                  <a:pt x="7864" y="5125"/>
                  <a:pt x="7987" y="5109"/>
                </a:cubicBezTo>
                <a:cubicBezTo>
                  <a:pt x="8109" y="5092"/>
                  <a:pt x="8234" y="5083"/>
                  <a:pt x="8360" y="5074"/>
                </a:cubicBezTo>
                <a:cubicBezTo>
                  <a:pt x="8516" y="5063"/>
                  <a:pt x="8149" y="4987"/>
                  <a:pt x="8789" y="5069"/>
                </a:cubicBezTo>
                <a:cubicBezTo>
                  <a:pt x="9614" y="5175"/>
                  <a:pt x="10675" y="5633"/>
                  <a:pt x="11757" y="7019"/>
                </a:cubicBezTo>
                <a:lnTo>
                  <a:pt x="11861" y="5535"/>
                </a:lnTo>
                <a:lnTo>
                  <a:pt x="14025" y="5535"/>
                </a:lnTo>
                <a:cubicBezTo>
                  <a:pt x="14008" y="8383"/>
                  <a:pt x="13991" y="10141"/>
                  <a:pt x="13974" y="12989"/>
                </a:cubicBezTo>
                <a:cubicBezTo>
                  <a:pt x="13770" y="15681"/>
                  <a:pt x="15795" y="14023"/>
                  <a:pt x="15999" y="13783"/>
                </a:cubicBezTo>
                <a:lnTo>
                  <a:pt x="16175" y="13840"/>
                </a:lnTo>
                <a:lnTo>
                  <a:pt x="16031" y="13759"/>
                </a:lnTo>
                <a:cubicBezTo>
                  <a:pt x="17705" y="10467"/>
                  <a:pt x="16851" y="6383"/>
                  <a:pt x="14018" y="4135"/>
                </a:cubicBezTo>
                <a:cubicBezTo>
                  <a:pt x="11185" y="1886"/>
                  <a:pt x="7217" y="2144"/>
                  <a:pt x="4669" y="4741"/>
                </a:cubicBezTo>
                <a:cubicBezTo>
                  <a:pt x="2120" y="7339"/>
                  <a:pt x="1749" y="11503"/>
                  <a:pt x="3795" y="14553"/>
                </a:cubicBezTo>
                <a:cubicBezTo>
                  <a:pt x="5841" y="17603"/>
                  <a:pt x="9694" y="18631"/>
                  <a:pt x="12875" y="16975"/>
                </a:cubicBezTo>
                <a:lnTo>
                  <a:pt x="13974" y="19311"/>
                </a:lnTo>
                <a:cubicBezTo>
                  <a:pt x="9699" y="21537"/>
                  <a:pt x="4521" y="20156"/>
                  <a:pt x="1771" y="16056"/>
                </a:cubicBezTo>
                <a:cubicBezTo>
                  <a:pt x="-979" y="11956"/>
                  <a:pt x="-481" y="6360"/>
                  <a:pt x="2945" y="2869"/>
                </a:cubicBezTo>
                <a:cubicBezTo>
                  <a:pt x="4871" y="905"/>
                  <a:pt x="7402" y="-63"/>
                  <a:pt x="9924" y="3"/>
                </a:cubicBezTo>
                <a:close/>
              </a:path>
            </a:pathLst>
          </a:custGeom>
          <a:solidFill>
            <a:srgbClr val="FFFFFF"/>
          </a:solidFill>
          <a:ln w="12700">
            <a:miter lim="400000"/>
          </a:ln>
        </p:spPr>
        <p:txBody>
          <a:bodyPr lIns="45719" rIns="45719" anchor="ctr"/>
          <a:lstStyle/>
          <a:p>
            <a:pPr algn="ctr">
              <a:defRPr sz="1800"/>
            </a:pPr>
          </a:p>
        </p:txBody>
      </p:sp>
      <p:sp>
        <p:nvSpPr>
          <p:cNvPr id="187" name="Shape 983"/>
          <p:cNvSpPr/>
          <p:nvPr/>
        </p:nvSpPr>
        <p:spPr>
          <a:xfrm>
            <a:off x="5837927" y="2827130"/>
            <a:ext cx="352874" cy="3528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0" y="8247"/>
                </a:moveTo>
                <a:lnTo>
                  <a:pt x="3080" y="18065"/>
                </a:lnTo>
                <a:lnTo>
                  <a:pt x="6675" y="18065"/>
                </a:lnTo>
                <a:lnTo>
                  <a:pt x="6675" y="8247"/>
                </a:lnTo>
                <a:lnTo>
                  <a:pt x="3080" y="8247"/>
                </a:lnTo>
                <a:close/>
                <a:moveTo>
                  <a:pt x="15778" y="8071"/>
                </a:moveTo>
                <a:cubicBezTo>
                  <a:pt x="12739" y="8098"/>
                  <a:pt x="12521" y="9710"/>
                  <a:pt x="11870" y="9738"/>
                </a:cubicBezTo>
                <a:lnTo>
                  <a:pt x="11870" y="8236"/>
                </a:lnTo>
                <a:lnTo>
                  <a:pt x="8275" y="8236"/>
                </a:lnTo>
                <a:lnTo>
                  <a:pt x="8275" y="18055"/>
                </a:lnTo>
                <a:lnTo>
                  <a:pt x="11870" y="18055"/>
                </a:lnTo>
                <a:cubicBezTo>
                  <a:pt x="11889" y="15955"/>
                  <a:pt x="11851" y="13967"/>
                  <a:pt x="11927" y="11756"/>
                </a:cubicBezTo>
                <a:cubicBezTo>
                  <a:pt x="12150" y="10046"/>
                  <a:pt x="14826" y="10575"/>
                  <a:pt x="14853" y="11665"/>
                </a:cubicBezTo>
                <a:lnTo>
                  <a:pt x="14885" y="18065"/>
                </a:lnTo>
                <a:lnTo>
                  <a:pt x="18480" y="18065"/>
                </a:lnTo>
                <a:cubicBezTo>
                  <a:pt x="18493" y="15913"/>
                  <a:pt x="18506" y="13761"/>
                  <a:pt x="18519" y="11609"/>
                </a:cubicBezTo>
                <a:cubicBezTo>
                  <a:pt x="18548" y="10597"/>
                  <a:pt x="17691" y="8049"/>
                  <a:pt x="15778" y="8071"/>
                </a:cubicBezTo>
                <a:close/>
                <a:moveTo>
                  <a:pt x="4877" y="3534"/>
                </a:moveTo>
                <a:cubicBezTo>
                  <a:pt x="3885" y="3534"/>
                  <a:pt x="3080" y="4324"/>
                  <a:pt x="3080" y="5299"/>
                </a:cubicBezTo>
                <a:cubicBezTo>
                  <a:pt x="3080" y="6274"/>
                  <a:pt x="3885" y="7064"/>
                  <a:pt x="4877" y="7064"/>
                </a:cubicBezTo>
                <a:cubicBezTo>
                  <a:pt x="5870" y="7064"/>
                  <a:pt x="6675" y="6274"/>
                  <a:pt x="6675" y="5299"/>
                </a:cubicBezTo>
                <a:cubicBezTo>
                  <a:pt x="6675" y="4324"/>
                  <a:pt x="5870" y="3534"/>
                  <a:pt x="4877" y="3534"/>
                </a:cubicBezTo>
                <a:close/>
                <a:moveTo>
                  <a:pt x="1853" y="0"/>
                </a:moveTo>
                <a:lnTo>
                  <a:pt x="19747" y="0"/>
                </a:lnTo>
                <a:cubicBezTo>
                  <a:pt x="20770" y="0"/>
                  <a:pt x="21600" y="814"/>
                  <a:pt x="21600" y="1819"/>
                </a:cubicBezTo>
                <a:lnTo>
                  <a:pt x="21600" y="19781"/>
                </a:lnTo>
                <a:cubicBezTo>
                  <a:pt x="21600" y="20785"/>
                  <a:pt x="20770" y="21600"/>
                  <a:pt x="19747" y="21600"/>
                </a:cubicBezTo>
                <a:lnTo>
                  <a:pt x="1853" y="21600"/>
                </a:lnTo>
                <a:cubicBezTo>
                  <a:pt x="829" y="21600"/>
                  <a:pt x="0" y="20785"/>
                  <a:pt x="0" y="19781"/>
                </a:cubicBezTo>
                <a:lnTo>
                  <a:pt x="0" y="1819"/>
                </a:lnTo>
                <a:cubicBezTo>
                  <a:pt x="0" y="814"/>
                  <a:pt x="829" y="0"/>
                  <a:pt x="1853" y="0"/>
                </a:cubicBezTo>
                <a:close/>
              </a:path>
            </a:pathLst>
          </a:custGeom>
          <a:solidFill>
            <a:srgbClr val="FFFFFF"/>
          </a:solidFill>
          <a:ln w="12700">
            <a:miter lim="400000"/>
          </a:ln>
        </p:spPr>
        <p:txBody>
          <a:bodyPr lIns="45719" rIns="45719" anchor="ctr"/>
          <a:lstStyle/>
          <a:p>
            <a:pPr algn="ctr">
              <a:defRPr sz="1800"/>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Shape 663"/>
          <p:cNvSpPr txBox="1"/>
          <p:nvPr>
            <p:ph type="title"/>
          </p:nvPr>
        </p:nvSpPr>
        <p:spPr>
          <a:xfrm>
            <a:off x="0" y="25734"/>
            <a:ext cx="9144000" cy="776532"/>
          </a:xfrm>
          <a:prstGeom prst="rect">
            <a:avLst/>
          </a:prstGeom>
        </p:spPr>
        <p:txBody>
          <a:bodyPr lIns="45699" tIns="45699" rIns="45699" bIns="45699"/>
          <a:lstStyle>
            <a:lvl1pPr>
              <a:defRPr sz="1600"/>
            </a:lvl1pPr>
          </a:lstStyle>
          <a:p>
            <a:pPr/>
            <a:r>
              <a:t>Фундаментален тестов процес - дейности</a:t>
            </a:r>
          </a:p>
        </p:txBody>
      </p:sp>
      <p:graphicFrame>
        <p:nvGraphicFramePr>
          <p:cNvPr id="414" name="Shape 664"/>
          <p:cNvGraphicFramePr/>
          <p:nvPr/>
        </p:nvGraphicFramePr>
        <p:xfrm>
          <a:off x="197873" y="658612"/>
          <a:ext cx="6696745" cy="4104455"/>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656184"/>
                <a:gridCol w="1368152"/>
                <a:gridCol w="1800200"/>
                <a:gridCol w="1872208"/>
                <a:gridCol w="1872208"/>
              </a:tblGrid>
              <a:tr h="538010">
                <a:tc>
                  <a:txBody>
                    <a:bodyPr/>
                    <a:lstStyle/>
                    <a:p>
                      <a:pPr algn="ctr">
                        <a:defRPr sz="1800"/>
                      </a:pPr>
                      <a:r>
                        <a:rPr sz="800"/>
                        <a:t>Планиране и контрол</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sz="800"/>
                        <a:t>Анализ и дизайн</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sz="800"/>
                        <a:t>Имплементация и изпълнение</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sz="800"/>
                        <a:t>Оценка и репортинг</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sz="900"/>
                        <a:t>Финализиране</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r>
              <a:tr h="509492">
                <a:tc>
                  <a:txBody>
                    <a:bodyPr/>
                    <a:lstStyle/>
                    <a:p>
                      <a:pPr algn="ctr">
                        <a:defRPr sz="1800"/>
                      </a:pPr>
                      <a:r>
                        <a:rPr b="1" sz="800"/>
                        <a:t>Дефиниране на стратегия,подход и обхват</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Анализ на съществуващите артефакти </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Имплемнтация на тест услоявията ( test conditions)</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Документиране на резултатите от тестовете ( най-добре паралелно с изпълнението им ) </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Финализиране на тест кейсовете, скриптовете и данните </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r>
              <a:tr h="509492">
                <a:tc>
                  <a:txBody>
                    <a:bodyPr/>
                    <a:lstStyle/>
                    <a:p>
                      <a:pPr algn="ctr">
                        <a:defRPr sz="1800"/>
                      </a:pPr>
                      <a:r>
                        <a:rPr b="1" sz="800"/>
                        <a:t>Определяне на целите и рисковете</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Идентифициране условията за тестване</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Създаване на тестови пакети (Test suites)</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Анализ на инцидентите с цел да се разбере дали тестът е грешен или наистина има открит дефект</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Проверка дали всички логнати дефекти са остранени и затворени</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r>
              <a:tr h="509492">
                <a:tc>
                  <a:txBody>
                    <a:bodyPr/>
                    <a:lstStyle/>
                    <a:p>
                      <a:pPr algn="ctr">
                        <a:defRPr sz="1800"/>
                      </a:pPr>
                      <a:r>
                        <a:rPr b="1" sz="800"/>
                        <a:t>Планиране на ресурсите, тестови среди, инструменти за тестване</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Проектиране  на  тестови сценарии </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Изпълнение на тест кейсовете и тест сценариите, използвайки предварително подготвените данни</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Взимане на решение дали да се добавят или премахнат някои тестове</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Lessons learned</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r>
              <a:tr h="509492">
                <a:tc>
                  <a:txBody>
                    <a:bodyPr/>
                    <a:lstStyle/>
                    <a:p>
                      <a:pPr algn="ctr">
                        <a:defRPr sz="1800"/>
                      </a:pPr>
                      <a:r>
                        <a:rPr b="1" sz="800"/>
                        <a:t>Изготвяне на график на времето за тест анализ, проектиране, внедряване и затваряне.</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Създаване на среда за тестване на дизайна</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Имплемнтация и изпълнение на автоматизираните тестове в различни среди</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l">
                        <a:defRPr sz="1400"/>
                      </a:pP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Предаване на всички артефакти към съпорт и поддръжка</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r>
              <a:tr h="509492">
                <a:tc>
                  <a:txBody>
                    <a:bodyPr/>
                    <a:lstStyle/>
                    <a:p>
                      <a:pPr algn="ctr">
                        <a:defRPr sz="1800"/>
                      </a:pPr>
                      <a:r>
                        <a:rPr b="1" sz="800"/>
                        <a:t>Планиране бюджета за тестване</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Писане на тестови скриптове и данни за тестовете</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Повторно изпълнение на тестовете, които са открили бъгове, за да се провери дали дефектите са били отсранени</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l">
                        <a:defRPr sz="1400"/>
                      </a:pP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l">
                        <a:defRPr sz="1400"/>
                      </a:pP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r>
              <a:tr h="509492">
                <a:tc>
                  <a:txBody>
                    <a:bodyPr/>
                    <a:lstStyle/>
                    <a:p>
                      <a:pPr algn="ctr">
                        <a:defRPr sz="1800"/>
                      </a:pPr>
                      <a:r>
                        <a:rPr b="1" sz="800"/>
                        <a:t>Монториг на прогреса</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Анализ на тестовите инструменти, които са избрани по време на планирането</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Анализ на получените резултати по отношение на очакваните</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l">
                        <a:defRPr sz="1400"/>
                      </a:pP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l">
                        <a:defRPr sz="1400"/>
                      </a:pP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r>
              <a:tr h="509492">
                <a:tc>
                  <a:txBody>
                    <a:bodyPr/>
                    <a:lstStyle/>
                    <a:p>
                      <a:pPr algn="ctr">
                        <a:defRPr sz="1800"/>
                      </a:pPr>
                      <a:r>
                        <a:rPr b="1" sz="800"/>
                        <a:t>Измерване и анализ на резултатите</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Проектиране на автоматизирането на тестването</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ctr">
                        <a:defRPr sz="1800"/>
                      </a:pPr>
                      <a:r>
                        <a:rPr b="1" sz="800"/>
                        <a:t>Рапортуване на разклите в резултатите и инцидентите</a:t>
                      </a: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l">
                        <a:defRPr sz="1400"/>
                      </a:pP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c>
                  <a:txBody>
                    <a:bodyPr/>
                    <a:lstStyle/>
                    <a:p>
                      <a:pPr algn="l">
                        <a:defRPr sz="1400"/>
                      </a:pPr>
                    </a:p>
                  </a:txBody>
                  <a:tcPr marL="45725" marR="45725" marT="45725" marB="45725"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Shape 166"/>
          <p:cNvSpPr txBox="1"/>
          <p:nvPr>
            <p:ph type="title" idx="4294967295"/>
          </p:nvPr>
        </p:nvSpPr>
        <p:spPr>
          <a:xfrm>
            <a:off x="3131849" y="2129725"/>
            <a:ext cx="6012002" cy="503701"/>
          </a:xfrm>
          <a:prstGeom prst="rect">
            <a:avLst/>
          </a:prstGeom>
        </p:spPr>
        <p:txBody>
          <a:bodyPr lIns="45699" tIns="45699" rIns="45699" bIns="45699"/>
          <a:lstStyle/>
          <a:p>
            <a:pPr defTabSz="749808">
              <a:defRPr sz="1476">
                <a:solidFill>
                  <a:srgbClr val="FFFFFF"/>
                </a:solidFill>
              </a:defRPr>
            </a:pPr>
            <a:r>
              <a:t>„</a:t>
            </a:r>
            <a:r>
              <a:t>Defect reports needs to be raised against the software under test, not against the individual who made the mistake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20" name="Shape 372"/>
          <p:cNvGrpSpPr/>
          <p:nvPr/>
        </p:nvGrpSpPr>
        <p:grpSpPr>
          <a:xfrm>
            <a:off x="3131840" y="51469"/>
            <a:ext cx="2736304" cy="4824538"/>
            <a:chOff x="0" y="0"/>
            <a:chExt cx="2736303" cy="4824536"/>
          </a:xfrm>
        </p:grpSpPr>
        <p:sp>
          <p:nvSpPr>
            <p:cNvPr id="418" name="Rectangle"/>
            <p:cNvSpPr/>
            <p:nvPr/>
          </p:nvSpPr>
          <p:spPr>
            <a:xfrm>
              <a:off x="0" y="0"/>
              <a:ext cx="2736304" cy="4824537"/>
            </a:xfrm>
            <a:prstGeom prst="rect">
              <a:avLst/>
            </a:prstGeom>
            <a:solidFill>
              <a:srgbClr val="D8D8D8"/>
            </a:solidFill>
            <a:ln w="12700" cap="flat">
              <a:noFill/>
              <a:miter lim="400000"/>
            </a:ln>
            <a:effectLst/>
          </p:spPr>
          <p:txBody>
            <a:bodyPr wrap="square" lIns="45719" tIns="45719" rIns="45719" bIns="45719" numCol="1" anchor="ctr">
              <a:noAutofit/>
            </a:bodyPr>
            <a:lstStyle/>
            <a:p>
              <a:pPr/>
            </a:p>
          </p:txBody>
        </p:sp>
        <p:pic>
          <p:nvPicPr>
            <p:cNvPr id="419" name="image11.jpeg" descr="image11.jpeg"/>
            <p:cNvPicPr>
              <a:picLocks noChangeAspect="1"/>
            </p:cNvPicPr>
            <p:nvPr/>
          </p:nvPicPr>
          <p:blipFill>
            <a:blip r:embed="rId2">
              <a:extLst/>
            </a:blip>
            <a:stretch>
              <a:fillRect/>
            </a:stretch>
          </p:blipFill>
          <p:spPr>
            <a:xfrm>
              <a:off x="0" y="0"/>
              <a:ext cx="2736304" cy="4824537"/>
            </a:xfrm>
            <a:prstGeom prst="rect">
              <a:avLst/>
            </a:prstGeom>
            <a:ln w="12700" cap="flat">
              <a:noFill/>
              <a:miter lim="400000"/>
            </a:ln>
            <a:effectLst/>
          </p:spPr>
        </p:pic>
      </p:grpSp>
      <p:sp>
        <p:nvSpPr>
          <p:cNvPr id="421" name="Shape 373"/>
          <p:cNvSpPr txBox="1"/>
          <p:nvPr/>
        </p:nvSpPr>
        <p:spPr>
          <a:xfrm>
            <a:off x="736778" y="726613"/>
            <a:ext cx="2328363" cy="82719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lnSpc>
                <a:spcPct val="110000"/>
              </a:lnSpc>
              <a:defRPr b="1" sz="2400">
                <a:solidFill>
                  <a:srgbClr val="FFFFFF"/>
                </a:solidFill>
              </a:defRPr>
            </a:lvl1pPr>
          </a:lstStyle>
          <a:p>
            <a:pPr/>
            <a:r>
              <a:t>Независима гледна точка </a:t>
            </a:r>
          </a:p>
        </p:txBody>
      </p:sp>
      <p:sp>
        <p:nvSpPr>
          <p:cNvPr id="422" name="Shape 374"/>
          <p:cNvSpPr txBox="1"/>
          <p:nvPr/>
        </p:nvSpPr>
        <p:spPr>
          <a:xfrm>
            <a:off x="916856" y="1689927"/>
            <a:ext cx="1968208" cy="176364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r">
              <a:defRPr b="1" sz="1000">
                <a:solidFill>
                  <a:srgbClr val="3F3F3F"/>
                </a:solidFill>
              </a:defRPr>
            </a:pPr>
            <a:r>
              <a:t>Извършване на дейностите по тестването от различен от разработчиците човек или екип запазва независимата гледна точка върху системата . Чрез този подход се запазва безпристрастността и се постига по-високо ниво на ефективност при откриването на дефектите в приложението . .</a:t>
            </a:r>
            <a:r>
              <a:t>.</a:t>
            </a:r>
          </a:p>
        </p:txBody>
      </p:sp>
      <p:sp>
        <p:nvSpPr>
          <p:cNvPr id="423" name="Shape 375"/>
          <p:cNvSpPr txBox="1"/>
          <p:nvPr/>
        </p:nvSpPr>
        <p:spPr>
          <a:xfrm>
            <a:off x="6055960" y="820330"/>
            <a:ext cx="2126169" cy="328681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200">
                <a:solidFill>
                  <a:srgbClr val="FFFFFF"/>
                </a:solidFill>
              </a:defRPr>
            </a:pPr>
            <a:r>
              <a:t>Степени на независимост на тестването</a:t>
            </a:r>
          </a:p>
          <a:p>
            <a:pPr>
              <a:defRPr i="1" sz="1200">
                <a:solidFill>
                  <a:srgbClr val="3F3F3F"/>
                </a:solidFill>
              </a:defRPr>
            </a:pPr>
          </a:p>
          <a:p>
            <a:pPr>
              <a:defRPr sz="1200">
                <a:solidFill>
                  <a:srgbClr val="3F3F3F"/>
                </a:solidFill>
              </a:defRPr>
            </a:pPr>
            <a:r>
              <a:t>1.Тестването се извършва от човека, който пише кода</a:t>
            </a:r>
          </a:p>
          <a:p>
            <a:pPr>
              <a:defRPr sz="1200">
                <a:solidFill>
                  <a:srgbClr val="3F3F3F"/>
                </a:solidFill>
              </a:defRPr>
            </a:pPr>
          </a:p>
          <a:p>
            <a:pPr>
              <a:defRPr sz="1200">
                <a:solidFill>
                  <a:srgbClr val="3F3F3F"/>
                </a:solidFill>
              </a:defRPr>
            </a:pPr>
            <a:r>
              <a:t>2.Тестването се извършва от човек в същия екип като друг програмист/разработчик</a:t>
            </a:r>
          </a:p>
          <a:p>
            <a:pPr>
              <a:defRPr sz="1200">
                <a:solidFill>
                  <a:srgbClr val="3F3F3F"/>
                </a:solidFill>
              </a:defRPr>
            </a:pPr>
          </a:p>
          <a:p>
            <a:pPr>
              <a:defRPr sz="1200">
                <a:solidFill>
                  <a:srgbClr val="3F3F3F"/>
                </a:solidFill>
              </a:defRPr>
            </a:pPr>
            <a:r>
              <a:t>3.Тестване от човек от друг екип, например екип от тестери </a:t>
            </a:r>
          </a:p>
          <a:p>
            <a:pPr>
              <a:defRPr sz="1200">
                <a:solidFill>
                  <a:srgbClr val="3F3F3F"/>
                </a:solidFill>
              </a:defRPr>
            </a:pPr>
          </a:p>
          <a:p>
            <a:pPr>
              <a:defRPr sz="1200">
                <a:solidFill>
                  <a:srgbClr val="3F3F3F"/>
                </a:solidFill>
              </a:defRPr>
            </a:pPr>
            <a:r>
              <a:t>4.Тестването се извършва от друга организация (Test outsourcing, Certification)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27" name="Shape 372"/>
          <p:cNvGrpSpPr/>
          <p:nvPr/>
        </p:nvGrpSpPr>
        <p:grpSpPr>
          <a:xfrm>
            <a:off x="827583" y="555526"/>
            <a:ext cx="3672409" cy="2536969"/>
            <a:chOff x="0" y="0"/>
            <a:chExt cx="3672408" cy="2536968"/>
          </a:xfrm>
        </p:grpSpPr>
        <p:sp>
          <p:nvSpPr>
            <p:cNvPr id="425" name="Rectangle"/>
            <p:cNvSpPr/>
            <p:nvPr/>
          </p:nvSpPr>
          <p:spPr>
            <a:xfrm>
              <a:off x="0" y="0"/>
              <a:ext cx="3672409" cy="2536969"/>
            </a:xfrm>
            <a:prstGeom prst="rect">
              <a:avLst/>
            </a:prstGeom>
            <a:solidFill>
              <a:srgbClr val="D8D8D8"/>
            </a:solidFill>
            <a:ln w="12700" cap="flat">
              <a:noFill/>
              <a:miter lim="400000"/>
            </a:ln>
            <a:effectLst/>
          </p:spPr>
          <p:txBody>
            <a:bodyPr wrap="square" lIns="45719" tIns="45719" rIns="45719" bIns="45719" numCol="1" anchor="ctr">
              <a:noAutofit/>
            </a:bodyPr>
            <a:lstStyle/>
            <a:p>
              <a:pPr/>
            </a:p>
          </p:txBody>
        </p:sp>
        <p:pic>
          <p:nvPicPr>
            <p:cNvPr id="426" name="image12.jpeg" descr="image12.jpeg"/>
            <p:cNvPicPr>
              <a:picLocks noChangeAspect="1"/>
            </p:cNvPicPr>
            <p:nvPr/>
          </p:nvPicPr>
          <p:blipFill>
            <a:blip r:embed="rId2">
              <a:extLst/>
            </a:blip>
            <a:stretch>
              <a:fillRect/>
            </a:stretch>
          </p:blipFill>
          <p:spPr>
            <a:xfrm>
              <a:off x="0" y="0"/>
              <a:ext cx="3672409" cy="2536969"/>
            </a:xfrm>
            <a:prstGeom prst="rect">
              <a:avLst/>
            </a:prstGeom>
            <a:ln w="12700" cap="flat">
              <a:noFill/>
              <a:miter lim="400000"/>
            </a:ln>
            <a:effectLst/>
          </p:spPr>
        </p:pic>
      </p:grpSp>
      <p:sp>
        <p:nvSpPr>
          <p:cNvPr id="428" name="Shape 373"/>
          <p:cNvSpPr txBox="1"/>
          <p:nvPr/>
        </p:nvSpPr>
        <p:spPr>
          <a:xfrm>
            <a:off x="585276" y="3058254"/>
            <a:ext cx="3796984" cy="82719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lnSpc>
                <a:spcPct val="110000"/>
              </a:lnSpc>
              <a:defRPr b="1" sz="2400">
                <a:solidFill>
                  <a:srgbClr val="FFFFFF"/>
                </a:solidFill>
              </a:defRPr>
            </a:lvl1pPr>
          </a:lstStyle>
          <a:p>
            <a:pPr/>
            <a:r>
              <a:t>Умения на добрия тестер</a:t>
            </a:r>
          </a:p>
        </p:txBody>
      </p:sp>
      <p:sp>
        <p:nvSpPr>
          <p:cNvPr id="429" name="Shape 374"/>
          <p:cNvSpPr txBox="1"/>
          <p:nvPr/>
        </p:nvSpPr>
        <p:spPr>
          <a:xfrm>
            <a:off x="1017325" y="3808181"/>
            <a:ext cx="3207431" cy="92544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r">
              <a:defRPr b="1" sz="1000">
                <a:solidFill>
                  <a:srgbClr val="3F3F3F"/>
                </a:solidFill>
              </a:defRPr>
            </a:pPr>
            <a:r>
              <a:t>Комуникация</a:t>
            </a:r>
          </a:p>
          <a:p>
            <a:pPr algn="r">
              <a:defRPr b="1" sz="1000">
                <a:solidFill>
                  <a:srgbClr val="3F3F3F"/>
                </a:solidFill>
              </a:defRPr>
            </a:pPr>
          </a:p>
          <a:p>
            <a:pPr algn="r">
              <a:defRPr b="1" sz="1000">
                <a:solidFill>
                  <a:srgbClr val="3F3F3F"/>
                </a:solidFill>
              </a:defRPr>
            </a:pPr>
            <a:r>
              <a:t>Сътрудничество вместо битки</a:t>
            </a:r>
          </a:p>
          <a:p>
            <a:pPr algn="r">
              <a:defRPr b="1" sz="1000">
                <a:solidFill>
                  <a:srgbClr val="3F3F3F"/>
                </a:solidFill>
              </a:defRPr>
            </a:pPr>
            <a:r>
              <a:t>Обсъждане на приложението, не на хората</a:t>
            </a:r>
          </a:p>
          <a:p>
            <a:pPr algn="r">
              <a:defRPr b="1" sz="1000">
                <a:solidFill>
                  <a:srgbClr val="3F3F3F"/>
                </a:solidFill>
              </a:defRPr>
            </a:pPr>
            <a:r>
              <a:t>Общ език</a:t>
            </a:r>
          </a:p>
        </p:txBody>
      </p:sp>
      <p:sp>
        <p:nvSpPr>
          <p:cNvPr id="430" name="Shape 375"/>
          <p:cNvSpPr txBox="1"/>
          <p:nvPr/>
        </p:nvSpPr>
        <p:spPr>
          <a:xfrm>
            <a:off x="4545717" y="627533"/>
            <a:ext cx="3292927" cy="371944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1000">
                <a:solidFill>
                  <a:srgbClr val="FFFFFF"/>
                </a:solidFill>
              </a:defRPr>
            </a:pPr>
            <a:r>
              <a:t>Методичност и систематичност</a:t>
            </a:r>
          </a:p>
          <a:p>
            <a:pPr>
              <a:defRPr b="1" sz="1000">
                <a:solidFill>
                  <a:srgbClr val="FFFFFF"/>
                </a:solidFill>
              </a:defRPr>
            </a:pPr>
          </a:p>
          <a:p>
            <a:pPr>
              <a:defRPr b="1" sz="1000">
                <a:solidFill>
                  <a:srgbClr val="FFFFFF"/>
                </a:solidFill>
              </a:defRPr>
            </a:pPr>
            <a:r>
              <a:t>Тактичност и дипломатичност</a:t>
            </a:r>
          </a:p>
          <a:p>
            <a:pPr marL="171450" indent="-171450">
              <a:buClr>
                <a:srgbClr val="3F3F3F"/>
              </a:buClr>
              <a:buSzPct val="25000"/>
              <a:buFont typeface="Arial"/>
              <a:buChar char="•"/>
              <a:defRPr b="1" sz="1000">
                <a:solidFill>
                  <a:srgbClr val="FFFFFF"/>
                </a:solidFill>
              </a:defRPr>
            </a:pPr>
          </a:p>
          <a:p>
            <a:pPr>
              <a:defRPr b="1" sz="1000">
                <a:solidFill>
                  <a:srgbClr val="FFFFFF"/>
                </a:solidFill>
              </a:defRPr>
            </a:pPr>
            <a:r>
              <a:t>Скептичност, особено по отношение на предположенията. Винаги търси доказателства </a:t>
            </a:r>
          </a:p>
          <a:p>
            <a:pPr>
              <a:defRPr b="1" sz="1000">
                <a:solidFill>
                  <a:srgbClr val="FFFFFF"/>
                </a:solidFill>
              </a:defRPr>
            </a:pPr>
          </a:p>
          <a:p>
            <a:pPr>
              <a:defRPr b="1" sz="1000">
                <a:solidFill>
                  <a:srgbClr val="FFFFFF"/>
                </a:solidFill>
              </a:defRPr>
            </a:pPr>
            <a:r>
              <a:t>Внимание към детайлите</a:t>
            </a:r>
          </a:p>
          <a:p>
            <a:pPr>
              <a:defRPr b="1" sz="1000">
                <a:solidFill>
                  <a:srgbClr val="FFFFFF"/>
                </a:solidFill>
              </a:defRPr>
            </a:pPr>
          </a:p>
          <a:p>
            <a:pPr>
              <a:defRPr b="1" sz="1000">
                <a:solidFill>
                  <a:srgbClr val="FFFFFF"/>
                </a:solidFill>
              </a:defRPr>
            </a:pPr>
            <a:r>
              <a:t>Отлични умения за писане и вербална комуникация ( за да обясни грешките ясно и с нужните детайли)</a:t>
            </a:r>
          </a:p>
          <a:p>
            <a:pPr>
              <a:defRPr b="1" sz="1000">
                <a:solidFill>
                  <a:srgbClr val="FFFFFF"/>
                </a:solidFill>
              </a:defRPr>
            </a:pPr>
          </a:p>
          <a:p>
            <a:pPr>
              <a:defRPr b="1" sz="1000">
                <a:solidFill>
                  <a:srgbClr val="FFFFFF"/>
                </a:solidFill>
              </a:defRPr>
            </a:pPr>
            <a:r>
              <a:t>Желание да екпериментира, да опитва различни неща и да наблюдава и анализира резултатите от действията си </a:t>
            </a:r>
          </a:p>
          <a:p>
            <a:pPr>
              <a:defRPr b="1" sz="1000">
                <a:solidFill>
                  <a:srgbClr val="FFFFFF"/>
                </a:solidFill>
              </a:defRPr>
            </a:pPr>
          </a:p>
          <a:p>
            <a:pPr>
              <a:defRPr b="1" sz="1000">
                <a:solidFill>
                  <a:srgbClr val="FFFFFF"/>
                </a:solidFill>
              </a:defRPr>
            </a:pPr>
            <a:r>
              <a:t>Технически умения в целия </a:t>
            </a:r>
          </a:p>
          <a:p>
            <a:pPr>
              <a:defRPr b="1" sz="1000">
                <a:solidFill>
                  <a:srgbClr val="FFFFFF"/>
                </a:solidFill>
              </a:defRPr>
            </a:pPr>
            <a:r>
              <a:t>технологичен стек на приложението </a:t>
            </a:r>
          </a:p>
          <a:p>
            <a:pPr>
              <a:defRPr b="1" sz="1000">
                <a:solidFill>
                  <a:srgbClr val="FFFFFF"/>
                </a:solidFill>
              </a:defRPr>
            </a:pPr>
          </a:p>
          <a:p>
            <a:pPr>
              <a:defRPr b="1" sz="1000">
                <a:solidFill>
                  <a:srgbClr val="FFFFFF"/>
                </a:solidFill>
              </a:defRPr>
            </a:pPr>
            <a:r>
              <a:t>Задълбочени познания в Business domain на клиента. </a:t>
            </a:r>
          </a:p>
          <a:p>
            <a:pPr>
              <a:defRPr b="1" sz="1000">
                <a:solidFill>
                  <a:srgbClr val="FFFFFF"/>
                </a:solidFill>
              </a:defRPr>
            </a:pPr>
          </a:p>
          <a:p>
            <a:pPr>
              <a:defRPr b="1" sz="1000">
                <a:solidFill>
                  <a:srgbClr val="FFFFFF"/>
                </a:solidFill>
              </a:defRPr>
            </a:pPr>
            <a:r>
              <a:t>Умение да приоритизира и организира</a:t>
            </a:r>
          </a:p>
          <a:p>
            <a:pPr>
              <a:defRPr b="1" sz="1000">
                <a:solidFill>
                  <a:srgbClr val="FFFFFF"/>
                </a:solidFill>
              </a:defRPr>
            </a:pPr>
          </a:p>
          <a:p>
            <a:pPr>
              <a:defRPr b="1" sz="1000">
                <a:solidFill>
                  <a:srgbClr val="FFFFFF"/>
                </a:solidFill>
              </a:defRPr>
            </a:pPr>
            <a:r>
              <a:t>Умение да се адаптира и учи</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44"/>
          <p:cNvSpPr txBox="1"/>
          <p:nvPr/>
        </p:nvSpPr>
        <p:spPr>
          <a:xfrm>
            <a:off x="513269" y="962187"/>
            <a:ext cx="3364935" cy="22466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r">
              <a:defRPr i="1" sz="900"/>
            </a:lvl1pPr>
          </a:lstStyle>
          <a:p>
            <a:pPr/>
            <a:r>
              <a:t>Автоматизираното тестване е неделима част от съвременния процес за ефективна разработка на софтуерни продукти. Целта на дисциплината е да запознае студентите с принципите, основите, процесите и инструментите за автоматизирано тестване на уеб базиран софтуер. По време на обучението се използват и демонстрират едни най-популярните инструменти за автоматизирано тестване в Java света (JUnit и Selenium/WebDriver), приложими както в класически Java Enterprise приложения, така и в съвременни JavaScript потребителски интерфейси (ReactJS, AngularJS, Vue.JS и др.). Обучението включва и запознаване с добри практики, често използвани инструменти за управление на дефекти (JIRA, Mantis) и ръчно тестване (Swagger, SoapUI, Selenium IDE). Придобитите умения и знания ще бъдат полезни както за софтуерни разработчици, така и за специалисти по софтуерно тестване. </a:t>
            </a:r>
          </a:p>
        </p:txBody>
      </p:sp>
      <p:grpSp>
        <p:nvGrpSpPr>
          <p:cNvPr id="192" name="Shape 145"/>
          <p:cNvGrpSpPr/>
          <p:nvPr/>
        </p:nvGrpSpPr>
        <p:grpSpPr>
          <a:xfrm>
            <a:off x="4298598" y="753688"/>
            <a:ext cx="538037" cy="538037"/>
            <a:chOff x="0" y="0"/>
            <a:chExt cx="538036" cy="538036"/>
          </a:xfrm>
        </p:grpSpPr>
        <p:sp>
          <p:nvSpPr>
            <p:cNvPr id="190" name="Shape 146"/>
            <p:cNvSpPr/>
            <p:nvPr/>
          </p:nvSpPr>
          <p:spPr>
            <a:xfrm>
              <a:off x="-1" y="-1"/>
              <a:ext cx="538038" cy="538038"/>
            </a:xfrm>
            <a:prstGeom prst="ellipse">
              <a:avLst/>
            </a:prstGeom>
            <a:gradFill flip="none" rotWithShape="1">
              <a:gsLst>
                <a:gs pos="0">
                  <a:srgbClr val="DDDDDD"/>
                </a:gs>
                <a:gs pos="100000">
                  <a:srgbClr val="FFFFFF"/>
                </a:gs>
              </a:gsLst>
              <a:lin ang="0" scaled="0"/>
            </a:gradFill>
            <a:ln w="31750" cap="flat">
              <a:solidFill>
                <a:srgbClr val="0DD2D9"/>
              </a:solidFill>
              <a:prstDash val="solid"/>
              <a:round/>
            </a:ln>
            <a:effectLst/>
          </p:spPr>
          <p:txBody>
            <a:bodyPr wrap="square" lIns="45719" tIns="45719" rIns="45719" bIns="45719" numCol="1" anchor="ctr">
              <a:noAutofit/>
            </a:bodyPr>
            <a:lstStyle/>
            <a:p>
              <a:pPr algn="ctr">
                <a:defRPr>
                  <a:solidFill>
                    <a:srgbClr val="595959"/>
                  </a:solidFill>
                </a:defRPr>
              </a:pPr>
            </a:p>
          </p:txBody>
        </p:sp>
        <p:sp>
          <p:nvSpPr>
            <p:cNvPr id="191" name="Shape 147"/>
            <p:cNvSpPr txBox="1"/>
            <p:nvPr/>
          </p:nvSpPr>
          <p:spPr>
            <a:xfrm>
              <a:off x="134722" y="93707"/>
              <a:ext cx="268592" cy="3506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lvl1pPr>
            </a:lstStyle>
            <a:p>
              <a:pPr/>
              <a:r>
                <a:t>1</a:t>
              </a:r>
            </a:p>
          </p:txBody>
        </p:sp>
      </p:grpSp>
      <p:grpSp>
        <p:nvGrpSpPr>
          <p:cNvPr id="195" name="Shape 148"/>
          <p:cNvGrpSpPr/>
          <p:nvPr/>
        </p:nvGrpSpPr>
        <p:grpSpPr>
          <a:xfrm>
            <a:off x="4298598" y="1662665"/>
            <a:ext cx="538037" cy="538037"/>
            <a:chOff x="0" y="0"/>
            <a:chExt cx="538036" cy="538036"/>
          </a:xfrm>
        </p:grpSpPr>
        <p:sp>
          <p:nvSpPr>
            <p:cNvPr id="193" name="Shape 149"/>
            <p:cNvSpPr/>
            <p:nvPr/>
          </p:nvSpPr>
          <p:spPr>
            <a:xfrm>
              <a:off x="-1" y="-1"/>
              <a:ext cx="538038" cy="538038"/>
            </a:xfrm>
            <a:prstGeom prst="ellipse">
              <a:avLst/>
            </a:prstGeom>
            <a:gradFill flip="none" rotWithShape="1">
              <a:gsLst>
                <a:gs pos="0">
                  <a:srgbClr val="DDDDDD"/>
                </a:gs>
                <a:gs pos="100000">
                  <a:srgbClr val="FFFFFF"/>
                </a:gs>
              </a:gsLst>
              <a:lin ang="0" scaled="0"/>
            </a:gradFill>
            <a:ln w="31750" cap="flat">
              <a:solidFill>
                <a:srgbClr val="0DD2D9"/>
              </a:solidFill>
              <a:prstDash val="solid"/>
              <a:round/>
            </a:ln>
            <a:effectLst/>
          </p:spPr>
          <p:txBody>
            <a:bodyPr wrap="square" lIns="45719" tIns="45719" rIns="45719" bIns="45719" numCol="1" anchor="ctr">
              <a:noAutofit/>
            </a:bodyPr>
            <a:lstStyle/>
            <a:p>
              <a:pPr algn="ctr">
                <a:defRPr>
                  <a:solidFill>
                    <a:srgbClr val="595959"/>
                  </a:solidFill>
                </a:defRPr>
              </a:pPr>
            </a:p>
          </p:txBody>
        </p:sp>
        <p:sp>
          <p:nvSpPr>
            <p:cNvPr id="194" name="Shape 150"/>
            <p:cNvSpPr txBox="1"/>
            <p:nvPr/>
          </p:nvSpPr>
          <p:spPr>
            <a:xfrm>
              <a:off x="134722" y="93707"/>
              <a:ext cx="268592" cy="3506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lvl1pPr>
            </a:lstStyle>
            <a:p>
              <a:pPr/>
              <a:r>
                <a:t>2</a:t>
              </a:r>
            </a:p>
          </p:txBody>
        </p:sp>
      </p:grpSp>
      <p:grpSp>
        <p:nvGrpSpPr>
          <p:cNvPr id="198" name="Shape 154"/>
          <p:cNvGrpSpPr/>
          <p:nvPr/>
        </p:nvGrpSpPr>
        <p:grpSpPr>
          <a:xfrm>
            <a:off x="4298598" y="2573364"/>
            <a:ext cx="538037" cy="538037"/>
            <a:chOff x="0" y="0"/>
            <a:chExt cx="538036" cy="538036"/>
          </a:xfrm>
        </p:grpSpPr>
        <p:sp>
          <p:nvSpPr>
            <p:cNvPr id="196" name="Shape 155"/>
            <p:cNvSpPr/>
            <p:nvPr/>
          </p:nvSpPr>
          <p:spPr>
            <a:xfrm>
              <a:off x="-1" y="-1"/>
              <a:ext cx="538038" cy="538038"/>
            </a:xfrm>
            <a:prstGeom prst="ellipse">
              <a:avLst/>
            </a:prstGeom>
            <a:gradFill flip="none" rotWithShape="1">
              <a:gsLst>
                <a:gs pos="0">
                  <a:srgbClr val="DDDDDD"/>
                </a:gs>
                <a:gs pos="100000">
                  <a:srgbClr val="FFFFFF"/>
                </a:gs>
              </a:gsLst>
              <a:lin ang="0" scaled="0"/>
            </a:gradFill>
            <a:ln w="31750" cap="flat">
              <a:solidFill>
                <a:srgbClr val="0DD2D9"/>
              </a:solidFill>
              <a:prstDash val="solid"/>
              <a:round/>
            </a:ln>
            <a:effectLst/>
          </p:spPr>
          <p:txBody>
            <a:bodyPr wrap="square" lIns="45719" tIns="45719" rIns="45719" bIns="45719" numCol="1" anchor="ctr">
              <a:noAutofit/>
            </a:bodyPr>
            <a:lstStyle/>
            <a:p>
              <a:pPr algn="ctr">
                <a:defRPr>
                  <a:solidFill>
                    <a:srgbClr val="595959"/>
                  </a:solidFill>
                </a:defRPr>
              </a:pPr>
            </a:p>
          </p:txBody>
        </p:sp>
        <p:sp>
          <p:nvSpPr>
            <p:cNvPr id="197" name="Shape 156"/>
            <p:cNvSpPr txBox="1"/>
            <p:nvPr/>
          </p:nvSpPr>
          <p:spPr>
            <a:xfrm>
              <a:off x="134722" y="93707"/>
              <a:ext cx="268592" cy="3506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lvl1pPr>
            </a:lstStyle>
            <a:p>
              <a:pPr/>
              <a:r>
                <a:t>4</a:t>
              </a:r>
            </a:p>
          </p:txBody>
        </p:sp>
      </p:grpSp>
      <p:sp>
        <p:nvSpPr>
          <p:cNvPr id="199" name="Shape 157"/>
          <p:cNvSpPr txBox="1"/>
          <p:nvPr/>
        </p:nvSpPr>
        <p:spPr>
          <a:xfrm>
            <a:off x="4969967" y="699541"/>
            <a:ext cx="3408309" cy="49198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r>
              <a:t>Въведение в тестването на софтуерни продукти</a:t>
            </a:r>
            <a:r>
              <a:t> </a:t>
            </a:r>
            <a:r>
              <a:t>(2 лекции)</a:t>
            </a:r>
          </a:p>
        </p:txBody>
      </p:sp>
      <p:sp>
        <p:nvSpPr>
          <p:cNvPr id="200" name="Shape 158"/>
          <p:cNvSpPr txBox="1"/>
          <p:nvPr/>
        </p:nvSpPr>
        <p:spPr>
          <a:xfrm>
            <a:off x="4969967" y="1608518"/>
            <a:ext cx="3408309" cy="69518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r>
              <a:t>Junit</a:t>
            </a:r>
            <a:r>
              <a:t>5</a:t>
            </a:r>
            <a:r>
              <a:t>, Eclipse, </a:t>
            </a:r>
            <a:r>
              <a:t>AssertJ (</a:t>
            </a:r>
            <a:r>
              <a:t>Harmcrest</a:t>
            </a:r>
            <a:r>
              <a:t>)</a:t>
            </a:r>
            <a:r>
              <a:t>, Maven/CI, CI </a:t>
            </a:r>
            <a:r>
              <a:t>(TDD) </a:t>
            </a:r>
          </a:p>
          <a:p>
            <a:pPr/>
            <a:r>
              <a:t>(2 лекции)</a:t>
            </a:r>
          </a:p>
        </p:txBody>
      </p:sp>
      <p:sp>
        <p:nvSpPr>
          <p:cNvPr id="201" name="Shape 160"/>
          <p:cNvSpPr txBox="1"/>
          <p:nvPr/>
        </p:nvSpPr>
        <p:spPr>
          <a:xfrm>
            <a:off x="4969369" y="2573143"/>
            <a:ext cx="3408309" cy="69518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r>
              <a:t>Selenium/WebDriver (Page Object) </a:t>
            </a:r>
          </a:p>
          <a:p>
            <a:pPr/>
            <a:r>
              <a:t>(2 лекции)</a:t>
            </a:r>
          </a:p>
        </p:txBody>
      </p:sp>
      <p:sp>
        <p:nvSpPr>
          <p:cNvPr id="202" name="Shape 143"/>
          <p:cNvSpPr txBox="1"/>
          <p:nvPr>
            <p:ph type="title"/>
          </p:nvPr>
        </p:nvSpPr>
        <p:spPr>
          <a:xfrm>
            <a:off x="1584000" y="25734"/>
            <a:ext cx="7560000" cy="776532"/>
          </a:xfrm>
          <a:prstGeom prst="rect">
            <a:avLst/>
          </a:prstGeom>
        </p:spPr>
        <p:txBody>
          <a:bodyPr lIns="45699" tIns="45699" rIns="45699" bIns="45699"/>
          <a:lstStyle/>
          <a:p>
            <a:pPr>
              <a:defRPr>
                <a:solidFill>
                  <a:srgbClr val="0DD2D9"/>
                </a:solidFill>
              </a:defRPr>
            </a:pPr>
            <a:r>
              <a:t>  </a:t>
            </a:r>
            <a:r>
              <a:t>Програма</a:t>
            </a:r>
          </a:p>
        </p:txBody>
      </p:sp>
      <p:grpSp>
        <p:nvGrpSpPr>
          <p:cNvPr id="205" name="Shape 154"/>
          <p:cNvGrpSpPr/>
          <p:nvPr/>
        </p:nvGrpSpPr>
        <p:grpSpPr>
          <a:xfrm>
            <a:off x="4299310" y="3524842"/>
            <a:ext cx="538037" cy="538037"/>
            <a:chOff x="0" y="0"/>
            <a:chExt cx="538036" cy="538036"/>
          </a:xfrm>
        </p:grpSpPr>
        <p:sp>
          <p:nvSpPr>
            <p:cNvPr id="203" name="Shape 155"/>
            <p:cNvSpPr/>
            <p:nvPr/>
          </p:nvSpPr>
          <p:spPr>
            <a:xfrm>
              <a:off x="-1" y="-1"/>
              <a:ext cx="538038" cy="538038"/>
            </a:xfrm>
            <a:prstGeom prst="ellipse">
              <a:avLst/>
            </a:prstGeom>
            <a:gradFill flip="none" rotWithShape="1">
              <a:gsLst>
                <a:gs pos="0">
                  <a:srgbClr val="DDDDDD"/>
                </a:gs>
                <a:gs pos="100000">
                  <a:srgbClr val="FFFFFF"/>
                </a:gs>
              </a:gsLst>
              <a:lin ang="0" scaled="0"/>
            </a:gradFill>
            <a:ln w="31750" cap="flat">
              <a:solidFill>
                <a:srgbClr val="0DD2D9"/>
              </a:solidFill>
              <a:prstDash val="solid"/>
              <a:round/>
            </a:ln>
            <a:effectLst/>
          </p:spPr>
          <p:txBody>
            <a:bodyPr wrap="square" lIns="45719" tIns="45719" rIns="45719" bIns="45719" numCol="1" anchor="ctr">
              <a:noAutofit/>
            </a:bodyPr>
            <a:lstStyle/>
            <a:p>
              <a:pPr algn="ctr">
                <a:defRPr>
                  <a:solidFill>
                    <a:srgbClr val="595959"/>
                  </a:solidFill>
                </a:defRPr>
              </a:pPr>
            </a:p>
          </p:txBody>
        </p:sp>
        <p:sp>
          <p:nvSpPr>
            <p:cNvPr id="204" name="Shape 156"/>
            <p:cNvSpPr txBox="1"/>
            <p:nvPr/>
          </p:nvSpPr>
          <p:spPr>
            <a:xfrm>
              <a:off x="134722" y="93707"/>
              <a:ext cx="268592" cy="3506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800"/>
              </a:lvl1pPr>
            </a:lstStyle>
            <a:p>
              <a:pPr/>
              <a:r>
                <a:t>5</a:t>
              </a:r>
            </a:p>
          </p:txBody>
        </p:sp>
      </p:grpSp>
      <p:sp>
        <p:nvSpPr>
          <p:cNvPr id="206" name="Shape 160"/>
          <p:cNvSpPr txBox="1"/>
          <p:nvPr/>
        </p:nvSpPr>
        <p:spPr>
          <a:xfrm>
            <a:off x="4970679" y="3477840"/>
            <a:ext cx="3408310" cy="69518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r>
              <a:t>QA engineer amours – Jira, Mantis, Swagger,/Soap UI </a:t>
            </a:r>
            <a:r>
              <a:t>/ Load/Performance </a:t>
            </a:r>
            <a:r>
              <a:t>(1 лекция</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166"/>
          <p:cNvSpPr txBox="1"/>
          <p:nvPr>
            <p:ph type="title" idx="4294967295"/>
          </p:nvPr>
        </p:nvSpPr>
        <p:spPr>
          <a:xfrm>
            <a:off x="2915816" y="2139701"/>
            <a:ext cx="6012001" cy="864097"/>
          </a:xfrm>
          <a:prstGeom prst="rect">
            <a:avLst/>
          </a:prstGeom>
        </p:spPr>
        <p:txBody>
          <a:bodyPr lIns="45699" tIns="45699" rIns="45699" bIns="45699"/>
          <a:lstStyle/>
          <a:p>
            <a:pPr algn="ctr" defTabSz="813816">
              <a:defRPr sz="3204">
                <a:solidFill>
                  <a:srgbClr val="FFFFFF"/>
                </a:solidFill>
              </a:defRPr>
            </a:pPr>
            <a:r>
              <a:t>“</a:t>
            </a:r>
            <a:r>
              <a:rPr sz="2136"/>
              <a:t>Software quality engineers don’t break software, it is already broken”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380"/>
          <p:cNvSpPr txBox="1"/>
          <p:nvPr/>
        </p:nvSpPr>
        <p:spPr>
          <a:xfrm>
            <a:off x="3136343" y="3308615"/>
            <a:ext cx="1641718" cy="35062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lvl1pPr>
          </a:lstStyle>
          <a:p>
            <a:pPr/>
            <a:r>
              <a:t> </a:t>
            </a:r>
          </a:p>
        </p:txBody>
      </p:sp>
      <p:sp>
        <p:nvSpPr>
          <p:cNvPr id="213" name="Shape 381"/>
          <p:cNvSpPr txBox="1"/>
          <p:nvPr>
            <p:ph type="title"/>
          </p:nvPr>
        </p:nvSpPr>
        <p:spPr>
          <a:xfrm>
            <a:off x="0" y="25734"/>
            <a:ext cx="9144000" cy="776532"/>
          </a:xfrm>
          <a:prstGeom prst="rect">
            <a:avLst/>
          </a:prstGeom>
        </p:spPr>
        <p:txBody>
          <a:bodyPr lIns="45699" tIns="45699" rIns="45699" bIns="45699"/>
          <a:lstStyle/>
          <a:p>
            <a:pPr/>
            <a:r>
              <a:t> </a:t>
            </a:r>
            <a:r>
              <a:rPr sz="2400">
                <a:solidFill>
                  <a:srgbClr val="0DD2D9"/>
                </a:solidFill>
              </a:rPr>
              <a:t>Цената на грешките</a:t>
            </a:r>
          </a:p>
        </p:txBody>
      </p:sp>
      <p:sp>
        <p:nvSpPr>
          <p:cNvPr id="214" name="Shape 382"/>
          <p:cNvSpPr/>
          <p:nvPr/>
        </p:nvSpPr>
        <p:spPr>
          <a:xfrm>
            <a:off x="1390706" y="1696740"/>
            <a:ext cx="499163" cy="863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017"/>
                </a:moveTo>
                <a:cubicBezTo>
                  <a:pt x="9940" y="19017"/>
                  <a:pt x="9244" y="19419"/>
                  <a:pt x="9244" y="19916"/>
                </a:cubicBezTo>
                <a:cubicBezTo>
                  <a:pt x="9244" y="20413"/>
                  <a:pt x="9940" y="20815"/>
                  <a:pt x="10800" y="20815"/>
                </a:cubicBezTo>
                <a:cubicBezTo>
                  <a:pt x="11660" y="20815"/>
                  <a:pt x="12356" y="20413"/>
                  <a:pt x="12356" y="19916"/>
                </a:cubicBezTo>
                <a:cubicBezTo>
                  <a:pt x="12356" y="19419"/>
                  <a:pt x="11660" y="19017"/>
                  <a:pt x="10800" y="19017"/>
                </a:cubicBezTo>
                <a:close/>
                <a:moveTo>
                  <a:pt x="1661" y="2154"/>
                </a:moveTo>
                <a:lnTo>
                  <a:pt x="1661" y="17996"/>
                </a:lnTo>
                <a:lnTo>
                  <a:pt x="19939" y="17996"/>
                </a:lnTo>
                <a:lnTo>
                  <a:pt x="19939" y="2154"/>
                </a:lnTo>
                <a:close/>
                <a:moveTo>
                  <a:pt x="8308" y="714"/>
                </a:moveTo>
                <a:cubicBezTo>
                  <a:pt x="7964" y="714"/>
                  <a:pt x="7685" y="875"/>
                  <a:pt x="7685" y="1074"/>
                </a:cubicBezTo>
                <a:cubicBezTo>
                  <a:pt x="7685" y="1273"/>
                  <a:pt x="7964" y="1434"/>
                  <a:pt x="8308" y="1434"/>
                </a:cubicBezTo>
                <a:lnTo>
                  <a:pt x="13292" y="1434"/>
                </a:lnTo>
                <a:cubicBezTo>
                  <a:pt x="13636" y="1434"/>
                  <a:pt x="13915" y="1273"/>
                  <a:pt x="13915" y="1074"/>
                </a:cubicBezTo>
                <a:cubicBezTo>
                  <a:pt x="13915" y="875"/>
                  <a:pt x="13636" y="714"/>
                  <a:pt x="13292" y="714"/>
                </a:cubicBezTo>
                <a:close/>
                <a:moveTo>
                  <a:pt x="3600" y="0"/>
                </a:moveTo>
                <a:lnTo>
                  <a:pt x="18000" y="0"/>
                </a:lnTo>
                <a:cubicBezTo>
                  <a:pt x="19988" y="0"/>
                  <a:pt x="21600" y="931"/>
                  <a:pt x="21600" y="2080"/>
                </a:cubicBezTo>
                <a:lnTo>
                  <a:pt x="21600" y="19520"/>
                </a:lnTo>
                <a:cubicBezTo>
                  <a:pt x="21600" y="20669"/>
                  <a:pt x="19988" y="21600"/>
                  <a:pt x="18000" y="21600"/>
                </a:cubicBezTo>
                <a:lnTo>
                  <a:pt x="3600" y="21600"/>
                </a:lnTo>
                <a:cubicBezTo>
                  <a:pt x="1612" y="21600"/>
                  <a:pt x="0" y="20669"/>
                  <a:pt x="0" y="19520"/>
                </a:cubicBezTo>
                <a:lnTo>
                  <a:pt x="0" y="2080"/>
                </a:lnTo>
                <a:cubicBezTo>
                  <a:pt x="0" y="931"/>
                  <a:pt x="1612" y="0"/>
                  <a:pt x="3600" y="0"/>
                </a:cubicBezTo>
                <a:close/>
              </a:path>
            </a:pathLst>
          </a:custGeom>
          <a:solidFill>
            <a:srgbClr val="3F3F3F"/>
          </a:solidFill>
          <a:ln w="12700">
            <a:miter lim="400000"/>
          </a:ln>
        </p:spPr>
        <p:txBody>
          <a:bodyPr lIns="45719" rIns="45719" anchor="ctr"/>
          <a:lstStyle/>
          <a:p>
            <a:pPr algn="ctr">
              <a:defRPr sz="1800">
                <a:solidFill>
                  <a:srgbClr val="FFFFFF"/>
                </a:solidFill>
              </a:defRPr>
            </a:pPr>
          </a:p>
        </p:txBody>
      </p:sp>
      <p:sp>
        <p:nvSpPr>
          <p:cNvPr id="215" name="Shape 383"/>
          <p:cNvSpPr/>
          <p:nvPr/>
        </p:nvSpPr>
        <p:spPr>
          <a:xfrm>
            <a:off x="1117265" y="3501009"/>
            <a:ext cx="1061289" cy="843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56" y="15222"/>
                </a:moveTo>
                <a:cubicBezTo>
                  <a:pt x="15757" y="15222"/>
                  <a:pt x="15596" y="15424"/>
                  <a:pt x="15596" y="15675"/>
                </a:cubicBezTo>
                <a:cubicBezTo>
                  <a:pt x="15596" y="15925"/>
                  <a:pt x="15757" y="16128"/>
                  <a:pt x="15956" y="16128"/>
                </a:cubicBezTo>
                <a:lnTo>
                  <a:pt x="17156" y="16128"/>
                </a:lnTo>
                <a:cubicBezTo>
                  <a:pt x="17355" y="16128"/>
                  <a:pt x="17516" y="15925"/>
                  <a:pt x="17516" y="15675"/>
                </a:cubicBezTo>
                <a:cubicBezTo>
                  <a:pt x="17516" y="15424"/>
                  <a:pt x="17355" y="15222"/>
                  <a:pt x="17156" y="15222"/>
                </a:cubicBezTo>
                <a:close/>
                <a:moveTo>
                  <a:pt x="1156" y="15222"/>
                </a:moveTo>
                <a:cubicBezTo>
                  <a:pt x="957" y="15222"/>
                  <a:pt x="796" y="15424"/>
                  <a:pt x="796" y="15675"/>
                </a:cubicBezTo>
                <a:cubicBezTo>
                  <a:pt x="796" y="15925"/>
                  <a:pt x="957" y="16128"/>
                  <a:pt x="1156" y="16128"/>
                </a:cubicBezTo>
                <a:lnTo>
                  <a:pt x="2355" y="16128"/>
                </a:lnTo>
                <a:cubicBezTo>
                  <a:pt x="2554" y="16128"/>
                  <a:pt x="2715" y="15925"/>
                  <a:pt x="2715" y="15675"/>
                </a:cubicBezTo>
                <a:cubicBezTo>
                  <a:pt x="2715" y="15424"/>
                  <a:pt x="2554" y="15222"/>
                  <a:pt x="2355" y="15222"/>
                </a:cubicBezTo>
                <a:close/>
                <a:moveTo>
                  <a:pt x="19557" y="15070"/>
                </a:moveTo>
                <a:cubicBezTo>
                  <a:pt x="19291" y="15070"/>
                  <a:pt x="19077" y="15341"/>
                  <a:pt x="19077" y="15675"/>
                </a:cubicBezTo>
                <a:cubicBezTo>
                  <a:pt x="19077" y="16008"/>
                  <a:pt x="19291" y="16279"/>
                  <a:pt x="19557" y="16279"/>
                </a:cubicBezTo>
                <a:cubicBezTo>
                  <a:pt x="19822" y="16279"/>
                  <a:pt x="20037" y="16008"/>
                  <a:pt x="20037" y="15675"/>
                </a:cubicBezTo>
                <a:cubicBezTo>
                  <a:pt x="20037" y="15341"/>
                  <a:pt x="19822" y="15070"/>
                  <a:pt x="19557" y="15070"/>
                </a:cubicBezTo>
                <a:close/>
                <a:moveTo>
                  <a:pt x="796" y="1031"/>
                </a:moveTo>
                <a:lnTo>
                  <a:pt x="796" y="14501"/>
                </a:lnTo>
                <a:lnTo>
                  <a:pt x="20804" y="14501"/>
                </a:lnTo>
                <a:lnTo>
                  <a:pt x="20804" y="1031"/>
                </a:lnTo>
                <a:close/>
                <a:moveTo>
                  <a:pt x="0" y="0"/>
                </a:moveTo>
                <a:lnTo>
                  <a:pt x="21600" y="0"/>
                </a:lnTo>
                <a:lnTo>
                  <a:pt x="21600" y="16918"/>
                </a:lnTo>
                <a:lnTo>
                  <a:pt x="12081" y="16918"/>
                </a:lnTo>
                <a:lnTo>
                  <a:pt x="12381" y="19468"/>
                </a:lnTo>
                <a:lnTo>
                  <a:pt x="15714" y="19468"/>
                </a:lnTo>
                <a:cubicBezTo>
                  <a:pt x="16182" y="19468"/>
                  <a:pt x="16561" y="19945"/>
                  <a:pt x="16561" y="20534"/>
                </a:cubicBezTo>
                <a:lnTo>
                  <a:pt x="16561" y="21600"/>
                </a:lnTo>
                <a:lnTo>
                  <a:pt x="5040" y="21600"/>
                </a:lnTo>
                <a:lnTo>
                  <a:pt x="5040" y="20534"/>
                </a:lnTo>
                <a:cubicBezTo>
                  <a:pt x="5040" y="19945"/>
                  <a:pt x="5419" y="19468"/>
                  <a:pt x="5887" y="19468"/>
                </a:cubicBezTo>
                <a:lnTo>
                  <a:pt x="9219" y="19468"/>
                </a:lnTo>
                <a:lnTo>
                  <a:pt x="9519" y="16918"/>
                </a:lnTo>
                <a:lnTo>
                  <a:pt x="0" y="16918"/>
                </a:lnTo>
                <a:close/>
              </a:path>
            </a:pathLst>
          </a:custGeom>
          <a:solidFill>
            <a:srgbClr val="3F3F3F"/>
          </a:solidFill>
          <a:ln w="12700">
            <a:miter lim="400000"/>
          </a:ln>
        </p:spPr>
        <p:txBody>
          <a:bodyPr lIns="45719" rIns="45719" anchor="ctr"/>
          <a:lstStyle/>
          <a:p>
            <a:pPr algn="ctr">
              <a:defRPr sz="1800">
                <a:solidFill>
                  <a:srgbClr val="FFFFFF"/>
                </a:solidFill>
              </a:defRPr>
            </a:pPr>
          </a:p>
        </p:txBody>
      </p:sp>
      <p:sp>
        <p:nvSpPr>
          <p:cNvPr id="216" name="Shape 388"/>
          <p:cNvSpPr txBox="1"/>
          <p:nvPr/>
        </p:nvSpPr>
        <p:spPr>
          <a:xfrm>
            <a:off x="4041661" y="1663650"/>
            <a:ext cx="4373047" cy="31335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600"/>
            </a:pPr>
            <a:r>
              <a:t>Грешки,</a:t>
            </a:r>
            <a:r>
              <a:t> </a:t>
            </a:r>
            <a:r>
              <a:t>които струват малко или нищо</a:t>
            </a:r>
          </a:p>
        </p:txBody>
      </p:sp>
      <p:grpSp>
        <p:nvGrpSpPr>
          <p:cNvPr id="219" name="Picture Placeholder 2"/>
          <p:cNvGrpSpPr/>
          <p:nvPr/>
        </p:nvGrpSpPr>
        <p:grpSpPr>
          <a:xfrm>
            <a:off x="684212" y="1263650"/>
            <a:ext cx="2951684" cy="3455988"/>
            <a:chOff x="0" y="0"/>
            <a:chExt cx="2951683" cy="3455987"/>
          </a:xfrm>
        </p:grpSpPr>
        <p:sp>
          <p:nvSpPr>
            <p:cNvPr id="217" name="Rectangle"/>
            <p:cNvSpPr/>
            <p:nvPr/>
          </p:nvSpPr>
          <p:spPr>
            <a:xfrm>
              <a:off x="0" y="0"/>
              <a:ext cx="2951684" cy="3455988"/>
            </a:xfrm>
            <a:prstGeom prst="rect">
              <a:avLst/>
            </a:prstGeom>
            <a:solidFill>
              <a:srgbClr val="D8D8D8"/>
            </a:solidFill>
            <a:ln w="12700" cap="flat">
              <a:noFill/>
              <a:miter lim="400000"/>
            </a:ln>
            <a:effectLst/>
          </p:spPr>
          <p:txBody>
            <a:bodyPr wrap="square" lIns="45719" tIns="45719" rIns="45719" bIns="45719" numCol="1" anchor="ctr">
              <a:noAutofit/>
            </a:bodyPr>
            <a:lstStyle/>
            <a:p>
              <a:pPr/>
            </a:p>
          </p:txBody>
        </p:sp>
        <p:pic>
          <p:nvPicPr>
            <p:cNvPr id="218" name="image3.jpeg" descr="image3.jpeg"/>
            <p:cNvPicPr>
              <a:picLocks noChangeAspect="1"/>
            </p:cNvPicPr>
            <p:nvPr/>
          </p:nvPicPr>
          <p:blipFill>
            <a:blip r:embed="rId3">
              <a:extLst/>
            </a:blip>
            <a:srcRect l="1966" t="0" r="1966" b="0"/>
            <a:stretch>
              <a:fillRect/>
            </a:stretch>
          </p:blipFill>
          <p:spPr>
            <a:xfrm>
              <a:off x="-1" y="0"/>
              <a:ext cx="2951685" cy="3455988"/>
            </a:xfrm>
            <a:prstGeom prst="rect">
              <a:avLst/>
            </a:prstGeom>
            <a:ln w="12700" cap="flat">
              <a:noFill/>
              <a:miter lim="400000"/>
            </a:ln>
            <a:effectLst/>
          </p:spPr>
        </p:pic>
      </p:grpSp>
      <p:sp>
        <p:nvSpPr>
          <p:cNvPr id="220" name="Rectangle 4"/>
          <p:cNvSpPr txBox="1"/>
          <p:nvPr/>
        </p:nvSpPr>
        <p:spPr>
          <a:xfrm>
            <a:off x="4989738" y="2165832"/>
            <a:ext cx="2461727"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DD-MM-YY vs. DD/MM/YYYY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380"/>
          <p:cNvSpPr txBox="1"/>
          <p:nvPr/>
        </p:nvSpPr>
        <p:spPr>
          <a:xfrm>
            <a:off x="3136343" y="3308615"/>
            <a:ext cx="1641718" cy="35062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lvl1pPr>
          </a:lstStyle>
          <a:p>
            <a:pPr/>
            <a:r>
              <a:t> </a:t>
            </a:r>
          </a:p>
        </p:txBody>
      </p:sp>
      <p:sp>
        <p:nvSpPr>
          <p:cNvPr id="225" name="Shape 381"/>
          <p:cNvSpPr txBox="1"/>
          <p:nvPr>
            <p:ph type="title"/>
          </p:nvPr>
        </p:nvSpPr>
        <p:spPr>
          <a:xfrm>
            <a:off x="0" y="25734"/>
            <a:ext cx="9144000" cy="776532"/>
          </a:xfrm>
          <a:prstGeom prst="rect">
            <a:avLst/>
          </a:prstGeom>
        </p:spPr>
        <p:txBody>
          <a:bodyPr lIns="45699" tIns="45699" rIns="45699" bIns="45699"/>
          <a:lstStyle/>
          <a:p>
            <a:pPr/>
            <a:r>
              <a:t> </a:t>
            </a:r>
            <a:r>
              <a:rPr sz="2400">
                <a:solidFill>
                  <a:srgbClr val="0DD2D9"/>
                </a:solidFill>
              </a:rPr>
              <a:t>Цената на грешките</a:t>
            </a:r>
          </a:p>
        </p:txBody>
      </p:sp>
      <p:sp>
        <p:nvSpPr>
          <p:cNvPr id="226" name="Shape 382"/>
          <p:cNvSpPr/>
          <p:nvPr/>
        </p:nvSpPr>
        <p:spPr>
          <a:xfrm>
            <a:off x="1390706" y="1696740"/>
            <a:ext cx="499163" cy="863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017"/>
                </a:moveTo>
                <a:cubicBezTo>
                  <a:pt x="9940" y="19017"/>
                  <a:pt x="9244" y="19419"/>
                  <a:pt x="9244" y="19916"/>
                </a:cubicBezTo>
                <a:cubicBezTo>
                  <a:pt x="9244" y="20413"/>
                  <a:pt x="9940" y="20815"/>
                  <a:pt x="10800" y="20815"/>
                </a:cubicBezTo>
                <a:cubicBezTo>
                  <a:pt x="11660" y="20815"/>
                  <a:pt x="12356" y="20413"/>
                  <a:pt x="12356" y="19916"/>
                </a:cubicBezTo>
                <a:cubicBezTo>
                  <a:pt x="12356" y="19419"/>
                  <a:pt x="11660" y="19017"/>
                  <a:pt x="10800" y="19017"/>
                </a:cubicBezTo>
                <a:close/>
                <a:moveTo>
                  <a:pt x="1661" y="2154"/>
                </a:moveTo>
                <a:lnTo>
                  <a:pt x="1661" y="17996"/>
                </a:lnTo>
                <a:lnTo>
                  <a:pt x="19939" y="17996"/>
                </a:lnTo>
                <a:lnTo>
                  <a:pt x="19939" y="2154"/>
                </a:lnTo>
                <a:close/>
                <a:moveTo>
                  <a:pt x="8308" y="714"/>
                </a:moveTo>
                <a:cubicBezTo>
                  <a:pt x="7964" y="714"/>
                  <a:pt x="7685" y="875"/>
                  <a:pt x="7685" y="1074"/>
                </a:cubicBezTo>
                <a:cubicBezTo>
                  <a:pt x="7685" y="1273"/>
                  <a:pt x="7964" y="1434"/>
                  <a:pt x="8308" y="1434"/>
                </a:cubicBezTo>
                <a:lnTo>
                  <a:pt x="13292" y="1434"/>
                </a:lnTo>
                <a:cubicBezTo>
                  <a:pt x="13636" y="1434"/>
                  <a:pt x="13915" y="1273"/>
                  <a:pt x="13915" y="1074"/>
                </a:cubicBezTo>
                <a:cubicBezTo>
                  <a:pt x="13915" y="875"/>
                  <a:pt x="13636" y="714"/>
                  <a:pt x="13292" y="714"/>
                </a:cubicBezTo>
                <a:close/>
                <a:moveTo>
                  <a:pt x="3600" y="0"/>
                </a:moveTo>
                <a:lnTo>
                  <a:pt x="18000" y="0"/>
                </a:lnTo>
                <a:cubicBezTo>
                  <a:pt x="19988" y="0"/>
                  <a:pt x="21600" y="931"/>
                  <a:pt x="21600" y="2080"/>
                </a:cubicBezTo>
                <a:lnTo>
                  <a:pt x="21600" y="19520"/>
                </a:lnTo>
                <a:cubicBezTo>
                  <a:pt x="21600" y="20669"/>
                  <a:pt x="19988" y="21600"/>
                  <a:pt x="18000" y="21600"/>
                </a:cubicBezTo>
                <a:lnTo>
                  <a:pt x="3600" y="21600"/>
                </a:lnTo>
                <a:cubicBezTo>
                  <a:pt x="1612" y="21600"/>
                  <a:pt x="0" y="20669"/>
                  <a:pt x="0" y="19520"/>
                </a:cubicBezTo>
                <a:lnTo>
                  <a:pt x="0" y="2080"/>
                </a:lnTo>
                <a:cubicBezTo>
                  <a:pt x="0" y="931"/>
                  <a:pt x="1612" y="0"/>
                  <a:pt x="3600" y="0"/>
                </a:cubicBezTo>
                <a:close/>
              </a:path>
            </a:pathLst>
          </a:custGeom>
          <a:solidFill>
            <a:srgbClr val="3F3F3F"/>
          </a:solidFill>
          <a:ln w="12700">
            <a:miter lim="400000"/>
          </a:ln>
        </p:spPr>
        <p:txBody>
          <a:bodyPr lIns="45719" rIns="45719" anchor="ctr"/>
          <a:lstStyle/>
          <a:p>
            <a:pPr algn="ctr">
              <a:defRPr sz="1800">
                <a:solidFill>
                  <a:srgbClr val="FFFFFF"/>
                </a:solidFill>
              </a:defRPr>
            </a:pPr>
          </a:p>
        </p:txBody>
      </p:sp>
      <p:sp>
        <p:nvSpPr>
          <p:cNvPr id="227" name="Shape 383"/>
          <p:cNvSpPr/>
          <p:nvPr/>
        </p:nvSpPr>
        <p:spPr>
          <a:xfrm>
            <a:off x="1117265" y="3501009"/>
            <a:ext cx="1061289" cy="843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56" y="15222"/>
                </a:moveTo>
                <a:cubicBezTo>
                  <a:pt x="15757" y="15222"/>
                  <a:pt x="15596" y="15424"/>
                  <a:pt x="15596" y="15675"/>
                </a:cubicBezTo>
                <a:cubicBezTo>
                  <a:pt x="15596" y="15925"/>
                  <a:pt x="15757" y="16128"/>
                  <a:pt x="15956" y="16128"/>
                </a:cubicBezTo>
                <a:lnTo>
                  <a:pt x="17156" y="16128"/>
                </a:lnTo>
                <a:cubicBezTo>
                  <a:pt x="17355" y="16128"/>
                  <a:pt x="17516" y="15925"/>
                  <a:pt x="17516" y="15675"/>
                </a:cubicBezTo>
                <a:cubicBezTo>
                  <a:pt x="17516" y="15424"/>
                  <a:pt x="17355" y="15222"/>
                  <a:pt x="17156" y="15222"/>
                </a:cubicBezTo>
                <a:close/>
                <a:moveTo>
                  <a:pt x="1156" y="15222"/>
                </a:moveTo>
                <a:cubicBezTo>
                  <a:pt x="957" y="15222"/>
                  <a:pt x="796" y="15424"/>
                  <a:pt x="796" y="15675"/>
                </a:cubicBezTo>
                <a:cubicBezTo>
                  <a:pt x="796" y="15925"/>
                  <a:pt x="957" y="16128"/>
                  <a:pt x="1156" y="16128"/>
                </a:cubicBezTo>
                <a:lnTo>
                  <a:pt x="2355" y="16128"/>
                </a:lnTo>
                <a:cubicBezTo>
                  <a:pt x="2554" y="16128"/>
                  <a:pt x="2715" y="15925"/>
                  <a:pt x="2715" y="15675"/>
                </a:cubicBezTo>
                <a:cubicBezTo>
                  <a:pt x="2715" y="15424"/>
                  <a:pt x="2554" y="15222"/>
                  <a:pt x="2355" y="15222"/>
                </a:cubicBezTo>
                <a:close/>
                <a:moveTo>
                  <a:pt x="19557" y="15070"/>
                </a:moveTo>
                <a:cubicBezTo>
                  <a:pt x="19291" y="15070"/>
                  <a:pt x="19077" y="15341"/>
                  <a:pt x="19077" y="15675"/>
                </a:cubicBezTo>
                <a:cubicBezTo>
                  <a:pt x="19077" y="16008"/>
                  <a:pt x="19291" y="16279"/>
                  <a:pt x="19557" y="16279"/>
                </a:cubicBezTo>
                <a:cubicBezTo>
                  <a:pt x="19822" y="16279"/>
                  <a:pt x="20037" y="16008"/>
                  <a:pt x="20037" y="15675"/>
                </a:cubicBezTo>
                <a:cubicBezTo>
                  <a:pt x="20037" y="15341"/>
                  <a:pt x="19822" y="15070"/>
                  <a:pt x="19557" y="15070"/>
                </a:cubicBezTo>
                <a:close/>
                <a:moveTo>
                  <a:pt x="796" y="1031"/>
                </a:moveTo>
                <a:lnTo>
                  <a:pt x="796" y="14501"/>
                </a:lnTo>
                <a:lnTo>
                  <a:pt x="20804" y="14501"/>
                </a:lnTo>
                <a:lnTo>
                  <a:pt x="20804" y="1031"/>
                </a:lnTo>
                <a:close/>
                <a:moveTo>
                  <a:pt x="0" y="0"/>
                </a:moveTo>
                <a:lnTo>
                  <a:pt x="21600" y="0"/>
                </a:lnTo>
                <a:lnTo>
                  <a:pt x="21600" y="16918"/>
                </a:lnTo>
                <a:lnTo>
                  <a:pt x="12081" y="16918"/>
                </a:lnTo>
                <a:lnTo>
                  <a:pt x="12381" y="19468"/>
                </a:lnTo>
                <a:lnTo>
                  <a:pt x="15714" y="19468"/>
                </a:lnTo>
                <a:cubicBezTo>
                  <a:pt x="16182" y="19468"/>
                  <a:pt x="16561" y="19945"/>
                  <a:pt x="16561" y="20534"/>
                </a:cubicBezTo>
                <a:lnTo>
                  <a:pt x="16561" y="21600"/>
                </a:lnTo>
                <a:lnTo>
                  <a:pt x="5040" y="21600"/>
                </a:lnTo>
                <a:lnTo>
                  <a:pt x="5040" y="20534"/>
                </a:lnTo>
                <a:cubicBezTo>
                  <a:pt x="5040" y="19945"/>
                  <a:pt x="5419" y="19468"/>
                  <a:pt x="5887" y="19468"/>
                </a:cubicBezTo>
                <a:lnTo>
                  <a:pt x="9219" y="19468"/>
                </a:lnTo>
                <a:lnTo>
                  <a:pt x="9519" y="16918"/>
                </a:lnTo>
                <a:lnTo>
                  <a:pt x="0" y="16918"/>
                </a:lnTo>
                <a:close/>
              </a:path>
            </a:pathLst>
          </a:custGeom>
          <a:solidFill>
            <a:srgbClr val="3F3F3F"/>
          </a:solidFill>
          <a:ln w="12700">
            <a:miter lim="400000"/>
          </a:ln>
        </p:spPr>
        <p:txBody>
          <a:bodyPr lIns="45719" rIns="45719" anchor="ctr"/>
          <a:lstStyle/>
          <a:p>
            <a:pPr algn="ctr">
              <a:defRPr sz="1800">
                <a:solidFill>
                  <a:srgbClr val="FFFFFF"/>
                </a:solidFill>
              </a:defRPr>
            </a:pPr>
          </a:p>
        </p:txBody>
      </p:sp>
      <p:sp>
        <p:nvSpPr>
          <p:cNvPr id="228" name="Shape 388"/>
          <p:cNvSpPr txBox="1"/>
          <p:nvPr/>
        </p:nvSpPr>
        <p:spPr>
          <a:xfrm>
            <a:off x="4041661" y="1563637"/>
            <a:ext cx="4373047" cy="31335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600"/>
            </a:pPr>
            <a:r>
              <a:t>Грешки,</a:t>
            </a:r>
            <a:r>
              <a:t> </a:t>
            </a:r>
            <a:r>
              <a:t>които струват милиони</a:t>
            </a:r>
          </a:p>
        </p:txBody>
      </p:sp>
      <p:sp>
        <p:nvSpPr>
          <p:cNvPr id="229" name="Rectangle 1"/>
          <p:cNvSpPr txBox="1"/>
          <p:nvPr/>
        </p:nvSpPr>
        <p:spPr>
          <a:xfrm>
            <a:off x="4068971" y="2038044"/>
            <a:ext cx="4480560" cy="11016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През юни 1995 </a:t>
            </a:r>
            <a:r>
              <a:t>Европейската</a:t>
            </a:r>
            <a:r>
              <a:t> космическа агенция изстрелва космическата ракета </a:t>
            </a:r>
            <a:r>
              <a:t>Ariane 5</a:t>
            </a:r>
            <a:r>
              <a:t>. Грешка в контролния софтуер, написан на програмният език </a:t>
            </a:r>
            <a:r>
              <a:t>Ada, </a:t>
            </a:r>
            <a:r>
              <a:t>причинява саморазрушаване на ракетата 37 секунди след изстрелването </a:t>
            </a:r>
          </a:p>
        </p:txBody>
      </p:sp>
      <p:grpSp>
        <p:nvGrpSpPr>
          <p:cNvPr id="232" name="Picture Placeholder 5"/>
          <p:cNvGrpSpPr/>
          <p:nvPr/>
        </p:nvGrpSpPr>
        <p:grpSpPr>
          <a:xfrm>
            <a:off x="684212" y="1276349"/>
            <a:ext cx="2771776" cy="3455989"/>
            <a:chOff x="0" y="0"/>
            <a:chExt cx="2771775" cy="3455987"/>
          </a:xfrm>
        </p:grpSpPr>
        <p:sp>
          <p:nvSpPr>
            <p:cNvPr id="230" name="Rectangle"/>
            <p:cNvSpPr/>
            <p:nvPr/>
          </p:nvSpPr>
          <p:spPr>
            <a:xfrm>
              <a:off x="0" y="0"/>
              <a:ext cx="2771775" cy="3455988"/>
            </a:xfrm>
            <a:prstGeom prst="rect">
              <a:avLst/>
            </a:prstGeom>
            <a:solidFill>
              <a:srgbClr val="D8D8D8"/>
            </a:solidFill>
            <a:ln w="12700" cap="flat">
              <a:noFill/>
              <a:miter lim="400000"/>
            </a:ln>
            <a:effectLst/>
          </p:spPr>
          <p:txBody>
            <a:bodyPr wrap="square" lIns="45719" tIns="45719" rIns="45719" bIns="45719" numCol="1" anchor="ctr">
              <a:noAutofit/>
            </a:bodyPr>
            <a:lstStyle/>
            <a:p>
              <a:pPr/>
            </a:p>
          </p:txBody>
        </p:sp>
        <p:pic>
          <p:nvPicPr>
            <p:cNvPr id="231" name="image4.jpeg" descr="image4.jpeg"/>
            <p:cNvPicPr>
              <a:picLocks noChangeAspect="1"/>
            </p:cNvPicPr>
            <p:nvPr/>
          </p:nvPicPr>
          <p:blipFill>
            <a:blip r:embed="rId2">
              <a:extLst/>
            </a:blip>
            <a:srcRect l="0" t="8438" r="0" b="8438"/>
            <a:stretch>
              <a:fillRect/>
            </a:stretch>
          </p:blipFill>
          <p:spPr>
            <a:xfrm>
              <a:off x="0" y="-1"/>
              <a:ext cx="2771775" cy="3455989"/>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hape 380"/>
          <p:cNvSpPr txBox="1"/>
          <p:nvPr/>
        </p:nvSpPr>
        <p:spPr>
          <a:xfrm>
            <a:off x="3136343" y="3308615"/>
            <a:ext cx="1641718" cy="35062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lvl1pPr>
          </a:lstStyle>
          <a:p>
            <a:pPr/>
            <a:r>
              <a:t> </a:t>
            </a:r>
          </a:p>
        </p:txBody>
      </p:sp>
      <p:sp>
        <p:nvSpPr>
          <p:cNvPr id="235" name="Shape 381"/>
          <p:cNvSpPr txBox="1"/>
          <p:nvPr>
            <p:ph type="title"/>
          </p:nvPr>
        </p:nvSpPr>
        <p:spPr>
          <a:xfrm>
            <a:off x="0" y="25734"/>
            <a:ext cx="9144000" cy="776532"/>
          </a:xfrm>
          <a:prstGeom prst="rect">
            <a:avLst/>
          </a:prstGeom>
        </p:spPr>
        <p:txBody>
          <a:bodyPr lIns="45699" tIns="45699" rIns="45699" bIns="45699"/>
          <a:lstStyle/>
          <a:p>
            <a:pPr/>
            <a:r>
              <a:t> </a:t>
            </a:r>
            <a:r>
              <a:rPr sz="2400">
                <a:solidFill>
                  <a:srgbClr val="0DD2D9"/>
                </a:solidFill>
              </a:rPr>
              <a:t>Цената на грешките</a:t>
            </a:r>
          </a:p>
        </p:txBody>
      </p:sp>
      <p:sp>
        <p:nvSpPr>
          <p:cNvPr id="236" name="Shape 382"/>
          <p:cNvSpPr/>
          <p:nvPr/>
        </p:nvSpPr>
        <p:spPr>
          <a:xfrm>
            <a:off x="1390706" y="1696740"/>
            <a:ext cx="499163" cy="863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017"/>
                </a:moveTo>
                <a:cubicBezTo>
                  <a:pt x="9940" y="19017"/>
                  <a:pt x="9244" y="19419"/>
                  <a:pt x="9244" y="19916"/>
                </a:cubicBezTo>
                <a:cubicBezTo>
                  <a:pt x="9244" y="20413"/>
                  <a:pt x="9940" y="20815"/>
                  <a:pt x="10800" y="20815"/>
                </a:cubicBezTo>
                <a:cubicBezTo>
                  <a:pt x="11660" y="20815"/>
                  <a:pt x="12356" y="20413"/>
                  <a:pt x="12356" y="19916"/>
                </a:cubicBezTo>
                <a:cubicBezTo>
                  <a:pt x="12356" y="19419"/>
                  <a:pt x="11660" y="19017"/>
                  <a:pt x="10800" y="19017"/>
                </a:cubicBezTo>
                <a:close/>
                <a:moveTo>
                  <a:pt x="1661" y="2154"/>
                </a:moveTo>
                <a:lnTo>
                  <a:pt x="1661" y="17996"/>
                </a:lnTo>
                <a:lnTo>
                  <a:pt x="19939" y="17996"/>
                </a:lnTo>
                <a:lnTo>
                  <a:pt x="19939" y="2154"/>
                </a:lnTo>
                <a:close/>
                <a:moveTo>
                  <a:pt x="8308" y="714"/>
                </a:moveTo>
                <a:cubicBezTo>
                  <a:pt x="7964" y="714"/>
                  <a:pt x="7685" y="875"/>
                  <a:pt x="7685" y="1074"/>
                </a:cubicBezTo>
                <a:cubicBezTo>
                  <a:pt x="7685" y="1273"/>
                  <a:pt x="7964" y="1434"/>
                  <a:pt x="8308" y="1434"/>
                </a:cubicBezTo>
                <a:lnTo>
                  <a:pt x="13292" y="1434"/>
                </a:lnTo>
                <a:cubicBezTo>
                  <a:pt x="13636" y="1434"/>
                  <a:pt x="13915" y="1273"/>
                  <a:pt x="13915" y="1074"/>
                </a:cubicBezTo>
                <a:cubicBezTo>
                  <a:pt x="13915" y="875"/>
                  <a:pt x="13636" y="714"/>
                  <a:pt x="13292" y="714"/>
                </a:cubicBezTo>
                <a:close/>
                <a:moveTo>
                  <a:pt x="3600" y="0"/>
                </a:moveTo>
                <a:lnTo>
                  <a:pt x="18000" y="0"/>
                </a:lnTo>
                <a:cubicBezTo>
                  <a:pt x="19988" y="0"/>
                  <a:pt x="21600" y="931"/>
                  <a:pt x="21600" y="2080"/>
                </a:cubicBezTo>
                <a:lnTo>
                  <a:pt x="21600" y="19520"/>
                </a:lnTo>
                <a:cubicBezTo>
                  <a:pt x="21600" y="20669"/>
                  <a:pt x="19988" y="21600"/>
                  <a:pt x="18000" y="21600"/>
                </a:cubicBezTo>
                <a:lnTo>
                  <a:pt x="3600" y="21600"/>
                </a:lnTo>
                <a:cubicBezTo>
                  <a:pt x="1612" y="21600"/>
                  <a:pt x="0" y="20669"/>
                  <a:pt x="0" y="19520"/>
                </a:cubicBezTo>
                <a:lnTo>
                  <a:pt x="0" y="2080"/>
                </a:lnTo>
                <a:cubicBezTo>
                  <a:pt x="0" y="931"/>
                  <a:pt x="1612" y="0"/>
                  <a:pt x="3600" y="0"/>
                </a:cubicBezTo>
                <a:close/>
              </a:path>
            </a:pathLst>
          </a:custGeom>
          <a:solidFill>
            <a:srgbClr val="3F3F3F"/>
          </a:solidFill>
          <a:ln w="12700">
            <a:miter lim="400000"/>
          </a:ln>
        </p:spPr>
        <p:txBody>
          <a:bodyPr lIns="45719" rIns="45719" anchor="ctr"/>
          <a:lstStyle/>
          <a:p>
            <a:pPr algn="ctr">
              <a:defRPr sz="1800">
                <a:solidFill>
                  <a:srgbClr val="FFFFFF"/>
                </a:solidFill>
              </a:defRPr>
            </a:pPr>
          </a:p>
        </p:txBody>
      </p:sp>
      <p:sp>
        <p:nvSpPr>
          <p:cNvPr id="237" name="Shape 383"/>
          <p:cNvSpPr/>
          <p:nvPr/>
        </p:nvSpPr>
        <p:spPr>
          <a:xfrm>
            <a:off x="1117265" y="3501009"/>
            <a:ext cx="1061289" cy="843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56" y="15222"/>
                </a:moveTo>
                <a:cubicBezTo>
                  <a:pt x="15757" y="15222"/>
                  <a:pt x="15596" y="15424"/>
                  <a:pt x="15596" y="15675"/>
                </a:cubicBezTo>
                <a:cubicBezTo>
                  <a:pt x="15596" y="15925"/>
                  <a:pt x="15757" y="16128"/>
                  <a:pt x="15956" y="16128"/>
                </a:cubicBezTo>
                <a:lnTo>
                  <a:pt x="17156" y="16128"/>
                </a:lnTo>
                <a:cubicBezTo>
                  <a:pt x="17355" y="16128"/>
                  <a:pt x="17516" y="15925"/>
                  <a:pt x="17516" y="15675"/>
                </a:cubicBezTo>
                <a:cubicBezTo>
                  <a:pt x="17516" y="15424"/>
                  <a:pt x="17355" y="15222"/>
                  <a:pt x="17156" y="15222"/>
                </a:cubicBezTo>
                <a:close/>
                <a:moveTo>
                  <a:pt x="1156" y="15222"/>
                </a:moveTo>
                <a:cubicBezTo>
                  <a:pt x="957" y="15222"/>
                  <a:pt x="796" y="15424"/>
                  <a:pt x="796" y="15675"/>
                </a:cubicBezTo>
                <a:cubicBezTo>
                  <a:pt x="796" y="15925"/>
                  <a:pt x="957" y="16128"/>
                  <a:pt x="1156" y="16128"/>
                </a:cubicBezTo>
                <a:lnTo>
                  <a:pt x="2355" y="16128"/>
                </a:lnTo>
                <a:cubicBezTo>
                  <a:pt x="2554" y="16128"/>
                  <a:pt x="2715" y="15925"/>
                  <a:pt x="2715" y="15675"/>
                </a:cubicBezTo>
                <a:cubicBezTo>
                  <a:pt x="2715" y="15424"/>
                  <a:pt x="2554" y="15222"/>
                  <a:pt x="2355" y="15222"/>
                </a:cubicBezTo>
                <a:close/>
                <a:moveTo>
                  <a:pt x="19557" y="15070"/>
                </a:moveTo>
                <a:cubicBezTo>
                  <a:pt x="19291" y="15070"/>
                  <a:pt x="19077" y="15341"/>
                  <a:pt x="19077" y="15675"/>
                </a:cubicBezTo>
                <a:cubicBezTo>
                  <a:pt x="19077" y="16008"/>
                  <a:pt x="19291" y="16279"/>
                  <a:pt x="19557" y="16279"/>
                </a:cubicBezTo>
                <a:cubicBezTo>
                  <a:pt x="19822" y="16279"/>
                  <a:pt x="20037" y="16008"/>
                  <a:pt x="20037" y="15675"/>
                </a:cubicBezTo>
                <a:cubicBezTo>
                  <a:pt x="20037" y="15341"/>
                  <a:pt x="19822" y="15070"/>
                  <a:pt x="19557" y="15070"/>
                </a:cubicBezTo>
                <a:close/>
                <a:moveTo>
                  <a:pt x="796" y="1031"/>
                </a:moveTo>
                <a:lnTo>
                  <a:pt x="796" y="14501"/>
                </a:lnTo>
                <a:lnTo>
                  <a:pt x="20804" y="14501"/>
                </a:lnTo>
                <a:lnTo>
                  <a:pt x="20804" y="1031"/>
                </a:lnTo>
                <a:close/>
                <a:moveTo>
                  <a:pt x="0" y="0"/>
                </a:moveTo>
                <a:lnTo>
                  <a:pt x="21600" y="0"/>
                </a:lnTo>
                <a:lnTo>
                  <a:pt x="21600" y="16918"/>
                </a:lnTo>
                <a:lnTo>
                  <a:pt x="12081" y="16918"/>
                </a:lnTo>
                <a:lnTo>
                  <a:pt x="12381" y="19468"/>
                </a:lnTo>
                <a:lnTo>
                  <a:pt x="15714" y="19468"/>
                </a:lnTo>
                <a:cubicBezTo>
                  <a:pt x="16182" y="19468"/>
                  <a:pt x="16561" y="19945"/>
                  <a:pt x="16561" y="20534"/>
                </a:cubicBezTo>
                <a:lnTo>
                  <a:pt x="16561" y="21600"/>
                </a:lnTo>
                <a:lnTo>
                  <a:pt x="5040" y="21600"/>
                </a:lnTo>
                <a:lnTo>
                  <a:pt x="5040" y="20534"/>
                </a:lnTo>
                <a:cubicBezTo>
                  <a:pt x="5040" y="19945"/>
                  <a:pt x="5419" y="19468"/>
                  <a:pt x="5887" y="19468"/>
                </a:cubicBezTo>
                <a:lnTo>
                  <a:pt x="9219" y="19468"/>
                </a:lnTo>
                <a:lnTo>
                  <a:pt x="9519" y="16918"/>
                </a:lnTo>
                <a:lnTo>
                  <a:pt x="0" y="16918"/>
                </a:lnTo>
                <a:close/>
              </a:path>
            </a:pathLst>
          </a:custGeom>
          <a:solidFill>
            <a:srgbClr val="3F3F3F"/>
          </a:solidFill>
          <a:ln w="12700">
            <a:miter lim="400000"/>
          </a:ln>
        </p:spPr>
        <p:txBody>
          <a:bodyPr lIns="45719" rIns="45719" anchor="ctr"/>
          <a:lstStyle/>
          <a:p>
            <a:pPr algn="ctr">
              <a:defRPr sz="1800">
                <a:solidFill>
                  <a:srgbClr val="FFFFFF"/>
                </a:solidFill>
              </a:defRPr>
            </a:pPr>
          </a:p>
        </p:txBody>
      </p:sp>
      <p:sp>
        <p:nvSpPr>
          <p:cNvPr id="238" name="Shape 388"/>
          <p:cNvSpPr txBox="1"/>
          <p:nvPr/>
        </p:nvSpPr>
        <p:spPr>
          <a:xfrm>
            <a:off x="4041661" y="1563637"/>
            <a:ext cx="4373047" cy="54195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600"/>
            </a:pPr>
            <a:r>
              <a:t>Грешки,</a:t>
            </a:r>
            <a:r>
              <a:t> </a:t>
            </a:r>
            <a:r>
              <a:t>които влияят на имиджа на компанията</a:t>
            </a:r>
          </a:p>
        </p:txBody>
      </p:sp>
      <p:sp>
        <p:nvSpPr>
          <p:cNvPr id="239" name="Rectangle 1"/>
          <p:cNvSpPr txBox="1"/>
          <p:nvPr/>
        </p:nvSpPr>
        <p:spPr>
          <a:xfrm>
            <a:off x="4068971" y="2162778"/>
            <a:ext cx="4480560" cy="15080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PayPal - $92  Квадрилиона депозит</a:t>
            </a:r>
            <a:r>
              <a:t>. </a:t>
            </a:r>
            <a:r>
              <a:t>През 2013 Крис Рейнълдс се събужда като най-богатия човек на света. В сметката му има $92,233,720,368,547,800. </a:t>
            </a:r>
            <a:r>
              <a:t>PayPal </a:t>
            </a:r>
            <a:r>
              <a:t> признава, че това е причинено от софтуерна грешка и предлага да дари голяма сума пари за кауза, определена от Рейнадлс, за да изчисти имиджа си.</a:t>
            </a:r>
          </a:p>
        </p:txBody>
      </p:sp>
      <p:grpSp>
        <p:nvGrpSpPr>
          <p:cNvPr id="242" name="Picture Placeholder 4"/>
          <p:cNvGrpSpPr/>
          <p:nvPr/>
        </p:nvGrpSpPr>
        <p:grpSpPr>
          <a:xfrm>
            <a:off x="755576" y="1263998"/>
            <a:ext cx="2736304" cy="3456000"/>
            <a:chOff x="0" y="0"/>
            <a:chExt cx="2736303" cy="3455999"/>
          </a:xfrm>
        </p:grpSpPr>
        <p:sp>
          <p:nvSpPr>
            <p:cNvPr id="240" name="Rectangle"/>
            <p:cNvSpPr/>
            <p:nvPr/>
          </p:nvSpPr>
          <p:spPr>
            <a:xfrm>
              <a:off x="0" y="0"/>
              <a:ext cx="2736304" cy="3456000"/>
            </a:xfrm>
            <a:prstGeom prst="rect">
              <a:avLst/>
            </a:prstGeom>
            <a:solidFill>
              <a:srgbClr val="D8D8D8"/>
            </a:solidFill>
            <a:ln w="12700" cap="flat">
              <a:noFill/>
              <a:miter lim="400000"/>
            </a:ln>
            <a:effectLst/>
          </p:spPr>
          <p:txBody>
            <a:bodyPr wrap="square" lIns="45719" tIns="45719" rIns="45719" bIns="45719" numCol="1" anchor="ctr">
              <a:noAutofit/>
            </a:bodyPr>
            <a:lstStyle/>
            <a:p>
              <a:pPr/>
            </a:p>
          </p:txBody>
        </p:sp>
        <p:pic>
          <p:nvPicPr>
            <p:cNvPr id="241" name="image5.jpeg" descr="image5.jpeg"/>
            <p:cNvPicPr>
              <a:picLocks noChangeAspect="1"/>
            </p:cNvPicPr>
            <p:nvPr/>
          </p:nvPicPr>
          <p:blipFill>
            <a:blip r:embed="rId2">
              <a:extLst/>
            </a:blip>
            <a:srcRect l="19924" t="0" r="19924" b="0"/>
            <a:stretch>
              <a:fillRect/>
            </a:stretch>
          </p:blipFill>
          <p:spPr>
            <a:xfrm>
              <a:off x="0" y="0"/>
              <a:ext cx="2736304" cy="34560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6" name="Shape 309"/>
          <p:cNvGrpSpPr/>
          <p:nvPr/>
        </p:nvGrpSpPr>
        <p:grpSpPr>
          <a:xfrm>
            <a:off x="179999" y="179549"/>
            <a:ext cx="8784002" cy="4784401"/>
            <a:chOff x="0" y="0"/>
            <a:chExt cx="8784000" cy="4784399"/>
          </a:xfrm>
        </p:grpSpPr>
        <p:sp>
          <p:nvSpPr>
            <p:cNvPr id="244" name="Rectangle"/>
            <p:cNvSpPr/>
            <p:nvPr/>
          </p:nvSpPr>
          <p:spPr>
            <a:xfrm>
              <a:off x="0" y="0"/>
              <a:ext cx="8784001" cy="4784400"/>
            </a:xfrm>
            <a:prstGeom prst="rect">
              <a:avLst/>
            </a:prstGeom>
            <a:solidFill>
              <a:srgbClr val="D8D8D8"/>
            </a:solidFill>
            <a:ln w="12700" cap="flat">
              <a:noFill/>
              <a:miter lim="400000"/>
            </a:ln>
            <a:effectLst/>
          </p:spPr>
          <p:txBody>
            <a:bodyPr wrap="square" lIns="45719" tIns="45719" rIns="45719" bIns="45719" numCol="1" anchor="ctr">
              <a:noAutofit/>
            </a:bodyPr>
            <a:lstStyle/>
            <a:p>
              <a:pPr/>
            </a:p>
          </p:txBody>
        </p:sp>
        <p:pic>
          <p:nvPicPr>
            <p:cNvPr id="245" name="image6.jpeg" descr="image6.jpeg"/>
            <p:cNvPicPr>
              <a:picLocks noChangeAspect="1"/>
            </p:cNvPicPr>
            <p:nvPr/>
          </p:nvPicPr>
          <p:blipFill>
            <a:blip r:embed="rId2">
              <a:extLst/>
            </a:blip>
            <a:srcRect l="1000" t="16461" r="7044" b="8416"/>
            <a:stretch>
              <a:fillRect/>
            </a:stretch>
          </p:blipFill>
          <p:spPr>
            <a:xfrm>
              <a:off x="0" y="-1"/>
              <a:ext cx="8784000" cy="4784401"/>
            </a:xfrm>
            <a:prstGeom prst="rect">
              <a:avLst/>
            </a:prstGeom>
            <a:ln w="12700" cap="flat">
              <a:noFill/>
              <a:miter lim="400000"/>
            </a:ln>
            <a:effectLst/>
          </p:spPr>
        </p:pic>
      </p:grpSp>
      <p:sp>
        <p:nvSpPr>
          <p:cNvPr id="247" name="Shape 310"/>
          <p:cNvSpPr/>
          <p:nvPr/>
        </p:nvSpPr>
        <p:spPr>
          <a:xfrm>
            <a:off x="2123727" y="3507854"/>
            <a:ext cx="4896546" cy="1635647"/>
          </a:xfrm>
          <a:prstGeom prst="rect">
            <a:avLst/>
          </a:prstGeom>
          <a:solidFill>
            <a:srgbClr val="0DD2D9"/>
          </a:solidFill>
          <a:ln w="12700">
            <a:miter lim="400000"/>
          </a:ln>
        </p:spPr>
        <p:txBody>
          <a:bodyPr lIns="45719" rIns="45719" anchor="ctr"/>
          <a:lstStyle/>
          <a:p>
            <a:pPr algn="ctr">
              <a:defRPr sz="1800">
                <a:solidFill>
                  <a:srgbClr val="FFFFFF"/>
                </a:solidFill>
              </a:defRPr>
            </a:pPr>
          </a:p>
        </p:txBody>
      </p:sp>
      <p:sp>
        <p:nvSpPr>
          <p:cNvPr id="248" name="Shape 311"/>
          <p:cNvSpPr txBox="1"/>
          <p:nvPr/>
        </p:nvSpPr>
        <p:spPr>
          <a:xfrm>
            <a:off x="2385476" y="3912080"/>
            <a:ext cx="4373048" cy="82719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lnSpc>
                <a:spcPct val="110000"/>
              </a:lnSpc>
              <a:defRPr b="1" sz="2400">
                <a:solidFill>
                  <a:srgbClr val="FFFFFF"/>
                </a:solidFill>
              </a:defRPr>
            </a:lvl1pPr>
          </a:lstStyle>
          <a:p>
            <a:pPr/>
            <a:r>
              <a:t>Софтуерните грешки могат да струват човешки животи</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380"/>
          <p:cNvSpPr txBox="1"/>
          <p:nvPr/>
        </p:nvSpPr>
        <p:spPr>
          <a:xfrm>
            <a:off x="3136343" y="3308615"/>
            <a:ext cx="1641718" cy="35062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lvl1pPr>
          </a:lstStyle>
          <a:p>
            <a:pPr/>
            <a:r>
              <a:t> </a:t>
            </a:r>
          </a:p>
        </p:txBody>
      </p:sp>
      <p:sp>
        <p:nvSpPr>
          <p:cNvPr id="251" name="Shape 381"/>
          <p:cNvSpPr txBox="1"/>
          <p:nvPr>
            <p:ph type="title"/>
          </p:nvPr>
        </p:nvSpPr>
        <p:spPr>
          <a:xfrm>
            <a:off x="0" y="25734"/>
            <a:ext cx="9144000" cy="776532"/>
          </a:xfrm>
          <a:prstGeom prst="rect">
            <a:avLst/>
          </a:prstGeom>
        </p:spPr>
        <p:txBody>
          <a:bodyPr lIns="45699" tIns="45699" rIns="45699" bIns="45699"/>
          <a:lstStyle/>
          <a:p>
            <a:pPr/>
            <a:r>
              <a:t> </a:t>
            </a:r>
            <a:r>
              <a:rPr sz="2400">
                <a:solidFill>
                  <a:srgbClr val="0DD2D9"/>
                </a:solidFill>
              </a:rPr>
              <a:t>Цената на грешките</a:t>
            </a:r>
          </a:p>
        </p:txBody>
      </p:sp>
      <p:sp>
        <p:nvSpPr>
          <p:cNvPr id="252" name="Shape 382"/>
          <p:cNvSpPr/>
          <p:nvPr/>
        </p:nvSpPr>
        <p:spPr>
          <a:xfrm>
            <a:off x="1390706" y="1696740"/>
            <a:ext cx="499163" cy="863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017"/>
                </a:moveTo>
                <a:cubicBezTo>
                  <a:pt x="9940" y="19017"/>
                  <a:pt x="9244" y="19419"/>
                  <a:pt x="9244" y="19916"/>
                </a:cubicBezTo>
                <a:cubicBezTo>
                  <a:pt x="9244" y="20413"/>
                  <a:pt x="9940" y="20815"/>
                  <a:pt x="10800" y="20815"/>
                </a:cubicBezTo>
                <a:cubicBezTo>
                  <a:pt x="11660" y="20815"/>
                  <a:pt x="12356" y="20413"/>
                  <a:pt x="12356" y="19916"/>
                </a:cubicBezTo>
                <a:cubicBezTo>
                  <a:pt x="12356" y="19419"/>
                  <a:pt x="11660" y="19017"/>
                  <a:pt x="10800" y="19017"/>
                </a:cubicBezTo>
                <a:close/>
                <a:moveTo>
                  <a:pt x="1661" y="2154"/>
                </a:moveTo>
                <a:lnTo>
                  <a:pt x="1661" y="17996"/>
                </a:lnTo>
                <a:lnTo>
                  <a:pt x="19939" y="17996"/>
                </a:lnTo>
                <a:lnTo>
                  <a:pt x="19939" y="2154"/>
                </a:lnTo>
                <a:close/>
                <a:moveTo>
                  <a:pt x="8308" y="714"/>
                </a:moveTo>
                <a:cubicBezTo>
                  <a:pt x="7964" y="714"/>
                  <a:pt x="7685" y="875"/>
                  <a:pt x="7685" y="1074"/>
                </a:cubicBezTo>
                <a:cubicBezTo>
                  <a:pt x="7685" y="1273"/>
                  <a:pt x="7964" y="1434"/>
                  <a:pt x="8308" y="1434"/>
                </a:cubicBezTo>
                <a:lnTo>
                  <a:pt x="13292" y="1434"/>
                </a:lnTo>
                <a:cubicBezTo>
                  <a:pt x="13636" y="1434"/>
                  <a:pt x="13915" y="1273"/>
                  <a:pt x="13915" y="1074"/>
                </a:cubicBezTo>
                <a:cubicBezTo>
                  <a:pt x="13915" y="875"/>
                  <a:pt x="13636" y="714"/>
                  <a:pt x="13292" y="714"/>
                </a:cubicBezTo>
                <a:close/>
                <a:moveTo>
                  <a:pt x="3600" y="0"/>
                </a:moveTo>
                <a:lnTo>
                  <a:pt x="18000" y="0"/>
                </a:lnTo>
                <a:cubicBezTo>
                  <a:pt x="19988" y="0"/>
                  <a:pt x="21600" y="931"/>
                  <a:pt x="21600" y="2080"/>
                </a:cubicBezTo>
                <a:lnTo>
                  <a:pt x="21600" y="19520"/>
                </a:lnTo>
                <a:cubicBezTo>
                  <a:pt x="21600" y="20669"/>
                  <a:pt x="19988" y="21600"/>
                  <a:pt x="18000" y="21600"/>
                </a:cubicBezTo>
                <a:lnTo>
                  <a:pt x="3600" y="21600"/>
                </a:lnTo>
                <a:cubicBezTo>
                  <a:pt x="1612" y="21600"/>
                  <a:pt x="0" y="20669"/>
                  <a:pt x="0" y="19520"/>
                </a:cubicBezTo>
                <a:lnTo>
                  <a:pt x="0" y="2080"/>
                </a:lnTo>
                <a:cubicBezTo>
                  <a:pt x="0" y="931"/>
                  <a:pt x="1612" y="0"/>
                  <a:pt x="3600" y="0"/>
                </a:cubicBezTo>
                <a:close/>
              </a:path>
            </a:pathLst>
          </a:custGeom>
          <a:solidFill>
            <a:srgbClr val="3F3F3F"/>
          </a:solidFill>
          <a:ln w="12700">
            <a:miter lim="400000"/>
          </a:ln>
        </p:spPr>
        <p:txBody>
          <a:bodyPr lIns="45719" rIns="45719" anchor="ctr"/>
          <a:lstStyle/>
          <a:p>
            <a:pPr algn="ctr">
              <a:defRPr sz="1800">
                <a:solidFill>
                  <a:srgbClr val="FFFFFF"/>
                </a:solidFill>
              </a:defRPr>
            </a:pPr>
          </a:p>
        </p:txBody>
      </p:sp>
      <p:sp>
        <p:nvSpPr>
          <p:cNvPr id="253" name="Shape 383"/>
          <p:cNvSpPr/>
          <p:nvPr/>
        </p:nvSpPr>
        <p:spPr>
          <a:xfrm>
            <a:off x="1117265" y="3501009"/>
            <a:ext cx="1061289" cy="843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56" y="15222"/>
                </a:moveTo>
                <a:cubicBezTo>
                  <a:pt x="15757" y="15222"/>
                  <a:pt x="15596" y="15424"/>
                  <a:pt x="15596" y="15675"/>
                </a:cubicBezTo>
                <a:cubicBezTo>
                  <a:pt x="15596" y="15925"/>
                  <a:pt x="15757" y="16128"/>
                  <a:pt x="15956" y="16128"/>
                </a:cubicBezTo>
                <a:lnTo>
                  <a:pt x="17156" y="16128"/>
                </a:lnTo>
                <a:cubicBezTo>
                  <a:pt x="17355" y="16128"/>
                  <a:pt x="17516" y="15925"/>
                  <a:pt x="17516" y="15675"/>
                </a:cubicBezTo>
                <a:cubicBezTo>
                  <a:pt x="17516" y="15424"/>
                  <a:pt x="17355" y="15222"/>
                  <a:pt x="17156" y="15222"/>
                </a:cubicBezTo>
                <a:close/>
                <a:moveTo>
                  <a:pt x="1156" y="15222"/>
                </a:moveTo>
                <a:cubicBezTo>
                  <a:pt x="957" y="15222"/>
                  <a:pt x="796" y="15424"/>
                  <a:pt x="796" y="15675"/>
                </a:cubicBezTo>
                <a:cubicBezTo>
                  <a:pt x="796" y="15925"/>
                  <a:pt x="957" y="16128"/>
                  <a:pt x="1156" y="16128"/>
                </a:cubicBezTo>
                <a:lnTo>
                  <a:pt x="2355" y="16128"/>
                </a:lnTo>
                <a:cubicBezTo>
                  <a:pt x="2554" y="16128"/>
                  <a:pt x="2715" y="15925"/>
                  <a:pt x="2715" y="15675"/>
                </a:cubicBezTo>
                <a:cubicBezTo>
                  <a:pt x="2715" y="15424"/>
                  <a:pt x="2554" y="15222"/>
                  <a:pt x="2355" y="15222"/>
                </a:cubicBezTo>
                <a:close/>
                <a:moveTo>
                  <a:pt x="19557" y="15070"/>
                </a:moveTo>
                <a:cubicBezTo>
                  <a:pt x="19291" y="15070"/>
                  <a:pt x="19077" y="15341"/>
                  <a:pt x="19077" y="15675"/>
                </a:cubicBezTo>
                <a:cubicBezTo>
                  <a:pt x="19077" y="16008"/>
                  <a:pt x="19291" y="16279"/>
                  <a:pt x="19557" y="16279"/>
                </a:cubicBezTo>
                <a:cubicBezTo>
                  <a:pt x="19822" y="16279"/>
                  <a:pt x="20037" y="16008"/>
                  <a:pt x="20037" y="15675"/>
                </a:cubicBezTo>
                <a:cubicBezTo>
                  <a:pt x="20037" y="15341"/>
                  <a:pt x="19822" y="15070"/>
                  <a:pt x="19557" y="15070"/>
                </a:cubicBezTo>
                <a:close/>
                <a:moveTo>
                  <a:pt x="796" y="1031"/>
                </a:moveTo>
                <a:lnTo>
                  <a:pt x="796" y="14501"/>
                </a:lnTo>
                <a:lnTo>
                  <a:pt x="20804" y="14501"/>
                </a:lnTo>
                <a:lnTo>
                  <a:pt x="20804" y="1031"/>
                </a:lnTo>
                <a:close/>
                <a:moveTo>
                  <a:pt x="0" y="0"/>
                </a:moveTo>
                <a:lnTo>
                  <a:pt x="21600" y="0"/>
                </a:lnTo>
                <a:lnTo>
                  <a:pt x="21600" y="16918"/>
                </a:lnTo>
                <a:lnTo>
                  <a:pt x="12081" y="16918"/>
                </a:lnTo>
                <a:lnTo>
                  <a:pt x="12381" y="19468"/>
                </a:lnTo>
                <a:lnTo>
                  <a:pt x="15714" y="19468"/>
                </a:lnTo>
                <a:cubicBezTo>
                  <a:pt x="16182" y="19468"/>
                  <a:pt x="16561" y="19945"/>
                  <a:pt x="16561" y="20534"/>
                </a:cubicBezTo>
                <a:lnTo>
                  <a:pt x="16561" y="21600"/>
                </a:lnTo>
                <a:lnTo>
                  <a:pt x="5040" y="21600"/>
                </a:lnTo>
                <a:lnTo>
                  <a:pt x="5040" y="20534"/>
                </a:lnTo>
                <a:cubicBezTo>
                  <a:pt x="5040" y="19945"/>
                  <a:pt x="5419" y="19468"/>
                  <a:pt x="5887" y="19468"/>
                </a:cubicBezTo>
                <a:lnTo>
                  <a:pt x="9219" y="19468"/>
                </a:lnTo>
                <a:lnTo>
                  <a:pt x="9519" y="16918"/>
                </a:lnTo>
                <a:lnTo>
                  <a:pt x="0" y="16918"/>
                </a:lnTo>
                <a:close/>
              </a:path>
            </a:pathLst>
          </a:custGeom>
          <a:solidFill>
            <a:srgbClr val="3F3F3F"/>
          </a:solidFill>
          <a:ln w="12700">
            <a:miter lim="400000"/>
          </a:ln>
        </p:spPr>
        <p:txBody>
          <a:bodyPr lIns="45719" rIns="45719" anchor="ctr"/>
          <a:lstStyle/>
          <a:p>
            <a:pPr algn="ctr">
              <a:defRPr sz="1800">
                <a:solidFill>
                  <a:srgbClr val="FFFFFF"/>
                </a:solidFill>
              </a:defRPr>
            </a:pPr>
          </a:p>
        </p:txBody>
      </p:sp>
      <p:sp>
        <p:nvSpPr>
          <p:cNvPr id="254" name="Shape 388"/>
          <p:cNvSpPr txBox="1"/>
          <p:nvPr/>
        </p:nvSpPr>
        <p:spPr>
          <a:xfrm>
            <a:off x="4041661" y="1563637"/>
            <a:ext cx="4373047" cy="31335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600"/>
            </a:pPr>
            <a:r>
              <a:t>Грешки,</a:t>
            </a:r>
            <a:r>
              <a:t> </a:t>
            </a:r>
            <a:r>
              <a:t>които убиват</a:t>
            </a:r>
          </a:p>
        </p:txBody>
      </p:sp>
      <p:sp>
        <p:nvSpPr>
          <p:cNvPr id="255" name="Rectangle 1"/>
          <p:cNvSpPr txBox="1"/>
          <p:nvPr/>
        </p:nvSpPr>
        <p:spPr>
          <a:xfrm>
            <a:off x="4068971" y="2162778"/>
            <a:ext cx="4480560" cy="21176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През 1980, 5 човека умират след силно радиоактивно облъчване, причинено от бъг в софтуера на машина за радиотерапия </a:t>
            </a:r>
            <a:r>
              <a:t>Therac-25</a:t>
            </a:r>
            <a:r>
              <a:t>.  Грешката е била допусната при имплементираното на нишки, който се опитват да правят едни и същи неща по едно и също време</a:t>
            </a:r>
            <a:r>
              <a:t>. </a:t>
            </a:r>
            <a:r>
              <a:t>Подобна грешка остава без осветление Северна Америка през 2003 за повече от 2 денонощия</a:t>
            </a:r>
            <a:r>
              <a:t>, 55 </a:t>
            </a:r>
            <a:r>
              <a:t>милиона човека от 8 щата за засегнати</a:t>
            </a:r>
            <a:r>
              <a:t>. 12 </a:t>
            </a:r>
            <a:r>
              <a:t>от тях загиват от косвени обстоятелства около липсата на захранване.</a:t>
            </a:r>
          </a:p>
        </p:txBody>
      </p:sp>
      <p:grpSp>
        <p:nvGrpSpPr>
          <p:cNvPr id="258" name="Picture Placeholder 3"/>
          <p:cNvGrpSpPr/>
          <p:nvPr/>
        </p:nvGrpSpPr>
        <p:grpSpPr>
          <a:xfrm>
            <a:off x="683568" y="1263998"/>
            <a:ext cx="2664297" cy="3456000"/>
            <a:chOff x="0" y="0"/>
            <a:chExt cx="2664296" cy="3455999"/>
          </a:xfrm>
        </p:grpSpPr>
        <p:sp>
          <p:nvSpPr>
            <p:cNvPr id="256" name="Rectangle"/>
            <p:cNvSpPr/>
            <p:nvPr/>
          </p:nvSpPr>
          <p:spPr>
            <a:xfrm>
              <a:off x="0" y="0"/>
              <a:ext cx="2664297" cy="3456000"/>
            </a:xfrm>
            <a:prstGeom prst="rect">
              <a:avLst/>
            </a:prstGeom>
            <a:solidFill>
              <a:srgbClr val="D8D8D8"/>
            </a:solidFill>
            <a:ln w="12700" cap="flat">
              <a:noFill/>
              <a:miter lim="400000"/>
            </a:ln>
            <a:effectLst/>
          </p:spPr>
          <p:txBody>
            <a:bodyPr wrap="square" lIns="45719" tIns="45719" rIns="45719" bIns="45719" numCol="1" anchor="ctr">
              <a:noAutofit/>
            </a:bodyPr>
            <a:lstStyle/>
            <a:p>
              <a:pPr/>
            </a:p>
          </p:txBody>
        </p:sp>
        <p:pic>
          <p:nvPicPr>
            <p:cNvPr id="257" name="image7.jpeg" descr="image7.jpeg"/>
            <p:cNvPicPr>
              <a:picLocks noChangeAspect="1"/>
            </p:cNvPicPr>
            <p:nvPr/>
          </p:nvPicPr>
          <p:blipFill>
            <a:blip r:embed="rId2">
              <a:extLst/>
            </a:blip>
            <a:srcRect l="20325" t="0" r="20325" b="0"/>
            <a:stretch>
              <a:fillRect/>
            </a:stretch>
          </p:blipFill>
          <p:spPr>
            <a:xfrm>
              <a:off x="0" y="0"/>
              <a:ext cx="2664296" cy="34560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ontents Slide Master">
  <a:themeElements>
    <a:clrScheme name="Contents Slide Master">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ontents Slide Master">
      <a:majorFont>
        <a:latin typeface="Helvetica"/>
        <a:ea typeface="Helvetica"/>
        <a:cs typeface="Helvetica"/>
      </a:majorFont>
      <a:minorFont>
        <a:latin typeface="Arial"/>
        <a:ea typeface="Arial"/>
        <a:cs typeface="Arial"/>
      </a:minorFont>
    </a:fontScheme>
    <a:fmtScheme name="Contents Slide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ontents Slide Master">
  <a:themeElements>
    <a:clrScheme name="Contents Slide Master">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ontents Slide Master">
      <a:majorFont>
        <a:latin typeface="Helvetica"/>
        <a:ea typeface="Helvetica"/>
        <a:cs typeface="Helvetica"/>
      </a:majorFont>
      <a:minorFont>
        <a:latin typeface="Arial"/>
        <a:ea typeface="Arial"/>
        <a:cs typeface="Arial"/>
      </a:minorFont>
    </a:fontScheme>
    <a:fmtScheme name="Contents Slide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