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1"/>
  </p:handoutMasterIdLst>
  <p:sldIdLst>
    <p:sldId id="256" r:id="rId2"/>
    <p:sldId id="304" r:id="rId3"/>
    <p:sldId id="303" r:id="rId4"/>
    <p:sldId id="309" r:id="rId5"/>
    <p:sldId id="308" r:id="rId6"/>
    <p:sldId id="307" r:id="rId7"/>
    <p:sldId id="306" r:id="rId8"/>
    <p:sldId id="305" r:id="rId9"/>
    <p:sldId id="313" r:id="rId10"/>
    <p:sldId id="312" r:id="rId11"/>
    <p:sldId id="311" r:id="rId12"/>
    <p:sldId id="310" r:id="rId13"/>
    <p:sldId id="319" r:id="rId14"/>
    <p:sldId id="320" r:id="rId15"/>
    <p:sldId id="321" r:id="rId16"/>
    <p:sldId id="317" r:id="rId17"/>
    <p:sldId id="322" r:id="rId18"/>
    <p:sldId id="323" r:id="rId19"/>
    <p:sldId id="316" r:id="rId20"/>
    <p:sldId id="315" r:id="rId21"/>
    <p:sldId id="326" r:id="rId22"/>
    <p:sldId id="324" r:id="rId23"/>
    <p:sldId id="328" r:id="rId24"/>
    <p:sldId id="329" r:id="rId25"/>
    <p:sldId id="330" r:id="rId26"/>
    <p:sldId id="331" r:id="rId27"/>
    <p:sldId id="332" r:id="rId28"/>
    <p:sldId id="333" r:id="rId29"/>
    <p:sldId id="30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514"/>
    <a:srgbClr val="6B0109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EECD1F-B723-4DD8-A56B-1B8E0DE32ABA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47CD3B-DB01-4268-811C-FE6432209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71B54-A633-4310-9C38-C98A12E9474C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359EF-8357-41DE-B434-6E61EE302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46284-0778-4BFB-9FDA-A4CE7AAD7CB8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EA39-69A8-461C-A59D-0F38A8EB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72ED-02B2-48F1-9104-2D5C8E502570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0331E-8240-42E7-B6B5-E69C722E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0E963AE-7984-4060-ADF5-AE1CB99F9A99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7D9820D-B217-4791-8774-20C606A9B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AA45E-C67C-4B82-9FB5-E5B6108B38E4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8BA4-5EFD-4804-9DF1-7626FAB08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0A8B-955D-4C17-AD77-B76875919059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CCF71-ACEB-4732-ACE3-A7C66F77B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30AAF-8F4C-406C-8B1E-5905ABB6A720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00DA5-6CCE-4975-8372-009056F12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0E23A6-068E-4048-B538-F029F32825DA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05EA42-88CD-4D6B-8C05-E60B3010A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44FA-86C7-4CBA-96EA-C00ED5AD4D2E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10CC-865E-45EB-B351-F6386512B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61AE76-8573-4E76-BDF3-C84828DFB571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38F4C6-8BBF-4CDB-88B6-65AE4A9BC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8241FA-5999-441A-AAE4-5F44F0061B81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918155-1104-41A2-8450-14D088864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9CF021-F96A-4855-AEB2-A7C7DC6C2743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01BDDA-6CE6-4C3C-ADD1-14CFEBB4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82" r:id="rId4"/>
    <p:sldLayoutId id="2147483783" r:id="rId5"/>
    <p:sldLayoutId id="2147483790" r:id="rId6"/>
    <p:sldLayoutId id="2147483784" r:id="rId7"/>
    <p:sldLayoutId id="2147483791" r:id="rId8"/>
    <p:sldLayoutId id="2147483792" r:id="rId9"/>
    <p:sldLayoutId id="2147483785" r:id="rId10"/>
    <p:sldLayoutId id="21474837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163E48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BB1B3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ABB1B3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box.neo4j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o4j.com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Картина 3" descr="fon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ctrTitle"/>
          </p:nvPr>
        </p:nvSpPr>
        <p:spPr bwMode="auto">
          <a:xfrm>
            <a:off x="2133600" y="3352800"/>
            <a:ext cx="59436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>
                <a:solidFill>
                  <a:srgbClr val="003860"/>
                </a:solidFill>
                <a:latin typeface="Arial" charset="0"/>
              </a:rPr>
              <a:t>Neo4j</a:t>
            </a:r>
            <a:endParaRPr lang="en-US" cap="none" dirty="0">
              <a:solidFill>
                <a:srgbClr val="003860"/>
              </a:solidFill>
              <a:latin typeface="Arial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33600" y="5410200"/>
            <a:ext cx="6172200" cy="76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bg-BG" sz="2200" cap="small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Доц. д-р Станка </a:t>
            </a:r>
            <a:r>
              <a:rPr lang="bg-BG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Хаджиколева</a:t>
            </a:r>
            <a:endParaRPr lang="en-US" sz="2200" cap="small" dirty="0" smtClean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MBA </a:t>
            </a:r>
            <a:r>
              <a:rPr lang="en-US" sz="2200" cap="small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B.Sc.A</a:t>
            </a:r>
            <a:r>
              <a:rPr lang="en-US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Георги Густинов</a:t>
            </a:r>
            <a:endParaRPr lang="en-US" sz="2200" cap="small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1295400" y="274638"/>
            <a:ext cx="46482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cap="none" dirty="0">
                <a:latin typeface="Arial" charset="0"/>
              </a:rPr>
              <a:t>Neo4j CQL </a:t>
            </a:r>
            <a:r>
              <a:rPr lang="bg-BG" cap="none" dirty="0">
                <a:latin typeface="Arial" charset="0"/>
              </a:rPr>
              <a:t>функции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1828800"/>
          <a:ext cx="6526328" cy="4103756"/>
        </p:xfrm>
        <a:graphic>
          <a:graphicData uri="http://schemas.openxmlformats.org/drawingml/2006/table">
            <a:tbl>
              <a:tblPr/>
              <a:tblGrid>
                <a:gridCol w="1963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6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3391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CQL </a:t>
                      </a:r>
                      <a:r>
                        <a:rPr lang="bg-BG" sz="2000" b="1" dirty="0">
                          <a:latin typeface="Arial" pitchFamily="34" charset="0"/>
                          <a:cs typeface="Arial" pitchFamily="34" charset="0"/>
                        </a:rPr>
                        <a:t>функция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>
                          <a:latin typeface="Arial" pitchFamily="34" charset="0"/>
                          <a:cs typeface="Arial" pitchFamily="34" charset="0"/>
                        </a:rPr>
                        <a:t>Употреба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3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Използват се за работа със низове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135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Aggregation</a:t>
                      </a: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Използват се за изпълнение на някои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агрегиращи</a:t>
                      </a:r>
                      <a:r>
                        <a:rPr lang="bg-BG" sz="2000" baseline="0" dirty="0">
                          <a:latin typeface="Arial" pitchFamily="34" charset="0"/>
                          <a:cs typeface="Arial" pitchFamily="34" charset="0"/>
                        </a:rPr>
                        <a:t> операции върху резултата от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CQL 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заявки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3565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Relationship</a:t>
                      </a: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noProof="0" dirty="0">
                          <a:latin typeface="Arial" pitchFamily="34" charset="0"/>
                          <a:cs typeface="Arial" pitchFamily="34" charset="0"/>
                        </a:rPr>
                        <a:t>Изпозлват се за извличане на информация за ребра,</a:t>
                      </a:r>
                      <a:r>
                        <a:rPr lang="bg-BG" sz="2000" baseline="0" noProof="0" dirty="0">
                          <a:latin typeface="Arial" pitchFamily="34" charset="0"/>
                          <a:cs typeface="Arial" pitchFamily="34" charset="0"/>
                        </a:rPr>
                        <a:t> като</a:t>
                      </a:r>
                      <a:r>
                        <a:rPr lang="bg-BG" sz="2000" noProof="0" dirty="0">
                          <a:latin typeface="Arial" pitchFamily="34" charset="0"/>
                          <a:cs typeface="Arial" pitchFamily="34" charset="0"/>
                        </a:rPr>
                        <a:t> startnode,endnode и др.</a:t>
                      </a:r>
                    </a:p>
                  </a:txBody>
                  <a:tcPr marL="88348" marR="88348" marT="44174" marB="4417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1066800" y="274638"/>
            <a:ext cx="62484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cap="none" dirty="0">
                <a:latin typeface="Arial" charset="0"/>
              </a:rPr>
              <a:t>Neo4j CQL </a:t>
            </a:r>
            <a:r>
              <a:rPr lang="bg-BG" cap="none" dirty="0">
                <a:latin typeface="Arial" charset="0"/>
              </a:rPr>
              <a:t>типове данни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643147"/>
          <a:ext cx="6781800" cy="452905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758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CQL </a:t>
                      </a:r>
                      <a:r>
                        <a:rPr lang="bg-BG" sz="2000" b="1" dirty="0">
                          <a:latin typeface="Arial" pitchFamily="34" charset="0"/>
                          <a:cs typeface="Arial" pitchFamily="34" charset="0"/>
                        </a:rPr>
                        <a:t>тип данни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>
                          <a:latin typeface="Arial" pitchFamily="34" charset="0"/>
                          <a:cs typeface="Arial" pitchFamily="34" charset="0"/>
                        </a:rPr>
                        <a:t>Употреба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Логически тип, със стойности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: true, false.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8-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битово цяло число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16-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битово цяло число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32-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битово цяло число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64-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битово цяло число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66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32-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битово число с плаваща точка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66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64-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битово число с плаваща точка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8969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16-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битов символ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278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Низове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752600"/>
            <a:ext cx="8686800" cy="4419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CREATE ( </a:t>
            </a: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&lt;node-name&gt;:&lt;label-name&gt; </a:t>
            </a: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{ &lt;Property1-name&gt;:&lt;Property1-Value&gt;</a:t>
            </a: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   ........ 	</a:t>
            </a: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   &lt;Propertyn-name&gt;:&lt;Propertyn-Value&gt; </a:t>
            </a: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>
              <a:buNone/>
            </a:pPr>
            <a:endParaRPr lang="bg-BG" sz="18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 </a:t>
            </a:r>
          </a:p>
          <a:p>
            <a:pPr lvl="1" eaLnBrk="1" hangingPunct="1"/>
            <a:r>
              <a:rPr lang="bg-BG" sz="1800" dirty="0">
                <a:latin typeface="Arial" pitchFamily="34" charset="0"/>
                <a:cs typeface="Arial" pitchFamily="34" charset="0"/>
              </a:rPr>
              <a:t>CREATE (emp:Employee)</a:t>
            </a:r>
          </a:p>
          <a:p>
            <a:pPr lvl="1" eaLnBrk="1" hangingPunct="1"/>
            <a:r>
              <a:rPr lang="bg-BG" sz="1800" dirty="0">
                <a:latin typeface="Arial" pitchFamily="34" charset="0"/>
                <a:cs typeface="Arial" pitchFamily="34" charset="0"/>
              </a:rPr>
              <a:t>CREATE (</a:t>
            </a:r>
            <a:r>
              <a:rPr lang="bg-BG" sz="1800" dirty="0" err="1">
                <a:latin typeface="Arial" pitchFamily="34" charset="0"/>
                <a:cs typeface="Arial" pitchFamily="34" charset="0"/>
              </a:rPr>
              <a:t>dept:Dept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{deptno:10,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 err="1">
                <a:latin typeface="Arial" pitchFamily="34" charset="0"/>
                <a:cs typeface="Arial" pitchFamily="34" charset="0"/>
              </a:rPr>
              <a:t>dname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:"</a:t>
            </a:r>
            <a:r>
              <a:rPr lang="bg-BG" sz="1800" dirty="0" err="1">
                <a:latin typeface="Arial" pitchFamily="34" charset="0"/>
                <a:cs typeface="Arial" pitchFamily="34" charset="0"/>
              </a:rPr>
              <a:t>Accounting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",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 err="1">
                <a:latin typeface="Arial" pitchFamily="34" charset="0"/>
                <a:cs typeface="Arial" pitchFamily="34" charset="0"/>
              </a:rPr>
              <a:t>location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:"Hyderabad" })</a:t>
            </a:r>
          </a:p>
          <a:p>
            <a:pPr lvl="1" eaLnBrk="1" hangingPunct="1"/>
            <a:r>
              <a:rPr lang="bg-BG" sz="1800" dirty="0">
                <a:latin typeface="Arial" pitchFamily="34" charset="0"/>
                <a:cs typeface="Arial" pitchFamily="34" charset="0"/>
              </a:rPr>
              <a:t>CREATE (emp:Employee{id:123,name:"Lokesh",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sal:35000,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deptno:10})</a:t>
            </a:r>
          </a:p>
          <a:p>
            <a:pPr eaLnBrk="1" hangingPunct="1"/>
            <a:endParaRPr lang="bg-BG" sz="1800" dirty="0"/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CREATE - създаване на възли и свойства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MATCH</a:t>
            </a:r>
            <a:r>
              <a:rPr lang="bg-BG" cap="none" dirty="0">
                <a:latin typeface="Arial" charset="0"/>
              </a:rPr>
              <a:t> – извличане на данни</a:t>
            </a:r>
            <a:r>
              <a:rPr lang="en-US" cap="none" dirty="0">
                <a:latin typeface="Arial" charset="0"/>
              </a:rPr>
              <a:t> </a:t>
            </a:r>
            <a:endParaRPr lang="bg-BG" cap="none" dirty="0"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752600"/>
            <a:ext cx="8686800" cy="4419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 &lt;node-name&gt;:&lt;label-name&gt; 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&lt;node-name&gt; -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името на възела, </a:t>
            </a:r>
            <a:r>
              <a:rPr lang="bg-BG" sz="1800" dirty="0" smtClean="0">
                <a:latin typeface="Arial" pitchFamily="34" charset="0"/>
                <a:cs typeface="Arial" pitchFamily="34" charset="0"/>
              </a:rPr>
              <a:t>който е създаден;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&lt;label-name&gt;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- име  на етикет.</a:t>
            </a:r>
          </a:p>
          <a:p>
            <a:pPr eaLnBrk="1" hangingPunct="1">
              <a:buNone/>
            </a:pPr>
            <a:endParaRPr lang="bg-BG" sz="18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dept:Dept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Забележка: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команда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MATCH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не може да се използва самостоятелно!</a:t>
            </a:r>
            <a:endParaRPr lang="bg-BG" sz="1800" b="1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RETURN</a:t>
            </a:r>
            <a:r>
              <a:rPr lang="bg-BG" cap="none" dirty="0">
                <a:latin typeface="Arial" charset="0"/>
              </a:rPr>
              <a:t> – връща резултат от заявка </a:t>
            </a:r>
            <a:r>
              <a:rPr lang="en-US" cap="none" dirty="0">
                <a:latin typeface="Arial" charset="0"/>
              </a:rPr>
              <a:t> </a:t>
            </a:r>
            <a:endParaRPr lang="bg-BG" cap="none" dirty="0"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752600"/>
            <a:ext cx="8686800" cy="4419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&lt;node-name&gt;.&lt;property1-name&gt;,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........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&lt;node-name&gt;.&lt;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propertyn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-name&gt;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bg-BG" sz="18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RETURN dept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dept.deptno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dept.dname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Забележка: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команда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RETURN</a:t>
            </a:r>
            <a:r>
              <a:rPr lang="bg-BG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не може да се използва самостоятелно! Използва се в комбинация с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MATCH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или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CREATE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MATCH RETURN </a:t>
            </a:r>
            <a:endParaRPr lang="bg-BG" cap="none" dirty="0"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752600"/>
            <a:ext cx="8686800" cy="4419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Command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Command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(dept: Dept)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dept.deptno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dept.dname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(e: Employee)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e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CREATE </a:t>
            </a:r>
            <a:r>
              <a:rPr lang="bg-BG" cap="none" dirty="0">
                <a:latin typeface="Arial" charset="0"/>
              </a:rPr>
              <a:t>за създаване на един или повече етикети към възел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2895600"/>
            <a:ext cx="8686800" cy="3276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CREATE (&lt;node-name&gt;:&lt;label-name1&gt;:&lt;label-name2&gt;.....:&lt;label-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namen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CREATE (google1:GooglePlusProfile)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CREATE (m:Movie:Cinema:Film:Picture)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CREATE </a:t>
            </a:r>
            <a:r>
              <a:rPr lang="bg-BG" cap="none" dirty="0">
                <a:latin typeface="Arial" charset="0"/>
              </a:rPr>
              <a:t>за създаване на един етикет към ребро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2438400"/>
            <a:ext cx="8686800" cy="30480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CREATE (&lt;node1-name&gt;:&lt;label1-name&gt;)- [(&lt;relationship-name&gt;:&lt;relationship-label-name&gt;)] -&gt;(&lt;node2-name&gt;:&lt;label2-name&gt;)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CREATE (p1:Profile1)-[r1:LIKES]-&gt;(p2:Profile2)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WHERE </a:t>
            </a:r>
            <a:r>
              <a:rPr lang="bg-BG" cap="none" dirty="0">
                <a:latin typeface="Arial" charset="0"/>
              </a:rPr>
              <a:t>за филтриране на данните от </a:t>
            </a:r>
            <a:r>
              <a:rPr lang="en-US" cap="none" dirty="0">
                <a:latin typeface="Arial" charset="0"/>
              </a:rPr>
              <a:t>MATCH</a:t>
            </a:r>
            <a:r>
              <a:rPr lang="bg-BG" cap="none" dirty="0">
                <a:latin typeface="Arial" charset="0"/>
              </a:rPr>
              <a:t> заявка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905000"/>
            <a:ext cx="8686800" cy="2514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WHERE &lt;condition&gt;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WHERE &lt;condition&gt;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-operator&gt; &lt;condition&gt;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 на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&lt;condition&gt;</a:t>
            </a:r>
            <a:r>
              <a:rPr lang="bg-BG" sz="1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&lt;property-name&gt; &lt;comparison-operator&gt; &lt;value&gt;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-operator&gt;</a:t>
            </a:r>
            <a:r>
              <a:rPr lang="bg-BG" sz="1800" b="1" dirty="0">
                <a:latin typeface="Arial" pitchFamily="34" charset="0"/>
                <a:cs typeface="Arial" pitchFamily="34" charset="0"/>
              </a:rPr>
              <a:t>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AND, OR, NOT, XOR</a:t>
            </a:r>
          </a:p>
          <a:p>
            <a:pPr marL="355600" lvl="1" indent="11113" eaLnBrk="1" hangingPunct="1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&lt;comparison-operator&gt;: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 =, &lt;&gt;,&lt;,&gt;,&lt;=,&gt;=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4958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bg-BG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dirty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emp:Employee</a:t>
            </a:r>
            <a:r>
              <a:rPr lang="en-US" dirty="0">
                <a:latin typeface="Arial" pitchFamily="34" charset="0"/>
                <a:cs typeface="Arial" pitchFamily="34" charset="0"/>
              </a:rPr>
              <a:t>) WHERE emp.name = 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US" dirty="0">
                <a:latin typeface="Arial" pitchFamily="34" charset="0"/>
                <a:cs typeface="Arial" pitchFamily="34" charset="0"/>
              </a:rPr>
              <a:t>' RETURN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4542472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bg-BG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dirty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/>
              <a:t>MATCH (</a:t>
            </a:r>
            <a:r>
              <a:rPr lang="en-US" dirty="0" err="1"/>
              <a:t>emp:Employee</a:t>
            </a:r>
            <a:r>
              <a:rPr lang="en-US" dirty="0"/>
              <a:t>) </a:t>
            </a:r>
          </a:p>
          <a:p>
            <a:pPr eaLnBrk="1" hangingPunct="1"/>
            <a:r>
              <a:rPr lang="en-US" dirty="0"/>
              <a:t>WHERE emp.name = '</a:t>
            </a:r>
            <a:r>
              <a:rPr lang="en-US" dirty="0" err="1"/>
              <a:t>Abc</a:t>
            </a:r>
            <a:r>
              <a:rPr lang="en-US" dirty="0"/>
              <a:t>' OR emp.name = '</a:t>
            </a:r>
            <a:r>
              <a:rPr lang="en-US" dirty="0" err="1"/>
              <a:t>Lokesh</a:t>
            </a:r>
            <a:r>
              <a:rPr lang="en-US" dirty="0"/>
              <a:t>' 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emp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Създаване на ребра с </a:t>
            </a:r>
            <a:r>
              <a:rPr lang="en-US" cap="none" dirty="0">
                <a:latin typeface="Arial" charset="0"/>
              </a:rPr>
              <a:t>WHERE</a:t>
            </a:r>
            <a:r>
              <a:rPr lang="bg-BG" cap="none" dirty="0">
                <a:latin typeface="Arial" charset="0"/>
              </a:rPr>
              <a:t> клауза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(&lt;node1-label-name&gt;:&lt;node1-name&gt;),(&lt;node2-label-name&gt;:&lt;node2-name&gt;)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WHERE &lt;condition&gt;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CREATE (&lt;node1-label-name&gt;)-[&lt;relationship-label-name&gt;:&lt;relationship-name&gt; {&lt;relationship-properties&gt;}]-&gt;(&lt;node2-label-name&gt;)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CREATE (e:Customer{id:"1001",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:"</a:t>
            </a:r>
            <a:r>
              <a:rPr lang="bg-BG" sz="18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",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dob:"01/10/1982"})</a:t>
            </a:r>
          </a:p>
          <a:p>
            <a:pPr eaLnBrk="1" hangingPunct="1">
              <a:buNone/>
            </a:pPr>
            <a:r>
              <a:rPr lang="bg-BG" sz="1800" dirty="0">
                <a:latin typeface="Arial" pitchFamily="34" charset="0"/>
                <a:cs typeface="Arial" pitchFamily="34" charset="0"/>
              </a:rPr>
              <a:t>	CREATE (</a:t>
            </a:r>
            <a:r>
              <a:rPr lang="bg-BG" sz="1800" dirty="0" err="1">
                <a:latin typeface="Arial" pitchFamily="34" charset="0"/>
                <a:cs typeface="Arial" pitchFamily="34" charset="0"/>
              </a:rPr>
              <a:t>cc:CreditCard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{id:"5001",number:"1234567890",cvv:"888",expiredate:"20/17"})</a:t>
            </a:r>
          </a:p>
          <a:p>
            <a:pPr eaLnBrk="1" hangingPunct="1"/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cust:Customer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),(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cc:CreditCard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WHERE cust.id = "1001" AND cc.id= "5001"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cust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)-[r:DO_SHOPPING_WITH{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shopdate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:"12/12/2014",price:55000}]-&gt;(cc) RETURN r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charset="0"/>
              </a:rPr>
              <a:t>Една от най-популярните </a:t>
            </a:r>
            <a:r>
              <a:rPr lang="en-US" sz="2000" dirty="0">
                <a:latin typeface="Arial" charset="0"/>
              </a:rPr>
              <a:t>No SQL</a:t>
            </a:r>
            <a:r>
              <a:rPr lang="bg-BG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GDBMS (Graph Database Management System);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С отворен код; 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Написана на</a:t>
            </a:r>
            <a:r>
              <a:rPr lang="en-US" sz="2000" dirty="0">
                <a:latin typeface="Arial" charset="0"/>
              </a:rPr>
              <a:t> Java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Използва език </a:t>
            </a:r>
            <a:r>
              <a:rPr lang="en-US" sz="2000" dirty="0">
                <a:latin typeface="Arial" charset="0"/>
              </a:rPr>
              <a:t>Neo4j CQL </a:t>
            </a:r>
            <a:r>
              <a:rPr lang="bg-BG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Cypher</a:t>
            </a:r>
            <a:r>
              <a:rPr lang="en-US" sz="2000" dirty="0">
                <a:latin typeface="Arial" charset="0"/>
              </a:rPr>
              <a:t> Query Language</a:t>
            </a:r>
            <a:r>
              <a:rPr lang="bg-BG" sz="2000" dirty="0">
                <a:latin typeface="Arial" charset="0"/>
              </a:rPr>
              <a:t>);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Разработена от </a:t>
            </a:r>
            <a:r>
              <a:rPr lang="en-US" sz="2000" dirty="0">
                <a:latin typeface="Arial" charset="0"/>
              </a:rPr>
              <a:t>Neo Technology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Официален уеб сайт: </a:t>
            </a:r>
            <a:r>
              <a:rPr lang="en-US" sz="2000" dirty="0">
                <a:latin typeface="Arial" charset="0"/>
                <a:hlinkClick r:id="rId3"/>
              </a:rPr>
              <a:t>https://neo4j.com/</a:t>
            </a:r>
            <a:r>
              <a:rPr lang="bg-BG" sz="2000" dirty="0">
                <a:latin typeface="Arial" charset="0"/>
              </a:rPr>
              <a:t>.</a:t>
            </a:r>
            <a:endParaRPr lang="ru-RU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cap="none" dirty="0">
                <a:latin typeface="Arial" charset="0"/>
              </a:rPr>
              <a:t>Neo4j</a:t>
            </a:r>
            <a:endParaRPr lang="bg-BG" cap="none" dirty="0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DELETE</a:t>
            </a:r>
            <a:r>
              <a:rPr lang="bg-BG" cap="none" dirty="0">
                <a:latin typeface="Arial" charset="0"/>
              </a:rPr>
              <a:t> за изтриване на възли, и възли и ребра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905000"/>
            <a:ext cx="8686800" cy="42672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DELETE &lt;node-name-list&gt;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(e: Employee) DELETE e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DELETE &lt;node1-name&gt;,&lt;node2-name&gt;,&lt;relationship-name&gt;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(cc: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CreditCard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)-[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]-(c:Customer) DELETE cc, c,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rel</a:t>
            </a: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REMOVE</a:t>
            </a:r>
            <a:r>
              <a:rPr lang="bg-BG" cap="none" dirty="0">
                <a:latin typeface="Arial" charset="0"/>
              </a:rPr>
              <a:t> за изтриване на свойства на възел или ребро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001000" cy="44958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REMOVE &lt;property-name-list&gt;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на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&lt;property-name-list&gt;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&lt;node-name&gt;.&lt;property1-name&gt;,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&lt;node-name&gt;.&lt;property2-name&gt;,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....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&lt;node-name&gt;.&lt;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propertyn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-name&gt; </a:t>
            </a: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dc:DebitCard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REMOVE dc.cvv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dc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bg-BG" sz="17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Пример</a:t>
            </a:r>
            <a:r>
              <a:rPr lang="en-US" cap="none" dirty="0">
                <a:latin typeface="Arial" charset="0"/>
              </a:rPr>
              <a:t> </a:t>
            </a:r>
            <a:r>
              <a:rPr lang="bg-BG" cap="none" dirty="0">
                <a:latin typeface="Arial" charset="0"/>
              </a:rPr>
              <a:t>за изтриване на свойство на възел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2219359"/>
              </p:ext>
            </p:extLst>
          </p:nvPr>
        </p:nvGraphicFramePr>
        <p:xfrm>
          <a:off x="152400" y="1587932"/>
          <a:ext cx="8839200" cy="4508068"/>
        </p:xfrm>
        <a:graphic>
          <a:graphicData uri="http://schemas.openxmlformats.org/drawingml/2006/table">
            <a:tbl>
              <a:tblPr/>
              <a:tblGrid>
                <a:gridCol w="377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9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CQL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920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charset="0"/>
                        </a:rPr>
                        <a:t>CREATE (</a:t>
                      </a:r>
                      <a:r>
                        <a:rPr lang="en-US" sz="2000" dirty="0" err="1">
                          <a:latin typeface="Arial" charset="0"/>
                        </a:rPr>
                        <a:t>book:Book</a:t>
                      </a:r>
                      <a:r>
                        <a:rPr lang="en-US" sz="2000" dirty="0">
                          <a:latin typeface="Arial" charset="0"/>
                        </a:rPr>
                        <a:t> {id:122,title:"Neo4j Tutorial",pages:340,price:250})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CREATE TABLE BOOK</a:t>
                      </a:r>
                    </a:p>
                    <a:p>
                      <a:pPr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   (id number, </a:t>
                      </a:r>
                    </a:p>
                    <a:p>
                      <a:pPr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   title varchar2(20), </a:t>
                      </a:r>
                    </a:p>
                    <a:p>
                      <a:pPr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   pages number, </a:t>
                      </a:r>
                    </a:p>
                    <a:p>
                      <a:pPr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   price number); </a:t>
                      </a:r>
                    </a:p>
                    <a:p>
                      <a:pPr eaLnBrk="1" hangingPunct="1">
                        <a:buNone/>
                      </a:pPr>
                      <a:endParaRPr lang="en-US" sz="2000" dirty="0">
                        <a:latin typeface="Arial" charset="0"/>
                      </a:endParaRPr>
                    </a:p>
                    <a:p>
                      <a:pPr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INSERT INTO BOOK </a:t>
                      </a:r>
                    </a:p>
                    <a:p>
                      <a:pPr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VALUES (122,</a:t>
                      </a:r>
                      <a:r>
                        <a:rPr lang="bg-BG" sz="2000" dirty="0">
                          <a:latin typeface="Arial" charset="0"/>
                        </a:rPr>
                        <a:t> </a:t>
                      </a:r>
                      <a:r>
                        <a:rPr lang="en-US" sz="2000" dirty="0">
                          <a:latin typeface="Arial" charset="0"/>
                        </a:rPr>
                        <a:t>'Neo4j Tutorial',</a:t>
                      </a:r>
                      <a:r>
                        <a:rPr lang="bg-BG" sz="2000" dirty="0">
                          <a:latin typeface="Arial" charset="0"/>
                        </a:rPr>
                        <a:t> </a:t>
                      </a:r>
                      <a:r>
                        <a:rPr lang="en-US" sz="2000" dirty="0">
                          <a:latin typeface="Arial" charset="0"/>
                        </a:rPr>
                        <a:t>340,</a:t>
                      </a:r>
                      <a:r>
                        <a:rPr lang="bg-BG" sz="2000" dirty="0">
                          <a:latin typeface="Arial" charset="0"/>
                        </a:rPr>
                        <a:t> </a:t>
                      </a:r>
                      <a:r>
                        <a:rPr lang="en-US" sz="2000" dirty="0">
                          <a:latin typeface="Arial" charset="0"/>
                        </a:rPr>
                        <a:t>250);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530">
                <a:tc>
                  <a:txBody>
                    <a:bodyPr/>
                    <a:lstStyle/>
                    <a:p>
                      <a:pPr marL="0" indent="0"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MATCH (book : Book) </a:t>
                      </a:r>
                    </a:p>
                    <a:p>
                      <a:pPr marL="0" indent="0" eaLnBrk="1" hangingPunct="1">
                        <a:buNone/>
                      </a:pPr>
                      <a:r>
                        <a:rPr lang="en-US" sz="2000" dirty="0">
                          <a:latin typeface="Arial" charset="0"/>
                        </a:rPr>
                        <a:t>RETURN book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charset="0"/>
                        </a:rPr>
                        <a:t>SELECT * FROM BOOK;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530">
                <a:tc>
                  <a:txBody>
                    <a:bodyPr/>
                    <a:lstStyle/>
                    <a:p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MATCH (book { id:122 }) REMOVE </a:t>
                      </a:r>
                      <a:r>
                        <a:rPr kumimoji="0" lang="en-US" sz="2000" kern="1200" dirty="0" err="1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book.price</a:t>
                      </a: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RETURN book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ALTER TABLE BOOK </a:t>
                      </a:r>
                    </a:p>
                    <a:p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REMOVE COLUMN PRICE; </a:t>
                      </a:r>
                    </a:p>
                    <a:p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SELECT * FROM BOOK WHERE ID = 122;</a:t>
                      </a:r>
                    </a:p>
                  </a:txBody>
                  <a:tcPr marL="41897" marR="41897" marT="20948" marB="20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REMOVE</a:t>
            </a:r>
            <a:r>
              <a:rPr lang="bg-BG" cap="none" dirty="0">
                <a:latin typeface="Arial" charset="0"/>
              </a:rPr>
              <a:t> за изтриване на етикет на възел или ребро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001000" cy="44958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REMOVE &lt;label-name-list&gt;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на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 label-name-list &gt;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55600" lvl="1" indent="11113" eaLnBrk="1" hangingPunct="1">
              <a:buNone/>
            </a:pPr>
            <a:r>
              <a:rPr lang="nl-NL" sz="1800" dirty="0">
                <a:latin typeface="Arial" pitchFamily="34" charset="0"/>
                <a:cs typeface="Arial" pitchFamily="34" charset="0"/>
              </a:rPr>
              <a:t>&lt;node-name&gt;:&lt;label1-name&gt;,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nl-NL" sz="1800" dirty="0">
                <a:latin typeface="Arial" pitchFamily="34" charset="0"/>
                <a:cs typeface="Arial" pitchFamily="34" charset="0"/>
              </a:rPr>
              <a:t>&lt;node-name&gt;:&lt;label2-name&gt;,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nl-NL" sz="1800" dirty="0">
                <a:latin typeface="Arial" pitchFamily="34" charset="0"/>
                <a:cs typeface="Arial" pitchFamily="34" charset="0"/>
              </a:rPr>
              <a:t>....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nl-NL" sz="1800" dirty="0">
                <a:latin typeface="Arial" pitchFamily="34" charset="0"/>
                <a:cs typeface="Arial" pitchFamily="34" charset="0"/>
              </a:rPr>
              <a:t>&lt;node-name&gt;:&lt;labeln-name&gt;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(m:Movie)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REMOVE m:Picture</a:t>
            </a: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3058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SET</a:t>
            </a:r>
            <a:r>
              <a:rPr lang="bg-BG" cap="none" dirty="0">
                <a:latin typeface="Arial" charset="0"/>
              </a:rPr>
              <a:t> за добавяне или актуализиране на свойство на възел или ребро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001000" cy="44958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SET &lt;property-name-list&gt;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на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&lt;property-name-list&gt;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&lt;node-label-name&gt;.&lt;property1-name&gt;,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&lt;node-label-name&gt;.&lt;property2-name&gt;,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....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&lt;node-label-name&gt;.&lt;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propertyn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-name&gt;</a:t>
            </a: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dc:DebitCard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dc.atm_pin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3456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dc</a:t>
            </a: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3058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ORDER BY</a:t>
            </a:r>
            <a:r>
              <a:rPr lang="bg-BG" cap="none" dirty="0">
                <a:latin typeface="Arial" charset="0"/>
              </a:rPr>
              <a:t> за сортиране на резултата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001000" cy="44958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ORDER BY &lt;property-name-list&gt; [DESC]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на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&lt;property-name-list&gt;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&lt;node-label-name&gt;.&lt;property1-name&gt;,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&lt;node-label-name&gt;.&lt;property2-name&gt;,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....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&lt;node-label-name&gt;.&lt;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propertyn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-name&gt;</a:t>
            </a: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emp:Employee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emp.empid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emp.name,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emp.salary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emp.deptno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ORDER BY emp.name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DESC</a:t>
            </a:r>
            <a:endParaRPr lang="bg-BG" sz="1800" dirty="0" err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3058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UNION</a:t>
            </a:r>
            <a:r>
              <a:rPr lang="bg-BG" cap="none" dirty="0">
                <a:latin typeface="Arial" charset="0"/>
              </a:rPr>
              <a:t> за обединяване на две резултатни множества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447800"/>
            <a:ext cx="8915400" cy="5181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&lt;MATCH Command1&gt;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UNION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&lt;MATCH Command2&gt;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Забележки: </a:t>
            </a:r>
          </a:p>
          <a:p>
            <a:pPr lvl="1" eaLnBrk="1" hangingPunct="1"/>
            <a:r>
              <a:rPr lang="bg-BG" sz="1500" dirty="0">
                <a:latin typeface="Arial" pitchFamily="34" charset="0"/>
                <a:cs typeface="Arial" pitchFamily="34" charset="0"/>
              </a:rPr>
              <a:t>типовете и имената на колоните от двете резултатни множества трябва да са идентични.</a:t>
            </a:r>
          </a:p>
          <a:p>
            <a:pPr lvl="1" eaLnBrk="1" hangingPunct="1"/>
            <a:r>
              <a:rPr lang="bg-BG" sz="1500" dirty="0">
                <a:latin typeface="Arial" pitchFamily="34" charset="0"/>
                <a:cs typeface="Arial" pitchFamily="34" charset="0"/>
              </a:rPr>
              <a:t>дублиращите се записи се премахват от резултата.</a:t>
            </a:r>
          </a:p>
          <a:p>
            <a:pPr eaLnBrk="1" hangingPunct="1"/>
            <a:endParaRPr lang="bg-BG" sz="18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cc:CreditCard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cc.id as id,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cc.number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number,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cc.name as name,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cc.valid_from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valid_from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bg-BG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cc.valid_to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valid_to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UNION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dc:DebitCard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dc.id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id,dc.number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number,dc.name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name,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dc.valid_from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valid_from,dc.valid_to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valid_to</a:t>
            </a:r>
            <a:endParaRPr lang="bg-BG" sz="1800" b="1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3058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Команда </a:t>
            </a:r>
            <a:r>
              <a:rPr lang="en-US" cap="none" dirty="0">
                <a:latin typeface="Arial" charset="0"/>
              </a:rPr>
              <a:t>UNION</a:t>
            </a:r>
            <a:r>
              <a:rPr lang="bg-BG" cap="none" dirty="0">
                <a:latin typeface="Arial" charset="0"/>
              </a:rPr>
              <a:t> </a:t>
            </a:r>
            <a:r>
              <a:rPr lang="en-US" cap="none" dirty="0">
                <a:latin typeface="Arial" charset="0"/>
              </a:rPr>
              <a:t>ALL </a:t>
            </a:r>
            <a:r>
              <a:rPr lang="bg-BG" cap="none" dirty="0">
                <a:latin typeface="Arial" charset="0"/>
              </a:rPr>
              <a:t>за обединяване на две резултатни множества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286000"/>
            <a:ext cx="7924800" cy="33528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&lt;MATCH Command1&gt;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UNION ALL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&lt;MATCH Command2&gt;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Забележки: </a:t>
            </a:r>
          </a:p>
          <a:p>
            <a:pPr lvl="1" eaLnBrk="1" hangingPunct="1"/>
            <a:r>
              <a:rPr lang="bg-BG" sz="1800" dirty="0">
                <a:latin typeface="Arial" pitchFamily="34" charset="0"/>
                <a:cs typeface="Arial" pitchFamily="34" charset="0"/>
              </a:rPr>
              <a:t>типовете и имената на колоните от двете резултатни множества трябва да са идентични.</a:t>
            </a:r>
          </a:p>
          <a:p>
            <a:pPr lvl="1" eaLnBrk="1" hangingPunct="1"/>
            <a:r>
              <a:rPr lang="bg-BG" sz="1800" dirty="0">
                <a:latin typeface="Arial" pitchFamily="34" charset="0"/>
                <a:cs typeface="Arial" pitchFamily="34" charset="0"/>
              </a:rPr>
              <a:t>дублиращите се записи в резултата се запазват.</a:t>
            </a:r>
          </a:p>
          <a:p>
            <a:pPr eaLnBrk="1" hangingPunct="1">
              <a:buNone/>
            </a:pPr>
            <a:endParaRPr lang="bg-BG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3058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Команди </a:t>
            </a:r>
            <a:r>
              <a:rPr lang="en-US" cap="none" dirty="0">
                <a:latin typeface="Arial" charset="0"/>
              </a:rPr>
              <a:t>LIMIT </a:t>
            </a:r>
            <a:r>
              <a:rPr lang="bg-BG" cap="none" dirty="0">
                <a:latin typeface="Arial" charset="0"/>
              </a:rPr>
              <a:t>и </a:t>
            </a:r>
            <a:r>
              <a:rPr lang="en-US" cap="none" dirty="0">
                <a:latin typeface="Arial" charset="0"/>
              </a:rPr>
              <a:t>SKIP </a:t>
            </a:r>
            <a:r>
              <a:rPr lang="bg-BG" cap="none" dirty="0">
                <a:latin typeface="Arial" charset="0"/>
              </a:rPr>
              <a:t>за ограничаване на резултата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2438400"/>
            <a:ext cx="4038600" cy="28956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LIMIT &lt;number&gt;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emp:Employee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LIMIT 2</a:t>
            </a: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800600" y="2514600"/>
            <a:ext cx="4038600" cy="3429000"/>
          </a:xfrm>
        </p:spPr>
        <p:txBody>
          <a:bodyPr/>
          <a:lstStyle/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Синтаксис:</a:t>
            </a:r>
          </a:p>
          <a:p>
            <a:pPr marL="355600" lvl="1" indent="11113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SKIP &lt;number&gt;</a:t>
            </a: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marL="355600" lvl="1" indent="11113" eaLnBrk="1" hangingPunct="1">
              <a:buNone/>
            </a:pPr>
            <a:endParaRPr lang="bg-BG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bg-BG" sz="1800" b="1" dirty="0">
                <a:latin typeface="Arial" pitchFamily="34" charset="0"/>
                <a:cs typeface="Arial" pitchFamily="34" charset="0"/>
              </a:rPr>
              <a:t>Пример: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emp:Employee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emp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SKIP 2</a:t>
            </a: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fon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990600"/>
            <a:ext cx="6934200" cy="990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3000" b="1" cap="small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Благодаря за вниманието!</a:t>
            </a:r>
            <a:endParaRPr lang="en-US" sz="3000" b="1" cap="small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667000"/>
            <a:ext cx="8229600" cy="2057400"/>
          </a:xfrm>
        </p:spPr>
        <p:txBody>
          <a:bodyPr/>
          <a:lstStyle/>
          <a:p>
            <a:pPr eaLnBrk="1" hangingPunct="1"/>
            <a:r>
              <a:rPr lang="en-US" sz="2000" b="1" dirty="0">
                <a:latin typeface="Arial" charset="0"/>
              </a:rPr>
              <a:t>Neo4j Sandbox</a:t>
            </a:r>
            <a:r>
              <a:rPr lang="bg-BG" sz="2000" b="1" dirty="0">
                <a:latin typeface="Arial" charset="0"/>
              </a:rPr>
              <a:t>: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  <a:hlinkClick r:id="rId3"/>
              </a:rPr>
              <a:t>https://sandbox.neo4j.com/</a:t>
            </a:r>
            <a:r>
              <a:rPr lang="en-US" sz="2000" dirty="0">
                <a:latin typeface="Arial" charset="0"/>
              </a:rPr>
              <a:t> </a:t>
            </a:r>
            <a:endParaRPr lang="bg-BG" sz="2000" dirty="0">
              <a:latin typeface="Arial" charset="0"/>
            </a:endParaRPr>
          </a:p>
          <a:p>
            <a:pPr eaLnBrk="1" hangingPunct="1"/>
            <a:r>
              <a:rPr lang="en-US" sz="2000" b="1" dirty="0">
                <a:latin typeface="Arial" charset="0"/>
              </a:rPr>
              <a:t>Neo4j Desktop</a:t>
            </a:r>
            <a:r>
              <a:rPr lang="bg-BG" sz="2000" b="1" dirty="0">
                <a:latin typeface="Arial" charset="0"/>
              </a:rPr>
              <a:t>: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  <a:hlinkClick r:id="rId4"/>
              </a:rPr>
              <a:t>https://neo4j.com/download/</a:t>
            </a:r>
            <a:r>
              <a:rPr lang="en-US" sz="2000" dirty="0">
                <a:latin typeface="Arial" charset="0"/>
              </a:rPr>
              <a:t> </a:t>
            </a:r>
            <a:endParaRPr lang="bg-BG" sz="2000" dirty="0">
              <a:latin typeface="Arial" charset="0"/>
            </a:endParaRPr>
          </a:p>
          <a:p>
            <a:pPr eaLnBrk="1" hangingPunct="1">
              <a:buNone/>
            </a:pPr>
            <a:endParaRPr lang="ru-RU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За упражненията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133600"/>
            <a:ext cx="8229600" cy="3124200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charset="0"/>
              </a:rPr>
              <a:t>Съхраняват данните във </a:t>
            </a:r>
            <a:r>
              <a:rPr lang="bg-BG" sz="2000" b="1" dirty="0">
                <a:latin typeface="Arial" charset="0"/>
              </a:rPr>
              <a:t>графове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bg-BG" sz="2000" b="1" dirty="0">
                <a:latin typeface="Arial" charset="0"/>
              </a:rPr>
              <a:t>Граф – </a:t>
            </a:r>
            <a:r>
              <a:rPr lang="bg-BG" sz="2000" dirty="0">
                <a:latin typeface="Arial" charset="0"/>
              </a:rPr>
              <a:t>състои се от множество </a:t>
            </a:r>
            <a:r>
              <a:rPr lang="bg-BG" sz="2000" b="1" dirty="0">
                <a:latin typeface="Arial" charset="0"/>
              </a:rPr>
              <a:t>възли (</a:t>
            </a:r>
            <a:r>
              <a:rPr lang="en-US" sz="2000" b="1" dirty="0">
                <a:latin typeface="Arial" charset="0"/>
              </a:rPr>
              <a:t>nodes</a:t>
            </a:r>
            <a:r>
              <a:rPr lang="bg-BG" sz="2000" b="1" dirty="0">
                <a:latin typeface="Arial" charset="0"/>
              </a:rPr>
              <a:t>) </a:t>
            </a:r>
            <a:r>
              <a:rPr lang="bg-BG" sz="2000" dirty="0">
                <a:latin typeface="Arial" charset="0"/>
              </a:rPr>
              <a:t>и връзки между тях, наречени </a:t>
            </a:r>
            <a:r>
              <a:rPr lang="bg-BG" sz="2000" b="1" dirty="0">
                <a:latin typeface="Arial" charset="0"/>
              </a:rPr>
              <a:t>ребра (</a:t>
            </a:r>
            <a:r>
              <a:rPr lang="en-US" sz="2000" b="1" dirty="0">
                <a:latin typeface="Arial" charset="0"/>
              </a:rPr>
              <a:t>relationships</a:t>
            </a:r>
            <a:r>
              <a:rPr lang="bg-BG" sz="2000" b="1" dirty="0">
                <a:latin typeface="Arial" charset="0"/>
              </a:rPr>
              <a:t>)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Възлите и ребрата могат да имат </a:t>
            </a:r>
            <a:r>
              <a:rPr lang="bg-BG" sz="2000" b="1" dirty="0">
                <a:latin typeface="Arial" charset="0"/>
              </a:rPr>
              <a:t>свойства (</a:t>
            </a:r>
            <a:r>
              <a:rPr lang="en-US" sz="2000" b="1" dirty="0">
                <a:latin typeface="Arial" charset="0"/>
              </a:rPr>
              <a:t>properties</a:t>
            </a:r>
            <a:r>
              <a:rPr lang="bg-BG" sz="2000" b="1" dirty="0">
                <a:latin typeface="Arial" charset="0"/>
              </a:rPr>
              <a:t>)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Свойствата представят данни, и са наредени двойки от вида </a:t>
            </a:r>
            <a:r>
              <a:rPr lang="bg-BG" sz="2000" b="1" dirty="0">
                <a:latin typeface="Arial" charset="0"/>
              </a:rPr>
              <a:t>ключ – стойност (</a:t>
            </a:r>
            <a:r>
              <a:rPr lang="en-US" sz="2000" b="1" dirty="0">
                <a:latin typeface="Arial" charset="0"/>
              </a:rPr>
              <a:t>key-value</a:t>
            </a:r>
            <a:r>
              <a:rPr lang="bg-BG" sz="2000" b="1" dirty="0">
                <a:latin typeface="Arial" charset="0"/>
              </a:rPr>
              <a:t>)</a:t>
            </a:r>
            <a:r>
              <a:rPr lang="bg-BG" sz="2000" dirty="0">
                <a:latin typeface="Arial" charset="0"/>
              </a:rPr>
              <a:t>.</a:t>
            </a:r>
          </a:p>
          <a:p>
            <a:pPr eaLnBrk="1" hangingPunct="1"/>
            <a:endParaRPr lang="ru-RU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cap="none" dirty="0">
                <a:latin typeface="Arial" charset="0"/>
              </a:rPr>
              <a:t>Graph Database</a:t>
            </a:r>
            <a:endParaRPr lang="bg-BG" cap="none" dirty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1905000" y="381000"/>
            <a:ext cx="5181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cap="none" dirty="0">
                <a:latin typeface="Arial" charset="0"/>
              </a:rPr>
              <a:t>RDBMS </a:t>
            </a:r>
            <a:r>
              <a:rPr lang="bg-BG" cap="none" dirty="0">
                <a:latin typeface="Arial" charset="0"/>
              </a:rPr>
              <a:t>срещу</a:t>
            </a:r>
            <a:r>
              <a:rPr lang="en-US" cap="none" dirty="0">
                <a:latin typeface="Arial" charset="0"/>
              </a:rPr>
              <a:t> GDBMS</a:t>
            </a:r>
            <a:endParaRPr lang="bg-BG" cap="none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194560"/>
          <a:ext cx="6248400" cy="329184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RDBMS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Graph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Таблици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Графове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Редове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Възли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Колони и данни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Свойства и съответни стойности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Ограничения</a:t>
                      </a:r>
                      <a:r>
                        <a:rPr lang="bg-BG" sz="2000" baseline="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Constraints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Връзки (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Relationships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Свързвания на таблици (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Joins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Пътища (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Traversal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71600" y="2286000"/>
            <a:ext cx="3505200" cy="2819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Oracle </a:t>
            </a:r>
            <a:r>
              <a:rPr lang="en-US" sz="2000" dirty="0" err="1">
                <a:latin typeface="Arial" charset="0"/>
              </a:rPr>
              <a:t>NoSQL</a:t>
            </a:r>
            <a:r>
              <a:rPr lang="en-US" sz="2000" dirty="0">
                <a:latin typeface="Arial" charset="0"/>
              </a:rPr>
              <a:t> Database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en-US" sz="2000" dirty="0" err="1">
                <a:latin typeface="Arial" charset="0"/>
              </a:rPr>
              <a:t>OrientDB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en-US" sz="2000" dirty="0" err="1">
                <a:latin typeface="Arial" charset="0"/>
              </a:rPr>
              <a:t>HypherGraphDB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en-US" sz="2000" dirty="0" err="1">
                <a:latin typeface="Arial" charset="0"/>
              </a:rPr>
              <a:t>GraphBase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en-US" sz="2000" dirty="0" err="1">
                <a:latin typeface="Arial" charset="0"/>
              </a:rPr>
              <a:t>InfiniteGraph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en-US" sz="2000" dirty="0" err="1">
                <a:latin typeface="Arial" charset="0"/>
              </a:rPr>
              <a:t>AllegroGraph</a:t>
            </a:r>
            <a:r>
              <a:rPr lang="bg-BG" sz="2000" dirty="0">
                <a:latin typeface="Arial" charset="0"/>
              </a:rPr>
              <a:t> и др.</a:t>
            </a:r>
            <a:endParaRPr lang="ru-RU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1534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Други по-известни графови бази от данни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3581400" cy="4114800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charset="0"/>
              </a:rPr>
              <a:t>Профил </a:t>
            </a:r>
            <a:r>
              <a:rPr lang="en-US" sz="2000" dirty="0">
                <a:latin typeface="Arial" charset="0"/>
              </a:rPr>
              <a:t>B</a:t>
            </a:r>
            <a:r>
              <a:rPr lang="bg-BG" sz="2000" dirty="0">
                <a:latin typeface="Arial" charset="0"/>
              </a:rPr>
              <a:t> е свързан с неговите приятели, харесва някои статуси, изпраща съобщения до някои от неговите приятели, коментира някои постове.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Профил </a:t>
            </a:r>
            <a:r>
              <a:rPr lang="en-US" sz="2000" dirty="0">
                <a:latin typeface="Arial" charset="0"/>
              </a:rPr>
              <a:t>B</a:t>
            </a:r>
            <a:r>
              <a:rPr lang="bg-BG" sz="2000" dirty="0">
                <a:latin typeface="Arial" charset="0"/>
              </a:rPr>
              <a:t> е свързан с много, и разнородни данни.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Освен профил </a:t>
            </a:r>
            <a:r>
              <a:rPr lang="en-US" sz="2000" dirty="0">
                <a:latin typeface="Arial" charset="0"/>
              </a:rPr>
              <a:t>B</a:t>
            </a:r>
            <a:r>
              <a:rPr lang="bg-BG" sz="2000" dirty="0">
                <a:latin typeface="Arial" charset="0"/>
              </a:rPr>
              <a:t>, има милиони други профили. </a:t>
            </a:r>
            <a:endParaRPr lang="ru-RU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Пример за употреба: </a:t>
            </a:r>
            <a:r>
              <a:rPr lang="en-US" cap="none" dirty="0" err="1">
                <a:latin typeface="Arial" charset="0"/>
              </a:rPr>
              <a:t>Facebook</a:t>
            </a:r>
            <a:endParaRPr lang="bg-BG" cap="none" dirty="0">
              <a:latin typeface="Arial" charset="0"/>
            </a:endParaRPr>
          </a:p>
        </p:txBody>
      </p:sp>
      <p:pic>
        <p:nvPicPr>
          <p:cNvPr id="5" name="Picture 4" descr="facebook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7148" y="1409700"/>
            <a:ext cx="4860652" cy="491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6383179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000" dirty="0"/>
              <a:t>Източник: </a:t>
            </a:r>
            <a:r>
              <a:rPr lang="en-US" sz="1000" dirty="0"/>
              <a:t>http://www.tutorialspoint.com/neo4j/neo4j_need_for_graph_databses.htm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Arial" charset="0"/>
              </a:rPr>
              <a:t>Лесен език за писане на заявки: Neo4j CQL;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Поддържа UI за изпълнение на CQL заявки: Neo4j </a:t>
            </a:r>
            <a:r>
              <a:rPr lang="bg-BG" sz="2000" dirty="0" err="1">
                <a:latin typeface="Arial" charset="0"/>
              </a:rPr>
              <a:t>Browser</a:t>
            </a:r>
            <a:r>
              <a:rPr lang="bg-BG" sz="2000" dirty="0">
                <a:latin typeface="Arial" charset="0"/>
              </a:rPr>
              <a:t>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Поддържа напълно ACID (Atomicity, Consistency, Isolation and Durability) правила;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Поддържа експортиране на данни в JSON и XLS формат;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Има REST API за достъп до данните чрез различни езици за програмиране като Java, Spring, Scala и др.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Поддържа Java Script за достъп през различни UI MVC Framework като Node JS;</a:t>
            </a:r>
          </a:p>
          <a:p>
            <a:pPr eaLnBrk="1" hangingPunct="1"/>
            <a:r>
              <a:rPr lang="bg-BG" sz="2000" dirty="0">
                <a:latin typeface="Arial" charset="0"/>
              </a:rPr>
              <a:t>Поддържа два вида Java API за разработване на Java приложения: Cypher API и Native Java API.</a:t>
            </a:r>
          </a:p>
          <a:p>
            <a:pPr eaLnBrk="1" hangingPunct="1"/>
            <a:endParaRPr lang="ru-RU" sz="2000" dirty="0">
              <a:latin typeface="Arial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latin typeface="Arial" charset="0"/>
              </a:rPr>
              <a:t>Основни характеристики на </a:t>
            </a:r>
            <a:r>
              <a:rPr lang="en-US" cap="none" dirty="0">
                <a:latin typeface="Arial" charset="0"/>
              </a:rPr>
              <a:t>Neo4j</a:t>
            </a:r>
            <a:endParaRPr lang="bg-BG" cap="none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cap="none" dirty="0">
                <a:latin typeface="Arial" charset="0"/>
              </a:rPr>
              <a:t>Neo4j CQL </a:t>
            </a:r>
            <a:r>
              <a:rPr lang="bg-BG" cap="none" dirty="0">
                <a:latin typeface="Arial" charset="0"/>
              </a:rPr>
              <a:t>команди</a:t>
            </a:r>
            <a:r>
              <a:rPr lang="en-US" cap="none" dirty="0">
                <a:latin typeface="Arial" charset="0"/>
              </a:rPr>
              <a:t>/</a:t>
            </a:r>
            <a:r>
              <a:rPr lang="bg-BG" cap="none" dirty="0">
                <a:latin typeface="Arial" charset="0"/>
              </a:rPr>
              <a:t>клаузи (</a:t>
            </a:r>
            <a:r>
              <a:rPr lang="en-US" cap="none" dirty="0">
                <a:latin typeface="Arial" charset="0"/>
              </a:rPr>
              <a:t>clauses</a:t>
            </a:r>
            <a:r>
              <a:rPr lang="bg-BG" cap="none" dirty="0">
                <a:latin typeface="Arial" charset="0"/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97000"/>
          <a:ext cx="8001000" cy="4486029"/>
        </p:xfrm>
        <a:graphic>
          <a:graphicData uri="http://schemas.openxmlformats.org/drawingml/2006/table">
            <a:tbl>
              <a:tblPr/>
              <a:tblGrid>
                <a:gridCol w="3383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471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CQL Command/Clause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102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CREATE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Създаване на възли, ребра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и свойства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MATCH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Извличане на данни за възли, ребра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и свойства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7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Връща резултат от заявка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02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WHERE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Задаване на условия</a:t>
                      </a:r>
                      <a:r>
                        <a:rPr lang="bg-BG" sz="2000" baseline="0" dirty="0">
                          <a:latin typeface="Arial" pitchFamily="34" charset="0"/>
                          <a:cs typeface="Arial" pitchFamily="34" charset="0"/>
                        </a:rPr>
                        <a:t> за филтриране на данни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7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Изтриване на възли и ребра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1026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REMOVE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Изтриване на свойства на възли и ребра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718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ORDER BY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Сортиране на данни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718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dirty="0">
                          <a:latin typeface="Arial" pitchFamily="34" charset="0"/>
                          <a:cs typeface="Arial" pitchFamily="34" charset="0"/>
                        </a:rPr>
                        <a:t>Добавяне или промяна на етикети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2103" marR="52103" marT="26051" marB="26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По избор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1B4853"/>
      </a:accent1>
      <a:accent2>
        <a:srgbClr val="1B4853"/>
      </a:accent2>
      <a:accent3>
        <a:srgbClr val="1B4853"/>
      </a:accent3>
      <a:accent4>
        <a:srgbClr val="1B4853"/>
      </a:accent4>
      <a:accent5>
        <a:srgbClr val="0070C0"/>
      </a:accent5>
      <a:accent6>
        <a:srgbClr val="0070C0"/>
      </a:accent6>
      <a:hlink>
        <a:srgbClr val="425519"/>
      </a:hlink>
      <a:folHlink>
        <a:srgbClr val="C58C0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 избор 1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1B4853"/>
    </a:accent1>
    <a:accent2>
      <a:srgbClr val="1B4853"/>
    </a:accent2>
    <a:accent3>
      <a:srgbClr val="1B4853"/>
    </a:accent3>
    <a:accent4>
      <a:srgbClr val="1B4853"/>
    </a:accent4>
    <a:accent5>
      <a:srgbClr val="0070C0"/>
    </a:accent5>
    <a:accent6>
      <a:srgbClr val="0070C0"/>
    </a:accent6>
    <a:hlink>
      <a:srgbClr val="425519"/>
    </a:hlink>
    <a:folHlink>
      <a:srgbClr val="C58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6945</TotalTime>
  <Words>1340</Words>
  <Application>Microsoft Office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Oriel</vt:lpstr>
      <vt:lpstr>Neo4j</vt:lpstr>
      <vt:lpstr>Neo4j</vt:lpstr>
      <vt:lpstr>За упражненията</vt:lpstr>
      <vt:lpstr>Graph Database</vt:lpstr>
      <vt:lpstr>RDBMS срещу GDBMS</vt:lpstr>
      <vt:lpstr>Други по-известни графови бази от данни</vt:lpstr>
      <vt:lpstr>Пример за употреба: Facebook</vt:lpstr>
      <vt:lpstr>Основни характеристики на Neo4j</vt:lpstr>
      <vt:lpstr>Neo4j CQL команди/клаузи (clauses)</vt:lpstr>
      <vt:lpstr>Neo4j CQL функции</vt:lpstr>
      <vt:lpstr>Neo4j CQL типове данни</vt:lpstr>
      <vt:lpstr>Команда CREATE - създаване на възли и свойства</vt:lpstr>
      <vt:lpstr>Команда MATCH – извличане на данни </vt:lpstr>
      <vt:lpstr>Команда RETURN – връща резултат от заявка  </vt:lpstr>
      <vt:lpstr>Команда MATCH RETURN </vt:lpstr>
      <vt:lpstr>Команда CREATE за създаване на един или повече етикети към възел</vt:lpstr>
      <vt:lpstr>Команда CREATE за създаване на един етикет към ребро</vt:lpstr>
      <vt:lpstr>Команда WHERE за филтриране на данните от MATCH заявка</vt:lpstr>
      <vt:lpstr>Създаване на ребра с WHERE клауза</vt:lpstr>
      <vt:lpstr>Команда DELETE за изтриване на възли, и възли и ребра</vt:lpstr>
      <vt:lpstr>Команда REMOVE за изтриване на свойства на възел или ребро</vt:lpstr>
      <vt:lpstr>Пример за изтриване на свойство на възел</vt:lpstr>
      <vt:lpstr>Команда REMOVE за изтриване на етикет на възел или ребро</vt:lpstr>
      <vt:lpstr>Команда SET за добавяне или актуализиране на свойство на възел или ребро</vt:lpstr>
      <vt:lpstr>Команда ORDER BY за сортиране на резултата</vt:lpstr>
      <vt:lpstr>Команда UNION за обединяване на две резултатни множества</vt:lpstr>
      <vt:lpstr>Команда UNION ALL за обединяване на две резултатни множества</vt:lpstr>
      <vt:lpstr>Команди LIMIT и SKIP за ограничаване на резултата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Stanka Hadzhikoleva</dc:creator>
  <cp:lastModifiedBy>james</cp:lastModifiedBy>
  <cp:revision>231</cp:revision>
  <dcterms:created xsi:type="dcterms:W3CDTF">2006-08-16T00:00:00Z</dcterms:created>
  <dcterms:modified xsi:type="dcterms:W3CDTF">2023-11-17T18:09:02Z</dcterms:modified>
</cp:coreProperties>
</file>