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A455E0-EFFC-4C20-B637-7708A8182CA8}" type="datetimeFigureOut">
              <a:rPr lang="bg-BG" smtClean="0"/>
              <a:t>9.3.2022 г.</a:t>
            </a:fld>
            <a:endParaRPr lang="bg-BG"/>
          </a:p>
        </p:txBody>
      </p:sp>
      <p:sp>
        <p:nvSpPr>
          <p:cNvPr id="5" name="Footer Placeholder 4"/>
          <p:cNvSpPr>
            <a:spLocks noGrp="1"/>
          </p:cNvSpPr>
          <p:nvPr>
            <p:ph type="ftr" sz="quarter" idx="11"/>
          </p:nvPr>
        </p:nvSpPr>
        <p:spPr>
          <a:xfrm>
            <a:off x="5332412" y="5883275"/>
            <a:ext cx="4324044" cy="365125"/>
          </a:xfrm>
        </p:spPr>
        <p:txBody>
          <a:bodyPr/>
          <a:lstStyle/>
          <a:p>
            <a:endParaRPr lang="bg-BG"/>
          </a:p>
        </p:txBody>
      </p:sp>
      <p:sp>
        <p:nvSpPr>
          <p:cNvPr id="6" name="Slide Number Placeholder 5"/>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3535046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A455E0-EFFC-4C20-B637-7708A8182CA8}" type="datetimeFigureOut">
              <a:rPr lang="bg-BG" smtClean="0"/>
              <a:t>9.3.2022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4197573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A455E0-EFFC-4C20-B637-7708A8182CA8}" type="datetimeFigureOut">
              <a:rPr lang="bg-BG" smtClean="0"/>
              <a:t>9.3.2022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412004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A455E0-EFFC-4C20-B637-7708A8182CA8}" type="datetimeFigureOut">
              <a:rPr lang="bg-BG" smtClean="0"/>
              <a:t>9.3.2022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4288804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A455E0-EFFC-4C20-B637-7708A8182CA8}" type="datetimeFigureOut">
              <a:rPr lang="bg-BG" smtClean="0"/>
              <a:t>9.3.2022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266040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A455E0-EFFC-4C20-B637-7708A8182CA8}" type="datetimeFigureOut">
              <a:rPr lang="bg-BG" smtClean="0"/>
              <a:t>9.3.2022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754003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A455E0-EFFC-4C20-B637-7708A8182CA8}" type="datetimeFigureOut">
              <a:rPr lang="bg-BG" smtClean="0"/>
              <a:t>9.3.2022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1411661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A455E0-EFFC-4C20-B637-7708A8182CA8}" type="datetimeFigureOut">
              <a:rPr lang="bg-BG" smtClean="0"/>
              <a:t>9.3.2022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16528778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A455E0-EFFC-4C20-B637-7708A8182CA8}" type="datetimeFigureOut">
              <a:rPr lang="bg-BG" smtClean="0"/>
              <a:t>9.3.2022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3588538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A455E0-EFFC-4C20-B637-7708A8182CA8}" type="datetimeFigureOut">
              <a:rPr lang="bg-BG" smtClean="0"/>
              <a:t>9.3.2022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a:xfrm>
            <a:off x="10951856" y="5867131"/>
            <a:ext cx="551167" cy="365125"/>
          </a:xfrm>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331274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6A455E0-EFFC-4C20-B637-7708A8182CA8}" type="datetimeFigureOut">
              <a:rPr lang="bg-BG" smtClean="0"/>
              <a:t>9.3.2022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227063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A455E0-EFFC-4C20-B637-7708A8182CA8}" type="datetimeFigureOut">
              <a:rPr lang="bg-BG" smtClean="0"/>
              <a:t>9.3.2022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277513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A455E0-EFFC-4C20-B637-7708A8182CA8}" type="datetimeFigureOut">
              <a:rPr lang="bg-BG" smtClean="0"/>
              <a:t>9.3.2022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3585782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6A455E0-EFFC-4C20-B637-7708A8182CA8}" type="datetimeFigureOut">
              <a:rPr lang="bg-BG" smtClean="0"/>
              <a:t>9.3.2022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381324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A455E0-EFFC-4C20-B637-7708A8182CA8}" type="datetimeFigureOut">
              <a:rPr lang="bg-BG" smtClean="0"/>
              <a:t>9.3.2022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198668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A455E0-EFFC-4C20-B637-7708A8182CA8}" type="datetimeFigureOut">
              <a:rPr lang="bg-BG" smtClean="0"/>
              <a:t>9.3.2022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3089696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6A455E0-EFFC-4C20-B637-7708A8182CA8}" type="datetimeFigureOut">
              <a:rPr lang="bg-BG" smtClean="0"/>
              <a:t>9.3.2022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A48699BA-B6C7-48D4-941B-67823D36B716}" type="slidenum">
              <a:rPr lang="bg-BG" smtClean="0"/>
              <a:t>‹#›</a:t>
            </a:fld>
            <a:endParaRPr lang="bg-BG"/>
          </a:p>
        </p:txBody>
      </p:sp>
    </p:spTree>
    <p:extLst>
      <p:ext uri="{BB962C8B-B14F-4D97-AF65-F5344CB8AC3E}">
        <p14:creationId xmlns:p14="http://schemas.microsoft.com/office/powerpoint/2010/main" val="373730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A455E0-EFFC-4C20-B637-7708A8182CA8}" type="datetimeFigureOut">
              <a:rPr lang="bg-BG" smtClean="0"/>
              <a:t>9.3.2022 г.</a:t>
            </a:fld>
            <a:endParaRPr lang="bg-BG"/>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bg-BG"/>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8699BA-B6C7-48D4-941B-67823D36B716}" type="slidenum">
              <a:rPr lang="bg-BG" smtClean="0"/>
              <a:t>‹#›</a:t>
            </a:fld>
            <a:endParaRPr lang="bg-BG"/>
          </a:p>
        </p:txBody>
      </p:sp>
    </p:spTree>
    <p:extLst>
      <p:ext uri="{BB962C8B-B14F-4D97-AF65-F5344CB8AC3E}">
        <p14:creationId xmlns:p14="http://schemas.microsoft.com/office/powerpoint/2010/main" val="191215914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7378" y="628650"/>
            <a:ext cx="8574622" cy="2616199"/>
          </a:xfrm>
        </p:spPr>
        <p:txBody>
          <a:bodyPr anchor="ctr">
            <a:normAutofit/>
          </a:bodyPr>
          <a:lstStyle/>
          <a:p>
            <a:pPr algn="ctr"/>
            <a:r>
              <a:rPr lang="en-US" sz="7200" b="1" dirty="0" smtClean="0">
                <a:solidFill>
                  <a:schemeClr val="accent1">
                    <a:lumMod val="75000"/>
                  </a:schemeClr>
                </a:solidFill>
                <a:latin typeface="Verdana" panose="020B0604030504040204" pitchFamily="34" charset="0"/>
                <a:ea typeface="Verdana" panose="020B0604030504040204" pitchFamily="34" charset="0"/>
              </a:rPr>
              <a:t>Gara6</a:t>
            </a:r>
            <a:endParaRPr lang="bg-BG" sz="7200" b="1" dirty="0">
              <a:solidFill>
                <a:schemeClr val="accent1">
                  <a:lumMod val="75000"/>
                </a:schemeClr>
              </a:solidFill>
              <a:latin typeface="Verdana" panose="020B0604030504040204" pitchFamily="34" charset="0"/>
              <a:ea typeface="Verdana" panose="020B0604030504040204" pitchFamily="34" charset="0"/>
            </a:endParaRPr>
          </a:p>
        </p:txBody>
      </p:sp>
      <p:sp>
        <p:nvSpPr>
          <p:cNvPr id="3" name="Subtitle 2"/>
          <p:cNvSpPr>
            <a:spLocks noGrp="1"/>
          </p:cNvSpPr>
          <p:nvPr>
            <p:ph type="subTitle" idx="1"/>
          </p:nvPr>
        </p:nvSpPr>
        <p:spPr>
          <a:xfrm>
            <a:off x="5124978" y="5082117"/>
            <a:ext cx="7133698" cy="1388534"/>
          </a:xfrm>
        </p:spPr>
        <p:txBody>
          <a:bodyPr>
            <a:normAutofit fontScale="92500" lnSpcReduction="20000"/>
          </a:bodyPr>
          <a:lstStyle/>
          <a:p>
            <a:pPr algn="l"/>
            <a:r>
              <a:rPr lang="en-US" dirty="0" err="1" smtClean="0">
                <a:latin typeface="Times New Roman" panose="02020603050405020304" pitchFamily="18" charset="0"/>
                <a:cs typeface="Times New Roman" panose="02020603050405020304" pitchFamily="18" charset="0"/>
              </a:rPr>
              <a:t>Plamena</a:t>
            </a:r>
            <a:r>
              <a:rPr lang="en-US" dirty="0" smtClean="0">
                <a:latin typeface="Times New Roman" panose="02020603050405020304" pitchFamily="18" charset="0"/>
                <a:cs typeface="Times New Roman" panose="02020603050405020304" pitchFamily="18" charset="0"/>
              </a:rPr>
              <a:t> Georgieva – UX/UI designer, QA, Analyst - </a:t>
            </a:r>
          </a:p>
          <a:p>
            <a:pPr algn="l"/>
            <a:r>
              <a:rPr lang="en-US" dirty="0" smtClean="0">
                <a:latin typeface="Times New Roman" panose="02020603050405020304" pitchFamily="18" charset="0"/>
                <a:cs typeface="Times New Roman" panose="02020603050405020304" pitchFamily="18" charset="0"/>
              </a:rPr>
              <a:t>1801261063</a:t>
            </a:r>
          </a:p>
          <a:p>
            <a:pPr algn="l"/>
            <a:r>
              <a:rPr lang="en-US" dirty="0" smtClean="0">
                <a:latin typeface="Times New Roman" panose="02020603050405020304" pitchFamily="18" charset="0"/>
                <a:cs typeface="Times New Roman" panose="02020603050405020304" pitchFamily="18" charset="0"/>
              </a:rPr>
              <a:t>Katerina </a:t>
            </a:r>
            <a:r>
              <a:rPr lang="en-US" dirty="0" err="1" smtClean="0">
                <a:latin typeface="Times New Roman" panose="02020603050405020304" pitchFamily="18" charset="0"/>
                <a:cs typeface="Times New Roman" panose="02020603050405020304" pitchFamily="18" charset="0"/>
              </a:rPr>
              <a:t>Raztsvetnikova</a:t>
            </a:r>
            <a:r>
              <a:rPr lang="en-US" dirty="0" smtClean="0">
                <a:latin typeface="Times New Roman" panose="02020603050405020304" pitchFamily="18" charset="0"/>
                <a:cs typeface="Times New Roman" panose="02020603050405020304" pitchFamily="18" charset="0"/>
              </a:rPr>
              <a:t> – Project manager, Developer, Analyst - 1801261055</a:t>
            </a:r>
            <a:endParaRPr lang="bg-B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9419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4355" y="954418"/>
            <a:ext cx="3312389" cy="491515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817" y="314199"/>
            <a:ext cx="4595258" cy="6195597"/>
          </a:xfrm>
          <a:prstGeom prst="rect">
            <a:avLst/>
          </a:prstGeom>
        </p:spPr>
      </p:pic>
      <p:sp>
        <p:nvSpPr>
          <p:cNvPr id="7" name="TextBox 6"/>
          <p:cNvSpPr txBox="1"/>
          <p:nvPr/>
        </p:nvSpPr>
        <p:spPr>
          <a:xfrm>
            <a:off x="2070103" y="314199"/>
            <a:ext cx="3080894" cy="80021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Responsive </a:t>
            </a:r>
            <a:r>
              <a:rPr lang="en-US" sz="2800" b="1" dirty="0" smtClean="0">
                <a:latin typeface="Times New Roman" panose="02020603050405020304" pitchFamily="18" charset="0"/>
                <a:cs typeface="Times New Roman" panose="02020603050405020304" pitchFamily="18" charset="0"/>
              </a:rPr>
              <a:t>Design</a:t>
            </a:r>
            <a:endParaRPr lang="en-US" sz="2800" b="1" dirty="0">
              <a:latin typeface="Times New Roman" panose="02020603050405020304" pitchFamily="18" charset="0"/>
              <a:cs typeface="Times New Roman" panose="02020603050405020304" pitchFamily="18" charset="0"/>
            </a:endParaRPr>
          </a:p>
          <a:p>
            <a:endParaRPr lang="bg-BG" dirty="0"/>
          </a:p>
        </p:txBody>
      </p:sp>
      <p:sp>
        <p:nvSpPr>
          <p:cNvPr id="8" name="TextBox 7"/>
          <p:cNvSpPr txBox="1"/>
          <p:nvPr/>
        </p:nvSpPr>
        <p:spPr>
          <a:xfrm>
            <a:off x="1954356" y="5869577"/>
            <a:ext cx="4937760" cy="261610"/>
          </a:xfrm>
          <a:prstGeom prst="rect">
            <a:avLst/>
          </a:prstGeom>
          <a:noFill/>
        </p:spPr>
        <p:txBody>
          <a:bodyPr wrap="square" rtlCol="0">
            <a:spAutoFit/>
          </a:bodyPr>
          <a:lstStyle/>
          <a:p>
            <a:r>
              <a:rPr lang="en-GB" sz="1100" dirty="0" err="1" smtClean="0">
                <a:latin typeface="Times New Roman" panose="02020603050405020304" pitchFamily="18" charset="0"/>
                <a:cs typeface="Times New Roman" panose="02020603050405020304" pitchFamily="18" charset="0"/>
              </a:rPr>
              <a:t>Plamena</a:t>
            </a:r>
            <a:r>
              <a:rPr lang="en-GB" sz="1100" dirty="0" smtClean="0">
                <a:latin typeface="Times New Roman" panose="02020603050405020304" pitchFamily="18" charset="0"/>
                <a:cs typeface="Times New Roman" panose="02020603050405020304" pitchFamily="18" charset="0"/>
              </a:rPr>
              <a:t> Georgieva</a:t>
            </a:r>
            <a:endParaRPr lang="bg-BG"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51601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212" y="1437718"/>
            <a:ext cx="10058400" cy="3846013"/>
          </a:xfrm>
          <a:prstGeom prst="rect">
            <a:avLst/>
          </a:prstGeom>
        </p:spPr>
      </p:pic>
      <p:sp>
        <p:nvSpPr>
          <p:cNvPr id="5" name="TextBox 4"/>
          <p:cNvSpPr txBox="1"/>
          <p:nvPr/>
        </p:nvSpPr>
        <p:spPr>
          <a:xfrm>
            <a:off x="1637212" y="600892"/>
            <a:ext cx="2995748"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Load Testing </a:t>
            </a:r>
            <a:endParaRPr lang="bg-BG"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637212" y="5283731"/>
            <a:ext cx="4937760" cy="261610"/>
          </a:xfrm>
          <a:prstGeom prst="rect">
            <a:avLst/>
          </a:prstGeom>
          <a:noFill/>
        </p:spPr>
        <p:txBody>
          <a:bodyPr wrap="square" rtlCol="0">
            <a:spAutoFit/>
          </a:bodyPr>
          <a:lstStyle/>
          <a:p>
            <a:r>
              <a:rPr lang="en-GB" sz="1100" dirty="0" err="1" smtClean="0">
                <a:latin typeface="Times New Roman" panose="02020603050405020304" pitchFamily="18" charset="0"/>
                <a:cs typeface="Times New Roman" panose="02020603050405020304" pitchFamily="18" charset="0"/>
              </a:rPr>
              <a:t>Plamena</a:t>
            </a:r>
            <a:r>
              <a:rPr lang="en-GB" sz="1100" dirty="0" smtClean="0">
                <a:latin typeface="Times New Roman" panose="02020603050405020304" pitchFamily="18" charset="0"/>
                <a:cs typeface="Times New Roman" panose="02020603050405020304" pitchFamily="18" charset="0"/>
              </a:rPr>
              <a:t> Georgieva</a:t>
            </a:r>
            <a:endParaRPr lang="bg-BG"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93223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28160" y="162109"/>
            <a:ext cx="7355713" cy="225016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5880" y="2551951"/>
            <a:ext cx="6760272" cy="3761764"/>
          </a:xfrm>
          <a:prstGeom prst="rect">
            <a:avLst/>
          </a:prstGeom>
        </p:spPr>
      </p:pic>
      <p:sp>
        <p:nvSpPr>
          <p:cNvPr id="6" name="TextBox 5"/>
          <p:cNvSpPr txBox="1"/>
          <p:nvPr/>
        </p:nvSpPr>
        <p:spPr>
          <a:xfrm>
            <a:off x="1767840" y="583474"/>
            <a:ext cx="2159726" cy="1384995"/>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Web performance monitoring</a:t>
            </a:r>
            <a:endParaRPr lang="bg-BG" sz="28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4601383" y="6313715"/>
            <a:ext cx="4937760" cy="261610"/>
          </a:xfrm>
          <a:prstGeom prst="rect">
            <a:avLst/>
          </a:prstGeom>
          <a:noFill/>
        </p:spPr>
        <p:txBody>
          <a:bodyPr wrap="square" rtlCol="0">
            <a:spAutoFit/>
          </a:bodyPr>
          <a:lstStyle/>
          <a:p>
            <a:r>
              <a:rPr lang="en-GB" sz="1100" dirty="0" smtClean="0">
                <a:latin typeface="Times New Roman" panose="02020603050405020304" pitchFamily="18" charset="0"/>
                <a:cs typeface="Times New Roman" panose="02020603050405020304" pitchFamily="18" charset="0"/>
              </a:rPr>
              <a:t>Katerina </a:t>
            </a:r>
            <a:r>
              <a:rPr lang="en-GB" sz="1100" dirty="0" err="1" smtClean="0">
                <a:latin typeface="Times New Roman" panose="02020603050405020304" pitchFamily="18" charset="0"/>
                <a:cs typeface="Times New Roman" panose="02020603050405020304" pitchFamily="18" charset="0"/>
              </a:rPr>
              <a:t>Raztsvetnikova</a:t>
            </a:r>
            <a:endParaRPr lang="bg-BG"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1737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Description</a:t>
            </a:r>
            <a:endParaRPr lang="bg-BG"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4310" y="2499359"/>
            <a:ext cx="10018713" cy="3124201"/>
          </a:xfrm>
        </p:spPr>
        <p:txBody>
          <a:bodyPr/>
          <a:lstStyle/>
          <a:p>
            <a:r>
              <a:rPr lang="en-US" dirty="0">
                <a:latin typeface="Times New Roman" panose="02020603050405020304" pitchFamily="18" charset="0"/>
                <a:cs typeface="Times New Roman" panose="02020603050405020304" pitchFamily="18" charset="0"/>
              </a:rPr>
              <a:t>Gara6 is an online vehicle management platform for helping people organize everything about their vehicle/vehicle park. It provides an easy and convenient way to introduce liability insurance, annual technical inspection, tax, vignette, tracking fuel consumption by various indicators, etc. In addition to the above, the client receives automatic notification by e-mail and Viber for upcoming events. The platform gives you the ability to customize the "documents'' of your vehicle according to the needs you have.</a:t>
            </a:r>
            <a:endParaRPr lang="bg-B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18170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4505" y="0"/>
            <a:ext cx="10018713" cy="1752599"/>
          </a:xfrm>
        </p:spPr>
        <p:txBody>
          <a:bodyPr/>
          <a:lstStyle/>
          <a:p>
            <a:r>
              <a:rPr lang="en-GB" b="1" dirty="0" smtClean="0">
                <a:latin typeface="Times New Roman" panose="02020603050405020304" pitchFamily="18" charset="0"/>
                <a:cs typeface="Times New Roman" panose="02020603050405020304" pitchFamily="18" charset="0"/>
              </a:rPr>
              <a:t>Screens</a:t>
            </a:r>
            <a:endParaRPr lang="bg-BG"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100" y="1417098"/>
            <a:ext cx="7643522" cy="5121084"/>
          </a:xfrm>
          <a:prstGeom prst="rect">
            <a:avLst/>
          </a:prstGeom>
        </p:spPr>
      </p:pic>
      <p:sp>
        <p:nvSpPr>
          <p:cNvPr id="10" name="TextBox 9"/>
          <p:cNvSpPr txBox="1"/>
          <p:nvPr/>
        </p:nvSpPr>
        <p:spPr>
          <a:xfrm>
            <a:off x="3012100" y="6538182"/>
            <a:ext cx="4937760" cy="261610"/>
          </a:xfrm>
          <a:prstGeom prst="rect">
            <a:avLst/>
          </a:prstGeom>
          <a:noFill/>
        </p:spPr>
        <p:txBody>
          <a:bodyPr wrap="square" rtlCol="0">
            <a:spAutoFit/>
          </a:bodyPr>
          <a:lstStyle/>
          <a:p>
            <a:r>
              <a:rPr lang="en-GB" sz="1100" dirty="0" smtClean="0">
                <a:latin typeface="Times New Roman" panose="02020603050405020304" pitchFamily="18" charset="0"/>
                <a:cs typeface="Times New Roman" panose="02020603050405020304" pitchFamily="18" charset="0"/>
              </a:rPr>
              <a:t>Login screen – </a:t>
            </a:r>
            <a:r>
              <a:rPr lang="en-GB" sz="1100" dirty="0" err="1" smtClean="0">
                <a:latin typeface="Times New Roman" panose="02020603050405020304" pitchFamily="18" charset="0"/>
                <a:cs typeface="Times New Roman" panose="02020603050405020304" pitchFamily="18" charset="0"/>
              </a:rPr>
              <a:t>Plamena</a:t>
            </a:r>
            <a:r>
              <a:rPr lang="en-GB" sz="1100" dirty="0" smtClean="0">
                <a:latin typeface="Times New Roman" panose="02020603050405020304" pitchFamily="18" charset="0"/>
                <a:cs typeface="Times New Roman" panose="02020603050405020304" pitchFamily="18" charset="0"/>
              </a:rPr>
              <a:t> Georgieva</a:t>
            </a:r>
            <a:endParaRPr lang="bg-BG"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99339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033" y="672877"/>
            <a:ext cx="8425421" cy="5413053"/>
          </a:xfrm>
          <a:prstGeom prst="rect">
            <a:avLst/>
          </a:prstGeom>
        </p:spPr>
      </p:pic>
      <p:sp>
        <p:nvSpPr>
          <p:cNvPr id="8" name="TextBox 7"/>
          <p:cNvSpPr txBox="1"/>
          <p:nvPr/>
        </p:nvSpPr>
        <p:spPr>
          <a:xfrm>
            <a:off x="2778033" y="6085930"/>
            <a:ext cx="4937760" cy="261610"/>
          </a:xfrm>
          <a:prstGeom prst="rect">
            <a:avLst/>
          </a:prstGeom>
          <a:noFill/>
        </p:spPr>
        <p:txBody>
          <a:bodyPr wrap="square" rtlCol="0">
            <a:spAutoFit/>
          </a:bodyPr>
          <a:lstStyle/>
          <a:p>
            <a:r>
              <a:rPr lang="en-GB" sz="1100" dirty="0" smtClean="0">
                <a:latin typeface="Times New Roman" panose="02020603050405020304" pitchFamily="18" charset="0"/>
                <a:cs typeface="Times New Roman" panose="02020603050405020304" pitchFamily="18" charset="0"/>
              </a:rPr>
              <a:t>Add new vehicle – </a:t>
            </a:r>
            <a:r>
              <a:rPr lang="en-GB" sz="1100" dirty="0" err="1" smtClean="0">
                <a:latin typeface="Times New Roman" panose="02020603050405020304" pitchFamily="18" charset="0"/>
                <a:cs typeface="Times New Roman" panose="02020603050405020304" pitchFamily="18" charset="0"/>
              </a:rPr>
              <a:t>Plamena</a:t>
            </a:r>
            <a:r>
              <a:rPr lang="en-GB" sz="1100" dirty="0" smtClean="0">
                <a:latin typeface="Times New Roman" panose="02020603050405020304" pitchFamily="18" charset="0"/>
                <a:cs typeface="Times New Roman" panose="02020603050405020304" pitchFamily="18" charset="0"/>
              </a:rPr>
              <a:t> Georgieva</a:t>
            </a:r>
            <a:endParaRPr lang="bg-BG"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50602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124" y="634367"/>
            <a:ext cx="8524984" cy="5426799"/>
          </a:xfrm>
          <a:prstGeom prst="rect">
            <a:avLst/>
          </a:prstGeom>
        </p:spPr>
      </p:pic>
      <p:sp>
        <p:nvSpPr>
          <p:cNvPr id="5" name="TextBox 4"/>
          <p:cNvSpPr txBox="1"/>
          <p:nvPr/>
        </p:nvSpPr>
        <p:spPr>
          <a:xfrm>
            <a:off x="2502124" y="6061166"/>
            <a:ext cx="4937760" cy="261610"/>
          </a:xfrm>
          <a:prstGeom prst="rect">
            <a:avLst/>
          </a:prstGeom>
          <a:noFill/>
        </p:spPr>
        <p:txBody>
          <a:bodyPr wrap="square" rtlCol="0">
            <a:spAutoFit/>
          </a:bodyPr>
          <a:lstStyle/>
          <a:p>
            <a:r>
              <a:rPr lang="en-GB" sz="1100" dirty="0" smtClean="0">
                <a:latin typeface="Times New Roman" panose="02020603050405020304" pitchFamily="18" charset="0"/>
                <a:cs typeface="Times New Roman" panose="02020603050405020304" pitchFamily="18" charset="0"/>
              </a:rPr>
              <a:t>Calendar report – Katerina </a:t>
            </a:r>
            <a:r>
              <a:rPr lang="en-GB" sz="1100" dirty="0" err="1" smtClean="0">
                <a:latin typeface="Times New Roman" panose="02020603050405020304" pitchFamily="18" charset="0"/>
                <a:cs typeface="Times New Roman" panose="02020603050405020304" pitchFamily="18" charset="0"/>
              </a:rPr>
              <a:t>Raztsvetnikova</a:t>
            </a:r>
            <a:endParaRPr lang="bg-BG"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465733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129" y="625747"/>
            <a:ext cx="8702424" cy="5557338"/>
          </a:xfrm>
          <a:prstGeom prst="rect">
            <a:avLst/>
          </a:prstGeom>
        </p:spPr>
      </p:pic>
      <p:sp>
        <p:nvSpPr>
          <p:cNvPr id="7" name="TextBox 6"/>
          <p:cNvSpPr txBox="1"/>
          <p:nvPr/>
        </p:nvSpPr>
        <p:spPr>
          <a:xfrm>
            <a:off x="2427129" y="6183085"/>
            <a:ext cx="4937760" cy="261610"/>
          </a:xfrm>
          <a:prstGeom prst="rect">
            <a:avLst/>
          </a:prstGeom>
          <a:noFill/>
        </p:spPr>
        <p:txBody>
          <a:bodyPr wrap="square" rtlCol="0">
            <a:spAutoFit/>
          </a:bodyPr>
          <a:lstStyle/>
          <a:p>
            <a:r>
              <a:rPr lang="en-GB" sz="1100" dirty="0" smtClean="0">
                <a:latin typeface="Times New Roman" panose="02020603050405020304" pitchFamily="18" charset="0"/>
                <a:cs typeface="Times New Roman" panose="02020603050405020304" pitchFamily="18" charset="0"/>
              </a:rPr>
              <a:t>Vehicle view – Katerina </a:t>
            </a:r>
            <a:r>
              <a:rPr lang="en-GB" sz="1100" dirty="0" err="1" smtClean="0">
                <a:latin typeface="Times New Roman" panose="02020603050405020304" pitchFamily="18" charset="0"/>
                <a:cs typeface="Times New Roman" panose="02020603050405020304" pitchFamily="18" charset="0"/>
              </a:rPr>
              <a:t>Raztsvetnikova</a:t>
            </a:r>
            <a:endParaRPr lang="bg-BG"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98823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231" y="0"/>
            <a:ext cx="10018713" cy="1752599"/>
          </a:xfrm>
        </p:spPr>
        <p:txBody>
          <a:bodyPr/>
          <a:lstStyle/>
          <a:p>
            <a:r>
              <a:rPr lang="en-GB" b="1" dirty="0" smtClean="0">
                <a:latin typeface="Times New Roman" panose="02020603050405020304" pitchFamily="18" charset="0"/>
                <a:cs typeface="Times New Roman" panose="02020603050405020304" pitchFamily="18" charset="0"/>
              </a:rPr>
              <a:t>Diagrams</a:t>
            </a:r>
            <a:endParaRPr lang="bg-BG"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6960" y="1752599"/>
            <a:ext cx="4596422" cy="4533042"/>
          </a:xfrm>
          <a:prstGeom prst="rect">
            <a:avLst/>
          </a:prstGeom>
          <a:ln>
            <a:solidFill>
              <a:schemeClr val="tx1"/>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4110" y="1545541"/>
            <a:ext cx="4940834" cy="4985657"/>
          </a:xfrm>
          <a:prstGeom prst="rect">
            <a:avLst/>
          </a:prstGeom>
          <a:ln>
            <a:solidFill>
              <a:schemeClr val="tx1"/>
            </a:solidFill>
          </a:ln>
        </p:spPr>
      </p:pic>
      <p:sp>
        <p:nvSpPr>
          <p:cNvPr id="6" name="TextBox 5"/>
          <p:cNvSpPr txBox="1"/>
          <p:nvPr/>
        </p:nvSpPr>
        <p:spPr>
          <a:xfrm>
            <a:off x="1746350" y="6269357"/>
            <a:ext cx="4937760" cy="261610"/>
          </a:xfrm>
          <a:prstGeom prst="rect">
            <a:avLst/>
          </a:prstGeom>
          <a:noFill/>
        </p:spPr>
        <p:txBody>
          <a:bodyPr wrap="square" rtlCol="0">
            <a:spAutoFit/>
          </a:bodyPr>
          <a:lstStyle/>
          <a:p>
            <a:r>
              <a:rPr lang="en-GB" sz="1100" dirty="0" smtClean="0">
                <a:latin typeface="Times New Roman" panose="02020603050405020304" pitchFamily="18" charset="0"/>
                <a:cs typeface="Times New Roman" panose="02020603050405020304" pitchFamily="18" charset="0"/>
              </a:rPr>
              <a:t>Use case diagram – </a:t>
            </a:r>
            <a:r>
              <a:rPr lang="en-GB" sz="1100" dirty="0" err="1" smtClean="0">
                <a:latin typeface="Times New Roman" panose="02020603050405020304" pitchFamily="18" charset="0"/>
                <a:cs typeface="Times New Roman" panose="02020603050405020304" pitchFamily="18" charset="0"/>
              </a:rPr>
              <a:t>Plamena</a:t>
            </a:r>
            <a:r>
              <a:rPr lang="en-GB" sz="1100" dirty="0" smtClean="0">
                <a:latin typeface="Times New Roman" panose="02020603050405020304" pitchFamily="18" charset="0"/>
                <a:cs typeface="Times New Roman" panose="02020603050405020304" pitchFamily="18" charset="0"/>
              </a:rPr>
              <a:t> Georgieva</a:t>
            </a:r>
            <a:endParaRPr lang="bg-BG" sz="11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615587" y="6530505"/>
            <a:ext cx="4937760" cy="261610"/>
          </a:xfrm>
          <a:prstGeom prst="rect">
            <a:avLst/>
          </a:prstGeom>
          <a:noFill/>
        </p:spPr>
        <p:txBody>
          <a:bodyPr wrap="square" rtlCol="0">
            <a:spAutoFit/>
          </a:bodyPr>
          <a:lstStyle/>
          <a:p>
            <a:r>
              <a:rPr lang="en-GB" sz="1100" dirty="0" smtClean="0">
                <a:latin typeface="Times New Roman" panose="02020603050405020304" pitchFamily="18" charset="0"/>
                <a:cs typeface="Times New Roman" panose="02020603050405020304" pitchFamily="18" charset="0"/>
              </a:rPr>
              <a:t>Class diagram – Katerina </a:t>
            </a:r>
            <a:r>
              <a:rPr lang="en-GB" sz="1100" dirty="0" err="1" smtClean="0">
                <a:latin typeface="Times New Roman" panose="02020603050405020304" pitchFamily="18" charset="0"/>
                <a:cs typeface="Times New Roman" panose="02020603050405020304" pitchFamily="18" charset="0"/>
              </a:rPr>
              <a:t>Raztsvetnikova</a:t>
            </a:r>
            <a:endParaRPr lang="bg-BG"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11379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9145" y="154577"/>
            <a:ext cx="10018713" cy="1752599"/>
          </a:xfrm>
        </p:spPr>
        <p:txBody>
          <a:bodyPr/>
          <a:lstStyle/>
          <a:p>
            <a:r>
              <a:rPr lang="en-GB" b="1" dirty="0" smtClean="0">
                <a:latin typeface="Times New Roman" panose="02020603050405020304" pitchFamily="18" charset="0"/>
                <a:ea typeface="Verdana" panose="020B0604030504040204" pitchFamily="34" charset="0"/>
                <a:cs typeface="Times New Roman" panose="02020603050405020304" pitchFamily="18" charset="0"/>
              </a:rPr>
              <a:t>Gantt Chart</a:t>
            </a:r>
            <a:endParaRPr lang="bg-BG" b="1"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145" y="1989066"/>
            <a:ext cx="10058400" cy="3798434"/>
          </a:xfrm>
          <a:prstGeom prst="rect">
            <a:avLst/>
          </a:prstGeom>
        </p:spPr>
      </p:pic>
      <p:sp>
        <p:nvSpPr>
          <p:cNvPr id="6" name="TextBox 5"/>
          <p:cNvSpPr txBox="1"/>
          <p:nvPr/>
        </p:nvSpPr>
        <p:spPr>
          <a:xfrm>
            <a:off x="1519145" y="5834369"/>
            <a:ext cx="4937760" cy="261610"/>
          </a:xfrm>
          <a:prstGeom prst="rect">
            <a:avLst/>
          </a:prstGeom>
          <a:noFill/>
        </p:spPr>
        <p:txBody>
          <a:bodyPr wrap="square" rtlCol="0">
            <a:spAutoFit/>
          </a:bodyPr>
          <a:lstStyle/>
          <a:p>
            <a:r>
              <a:rPr lang="en-GB" sz="1100" dirty="0" err="1" smtClean="0">
                <a:latin typeface="Times New Roman" panose="02020603050405020304" pitchFamily="18" charset="0"/>
                <a:cs typeface="Times New Roman" panose="02020603050405020304" pitchFamily="18" charset="0"/>
              </a:rPr>
              <a:t>Plamena</a:t>
            </a:r>
            <a:r>
              <a:rPr lang="en-GB" sz="1100" dirty="0" smtClean="0">
                <a:latin typeface="Times New Roman" panose="02020603050405020304" pitchFamily="18" charset="0"/>
                <a:cs typeface="Times New Roman" panose="02020603050405020304" pitchFamily="18" charset="0"/>
              </a:rPr>
              <a:t> Georgieva, Katerina </a:t>
            </a:r>
            <a:r>
              <a:rPr lang="en-GB" sz="1100" dirty="0" err="1" smtClean="0">
                <a:latin typeface="Times New Roman" panose="02020603050405020304" pitchFamily="18" charset="0"/>
                <a:cs typeface="Times New Roman" panose="02020603050405020304" pitchFamily="18" charset="0"/>
              </a:rPr>
              <a:t>Raztsvetnikova</a:t>
            </a:r>
            <a:endParaRPr lang="bg-BG"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57644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7523" y="0"/>
            <a:ext cx="10018713" cy="1752599"/>
          </a:xfrm>
        </p:spPr>
        <p:txBody>
          <a:bodyPr/>
          <a:lstStyle/>
          <a:p>
            <a:r>
              <a:rPr lang="en-GB" b="1" dirty="0" smtClean="0">
                <a:latin typeface="Times New Roman" panose="02020603050405020304" pitchFamily="18" charset="0"/>
                <a:cs typeface="Times New Roman" panose="02020603050405020304" pitchFamily="18" charset="0"/>
              </a:rPr>
              <a:t>Test Cases</a:t>
            </a:r>
            <a:endParaRPr lang="bg-BG" b="1" dirty="0">
              <a:latin typeface="Times New Roman" panose="02020603050405020304" pitchFamily="18" charset="0"/>
              <a:cs typeface="Times New Roman" panose="02020603050405020304" pitchFamily="18" charset="0"/>
            </a:endParaRPr>
          </a:p>
        </p:txBody>
      </p:sp>
      <p:pic>
        <p:nvPicPr>
          <p:cNvPr id="1026" name="Picture 2" descr="https://lh3.googleusercontent.com/owQ5zlnbIlh3TffHfPrCBZREXU66rkmdym4lcNffiEmyqOWK-ucegualp_MSILvWDvc7AXKJRIBtD3jBgv2NuwO-HFmBTe8eWdJEEOff18pTr1Q0oBqvoGXUJqM9a8wQCBBB5HJ-"/>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5566" y="1411604"/>
            <a:ext cx="5762625" cy="50196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70046" y="1411604"/>
            <a:ext cx="3352800" cy="523220"/>
          </a:xfrm>
          <a:prstGeom prst="rect">
            <a:avLst/>
          </a:prstGeom>
          <a:noFill/>
        </p:spPr>
        <p:txBody>
          <a:bodyPr wrap="square" rtlCol="0">
            <a:spAutoFit/>
          </a:bodyPr>
          <a:lstStyle/>
          <a:p>
            <a:r>
              <a:rPr lang="en-GB" sz="2800" b="1" dirty="0" smtClean="0">
                <a:latin typeface="Times New Roman" panose="02020603050405020304" pitchFamily="18" charset="0"/>
                <a:cs typeface="Times New Roman" panose="02020603050405020304" pitchFamily="18" charset="0"/>
              </a:rPr>
              <a:t>Card Sorting</a:t>
            </a:r>
            <a:endParaRPr lang="bg-BG"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725566" y="6431280"/>
            <a:ext cx="4937760" cy="261610"/>
          </a:xfrm>
          <a:prstGeom prst="rect">
            <a:avLst/>
          </a:prstGeom>
          <a:noFill/>
        </p:spPr>
        <p:txBody>
          <a:bodyPr wrap="square" rtlCol="0">
            <a:spAutoFit/>
          </a:bodyPr>
          <a:lstStyle/>
          <a:p>
            <a:r>
              <a:rPr lang="en-GB" sz="1100" dirty="0" smtClean="0">
                <a:latin typeface="Times New Roman" panose="02020603050405020304" pitchFamily="18" charset="0"/>
                <a:cs typeface="Times New Roman" panose="02020603050405020304" pitchFamily="18" charset="0"/>
              </a:rPr>
              <a:t>Katerina </a:t>
            </a:r>
            <a:r>
              <a:rPr lang="en-GB" sz="1100" dirty="0" err="1" smtClean="0">
                <a:latin typeface="Times New Roman" panose="02020603050405020304" pitchFamily="18" charset="0"/>
                <a:cs typeface="Times New Roman" panose="02020603050405020304" pitchFamily="18" charset="0"/>
              </a:rPr>
              <a:t>Raztsvetnikova</a:t>
            </a:r>
            <a:endParaRPr lang="bg-BG"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96688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233</TotalTime>
  <Words>171</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Corbel</vt:lpstr>
      <vt:lpstr>Times New Roman</vt:lpstr>
      <vt:lpstr>Verdana</vt:lpstr>
      <vt:lpstr>Parallax</vt:lpstr>
      <vt:lpstr>Gara6</vt:lpstr>
      <vt:lpstr>Description</vt:lpstr>
      <vt:lpstr>Screens</vt:lpstr>
      <vt:lpstr>PowerPoint Presentation</vt:lpstr>
      <vt:lpstr>PowerPoint Presentation</vt:lpstr>
      <vt:lpstr>PowerPoint Presentation</vt:lpstr>
      <vt:lpstr>Diagrams</vt:lpstr>
      <vt:lpstr>Gantt Chart</vt:lpstr>
      <vt:lpstr>Test Cases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Gara6</dc:title>
  <dc:creator>Katerina Razcvetnikova</dc:creator>
  <cp:lastModifiedBy>Katerina Razcvetnikova</cp:lastModifiedBy>
  <cp:revision>11</cp:revision>
  <dcterms:created xsi:type="dcterms:W3CDTF">2022-03-09T07:25:00Z</dcterms:created>
  <dcterms:modified xsi:type="dcterms:W3CDTF">2022-03-09T11:18:44Z</dcterms:modified>
</cp:coreProperties>
</file>