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gbVR72owSO9V8bUv/8/t5O1jem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who.int/news-room/fact-sheets/detail/obesity-and-overweigh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sciencedirect.com/science/article/pii/S2352340919306985?via%3Dihub" TargetMode="External"/><Relationship Id="rId4" Type="http://schemas.openxmlformats.org/officeDocument/2006/relationships/hyperlink" Target="https://www.kaggle.com/code/mpwolke/obesity-levels-life-style/notebook" TargetMode="External"/><Relationship Id="rId5" Type="http://schemas.openxmlformats.org/officeDocument/2006/relationships/hyperlink" Target="https://www.ncbi.nlm.nih.gov/pmc/articles/PMC8176949/table/T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rchive.ics.uci.edu/dataset/544/estimation+of+obesity+levels+based+on+eating+habits+and+physical+condition" TargetMode="External"/><Relationship Id="rId4" Type="http://schemas.openxmlformats.org/officeDocument/2006/relationships/hyperlink" Target="https://www.kaggle.com/code/kemalmaolana/obesity-levels-eda" TargetMode="External"/><Relationship Id="rId5" Type="http://schemas.openxmlformats.org/officeDocument/2006/relationships/hyperlink" Target="https://www.kaggle.com/datasets/jayitabhattacharyya/estimation-of-obesity-levels-uci-dataset/data?select=ObesityDataSet_raw_and_data_sinthetic.cs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vinta.ws/code/feature-engineer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0" y="3479720"/>
            <a:ext cx="9144000" cy="3378280"/>
          </a:xfrm>
          <a:custGeom>
            <a:rect b="b" l="l" r="r" t="t"/>
            <a:pathLst>
              <a:path extrusionOk="0" h="3378280" w="1219200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ph type="ctrTitle"/>
          </p:nvPr>
        </p:nvSpPr>
        <p:spPr>
          <a:xfrm>
            <a:off x="1801585" y="2039254"/>
            <a:ext cx="5540829" cy="220617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Arial"/>
              <a:buNone/>
            </a:pPr>
            <a:r>
              <a:rPr lang="en-US" sz="3800">
                <a:solidFill>
                  <a:srgbClr val="262626"/>
                </a:solidFill>
              </a:rPr>
              <a:t>Predicting Obesity Levels by Linking Personal Information and Lifestyle Factors</a:t>
            </a:r>
            <a:endParaRPr/>
          </a:p>
        </p:txBody>
      </p:sp>
      <p:sp>
        <p:nvSpPr>
          <p:cNvPr id="87" name="Google Shape;87;p1"/>
          <p:cNvSpPr txBox="1"/>
          <p:nvPr>
            <p:ph idx="1" type="subTitle"/>
          </p:nvPr>
        </p:nvSpPr>
        <p:spPr>
          <a:xfrm>
            <a:off x="451757" y="4485703"/>
            <a:ext cx="2543992" cy="23018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1600"/>
              <a:buNone/>
            </a:pPr>
            <a:r>
              <a:rPr lang="en-US" sz="1600">
                <a:solidFill>
                  <a:srgbClr val="262626"/>
                </a:solidFill>
              </a:rPr>
              <a:t>Data Mining, Fall 2024</a:t>
            </a:r>
            <a:endParaRPr sz="1600">
              <a:solidFill>
                <a:srgbClr val="262626"/>
              </a:solidFill>
            </a:endParaRPr>
          </a:p>
          <a:p>
            <a:pPr indent="0" lvl="0" marL="0" rtl="0" algn="l">
              <a:spcBef>
                <a:spcPts val="320"/>
              </a:spcBef>
              <a:spcAft>
                <a:spcPts val="0"/>
              </a:spcAft>
              <a:buClr>
                <a:srgbClr val="262626"/>
              </a:buClr>
              <a:buSzPts val="1600"/>
              <a:buNone/>
            </a:pPr>
            <a:r>
              <a:rPr lang="en-US" sz="1600">
                <a:solidFill>
                  <a:srgbClr val="262626"/>
                </a:solidFill>
              </a:rPr>
              <a:t>Team11 </a:t>
            </a:r>
            <a:br>
              <a:rPr lang="en-US" sz="1600">
                <a:solidFill>
                  <a:srgbClr val="262626"/>
                </a:solidFill>
              </a:rPr>
            </a:br>
            <a:r>
              <a:rPr lang="en-US" sz="1600">
                <a:solidFill>
                  <a:srgbClr val="262626"/>
                </a:solidFill>
              </a:rPr>
              <a:t>313553053 康峻瑋	313554059 林滋隆	313554046 許茗鈞	413551001 黃正鵬</a:t>
            </a:r>
            <a:endParaRPr sz="1600">
              <a:solidFill>
                <a:srgbClr val="262626"/>
              </a:solidFill>
            </a:endParaRPr>
          </a:p>
        </p:txBody>
      </p:sp>
      <p:sp>
        <p:nvSpPr>
          <p:cNvPr id="88" name="Google Shape;88;p1"/>
          <p:cNvSpPr/>
          <p:nvPr/>
        </p:nvSpPr>
        <p:spPr>
          <a:xfrm flipH="1" rot="10800000">
            <a:off x="3667538" y="0"/>
            <a:ext cx="5476462" cy="918344"/>
          </a:xfrm>
          <a:custGeom>
            <a:rect b="b" l="l" r="r" t="t"/>
            <a:pathLst>
              <a:path extrusionOk="0" h="918344" w="9517857">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10"/>
          <p:cNvSpPr txBox="1"/>
          <p:nvPr>
            <p:ph type="title"/>
          </p:nvPr>
        </p:nvSpPr>
        <p:spPr>
          <a:xfrm>
            <a:off x="852777" y="609600"/>
            <a:ext cx="6411289" cy="128245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Tentative Schedule</a:t>
            </a:r>
            <a:endParaRPr sz="2400"/>
          </a:p>
        </p:txBody>
      </p:sp>
      <p:sp>
        <p:nvSpPr>
          <p:cNvPr id="161" name="Google Shape;161;p10"/>
          <p:cNvSpPr txBox="1"/>
          <p:nvPr>
            <p:ph idx="1" type="body"/>
          </p:nvPr>
        </p:nvSpPr>
        <p:spPr>
          <a:xfrm>
            <a:off x="852776" y="2147358"/>
            <a:ext cx="6411289" cy="4076394"/>
          </a:xfrm>
          <a:prstGeom prst="rect">
            <a:avLst/>
          </a:prstGeom>
          <a:noFill/>
          <a:ln>
            <a:noFill/>
          </a:ln>
        </p:spPr>
        <p:txBody>
          <a:bodyPr anchorCtr="0" anchor="t" bIns="45700" lIns="91425" spcFirstLastPara="1" rIns="91425" wrap="square" tIns="45700">
            <a:normAutofit/>
          </a:bodyPr>
          <a:lstStyle/>
          <a:p>
            <a:pPr indent="-234950" lvl="0" marL="342900" rtl="0" algn="l">
              <a:spcBef>
                <a:spcPts val="0"/>
              </a:spcBef>
              <a:spcAft>
                <a:spcPts val="0"/>
              </a:spcAft>
              <a:buClr>
                <a:schemeClr val="dk1"/>
              </a:buClr>
              <a:buSzPts val="1700"/>
              <a:buNone/>
            </a:pPr>
            <a:r>
              <a:t/>
            </a:r>
            <a:endParaRPr sz="1700"/>
          </a:p>
        </p:txBody>
      </p:sp>
      <p:sp>
        <p:nvSpPr>
          <p:cNvPr id="162" name="Google Shape;162;p10"/>
          <p:cNvSpPr/>
          <p:nvPr/>
        </p:nvSpPr>
        <p:spPr>
          <a:xfrm flipH="1" rot="10800000">
            <a:off x="8116842" y="-2"/>
            <a:ext cx="1026164" cy="6858000"/>
          </a:xfrm>
          <a:custGeom>
            <a:rect b="b" l="l" r="r" t="t"/>
            <a:pathLst>
              <a:path extrusionOk="0" h="6858000" w="1364418">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1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11"/>
          <p:cNvSpPr/>
          <p:nvPr/>
        </p:nvSpPr>
        <p:spPr>
          <a:xfrm>
            <a:off x="0" y="3479720"/>
            <a:ext cx="9144000" cy="3378280"/>
          </a:xfrm>
          <a:custGeom>
            <a:rect b="b" l="l" r="r" t="t"/>
            <a:pathLst>
              <a:path extrusionOk="0" h="3378280" w="1219200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11"/>
          <p:cNvSpPr txBox="1"/>
          <p:nvPr>
            <p:ph type="title"/>
          </p:nvPr>
        </p:nvSpPr>
        <p:spPr>
          <a:xfrm>
            <a:off x="1801585" y="2039254"/>
            <a:ext cx="5540829" cy="22061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3800"/>
              <a:buFont typeface="Calibri"/>
              <a:buNone/>
            </a:pPr>
            <a:r>
              <a:rPr lang="en-US" sz="3800">
                <a:solidFill>
                  <a:srgbClr val="262626"/>
                </a:solidFill>
                <a:latin typeface="Calibri"/>
                <a:ea typeface="Calibri"/>
                <a:cs typeface="Calibri"/>
                <a:sym typeface="Calibri"/>
              </a:rPr>
              <a:t>Thank You</a:t>
            </a:r>
            <a:endParaRPr/>
          </a:p>
        </p:txBody>
      </p:sp>
      <p:sp>
        <p:nvSpPr>
          <p:cNvPr id="170" name="Google Shape;170;p11"/>
          <p:cNvSpPr/>
          <p:nvPr/>
        </p:nvSpPr>
        <p:spPr>
          <a:xfrm flipH="1" rot="10800000">
            <a:off x="3667538" y="0"/>
            <a:ext cx="5476462" cy="918344"/>
          </a:xfrm>
          <a:custGeom>
            <a:rect b="b" l="l" r="r" t="t"/>
            <a:pathLst>
              <a:path extrusionOk="0" h="918344" w="9517857">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11"/>
          <p:cNvSpPr txBox="1"/>
          <p:nvPr/>
        </p:nvSpPr>
        <p:spPr>
          <a:xfrm>
            <a:off x="413657" y="4474423"/>
            <a:ext cx="2799806" cy="23018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1600"/>
              <a:buFont typeface="Arial"/>
              <a:buNone/>
            </a:pPr>
            <a:r>
              <a:rPr lang="en-US" sz="1600">
                <a:solidFill>
                  <a:srgbClr val="262626"/>
                </a:solidFill>
                <a:latin typeface="Calibri"/>
                <a:ea typeface="Calibri"/>
                <a:cs typeface="Calibri"/>
                <a:sym typeface="Calibri"/>
              </a:rPr>
              <a:t>Data Mining, Fall 2024</a:t>
            </a:r>
            <a:endParaRPr sz="1600">
              <a:solidFill>
                <a:srgbClr val="262626"/>
              </a:solidFill>
              <a:latin typeface="Calibri"/>
              <a:ea typeface="Calibri"/>
              <a:cs typeface="Calibri"/>
              <a:sym typeface="Calibri"/>
            </a:endParaRPr>
          </a:p>
          <a:p>
            <a:pPr indent="0" lvl="0" marL="0" rtl="0" algn="l">
              <a:spcBef>
                <a:spcPts val="320"/>
              </a:spcBef>
              <a:spcAft>
                <a:spcPts val="0"/>
              </a:spcAft>
              <a:buClr>
                <a:srgbClr val="262626"/>
              </a:buClr>
              <a:buSzPts val="1600"/>
              <a:buFont typeface="Arial"/>
              <a:buNone/>
            </a:pPr>
            <a:r>
              <a:rPr lang="en-US" sz="1600">
                <a:solidFill>
                  <a:srgbClr val="262626"/>
                </a:solidFill>
                <a:latin typeface="Calibri"/>
                <a:ea typeface="Calibri"/>
                <a:cs typeface="Calibri"/>
                <a:sym typeface="Calibri"/>
              </a:rPr>
              <a:t>Team11 </a:t>
            </a:r>
            <a:br>
              <a:rPr lang="en-US" sz="1600">
                <a:solidFill>
                  <a:srgbClr val="262626"/>
                </a:solidFill>
                <a:latin typeface="Calibri"/>
                <a:ea typeface="Calibri"/>
                <a:cs typeface="Calibri"/>
                <a:sym typeface="Calibri"/>
              </a:rPr>
            </a:br>
            <a:r>
              <a:rPr lang="en-US" sz="1600">
                <a:solidFill>
                  <a:srgbClr val="262626"/>
                </a:solidFill>
                <a:latin typeface="Calibri"/>
                <a:ea typeface="Calibri"/>
                <a:cs typeface="Calibri"/>
                <a:sym typeface="Calibri"/>
              </a:rPr>
              <a:t>313553053 康峻瑋	313554059 林滋隆	313554046 許茗鈞	413551001 黃正鵬</a:t>
            </a:r>
            <a:endParaRPr sz="1600">
              <a:solidFill>
                <a:srgbClr val="26262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a:off x="-860" y="-5"/>
            <a:ext cx="9144861" cy="2200064"/>
          </a:xfrm>
          <a:custGeom>
            <a:rect b="b" l="l" r="r" t="t"/>
            <a:pathLst>
              <a:path extrusionOk="0" h="3171710" w="12193149">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txBox="1"/>
          <p:nvPr>
            <p:ph type="title"/>
          </p:nvPr>
        </p:nvSpPr>
        <p:spPr>
          <a:xfrm>
            <a:off x="852777" y="548640"/>
            <a:ext cx="7437474"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Background</a:t>
            </a:r>
            <a:endParaRPr/>
          </a:p>
        </p:txBody>
      </p:sp>
      <p:sp>
        <p:nvSpPr>
          <p:cNvPr id="96" name="Google Shape;96;p2"/>
          <p:cNvSpPr txBox="1"/>
          <p:nvPr>
            <p:ph idx="1" type="body"/>
          </p:nvPr>
        </p:nvSpPr>
        <p:spPr>
          <a:xfrm>
            <a:off x="1468490" y="2431767"/>
            <a:ext cx="6207019" cy="3685156"/>
          </a:xfrm>
          <a:prstGeom prst="rect">
            <a:avLst/>
          </a:prstGeom>
          <a:noFill/>
          <a:ln>
            <a:noFill/>
          </a:ln>
        </p:spPr>
        <p:txBody>
          <a:bodyPr anchorCtr="0" anchor="ctr" bIns="45700" lIns="91425" spcFirstLastPara="1" rIns="91425" wrap="square" tIns="45700">
            <a:normAutofit/>
          </a:bodyPr>
          <a:lstStyle/>
          <a:p>
            <a:pPr indent="-234950" lvl="0" marL="342900" rtl="0" algn="l">
              <a:spcBef>
                <a:spcPts val="0"/>
              </a:spcBef>
              <a:spcAft>
                <a:spcPts val="0"/>
              </a:spcAft>
              <a:buClr>
                <a:schemeClr val="dk1"/>
              </a:buClr>
              <a:buSzPts val="1700"/>
              <a:buNone/>
            </a:pPr>
            <a:r>
              <a:rPr lang="en-US" sz="1700" u="sng">
                <a:solidFill>
                  <a:schemeClr val="hlink"/>
                </a:solidFill>
                <a:hlinkClick r:id="rId3"/>
              </a:rPr>
              <a:t>https://www.who.int/news-room/fact-sheets/detail/obesity-and-overweight</a:t>
            </a:r>
            <a:endParaRPr sz="1700">
              <a:solidFill>
                <a:srgbClr val="262626"/>
              </a:solidFill>
            </a:endParaRPr>
          </a:p>
          <a:p>
            <a:pPr indent="-234950" lvl="0" marL="342900" rtl="0" algn="l">
              <a:spcBef>
                <a:spcPts val="0"/>
              </a:spcBef>
              <a:spcAft>
                <a:spcPts val="0"/>
              </a:spcAft>
              <a:buClr>
                <a:schemeClr val="dk1"/>
              </a:buClr>
              <a:buSzPts val="1700"/>
              <a:buNone/>
            </a:pPr>
            <a:r>
              <a:t/>
            </a:r>
            <a:endParaRPr sz="170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3"/>
          <p:cNvSpPr/>
          <p:nvPr/>
        </p:nvSpPr>
        <p:spPr>
          <a:xfrm>
            <a:off x="-860" y="-5"/>
            <a:ext cx="9144861" cy="2200064"/>
          </a:xfrm>
          <a:custGeom>
            <a:rect b="b" l="l" r="r" t="t"/>
            <a:pathLst>
              <a:path extrusionOk="0" h="3171710" w="12193149">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3"/>
          <p:cNvSpPr txBox="1"/>
          <p:nvPr>
            <p:ph type="title"/>
          </p:nvPr>
        </p:nvSpPr>
        <p:spPr>
          <a:xfrm>
            <a:off x="852777" y="548640"/>
            <a:ext cx="7437474"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Motivation and Research Aims</a:t>
            </a:r>
            <a:endParaRPr/>
          </a:p>
        </p:txBody>
      </p:sp>
      <p:sp>
        <p:nvSpPr>
          <p:cNvPr id="104" name="Google Shape;104;p3"/>
          <p:cNvSpPr txBox="1"/>
          <p:nvPr>
            <p:ph idx="1" type="body"/>
          </p:nvPr>
        </p:nvSpPr>
        <p:spPr>
          <a:xfrm>
            <a:off x="1468490" y="2431767"/>
            <a:ext cx="6207019" cy="3685156"/>
          </a:xfrm>
          <a:prstGeom prst="rect">
            <a:avLst/>
          </a:prstGeom>
          <a:noFill/>
          <a:ln>
            <a:noFill/>
          </a:ln>
        </p:spPr>
        <p:txBody>
          <a:bodyPr anchorCtr="0" anchor="ctr" bIns="45700" lIns="91425" spcFirstLastPara="1" rIns="91425" wrap="square" tIns="45700">
            <a:normAutofit/>
          </a:bodyPr>
          <a:lstStyle/>
          <a:p>
            <a:pPr indent="-234950" lvl="0" marL="342900" rtl="0" algn="l">
              <a:spcBef>
                <a:spcPts val="0"/>
              </a:spcBef>
              <a:spcAft>
                <a:spcPts val="0"/>
              </a:spcAft>
              <a:buClr>
                <a:schemeClr val="dk1"/>
              </a:buClr>
              <a:buSzPts val="1700"/>
              <a:buNone/>
            </a:pPr>
            <a:r>
              <a:t/>
            </a:r>
            <a:endParaRPr sz="17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4"/>
          <p:cNvSpPr/>
          <p:nvPr/>
        </p:nvSpPr>
        <p:spPr>
          <a:xfrm>
            <a:off x="-860" y="-5"/>
            <a:ext cx="9144861" cy="2200064"/>
          </a:xfrm>
          <a:custGeom>
            <a:rect b="b" l="l" r="r" t="t"/>
            <a:pathLst>
              <a:path extrusionOk="0" h="3171710" w="12193149">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4"/>
          <p:cNvSpPr txBox="1"/>
          <p:nvPr>
            <p:ph type="title"/>
          </p:nvPr>
        </p:nvSpPr>
        <p:spPr>
          <a:xfrm>
            <a:off x="852777" y="548640"/>
            <a:ext cx="7437474"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Problem Description</a:t>
            </a:r>
            <a:endParaRPr/>
          </a:p>
        </p:txBody>
      </p:sp>
      <p:sp>
        <p:nvSpPr>
          <p:cNvPr id="112" name="Google Shape;112;p4"/>
          <p:cNvSpPr txBox="1"/>
          <p:nvPr>
            <p:ph idx="1" type="body"/>
          </p:nvPr>
        </p:nvSpPr>
        <p:spPr>
          <a:xfrm>
            <a:off x="1468490" y="2431767"/>
            <a:ext cx="6207019" cy="3685156"/>
          </a:xfrm>
          <a:prstGeom prst="rect">
            <a:avLst/>
          </a:prstGeom>
          <a:noFill/>
          <a:ln>
            <a:noFill/>
          </a:ln>
        </p:spPr>
        <p:txBody>
          <a:bodyPr anchorCtr="0" anchor="ctr" bIns="45700" lIns="91425" spcFirstLastPara="1" rIns="91425" wrap="square" tIns="45700">
            <a:normAutofit/>
          </a:bodyPr>
          <a:lstStyle/>
          <a:p>
            <a:pPr indent="-234950" lvl="0" marL="342900" rtl="0" algn="l">
              <a:spcBef>
                <a:spcPts val="0"/>
              </a:spcBef>
              <a:spcAft>
                <a:spcPts val="0"/>
              </a:spcAft>
              <a:buClr>
                <a:schemeClr val="dk1"/>
              </a:buClr>
              <a:buSzPts val="1700"/>
              <a:buNone/>
            </a:pPr>
            <a:r>
              <a:rPr lang="en-US" sz="1700">
                <a:solidFill>
                  <a:srgbClr val="262626"/>
                </a:solidFill>
              </a:rPr>
              <a:t>   - **Obesity Level Prediction**: Use classification models to predict obesity levels based on features like age, eating habits, and physical activity. You could explore binary classification (obese vs. non-obese) or multi-class classification (e.g., different levels of obesity).</a:t>
            </a:r>
            <a:endParaRPr sz="1700">
              <a:solidFill>
                <a:srgbClr val="262626"/>
              </a:solidFill>
            </a:endParaRPr>
          </a:p>
          <a:p>
            <a:pPr indent="-234950" lvl="0" marL="342900" rtl="0" algn="l">
              <a:spcBef>
                <a:spcPts val="0"/>
              </a:spcBef>
              <a:spcAft>
                <a:spcPts val="0"/>
              </a:spcAft>
              <a:buClr>
                <a:schemeClr val="dk1"/>
              </a:buClr>
              <a:buSzPts val="1700"/>
              <a:buNone/>
            </a:pPr>
            <a:r>
              <a:rPr lang="en-US" sz="1700">
                <a:solidFill>
                  <a:srgbClr val="262626"/>
                </a:solidFill>
              </a:rPr>
              <a:t>   - **Linking Lifestyle Factors to Obesity Levels**: Predict the likelihood that certain lifestyle factors (e.g., high fast food consumption, low physical activity) lead to obesity. You could model this as predicting the "links" between lifestyle choices and obesity levels.</a:t>
            </a:r>
            <a:endParaRPr sz="1700">
              <a:solidFill>
                <a:srgbClr val="262626"/>
              </a:solidFill>
            </a:endParaRPr>
          </a:p>
          <a:p>
            <a:pPr indent="-234950" lvl="0" marL="342900" rtl="0" algn="l">
              <a:spcBef>
                <a:spcPts val="0"/>
              </a:spcBef>
              <a:spcAft>
                <a:spcPts val="0"/>
              </a:spcAft>
              <a:buClr>
                <a:schemeClr val="dk1"/>
              </a:buClr>
              <a:buSzPts val="1700"/>
              <a:buNone/>
            </a:pPr>
            <a:r>
              <a:t/>
            </a:r>
            <a:endParaRPr sz="17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5"/>
          <p:cNvSpPr txBox="1"/>
          <p:nvPr>
            <p:ph type="title"/>
          </p:nvPr>
        </p:nvSpPr>
        <p:spPr>
          <a:xfrm>
            <a:off x="852777" y="609600"/>
            <a:ext cx="6411289" cy="128245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Target Performance</a:t>
            </a:r>
            <a:endParaRPr/>
          </a:p>
        </p:txBody>
      </p:sp>
      <p:sp>
        <p:nvSpPr>
          <p:cNvPr id="119" name="Google Shape;119;p5"/>
          <p:cNvSpPr txBox="1"/>
          <p:nvPr>
            <p:ph idx="1" type="body"/>
          </p:nvPr>
        </p:nvSpPr>
        <p:spPr>
          <a:xfrm>
            <a:off x="852776" y="2147358"/>
            <a:ext cx="6411289" cy="4076394"/>
          </a:xfrm>
          <a:prstGeom prst="rect">
            <a:avLst/>
          </a:prstGeom>
          <a:noFill/>
          <a:ln>
            <a:noFill/>
          </a:ln>
        </p:spPr>
        <p:txBody>
          <a:bodyPr anchorCtr="0" anchor="t" bIns="45700" lIns="91425" spcFirstLastPara="1" rIns="91425" wrap="square" tIns="45700">
            <a:normAutofit/>
          </a:bodyPr>
          <a:lstStyle/>
          <a:p>
            <a:pPr indent="-234950" lvl="0" marL="342900" rtl="0" algn="l">
              <a:spcBef>
                <a:spcPts val="0"/>
              </a:spcBef>
              <a:spcAft>
                <a:spcPts val="0"/>
              </a:spcAft>
              <a:buClr>
                <a:schemeClr val="dk1"/>
              </a:buClr>
              <a:buSzPts val="1100"/>
              <a:buFont typeface="Arial"/>
              <a:buNone/>
            </a:pPr>
            <a:r>
              <a:rPr lang="en-US" sz="1700"/>
              <a:t>Classification: 75-85% accuracy, </a:t>
            </a:r>
            <a:r>
              <a:rPr lang="en-US" sz="1700"/>
              <a:t>F1-score</a:t>
            </a:r>
            <a:endParaRPr sz="1700"/>
          </a:p>
          <a:p>
            <a:pPr indent="-234950" lvl="0" marL="342900" rtl="0" algn="l">
              <a:spcBef>
                <a:spcPts val="0"/>
              </a:spcBef>
              <a:spcAft>
                <a:spcPts val="0"/>
              </a:spcAft>
              <a:buClr>
                <a:schemeClr val="dk1"/>
              </a:buClr>
              <a:buSzPts val="1100"/>
              <a:buFont typeface="Arial"/>
              <a:buNone/>
            </a:pPr>
            <a:r>
              <a:rPr lang="en-US" sz="1700"/>
              <a:t>Link analysis: AUC 0.8 </a:t>
            </a:r>
            <a:endParaRPr sz="1700"/>
          </a:p>
          <a:p>
            <a:pPr indent="-234950" lvl="0" marL="342900" rtl="0" algn="l">
              <a:spcBef>
                <a:spcPts val="0"/>
              </a:spcBef>
              <a:spcAft>
                <a:spcPts val="0"/>
              </a:spcAft>
              <a:buClr>
                <a:schemeClr val="dk1"/>
              </a:buClr>
              <a:buSzPts val="1700"/>
              <a:buNone/>
            </a:pPr>
            <a:r>
              <a:t/>
            </a:r>
            <a:endParaRPr sz="1700"/>
          </a:p>
          <a:p>
            <a:pPr indent="-234950" lvl="0" marL="342900" rtl="0" algn="l">
              <a:spcBef>
                <a:spcPts val="0"/>
              </a:spcBef>
              <a:spcAft>
                <a:spcPts val="0"/>
              </a:spcAft>
              <a:buClr>
                <a:schemeClr val="dk1"/>
              </a:buClr>
              <a:buSzPts val="1700"/>
              <a:buNone/>
            </a:pPr>
            <a:r>
              <a:rPr lang="en-US" sz="1700" u="sng">
                <a:solidFill>
                  <a:schemeClr val="hlink"/>
                </a:solidFill>
                <a:hlinkClick r:id="rId3"/>
              </a:rPr>
              <a:t>https://www.sciencedirect.com/science/article/pii/S2352340919306985?via%3Dihub</a:t>
            </a:r>
            <a:endParaRPr sz="1700"/>
          </a:p>
          <a:p>
            <a:pPr indent="-234950" lvl="0" marL="342900" rtl="0" algn="l">
              <a:spcBef>
                <a:spcPts val="0"/>
              </a:spcBef>
              <a:spcAft>
                <a:spcPts val="0"/>
              </a:spcAft>
              <a:buClr>
                <a:schemeClr val="dk1"/>
              </a:buClr>
              <a:buSzPts val="1700"/>
              <a:buNone/>
            </a:pPr>
            <a:r>
              <a:rPr lang="en-US" sz="1700" u="sng">
                <a:solidFill>
                  <a:schemeClr val="hlink"/>
                </a:solidFill>
                <a:hlinkClick r:id="rId4"/>
              </a:rPr>
              <a:t>https://www.kaggle.com/code/mpwolke/obesity-levels-life-style/notebook</a:t>
            </a:r>
            <a:endParaRPr sz="1700"/>
          </a:p>
          <a:p>
            <a:pPr indent="-234950" lvl="0" marL="342900" rtl="0" algn="l">
              <a:spcBef>
                <a:spcPts val="0"/>
              </a:spcBef>
              <a:spcAft>
                <a:spcPts val="0"/>
              </a:spcAft>
              <a:buClr>
                <a:schemeClr val="dk1"/>
              </a:buClr>
              <a:buSzPts val="1700"/>
              <a:buNone/>
            </a:pPr>
            <a:r>
              <a:rPr lang="en-US" sz="1700" u="sng">
                <a:solidFill>
                  <a:schemeClr val="hlink"/>
                </a:solidFill>
                <a:hlinkClick r:id="rId5"/>
              </a:rPr>
              <a:t>https://www.ncbi.nlm.nih.gov/pmc/articles/PMC8176949/table/T1/</a:t>
            </a:r>
            <a:endParaRPr sz="1700"/>
          </a:p>
          <a:p>
            <a:pPr indent="-234950" lvl="0" marL="342900" rtl="0" algn="l">
              <a:spcBef>
                <a:spcPts val="0"/>
              </a:spcBef>
              <a:spcAft>
                <a:spcPts val="0"/>
              </a:spcAft>
              <a:buClr>
                <a:schemeClr val="dk1"/>
              </a:buClr>
              <a:buSzPts val="1700"/>
              <a:buNone/>
            </a:pPr>
            <a:r>
              <a:t/>
            </a:r>
            <a:endParaRPr sz="1700"/>
          </a:p>
          <a:p>
            <a:pPr indent="-234950" lvl="0" marL="342900" rtl="0" algn="l">
              <a:spcBef>
                <a:spcPts val="0"/>
              </a:spcBef>
              <a:spcAft>
                <a:spcPts val="0"/>
              </a:spcAft>
              <a:buClr>
                <a:schemeClr val="dk1"/>
              </a:buClr>
              <a:buSzPts val="1700"/>
              <a:buNone/>
            </a:pPr>
            <a:r>
              <a:rPr lang="en-US" sz="1700"/>
              <a:t>Machine Learning Approach of Obesity Level Classification: A Systematic Literature Review of Methods and Factors p201-p203</a:t>
            </a:r>
            <a:endParaRPr sz="1700"/>
          </a:p>
          <a:p>
            <a:pPr indent="-234950" lvl="0" marL="342900" rtl="0" algn="l">
              <a:spcBef>
                <a:spcPts val="0"/>
              </a:spcBef>
              <a:spcAft>
                <a:spcPts val="0"/>
              </a:spcAft>
              <a:buClr>
                <a:schemeClr val="dk1"/>
              </a:buClr>
              <a:buSzPts val="1700"/>
              <a:buNone/>
            </a:pPr>
            <a:r>
              <a:t/>
            </a:r>
            <a:endParaRPr sz="1700"/>
          </a:p>
        </p:txBody>
      </p:sp>
      <p:sp>
        <p:nvSpPr>
          <p:cNvPr id="120" name="Google Shape;120;p5"/>
          <p:cNvSpPr/>
          <p:nvPr/>
        </p:nvSpPr>
        <p:spPr>
          <a:xfrm flipH="1" rot="10800000">
            <a:off x="8116842" y="-2"/>
            <a:ext cx="1026164" cy="6858000"/>
          </a:xfrm>
          <a:custGeom>
            <a:rect b="b" l="l" r="r" t="t"/>
            <a:pathLst>
              <a:path extrusionOk="0" h="6858000" w="1364418">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6"/>
          <p:cNvSpPr/>
          <p:nvPr/>
        </p:nvSpPr>
        <p:spPr>
          <a:xfrm>
            <a:off x="0" y="4"/>
            <a:ext cx="9144000" cy="2295238"/>
          </a:xfrm>
          <a:custGeom>
            <a:rect b="b" l="l" r="r" t="t"/>
            <a:pathLst>
              <a:path extrusionOk="0" h="2079137" w="12192000">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6"/>
          <p:cNvSpPr txBox="1"/>
          <p:nvPr>
            <p:ph type="title"/>
          </p:nvPr>
        </p:nvSpPr>
        <p:spPr>
          <a:xfrm>
            <a:off x="852777" y="548640"/>
            <a:ext cx="7157553"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Data Description</a:t>
            </a:r>
            <a:endParaRPr sz="2400">
              <a:solidFill>
                <a:srgbClr val="262626"/>
              </a:solidFill>
            </a:endParaRPr>
          </a:p>
        </p:txBody>
      </p:sp>
      <p:sp>
        <p:nvSpPr>
          <p:cNvPr id="128" name="Google Shape;128;p6"/>
          <p:cNvSpPr txBox="1"/>
          <p:nvPr>
            <p:ph idx="1" type="body"/>
          </p:nvPr>
        </p:nvSpPr>
        <p:spPr>
          <a:xfrm>
            <a:off x="1468490" y="2431765"/>
            <a:ext cx="6207019" cy="3320031"/>
          </a:xfrm>
          <a:prstGeom prst="rect">
            <a:avLst/>
          </a:prstGeom>
          <a:noFill/>
          <a:ln>
            <a:noFill/>
          </a:ln>
        </p:spPr>
        <p:txBody>
          <a:bodyPr anchorCtr="0" anchor="ctr" bIns="45700" lIns="91425" spcFirstLastPara="1" rIns="91425" wrap="square" tIns="45700">
            <a:normAutofit/>
          </a:bodyPr>
          <a:lstStyle/>
          <a:p>
            <a:pPr indent="-234950" lvl="0" marL="342900" rtl="0" algn="l">
              <a:spcBef>
                <a:spcPts val="0"/>
              </a:spcBef>
              <a:spcAft>
                <a:spcPts val="0"/>
              </a:spcAft>
              <a:buClr>
                <a:schemeClr val="dk1"/>
              </a:buClr>
              <a:buSzPts val="1700"/>
              <a:buNone/>
            </a:pPr>
            <a:r>
              <a:rPr lang="en-US" sz="1700" u="sng">
                <a:solidFill>
                  <a:schemeClr val="hlink"/>
                </a:solidFill>
                <a:hlinkClick r:id="rId3"/>
              </a:rPr>
              <a:t>https://archive.ics.uci.edu/dataset/544/estimation+of+obesity+levels+based+on+eating+habits+and+physical+condition</a:t>
            </a:r>
            <a:endParaRPr sz="1700">
              <a:solidFill>
                <a:srgbClr val="262626"/>
              </a:solidFill>
            </a:endParaRPr>
          </a:p>
          <a:p>
            <a:pPr indent="-234950" lvl="0" marL="342900" rtl="0" algn="l">
              <a:spcBef>
                <a:spcPts val="0"/>
              </a:spcBef>
              <a:spcAft>
                <a:spcPts val="0"/>
              </a:spcAft>
              <a:buClr>
                <a:schemeClr val="dk1"/>
              </a:buClr>
              <a:buSzPts val="1700"/>
              <a:buNone/>
            </a:pPr>
            <a:r>
              <a:rPr lang="en-US" sz="1700" u="sng">
                <a:solidFill>
                  <a:schemeClr val="hlink"/>
                </a:solidFill>
                <a:hlinkClick r:id="rId4"/>
              </a:rPr>
              <a:t>https://www.kaggle.com/code/kemalmaolana/obesity-levels-eda</a:t>
            </a:r>
            <a:endParaRPr sz="1700">
              <a:solidFill>
                <a:srgbClr val="262626"/>
              </a:solidFill>
            </a:endParaRPr>
          </a:p>
          <a:p>
            <a:pPr indent="-234950" lvl="0" marL="342900" rtl="0" algn="l">
              <a:spcBef>
                <a:spcPts val="0"/>
              </a:spcBef>
              <a:spcAft>
                <a:spcPts val="0"/>
              </a:spcAft>
              <a:buClr>
                <a:schemeClr val="dk1"/>
              </a:buClr>
              <a:buSzPts val="1700"/>
              <a:buNone/>
            </a:pPr>
            <a:r>
              <a:rPr lang="en-US" sz="1700" u="sng">
                <a:solidFill>
                  <a:schemeClr val="hlink"/>
                </a:solidFill>
                <a:hlinkClick r:id="rId5"/>
              </a:rPr>
              <a:t>https://www.kaggle.com/datasets/jayitabhattacharyya/estimation-of-obesity-levels-uci-dataset/data?select=ObesityDataSet_raw_and_data_sinthetic.csv</a:t>
            </a:r>
            <a:endParaRPr sz="1700">
              <a:solidFill>
                <a:srgbClr val="262626"/>
              </a:solidFill>
            </a:endParaRPr>
          </a:p>
          <a:p>
            <a:pPr indent="-234950" lvl="0" marL="342900" rtl="0" algn="l">
              <a:spcBef>
                <a:spcPts val="0"/>
              </a:spcBef>
              <a:spcAft>
                <a:spcPts val="0"/>
              </a:spcAft>
              <a:buClr>
                <a:schemeClr val="dk1"/>
              </a:buClr>
              <a:buSzPts val="1700"/>
              <a:buNone/>
            </a:pPr>
            <a:r>
              <a:t/>
            </a:r>
            <a:endParaRPr sz="1700">
              <a:solidFill>
                <a:srgbClr val="262626"/>
              </a:solidFill>
            </a:endParaRPr>
          </a:p>
        </p:txBody>
      </p:sp>
      <p:sp>
        <p:nvSpPr>
          <p:cNvPr id="129" name="Google Shape;129;p6"/>
          <p:cNvSpPr/>
          <p:nvPr/>
        </p:nvSpPr>
        <p:spPr>
          <a:xfrm>
            <a:off x="1668439" y="5970896"/>
            <a:ext cx="7475562" cy="887104"/>
          </a:xfrm>
          <a:custGeom>
            <a:rect b="b" l="l" r="r" t="t"/>
            <a:pathLst>
              <a:path extrusionOk="0" h="918356" w="9517857">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7"/>
          <p:cNvSpPr/>
          <p:nvPr/>
        </p:nvSpPr>
        <p:spPr>
          <a:xfrm>
            <a:off x="0" y="4"/>
            <a:ext cx="9144000" cy="2295238"/>
          </a:xfrm>
          <a:custGeom>
            <a:rect b="b" l="l" r="r" t="t"/>
            <a:pathLst>
              <a:path extrusionOk="0" h="2079137" w="12192000">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7"/>
          <p:cNvSpPr txBox="1"/>
          <p:nvPr>
            <p:ph type="title"/>
          </p:nvPr>
        </p:nvSpPr>
        <p:spPr>
          <a:xfrm>
            <a:off x="852777" y="548640"/>
            <a:ext cx="7157553" cy="11887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2400"/>
              <a:buFont typeface="Calibri"/>
              <a:buNone/>
            </a:pPr>
            <a:r>
              <a:rPr lang="en-US" sz="2400">
                <a:solidFill>
                  <a:srgbClr val="262626"/>
                </a:solidFill>
              </a:rPr>
              <a:t>Environment</a:t>
            </a:r>
            <a:endParaRPr sz="2400">
              <a:solidFill>
                <a:srgbClr val="262626"/>
              </a:solidFill>
            </a:endParaRPr>
          </a:p>
        </p:txBody>
      </p:sp>
      <p:sp>
        <p:nvSpPr>
          <p:cNvPr id="137" name="Google Shape;137;p7"/>
          <p:cNvSpPr/>
          <p:nvPr/>
        </p:nvSpPr>
        <p:spPr>
          <a:xfrm>
            <a:off x="1668439" y="5970896"/>
            <a:ext cx="7475562" cy="887104"/>
          </a:xfrm>
          <a:custGeom>
            <a:rect b="b" l="l" r="r" t="t"/>
            <a:pathLst>
              <a:path extrusionOk="0" h="918356" w="9517857">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7"/>
          <p:cNvSpPr txBox="1"/>
          <p:nvPr>
            <p:ph idx="1" type="body"/>
          </p:nvPr>
        </p:nvSpPr>
        <p:spPr>
          <a:xfrm>
            <a:off x="1468490" y="2431765"/>
            <a:ext cx="6207019" cy="3320031"/>
          </a:xfrm>
          <a:prstGeom prst="rect">
            <a:avLst/>
          </a:prstGeom>
          <a:noFill/>
          <a:ln>
            <a:noFill/>
          </a:ln>
        </p:spPr>
        <p:txBody>
          <a:bodyPr anchorCtr="0" anchor="ctr" bIns="45700" lIns="91425" spcFirstLastPara="1" rIns="91425" wrap="square" tIns="45700">
            <a:normAutofit/>
          </a:bodyPr>
          <a:lstStyle/>
          <a:p>
            <a:pPr indent="-234950" lvl="0" marL="342900" rtl="0" algn="l">
              <a:spcBef>
                <a:spcPts val="0"/>
              </a:spcBef>
              <a:spcAft>
                <a:spcPts val="0"/>
              </a:spcAft>
              <a:buClr>
                <a:schemeClr val="dk1"/>
              </a:buClr>
              <a:buSzPts val="1700"/>
              <a:buNone/>
            </a:pPr>
            <a:r>
              <a:rPr lang="en-US" sz="1700">
                <a:solidFill>
                  <a:srgbClr val="262626"/>
                </a:solidFill>
              </a:rPr>
              <a:t>macOS 14+</a:t>
            </a:r>
            <a:endParaRPr sz="1700">
              <a:solidFill>
                <a:srgbClr val="262626"/>
              </a:solidFill>
            </a:endParaRPr>
          </a:p>
          <a:p>
            <a:pPr indent="-234950" lvl="0" marL="342900" rtl="0" algn="l">
              <a:spcBef>
                <a:spcPts val="0"/>
              </a:spcBef>
              <a:spcAft>
                <a:spcPts val="0"/>
              </a:spcAft>
              <a:buClr>
                <a:schemeClr val="dk1"/>
              </a:buClr>
              <a:buSzPts val="1700"/>
              <a:buNone/>
            </a:pPr>
            <a:r>
              <a:rPr lang="en-US" sz="1700">
                <a:solidFill>
                  <a:srgbClr val="262626"/>
                </a:solidFill>
              </a:rPr>
              <a:t>Python</a:t>
            </a:r>
            <a:endParaRPr sz="1700">
              <a:solidFill>
                <a:srgbClr val="262626"/>
              </a:solidFill>
            </a:endParaRPr>
          </a:p>
          <a:p>
            <a:pPr indent="-234950" lvl="0" marL="342900" rtl="0" algn="l">
              <a:spcBef>
                <a:spcPts val="0"/>
              </a:spcBef>
              <a:spcAft>
                <a:spcPts val="0"/>
              </a:spcAft>
              <a:buClr>
                <a:schemeClr val="dk1"/>
              </a:buClr>
              <a:buSzPts val="1700"/>
              <a:buNone/>
            </a:pPr>
            <a:r>
              <a:rPr lang="en-US" sz="1700">
                <a:solidFill>
                  <a:srgbClr val="262626"/>
                </a:solidFill>
              </a:rPr>
              <a:t>Jupyter Notebook</a:t>
            </a:r>
            <a:endParaRPr sz="1700">
              <a:solidFill>
                <a:srgbClr val="262626"/>
              </a:solidFill>
            </a:endParaRPr>
          </a:p>
          <a:p>
            <a:pPr indent="-234950" lvl="0" marL="342900" rtl="0" algn="l">
              <a:spcBef>
                <a:spcPts val="0"/>
              </a:spcBef>
              <a:spcAft>
                <a:spcPts val="0"/>
              </a:spcAft>
              <a:buClr>
                <a:schemeClr val="dk1"/>
              </a:buClr>
              <a:buSzPts val="1700"/>
              <a:buNone/>
            </a:pPr>
            <a:r>
              <a:rPr lang="en-US" sz="1700">
                <a:solidFill>
                  <a:srgbClr val="262626"/>
                </a:solidFill>
              </a:rPr>
              <a:t>Scikit-learn</a:t>
            </a:r>
            <a:endParaRPr sz="170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8"/>
          <p:cNvSpPr txBox="1"/>
          <p:nvPr>
            <p:ph type="title"/>
          </p:nvPr>
        </p:nvSpPr>
        <p:spPr>
          <a:xfrm>
            <a:off x="852777" y="609600"/>
            <a:ext cx="6411289" cy="128245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Analysis Workflow</a:t>
            </a:r>
            <a:endParaRPr sz="2400"/>
          </a:p>
        </p:txBody>
      </p:sp>
      <p:sp>
        <p:nvSpPr>
          <p:cNvPr id="145" name="Google Shape;145;p8"/>
          <p:cNvSpPr txBox="1"/>
          <p:nvPr>
            <p:ph idx="1" type="body"/>
          </p:nvPr>
        </p:nvSpPr>
        <p:spPr>
          <a:xfrm>
            <a:off x="852776" y="2147358"/>
            <a:ext cx="6411289" cy="407639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64705"/>
              <a:buNone/>
            </a:pPr>
            <a:r>
              <a:rPr lang="en-US" sz="1700"/>
              <a:t>Data Processing: data raw with missing value</a:t>
            </a:r>
            <a:endParaRPr sz="1700"/>
          </a:p>
          <a:p>
            <a:pPr indent="0" lvl="0" marL="0" rtl="0" algn="l">
              <a:spcBef>
                <a:spcPts val="0"/>
              </a:spcBef>
              <a:spcAft>
                <a:spcPts val="0"/>
              </a:spcAft>
              <a:buClr>
                <a:schemeClr val="dk1"/>
              </a:buClr>
              <a:buSzPct val="64705"/>
              <a:buNone/>
            </a:pPr>
            <a:r>
              <a:rPr lang="en-US" sz="1700"/>
              <a:t>Data Transformation: yes, no -&gt; 0,1</a:t>
            </a:r>
            <a:endParaRPr sz="1700"/>
          </a:p>
          <a:p>
            <a:pPr indent="0" lvl="0" marL="0" rtl="0" algn="l">
              <a:spcBef>
                <a:spcPts val="0"/>
              </a:spcBef>
              <a:spcAft>
                <a:spcPts val="0"/>
              </a:spcAft>
              <a:buClr>
                <a:schemeClr val="dk1"/>
              </a:buClr>
              <a:buSzPct val="64705"/>
              <a:buNone/>
            </a:pPr>
            <a:r>
              <a:rPr lang="en-US" sz="1700"/>
              <a:t>Feature </a:t>
            </a:r>
            <a:r>
              <a:rPr lang="en-US" sz="1700"/>
              <a:t>Engineering</a:t>
            </a:r>
            <a:r>
              <a:rPr lang="en-US" sz="1700"/>
              <a:t>: </a:t>
            </a:r>
            <a:r>
              <a:rPr lang="en-US" sz="1700" u="sng">
                <a:solidFill>
                  <a:schemeClr val="hlink"/>
                </a:solidFill>
                <a:hlinkClick r:id="rId3"/>
              </a:rPr>
              <a:t>https://vinta.ws/code/feature-engineering.html</a:t>
            </a:r>
            <a:endParaRPr sz="1700"/>
          </a:p>
          <a:p>
            <a:pPr indent="0" lvl="0" marL="0" rtl="0" algn="l">
              <a:spcBef>
                <a:spcPts val="0"/>
              </a:spcBef>
              <a:spcAft>
                <a:spcPts val="0"/>
              </a:spcAft>
              <a:buClr>
                <a:schemeClr val="dk1"/>
              </a:buClr>
              <a:buSzPct val="64705"/>
              <a:buNone/>
            </a:pPr>
            <a:r>
              <a:rPr lang="en-US" sz="1700"/>
              <a:t>Modelling and Evaluation: </a:t>
            </a:r>
            <a:endParaRPr sz="1700"/>
          </a:p>
          <a:p>
            <a:pPr indent="0" lvl="0" marL="0" rtl="0" algn="l">
              <a:spcBef>
                <a:spcPts val="0"/>
              </a:spcBef>
              <a:spcAft>
                <a:spcPts val="0"/>
              </a:spcAft>
              <a:buClr>
                <a:schemeClr val="dk1"/>
              </a:buClr>
              <a:buSzPct val="64705"/>
              <a:buNone/>
            </a:pPr>
            <a:r>
              <a:rPr lang="en-US" sz="1700"/>
              <a:t>Classification: Decision Trees, Random Forest, Gradient Boosting (e.g., XGBoost, LightGBM, CatBoost), Support Vector Machines (SVM), k-Nearest Neighbors (k-NN)</a:t>
            </a:r>
            <a:endParaRPr sz="1700"/>
          </a:p>
          <a:p>
            <a:pPr indent="0" lvl="0" marL="0" rtl="0" algn="l">
              <a:spcBef>
                <a:spcPts val="0"/>
              </a:spcBef>
              <a:spcAft>
                <a:spcPts val="0"/>
              </a:spcAft>
              <a:buClr>
                <a:schemeClr val="dk1"/>
              </a:buClr>
              <a:buSzPct val="64705"/>
              <a:buFont typeface="Arial"/>
              <a:buNone/>
            </a:pPr>
            <a:r>
              <a:rPr lang="en-US" sz="1700"/>
              <a:t>Link analysis: Logistic Regression, Collaborative Filtering, Matrix Factorization</a:t>
            </a:r>
            <a:endParaRPr sz="1700"/>
          </a:p>
          <a:p>
            <a:pPr indent="-234950" lvl="0" marL="342900" rtl="0" algn="l">
              <a:spcBef>
                <a:spcPts val="0"/>
              </a:spcBef>
              <a:spcAft>
                <a:spcPts val="0"/>
              </a:spcAft>
              <a:buClr>
                <a:schemeClr val="dk1"/>
              </a:buClr>
              <a:buSzPct val="100000"/>
              <a:buNone/>
            </a:pPr>
            <a:r>
              <a:t/>
            </a:r>
            <a:endParaRPr sz="1700"/>
          </a:p>
          <a:p>
            <a:pPr indent="-234950" lvl="0" marL="342900" rtl="0" algn="l">
              <a:spcBef>
                <a:spcPts val="0"/>
              </a:spcBef>
              <a:spcAft>
                <a:spcPts val="0"/>
              </a:spcAft>
              <a:buClr>
                <a:schemeClr val="dk1"/>
              </a:buClr>
              <a:buSzPct val="100000"/>
              <a:buNone/>
            </a:pPr>
            <a:r>
              <a:t/>
            </a:r>
            <a:endParaRPr sz="1700"/>
          </a:p>
          <a:p>
            <a:pPr indent="0" lvl="0" marL="107950" rtl="0" algn="l">
              <a:spcBef>
                <a:spcPts val="0"/>
              </a:spcBef>
              <a:spcAft>
                <a:spcPts val="0"/>
              </a:spcAft>
              <a:buClr>
                <a:schemeClr val="dk1"/>
              </a:buClr>
              <a:buSzPct val="64705"/>
              <a:buFont typeface="Arial"/>
              <a:buNone/>
            </a:pPr>
            <a:r>
              <a:rPr lang="en-US" sz="1700"/>
              <a:t>Suggested Workflow:</a:t>
            </a:r>
            <a:endParaRPr sz="1700"/>
          </a:p>
          <a:p>
            <a:pPr indent="0" lvl="0" marL="107950" rtl="0" algn="l">
              <a:spcBef>
                <a:spcPts val="0"/>
              </a:spcBef>
              <a:spcAft>
                <a:spcPts val="0"/>
              </a:spcAft>
              <a:buClr>
                <a:schemeClr val="dk1"/>
              </a:buClr>
              <a:buSzPct val="64705"/>
              <a:buFont typeface="Arial"/>
              <a:buNone/>
            </a:pPr>
            <a:r>
              <a:rPr lang="en-US" sz="1700"/>
              <a:t>Data Preprocessing: Clean your data, handle missing values, and perform feature scaling (especially for algorithms like SVM and k-NN).</a:t>
            </a:r>
            <a:endParaRPr sz="1700"/>
          </a:p>
          <a:p>
            <a:pPr indent="0" lvl="0" marL="107950" rtl="0" algn="l">
              <a:spcBef>
                <a:spcPts val="0"/>
              </a:spcBef>
              <a:spcAft>
                <a:spcPts val="0"/>
              </a:spcAft>
              <a:buClr>
                <a:schemeClr val="dk1"/>
              </a:buClr>
              <a:buSzPct val="64705"/>
              <a:buFont typeface="Arial"/>
              <a:buNone/>
            </a:pPr>
            <a:r>
              <a:rPr lang="en-US" sz="1700"/>
              <a:t>Model Selection: Start with simpler models (e.g., logistic regression, decision trees) and gradually move to more complex ones (e.g., Random Forest, XGBoost).</a:t>
            </a:r>
            <a:endParaRPr sz="1700"/>
          </a:p>
          <a:p>
            <a:pPr indent="0" lvl="0" marL="107950" rtl="0" algn="l">
              <a:spcBef>
                <a:spcPts val="0"/>
              </a:spcBef>
              <a:spcAft>
                <a:spcPts val="0"/>
              </a:spcAft>
              <a:buClr>
                <a:schemeClr val="dk1"/>
              </a:buClr>
              <a:buSzPct val="64705"/>
              <a:buFont typeface="Arial"/>
              <a:buNone/>
            </a:pPr>
            <a:r>
              <a:rPr lang="en-US" sz="1700"/>
              <a:t>Evaluation: Use cross-validation to assess model performance. Consider metrics like accuracy, F1-score, precision, recall for classification, and AUC-ROC for link prediction.</a:t>
            </a:r>
            <a:endParaRPr sz="1700"/>
          </a:p>
          <a:p>
            <a:pPr indent="0" lvl="0" marL="107950" rtl="0" algn="l">
              <a:spcBef>
                <a:spcPts val="0"/>
              </a:spcBef>
              <a:spcAft>
                <a:spcPts val="0"/>
              </a:spcAft>
              <a:buClr>
                <a:schemeClr val="dk1"/>
              </a:buClr>
              <a:buSzPct val="100000"/>
              <a:buNone/>
            </a:pPr>
            <a:r>
              <a:t/>
            </a:r>
            <a:endParaRPr sz="1700"/>
          </a:p>
        </p:txBody>
      </p:sp>
      <p:sp>
        <p:nvSpPr>
          <p:cNvPr id="146" name="Google Shape;146;p8"/>
          <p:cNvSpPr/>
          <p:nvPr/>
        </p:nvSpPr>
        <p:spPr>
          <a:xfrm flipH="1" rot="10800000">
            <a:off x="8116842" y="-2"/>
            <a:ext cx="1026164" cy="6858000"/>
          </a:xfrm>
          <a:custGeom>
            <a:rect b="b" l="l" r="r" t="t"/>
            <a:pathLst>
              <a:path extrusionOk="0" h="6858000" w="1364418">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2" name="Google Shape;152;p9"/>
          <p:cNvSpPr txBox="1"/>
          <p:nvPr>
            <p:ph type="title"/>
          </p:nvPr>
        </p:nvSpPr>
        <p:spPr>
          <a:xfrm>
            <a:off x="852777" y="609600"/>
            <a:ext cx="6411289" cy="128245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Evaluation</a:t>
            </a:r>
            <a:endParaRPr sz="2400"/>
          </a:p>
        </p:txBody>
      </p:sp>
      <p:sp>
        <p:nvSpPr>
          <p:cNvPr id="153" name="Google Shape;153;p9"/>
          <p:cNvSpPr txBox="1"/>
          <p:nvPr>
            <p:ph idx="1" type="body"/>
          </p:nvPr>
        </p:nvSpPr>
        <p:spPr>
          <a:xfrm>
            <a:off x="852776" y="2147358"/>
            <a:ext cx="6411289" cy="4076394"/>
          </a:xfrm>
          <a:prstGeom prst="rect">
            <a:avLst/>
          </a:prstGeom>
          <a:noFill/>
          <a:ln>
            <a:noFill/>
          </a:ln>
        </p:spPr>
        <p:txBody>
          <a:bodyPr anchorCtr="0" anchor="t" bIns="45700" lIns="91425" spcFirstLastPara="1" rIns="91425" wrap="square" tIns="45700">
            <a:normAutofit/>
          </a:bodyPr>
          <a:lstStyle/>
          <a:p>
            <a:pPr indent="-234950" lvl="0" marL="342900" rtl="0" algn="l">
              <a:spcBef>
                <a:spcPts val="0"/>
              </a:spcBef>
              <a:spcAft>
                <a:spcPts val="0"/>
              </a:spcAft>
              <a:buClr>
                <a:schemeClr val="dk1"/>
              </a:buClr>
              <a:buSzPts val="1700"/>
              <a:buNone/>
            </a:pPr>
            <a:r>
              <a:rPr lang="en-US" sz="1700"/>
              <a:t>Confusion Matrix</a:t>
            </a:r>
            <a:endParaRPr sz="1700"/>
          </a:p>
          <a:p>
            <a:pPr indent="0" lvl="0" marL="107950" rtl="0" algn="l">
              <a:spcBef>
                <a:spcPts val="0"/>
              </a:spcBef>
              <a:spcAft>
                <a:spcPts val="0"/>
              </a:spcAft>
              <a:buClr>
                <a:schemeClr val="dk1"/>
              </a:buClr>
              <a:buSzPts val="1100"/>
              <a:buNone/>
            </a:pPr>
            <a:r>
              <a:rPr lang="en-US" sz="1700"/>
              <a:t>classification accuracy, F1-score, precision, recall</a:t>
            </a:r>
            <a:endParaRPr sz="1700"/>
          </a:p>
          <a:p>
            <a:pPr indent="-234950" lvl="0" marL="342900" rtl="0" algn="l">
              <a:spcBef>
                <a:spcPts val="0"/>
              </a:spcBef>
              <a:spcAft>
                <a:spcPts val="0"/>
              </a:spcAft>
              <a:buClr>
                <a:schemeClr val="dk1"/>
              </a:buClr>
              <a:buSzPts val="1700"/>
              <a:buNone/>
            </a:pPr>
            <a:r>
              <a:rPr lang="en-US" sz="1700"/>
              <a:t> link prediction </a:t>
            </a:r>
            <a:r>
              <a:rPr lang="en-US" sz="1700"/>
              <a:t>AUROC</a:t>
            </a:r>
            <a:endParaRPr sz="1700"/>
          </a:p>
          <a:p>
            <a:pPr indent="-234950" lvl="0" marL="342900" rtl="0" algn="l">
              <a:spcBef>
                <a:spcPts val="0"/>
              </a:spcBef>
              <a:spcAft>
                <a:spcPts val="0"/>
              </a:spcAft>
              <a:buClr>
                <a:schemeClr val="dk1"/>
              </a:buClr>
              <a:buSzPts val="1700"/>
              <a:buNone/>
            </a:pPr>
            <a:r>
              <a:t/>
            </a:r>
            <a:endParaRPr sz="1700"/>
          </a:p>
          <a:p>
            <a:pPr indent="-234950" lvl="0" marL="342900" rtl="0" algn="l">
              <a:spcBef>
                <a:spcPts val="0"/>
              </a:spcBef>
              <a:spcAft>
                <a:spcPts val="0"/>
              </a:spcAft>
              <a:buClr>
                <a:schemeClr val="dk1"/>
              </a:buClr>
              <a:buSzPts val="1700"/>
              <a:buNone/>
            </a:pPr>
            <a:r>
              <a:t/>
            </a:r>
            <a:endParaRPr sz="1700"/>
          </a:p>
        </p:txBody>
      </p:sp>
      <p:sp>
        <p:nvSpPr>
          <p:cNvPr id="154" name="Google Shape;154;p9"/>
          <p:cNvSpPr/>
          <p:nvPr/>
        </p:nvSpPr>
        <p:spPr>
          <a:xfrm flipH="1" rot="10800000">
            <a:off x="8116842" y="-2"/>
            <a:ext cx="1026164" cy="6858000"/>
          </a:xfrm>
          <a:custGeom>
            <a:rect b="b" l="l" r="r" t="t"/>
            <a:pathLst>
              <a:path extrusionOk="0" h="6858000" w="1364418">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