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jQ6zwIr8nxSggHZ4RsrkHyZoToN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康峻瑋"/>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454231-9995-4099-9966-32B90D7E1C7D}">
  <a:tblStyle styleId="{87454231-9995-4099-9966-32B90D7E1C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EC4A8B3-58DE-4DBD-92F1-23204F0BCA2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05T13:47:18.135">
    <p:pos x="0" y="3860"/>
    <p:text>加引用</p:text>
    <p:extLst>
      <p:ext uri="{C676402C-5697-4E1C-873F-D02D1690AC5C}">
        <p15:threadingInfo timeZoneBias="0"/>
      </p:ext>
      <p:ext uri="http://customooxmlschemas.google.com/">
        <go:slidesCustomData xmlns:go="http://customooxmlschemas.google.com/" commentPostId="AAABWdIITac"/>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0-05T13:48:14.656">
    <p:pos x="6000" y="0"/>
    <p:text>參考Sample + icon</p:text>
    <p:extLst>
      <p:ext uri="{C676402C-5697-4E1C-873F-D02D1690AC5C}">
        <p15:threadingInfo timeZoneBias="0"/>
      </p:ext>
      <p:ext uri="http://customooxmlschemas.google.com/">
        <go:slidesCustomData xmlns:go="http://customooxmlschemas.google.com/" commentPostId="AAABWdIITag"/>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0-05T13:52:54.733">
    <p:pos x="537" y="1352"/>
    <p:text>補特徵工程 Data Transformation: yes, no -&gt; 0,1</p:text>
    <p:extLst>
      <p:ext uri="{C676402C-5697-4E1C-873F-D02D1690AC5C}">
        <p15:threadingInfo timeZoneBias="0"/>
      </p:ext>
      <p:ext uri="http://customooxmlschemas.google.com/">
        <go:slidesCustomData xmlns:go="http://customooxmlschemas.google.com/" commentPostId="AAABWdIITak"/>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0-05T13:58:37.181">
    <p:pos x="537" y="384"/>
    <p:text>跟我們dataset的關聯</p:text>
    <p:extLst>
      <p:ext uri="{C676402C-5697-4E1C-873F-D02D1690AC5C}">
        <p15:threadingInfo timeZoneBias="0"/>
      </p:ext>
      <p:ext uri="http://customooxmlschemas.google.com/">
        <go:slidesCustomData xmlns:go="http://customooxmlschemas.google.com/" commentPostId="AAABWdhpTc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針對不同欄位資料型態進行檢查、轉換、特徵選取(BMI來自身高體重)</a:t>
            </a:r>
            <a:endParaRPr/>
          </a:p>
          <a:p>
            <a:pPr indent="0" lvl="0" marL="0" rtl="0" algn="l">
              <a:spcBef>
                <a:spcPts val="0"/>
              </a:spcBef>
              <a:spcAft>
                <a:spcPts val="0"/>
              </a:spcAft>
              <a:buNone/>
            </a:pPr>
            <a:r>
              <a:rPr lang="en-US"/>
              <a:t>參考相關研究</a:t>
            </a:r>
            <a:endParaRPr/>
          </a:p>
          <a:p>
            <a:pPr indent="0" lvl="0" marL="0" rtl="0" algn="l">
              <a:spcBef>
                <a:spcPts val="0"/>
              </a:spcBef>
              <a:spcAft>
                <a:spcPts val="0"/>
              </a:spcAft>
              <a:buNone/>
            </a:pPr>
            <a:r>
              <a:rPr lang="en-US"/>
              <a:t>1.</a:t>
            </a:r>
            <a:r>
              <a:rPr lang="en-US"/>
              <a:t>挑選3-5個常見演算法與模型進行實驗</a:t>
            </a:r>
            <a:endParaRPr/>
          </a:p>
          <a:p>
            <a:pPr indent="0" lvl="0" marL="0" rtl="0" algn="l">
              <a:spcBef>
                <a:spcPts val="0"/>
              </a:spcBef>
              <a:spcAft>
                <a:spcPts val="0"/>
              </a:spcAft>
              <a:buNone/>
            </a:pPr>
            <a:r>
              <a:rPr lang="en-US"/>
              <a:t>2.挑選常見評估值進行驗證與比較</a:t>
            </a:r>
            <a:endParaRPr/>
          </a:p>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34950" lvl="0" marL="342900" rtl="0" algn="l">
              <a:spcBef>
                <a:spcPts val="0"/>
              </a:spcBef>
              <a:spcAft>
                <a:spcPts val="0"/>
              </a:spcAft>
              <a:buNone/>
            </a:pPr>
            <a:r>
              <a:rPr lang="en-US" sz="900">
                <a:solidFill>
                  <a:schemeClr val="dk1"/>
                </a:solidFill>
                <a:latin typeface="Calibri"/>
                <a:ea typeface="Calibri"/>
                <a:cs typeface="Calibri"/>
                <a:sym typeface="Calibri"/>
              </a:rPr>
              <a:t>1. Confusion Matrix</a:t>
            </a:r>
            <a:endParaRPr sz="900">
              <a:solidFill>
                <a:schemeClr val="dk1"/>
              </a:solidFill>
              <a:latin typeface="Calibri"/>
              <a:ea typeface="Calibri"/>
              <a:cs typeface="Calibri"/>
              <a:sym typeface="Calibri"/>
            </a:endParaRPr>
          </a:p>
          <a:p>
            <a:pPr indent="-285750" lvl="0" marL="457200" rtl="0" algn="l">
              <a:spcBef>
                <a:spcPts val="0"/>
              </a:spcBef>
              <a:spcAft>
                <a:spcPts val="0"/>
              </a:spcAft>
              <a:buClr>
                <a:schemeClr val="dk1"/>
              </a:buClr>
              <a:buSzPts val="900"/>
              <a:buChar char="-"/>
            </a:pPr>
            <a:r>
              <a:rPr lang="en-US" sz="900">
                <a:solidFill>
                  <a:schemeClr val="dk1"/>
                </a:solidFill>
                <a:latin typeface="Calibri"/>
                <a:ea typeface="Calibri"/>
                <a:cs typeface="Calibri"/>
                <a:sym typeface="Calibri"/>
              </a:rPr>
              <a:t>在肥胖分類中，混淆矩陣可以幫助理解模型在不同體重等級或肥胖類型上的預測是否準確，並看出常出現的錯誤類型</a:t>
            </a:r>
            <a:endParaRPr sz="900">
              <a:solidFill>
                <a:schemeClr val="dk1"/>
              </a:solidFill>
              <a:latin typeface="Calibri"/>
              <a:ea typeface="Calibri"/>
              <a:cs typeface="Calibri"/>
              <a:sym typeface="Calibri"/>
            </a:endParaRPr>
          </a:p>
          <a:p>
            <a:pPr indent="-234950" lvl="0" marL="342900" rtl="0" algn="l">
              <a:spcBef>
                <a:spcPts val="0"/>
              </a:spcBef>
              <a:spcAft>
                <a:spcPts val="0"/>
              </a:spcAft>
              <a:buNone/>
            </a:pPr>
            <a:r>
              <a:rPr lang="en-US" sz="900">
                <a:solidFill>
                  <a:schemeClr val="dk1"/>
                </a:solidFill>
                <a:latin typeface="Calibri"/>
                <a:ea typeface="Calibri"/>
                <a:cs typeface="Calibri"/>
                <a:sym typeface="Calibri"/>
              </a:rPr>
              <a:t>2. AUROC</a:t>
            </a:r>
            <a:endParaRPr sz="900">
              <a:solidFill>
                <a:schemeClr val="dk1"/>
              </a:solidFill>
              <a:latin typeface="Calibri"/>
              <a:ea typeface="Calibri"/>
              <a:cs typeface="Calibri"/>
              <a:sym typeface="Calibri"/>
            </a:endParaRPr>
          </a:p>
          <a:p>
            <a:pPr indent="-285750" lvl="0" marL="457200" rtl="0" algn="l">
              <a:spcBef>
                <a:spcPts val="0"/>
              </a:spcBef>
              <a:spcAft>
                <a:spcPts val="0"/>
              </a:spcAft>
              <a:buClr>
                <a:schemeClr val="dk1"/>
              </a:buClr>
              <a:buSzPts val="900"/>
              <a:buChar char="-"/>
            </a:pPr>
            <a:r>
              <a:rPr lang="en-US" sz="900">
                <a:solidFill>
                  <a:schemeClr val="dk1"/>
                </a:solidFill>
                <a:latin typeface="Calibri"/>
                <a:ea typeface="Calibri"/>
                <a:cs typeface="Calibri"/>
                <a:sym typeface="Calibri"/>
              </a:rPr>
              <a:t>在多類別分類問題中，AUROC 可以擴展為每個類別的曲線，衡量模型在不同肥胖類型或體重等級上的分類能力。</a:t>
            </a:r>
            <a:endParaRPr sz="900">
              <a:solidFill>
                <a:schemeClr val="dk1"/>
              </a:solidFill>
              <a:latin typeface="Calibri"/>
              <a:ea typeface="Calibri"/>
              <a:cs typeface="Calibri"/>
              <a:sym typeface="Calibri"/>
            </a:endParaRPr>
          </a:p>
          <a:p>
            <a:pPr indent="0" lvl="0" marL="107950" rtl="0" algn="l">
              <a:spcBef>
                <a:spcPts val="0"/>
              </a:spcBef>
              <a:spcAft>
                <a:spcPts val="0"/>
              </a:spcAft>
              <a:buNone/>
            </a:pPr>
            <a:r>
              <a:rPr lang="en-US" sz="900">
                <a:solidFill>
                  <a:schemeClr val="dk1"/>
                </a:solidFill>
                <a:latin typeface="Calibri"/>
                <a:ea typeface="Calibri"/>
                <a:cs typeface="Calibri"/>
                <a:sym typeface="Calibri"/>
              </a:rPr>
              <a:t>3. accuracy</a:t>
            </a:r>
            <a:endParaRPr sz="900">
              <a:solidFill>
                <a:schemeClr val="dk1"/>
              </a:solidFill>
              <a:latin typeface="Calibri"/>
              <a:ea typeface="Calibri"/>
              <a:cs typeface="Calibri"/>
              <a:sym typeface="Calibri"/>
            </a:endParaRPr>
          </a:p>
          <a:p>
            <a:pPr indent="-285750" lvl="0" marL="457200" rtl="0" algn="l">
              <a:spcBef>
                <a:spcPts val="0"/>
              </a:spcBef>
              <a:spcAft>
                <a:spcPts val="0"/>
              </a:spcAft>
              <a:buClr>
                <a:schemeClr val="dk1"/>
              </a:buClr>
              <a:buSzPts val="900"/>
              <a:buChar char="-"/>
            </a:pPr>
            <a:r>
              <a:rPr lang="en-US" sz="900">
                <a:solidFill>
                  <a:schemeClr val="dk1"/>
                </a:solidFill>
                <a:latin typeface="Calibri"/>
                <a:ea typeface="Calibri"/>
                <a:cs typeface="Calibri"/>
                <a:sym typeface="Calibri"/>
              </a:rPr>
              <a:t>模型預測正確的體重等級或肥胖類型的比例。但在類別不平衡的情況下（某些類別樣本數遠多於其他類別），準確率可能會導致偏差。</a:t>
            </a:r>
            <a:endParaRPr sz="900">
              <a:solidFill>
                <a:schemeClr val="dk1"/>
              </a:solidFill>
              <a:latin typeface="Calibri"/>
              <a:ea typeface="Calibri"/>
              <a:cs typeface="Calibri"/>
              <a:sym typeface="Calibri"/>
            </a:endParaRPr>
          </a:p>
          <a:p>
            <a:pPr indent="0" lvl="0" marL="107950" rtl="0" algn="l">
              <a:spcBef>
                <a:spcPts val="0"/>
              </a:spcBef>
              <a:spcAft>
                <a:spcPts val="0"/>
              </a:spcAft>
              <a:buNone/>
            </a:pPr>
            <a:r>
              <a:rPr lang="en-US" sz="900">
                <a:solidFill>
                  <a:schemeClr val="dk1"/>
                </a:solidFill>
                <a:latin typeface="Calibri"/>
                <a:ea typeface="Calibri"/>
                <a:cs typeface="Calibri"/>
                <a:sym typeface="Calibri"/>
              </a:rPr>
              <a:t>4.precision</a:t>
            </a:r>
            <a:endParaRPr sz="900">
              <a:solidFill>
                <a:schemeClr val="dk1"/>
              </a:solidFill>
              <a:latin typeface="Calibri"/>
              <a:ea typeface="Calibri"/>
              <a:cs typeface="Calibri"/>
              <a:sym typeface="Calibri"/>
            </a:endParaRPr>
          </a:p>
          <a:p>
            <a:pPr indent="-285750" lvl="0" marL="457200" rtl="0" algn="l">
              <a:spcBef>
                <a:spcPts val="0"/>
              </a:spcBef>
              <a:spcAft>
                <a:spcPts val="0"/>
              </a:spcAft>
              <a:buClr>
                <a:schemeClr val="dk1"/>
              </a:buClr>
              <a:buSzPts val="900"/>
              <a:buChar char="-"/>
            </a:pPr>
            <a:r>
              <a:rPr lang="en-US" sz="900">
                <a:solidFill>
                  <a:schemeClr val="dk1"/>
                </a:solidFill>
                <a:latin typeface="Calibri"/>
                <a:ea typeface="Calibri"/>
                <a:cs typeface="Calibri"/>
                <a:sym typeface="Calibri"/>
              </a:rPr>
              <a:t>被預測為某肥胖類型的人中，有多少人實際屬於該類別。</a:t>
            </a:r>
            <a:endParaRPr sz="900">
              <a:solidFill>
                <a:schemeClr val="dk1"/>
              </a:solidFill>
              <a:latin typeface="Calibri"/>
              <a:ea typeface="Calibri"/>
              <a:cs typeface="Calibri"/>
              <a:sym typeface="Calibri"/>
            </a:endParaRPr>
          </a:p>
          <a:p>
            <a:pPr indent="0" lvl="0" marL="107950" rtl="0" algn="l">
              <a:spcBef>
                <a:spcPts val="0"/>
              </a:spcBef>
              <a:spcAft>
                <a:spcPts val="0"/>
              </a:spcAft>
              <a:buNone/>
            </a:pPr>
            <a:r>
              <a:rPr lang="en-US" sz="900">
                <a:solidFill>
                  <a:schemeClr val="dk1"/>
                </a:solidFill>
                <a:latin typeface="Calibri"/>
                <a:ea typeface="Calibri"/>
                <a:cs typeface="Calibri"/>
                <a:sym typeface="Calibri"/>
              </a:rPr>
              <a:t>5.recall</a:t>
            </a:r>
            <a:endParaRPr sz="900">
              <a:solidFill>
                <a:schemeClr val="dk1"/>
              </a:solidFill>
              <a:latin typeface="Calibri"/>
              <a:ea typeface="Calibri"/>
              <a:cs typeface="Calibri"/>
              <a:sym typeface="Calibri"/>
            </a:endParaRPr>
          </a:p>
          <a:p>
            <a:pPr indent="-285750" lvl="0" marL="457200" rtl="0" algn="l">
              <a:spcBef>
                <a:spcPts val="0"/>
              </a:spcBef>
              <a:spcAft>
                <a:spcPts val="0"/>
              </a:spcAft>
              <a:buClr>
                <a:schemeClr val="dk1"/>
              </a:buClr>
              <a:buSzPts val="900"/>
              <a:buChar char="-"/>
            </a:pPr>
            <a:r>
              <a:rPr lang="en-US" sz="900">
                <a:solidFill>
                  <a:schemeClr val="dk1"/>
                </a:solidFill>
                <a:latin typeface="Calibri"/>
                <a:ea typeface="Calibri"/>
                <a:cs typeface="Calibri"/>
                <a:sym typeface="Calibri"/>
              </a:rPr>
              <a:t>真實屬於某一肥胖類型的人中，有多少被模型正確預測出來。</a:t>
            </a:r>
            <a:endParaRPr sz="900">
              <a:solidFill>
                <a:schemeClr val="dk1"/>
              </a:solidFill>
              <a:latin typeface="Calibri"/>
              <a:ea typeface="Calibri"/>
              <a:cs typeface="Calibri"/>
              <a:sym typeface="Calibri"/>
            </a:endParaRPr>
          </a:p>
          <a:p>
            <a:pPr indent="0" lvl="0" marL="107950" rtl="0" algn="l">
              <a:spcBef>
                <a:spcPts val="0"/>
              </a:spcBef>
              <a:spcAft>
                <a:spcPts val="0"/>
              </a:spcAft>
              <a:buNone/>
            </a:pPr>
            <a:r>
              <a:rPr lang="en-US" sz="900">
                <a:solidFill>
                  <a:schemeClr val="dk1"/>
                </a:solidFill>
                <a:latin typeface="Calibri"/>
                <a:ea typeface="Calibri"/>
                <a:cs typeface="Calibri"/>
                <a:sym typeface="Calibri"/>
              </a:rPr>
              <a:t>6.F1 score</a:t>
            </a:r>
            <a:endParaRPr sz="900">
              <a:solidFill>
                <a:schemeClr val="dk1"/>
              </a:solidFill>
              <a:latin typeface="Calibri"/>
              <a:ea typeface="Calibri"/>
              <a:cs typeface="Calibri"/>
              <a:sym typeface="Calibri"/>
            </a:endParaRPr>
          </a:p>
          <a:p>
            <a:pPr indent="-285750" lvl="0" marL="457200" rtl="0" algn="l">
              <a:spcBef>
                <a:spcPts val="0"/>
              </a:spcBef>
              <a:spcAft>
                <a:spcPts val="0"/>
              </a:spcAft>
              <a:buClr>
                <a:schemeClr val="dk1"/>
              </a:buClr>
              <a:buSzPts val="900"/>
              <a:buChar char="-"/>
            </a:pPr>
            <a:r>
              <a:rPr lang="en-US" sz="900">
                <a:solidFill>
                  <a:schemeClr val="dk1"/>
                </a:solidFill>
                <a:latin typeface="Calibri"/>
                <a:ea typeface="Calibri"/>
                <a:cs typeface="Calibri"/>
                <a:sym typeface="Calibri"/>
              </a:rPr>
              <a:t>F1 分數能夠綜合評估模型在正確預測肥胖類型或體重等級時的表現</a:t>
            </a:r>
            <a:endParaRPr b="1" sz="300">
              <a:solidFill>
                <a:schemeClr val="dk1"/>
              </a:solidFill>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Week 1 (10/04 - 10/11)</a:t>
            </a:r>
            <a:r>
              <a:rPr lang="en-US">
                <a:solidFill>
                  <a:schemeClr val="dk1"/>
                </a:solidFill>
              </a:rPr>
              <a:t>: Proposal topic discussion and determination</a:t>
            </a:r>
            <a:endParaRPr>
              <a:solidFill>
                <a:schemeClr val="dk1"/>
              </a:solidFill>
            </a:endParaRPr>
          </a:p>
          <a:p>
            <a:pPr indent="0" lvl="0" marL="0" rtl="0" algn="l">
              <a:spcBef>
                <a:spcPts val="0"/>
              </a:spcBef>
              <a:spcAft>
                <a:spcPts val="0"/>
              </a:spcAft>
              <a:buNone/>
            </a:pPr>
            <a:r>
              <a:rPr lang="en-US">
                <a:solidFill>
                  <a:schemeClr val="dk1"/>
                </a:solidFill>
              </a:rPr>
              <a:t>提案主題討論及確定研究主題並規劃肥胖預測的資料預處理、特徵工程和模型訓練的步驟。</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US">
                <a:solidFill>
                  <a:schemeClr val="dk1"/>
                </a:solidFill>
              </a:rPr>
              <a:t>Week 2 (10/12 - 10/18)</a:t>
            </a:r>
            <a:r>
              <a:rPr lang="en-US">
                <a:solidFill>
                  <a:schemeClr val="dk1"/>
                </a:solidFill>
              </a:rPr>
              <a:t>: Data preprocessing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Clean and preprocess the data, handling missing and outlier values.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Week 3 (10/19 - 10/25)</a:t>
            </a:r>
            <a:r>
              <a:rPr lang="en-US">
                <a:solidFill>
                  <a:schemeClr val="dk1"/>
                </a:solidFill>
              </a:rPr>
              <a:t>: Feature selection and exploratory data analysis (EDA)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執行 EDA 以確定對肥胖預測最有影響力的特徵。</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Week 4-8 (10/26 - 11/23)</a:t>
            </a:r>
            <a:r>
              <a:rPr lang="en-US">
                <a:solidFill>
                  <a:schemeClr val="dk1"/>
                </a:solidFill>
              </a:rPr>
              <a:t>: Modelling &amp; Evaluation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訓練決策樹和隨機森林等分類模型。</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探討連結分析以預測生活方式因素與肥胖之間的關聯。</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測試模型，評估準確度、精確度和召回率，並進行相應最佳化。</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Week 9 (11/24 - 12/1)</a:t>
            </a:r>
            <a:r>
              <a:rPr lang="en-US">
                <a:solidFill>
                  <a:schemeClr val="dk1"/>
                </a:solidFill>
              </a:rPr>
              <a:t>: Final report and presentation preparation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總結調查結果並撰寫最終報告。</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準備最終簡報的簡報。</a:t>
            </a:r>
            <a:endParaRPr>
              <a:solidFill>
                <a:schemeClr val="dk1"/>
              </a:solidFill>
            </a:endParaRPr>
          </a:p>
          <a:p>
            <a:pPr indent="-234950" lvl="0" marL="342900" rtl="0" algn="l">
              <a:spcBef>
                <a:spcPts val="12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9a667f4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f9a667f4a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98cac06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過重與肥胖人口比例與日俱增</a:t>
            </a:r>
            <a:endParaRPr/>
          </a:p>
        </p:txBody>
      </p:sp>
      <p:sp>
        <p:nvSpPr>
          <p:cNvPr id="100" name="Google Shape;100;g2f98cac06d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兩大變因</a:t>
            </a:r>
            <a:r>
              <a:rPr lang="en-US"/>
              <a:t>導致肥胖：飲食、勞動(運動)</a:t>
            </a:r>
            <a:endParaRPr/>
          </a:p>
          <a:p>
            <a:pPr indent="0" lvl="0" marL="0" rtl="0" algn="l">
              <a:spcBef>
                <a:spcPts val="0"/>
              </a:spcBef>
              <a:spcAft>
                <a:spcPts val="0"/>
              </a:spcAft>
              <a:buNone/>
            </a:pPr>
            <a:r>
              <a:rPr lang="en-US"/>
              <a:t>目標 1.預測肥胖程度 2.找到肥胖原因</a:t>
            </a:r>
            <a:endParaRPr/>
          </a:p>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輸入 </a:t>
            </a:r>
            <a:r>
              <a:rPr lang="en-US"/>
              <a:t>16個</a:t>
            </a:r>
            <a:r>
              <a:rPr lang="en-US"/>
              <a:t>欄位，分為：個人資訊、生活習慣 兩類</a:t>
            </a:r>
            <a:endParaRPr/>
          </a:p>
          <a:p>
            <a:pPr indent="0" lvl="0" marL="0" rtl="0" algn="l">
              <a:spcBef>
                <a:spcPts val="0"/>
              </a:spcBef>
              <a:spcAft>
                <a:spcPts val="0"/>
              </a:spcAft>
              <a:buNone/>
            </a:pPr>
            <a:r>
              <a:rPr lang="en-US"/>
              <a:t>輸出 1.肥胖分類 2.導致肥胖的原因</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參考三篇相關主題論文訂出目標值</a:t>
            </a:r>
            <a:endParaRPr/>
          </a:p>
          <a:p>
            <a:pPr indent="0" lvl="0" marL="0" rtl="0" algn="l">
              <a:spcBef>
                <a:spcPts val="0"/>
              </a:spcBef>
              <a:spcAft>
                <a:spcPts val="0"/>
              </a:spcAft>
              <a:buNone/>
            </a:pPr>
            <a:r>
              <a:rPr lang="en-US"/>
              <a:t>不與類神經網路、深度學習等技術比較</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Kaggle </a:t>
            </a:r>
            <a:r>
              <a:rPr lang="en-US"/>
              <a:t>公開資料源，原始資料為問卷調查</a:t>
            </a:r>
            <a:endParaRPr/>
          </a:p>
          <a:p>
            <a:pPr indent="0" lvl="0" marL="0" rtl="0" algn="l">
              <a:spcBef>
                <a:spcPts val="0"/>
              </a:spcBef>
              <a:spcAft>
                <a:spcPts val="0"/>
              </a:spcAft>
              <a:buNone/>
            </a:pPr>
            <a:r>
              <a:rPr lang="en-US"/>
              <a:t>16個屬性欄位，1個目標欄位</a:t>
            </a:r>
            <a:endParaRPr/>
          </a:p>
          <a:p>
            <a:pPr indent="0" lvl="0" marL="0" rtl="0" algn="l">
              <a:spcBef>
                <a:spcPts val="0"/>
              </a:spcBef>
              <a:spcAft>
                <a:spcPts val="0"/>
              </a:spcAft>
              <a:buNone/>
            </a:pPr>
            <a:r>
              <a:rPr lang="en-US"/>
              <a:t>2111筆紀錄</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98cac06d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資料類型：布林、類別、整數、數值</a:t>
            </a:r>
            <a:endParaRPr/>
          </a:p>
        </p:txBody>
      </p:sp>
      <p:sp>
        <p:nvSpPr>
          <p:cNvPr id="148" name="Google Shape;148;g2f98cac06d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98cac06d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f98cac06dc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3.xml"/><Relationship Id="rId4" Type="http://schemas.openxmlformats.org/officeDocument/2006/relationships/hyperlink" Target="https://vinta.ws/code/feature-engineerin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4.xml"/><Relationship Id="rId4" Type="http://schemas.openxmlformats.org/officeDocument/2006/relationships/image" Target="../media/image3.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hyperlink" Target="https://www.ncbi.nlm.nih.gov/pmc/articles/PMC8176949/table/T1/" TargetMode="External"/><Relationship Id="rId5" Type="http://schemas.openxmlformats.org/officeDocument/2006/relationships/hyperlink" Target="https://www.researchgate.net/publication/376813634_Machine_Learning_Approach_of_Obesity_Level_Classification_A_Systematic_Literature_Review_of_Methods_and_Facto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hyperlink" Target="https://www.sciencedirect.com/science/article/pii/S2352340919306985?via%3Dihub" TargetMode="External"/><Relationship Id="rId5" Type="http://schemas.openxmlformats.org/officeDocument/2006/relationships/hyperlink" Target="https://www.kaggle.com/datasets/jayitabhattacharyya/estimation-of-obesity-levels-uci-dataset/" TargetMode="External"/><Relationship Id="rId6" Type="http://schemas.openxmlformats.org/officeDocument/2006/relationships/hyperlink" Target="https://archive.ics.uci.edu/dataset/544/estimation+of+obesity+levels+based+on+eating+habits+and+physical+condi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rchive.ics.uci.edu/dataset/544/estimation+of+obesity+levels+based+on+eating+habits+and+physical+condi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kaggle.com/code/mpwolke/obesity-levels-life-style/notebook"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0" y="3479720"/>
            <a:ext cx="9144000" cy="3378280"/>
          </a:xfrm>
          <a:custGeom>
            <a:rect b="b" l="l" r="r" t="t"/>
            <a:pathLst>
              <a:path extrusionOk="0" h="3378280" w="1219200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type="ctrTitle"/>
          </p:nvPr>
        </p:nvSpPr>
        <p:spPr>
          <a:xfrm>
            <a:off x="1801585" y="2039254"/>
            <a:ext cx="5540829" cy="220617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Arial"/>
              <a:buNone/>
            </a:pPr>
            <a:r>
              <a:rPr lang="en-US" sz="3800">
                <a:solidFill>
                  <a:srgbClr val="262626"/>
                </a:solidFill>
              </a:rPr>
              <a:t>Predicting Obesity Levels by Linking Personal Information and Lifestyle Factors</a:t>
            </a:r>
            <a:endParaRPr/>
          </a:p>
        </p:txBody>
      </p:sp>
      <p:sp>
        <p:nvSpPr>
          <p:cNvPr id="87" name="Google Shape;87;p1"/>
          <p:cNvSpPr txBox="1"/>
          <p:nvPr>
            <p:ph idx="1" type="subTitle"/>
          </p:nvPr>
        </p:nvSpPr>
        <p:spPr>
          <a:xfrm>
            <a:off x="451757" y="4485703"/>
            <a:ext cx="2543992" cy="23018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1600"/>
              <a:buNone/>
            </a:pPr>
            <a:r>
              <a:rPr lang="en-US" sz="1600">
                <a:solidFill>
                  <a:srgbClr val="262626"/>
                </a:solidFill>
              </a:rPr>
              <a:t>Data Mining, Fall 2024</a:t>
            </a:r>
            <a:endParaRPr sz="1600">
              <a:solidFill>
                <a:srgbClr val="262626"/>
              </a:solidFill>
            </a:endParaRPr>
          </a:p>
          <a:p>
            <a:pPr indent="0" lvl="0" marL="0" rtl="0" algn="l">
              <a:spcBef>
                <a:spcPts val="320"/>
              </a:spcBef>
              <a:spcAft>
                <a:spcPts val="0"/>
              </a:spcAft>
              <a:buClr>
                <a:srgbClr val="262626"/>
              </a:buClr>
              <a:buSzPts val="1600"/>
              <a:buNone/>
            </a:pPr>
            <a:r>
              <a:rPr lang="en-US" sz="1600">
                <a:solidFill>
                  <a:srgbClr val="262626"/>
                </a:solidFill>
              </a:rPr>
              <a:t>Team11 </a:t>
            </a:r>
            <a:br>
              <a:rPr lang="en-US" sz="1600">
                <a:solidFill>
                  <a:srgbClr val="262626"/>
                </a:solidFill>
              </a:rPr>
            </a:br>
            <a:r>
              <a:rPr lang="en-US" sz="1600">
                <a:solidFill>
                  <a:srgbClr val="262626"/>
                </a:solidFill>
              </a:rPr>
              <a:t>313553053 康峻瑋	313554059 林滋隆	313554046 許茗鈞	413551001 黃正鵬</a:t>
            </a:r>
            <a:endParaRPr sz="1600">
              <a:solidFill>
                <a:srgbClr val="262626"/>
              </a:solidFill>
            </a:endParaRPr>
          </a:p>
        </p:txBody>
      </p:sp>
      <p:sp>
        <p:nvSpPr>
          <p:cNvPr id="88" name="Google Shape;88;p1"/>
          <p:cNvSpPr/>
          <p:nvPr/>
        </p:nvSpPr>
        <p:spPr>
          <a:xfrm flipH="1" rot="10800000">
            <a:off x="3667538" y="0"/>
            <a:ext cx="5476462" cy="918344"/>
          </a:xfrm>
          <a:custGeom>
            <a:rect b="b" l="l" r="r" t="t"/>
            <a:pathLst>
              <a:path extrusionOk="0" h="918344" w="9517857">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7"/>
          <p:cNvSpPr/>
          <p:nvPr/>
        </p:nvSpPr>
        <p:spPr>
          <a:xfrm>
            <a:off x="0" y="4"/>
            <a:ext cx="9144000" cy="2295238"/>
          </a:xfrm>
          <a:custGeom>
            <a:rect b="b" l="l" r="r" t="t"/>
            <a:pathLst>
              <a:path extrusionOk="0" h="2079137" w="12192000">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7"/>
          <p:cNvSpPr txBox="1"/>
          <p:nvPr>
            <p:ph type="title"/>
          </p:nvPr>
        </p:nvSpPr>
        <p:spPr>
          <a:xfrm>
            <a:off x="852777" y="548640"/>
            <a:ext cx="7157553"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Environment</a:t>
            </a:r>
            <a:endParaRPr sz="2400">
              <a:solidFill>
                <a:srgbClr val="262626"/>
              </a:solidFill>
            </a:endParaRPr>
          </a:p>
        </p:txBody>
      </p:sp>
      <p:sp>
        <p:nvSpPr>
          <p:cNvPr id="173" name="Google Shape;173;p7"/>
          <p:cNvSpPr/>
          <p:nvPr/>
        </p:nvSpPr>
        <p:spPr>
          <a:xfrm>
            <a:off x="1668439" y="5970896"/>
            <a:ext cx="7475562" cy="887104"/>
          </a:xfrm>
          <a:custGeom>
            <a:rect b="b" l="l" r="r" t="t"/>
            <a:pathLst>
              <a:path extrusionOk="0" h="918356" w="9517857">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7"/>
          <p:cNvSpPr txBox="1"/>
          <p:nvPr>
            <p:ph idx="1" type="body"/>
          </p:nvPr>
        </p:nvSpPr>
        <p:spPr>
          <a:xfrm>
            <a:off x="1468490" y="2404940"/>
            <a:ext cx="6207000" cy="3320100"/>
          </a:xfrm>
          <a:prstGeom prst="rect">
            <a:avLst/>
          </a:prstGeom>
          <a:noFill/>
          <a:ln>
            <a:noFill/>
          </a:ln>
        </p:spPr>
        <p:txBody>
          <a:bodyPr anchorCtr="0" anchor="ctr" bIns="45700" lIns="91425" spcFirstLastPara="1" rIns="91425" wrap="square" tIns="45700">
            <a:normAutofit/>
          </a:bodyPr>
          <a:lstStyle/>
          <a:p>
            <a:pPr indent="-234950" lvl="0" marL="342900" rtl="0" algn="l">
              <a:spcBef>
                <a:spcPts val="0"/>
              </a:spcBef>
              <a:spcAft>
                <a:spcPts val="0"/>
              </a:spcAft>
              <a:buClr>
                <a:schemeClr val="dk1"/>
              </a:buClr>
              <a:buSzPts val="1700"/>
              <a:buNone/>
            </a:pPr>
            <a:r>
              <a:rPr lang="en-US" sz="1700">
                <a:solidFill>
                  <a:srgbClr val="262626"/>
                </a:solidFill>
              </a:rPr>
              <a:t>macOS 14+</a:t>
            </a:r>
            <a:endParaRPr sz="1700">
              <a:solidFill>
                <a:srgbClr val="262626"/>
              </a:solidFill>
            </a:endParaRPr>
          </a:p>
          <a:p>
            <a:pPr indent="-234950" lvl="0" marL="342900" rtl="0" algn="l">
              <a:spcBef>
                <a:spcPts val="0"/>
              </a:spcBef>
              <a:spcAft>
                <a:spcPts val="0"/>
              </a:spcAft>
              <a:buClr>
                <a:schemeClr val="dk1"/>
              </a:buClr>
              <a:buSzPts val="1700"/>
              <a:buNone/>
            </a:pPr>
            <a:r>
              <a:rPr lang="en-US" sz="1700">
                <a:solidFill>
                  <a:srgbClr val="262626"/>
                </a:solidFill>
              </a:rPr>
              <a:t>Python</a:t>
            </a:r>
            <a:endParaRPr sz="1700">
              <a:solidFill>
                <a:srgbClr val="262626"/>
              </a:solidFill>
            </a:endParaRPr>
          </a:p>
          <a:p>
            <a:pPr indent="-234950" lvl="0" marL="342900" rtl="0" algn="l">
              <a:spcBef>
                <a:spcPts val="0"/>
              </a:spcBef>
              <a:spcAft>
                <a:spcPts val="0"/>
              </a:spcAft>
              <a:buClr>
                <a:schemeClr val="dk1"/>
              </a:buClr>
              <a:buSzPts val="1700"/>
              <a:buNone/>
            </a:pPr>
            <a:r>
              <a:rPr lang="en-US" sz="1700">
                <a:solidFill>
                  <a:srgbClr val="262626"/>
                </a:solidFill>
              </a:rPr>
              <a:t>Jupyter Notebook</a:t>
            </a:r>
            <a:endParaRPr sz="1700">
              <a:solidFill>
                <a:srgbClr val="262626"/>
              </a:solidFill>
            </a:endParaRPr>
          </a:p>
          <a:p>
            <a:pPr indent="-234950" lvl="0" marL="342900" rtl="0" algn="l">
              <a:spcBef>
                <a:spcPts val="0"/>
              </a:spcBef>
              <a:spcAft>
                <a:spcPts val="0"/>
              </a:spcAft>
              <a:buClr>
                <a:schemeClr val="dk1"/>
              </a:buClr>
              <a:buSzPts val="1700"/>
              <a:buNone/>
            </a:pPr>
            <a:r>
              <a:rPr lang="en-US" sz="1700">
                <a:solidFill>
                  <a:srgbClr val="262626"/>
                </a:solidFill>
              </a:rPr>
              <a:t>Scikit-learn</a:t>
            </a:r>
            <a:endParaRPr sz="1700">
              <a:solidFill>
                <a:srgbClr val="262626"/>
              </a:solidFill>
            </a:endParaRPr>
          </a:p>
        </p:txBody>
      </p:sp>
      <p:pic>
        <p:nvPicPr>
          <p:cNvPr id="175" name="Google Shape;175;p7"/>
          <p:cNvPicPr preferRelativeResize="0"/>
          <p:nvPr/>
        </p:nvPicPr>
        <p:blipFill>
          <a:blip r:embed="rId3">
            <a:alphaModFix/>
          </a:blip>
          <a:stretch>
            <a:fillRect/>
          </a:stretch>
        </p:blipFill>
        <p:spPr>
          <a:xfrm>
            <a:off x="4079925" y="1284150"/>
            <a:ext cx="9143998" cy="456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8"/>
          <p:cNvSpPr txBox="1"/>
          <p:nvPr>
            <p:ph type="title"/>
          </p:nvPr>
        </p:nvSpPr>
        <p:spPr>
          <a:xfrm>
            <a:off x="852777" y="609600"/>
            <a:ext cx="6411289" cy="12824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Analysis Workflow</a:t>
            </a:r>
            <a:endParaRPr sz="2400"/>
          </a:p>
        </p:txBody>
      </p:sp>
      <p:sp>
        <p:nvSpPr>
          <p:cNvPr id="182" name="Google Shape;182;p8"/>
          <p:cNvSpPr txBox="1"/>
          <p:nvPr>
            <p:ph idx="1" type="body"/>
          </p:nvPr>
        </p:nvSpPr>
        <p:spPr>
          <a:xfrm>
            <a:off x="852775" y="2147350"/>
            <a:ext cx="7524300" cy="40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sz="1700"/>
              <a:t>Data Processing: Check for unusual data, inconsistent data, outliers or missing values</a:t>
            </a:r>
            <a:endParaRPr sz="1700"/>
          </a:p>
          <a:p>
            <a:pPr indent="0" lvl="0" marL="0" rtl="0" algn="l">
              <a:spcBef>
                <a:spcPts val="0"/>
              </a:spcBef>
              <a:spcAft>
                <a:spcPts val="0"/>
              </a:spcAft>
              <a:buClr>
                <a:schemeClr val="dk1"/>
              </a:buClr>
              <a:buSzPts val="1100"/>
              <a:buNone/>
            </a:pPr>
            <a:r>
              <a:rPr lang="en-US" sz="1700"/>
              <a:t>Data Transformation: Convert to numerical representation (label encoding or one-hot encoding), Scale using normalization or standardization</a:t>
            </a:r>
            <a:endParaRPr sz="1700"/>
          </a:p>
          <a:p>
            <a:pPr indent="0" lvl="0" marL="0" rtl="0" algn="l">
              <a:spcBef>
                <a:spcPts val="0"/>
              </a:spcBef>
              <a:spcAft>
                <a:spcPts val="0"/>
              </a:spcAft>
              <a:buClr>
                <a:schemeClr val="dk1"/>
              </a:buClr>
              <a:buSzPts val="1100"/>
              <a:buNone/>
            </a:pPr>
            <a:r>
              <a:rPr lang="en-US" sz="1700"/>
              <a:t>Feature </a:t>
            </a:r>
            <a:r>
              <a:rPr lang="en-US" sz="1700"/>
              <a:t>Engineering</a:t>
            </a:r>
            <a:r>
              <a:rPr lang="en-US" sz="1700"/>
              <a:t>: Binning (bucketization),Feature Combination, Feature Selection (i.e. exclude Height and Weight)</a:t>
            </a:r>
            <a:endParaRPr sz="1700"/>
          </a:p>
          <a:p>
            <a:pPr indent="0" lvl="0" marL="0" rtl="0" algn="l">
              <a:spcBef>
                <a:spcPts val="0"/>
              </a:spcBef>
              <a:spcAft>
                <a:spcPts val="0"/>
              </a:spcAft>
              <a:buClr>
                <a:schemeClr val="dk1"/>
              </a:buClr>
              <a:buSzPts val="1100"/>
              <a:buNone/>
            </a:pPr>
            <a:r>
              <a:rPr lang="en-US" sz="1700"/>
              <a:t>Modeling: </a:t>
            </a:r>
            <a:endParaRPr sz="1700"/>
          </a:p>
          <a:p>
            <a:pPr indent="-336550" lvl="0" marL="457200" rtl="0" algn="l">
              <a:spcBef>
                <a:spcPts val="0"/>
              </a:spcBef>
              <a:spcAft>
                <a:spcPts val="0"/>
              </a:spcAft>
              <a:buSzPts val="1700"/>
              <a:buChar char="•"/>
            </a:pPr>
            <a:r>
              <a:rPr lang="en-US" sz="1700"/>
              <a:t>Classification: Decision Trees, Random Forest, Gradient Boosting (e.g., XGBoost, LightGBM, CatBoost), Support Vector Machines (SVM), k-Nearest Neighbors (k-NN)</a:t>
            </a:r>
            <a:endParaRPr sz="1700"/>
          </a:p>
          <a:p>
            <a:pPr indent="-336550" lvl="0" marL="457200" rtl="0" algn="l">
              <a:spcBef>
                <a:spcPts val="0"/>
              </a:spcBef>
              <a:spcAft>
                <a:spcPts val="0"/>
              </a:spcAft>
              <a:buSzPts val="1700"/>
              <a:buChar char="•"/>
            </a:pPr>
            <a:r>
              <a:rPr lang="en-US" sz="1700"/>
              <a:t>Link analysis: Logistic </a:t>
            </a:r>
            <a:r>
              <a:rPr lang="en-US" sz="1700">
                <a:extLst>
                  <a:ext uri="http://customooxmlschemas.google.com/">
                    <go:slidesCustomData xmlns:go="http://customooxmlschemas.google.com/" textRoundtripDataId="1"/>
                  </a:ext>
                </a:extLst>
              </a:rPr>
              <a:t>Regression</a:t>
            </a:r>
            <a:r>
              <a:rPr lang="en-US" sz="1700"/>
              <a:t>, Collaborative Filtering, Matrix Factorization</a:t>
            </a:r>
            <a:endParaRPr sz="1700"/>
          </a:p>
          <a:p>
            <a:pPr indent="0" lvl="0" marL="0" rtl="0" algn="l">
              <a:spcBef>
                <a:spcPts val="0"/>
              </a:spcBef>
              <a:spcAft>
                <a:spcPts val="0"/>
              </a:spcAft>
              <a:buNone/>
            </a:pPr>
            <a:r>
              <a:rPr lang="en-US" sz="1700"/>
              <a:t>Evaluation: Use cross-validation to assess model performance. </a:t>
            </a:r>
            <a:endParaRPr sz="1700"/>
          </a:p>
          <a:p>
            <a:pPr indent="-336550" lvl="0" marL="457200" rtl="0" algn="l">
              <a:spcBef>
                <a:spcPts val="0"/>
              </a:spcBef>
              <a:spcAft>
                <a:spcPts val="0"/>
              </a:spcAft>
              <a:buSzPts val="1700"/>
              <a:buChar char="•"/>
            </a:pPr>
            <a:r>
              <a:rPr lang="en-US" sz="1700"/>
              <a:t>Classification: accuracy, F1-score, precision, recall </a:t>
            </a:r>
            <a:endParaRPr sz="1700"/>
          </a:p>
          <a:p>
            <a:pPr indent="-336550" lvl="0" marL="457200" rtl="0" algn="l">
              <a:spcBef>
                <a:spcPts val="0"/>
              </a:spcBef>
              <a:spcAft>
                <a:spcPts val="0"/>
              </a:spcAft>
              <a:buSzPts val="1700"/>
              <a:buChar char="•"/>
            </a:pPr>
            <a:r>
              <a:rPr lang="en-US" sz="1700"/>
              <a:t>Link prediction: AUC</a:t>
            </a:r>
            <a:endParaRPr sz="1700"/>
          </a:p>
        </p:txBody>
      </p:sp>
      <p:sp>
        <p:nvSpPr>
          <p:cNvPr id="183" name="Google Shape;183;p8"/>
          <p:cNvSpPr/>
          <p:nvPr/>
        </p:nvSpPr>
        <p:spPr>
          <a:xfrm flipH="1" rot="10800000">
            <a:off x="8116842" y="-2"/>
            <a:ext cx="1026164" cy="6858000"/>
          </a:xfrm>
          <a:custGeom>
            <a:rect b="b" l="l" r="r" t="t"/>
            <a:pathLst>
              <a:path extrusionOk="0" h="6858000" w="1364418">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8"/>
          <p:cNvSpPr txBox="1"/>
          <p:nvPr/>
        </p:nvSpPr>
        <p:spPr>
          <a:xfrm>
            <a:off x="-3615250" y="720000"/>
            <a:ext cx="3000000" cy="5418000"/>
          </a:xfrm>
          <a:prstGeom prst="rect">
            <a:avLst/>
          </a:prstGeom>
          <a:noFill/>
          <a:ln>
            <a:noFill/>
          </a:ln>
        </p:spPr>
        <p:txBody>
          <a:bodyPr anchorCtr="0" anchor="t" bIns="91425" lIns="91425" spcFirstLastPara="1" rIns="91425" wrap="square" tIns="91425">
            <a:spAutoFit/>
          </a:bodyPr>
          <a:lstStyle/>
          <a:p>
            <a:pPr indent="0" lvl="0" marL="107950" rtl="0" algn="l">
              <a:spcBef>
                <a:spcPts val="0"/>
              </a:spcBef>
              <a:spcAft>
                <a:spcPts val="0"/>
              </a:spcAft>
              <a:buNone/>
            </a:pPr>
            <a:r>
              <a:rPr lang="en-US" sz="1700">
                <a:solidFill>
                  <a:schemeClr val="dk1"/>
                </a:solidFill>
                <a:latin typeface="Calibri"/>
                <a:ea typeface="Calibri"/>
                <a:cs typeface="Calibri"/>
                <a:sym typeface="Calibri"/>
              </a:rPr>
              <a:t>Suggested Workflow:</a:t>
            </a:r>
            <a:endParaRPr sz="1700">
              <a:solidFill>
                <a:schemeClr val="dk1"/>
              </a:solidFill>
              <a:latin typeface="Calibri"/>
              <a:ea typeface="Calibri"/>
              <a:cs typeface="Calibri"/>
              <a:sym typeface="Calibri"/>
            </a:endParaRPr>
          </a:p>
          <a:p>
            <a:pPr indent="0" lvl="0" marL="107950" rtl="0" algn="l">
              <a:spcBef>
                <a:spcPts val="0"/>
              </a:spcBef>
              <a:spcAft>
                <a:spcPts val="0"/>
              </a:spcAft>
              <a:buNone/>
            </a:pPr>
            <a:r>
              <a:rPr lang="en-US" sz="1700">
                <a:solidFill>
                  <a:schemeClr val="dk1"/>
                </a:solidFill>
                <a:latin typeface="Calibri"/>
                <a:ea typeface="Calibri"/>
                <a:cs typeface="Calibri"/>
                <a:sym typeface="Calibri"/>
              </a:rPr>
              <a:t>Data Preprocessing: Clean your data, handle missing values, and perform feature scaling (especially for algorithms like SVM and k-NN).</a:t>
            </a:r>
            <a:endParaRPr sz="1700">
              <a:solidFill>
                <a:schemeClr val="dk1"/>
              </a:solidFill>
              <a:latin typeface="Calibri"/>
              <a:ea typeface="Calibri"/>
              <a:cs typeface="Calibri"/>
              <a:sym typeface="Calibri"/>
            </a:endParaRPr>
          </a:p>
          <a:p>
            <a:pPr indent="0" lvl="0" marL="107950" rtl="0" algn="l">
              <a:spcBef>
                <a:spcPts val="0"/>
              </a:spcBef>
              <a:spcAft>
                <a:spcPts val="0"/>
              </a:spcAft>
              <a:buNone/>
            </a:pPr>
            <a:r>
              <a:rPr lang="en-US" sz="1700">
                <a:solidFill>
                  <a:schemeClr val="dk1"/>
                </a:solidFill>
                <a:latin typeface="Calibri"/>
                <a:ea typeface="Calibri"/>
                <a:cs typeface="Calibri"/>
                <a:sym typeface="Calibri"/>
              </a:rPr>
              <a:t>Model Selection: Start with simpler models (e.g., logistic regression, decision trees) and gradually move to more complex ones (e.g., Random Forest, XGBoost).</a:t>
            </a:r>
            <a:endParaRPr sz="1700">
              <a:solidFill>
                <a:schemeClr val="dk1"/>
              </a:solidFill>
              <a:latin typeface="Calibri"/>
              <a:ea typeface="Calibri"/>
              <a:cs typeface="Calibri"/>
              <a:sym typeface="Calibri"/>
            </a:endParaRPr>
          </a:p>
          <a:p>
            <a:pPr indent="0" lvl="0" marL="107950" rtl="0" algn="l">
              <a:spcBef>
                <a:spcPts val="0"/>
              </a:spcBef>
              <a:spcAft>
                <a:spcPts val="0"/>
              </a:spcAft>
              <a:buNone/>
            </a:pPr>
            <a:r>
              <a:rPr lang="en-US" sz="1700">
                <a:solidFill>
                  <a:schemeClr val="dk1"/>
                </a:solidFill>
                <a:latin typeface="Calibri"/>
                <a:ea typeface="Calibri"/>
                <a:cs typeface="Calibri"/>
                <a:sym typeface="Calibri"/>
              </a:rPr>
              <a:t>Evaluation: Use cross-validation to assess model performance. Consider metrics like accuracy, F1-score, precision, recall for classification, and AUC-ROC for link prediction.</a:t>
            </a:r>
            <a:endParaRPr/>
          </a:p>
        </p:txBody>
      </p:sp>
      <p:sp>
        <p:nvSpPr>
          <p:cNvPr id="185" name="Google Shape;185;p8"/>
          <p:cNvSpPr txBox="1"/>
          <p:nvPr/>
        </p:nvSpPr>
        <p:spPr>
          <a:xfrm>
            <a:off x="-2934050" y="8968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u="sng">
                <a:solidFill>
                  <a:schemeClr val="hlink"/>
                </a:solidFill>
                <a:latin typeface="Calibri"/>
                <a:ea typeface="Calibri"/>
                <a:cs typeface="Calibri"/>
                <a:sym typeface="Calibri"/>
                <a:hlinkClick r:id="rId4"/>
              </a:rPr>
              <a:t>https://vinta.ws/code/feature-engineering.html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 name="Google Shape;191;p9"/>
          <p:cNvSpPr txBox="1"/>
          <p:nvPr>
            <p:ph type="title"/>
          </p:nvPr>
        </p:nvSpPr>
        <p:spPr>
          <a:xfrm>
            <a:off x="852777" y="609600"/>
            <a:ext cx="6411289" cy="12824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Evaluation</a:t>
            </a:r>
            <a:endParaRPr sz="2400"/>
          </a:p>
        </p:txBody>
      </p:sp>
      <p:sp>
        <p:nvSpPr>
          <p:cNvPr id="192" name="Google Shape;192;p9"/>
          <p:cNvSpPr txBox="1"/>
          <p:nvPr>
            <p:ph idx="1" type="body"/>
          </p:nvPr>
        </p:nvSpPr>
        <p:spPr>
          <a:xfrm>
            <a:off x="724926" y="2205483"/>
            <a:ext cx="6411300" cy="40764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1200"/>
              </a:spcBef>
              <a:spcAft>
                <a:spcPts val="0"/>
              </a:spcAft>
              <a:buSzPts val="1200"/>
              <a:buAutoNum type="arabicPeriod"/>
            </a:pPr>
            <a:r>
              <a:rPr b="1" lang="en-US" sz="1200">
                <a:latin typeface="Arial"/>
                <a:ea typeface="Arial"/>
                <a:cs typeface="Arial"/>
                <a:sym typeface="Arial"/>
              </a:rPr>
              <a:t>Confusion Matrix</a:t>
            </a:r>
            <a:br>
              <a:rPr b="1" lang="en-US" sz="1200">
                <a:latin typeface="Arial"/>
                <a:ea typeface="Arial"/>
                <a:cs typeface="Arial"/>
                <a:sym typeface="Arial"/>
              </a:rPr>
            </a:br>
            <a:r>
              <a:rPr lang="en-US" sz="1200">
                <a:latin typeface="Arial"/>
                <a:ea typeface="Arial"/>
                <a:cs typeface="Arial"/>
                <a:sym typeface="Arial"/>
              </a:rPr>
              <a:t>Helps identify how well the model predicts different obesity types or weight levels and highlights common errors.</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AUROC</a:t>
            </a:r>
            <a:br>
              <a:rPr b="1" lang="en-US" sz="1200">
                <a:latin typeface="Arial"/>
                <a:ea typeface="Arial"/>
                <a:cs typeface="Arial"/>
                <a:sym typeface="Arial"/>
              </a:rPr>
            </a:br>
            <a:r>
              <a:rPr lang="en-US" sz="1200">
                <a:latin typeface="Arial"/>
                <a:ea typeface="Arial"/>
                <a:cs typeface="Arial"/>
                <a:sym typeface="Arial"/>
              </a:rPr>
              <a:t>Measures the model's ability to classify obesity types or weight levels across all classes.</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Accuracy</a:t>
            </a:r>
            <a:br>
              <a:rPr b="1" lang="en-US" sz="1200">
                <a:latin typeface="Arial"/>
                <a:ea typeface="Arial"/>
                <a:cs typeface="Arial"/>
                <a:sym typeface="Arial"/>
              </a:rPr>
            </a:br>
            <a:r>
              <a:rPr lang="en-US" sz="1200">
                <a:latin typeface="Arial"/>
                <a:ea typeface="Arial"/>
                <a:cs typeface="Arial"/>
                <a:sym typeface="Arial"/>
              </a:rPr>
              <a:t>The percentage of correct predictions for obesity types or weight levels, though it can be misleading with class imbalances.</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Precision</a:t>
            </a:r>
            <a:br>
              <a:rPr b="1" lang="en-US" sz="1200">
                <a:latin typeface="Arial"/>
                <a:ea typeface="Arial"/>
                <a:cs typeface="Arial"/>
                <a:sym typeface="Arial"/>
              </a:rPr>
            </a:br>
            <a:r>
              <a:rPr lang="en-US" sz="1200">
                <a:latin typeface="Arial"/>
                <a:ea typeface="Arial"/>
                <a:cs typeface="Arial"/>
                <a:sym typeface="Arial"/>
              </a:rPr>
              <a:t>Of those predicted to be a certain obesity type, how many are actually correct.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Recall</a:t>
            </a:r>
            <a:br>
              <a:rPr b="1" lang="en-US" sz="1200">
                <a:latin typeface="Arial"/>
                <a:ea typeface="Arial"/>
                <a:cs typeface="Arial"/>
                <a:sym typeface="Arial"/>
              </a:rPr>
            </a:br>
            <a:r>
              <a:rPr lang="en-US" sz="1200">
                <a:latin typeface="Arial"/>
                <a:ea typeface="Arial"/>
                <a:cs typeface="Arial"/>
                <a:sym typeface="Arial"/>
              </a:rPr>
              <a:t>Of those who truly belong to a certain obesity type, how many are correctly identified.</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F1 Score</a:t>
            </a:r>
            <a:br>
              <a:rPr b="1" lang="en-US" sz="1200">
                <a:latin typeface="Arial"/>
                <a:ea typeface="Arial"/>
                <a:cs typeface="Arial"/>
                <a:sym typeface="Arial"/>
              </a:rPr>
            </a:br>
            <a:r>
              <a:rPr lang="en-US" sz="1200">
                <a:latin typeface="Arial"/>
                <a:ea typeface="Arial"/>
                <a:cs typeface="Arial"/>
                <a:sym typeface="Arial"/>
              </a:rPr>
              <a:t>Balances precision and recall to evaluate overall prediction performance.</a:t>
            </a:r>
            <a:endParaRPr sz="1200">
              <a:latin typeface="Arial"/>
              <a:ea typeface="Arial"/>
              <a:cs typeface="Arial"/>
              <a:sym typeface="Arial"/>
            </a:endParaRPr>
          </a:p>
          <a:p>
            <a:pPr indent="-234950" lvl="0" marL="342900" rtl="0" algn="l">
              <a:spcBef>
                <a:spcPts val="1200"/>
              </a:spcBef>
              <a:spcAft>
                <a:spcPts val="0"/>
              </a:spcAft>
              <a:buClr>
                <a:schemeClr val="dk1"/>
              </a:buClr>
              <a:buSzPts val="1700"/>
              <a:buNone/>
            </a:pPr>
            <a:r>
              <a:t/>
            </a:r>
            <a:endParaRPr sz="1700"/>
          </a:p>
        </p:txBody>
      </p:sp>
      <p:sp>
        <p:nvSpPr>
          <p:cNvPr id="193" name="Google Shape;193;p9"/>
          <p:cNvSpPr/>
          <p:nvPr/>
        </p:nvSpPr>
        <p:spPr>
          <a:xfrm flipH="1" rot="10800000">
            <a:off x="8116842" y="-2"/>
            <a:ext cx="1026164" cy="6858000"/>
          </a:xfrm>
          <a:custGeom>
            <a:rect b="b" l="l" r="r" t="t"/>
            <a:pathLst>
              <a:path extrusionOk="0" h="6858000" w="1364418">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94" name="Google Shape;194;p9"/>
          <p:cNvPicPr preferRelativeResize="0"/>
          <p:nvPr/>
        </p:nvPicPr>
        <p:blipFill>
          <a:blip r:embed="rId4">
            <a:alphaModFix/>
          </a:blip>
          <a:stretch>
            <a:fillRect/>
          </a:stretch>
        </p:blipFill>
        <p:spPr>
          <a:xfrm>
            <a:off x="9072600" y="4017048"/>
            <a:ext cx="5315327" cy="2840950"/>
          </a:xfrm>
          <a:prstGeom prst="rect">
            <a:avLst/>
          </a:prstGeom>
          <a:noFill/>
          <a:ln>
            <a:noFill/>
          </a:ln>
        </p:spPr>
      </p:pic>
      <p:pic>
        <p:nvPicPr>
          <p:cNvPr id="195" name="Google Shape;195;p9"/>
          <p:cNvPicPr preferRelativeResize="0"/>
          <p:nvPr/>
        </p:nvPicPr>
        <p:blipFill>
          <a:blip r:embed="rId5">
            <a:alphaModFix/>
          </a:blip>
          <a:stretch>
            <a:fillRect/>
          </a:stretch>
        </p:blipFill>
        <p:spPr>
          <a:xfrm>
            <a:off x="9260863" y="1093613"/>
            <a:ext cx="4733925" cy="260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10"/>
          <p:cNvSpPr txBox="1"/>
          <p:nvPr>
            <p:ph type="title"/>
          </p:nvPr>
        </p:nvSpPr>
        <p:spPr>
          <a:xfrm>
            <a:off x="852777" y="609600"/>
            <a:ext cx="6411289" cy="12824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Tentative Schedule</a:t>
            </a:r>
            <a:endParaRPr sz="2400"/>
          </a:p>
        </p:txBody>
      </p:sp>
      <p:sp>
        <p:nvSpPr>
          <p:cNvPr id="202" name="Google Shape;202;p10"/>
          <p:cNvSpPr txBox="1"/>
          <p:nvPr>
            <p:ph idx="1" type="body"/>
          </p:nvPr>
        </p:nvSpPr>
        <p:spPr>
          <a:xfrm>
            <a:off x="852775" y="2147350"/>
            <a:ext cx="6852300" cy="4169700"/>
          </a:xfrm>
          <a:prstGeom prst="rect">
            <a:avLst/>
          </a:prstGeom>
          <a:noFill/>
          <a:ln>
            <a:noFill/>
          </a:ln>
        </p:spPr>
        <p:txBody>
          <a:bodyPr anchorCtr="0" anchor="t" bIns="45700" lIns="91425" spcFirstLastPara="1" rIns="91425" wrap="square" tIns="45700">
            <a:normAutofit lnSpcReduction="20000"/>
          </a:bodyPr>
          <a:lstStyle/>
          <a:p>
            <a:pPr indent="0" lvl="0" marL="107950" rtl="0" algn="l">
              <a:spcBef>
                <a:spcPts val="0"/>
              </a:spcBef>
              <a:spcAft>
                <a:spcPts val="0"/>
              </a:spcAft>
              <a:buClr>
                <a:schemeClr val="dk1"/>
              </a:buClr>
              <a:buSzPts val="1100"/>
              <a:buFont typeface="Arial"/>
              <a:buNone/>
            </a:pPr>
            <a:r>
              <a:rPr lang="en-US" sz="1100">
                <a:latin typeface="Arial"/>
                <a:ea typeface="Arial"/>
                <a:cs typeface="Arial"/>
                <a:sym typeface="Arial"/>
              </a:rPr>
              <a:t>.</a:t>
            </a:r>
            <a:endParaRPr sz="1100">
              <a:latin typeface="Arial"/>
              <a:ea typeface="Arial"/>
              <a:cs typeface="Arial"/>
              <a:sym typeface="Arial"/>
            </a:endParaRPr>
          </a:p>
          <a:p>
            <a:pPr indent="0" lvl="0" marL="0" rtl="0" algn="l">
              <a:spcBef>
                <a:spcPts val="0"/>
              </a:spcBef>
              <a:spcAft>
                <a:spcPts val="0"/>
              </a:spcAft>
              <a:buNone/>
            </a:pPr>
            <a:r>
              <a:rPr b="1" lang="en-US" sz="1100">
                <a:latin typeface="Arial"/>
                <a:ea typeface="Arial"/>
                <a:cs typeface="Arial"/>
                <a:sym typeface="Arial"/>
              </a:rPr>
              <a:t>Week 1 (10/04 - 10/11)</a:t>
            </a:r>
            <a:r>
              <a:rPr lang="en-US" sz="1100">
                <a:latin typeface="Arial"/>
                <a:ea typeface="Arial"/>
                <a:cs typeface="Arial"/>
                <a:sym typeface="Arial"/>
              </a:rPr>
              <a:t>: Proposal topic discussion and determination</a:t>
            </a:r>
            <a:endParaRPr sz="1100">
              <a:latin typeface="Arial"/>
              <a:ea typeface="Arial"/>
              <a:cs typeface="Arial"/>
              <a:sym typeface="Arial"/>
            </a:endParaRPr>
          </a:p>
          <a:p>
            <a:pPr indent="-298450" lvl="0" marL="457200" rtl="0" algn="l">
              <a:spcBef>
                <a:spcPts val="0"/>
              </a:spcBef>
              <a:spcAft>
                <a:spcPts val="0"/>
              </a:spcAft>
              <a:buSzPts val="1100"/>
              <a:buChar char="●"/>
            </a:pPr>
            <a:r>
              <a:rPr lang="en-US" sz="1100">
                <a:latin typeface="Arial"/>
                <a:ea typeface="Arial"/>
                <a:cs typeface="Arial"/>
                <a:sym typeface="Arial"/>
              </a:rPr>
              <a:t> Proposal topic discussion and determination Finalize the research topic </a:t>
            </a:r>
            <a:endParaRPr sz="1100">
              <a:latin typeface="Arial"/>
              <a:ea typeface="Arial"/>
              <a:cs typeface="Arial"/>
              <a:sym typeface="Arial"/>
            </a:endParaRPr>
          </a:p>
          <a:p>
            <a:pPr indent="-298450" lvl="0" marL="457200" rtl="0" algn="l">
              <a:spcBef>
                <a:spcPts val="0"/>
              </a:spcBef>
              <a:spcAft>
                <a:spcPts val="0"/>
              </a:spcAft>
              <a:buSzPts val="1100"/>
              <a:buChar char="●"/>
            </a:pPr>
            <a:r>
              <a:rPr lang="en-US" sz="1100">
                <a:latin typeface="Arial"/>
                <a:ea typeface="Arial"/>
                <a:cs typeface="Arial"/>
                <a:sym typeface="Arial"/>
              </a:rPr>
              <a:t> plan the steps for data preprocessing, feature engineering, and model training for obesity prediction.</a:t>
            </a:r>
            <a:endParaRPr sz="1100">
              <a:latin typeface="Arial"/>
              <a:ea typeface="Arial"/>
              <a:cs typeface="Arial"/>
              <a:sym typeface="Arial"/>
            </a:endParaRPr>
          </a:p>
          <a:p>
            <a:pPr indent="0" lvl="0" marL="10795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rPr b="1" lang="en-US" sz="1100">
                <a:latin typeface="Arial"/>
                <a:ea typeface="Arial"/>
                <a:cs typeface="Arial"/>
                <a:sym typeface="Arial"/>
              </a:rPr>
              <a:t>Week 2 (10/12 - 10/18)</a:t>
            </a:r>
            <a:r>
              <a:rPr lang="en-US" sz="1100">
                <a:latin typeface="Arial"/>
                <a:ea typeface="Arial"/>
                <a:cs typeface="Arial"/>
                <a:sym typeface="Arial"/>
              </a:rPr>
              <a:t>: Data preprocessing</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Clean and preprocess the data, handling missing and outlier values.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Week 3 (</a:t>
            </a:r>
            <a:r>
              <a:rPr b="1" lang="en-US" sz="1100">
                <a:latin typeface="Arial"/>
                <a:ea typeface="Arial"/>
                <a:cs typeface="Arial"/>
                <a:sym typeface="Arial"/>
              </a:rPr>
              <a:t>10/19</a:t>
            </a:r>
            <a:r>
              <a:rPr b="1" lang="en-US" sz="1100">
                <a:latin typeface="Arial"/>
                <a:ea typeface="Arial"/>
                <a:cs typeface="Arial"/>
                <a:sym typeface="Arial"/>
              </a:rPr>
              <a:t> - 10/25)</a:t>
            </a:r>
            <a:r>
              <a:rPr lang="en-US" sz="1100">
                <a:latin typeface="Arial"/>
                <a:ea typeface="Arial"/>
                <a:cs typeface="Arial"/>
                <a:sym typeface="Arial"/>
              </a:rPr>
              <a:t>:Feature Engineering (EDA) // 1 week</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Perform EDA to identify the most influential features for obesity prediction.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Week 4-8 (10/26 - 11/23)</a:t>
            </a:r>
            <a:r>
              <a:rPr lang="en-US" sz="1100">
                <a:latin typeface="Arial"/>
                <a:ea typeface="Arial"/>
                <a:cs typeface="Arial"/>
                <a:sym typeface="Arial"/>
              </a:rPr>
              <a:t>: Modelling &amp; Evaluation</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Train classification models like decision trees and random forests.</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Explore link analysis to predict the association between lifestyle factors and obesity.</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Test the models, evaluate accuracy, precision, and recall, and optimize accordingly.</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Week 9 (11/24 - 12/1)</a:t>
            </a:r>
            <a:r>
              <a:rPr lang="en-US" sz="1100">
                <a:latin typeface="Arial"/>
                <a:ea typeface="Arial"/>
                <a:cs typeface="Arial"/>
                <a:sym typeface="Arial"/>
              </a:rPr>
              <a:t>: Final report and presentation preparation</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Summarize findings and write the final report.</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Prepare the presentation for the final demonstration.</a:t>
            </a:r>
            <a:endParaRPr sz="1100">
              <a:latin typeface="Arial"/>
              <a:ea typeface="Arial"/>
              <a:cs typeface="Arial"/>
              <a:sym typeface="Arial"/>
            </a:endParaRPr>
          </a:p>
          <a:p>
            <a:pPr indent="-234950" lvl="0" marL="342900" rtl="0" algn="l">
              <a:spcBef>
                <a:spcPts val="1200"/>
              </a:spcBef>
              <a:spcAft>
                <a:spcPts val="0"/>
              </a:spcAft>
              <a:buClr>
                <a:schemeClr val="dk1"/>
              </a:buClr>
              <a:buSzPts val="1700"/>
              <a:buNone/>
            </a:pPr>
            <a:r>
              <a:t/>
            </a:r>
            <a:endParaRPr sz="1700"/>
          </a:p>
        </p:txBody>
      </p:sp>
      <p:sp>
        <p:nvSpPr>
          <p:cNvPr id="203" name="Google Shape;203;p10"/>
          <p:cNvSpPr/>
          <p:nvPr/>
        </p:nvSpPr>
        <p:spPr>
          <a:xfrm flipH="1" rot="10800000">
            <a:off x="8116842" y="-2"/>
            <a:ext cx="1026164" cy="6858000"/>
          </a:xfrm>
          <a:custGeom>
            <a:rect b="b" l="l" r="r" t="t"/>
            <a:pathLst>
              <a:path extrusionOk="0" h="6858000" w="1364418">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11"/>
          <p:cNvSpPr/>
          <p:nvPr/>
        </p:nvSpPr>
        <p:spPr>
          <a:xfrm>
            <a:off x="0" y="3479720"/>
            <a:ext cx="9144000" cy="3378280"/>
          </a:xfrm>
          <a:custGeom>
            <a:rect b="b" l="l" r="r" t="t"/>
            <a:pathLst>
              <a:path extrusionOk="0" h="3378280" w="1219200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11"/>
          <p:cNvSpPr txBox="1"/>
          <p:nvPr>
            <p:ph type="title"/>
          </p:nvPr>
        </p:nvSpPr>
        <p:spPr>
          <a:xfrm>
            <a:off x="1801585" y="2039254"/>
            <a:ext cx="5540829" cy="22061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800"/>
              <a:buFont typeface="Calibri"/>
              <a:buNone/>
            </a:pPr>
            <a:r>
              <a:rPr lang="en-US" sz="3800">
                <a:solidFill>
                  <a:srgbClr val="262626"/>
                </a:solidFill>
                <a:latin typeface="Calibri"/>
                <a:ea typeface="Calibri"/>
                <a:cs typeface="Calibri"/>
                <a:sym typeface="Calibri"/>
              </a:rPr>
              <a:t>Thank You</a:t>
            </a:r>
            <a:endParaRPr/>
          </a:p>
        </p:txBody>
      </p:sp>
      <p:sp>
        <p:nvSpPr>
          <p:cNvPr id="211" name="Google Shape;211;p11"/>
          <p:cNvSpPr/>
          <p:nvPr/>
        </p:nvSpPr>
        <p:spPr>
          <a:xfrm flipH="1" rot="10800000">
            <a:off x="3667538" y="0"/>
            <a:ext cx="5476462" cy="918344"/>
          </a:xfrm>
          <a:custGeom>
            <a:rect b="b" l="l" r="r" t="t"/>
            <a:pathLst>
              <a:path extrusionOk="0" h="918344" w="9517857">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11"/>
          <p:cNvSpPr txBox="1"/>
          <p:nvPr/>
        </p:nvSpPr>
        <p:spPr>
          <a:xfrm>
            <a:off x="413657" y="4474423"/>
            <a:ext cx="2799806" cy="23018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1600"/>
              <a:buFont typeface="Arial"/>
              <a:buNone/>
            </a:pPr>
            <a:r>
              <a:rPr lang="en-US" sz="1600">
                <a:solidFill>
                  <a:srgbClr val="262626"/>
                </a:solidFill>
                <a:latin typeface="Calibri"/>
                <a:ea typeface="Calibri"/>
                <a:cs typeface="Calibri"/>
                <a:sym typeface="Calibri"/>
              </a:rPr>
              <a:t>Data Mining, Fall 2024</a:t>
            </a:r>
            <a:endParaRPr sz="1600">
              <a:solidFill>
                <a:srgbClr val="262626"/>
              </a:solidFill>
              <a:latin typeface="Calibri"/>
              <a:ea typeface="Calibri"/>
              <a:cs typeface="Calibri"/>
              <a:sym typeface="Calibri"/>
            </a:endParaRPr>
          </a:p>
          <a:p>
            <a:pPr indent="0" lvl="0" marL="0" rtl="0" algn="l">
              <a:spcBef>
                <a:spcPts val="320"/>
              </a:spcBef>
              <a:spcAft>
                <a:spcPts val="0"/>
              </a:spcAft>
              <a:buClr>
                <a:srgbClr val="262626"/>
              </a:buClr>
              <a:buSzPts val="1600"/>
              <a:buFont typeface="Arial"/>
              <a:buNone/>
            </a:pPr>
            <a:r>
              <a:rPr lang="en-US" sz="1600">
                <a:solidFill>
                  <a:srgbClr val="262626"/>
                </a:solidFill>
                <a:latin typeface="Calibri"/>
                <a:ea typeface="Calibri"/>
                <a:cs typeface="Calibri"/>
                <a:sym typeface="Calibri"/>
              </a:rPr>
              <a:t>Team11 </a:t>
            </a:r>
            <a:br>
              <a:rPr lang="en-US" sz="1600">
                <a:solidFill>
                  <a:srgbClr val="262626"/>
                </a:solidFill>
                <a:latin typeface="Calibri"/>
                <a:ea typeface="Calibri"/>
                <a:cs typeface="Calibri"/>
                <a:sym typeface="Calibri"/>
              </a:rPr>
            </a:br>
            <a:r>
              <a:rPr lang="en-US" sz="1600">
                <a:solidFill>
                  <a:srgbClr val="262626"/>
                </a:solidFill>
                <a:latin typeface="Calibri"/>
                <a:ea typeface="Calibri"/>
                <a:cs typeface="Calibri"/>
                <a:sym typeface="Calibri"/>
              </a:rPr>
              <a:t>313553053 康峻瑋	313554059 林滋隆	313554046 許茗鈞	413551001 黃正鵬</a:t>
            </a:r>
            <a:endParaRPr sz="1600">
              <a:solidFill>
                <a:srgbClr val="26262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g2f9a667f4a2_0_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g2f9a667f4a2_0_9"/>
          <p:cNvSpPr/>
          <p:nvPr/>
        </p:nvSpPr>
        <p:spPr>
          <a:xfrm>
            <a:off x="0" y="3479720"/>
            <a:ext cx="9144000" cy="3378280"/>
          </a:xfrm>
          <a:custGeom>
            <a:rect b="b" l="l" r="r" t="t"/>
            <a:pathLst>
              <a:path extrusionOk="0" h="3378280" w="1219200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g2f9a667f4a2_0_9"/>
          <p:cNvSpPr txBox="1"/>
          <p:nvPr>
            <p:ph type="title"/>
          </p:nvPr>
        </p:nvSpPr>
        <p:spPr>
          <a:xfrm>
            <a:off x="1801585" y="2039254"/>
            <a:ext cx="5540700" cy="2206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800"/>
              <a:buFont typeface="Calibri"/>
              <a:buNone/>
            </a:pPr>
            <a:r>
              <a:rPr lang="en-US" sz="3800">
                <a:solidFill>
                  <a:srgbClr val="262626"/>
                </a:solidFill>
              </a:rPr>
              <a:t>QA</a:t>
            </a:r>
            <a:endParaRPr/>
          </a:p>
        </p:txBody>
      </p:sp>
      <p:sp>
        <p:nvSpPr>
          <p:cNvPr id="220" name="Google Shape;220;g2f9a667f4a2_0_9"/>
          <p:cNvSpPr/>
          <p:nvPr/>
        </p:nvSpPr>
        <p:spPr>
          <a:xfrm flipH="1" rot="10800000">
            <a:off x="3667538" y="0"/>
            <a:ext cx="5472768" cy="918344"/>
          </a:xfrm>
          <a:custGeom>
            <a:rect b="b" l="l" r="r" t="t"/>
            <a:pathLst>
              <a:path extrusionOk="0" h="918344" w="9517857">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g2f9a667f4a2_0_9"/>
          <p:cNvSpPr txBox="1"/>
          <p:nvPr/>
        </p:nvSpPr>
        <p:spPr>
          <a:xfrm>
            <a:off x="413657" y="4474423"/>
            <a:ext cx="2799900" cy="230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1600"/>
              <a:buFont typeface="Arial"/>
              <a:buNone/>
            </a:pPr>
            <a:r>
              <a:rPr lang="en-US" sz="1600">
                <a:solidFill>
                  <a:srgbClr val="262626"/>
                </a:solidFill>
                <a:latin typeface="Calibri"/>
                <a:ea typeface="Calibri"/>
                <a:cs typeface="Calibri"/>
                <a:sym typeface="Calibri"/>
              </a:rPr>
              <a:t>Data Mining, Fall 2024</a:t>
            </a:r>
            <a:endParaRPr sz="1600">
              <a:solidFill>
                <a:srgbClr val="262626"/>
              </a:solidFill>
              <a:latin typeface="Calibri"/>
              <a:ea typeface="Calibri"/>
              <a:cs typeface="Calibri"/>
              <a:sym typeface="Calibri"/>
            </a:endParaRPr>
          </a:p>
          <a:p>
            <a:pPr indent="0" lvl="0" marL="0" rtl="0" algn="l">
              <a:spcBef>
                <a:spcPts val="320"/>
              </a:spcBef>
              <a:spcAft>
                <a:spcPts val="0"/>
              </a:spcAft>
              <a:buClr>
                <a:srgbClr val="262626"/>
              </a:buClr>
              <a:buSzPts val="1600"/>
              <a:buFont typeface="Arial"/>
              <a:buNone/>
            </a:pPr>
            <a:r>
              <a:rPr lang="en-US" sz="1600">
                <a:solidFill>
                  <a:srgbClr val="262626"/>
                </a:solidFill>
                <a:latin typeface="Calibri"/>
                <a:ea typeface="Calibri"/>
                <a:cs typeface="Calibri"/>
                <a:sym typeface="Calibri"/>
              </a:rPr>
              <a:t>Team11 </a:t>
            </a:r>
            <a:br>
              <a:rPr lang="en-US" sz="1600">
                <a:solidFill>
                  <a:srgbClr val="262626"/>
                </a:solidFill>
                <a:latin typeface="Calibri"/>
                <a:ea typeface="Calibri"/>
                <a:cs typeface="Calibri"/>
                <a:sym typeface="Calibri"/>
              </a:rPr>
            </a:br>
            <a:r>
              <a:rPr lang="en-US" sz="1600">
                <a:solidFill>
                  <a:srgbClr val="262626"/>
                </a:solidFill>
                <a:latin typeface="Calibri"/>
                <a:ea typeface="Calibri"/>
                <a:cs typeface="Calibri"/>
                <a:sym typeface="Calibri"/>
              </a:rPr>
              <a:t>313553053 康峻瑋	313554059 林滋隆	313554046 許茗鈞	413551001 黃正鵬</a:t>
            </a:r>
            <a:endParaRPr sz="1600">
              <a:solidFill>
                <a:srgbClr val="26262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6215300"/>
            <a:ext cx="9144000" cy="642600"/>
          </a:xfrm>
          <a:prstGeom prst="rect">
            <a:avLst/>
          </a:prstGeom>
          <a:solidFill>
            <a:schemeClr val="lt1"/>
          </a:solidFill>
          <a:ln>
            <a:noFill/>
          </a:ln>
        </p:spPr>
        <p:txBody>
          <a:bodyPr anchorCtr="0" anchor="ctr" bIns="45700" lIns="91425" spcFirstLastPara="1" rIns="91425" wrap="square" tIns="45700">
            <a:noAutofit/>
          </a:bodyPr>
          <a:lstStyle/>
          <a:p>
            <a:pPr indent="-234950" lvl="0" marL="342900" rtl="0" algn="l">
              <a:spcBef>
                <a:spcPts val="0"/>
              </a:spcBef>
              <a:spcAft>
                <a:spcPts val="0"/>
              </a:spcAft>
              <a:buClr>
                <a:schemeClr val="dk1"/>
              </a:buClr>
              <a:buSzPts val="1700"/>
              <a:buFont typeface="Arial"/>
              <a:buNone/>
            </a:pPr>
            <a:r>
              <a:rPr lang="en-US" sz="1700">
                <a:latin typeface="Calibri"/>
                <a:ea typeface="Calibri"/>
                <a:cs typeface="Calibri"/>
                <a:sym typeface="Calibri"/>
              </a:rPr>
              <a:t>Resource:  </a:t>
            </a:r>
            <a:r>
              <a:rPr lang="en-US" sz="1700">
                <a:latin typeface="Calibri"/>
                <a:ea typeface="Calibri"/>
                <a:cs typeface="Calibri"/>
                <a:sym typeface="Calibri"/>
              </a:rPr>
              <a:t>https://www.who.int/news-room/fact-sheets/detail/obesity-and-overweight</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a:off x="-860" y="-5"/>
            <a:ext cx="9144861" cy="2200064"/>
          </a:xfrm>
          <a:custGeom>
            <a:rect b="b" l="l" r="r" t="t"/>
            <a:pathLst>
              <a:path extrusionOk="0" h="3171710" w="12193149">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txBox="1"/>
          <p:nvPr>
            <p:ph type="title"/>
          </p:nvPr>
        </p:nvSpPr>
        <p:spPr>
          <a:xfrm>
            <a:off x="852777" y="548640"/>
            <a:ext cx="7437474"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Background</a:t>
            </a:r>
            <a:endParaRPr/>
          </a:p>
        </p:txBody>
      </p:sp>
      <p:sp>
        <p:nvSpPr>
          <p:cNvPr id="96" name="Google Shape;96;p2"/>
          <p:cNvSpPr txBox="1"/>
          <p:nvPr>
            <p:ph idx="1" type="body"/>
          </p:nvPr>
        </p:nvSpPr>
        <p:spPr>
          <a:xfrm>
            <a:off x="968375" y="1361850"/>
            <a:ext cx="7746900" cy="8382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spcBef>
                <a:spcPts val="0"/>
              </a:spcBef>
              <a:spcAft>
                <a:spcPts val="0"/>
              </a:spcAft>
              <a:buClr>
                <a:schemeClr val="dk1"/>
              </a:buClr>
              <a:buSzPct val="79069"/>
              <a:buNone/>
            </a:pPr>
            <a:r>
              <a:rPr lang="en-US" sz="2150"/>
              <a:t>Obesity is a growing global health concern,influenced by multiple factors such as genetics, personal lifestyle, and dietary habits. </a:t>
            </a:r>
            <a:endParaRPr/>
          </a:p>
          <a:p>
            <a:pPr indent="-234950" lvl="0" marL="342900" rtl="0" algn="l">
              <a:spcBef>
                <a:spcPts val="0"/>
              </a:spcBef>
              <a:spcAft>
                <a:spcPts val="0"/>
              </a:spcAft>
              <a:buClr>
                <a:schemeClr val="dk1"/>
              </a:buClr>
              <a:buSzPct val="100000"/>
              <a:buNone/>
            </a:pPr>
            <a:r>
              <a:t/>
            </a:r>
            <a:endParaRPr sz="1700">
              <a:solidFill>
                <a:srgbClr val="262626"/>
              </a:solidFill>
            </a:endParaRPr>
          </a:p>
        </p:txBody>
      </p:sp>
      <p:pic>
        <p:nvPicPr>
          <p:cNvPr id="97" name="Google Shape;97;p2"/>
          <p:cNvPicPr preferRelativeResize="0"/>
          <p:nvPr/>
        </p:nvPicPr>
        <p:blipFill>
          <a:blip r:embed="rId3">
            <a:alphaModFix/>
          </a:blip>
          <a:stretch>
            <a:fillRect/>
          </a:stretch>
        </p:blipFill>
        <p:spPr>
          <a:xfrm>
            <a:off x="968375" y="2200050"/>
            <a:ext cx="6734062" cy="4015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g2f98cac06dc_0_1"/>
          <p:cNvSpPr/>
          <p:nvPr/>
        </p:nvSpPr>
        <p:spPr>
          <a:xfrm>
            <a:off x="0" y="6215300"/>
            <a:ext cx="9144000" cy="642600"/>
          </a:xfrm>
          <a:prstGeom prst="rect">
            <a:avLst/>
          </a:prstGeom>
          <a:solidFill>
            <a:schemeClr val="lt1"/>
          </a:solidFill>
          <a:ln>
            <a:noFill/>
          </a:ln>
        </p:spPr>
        <p:txBody>
          <a:bodyPr anchorCtr="0" anchor="ctr" bIns="45700" lIns="91425" spcFirstLastPara="1" rIns="91425" wrap="square" tIns="45700">
            <a:noAutofit/>
          </a:bodyPr>
          <a:lstStyle/>
          <a:p>
            <a:pPr indent="-234950" lvl="0" marL="342900" rtl="0" algn="l">
              <a:spcBef>
                <a:spcPts val="0"/>
              </a:spcBef>
              <a:spcAft>
                <a:spcPts val="0"/>
              </a:spcAft>
              <a:buClr>
                <a:schemeClr val="dk1"/>
              </a:buClr>
              <a:buSzPts val="1700"/>
              <a:buFont typeface="Arial"/>
              <a:buNone/>
            </a:pPr>
            <a:r>
              <a:rPr lang="en-US" sz="1700">
                <a:latin typeface="Calibri"/>
                <a:ea typeface="Calibri"/>
                <a:cs typeface="Calibri"/>
                <a:sym typeface="Calibri"/>
              </a:rPr>
              <a:t>Resource:  https://www.who.int/news-room/fact-sheets/detail/obesity-and-overweight</a:t>
            </a:r>
            <a:endParaRPr b="0" i="0" sz="1800" u="none" cap="none" strike="noStrike">
              <a:solidFill>
                <a:schemeClr val="lt1"/>
              </a:solidFill>
              <a:latin typeface="Calibri"/>
              <a:ea typeface="Calibri"/>
              <a:cs typeface="Calibri"/>
              <a:sym typeface="Calibri"/>
            </a:endParaRPr>
          </a:p>
        </p:txBody>
      </p:sp>
      <p:sp>
        <p:nvSpPr>
          <p:cNvPr id="103" name="Google Shape;103;g2f98cac06dc_0_1"/>
          <p:cNvSpPr/>
          <p:nvPr/>
        </p:nvSpPr>
        <p:spPr>
          <a:xfrm>
            <a:off x="-860" y="-5"/>
            <a:ext cx="9144862" cy="2196409"/>
          </a:xfrm>
          <a:custGeom>
            <a:rect b="b" l="l" r="r" t="t"/>
            <a:pathLst>
              <a:path extrusionOk="0" h="3171710" w="12193149">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g2f98cac06dc_0_1"/>
          <p:cNvSpPr txBox="1"/>
          <p:nvPr>
            <p:ph type="title"/>
          </p:nvPr>
        </p:nvSpPr>
        <p:spPr>
          <a:xfrm>
            <a:off x="852777" y="548640"/>
            <a:ext cx="7437600" cy="1188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Background</a:t>
            </a:r>
            <a:endParaRPr/>
          </a:p>
        </p:txBody>
      </p:sp>
      <p:pic>
        <p:nvPicPr>
          <p:cNvPr id="105" name="Google Shape;105;g2f98cac06dc_0_1"/>
          <p:cNvPicPr preferRelativeResize="0"/>
          <p:nvPr/>
        </p:nvPicPr>
        <p:blipFill>
          <a:blip r:embed="rId3">
            <a:alphaModFix/>
          </a:blip>
          <a:stretch>
            <a:fillRect/>
          </a:stretch>
        </p:blipFill>
        <p:spPr>
          <a:xfrm>
            <a:off x="852775" y="2293737"/>
            <a:ext cx="6416942" cy="3824238"/>
          </a:xfrm>
          <a:prstGeom prst="rect">
            <a:avLst/>
          </a:prstGeom>
          <a:noFill/>
          <a:ln>
            <a:noFill/>
          </a:ln>
        </p:spPr>
      </p:pic>
      <p:sp>
        <p:nvSpPr>
          <p:cNvPr id="106" name="Google Shape;106;g2f98cac06dc_0_1"/>
          <p:cNvSpPr txBox="1"/>
          <p:nvPr>
            <p:ph idx="1" type="body"/>
          </p:nvPr>
        </p:nvSpPr>
        <p:spPr>
          <a:xfrm>
            <a:off x="968375" y="1361850"/>
            <a:ext cx="7746900" cy="8382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Clr>
                <a:schemeClr val="dk1"/>
              </a:buClr>
              <a:buSzPts val="1700"/>
              <a:buNone/>
            </a:pPr>
            <a:r>
              <a:rPr lang="en-US" sz="2150"/>
              <a:t>Obesity is a growing global health concern,influenced by multiple factors such as genetics, personal lifestyle, and dietary habits. </a:t>
            </a:r>
            <a:endParaRPr/>
          </a:p>
          <a:p>
            <a:pPr indent="-234950" lvl="0" marL="342900" rtl="0" algn="l">
              <a:spcBef>
                <a:spcPts val="0"/>
              </a:spcBef>
              <a:spcAft>
                <a:spcPts val="0"/>
              </a:spcAft>
              <a:buClr>
                <a:schemeClr val="dk1"/>
              </a:buClr>
              <a:buSzPts val="1700"/>
              <a:buNone/>
            </a:pPr>
            <a:r>
              <a:t/>
            </a:r>
            <a:endParaRPr sz="17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3"/>
          <p:cNvSpPr/>
          <p:nvPr/>
        </p:nvSpPr>
        <p:spPr>
          <a:xfrm>
            <a:off x="-860" y="-5"/>
            <a:ext cx="9144861" cy="2200064"/>
          </a:xfrm>
          <a:custGeom>
            <a:rect b="b" l="l" r="r" t="t"/>
            <a:pathLst>
              <a:path extrusionOk="0" h="3171710" w="12193149">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3"/>
          <p:cNvSpPr txBox="1"/>
          <p:nvPr>
            <p:ph type="title"/>
          </p:nvPr>
        </p:nvSpPr>
        <p:spPr>
          <a:xfrm>
            <a:off x="852777" y="548640"/>
            <a:ext cx="7437474"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Motivation and Research Aims</a:t>
            </a:r>
            <a:endParaRPr/>
          </a:p>
        </p:txBody>
      </p:sp>
      <p:sp>
        <p:nvSpPr>
          <p:cNvPr id="113" name="Google Shape;113;p3"/>
          <p:cNvSpPr txBox="1"/>
          <p:nvPr>
            <p:ph idx="1" type="body"/>
          </p:nvPr>
        </p:nvSpPr>
        <p:spPr>
          <a:xfrm>
            <a:off x="1468013" y="4068050"/>
            <a:ext cx="6207000" cy="1917300"/>
          </a:xfrm>
          <a:prstGeom prst="rect">
            <a:avLst/>
          </a:prstGeom>
          <a:noFill/>
          <a:ln>
            <a:noFill/>
          </a:ln>
        </p:spPr>
        <p:txBody>
          <a:bodyPr anchorCtr="0" anchor="ctr" bIns="45700" lIns="91425" spcFirstLastPara="1" rIns="91425" wrap="square" tIns="45700">
            <a:normAutofit/>
          </a:bodyPr>
          <a:lstStyle/>
          <a:p>
            <a:pPr indent="-336550" lvl="0" marL="457200" rtl="0" algn="l">
              <a:lnSpc>
                <a:spcPct val="115000"/>
              </a:lnSpc>
              <a:spcBef>
                <a:spcPts val="1200"/>
              </a:spcBef>
              <a:spcAft>
                <a:spcPts val="0"/>
              </a:spcAft>
              <a:buClr>
                <a:srgbClr val="262626"/>
              </a:buClr>
              <a:buSzPts val="1700"/>
              <a:buAutoNum type="arabicPeriod"/>
            </a:pPr>
            <a:r>
              <a:rPr lang="en-US" sz="1700">
                <a:solidFill>
                  <a:srgbClr val="262626"/>
                </a:solidFill>
              </a:rPr>
              <a:t>The aim of this research is to use data mining techniques to predict obesity levels based on a combination of personal and lifestyle factors. </a:t>
            </a:r>
            <a:endParaRPr sz="1700">
              <a:solidFill>
                <a:srgbClr val="262626"/>
              </a:solidFill>
            </a:endParaRPr>
          </a:p>
          <a:p>
            <a:pPr indent="-336550" lvl="0" marL="457200" rtl="0" algn="l">
              <a:lnSpc>
                <a:spcPct val="115000"/>
              </a:lnSpc>
              <a:spcBef>
                <a:spcPts val="0"/>
              </a:spcBef>
              <a:spcAft>
                <a:spcPts val="0"/>
              </a:spcAft>
              <a:buClr>
                <a:srgbClr val="262626"/>
              </a:buClr>
              <a:buSzPts val="1700"/>
              <a:buAutoNum type="arabicPeriod"/>
            </a:pPr>
            <a:r>
              <a:rPr lang="en-US" sz="1700">
                <a:solidFill>
                  <a:srgbClr val="262626"/>
                </a:solidFill>
              </a:rPr>
              <a:t>Using predictive models to identify high-risk individuals and provide actionable insights for health promotion. </a:t>
            </a:r>
            <a:endParaRPr sz="1700">
              <a:solidFill>
                <a:srgbClr val="262626"/>
              </a:solidFill>
            </a:endParaRPr>
          </a:p>
        </p:txBody>
      </p:sp>
      <p:sp>
        <p:nvSpPr>
          <p:cNvPr id="114" name="Google Shape;114;p3"/>
          <p:cNvSpPr txBox="1"/>
          <p:nvPr/>
        </p:nvSpPr>
        <p:spPr>
          <a:xfrm>
            <a:off x="852775" y="2352675"/>
            <a:ext cx="7938900" cy="1231500"/>
          </a:xfrm>
          <a:prstGeom prst="rect">
            <a:avLst/>
          </a:prstGeom>
          <a:noFill/>
          <a:ln>
            <a:noFill/>
          </a:ln>
        </p:spPr>
        <p:txBody>
          <a:bodyPr anchorCtr="0" anchor="ctr" bIns="91425" lIns="91425" spcFirstLastPara="1" rIns="91425" wrap="square" tIns="91425">
            <a:spAutoFit/>
          </a:bodyPr>
          <a:lstStyle/>
          <a:p>
            <a:pPr indent="0" lvl="0" marL="457200" rtl="0" algn="l">
              <a:spcBef>
                <a:spcPts val="0"/>
              </a:spcBef>
              <a:spcAft>
                <a:spcPts val="0"/>
              </a:spcAft>
              <a:buNone/>
            </a:pPr>
            <a:r>
              <a:rPr lang="en-US" sz="1700">
                <a:solidFill>
                  <a:srgbClr val="262626"/>
                </a:solidFill>
                <a:latin typeface="Calibri"/>
                <a:ea typeface="Calibri"/>
                <a:cs typeface="Calibri"/>
                <a:sym typeface="Calibri"/>
              </a:rPr>
              <a:t>Overweight and obesity result from an imbalance of </a:t>
            </a:r>
            <a:r>
              <a:rPr b="1" lang="en-US" sz="1700">
                <a:solidFill>
                  <a:srgbClr val="262626"/>
                </a:solidFill>
                <a:latin typeface="Calibri"/>
                <a:ea typeface="Calibri"/>
                <a:cs typeface="Calibri"/>
                <a:sym typeface="Calibri"/>
              </a:rPr>
              <a:t>energy intake (diet)</a:t>
            </a:r>
            <a:r>
              <a:rPr lang="en-US" sz="1700">
                <a:solidFill>
                  <a:srgbClr val="262626"/>
                </a:solidFill>
                <a:latin typeface="Calibri"/>
                <a:ea typeface="Calibri"/>
                <a:cs typeface="Calibri"/>
                <a:sym typeface="Calibri"/>
              </a:rPr>
              <a:t> and </a:t>
            </a:r>
            <a:r>
              <a:rPr b="1" lang="en-US" sz="1700">
                <a:solidFill>
                  <a:srgbClr val="262626"/>
                </a:solidFill>
                <a:latin typeface="Calibri"/>
                <a:ea typeface="Calibri"/>
                <a:cs typeface="Calibri"/>
                <a:sym typeface="Calibri"/>
              </a:rPr>
              <a:t>energy expenditure (physical activity)</a:t>
            </a:r>
            <a:r>
              <a:rPr lang="en-US" sz="1700">
                <a:solidFill>
                  <a:srgbClr val="262626"/>
                </a:solidFill>
                <a:latin typeface="Calibri"/>
                <a:ea typeface="Calibri"/>
                <a:cs typeface="Calibri"/>
                <a:sym typeface="Calibri"/>
              </a:rPr>
              <a:t>.</a:t>
            </a:r>
            <a:endParaRPr sz="1700">
              <a:solidFill>
                <a:srgbClr val="262626"/>
              </a:solidFill>
              <a:latin typeface="Calibri"/>
              <a:ea typeface="Calibri"/>
              <a:cs typeface="Calibri"/>
              <a:sym typeface="Calibri"/>
            </a:endParaRPr>
          </a:p>
          <a:p>
            <a:pPr indent="-336550" lvl="1" marL="914400" rtl="0" algn="l">
              <a:spcBef>
                <a:spcPts val="0"/>
              </a:spcBef>
              <a:spcAft>
                <a:spcPts val="0"/>
              </a:spcAft>
              <a:buClr>
                <a:srgbClr val="262626"/>
              </a:buClr>
              <a:buSzPts val="1700"/>
              <a:buFont typeface="Calibri"/>
              <a:buAutoNum type="alphaLcPeriod"/>
            </a:pPr>
            <a:r>
              <a:rPr lang="en-US" sz="1700">
                <a:solidFill>
                  <a:srgbClr val="262626"/>
                </a:solidFill>
                <a:latin typeface="Calibri"/>
                <a:ea typeface="Calibri"/>
                <a:cs typeface="Calibri"/>
                <a:sym typeface="Calibri"/>
              </a:rPr>
              <a:t>early interventions and promoting healthier living habits</a:t>
            </a:r>
            <a:endParaRPr sz="1700">
              <a:solidFill>
                <a:srgbClr val="262626"/>
              </a:solidFill>
              <a:latin typeface="Calibri"/>
              <a:ea typeface="Calibri"/>
              <a:cs typeface="Calibri"/>
              <a:sym typeface="Calibri"/>
            </a:endParaRPr>
          </a:p>
          <a:p>
            <a:pPr indent="-336550" lvl="1" marL="914400" rtl="0" algn="l">
              <a:spcBef>
                <a:spcPts val="0"/>
              </a:spcBef>
              <a:spcAft>
                <a:spcPts val="0"/>
              </a:spcAft>
              <a:buClr>
                <a:srgbClr val="262626"/>
              </a:buClr>
              <a:buSzPts val="1700"/>
              <a:buFont typeface="Calibri"/>
              <a:buAutoNum type="alphaLcPeriod"/>
            </a:pPr>
            <a:r>
              <a:rPr lang="en-US" sz="1700">
                <a:solidFill>
                  <a:srgbClr val="262626"/>
                </a:solidFill>
                <a:latin typeface="Calibri"/>
                <a:ea typeface="Calibri"/>
                <a:cs typeface="Calibri"/>
                <a:sym typeface="Calibri"/>
              </a:rPr>
              <a:t>detecting causes of obesity.</a:t>
            </a:r>
            <a:endParaRPr sz="1700">
              <a:solidFill>
                <a:srgbClr val="262626"/>
              </a:solidFill>
              <a:latin typeface="Calibri"/>
              <a:ea typeface="Calibri"/>
              <a:cs typeface="Calibri"/>
              <a:sym typeface="Calibri"/>
            </a:endParaRPr>
          </a:p>
        </p:txBody>
      </p:sp>
      <p:sp>
        <p:nvSpPr>
          <p:cNvPr id="115" name="Google Shape;115;p3"/>
          <p:cNvSpPr txBox="1"/>
          <p:nvPr/>
        </p:nvSpPr>
        <p:spPr>
          <a:xfrm>
            <a:off x="-4470725" y="2080525"/>
            <a:ext cx="3000000" cy="4371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262626"/>
              </a:buClr>
              <a:buSzPts val="1700"/>
              <a:buFont typeface="Calibri"/>
              <a:buAutoNum type="arabicPeriod"/>
            </a:pPr>
            <a:r>
              <a:rPr lang="en-US" sz="1700">
                <a:solidFill>
                  <a:srgbClr val="262626"/>
                </a:solidFill>
                <a:latin typeface="Calibri"/>
                <a:ea typeface="Calibri"/>
                <a:cs typeface="Calibri"/>
                <a:sym typeface="Calibri"/>
              </a:rPr>
              <a:t>Data mining techniques allow us to analyze complex patterns in personal and lifestyle data to predict obesity risk, enabling early interventions and promoting healthier living habits. </a:t>
            </a:r>
            <a:endParaRPr sz="1700">
              <a:solidFill>
                <a:srgbClr val="262626"/>
              </a:solidFill>
              <a:latin typeface="Calibri"/>
              <a:ea typeface="Calibri"/>
              <a:cs typeface="Calibri"/>
              <a:sym typeface="Calibri"/>
            </a:endParaRPr>
          </a:p>
          <a:p>
            <a:pPr indent="-336550" lvl="0" marL="457200" rtl="0" algn="l">
              <a:spcBef>
                <a:spcPts val="0"/>
              </a:spcBef>
              <a:spcAft>
                <a:spcPts val="0"/>
              </a:spcAft>
              <a:buClr>
                <a:srgbClr val="262626"/>
              </a:buClr>
              <a:buSzPts val="1700"/>
              <a:buFont typeface="Calibri"/>
              <a:buAutoNum type="arabicPeriod"/>
            </a:pPr>
            <a:r>
              <a:rPr lang="en-US" sz="1700">
                <a:solidFill>
                  <a:srgbClr val="262626"/>
                </a:solidFill>
                <a:latin typeface="Calibri"/>
                <a:ea typeface="Calibri"/>
                <a:cs typeface="Calibri"/>
                <a:sym typeface="Calibri"/>
              </a:rPr>
              <a:t>By linking factors such as age, physical activity, and eating habits, predictive models can provide insights into how these variables contribute to obesity.</a:t>
            </a:r>
            <a:endParaRPr/>
          </a:p>
        </p:txBody>
      </p:sp>
      <p:sp>
        <p:nvSpPr>
          <p:cNvPr id="116" name="Google Shape;116;p3"/>
          <p:cNvSpPr txBox="1"/>
          <p:nvPr/>
        </p:nvSpPr>
        <p:spPr>
          <a:xfrm>
            <a:off x="-4294450" y="175300"/>
            <a:ext cx="3000000" cy="165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700">
                <a:solidFill>
                  <a:srgbClr val="262626"/>
                </a:solidFill>
                <a:latin typeface="Calibri"/>
                <a:ea typeface="Calibri"/>
                <a:cs typeface="Calibri"/>
                <a:sym typeface="Calibri"/>
              </a:rPr>
              <a:t>The study is motivated by the rising obesity rates and the potential of machine learning tools to enhance predictive accuracy.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4"/>
          <p:cNvSpPr/>
          <p:nvPr/>
        </p:nvSpPr>
        <p:spPr>
          <a:xfrm>
            <a:off x="-860" y="-5"/>
            <a:ext cx="9144861" cy="2200064"/>
          </a:xfrm>
          <a:custGeom>
            <a:rect b="b" l="l" r="r" t="t"/>
            <a:pathLst>
              <a:path extrusionOk="0" h="3171710" w="12193149">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4"/>
          <p:cNvSpPr txBox="1"/>
          <p:nvPr>
            <p:ph type="title"/>
          </p:nvPr>
        </p:nvSpPr>
        <p:spPr>
          <a:xfrm>
            <a:off x="852777" y="548640"/>
            <a:ext cx="7437474"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Problem Description</a:t>
            </a:r>
            <a:endParaRPr/>
          </a:p>
        </p:txBody>
      </p:sp>
      <p:sp>
        <p:nvSpPr>
          <p:cNvPr id="124" name="Google Shape;124;p4"/>
          <p:cNvSpPr txBox="1"/>
          <p:nvPr>
            <p:ph idx="1" type="body"/>
          </p:nvPr>
        </p:nvSpPr>
        <p:spPr>
          <a:xfrm>
            <a:off x="-6295035" y="1008717"/>
            <a:ext cx="6207000" cy="3685200"/>
          </a:xfrm>
          <a:prstGeom prst="rect">
            <a:avLst/>
          </a:prstGeom>
          <a:noFill/>
          <a:ln>
            <a:noFill/>
          </a:ln>
        </p:spPr>
        <p:txBody>
          <a:bodyPr anchorCtr="0" anchor="ctr" bIns="45700" lIns="91425" spcFirstLastPara="1" rIns="91425" wrap="square" tIns="45700">
            <a:normAutofit/>
          </a:bodyPr>
          <a:lstStyle/>
          <a:p>
            <a:pPr indent="-234950" lvl="0" marL="342900" rtl="0" algn="l">
              <a:spcBef>
                <a:spcPts val="0"/>
              </a:spcBef>
              <a:spcAft>
                <a:spcPts val="0"/>
              </a:spcAft>
              <a:buClr>
                <a:schemeClr val="dk1"/>
              </a:buClr>
              <a:buSzPts val="1700"/>
              <a:buNone/>
            </a:pPr>
            <a:r>
              <a:rPr lang="en-US" sz="1700">
                <a:solidFill>
                  <a:srgbClr val="262626"/>
                </a:solidFill>
              </a:rPr>
              <a:t>   - **Obesity Level Prediction**: Use classification models to predict obesity levels based on features like age, eating habits, and physical activity. You could explore binary classification (obese vs. non-obese) or multi-class classification (e.g., different levels of obesity).</a:t>
            </a:r>
            <a:endParaRPr sz="1700">
              <a:solidFill>
                <a:srgbClr val="262626"/>
              </a:solidFill>
            </a:endParaRPr>
          </a:p>
          <a:p>
            <a:pPr indent="-234950" lvl="0" marL="342900" rtl="0" algn="l">
              <a:spcBef>
                <a:spcPts val="0"/>
              </a:spcBef>
              <a:spcAft>
                <a:spcPts val="0"/>
              </a:spcAft>
              <a:buClr>
                <a:schemeClr val="dk1"/>
              </a:buClr>
              <a:buSzPts val="1700"/>
              <a:buNone/>
            </a:pPr>
            <a:r>
              <a:rPr lang="en-US" sz="1700">
                <a:solidFill>
                  <a:srgbClr val="262626"/>
                </a:solidFill>
              </a:rPr>
              <a:t>   - **Linking Lifestyle Factors to Obesity Levels**: Predict the likelihood that certain lifestyle factors (e.g., high fast food consumption, low physical activity) lead to obesity. You could model this as predicting the "links" between lifestyle choices and obesity levels.</a:t>
            </a:r>
            <a:endParaRPr sz="1700">
              <a:solidFill>
                <a:srgbClr val="262626"/>
              </a:solidFill>
            </a:endParaRPr>
          </a:p>
          <a:p>
            <a:pPr indent="-234950" lvl="0" marL="342900" rtl="0" algn="l">
              <a:spcBef>
                <a:spcPts val="0"/>
              </a:spcBef>
              <a:spcAft>
                <a:spcPts val="0"/>
              </a:spcAft>
              <a:buClr>
                <a:schemeClr val="dk1"/>
              </a:buClr>
              <a:buSzPts val="1700"/>
              <a:buNone/>
            </a:pPr>
            <a:r>
              <a:t/>
            </a:r>
            <a:endParaRPr sz="1700">
              <a:solidFill>
                <a:srgbClr val="262626"/>
              </a:solidFill>
            </a:endParaRPr>
          </a:p>
        </p:txBody>
      </p:sp>
      <p:sp>
        <p:nvSpPr>
          <p:cNvPr id="125" name="Google Shape;125;p4"/>
          <p:cNvSpPr txBox="1"/>
          <p:nvPr/>
        </p:nvSpPr>
        <p:spPr>
          <a:xfrm>
            <a:off x="852775" y="1723250"/>
            <a:ext cx="7962600" cy="48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Predicting Obesity Levels by Linking Personal and Lifestyle Factors</a:t>
            </a:r>
            <a:endParaRPr sz="1700">
              <a:solidFill>
                <a:srgbClr val="262626"/>
              </a:solidFill>
              <a:latin typeface="Calibri"/>
              <a:ea typeface="Calibri"/>
              <a:cs typeface="Calibri"/>
              <a:sym typeface="Calibri"/>
            </a:endParaRPr>
          </a:p>
          <a:p>
            <a:pPr indent="0" lvl="0" marL="0" rtl="0" algn="l">
              <a:lnSpc>
                <a:spcPct val="115000"/>
              </a:lnSpc>
              <a:spcBef>
                <a:spcPts val="1200"/>
              </a:spcBef>
              <a:spcAft>
                <a:spcPts val="0"/>
              </a:spcAft>
              <a:buNone/>
            </a:pPr>
            <a:r>
              <a:rPr b="1" lang="en-US" sz="1500">
                <a:solidFill>
                  <a:schemeClr val="dk1"/>
                </a:solidFill>
              </a:rPr>
              <a:t>Input</a:t>
            </a:r>
            <a:r>
              <a:rPr lang="en-US" sz="1500">
                <a:solidFill>
                  <a:schemeClr val="dk1"/>
                </a:solidFill>
              </a:rPr>
              <a:t>: Dataset includes 16 columns of personal (age, height, weight…etc) and </a:t>
            </a:r>
            <a:r>
              <a:rPr lang="en-US" sz="1500">
                <a:solidFill>
                  <a:schemeClr val="dk1"/>
                </a:solidFill>
              </a:rPr>
              <a:t>lifestyle (number of daily meals, smoking status…etc)</a:t>
            </a:r>
            <a:r>
              <a:rPr lang="en-US" sz="1500">
                <a:solidFill>
                  <a:schemeClr val="dk1"/>
                </a:solidFill>
              </a:rPr>
              <a:t> factors.</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Process</a:t>
            </a:r>
            <a:r>
              <a:rPr lang="en-US" sz="1500">
                <a:solidFill>
                  <a:schemeClr val="dk1"/>
                </a:solidFill>
              </a:rPr>
              <a:t>: </a:t>
            </a:r>
            <a:endParaRPr sz="1500">
              <a:solidFill>
                <a:schemeClr val="dk1"/>
              </a:solidFill>
            </a:endParaRPr>
          </a:p>
          <a:p>
            <a:pPr indent="-336550" lvl="0" marL="457200" rtl="0" algn="l">
              <a:spcBef>
                <a:spcPts val="1200"/>
              </a:spcBef>
              <a:spcAft>
                <a:spcPts val="0"/>
              </a:spcAft>
              <a:buClr>
                <a:srgbClr val="262626"/>
              </a:buClr>
              <a:buSzPts val="1700"/>
              <a:buFont typeface="Calibri"/>
              <a:buAutoNum type="arabicPeriod"/>
            </a:pPr>
            <a:r>
              <a:rPr lang="en-US" sz="1700">
                <a:solidFill>
                  <a:srgbClr val="262626"/>
                </a:solidFill>
                <a:latin typeface="Calibri"/>
                <a:ea typeface="Calibri"/>
                <a:cs typeface="Calibri"/>
                <a:sym typeface="Calibri"/>
              </a:rPr>
              <a:t>Obesity Level Prediction</a:t>
            </a:r>
            <a:endParaRPr sz="1700">
              <a:solidFill>
                <a:srgbClr val="262626"/>
              </a:solidFill>
              <a:latin typeface="Calibri"/>
              <a:ea typeface="Calibri"/>
              <a:cs typeface="Calibri"/>
              <a:sym typeface="Calibri"/>
            </a:endParaRPr>
          </a:p>
          <a:p>
            <a:pPr indent="-336550" lvl="1" marL="914400" rtl="0" algn="l">
              <a:spcBef>
                <a:spcPts val="0"/>
              </a:spcBef>
              <a:spcAft>
                <a:spcPts val="0"/>
              </a:spcAft>
              <a:buClr>
                <a:srgbClr val="262626"/>
              </a:buClr>
              <a:buSzPts val="1700"/>
              <a:buFont typeface="Calibri"/>
              <a:buAutoNum type="alphaLcPeriod"/>
            </a:pPr>
            <a:r>
              <a:rPr lang="en-US" sz="1700">
                <a:solidFill>
                  <a:srgbClr val="262626"/>
                </a:solidFill>
                <a:latin typeface="Calibri"/>
                <a:ea typeface="Calibri"/>
                <a:cs typeface="Calibri"/>
                <a:sym typeface="Calibri"/>
              </a:rPr>
              <a:t>Use classification models (i.e. </a:t>
            </a:r>
            <a:r>
              <a:rPr lang="en-US" sz="1700">
                <a:solidFill>
                  <a:schemeClr val="dk1"/>
                </a:solidFill>
                <a:latin typeface="Calibri"/>
                <a:ea typeface="Calibri"/>
                <a:cs typeface="Calibri"/>
                <a:sym typeface="Calibri"/>
              </a:rPr>
              <a:t>Decision Trees, Random Forest, Gradient Boosting</a:t>
            </a:r>
            <a:r>
              <a:rPr lang="en-US" sz="1700">
                <a:solidFill>
                  <a:srgbClr val="262626"/>
                </a:solidFill>
                <a:latin typeface="Calibri"/>
                <a:ea typeface="Calibri"/>
                <a:cs typeface="Calibri"/>
                <a:sym typeface="Calibri"/>
              </a:rPr>
              <a:t>) to predict obesity levels </a:t>
            </a:r>
            <a:endParaRPr sz="1700">
              <a:solidFill>
                <a:srgbClr val="262626"/>
              </a:solidFill>
              <a:latin typeface="Calibri"/>
              <a:ea typeface="Calibri"/>
              <a:cs typeface="Calibri"/>
              <a:sym typeface="Calibri"/>
            </a:endParaRPr>
          </a:p>
          <a:p>
            <a:pPr indent="-336550" lvl="0" marL="457200" rtl="0" algn="l">
              <a:spcBef>
                <a:spcPts val="0"/>
              </a:spcBef>
              <a:spcAft>
                <a:spcPts val="0"/>
              </a:spcAft>
              <a:buClr>
                <a:srgbClr val="262626"/>
              </a:buClr>
              <a:buSzPts val="1700"/>
              <a:buFont typeface="Calibri"/>
              <a:buAutoNum type="arabicPeriod"/>
            </a:pPr>
            <a:r>
              <a:rPr lang="en-US" sz="1700">
                <a:solidFill>
                  <a:srgbClr val="262626"/>
                </a:solidFill>
                <a:latin typeface="Calibri"/>
                <a:ea typeface="Calibri"/>
                <a:cs typeface="Calibri"/>
                <a:sym typeface="Calibri"/>
              </a:rPr>
              <a:t>Linking Lifestyle Factors to Obesity Levels</a:t>
            </a:r>
            <a:endParaRPr sz="1700">
              <a:solidFill>
                <a:srgbClr val="262626"/>
              </a:solidFill>
              <a:latin typeface="Calibri"/>
              <a:ea typeface="Calibri"/>
              <a:cs typeface="Calibri"/>
              <a:sym typeface="Calibri"/>
            </a:endParaRPr>
          </a:p>
          <a:p>
            <a:pPr indent="-336550" lvl="1" marL="914400" rtl="0" algn="l">
              <a:spcBef>
                <a:spcPts val="0"/>
              </a:spcBef>
              <a:spcAft>
                <a:spcPts val="0"/>
              </a:spcAft>
              <a:buClr>
                <a:srgbClr val="262626"/>
              </a:buClr>
              <a:buSzPts val="1700"/>
              <a:buFont typeface="Calibri"/>
              <a:buAutoNum type="alphaLcPeriod"/>
            </a:pPr>
            <a:r>
              <a:rPr lang="en-US" sz="1700">
                <a:solidFill>
                  <a:srgbClr val="262626"/>
                </a:solidFill>
                <a:latin typeface="Calibri"/>
                <a:ea typeface="Calibri"/>
                <a:cs typeface="Calibri"/>
                <a:sym typeface="Calibri"/>
              </a:rPr>
              <a:t>Predict the likelihood (i.e. </a:t>
            </a:r>
            <a:r>
              <a:rPr lang="en-US" sz="1700">
                <a:solidFill>
                  <a:schemeClr val="dk1"/>
                </a:solidFill>
                <a:latin typeface="Calibri"/>
                <a:ea typeface="Calibri"/>
                <a:cs typeface="Calibri"/>
                <a:sym typeface="Calibri"/>
              </a:rPr>
              <a:t>Logistic Regression, Collaborative Filtering)</a:t>
            </a:r>
            <a:r>
              <a:rPr lang="en-US" sz="1700">
                <a:solidFill>
                  <a:srgbClr val="262626"/>
                </a:solidFill>
                <a:latin typeface="Calibri"/>
                <a:ea typeface="Calibri"/>
                <a:cs typeface="Calibri"/>
                <a:sym typeface="Calibri"/>
              </a:rPr>
              <a:t> that certain lifestyle factors (i.e. high fast food consumption, low physical activity) lead to obesity</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Output</a:t>
            </a:r>
            <a:r>
              <a:rPr lang="en-US" sz="1500">
                <a:solidFill>
                  <a:schemeClr val="dk1"/>
                </a:solidFill>
              </a:rPr>
              <a:t>: </a:t>
            </a:r>
            <a:endParaRPr sz="1500">
              <a:solidFill>
                <a:schemeClr val="dk1"/>
              </a:solidFill>
            </a:endParaRPr>
          </a:p>
          <a:p>
            <a:pPr indent="0" lvl="0" marL="0" rtl="0" algn="l">
              <a:lnSpc>
                <a:spcPct val="115000"/>
              </a:lnSpc>
              <a:spcBef>
                <a:spcPts val="1200"/>
              </a:spcBef>
              <a:spcAft>
                <a:spcPts val="0"/>
              </a:spcAft>
              <a:buNone/>
            </a:pPr>
            <a:r>
              <a:rPr lang="en-US" sz="1700">
                <a:solidFill>
                  <a:srgbClr val="262626"/>
                </a:solidFill>
                <a:latin typeface="Calibri"/>
                <a:ea typeface="Calibri"/>
                <a:cs typeface="Calibri"/>
                <a:sym typeface="Calibri"/>
              </a:rPr>
              <a:t>Prediction</a:t>
            </a:r>
            <a:r>
              <a:rPr lang="en-US" sz="1500">
                <a:solidFill>
                  <a:schemeClr val="dk1"/>
                </a:solidFill>
              </a:rPr>
              <a:t>: weight Level (4 levels), Obesity Type (3 types)</a:t>
            </a:r>
            <a:endParaRPr sz="1500">
              <a:solidFill>
                <a:schemeClr val="dk1"/>
              </a:solidFill>
            </a:endParaRPr>
          </a:p>
          <a:p>
            <a:pPr indent="0" lvl="0" marL="0" rtl="0" algn="l">
              <a:lnSpc>
                <a:spcPct val="115000"/>
              </a:lnSpc>
              <a:spcBef>
                <a:spcPts val="1200"/>
              </a:spcBef>
              <a:spcAft>
                <a:spcPts val="1200"/>
              </a:spcAft>
              <a:buNone/>
            </a:pPr>
            <a:r>
              <a:rPr lang="en-US" sz="1700">
                <a:solidFill>
                  <a:srgbClr val="262626"/>
                </a:solidFill>
                <a:latin typeface="Calibri"/>
                <a:ea typeface="Calibri"/>
                <a:cs typeface="Calibri"/>
                <a:sym typeface="Calibri"/>
              </a:rPr>
              <a:t>Linking: </a:t>
            </a:r>
            <a:r>
              <a:rPr lang="en-US" sz="1700">
                <a:solidFill>
                  <a:srgbClr val="262626"/>
                </a:solidFill>
                <a:latin typeface="Calibri"/>
                <a:ea typeface="Calibri"/>
                <a:cs typeface="Calibri"/>
                <a:sym typeface="Calibri"/>
              </a:rPr>
              <a:t>"links" between lifestyle choices and obesity levels</a:t>
            </a:r>
            <a:endParaRPr sz="1500">
              <a:solidFill>
                <a:schemeClr val="dk1"/>
              </a:solidFill>
            </a:endParaRPr>
          </a:p>
        </p:txBody>
      </p:sp>
      <p:sp>
        <p:nvSpPr>
          <p:cNvPr id="126" name="Google Shape;126;p4"/>
          <p:cNvSpPr txBox="1"/>
          <p:nvPr/>
        </p:nvSpPr>
        <p:spPr>
          <a:xfrm>
            <a:off x="-4125550" y="4166450"/>
            <a:ext cx="30000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500">
                <a:solidFill>
                  <a:schemeClr val="dk1"/>
                </a:solidFill>
              </a:rPr>
              <a:t>Feature selection and classification models (like Decision Trees, Random Forest) are used to train predictions and analyze the link between lifestyle and obesity.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5"/>
          <p:cNvSpPr/>
          <p:nvPr/>
        </p:nvSpPr>
        <p:spPr>
          <a:xfrm>
            <a:off x="0" y="6128625"/>
            <a:ext cx="7774200" cy="729300"/>
          </a:xfrm>
          <a:prstGeom prst="rect">
            <a:avLst/>
          </a:prstGeom>
          <a:solidFill>
            <a:schemeClr val="lt1"/>
          </a:solidFill>
          <a:ln>
            <a:noFill/>
          </a:ln>
        </p:spPr>
        <p:txBody>
          <a:bodyPr anchorCtr="0" anchor="ctr" bIns="45700" lIns="91425" spcFirstLastPara="1" rIns="91425" wrap="square" tIns="45700">
            <a:noAutofit/>
          </a:bodyPr>
          <a:lstStyle/>
          <a:p>
            <a:pPr indent="0" lvl="0" marL="171450" rtl="0" algn="l">
              <a:spcBef>
                <a:spcPts val="0"/>
              </a:spcBef>
              <a:spcAft>
                <a:spcPts val="0"/>
              </a:spcAft>
              <a:buClr>
                <a:schemeClr val="dk1"/>
              </a:buClr>
              <a:buSzPts val="1700"/>
              <a:buFont typeface="Arial"/>
              <a:buNone/>
            </a:pPr>
            <a:r>
              <a:rPr lang="en-US" sz="1700">
                <a:solidFill>
                  <a:schemeClr val="dk1"/>
                </a:solidFill>
                <a:latin typeface="Calibri"/>
                <a:ea typeface="Calibri"/>
                <a:cs typeface="Calibri"/>
                <a:sym typeface="Calibri"/>
              </a:rPr>
              <a:t>Machine Learning Approach of Obesity Level Classification: A Systematic Literature Review of Methods and Factors </a:t>
            </a:r>
            <a:r>
              <a:rPr lang="en-US" sz="1700">
                <a:solidFill>
                  <a:schemeClr val="dk1"/>
                </a:solidFill>
                <a:latin typeface="Calibri"/>
                <a:ea typeface="Calibri"/>
                <a:cs typeface="Calibri"/>
                <a:sym typeface="Calibri"/>
                <a:extLst>
                  <a:ext uri="http://customooxmlschemas.google.com/">
                    <go:slidesCustomData xmlns:go="http://customooxmlschemas.google.com/" textRoundtripDataId="0"/>
                  </a:ext>
                </a:extLst>
              </a:rPr>
              <a:t>p201</a:t>
            </a:r>
            <a:r>
              <a:rPr lang="en-US" sz="1700">
                <a:solidFill>
                  <a:schemeClr val="dk1"/>
                </a:solidFill>
                <a:latin typeface="Calibri"/>
                <a:ea typeface="Calibri"/>
                <a:cs typeface="Calibri"/>
                <a:sym typeface="Calibri"/>
              </a:rPr>
              <a:t>-p203</a:t>
            </a:r>
            <a:endParaRPr sz="1700">
              <a:solidFill>
                <a:schemeClr val="dk1"/>
              </a:solidFill>
              <a:latin typeface="Calibri"/>
              <a:ea typeface="Calibri"/>
              <a:cs typeface="Calibri"/>
              <a:sym typeface="Calibri"/>
            </a:endParaRPr>
          </a:p>
        </p:txBody>
      </p:sp>
      <p:sp>
        <p:nvSpPr>
          <p:cNvPr id="132" name="Google Shape;132;p5"/>
          <p:cNvSpPr txBox="1"/>
          <p:nvPr>
            <p:ph type="title"/>
          </p:nvPr>
        </p:nvSpPr>
        <p:spPr>
          <a:xfrm>
            <a:off x="852777" y="609600"/>
            <a:ext cx="6411289" cy="12824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Target Performance</a:t>
            </a:r>
            <a:endParaRPr/>
          </a:p>
        </p:txBody>
      </p:sp>
      <p:sp>
        <p:nvSpPr>
          <p:cNvPr id="133" name="Google Shape;133;p5"/>
          <p:cNvSpPr txBox="1"/>
          <p:nvPr>
            <p:ph idx="1" type="body"/>
          </p:nvPr>
        </p:nvSpPr>
        <p:spPr>
          <a:xfrm>
            <a:off x="1137600" y="4554200"/>
            <a:ext cx="6411300" cy="969600"/>
          </a:xfrm>
          <a:prstGeom prst="rect">
            <a:avLst/>
          </a:prstGeom>
          <a:noFill/>
          <a:ln>
            <a:noFill/>
          </a:ln>
        </p:spPr>
        <p:txBody>
          <a:bodyPr anchorCtr="0" anchor="t" bIns="45700" lIns="91425" spcFirstLastPara="1" rIns="91425" wrap="square" tIns="45700">
            <a:normAutofit/>
          </a:bodyPr>
          <a:lstStyle/>
          <a:p>
            <a:pPr indent="-234950" lvl="0" marL="342900" rtl="0" algn="l">
              <a:spcBef>
                <a:spcPts val="0"/>
              </a:spcBef>
              <a:spcAft>
                <a:spcPts val="0"/>
              </a:spcAft>
              <a:buClr>
                <a:schemeClr val="dk1"/>
              </a:buClr>
              <a:buSzPts val="1100"/>
              <a:buFont typeface="Arial"/>
              <a:buNone/>
            </a:pPr>
            <a:r>
              <a:rPr lang="en-US" sz="1700"/>
              <a:t>Target</a:t>
            </a:r>
            <a:endParaRPr sz="1700"/>
          </a:p>
          <a:p>
            <a:pPr indent="-336550" lvl="0" marL="457200" rtl="0" algn="l">
              <a:spcBef>
                <a:spcPts val="0"/>
              </a:spcBef>
              <a:spcAft>
                <a:spcPts val="0"/>
              </a:spcAft>
              <a:buSzPts val="1700"/>
              <a:buChar char="•"/>
            </a:pPr>
            <a:r>
              <a:rPr lang="en-US" sz="1700"/>
              <a:t>Accuracy 90</a:t>
            </a:r>
            <a:r>
              <a:rPr lang="en-US" sz="1700"/>
              <a:t>% up</a:t>
            </a:r>
            <a:endParaRPr sz="1700"/>
          </a:p>
          <a:p>
            <a:pPr indent="-336550" lvl="0" marL="457200" rtl="0" algn="l">
              <a:spcBef>
                <a:spcPts val="0"/>
              </a:spcBef>
              <a:spcAft>
                <a:spcPts val="0"/>
              </a:spcAft>
              <a:buSzPts val="1700"/>
              <a:buChar char="•"/>
            </a:pPr>
            <a:r>
              <a:rPr lang="en-US" sz="1700"/>
              <a:t>AUC 80% up</a:t>
            </a:r>
            <a:endParaRPr sz="1700"/>
          </a:p>
        </p:txBody>
      </p:sp>
      <p:sp>
        <p:nvSpPr>
          <p:cNvPr id="134" name="Google Shape;134;p5"/>
          <p:cNvSpPr/>
          <p:nvPr/>
        </p:nvSpPr>
        <p:spPr>
          <a:xfrm flipH="1" rot="10800000">
            <a:off x="8116842" y="-2"/>
            <a:ext cx="1026164" cy="6858000"/>
          </a:xfrm>
          <a:custGeom>
            <a:rect b="b" l="l" r="r" t="t"/>
            <a:pathLst>
              <a:path extrusionOk="0" h="6858000" w="1364418">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5"/>
          <p:cNvSpPr txBox="1"/>
          <p:nvPr/>
        </p:nvSpPr>
        <p:spPr>
          <a:xfrm>
            <a:off x="10933350" y="2651175"/>
            <a:ext cx="3000000" cy="2801400"/>
          </a:xfrm>
          <a:prstGeom prst="rect">
            <a:avLst/>
          </a:prstGeom>
          <a:noFill/>
          <a:ln>
            <a:noFill/>
          </a:ln>
        </p:spPr>
        <p:txBody>
          <a:bodyPr anchorCtr="0" anchor="t" bIns="91425" lIns="91425" spcFirstLastPara="1" rIns="91425" wrap="square" tIns="91425">
            <a:spAutoFit/>
          </a:bodyPr>
          <a:lstStyle/>
          <a:p>
            <a:pPr indent="-234950" lvl="0" marL="342900" rtl="0" algn="l">
              <a:spcBef>
                <a:spcPts val="0"/>
              </a:spcBef>
              <a:spcAft>
                <a:spcPts val="0"/>
              </a:spcAft>
              <a:buNone/>
            </a:pPr>
            <a:r>
              <a:rPr lang="en-US" sz="1700" u="sng">
                <a:solidFill>
                  <a:schemeClr val="hlink"/>
                </a:solidFill>
                <a:latin typeface="Calibri"/>
                <a:ea typeface="Calibri"/>
                <a:cs typeface="Calibri"/>
                <a:sym typeface="Calibri"/>
                <a:hlinkClick r:id="rId4"/>
              </a:rPr>
              <a:t>https://www.ncbi.nlm.nih.gov/pmc/articles/PMC8176949/table/T1</a:t>
            </a:r>
            <a:endParaRPr/>
          </a:p>
          <a:p>
            <a:pPr indent="-234950" lvl="0" marL="342900" rtl="0" algn="l">
              <a:spcBef>
                <a:spcPts val="0"/>
              </a:spcBef>
              <a:spcAft>
                <a:spcPts val="0"/>
              </a:spcAft>
              <a:buNone/>
            </a:pPr>
            <a:r>
              <a:rPr lang="en-US" sz="1700" u="sng">
                <a:solidFill>
                  <a:schemeClr val="hlink"/>
                </a:solidFill>
                <a:latin typeface="Calibri"/>
                <a:ea typeface="Calibri"/>
                <a:cs typeface="Calibri"/>
                <a:sym typeface="Calibri"/>
                <a:hlinkClick r:id="rId5"/>
              </a:rPr>
              <a:t>https://www.researchgate.net/publication/376813634_Machine_Learning_Approach_of_Obesity_Level_Classification_A_Systematic_Literature_Review_of_Methods_and_Factors</a:t>
            </a:r>
            <a:endParaRPr/>
          </a:p>
        </p:txBody>
      </p:sp>
      <p:graphicFrame>
        <p:nvGraphicFramePr>
          <p:cNvPr id="136" name="Google Shape;136;p5"/>
          <p:cNvGraphicFramePr/>
          <p:nvPr/>
        </p:nvGraphicFramePr>
        <p:xfrm>
          <a:off x="952500" y="2004013"/>
          <a:ext cx="3000000" cy="3000000"/>
        </p:xfrm>
        <a:graphic>
          <a:graphicData uri="http://schemas.openxmlformats.org/drawingml/2006/table">
            <a:tbl>
              <a:tblPr>
                <a:noFill/>
                <a:tableStyleId>{87454231-9995-4099-9966-32B90D7E1C7D}</a:tableStyleId>
              </a:tblPr>
              <a:tblGrid>
                <a:gridCol w="2413000"/>
                <a:gridCol w="2413000"/>
                <a:gridCol w="2413000"/>
              </a:tblGrid>
              <a:tr h="381000">
                <a:tc>
                  <a:txBody>
                    <a:bodyPr/>
                    <a:lstStyle/>
                    <a:p>
                      <a:pPr indent="0" lvl="0" marL="0" rtl="0" algn="l">
                        <a:spcBef>
                          <a:spcPts val="0"/>
                        </a:spcBef>
                        <a:spcAft>
                          <a:spcPts val="0"/>
                        </a:spcAft>
                        <a:buNone/>
                      </a:pPr>
                      <a:r>
                        <a:rPr lang="en-US"/>
                        <a:t>Authors</a:t>
                      </a:r>
                      <a:endParaRPr/>
                    </a:p>
                  </a:txBody>
                  <a:tcPr marT="91425" marB="91425" marR="91425" marL="91425"/>
                </a:tc>
                <a:tc>
                  <a:txBody>
                    <a:bodyPr/>
                    <a:lstStyle/>
                    <a:p>
                      <a:pPr indent="0" lvl="0" marL="0" rtl="0" algn="l">
                        <a:spcBef>
                          <a:spcPts val="0"/>
                        </a:spcBef>
                        <a:spcAft>
                          <a:spcPts val="0"/>
                        </a:spcAft>
                        <a:buNone/>
                      </a:pPr>
                      <a:r>
                        <a:rPr lang="en-US"/>
                        <a:t>Research Objective</a:t>
                      </a:r>
                      <a:endParaRPr/>
                    </a:p>
                  </a:txBody>
                  <a:tcPr marT="91425" marB="91425" marR="91425" marL="91425"/>
                </a:tc>
                <a:tc>
                  <a:txBody>
                    <a:bodyPr/>
                    <a:lstStyle/>
                    <a:p>
                      <a:pPr indent="0" lvl="0" marL="0" rtl="0" algn="l">
                        <a:spcBef>
                          <a:spcPts val="0"/>
                        </a:spcBef>
                        <a:spcAft>
                          <a:spcPts val="0"/>
                        </a:spcAft>
                        <a:buNone/>
                      </a:pPr>
                      <a:r>
                        <a:rPr lang="en-US"/>
                        <a:t>Results</a:t>
                      </a:r>
                      <a:endParaRPr/>
                    </a:p>
                  </a:txBody>
                  <a:tcPr marT="91425" marB="91425" marR="91425" marL="91425"/>
                </a:tc>
              </a:tr>
              <a:tr h="381000">
                <a:tc>
                  <a:txBody>
                    <a:bodyPr/>
                    <a:lstStyle/>
                    <a:p>
                      <a:pPr indent="0" lvl="0" marL="0" rtl="0" algn="l">
                        <a:spcBef>
                          <a:spcPts val="0"/>
                        </a:spcBef>
                        <a:spcAft>
                          <a:spcPts val="0"/>
                        </a:spcAft>
                        <a:buNone/>
                      </a:pPr>
                      <a:r>
                        <a:rPr lang="en-US"/>
                        <a:t>(Thamrin, Arsyad, et al., 2021)</a:t>
                      </a:r>
                      <a:endParaRPr/>
                    </a:p>
                  </a:txBody>
                  <a:tcPr marT="91425" marB="91425" marR="91425" marL="91425"/>
                </a:tc>
                <a:tc>
                  <a:txBody>
                    <a:bodyPr/>
                    <a:lstStyle/>
                    <a:p>
                      <a:pPr indent="0" lvl="0" marL="0" rtl="0" algn="l">
                        <a:spcBef>
                          <a:spcPts val="0"/>
                        </a:spcBef>
                        <a:spcAft>
                          <a:spcPts val="0"/>
                        </a:spcAft>
                        <a:buNone/>
                      </a:pPr>
                      <a:r>
                        <a:rPr lang="en-US"/>
                        <a:t>Predicting obesity in adults</a:t>
                      </a:r>
                      <a:endParaRPr/>
                    </a:p>
                  </a:txBody>
                  <a:tcPr marT="91425" marB="91425" marR="91425" marL="91425"/>
                </a:tc>
                <a:tc>
                  <a:txBody>
                    <a:bodyPr/>
                    <a:lstStyle/>
                    <a:p>
                      <a:pPr indent="0" lvl="0" marL="0" rtl="0" algn="l">
                        <a:spcBef>
                          <a:spcPts val="0"/>
                        </a:spcBef>
                        <a:spcAft>
                          <a:spcPts val="0"/>
                        </a:spcAft>
                        <a:buNone/>
                      </a:pPr>
                      <a:r>
                        <a:rPr lang="en-US"/>
                        <a:t>Accuracy: 72%, AUC: 79%</a:t>
                      </a:r>
                      <a:endParaRPr/>
                    </a:p>
                  </a:txBody>
                  <a:tcPr marT="91425" marB="91425" marR="91425" marL="91425"/>
                </a:tc>
              </a:tr>
              <a:tr h="381000">
                <a:tc>
                  <a:txBody>
                    <a:bodyPr/>
                    <a:lstStyle/>
                    <a:p>
                      <a:pPr indent="0" lvl="0" marL="0" rtl="0" algn="l">
                        <a:spcBef>
                          <a:spcPts val="0"/>
                        </a:spcBef>
                        <a:spcAft>
                          <a:spcPts val="0"/>
                        </a:spcAft>
                        <a:buNone/>
                      </a:pPr>
                      <a:r>
                        <a:rPr lang="en-US"/>
                        <a:t>(Cheng et al., 2021)</a:t>
                      </a:r>
                      <a:endParaRPr/>
                    </a:p>
                  </a:txBody>
                  <a:tcPr marT="91425" marB="91425" marR="91425" marL="91425"/>
                </a:tc>
                <a:tc>
                  <a:txBody>
                    <a:bodyPr/>
                    <a:lstStyle/>
                    <a:p>
                      <a:pPr indent="0" lvl="0" marL="0" rtl="0" algn="l">
                        <a:spcBef>
                          <a:spcPts val="0"/>
                        </a:spcBef>
                        <a:spcAft>
                          <a:spcPts val="0"/>
                        </a:spcAft>
                        <a:buNone/>
                      </a:pPr>
                      <a:r>
                        <a:rPr lang="en-US"/>
                        <a:t>Prediction of the effect of physical activity on obesity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Accuracy: 67%</a:t>
                      </a:r>
                      <a:endParaRPr/>
                    </a:p>
                    <a:p>
                      <a:pPr indent="0" lvl="0" marL="0" rtl="0" algn="l">
                        <a:spcBef>
                          <a:spcPts val="0"/>
                        </a:spcBef>
                        <a:spcAft>
                          <a:spcPts val="0"/>
                        </a:spcAft>
                        <a:buNone/>
                      </a:pPr>
                      <a:r>
                        <a:rPr lang="en-US"/>
                        <a:t>AUC: 64%</a:t>
                      </a:r>
                      <a:endParaRPr/>
                    </a:p>
                  </a:txBody>
                  <a:tcPr marT="91425" marB="91425" marR="91425" marL="91425"/>
                </a:tc>
              </a:tr>
              <a:tr h="381000">
                <a:tc>
                  <a:txBody>
                    <a:bodyPr/>
                    <a:lstStyle/>
                    <a:p>
                      <a:pPr indent="0" lvl="0" marL="0" rtl="0" algn="l">
                        <a:spcBef>
                          <a:spcPts val="0"/>
                        </a:spcBef>
                        <a:spcAft>
                          <a:spcPts val="0"/>
                        </a:spcAft>
                        <a:buNone/>
                      </a:pPr>
                      <a:r>
                        <a:rPr lang="en-US"/>
                        <a:t>(Santisteban Quiroz, 2022)</a:t>
                      </a:r>
                      <a:endParaRPr/>
                    </a:p>
                  </a:txBody>
                  <a:tcPr marT="91425" marB="91425" marR="91425" marL="91425"/>
                </a:tc>
                <a:tc>
                  <a:txBody>
                    <a:bodyPr/>
                    <a:lstStyle/>
                    <a:p>
                      <a:pPr indent="0" lvl="0" marL="0" rtl="0" algn="l">
                        <a:spcBef>
                          <a:spcPts val="0"/>
                        </a:spcBef>
                        <a:spcAft>
                          <a:spcPts val="0"/>
                        </a:spcAft>
                        <a:buNone/>
                      </a:pPr>
                      <a:r>
                        <a:rPr lang="en-US"/>
                        <a:t>Identifying obesity levels based on lifestyle through ML techniques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Accuracy: 97.45%</a:t>
                      </a:r>
                      <a:endParaRPr/>
                    </a:p>
                    <a:p>
                      <a:pPr indent="0" lvl="0" marL="0" rtl="0" algn="l">
                        <a:spcBef>
                          <a:spcPts val="0"/>
                        </a:spcBef>
                        <a:spcAft>
                          <a:spcPts val="0"/>
                        </a:spcAft>
                        <a:buNone/>
                      </a:pPr>
                      <a:r>
                        <a:rPr lang="en-US"/>
                        <a:t>AUC: 99.90%</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6"/>
          <p:cNvSpPr/>
          <p:nvPr/>
        </p:nvSpPr>
        <p:spPr>
          <a:xfrm>
            <a:off x="306750" y="4491650"/>
            <a:ext cx="9144000" cy="679200"/>
          </a:xfrm>
          <a:prstGeom prst="rect">
            <a:avLst/>
          </a:prstGeom>
          <a:solidFill>
            <a:schemeClr val="lt1"/>
          </a:solidFill>
          <a:ln>
            <a:noFill/>
          </a:ln>
        </p:spPr>
        <p:txBody>
          <a:bodyPr anchorCtr="0" anchor="ctr" bIns="45700" lIns="91425" spcFirstLastPara="1" rIns="91425" wrap="square" tIns="45700">
            <a:noAutofit/>
          </a:bodyPr>
          <a:lstStyle/>
          <a:p>
            <a:pPr indent="-234950" lvl="0" marL="342900" rtl="0" algn="l">
              <a:spcBef>
                <a:spcPts val="0"/>
              </a:spcBef>
              <a:spcAft>
                <a:spcPts val="0"/>
              </a:spcAft>
              <a:buClr>
                <a:schemeClr val="dk1"/>
              </a:buClr>
              <a:buSzPts val="1700"/>
              <a:buFont typeface="Arial"/>
              <a:buNone/>
            </a:pPr>
            <a:r>
              <a:rPr lang="en-US"/>
              <a:t>Dataset brief </a:t>
            </a:r>
            <a:r>
              <a:rPr lang="en-US" sz="1700" u="sng">
                <a:solidFill>
                  <a:schemeClr val="hlink"/>
                </a:solidFill>
                <a:latin typeface="Calibri"/>
                <a:ea typeface="Calibri"/>
                <a:cs typeface="Calibri"/>
                <a:sym typeface="Calibri"/>
                <a:hlinkClick r:id="rId4"/>
              </a:rPr>
              <a:t>https://www.sciencedirect.com/science/article/pii/S2352340919306985?via%3Dihub</a:t>
            </a:r>
            <a:endParaRPr b="0" i="0" sz="1800" u="none" cap="none" strike="noStrike">
              <a:solidFill>
                <a:schemeClr val="lt1"/>
              </a:solidFill>
              <a:latin typeface="Calibri"/>
              <a:ea typeface="Calibri"/>
              <a:cs typeface="Calibri"/>
              <a:sym typeface="Calibri"/>
            </a:endParaRPr>
          </a:p>
        </p:txBody>
      </p:sp>
      <p:sp>
        <p:nvSpPr>
          <p:cNvPr id="142" name="Google Shape;142;p6"/>
          <p:cNvSpPr/>
          <p:nvPr/>
        </p:nvSpPr>
        <p:spPr>
          <a:xfrm>
            <a:off x="0" y="4"/>
            <a:ext cx="9144000" cy="2297446"/>
          </a:xfrm>
          <a:custGeom>
            <a:rect b="b" l="l" r="r" t="t"/>
            <a:pathLst>
              <a:path extrusionOk="0" h="2079137" w="12192000">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6"/>
          <p:cNvSpPr txBox="1"/>
          <p:nvPr>
            <p:ph type="title"/>
          </p:nvPr>
        </p:nvSpPr>
        <p:spPr>
          <a:xfrm>
            <a:off x="852777" y="548640"/>
            <a:ext cx="7157553"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Data Description</a:t>
            </a:r>
            <a:endParaRPr sz="2400">
              <a:solidFill>
                <a:srgbClr val="262626"/>
              </a:solidFill>
            </a:endParaRPr>
          </a:p>
        </p:txBody>
      </p:sp>
      <p:sp>
        <p:nvSpPr>
          <p:cNvPr id="144" name="Google Shape;144;p6"/>
          <p:cNvSpPr/>
          <p:nvPr/>
        </p:nvSpPr>
        <p:spPr>
          <a:xfrm>
            <a:off x="1668439" y="5970896"/>
            <a:ext cx="7475562" cy="887104"/>
          </a:xfrm>
          <a:custGeom>
            <a:rect b="b" l="l" r="r" t="t"/>
            <a:pathLst>
              <a:path extrusionOk="0" h="918356" w="9517857">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txBox="1"/>
          <p:nvPr/>
        </p:nvSpPr>
        <p:spPr>
          <a:xfrm>
            <a:off x="319200" y="2297450"/>
            <a:ext cx="8505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Download resource: kaggle</a:t>
            </a:r>
            <a:endParaRPr/>
          </a:p>
          <a:p>
            <a:pPr indent="0" lvl="0" marL="0" rtl="0" algn="l">
              <a:spcBef>
                <a:spcPts val="0"/>
              </a:spcBef>
              <a:spcAft>
                <a:spcPts val="0"/>
              </a:spcAft>
              <a:buNone/>
            </a:pPr>
            <a:r>
              <a:rPr lang="en-US" u="sng">
                <a:solidFill>
                  <a:schemeClr val="hlink"/>
                </a:solidFill>
                <a:hlinkClick r:id="rId5"/>
              </a:rPr>
              <a:t>https://www.kaggle.com/datasets/jayitabhattacharyya/estimation-of-obesity-levels-uci-dataset/</a:t>
            </a:r>
            <a:endParaRPr/>
          </a:p>
          <a:p>
            <a:pPr indent="0" lvl="0" marL="0" rtl="0" algn="l">
              <a:spcBef>
                <a:spcPts val="0"/>
              </a:spcBef>
              <a:spcAft>
                <a:spcPts val="0"/>
              </a:spcAft>
              <a:buNone/>
            </a:pPr>
            <a:r>
              <a:rPr lang="en-US"/>
              <a:t>Original resource: UC Irvine Machine Learning Repository(Donated on 8/26/2019)</a:t>
            </a:r>
            <a:endParaRPr/>
          </a:p>
          <a:p>
            <a:pPr indent="0" lvl="0" marL="0" rtl="0" algn="l">
              <a:spcBef>
                <a:spcPts val="0"/>
              </a:spcBef>
              <a:spcAft>
                <a:spcPts val="0"/>
              </a:spcAft>
              <a:buNone/>
            </a:pPr>
            <a:r>
              <a:rPr lang="en-US" u="sng">
                <a:solidFill>
                  <a:schemeClr val="hlink"/>
                </a:solidFill>
                <a:hlinkClick r:id="rId6"/>
              </a:rPr>
              <a:t>https://archive.ics.uci.edu/dataset/544/estimation+of+obesity+levels+based+on+eating+habits+and+physical+condition</a:t>
            </a:r>
            <a:endParaRPr/>
          </a:p>
          <a:p>
            <a:pPr indent="0" lvl="0" marL="0" rtl="0" algn="l">
              <a:spcBef>
                <a:spcPts val="0"/>
              </a:spcBef>
              <a:spcAft>
                <a:spcPts val="0"/>
              </a:spcAft>
              <a:buNone/>
            </a:pPr>
            <a:r>
              <a:rPr lang="en-US"/>
              <a:t>Features: 16 + 1 class variable </a:t>
            </a:r>
            <a:endParaRPr/>
          </a:p>
          <a:p>
            <a:pPr indent="0" lvl="0" marL="0" rtl="0" algn="l">
              <a:spcBef>
                <a:spcPts val="0"/>
              </a:spcBef>
              <a:spcAft>
                <a:spcPts val="0"/>
              </a:spcAft>
              <a:buNone/>
            </a:pPr>
            <a:r>
              <a:rPr lang="en-US"/>
              <a:t>Instances: 2111 records</a:t>
            </a:r>
            <a:endParaRPr/>
          </a:p>
          <a:p>
            <a:pPr indent="0" lvl="0" marL="0" rtl="0" algn="l">
              <a:spcBef>
                <a:spcPts val="0"/>
              </a:spcBef>
              <a:spcAft>
                <a:spcPts val="0"/>
              </a:spcAft>
              <a:buNone/>
            </a:pPr>
            <a:r>
              <a:rPr lang="en-US"/>
              <a:t>Data acquired by: survey</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g2f98cac06dc_0_42"/>
          <p:cNvSpPr/>
          <p:nvPr/>
        </p:nvSpPr>
        <p:spPr>
          <a:xfrm>
            <a:off x="0" y="4"/>
            <a:ext cx="9144000" cy="2297446"/>
          </a:xfrm>
          <a:custGeom>
            <a:rect b="b" l="l" r="r" t="t"/>
            <a:pathLst>
              <a:path extrusionOk="0" h="2079137" w="12192000">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g2f98cac06dc_0_42"/>
          <p:cNvSpPr txBox="1"/>
          <p:nvPr>
            <p:ph type="title"/>
          </p:nvPr>
        </p:nvSpPr>
        <p:spPr>
          <a:xfrm>
            <a:off x="852777" y="548640"/>
            <a:ext cx="7157700" cy="1188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Data Description (cont.)</a:t>
            </a:r>
            <a:endParaRPr sz="2400">
              <a:solidFill>
                <a:srgbClr val="262626"/>
              </a:solidFill>
            </a:endParaRPr>
          </a:p>
        </p:txBody>
      </p:sp>
      <p:sp>
        <p:nvSpPr>
          <p:cNvPr id="152" name="Google Shape;152;g2f98cac06dc_0_42"/>
          <p:cNvSpPr/>
          <p:nvPr/>
        </p:nvSpPr>
        <p:spPr>
          <a:xfrm>
            <a:off x="1668439" y="5970896"/>
            <a:ext cx="7471518" cy="886214"/>
          </a:xfrm>
          <a:custGeom>
            <a:rect b="b" l="l" r="r" t="t"/>
            <a:pathLst>
              <a:path extrusionOk="0" h="918356" w="9517857">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153" name="Google Shape;153;g2f98cac06dc_0_42"/>
          <p:cNvGraphicFramePr/>
          <p:nvPr/>
        </p:nvGraphicFramePr>
        <p:xfrm>
          <a:off x="681750" y="1548225"/>
          <a:ext cx="3000000" cy="3000000"/>
        </p:xfrm>
        <a:graphic>
          <a:graphicData uri="http://schemas.openxmlformats.org/drawingml/2006/table">
            <a:tbl>
              <a:tblPr>
                <a:solidFill>
                  <a:srgbClr val="FAFAFA"/>
                </a:solidFill>
                <a:tableStyleId>{BEC4A8B3-58DE-4DBD-92F1-23204F0BCA2C}</a:tableStyleId>
              </a:tblPr>
              <a:tblGrid>
                <a:gridCol w="2276475"/>
                <a:gridCol w="771525"/>
                <a:gridCol w="1028700"/>
                <a:gridCol w="1609725"/>
                <a:gridCol w="1123950"/>
              </a:tblGrid>
              <a:tr h="465900">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Variable Name</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Role</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Type</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Description</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Missing Values</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32737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Gender</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Categorical</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32737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Age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Continuous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32737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Height</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Continuous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32737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Weight</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Continuous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62332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family_history_with_overweight</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Binary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Has a family member suffered or suffers from overweight?</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465900">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FAVC</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Binary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Do you eat high caloric food frequently?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62332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FCVC</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Integer</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Do you usually eat vegetables in your meals?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465900">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NCP</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Continuous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How many main meals do you have daily?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465900">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CAEC</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Categorical</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Do you eat any food between meals?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32737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SMOKE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Binary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Do you smoke?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bl>
          </a:graphicData>
        </a:graphic>
      </p:graphicFrame>
      <p:sp>
        <p:nvSpPr>
          <p:cNvPr id="154" name="Google Shape;154;g2f98cac06dc_0_42"/>
          <p:cNvSpPr txBox="1"/>
          <p:nvPr/>
        </p:nvSpPr>
        <p:spPr>
          <a:xfrm>
            <a:off x="-3834350" y="3521975"/>
            <a:ext cx="3000000" cy="1493100"/>
          </a:xfrm>
          <a:prstGeom prst="rect">
            <a:avLst/>
          </a:prstGeom>
          <a:noFill/>
          <a:ln>
            <a:noFill/>
          </a:ln>
        </p:spPr>
        <p:txBody>
          <a:bodyPr anchorCtr="0" anchor="t" bIns="91425" lIns="91425" spcFirstLastPara="1" rIns="91425" wrap="square" tIns="91425">
            <a:spAutoFit/>
          </a:bodyPr>
          <a:lstStyle/>
          <a:p>
            <a:pPr indent="-234950" lvl="0" marL="342900" rtl="0" algn="l">
              <a:spcBef>
                <a:spcPts val="0"/>
              </a:spcBef>
              <a:spcAft>
                <a:spcPts val="0"/>
              </a:spcAft>
              <a:buNone/>
            </a:pPr>
            <a:r>
              <a:rPr lang="en-US" sz="1700" u="sng">
                <a:solidFill>
                  <a:schemeClr val="hlink"/>
                </a:solidFill>
                <a:latin typeface="Calibri"/>
                <a:ea typeface="Calibri"/>
                <a:cs typeface="Calibri"/>
                <a:sym typeface="Calibri"/>
                <a:hlinkClick r:id="rId3"/>
              </a:rPr>
              <a:t>https://archive.ics.uci.edu/dataset/544/estimation+of+obesity+levels+based+on+eating+habits+and+physical+condition</a:t>
            </a:r>
            <a:endParaRPr/>
          </a:p>
        </p:txBody>
      </p:sp>
      <p:sp>
        <p:nvSpPr>
          <p:cNvPr id="155" name="Google Shape;155;g2f98cac06dc_0_42"/>
          <p:cNvSpPr/>
          <p:nvPr/>
        </p:nvSpPr>
        <p:spPr>
          <a:xfrm>
            <a:off x="7282900" y="2365778"/>
            <a:ext cx="6217777" cy="3209051"/>
          </a:xfrm>
          <a:prstGeom prst="rect">
            <a:avLst/>
          </a:prstGeom>
          <a:no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g2f98cac06dc_0_65"/>
          <p:cNvSpPr/>
          <p:nvPr/>
        </p:nvSpPr>
        <p:spPr>
          <a:xfrm>
            <a:off x="0" y="4"/>
            <a:ext cx="9144000" cy="2297446"/>
          </a:xfrm>
          <a:custGeom>
            <a:rect b="b" l="l" r="r" t="t"/>
            <a:pathLst>
              <a:path extrusionOk="0" h="2079137" w="12192000">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g2f98cac06dc_0_65"/>
          <p:cNvSpPr txBox="1"/>
          <p:nvPr>
            <p:ph type="title"/>
          </p:nvPr>
        </p:nvSpPr>
        <p:spPr>
          <a:xfrm>
            <a:off x="852777" y="548640"/>
            <a:ext cx="7157700" cy="1188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Data Description (cont.)</a:t>
            </a:r>
            <a:endParaRPr sz="2400">
              <a:solidFill>
                <a:srgbClr val="262626"/>
              </a:solidFill>
            </a:endParaRPr>
          </a:p>
        </p:txBody>
      </p:sp>
      <p:sp>
        <p:nvSpPr>
          <p:cNvPr id="162" name="Google Shape;162;g2f98cac06dc_0_65"/>
          <p:cNvSpPr/>
          <p:nvPr/>
        </p:nvSpPr>
        <p:spPr>
          <a:xfrm>
            <a:off x="1668439" y="5970896"/>
            <a:ext cx="7471518" cy="886214"/>
          </a:xfrm>
          <a:custGeom>
            <a:rect b="b" l="l" r="r" t="t"/>
            <a:pathLst>
              <a:path extrusionOk="0" h="918356" w="9517857">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g2f98cac06dc_0_65"/>
          <p:cNvSpPr txBox="1"/>
          <p:nvPr/>
        </p:nvSpPr>
        <p:spPr>
          <a:xfrm>
            <a:off x="89725" y="102250"/>
            <a:ext cx="8683800" cy="446400"/>
          </a:xfrm>
          <a:prstGeom prst="rect">
            <a:avLst/>
          </a:prstGeom>
          <a:noFill/>
          <a:ln>
            <a:noFill/>
          </a:ln>
        </p:spPr>
        <p:txBody>
          <a:bodyPr anchorCtr="0" anchor="t" bIns="91425" lIns="91425" spcFirstLastPara="1" rIns="91425" wrap="square" tIns="91425">
            <a:spAutoFit/>
          </a:bodyPr>
          <a:lstStyle/>
          <a:p>
            <a:pPr indent="-234950" lvl="0" marL="342900" rtl="0" algn="l">
              <a:spcBef>
                <a:spcPts val="0"/>
              </a:spcBef>
              <a:spcAft>
                <a:spcPts val="0"/>
              </a:spcAft>
              <a:buNone/>
            </a:pPr>
            <a:r>
              <a:rPr lang="en-US"/>
              <a:t>Atributes profiling </a:t>
            </a:r>
            <a:r>
              <a:rPr lang="en-US" sz="1700" u="sng">
                <a:solidFill>
                  <a:schemeClr val="hlink"/>
                </a:solidFill>
                <a:latin typeface="Calibri"/>
                <a:ea typeface="Calibri"/>
                <a:cs typeface="Calibri"/>
                <a:sym typeface="Calibri"/>
                <a:hlinkClick r:id="rId3"/>
              </a:rPr>
              <a:t>https://www.kaggle.com/code/mpwolke/obesity-levels-life-style/notebook</a:t>
            </a:r>
            <a:endParaRPr/>
          </a:p>
        </p:txBody>
      </p:sp>
      <p:graphicFrame>
        <p:nvGraphicFramePr>
          <p:cNvPr id="164" name="Google Shape;164;g2f98cac06dc_0_65"/>
          <p:cNvGraphicFramePr/>
          <p:nvPr/>
        </p:nvGraphicFramePr>
        <p:xfrm>
          <a:off x="347650" y="1848850"/>
          <a:ext cx="3000000" cy="3000000"/>
        </p:xfrm>
        <a:graphic>
          <a:graphicData uri="http://schemas.openxmlformats.org/drawingml/2006/table">
            <a:tbl>
              <a:tblPr>
                <a:solidFill>
                  <a:srgbClr val="FAFAFA"/>
                </a:solidFill>
                <a:tableStyleId>{BEC4A8B3-58DE-4DBD-92F1-23204F0BCA2C}</a:tableStyleId>
              </a:tblPr>
              <a:tblGrid>
                <a:gridCol w="1123950"/>
                <a:gridCol w="771525"/>
                <a:gridCol w="1028700"/>
                <a:gridCol w="2752725"/>
                <a:gridCol w="1123950"/>
              </a:tblGrid>
              <a:tr h="381000">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Variable Name</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Role</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Type</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Description</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solidFill>
                            <a:srgbClr val="303030"/>
                          </a:solidFill>
                          <a:highlight>
                            <a:srgbClr val="FAFAFA"/>
                          </a:highlight>
                        </a:rPr>
                        <a:t>Missing Values</a:t>
                      </a:r>
                      <a:endParaRPr b="1"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42862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CH2O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Continuous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How much water do you drink daily?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61912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SCC</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Binary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Do you monitor the calories you eat daily?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61912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FAF</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Continuous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How often do you have physical activity?</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100012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TUE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Integer</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How much time do you use technological devices such as cell phone, videogames, television, computer and others?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42862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CALC</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Categorical</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How often do you drink alcohol?</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619125">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MTRANS</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Feature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Categorical</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Which transportation do you usually use?</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r h="419100">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NObeyesdad</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Target</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Categorical</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Obesity level</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303030"/>
                          </a:solidFill>
                          <a:highlight>
                            <a:srgbClr val="FAFAFA"/>
                          </a:highlight>
                        </a:rPr>
                        <a:t>no</a:t>
                      </a:r>
                      <a:endParaRPr sz="1100">
                        <a:solidFill>
                          <a:srgbClr val="303030"/>
                        </a:solidFill>
                        <a:highlight>
                          <a:srgbClr val="FAFAFA"/>
                        </a:highlight>
                      </a:endParaRPr>
                    </a:p>
                  </a:txBody>
                  <a:tcPr marT="91425" marB="91425" marR="91425" marL="91425" anchor="ctr">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a:solidFill>
                        <a:srgbClr val="E5E7EB"/>
                      </a:solidFill>
                      <a:prstDash val="solid"/>
                      <a:round/>
                      <a:headEnd len="sm" w="sm" type="none"/>
                      <a:tailEnd len="sm" w="sm" type="none"/>
                    </a:lnB>
                  </a:tcPr>
                </a:tc>
              </a:tr>
            </a:tbl>
          </a:graphicData>
        </a:graphic>
      </p:graphicFrame>
      <p:pic>
        <p:nvPicPr>
          <p:cNvPr id="165" name="Google Shape;165;g2f98cac06dc_0_65"/>
          <p:cNvPicPr preferRelativeResize="0"/>
          <p:nvPr/>
        </p:nvPicPr>
        <p:blipFill>
          <a:blip r:embed="rId4">
            <a:alphaModFix/>
          </a:blip>
          <a:stretch>
            <a:fillRect/>
          </a:stretch>
        </p:blipFill>
        <p:spPr>
          <a:xfrm>
            <a:off x="7148500" y="2297440"/>
            <a:ext cx="6800851" cy="35099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