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4" r:id="rId3"/>
    <p:sldId id="257" r:id="rId4"/>
    <p:sldId id="258" r:id="rId5"/>
    <p:sldId id="265" r:id="rId6"/>
    <p:sldId id="259" r:id="rId7"/>
    <p:sldId id="263" r:id="rId8"/>
    <p:sldId id="267" r:id="rId9"/>
    <p:sldId id="260" r:id="rId10"/>
    <p:sldId id="261" r:id="rId11"/>
    <p:sldId id="266" r:id="rId12"/>
    <p:sldId id="268" r:id="rId13"/>
    <p:sldId id="269" r:id="rId14"/>
    <p:sldId id="270" r:id="rId15"/>
    <p:sldId id="272" r:id="rId16"/>
    <p:sldId id="273" r:id="rId17"/>
    <p:sldId id="274" r:id="rId18"/>
    <p:sldId id="275" r:id="rId19"/>
    <p:sldId id="276"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104" d="100"/>
          <a:sy n="104" d="100"/>
        </p:scale>
        <p:origin x="23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01400-D2EE-A84E-9EB0-A35001512C57}" type="datetimeFigureOut">
              <a:rPr lang="en-US" smtClean="0"/>
              <a:t>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A4D93-186D-B14F-AEE7-632AD080981F}" type="slidenum">
              <a:rPr lang="en-US" smtClean="0"/>
              <a:t>‹#›</a:t>
            </a:fld>
            <a:endParaRPr lang="en-US"/>
          </a:p>
        </p:txBody>
      </p:sp>
    </p:spTree>
    <p:extLst>
      <p:ext uri="{BB962C8B-B14F-4D97-AF65-F5344CB8AC3E}">
        <p14:creationId xmlns:p14="http://schemas.microsoft.com/office/powerpoint/2010/main" val="83695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A4D93-186D-B14F-AEE7-632AD080981F}" type="slidenum">
              <a:rPr lang="en-US" smtClean="0"/>
              <a:t>1</a:t>
            </a:fld>
            <a:endParaRPr lang="en-US"/>
          </a:p>
        </p:txBody>
      </p:sp>
    </p:spTree>
    <p:extLst>
      <p:ext uri="{BB962C8B-B14F-4D97-AF65-F5344CB8AC3E}">
        <p14:creationId xmlns:p14="http://schemas.microsoft.com/office/powerpoint/2010/main" val="72059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4A4D93-186D-B14F-AEE7-632AD080981F}" type="slidenum">
              <a:rPr lang="en-US" smtClean="0"/>
              <a:t>3</a:t>
            </a:fld>
            <a:endParaRPr lang="en-US"/>
          </a:p>
        </p:txBody>
      </p:sp>
    </p:spTree>
    <p:extLst>
      <p:ext uri="{BB962C8B-B14F-4D97-AF65-F5344CB8AC3E}">
        <p14:creationId xmlns:p14="http://schemas.microsoft.com/office/powerpoint/2010/main" val="56693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9229E-3882-FD4D-80E5-4F212EAFE42C}" type="datetime1">
              <a:rPr lang="en-US" smtClean="0"/>
              <a:t>3/20/17</a:t>
            </a:fld>
            <a:endParaRPr lang="en-US" dirty="0"/>
          </a:p>
        </p:txBody>
      </p:sp>
      <p:sp>
        <p:nvSpPr>
          <p:cNvPr id="6" name="Footer Placeholder 5"/>
          <p:cNvSpPr>
            <a:spLocks noGrp="1"/>
          </p:cNvSpPr>
          <p:nvPr>
            <p:ph type="ftr" sz="quarter" idx="11"/>
          </p:nvPr>
        </p:nvSpPr>
        <p:spPr/>
        <p:txBody>
          <a:bodyPr/>
          <a:lstStyle/>
          <a:p>
            <a:r>
              <a:rPr lang="en-US" smtClean="0"/>
              <a:t>HR Efficiency Analysis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5C0D8D-CEFC-7F4C-A7C8-39A3EAE484F5}"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F1660-2BCC-2A40-95D7-A4608FE64994}"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05B0B-B333-C44B-9B97-4D373A8BD5CE}"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4EEEFA-736D-9743-9A70-06ECAD35E5ED}" type="datetime1">
              <a:rPr lang="en-US" smtClean="0"/>
              <a:t>3/20/17</a:t>
            </a:fld>
            <a:endParaRPr lang="en-US" dirty="0"/>
          </a:p>
        </p:txBody>
      </p:sp>
      <p:sp>
        <p:nvSpPr>
          <p:cNvPr id="4"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1C2A7D-A212-C341-85E3-53EB0C15EB56}" type="datetime1">
              <a:rPr lang="en-US" smtClean="0"/>
              <a:t>3/20/17</a:t>
            </a:fld>
            <a:endParaRPr lang="en-US" dirty="0"/>
          </a:p>
        </p:txBody>
      </p:sp>
      <p:sp>
        <p:nvSpPr>
          <p:cNvPr id="4"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48F897-1E8B-3E4E-9EBA-D6D1BAF1000D}"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8C50D0-047C-E74A-B253-DE8C449063FF}"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BEA1B-F42C-0E40-9D36-D74B0606BC3D}"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76D03-95AC-FE44-A498-6F13F5B41F20}" type="datetime1">
              <a:rPr lang="en-US" smtClean="0"/>
              <a:t>3/20/17</a:t>
            </a:fld>
            <a:endParaRPr lang="en-US" dirty="0"/>
          </a:p>
        </p:txBody>
      </p:sp>
      <p:sp>
        <p:nvSpPr>
          <p:cNvPr id="6" name="Footer Placeholder 5"/>
          <p:cNvSpPr>
            <a:spLocks noGrp="1"/>
          </p:cNvSpPr>
          <p:nvPr>
            <p:ph type="ftr" sz="quarter" idx="11"/>
          </p:nvPr>
        </p:nvSpPr>
        <p:spPr/>
        <p:txBody>
          <a:bodyPr/>
          <a:lstStyle/>
          <a:p>
            <a:r>
              <a:rPr lang="en-US" smtClean="0"/>
              <a:t>HR Efficiency Analysis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94AAA6-4B4F-BC45-BECB-33253D230E15}" type="datetime1">
              <a:rPr lang="en-US" smtClean="0"/>
              <a:t>3/20/17</a:t>
            </a:fld>
            <a:endParaRPr lang="en-US" dirty="0"/>
          </a:p>
        </p:txBody>
      </p:sp>
      <p:sp>
        <p:nvSpPr>
          <p:cNvPr id="8" name="Footer Placeholder 7"/>
          <p:cNvSpPr>
            <a:spLocks noGrp="1"/>
          </p:cNvSpPr>
          <p:nvPr>
            <p:ph type="ftr" sz="quarter" idx="11"/>
          </p:nvPr>
        </p:nvSpPr>
        <p:spPr/>
        <p:txBody>
          <a:bodyPr/>
          <a:lstStyle/>
          <a:p>
            <a:r>
              <a:rPr lang="en-US" smtClean="0"/>
              <a:t>HR Efficiency Analysis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2177E0E-A3A8-5048-9D03-1995133590E7}" type="datetime1">
              <a:rPr lang="en-US" smtClean="0"/>
              <a:t>3/20/17</a:t>
            </a:fld>
            <a:endParaRPr lang="en-US" dirty="0"/>
          </a:p>
        </p:txBody>
      </p:sp>
      <p:sp>
        <p:nvSpPr>
          <p:cNvPr id="5" name="Footer Placeholder 3"/>
          <p:cNvSpPr>
            <a:spLocks noGrp="1"/>
          </p:cNvSpPr>
          <p:nvPr>
            <p:ph type="ftr" sz="quarter" idx="11"/>
          </p:nvPr>
        </p:nvSpPr>
        <p:spPr/>
        <p:txBody>
          <a:bodyPr/>
          <a:lstStyle/>
          <a:p>
            <a:r>
              <a:rPr lang="en-US" smtClean="0"/>
              <a:t>HR Efficiency Analysis</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CBE968-EA3D-6740-9797-F4D5EFAD8184}" type="datetime1">
              <a:rPr lang="en-US" smtClean="0"/>
              <a:t>3/20/17</a:t>
            </a:fld>
            <a:endParaRPr lang="en-US" dirty="0"/>
          </a:p>
        </p:txBody>
      </p:sp>
      <p:sp>
        <p:nvSpPr>
          <p:cNvPr id="5" name="Footer Placeholder 2"/>
          <p:cNvSpPr>
            <a:spLocks noGrp="1"/>
          </p:cNvSpPr>
          <p:nvPr>
            <p:ph type="ftr" sz="quarter" idx="11"/>
          </p:nvPr>
        </p:nvSpPr>
        <p:spPr/>
        <p:txBody>
          <a:bodyPr/>
          <a:lstStyle/>
          <a:p>
            <a:r>
              <a:rPr lang="en-US" smtClean="0"/>
              <a:t>HR Efficiency Analysis</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4529FF7-EB93-034B-8292-5840DB3F9025}" type="datetime1">
              <a:rPr lang="en-US" smtClean="0"/>
              <a:t>3/20/17</a:t>
            </a:fld>
            <a:endParaRPr lang="en-US" dirty="0"/>
          </a:p>
        </p:txBody>
      </p:sp>
      <p:sp>
        <p:nvSpPr>
          <p:cNvPr id="5" name="Footer Placeholder 5"/>
          <p:cNvSpPr>
            <a:spLocks noGrp="1"/>
          </p:cNvSpPr>
          <p:nvPr>
            <p:ph type="ftr" sz="quarter" idx="11"/>
          </p:nvPr>
        </p:nvSpPr>
        <p:spPr/>
        <p:txBody>
          <a:bodyPr/>
          <a:lstStyle/>
          <a:p>
            <a:r>
              <a:rPr lang="en-US" smtClean="0"/>
              <a:t>HR Efficiency Analysis</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E4C30-ABAA-3444-916C-643D5720B283}" type="datetime1">
              <a:rPr lang="en-US" smtClean="0"/>
              <a:t>3/20/17</a:t>
            </a:fld>
            <a:endParaRPr lang="en-US" dirty="0"/>
          </a:p>
        </p:txBody>
      </p:sp>
      <p:sp>
        <p:nvSpPr>
          <p:cNvPr id="6" name="Footer Placeholder 5"/>
          <p:cNvSpPr>
            <a:spLocks noGrp="1"/>
          </p:cNvSpPr>
          <p:nvPr>
            <p:ph type="ftr" sz="quarter" idx="11"/>
          </p:nvPr>
        </p:nvSpPr>
        <p:spPr/>
        <p:txBody>
          <a:bodyPr/>
          <a:lstStyle/>
          <a:p>
            <a:r>
              <a:rPr lang="en-US" smtClean="0"/>
              <a:t>HR Efficiency Analysis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6EA0A8-CE01-CB40-9ABF-8695E67CE9FE}" type="datetime1">
              <a:rPr lang="en-US" smtClean="0"/>
              <a:t>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HR Efficiency Analysis</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ludobenistant/hr-analyt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 </a:t>
            </a:r>
            <a:r>
              <a:rPr lang="en-US" dirty="0"/>
              <a:t>Capstone Project </a:t>
            </a:r>
          </a:p>
        </p:txBody>
      </p:sp>
      <p:sp>
        <p:nvSpPr>
          <p:cNvPr id="3" name="Subtitle 2"/>
          <p:cNvSpPr>
            <a:spLocks noGrp="1"/>
          </p:cNvSpPr>
          <p:nvPr>
            <p:ph type="subTitle" idx="1"/>
          </p:nvPr>
        </p:nvSpPr>
        <p:spPr/>
        <p:txBody>
          <a:bodyPr/>
          <a:lstStyle/>
          <a:p>
            <a:pPr algn="r"/>
            <a:r>
              <a:rPr lang="en-US" dirty="0" smtClean="0"/>
              <a:t>By - Anthony valantra</a:t>
            </a:r>
          </a:p>
          <a:p>
            <a:pPr algn="r"/>
            <a:r>
              <a:rPr lang="en-US" dirty="0" smtClean="0"/>
              <a:t>Mentor - Mike Badescu</a:t>
            </a:r>
            <a:endParaRPr lang="en-US" dirty="0"/>
          </a:p>
        </p:txBody>
      </p:sp>
      <p:sp>
        <p:nvSpPr>
          <p:cNvPr id="7" name="Date Placeholder 6"/>
          <p:cNvSpPr>
            <a:spLocks noGrp="1"/>
          </p:cNvSpPr>
          <p:nvPr>
            <p:ph type="dt" sz="half" idx="10"/>
          </p:nvPr>
        </p:nvSpPr>
        <p:spPr>
          <a:xfrm>
            <a:off x="11082396" y="6424668"/>
            <a:ext cx="990599" cy="304799"/>
          </a:xfrm>
        </p:spPr>
        <p:txBody>
          <a:bodyPr/>
          <a:lstStyle/>
          <a:p>
            <a:fld id="{EDEA92F1-4490-BB49-8D2A-5A4A17E2E7DA}" type="datetime1">
              <a:rPr lang="en-US" smtClean="0"/>
              <a:t>3/20/17</a:t>
            </a:fld>
            <a:endParaRPr lang="en-US" dirty="0"/>
          </a:p>
        </p:txBody>
      </p:sp>
      <p:sp>
        <p:nvSpPr>
          <p:cNvPr id="8" name="Footer Placeholder 7"/>
          <p:cNvSpPr>
            <a:spLocks noGrp="1"/>
          </p:cNvSpPr>
          <p:nvPr>
            <p:ph type="ftr" sz="quarter" idx="11"/>
          </p:nvPr>
        </p:nvSpPr>
        <p:spPr>
          <a:xfrm>
            <a:off x="90748" y="6424668"/>
            <a:ext cx="4034849" cy="304801"/>
          </a:xfrm>
        </p:spPr>
        <p:txBody>
          <a:bodyPr/>
          <a:lstStyle/>
          <a:p>
            <a:r>
              <a:rPr lang="en-US" smtClean="0"/>
              <a:t>HR Efficiency Analysis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1938377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t>
            </a:r>
            <a:r>
              <a:rPr lang="en-US" dirty="0" err="1" smtClean="0"/>
              <a:t>ast_evaluation</a:t>
            </a:r>
            <a:endParaRPr lang="en-US" dirty="0"/>
          </a:p>
        </p:txBody>
      </p:sp>
      <p:sp>
        <p:nvSpPr>
          <p:cNvPr id="4" name="Date Placeholder 3"/>
          <p:cNvSpPr>
            <a:spLocks noGrp="1"/>
          </p:cNvSpPr>
          <p:nvPr>
            <p:ph type="dt" sz="half" idx="10"/>
          </p:nvPr>
        </p:nvSpPr>
        <p:spPr>
          <a:xfrm>
            <a:off x="11045325" y="642569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9"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10</a:t>
            </a:fld>
            <a:endParaRPr lang="en-US" dirty="0"/>
          </a:p>
        </p:txBody>
      </p:sp>
      <p:sp>
        <p:nvSpPr>
          <p:cNvPr id="13" name="TextBox 12"/>
          <p:cNvSpPr txBox="1"/>
          <p:nvPr/>
        </p:nvSpPr>
        <p:spPr>
          <a:xfrm>
            <a:off x="444230" y="2237633"/>
            <a:ext cx="10060987" cy="923330"/>
          </a:xfrm>
          <a:prstGeom prst="rect">
            <a:avLst/>
          </a:prstGeom>
          <a:noFill/>
        </p:spPr>
        <p:txBody>
          <a:bodyPr wrap="square" rtlCol="0">
            <a:spAutoFit/>
          </a:bodyPr>
          <a:lstStyle/>
          <a:p>
            <a:pPr marL="285750" indent="-285750">
              <a:buFont typeface="Arial" charset="0"/>
              <a:buChar char="•"/>
            </a:pPr>
            <a:r>
              <a:rPr lang="en-US" dirty="0" err="1"/>
              <a:t>last_evaluation</a:t>
            </a:r>
            <a:r>
              <a:rPr lang="en-US" dirty="0"/>
              <a:t> seems to have a very slight impact on employees leaving, </a:t>
            </a:r>
            <a:endParaRPr lang="en-US" dirty="0" smtClean="0"/>
          </a:p>
          <a:p>
            <a:pPr marL="285750" indent="-285750">
              <a:buFont typeface="Arial" charset="0"/>
              <a:buChar char="•"/>
            </a:pPr>
            <a:r>
              <a:rPr lang="en-US" dirty="0" smtClean="0"/>
              <a:t>employees </a:t>
            </a:r>
            <a:r>
              <a:rPr lang="en-US" dirty="0"/>
              <a:t>with higher evaluation is more likely to leave than ones with lower rating</a:t>
            </a:r>
            <a:r>
              <a:rPr lang="en-US" dirty="0" smtClean="0"/>
              <a:t>.</a:t>
            </a:r>
          </a:p>
          <a:p>
            <a:pPr marL="285750" indent="-285750">
              <a:buFont typeface="Arial" charset="0"/>
              <a:buChar char="•"/>
            </a:pPr>
            <a:r>
              <a:rPr lang="en-US" dirty="0" err="1" smtClean="0"/>
              <a:t>last_evaluation</a:t>
            </a:r>
            <a:r>
              <a:rPr lang="en-US" dirty="0" smtClean="0"/>
              <a:t> </a:t>
            </a:r>
            <a:r>
              <a:rPr lang="en-US" dirty="0"/>
              <a:t>seems to be higher with employees with more projects under their belt.</a:t>
            </a:r>
          </a:p>
        </p:txBody>
      </p:sp>
    </p:spTree>
    <p:extLst>
      <p:ext uri="{BB962C8B-B14F-4D97-AF65-F5344CB8AC3E}">
        <p14:creationId xmlns:p14="http://schemas.microsoft.com/office/powerpoint/2010/main" val="2106857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verage_monthly_hours</a:t>
            </a:r>
            <a:endParaRPr lang="en-US" dirty="0"/>
          </a:p>
        </p:txBody>
      </p:sp>
      <p:sp>
        <p:nvSpPr>
          <p:cNvPr id="4" name="Date Placeholder 3"/>
          <p:cNvSpPr>
            <a:spLocks noGrp="1"/>
          </p:cNvSpPr>
          <p:nvPr>
            <p:ph type="dt" sz="half" idx="10"/>
          </p:nvPr>
        </p:nvSpPr>
        <p:spPr>
          <a:xfrm>
            <a:off x="11070039" y="646276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34648" y="646276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11</a:t>
            </a:fld>
            <a:endParaRPr lang="en-US" dirty="0"/>
          </a:p>
        </p:txBody>
      </p:sp>
      <p:sp>
        <p:nvSpPr>
          <p:cNvPr id="13" name="TextBox 12"/>
          <p:cNvSpPr txBox="1"/>
          <p:nvPr/>
        </p:nvSpPr>
        <p:spPr>
          <a:xfrm>
            <a:off x="444230" y="1976735"/>
            <a:ext cx="10060987" cy="1477328"/>
          </a:xfrm>
          <a:prstGeom prst="rect">
            <a:avLst/>
          </a:prstGeom>
          <a:noFill/>
        </p:spPr>
        <p:txBody>
          <a:bodyPr wrap="square" rtlCol="0">
            <a:spAutoFit/>
          </a:bodyPr>
          <a:lstStyle/>
          <a:p>
            <a:pPr marL="285750" lvl="0" indent="-285750" defTabSz="914400">
              <a:buFont typeface="Arial" charset="0"/>
              <a:buChar char="•"/>
            </a:pPr>
            <a:r>
              <a:rPr lang="en-US" dirty="0"/>
              <a:t>Looks like both </a:t>
            </a:r>
            <a:r>
              <a:rPr lang="en-US" dirty="0" err="1"/>
              <a:t>last_evaluation</a:t>
            </a:r>
            <a:r>
              <a:rPr lang="en-US" dirty="0"/>
              <a:t> and </a:t>
            </a:r>
            <a:r>
              <a:rPr lang="en-US" dirty="0" err="1"/>
              <a:t>average_monthly_hours</a:t>
            </a:r>
            <a:r>
              <a:rPr lang="en-US" dirty="0"/>
              <a:t> increasing with </a:t>
            </a:r>
            <a:r>
              <a:rPr lang="en-US" dirty="0" err="1"/>
              <a:t>number_projects</a:t>
            </a:r>
            <a:r>
              <a:rPr lang="en-US" dirty="0"/>
              <a:t> that employees have under their belt. </a:t>
            </a:r>
            <a:endParaRPr lang="en-US" dirty="0" smtClean="0"/>
          </a:p>
          <a:p>
            <a:pPr marL="285750" lvl="0" indent="-285750" defTabSz="914400">
              <a:buFont typeface="Arial" charset="0"/>
              <a:buChar char="•"/>
            </a:pPr>
            <a:r>
              <a:rPr lang="en-US" dirty="0" smtClean="0"/>
              <a:t>Are </a:t>
            </a:r>
            <a:r>
              <a:rPr lang="en-US" dirty="0"/>
              <a:t>employees enrolled in multiple projects or in an effort of better ratings employees are spending more hours and hence gradually starts getting into low satisfaction level and eventually quit ?</a:t>
            </a:r>
          </a:p>
        </p:txBody>
      </p:sp>
    </p:spTree>
    <p:extLst>
      <p:ext uri="{BB962C8B-B14F-4D97-AF65-F5344CB8AC3E}">
        <p14:creationId xmlns:p14="http://schemas.microsoft.com/office/powerpoint/2010/main" val="473740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t>
            </a:r>
            <a:r>
              <a:rPr lang="en-US" dirty="0" err="1" smtClean="0"/>
              <a:t>umber_project</a:t>
            </a:r>
            <a:endParaRPr lang="en-US" dirty="0"/>
          </a:p>
        </p:txBody>
      </p:sp>
      <p:sp>
        <p:nvSpPr>
          <p:cNvPr id="4" name="Date Placeholder 3"/>
          <p:cNvSpPr>
            <a:spLocks noGrp="1"/>
          </p:cNvSpPr>
          <p:nvPr>
            <p:ph type="dt" sz="half" idx="10"/>
          </p:nvPr>
        </p:nvSpPr>
        <p:spPr>
          <a:xfrm>
            <a:off x="11070039" y="646276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34648" y="646276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12</a:t>
            </a:fld>
            <a:endParaRPr lang="en-US" dirty="0"/>
          </a:p>
        </p:txBody>
      </p:sp>
      <p:sp>
        <p:nvSpPr>
          <p:cNvPr id="13" name="TextBox 12"/>
          <p:cNvSpPr txBox="1"/>
          <p:nvPr/>
        </p:nvSpPr>
        <p:spPr>
          <a:xfrm>
            <a:off x="444230" y="1976735"/>
            <a:ext cx="10060987" cy="1754326"/>
          </a:xfrm>
          <a:prstGeom prst="rect">
            <a:avLst/>
          </a:prstGeom>
          <a:noFill/>
        </p:spPr>
        <p:txBody>
          <a:bodyPr wrap="square" rtlCol="0">
            <a:spAutoFit/>
          </a:bodyPr>
          <a:lstStyle/>
          <a:p>
            <a:pPr marL="285750" lvl="0" indent="-285750" defTabSz="914400">
              <a:buFont typeface="Arial" charset="0"/>
              <a:buChar char="•"/>
            </a:pPr>
            <a:r>
              <a:rPr lang="en-US" dirty="0" smtClean="0"/>
              <a:t>Initially from 2- 5 projects we can see </a:t>
            </a:r>
            <a:r>
              <a:rPr lang="en-US" dirty="0" err="1" smtClean="0"/>
              <a:t>satisfaction_level</a:t>
            </a:r>
            <a:r>
              <a:rPr lang="en-US" dirty="0" smtClean="0"/>
              <a:t> improving, but </a:t>
            </a:r>
            <a:r>
              <a:rPr lang="en-US" dirty="0" err="1" smtClean="0"/>
              <a:t>satisfaction_level</a:t>
            </a:r>
            <a:r>
              <a:rPr lang="en-US" dirty="0" smtClean="0"/>
              <a:t> dips for 6 and above </a:t>
            </a:r>
          </a:p>
          <a:p>
            <a:pPr marL="285750" lvl="0" indent="-285750" defTabSz="914400">
              <a:buFont typeface="Arial" charset="0"/>
              <a:buChar char="•"/>
            </a:pPr>
            <a:r>
              <a:rPr lang="en-US" dirty="0" err="1"/>
              <a:t>l</a:t>
            </a:r>
            <a:r>
              <a:rPr lang="en-US" dirty="0" err="1" smtClean="0"/>
              <a:t>ast_evaluation</a:t>
            </a:r>
            <a:r>
              <a:rPr lang="en-US" dirty="0" smtClean="0"/>
              <a:t> keeps improving with </a:t>
            </a:r>
            <a:r>
              <a:rPr lang="en-US" dirty="0" err="1" smtClean="0"/>
              <a:t>number_projects</a:t>
            </a:r>
            <a:r>
              <a:rPr lang="en-US" dirty="0" smtClean="0"/>
              <a:t>, </a:t>
            </a:r>
            <a:r>
              <a:rPr lang="en-US" dirty="0" err="1" smtClean="0"/>
              <a:t>infact</a:t>
            </a:r>
            <a:r>
              <a:rPr lang="en-US" dirty="0" smtClean="0"/>
              <a:t> its very high for 6 and above projects</a:t>
            </a:r>
          </a:p>
          <a:p>
            <a:pPr marL="285750" lvl="0" indent="-285750" defTabSz="914400">
              <a:buFont typeface="Arial" charset="0"/>
              <a:buChar char="•"/>
            </a:pPr>
            <a:r>
              <a:rPr lang="en-US" dirty="0" smtClean="0"/>
              <a:t>Number of employees staying however shows that very few stay beyond 5 projects.</a:t>
            </a:r>
          </a:p>
          <a:p>
            <a:pPr marL="285750" lvl="0" indent="-285750" defTabSz="914400">
              <a:buFont typeface="Arial" charset="0"/>
              <a:buChar char="•"/>
            </a:pPr>
            <a:r>
              <a:rPr lang="en-US" dirty="0" smtClean="0"/>
              <a:t>HR exercise should focus on retaining highly productive employees </a:t>
            </a:r>
            <a:endParaRPr lang="en-US" dirty="0"/>
          </a:p>
        </p:txBody>
      </p:sp>
    </p:spTree>
    <p:extLst>
      <p:ext uri="{BB962C8B-B14F-4D97-AF65-F5344CB8AC3E}">
        <p14:creationId xmlns:p14="http://schemas.microsoft.com/office/powerpoint/2010/main" val="654292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a:t>
            </a:r>
            <a:endParaRPr lang="en-US" dirty="0"/>
          </a:p>
        </p:txBody>
      </p:sp>
      <p:sp>
        <p:nvSpPr>
          <p:cNvPr id="4" name="Date Placeholder 3"/>
          <p:cNvSpPr>
            <a:spLocks noGrp="1"/>
          </p:cNvSpPr>
          <p:nvPr>
            <p:ph type="dt" sz="half" idx="10"/>
          </p:nvPr>
        </p:nvSpPr>
        <p:spPr>
          <a:xfrm>
            <a:off x="11070039" y="646276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34648" y="646276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13</a:t>
            </a:fld>
            <a:endParaRPr lang="en-US" dirty="0"/>
          </a:p>
        </p:txBody>
      </p:sp>
      <p:sp>
        <p:nvSpPr>
          <p:cNvPr id="13" name="TextBox 12"/>
          <p:cNvSpPr txBox="1"/>
          <p:nvPr/>
        </p:nvSpPr>
        <p:spPr>
          <a:xfrm>
            <a:off x="444230" y="1976735"/>
            <a:ext cx="10060987" cy="2031325"/>
          </a:xfrm>
          <a:prstGeom prst="rect">
            <a:avLst/>
          </a:prstGeom>
          <a:noFill/>
        </p:spPr>
        <p:txBody>
          <a:bodyPr wrap="square" rtlCol="0">
            <a:spAutoFit/>
          </a:bodyPr>
          <a:lstStyle/>
          <a:p>
            <a:pPr marL="285750" lvl="0" indent="-285750" defTabSz="914400">
              <a:buFont typeface="Arial" charset="0"/>
              <a:buChar char="•"/>
            </a:pPr>
            <a:r>
              <a:rPr lang="en-US" dirty="0" err="1" smtClean="0"/>
              <a:t>Satisfaction_level</a:t>
            </a:r>
            <a:r>
              <a:rPr lang="en-US" dirty="0" smtClean="0"/>
              <a:t> of low , medium and high levels show sudden increase in employees leaving</a:t>
            </a:r>
          </a:p>
          <a:p>
            <a:pPr marL="285750" lvl="0" indent="-285750" defTabSz="914400">
              <a:buFont typeface="Arial" charset="0"/>
              <a:buChar char="•"/>
            </a:pPr>
            <a:r>
              <a:rPr lang="en-US" dirty="0" smtClean="0"/>
              <a:t>Employees in mid and high rating seems to leave more often.</a:t>
            </a:r>
          </a:p>
          <a:p>
            <a:pPr marL="285750" lvl="0" indent="-285750" defTabSz="914400">
              <a:buFont typeface="Arial" charset="0"/>
              <a:buChar char="•"/>
            </a:pPr>
            <a:r>
              <a:rPr lang="en-US" dirty="0" smtClean="0"/>
              <a:t>Employees putting low average monthly hours show high percent of employees leaving, at mid level percent of employees leaving are low and then starts getting higher towards higher average monthly hours.</a:t>
            </a:r>
          </a:p>
          <a:p>
            <a:pPr marL="285750" lvl="0" indent="-285750" defTabSz="914400">
              <a:buFont typeface="Arial" charset="0"/>
              <a:buChar char="•"/>
            </a:pPr>
            <a:endParaRPr lang="en-US" dirty="0"/>
          </a:p>
        </p:txBody>
      </p:sp>
    </p:spTree>
    <p:extLst>
      <p:ext uri="{BB962C8B-B14F-4D97-AF65-F5344CB8AC3E}">
        <p14:creationId xmlns:p14="http://schemas.microsoft.com/office/powerpoint/2010/main" val="84402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a:t>
            </a:r>
            <a:endParaRPr lang="en-US" dirty="0"/>
          </a:p>
        </p:txBody>
      </p:sp>
      <p:sp>
        <p:nvSpPr>
          <p:cNvPr id="3" name="Content Placeholder 2"/>
          <p:cNvSpPr>
            <a:spLocks noGrp="1"/>
          </p:cNvSpPr>
          <p:nvPr>
            <p:ph idx="1"/>
          </p:nvPr>
        </p:nvSpPr>
        <p:spPr>
          <a:xfrm>
            <a:off x="1103312" y="2052918"/>
            <a:ext cx="8946541" cy="3254677"/>
          </a:xfrm>
        </p:spPr>
        <p:txBody>
          <a:bodyPr/>
          <a:lstStyle/>
          <a:p>
            <a:r>
              <a:rPr lang="en-US" dirty="0" smtClean="0"/>
              <a:t>It seems employees leaving with few years of joining with low </a:t>
            </a:r>
            <a:r>
              <a:rPr lang="en-US" dirty="0" err="1" smtClean="0"/>
              <a:t>satisfaction_level</a:t>
            </a:r>
            <a:r>
              <a:rPr lang="en-US" dirty="0" smtClean="0"/>
              <a:t>, evaluation rating and low average monthly hours.</a:t>
            </a:r>
          </a:p>
          <a:p>
            <a:r>
              <a:rPr lang="en-US" dirty="0" smtClean="0"/>
              <a:t>At around mid performance of 2-5 projects, around 200 monthly work hours employees low percent of employees leave the company.</a:t>
            </a:r>
          </a:p>
          <a:p>
            <a:r>
              <a:rPr lang="en-US" dirty="0" smtClean="0"/>
              <a:t>How can the company retain more experience employees involved in 5 + projects? </a:t>
            </a:r>
            <a:endParaRPr lang="en-US" dirty="0"/>
          </a:p>
          <a:p>
            <a:endParaRPr lang="en-US" dirty="0"/>
          </a:p>
          <a:p>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634120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879" y="3212757"/>
            <a:ext cx="8825658" cy="823219"/>
          </a:xfrm>
        </p:spPr>
        <p:txBody>
          <a:bodyPr/>
          <a:lstStyle/>
          <a:p>
            <a:pPr algn="ctr"/>
            <a:r>
              <a:rPr lang="en-US" sz="4200" dirty="0" smtClean="0"/>
              <a:t>Prediction and Regression</a:t>
            </a:r>
            <a:endParaRPr lang="en-US" sz="4200" dirty="0"/>
          </a:p>
        </p:txBody>
      </p:sp>
      <p:sp>
        <p:nvSpPr>
          <p:cNvPr id="4" name="Date Placeholder 3"/>
          <p:cNvSpPr>
            <a:spLocks noGrp="1"/>
          </p:cNvSpPr>
          <p:nvPr>
            <p:ph type="dt" sz="half" idx="10"/>
          </p:nvPr>
        </p:nvSpPr>
        <p:spPr>
          <a:xfrm>
            <a:off x="11033871" y="6461555"/>
            <a:ext cx="990599" cy="304799"/>
          </a:xfrm>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a:xfrm>
            <a:off x="71718" y="6461555"/>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119106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and Regression</a:t>
            </a:r>
          </a:p>
        </p:txBody>
      </p:sp>
      <p:sp>
        <p:nvSpPr>
          <p:cNvPr id="3" name="Content Placeholder 2"/>
          <p:cNvSpPr>
            <a:spLocks noGrp="1"/>
          </p:cNvSpPr>
          <p:nvPr>
            <p:ph idx="1"/>
          </p:nvPr>
        </p:nvSpPr>
        <p:spPr>
          <a:xfrm>
            <a:off x="1103312" y="2052918"/>
            <a:ext cx="8946541" cy="2086596"/>
          </a:xfrm>
        </p:spPr>
        <p:txBody>
          <a:bodyPr>
            <a:normAutofit/>
          </a:bodyPr>
          <a:lstStyle/>
          <a:p>
            <a:r>
              <a:rPr lang="en-US" dirty="0" smtClean="0"/>
              <a:t>Linear regression to predict ‘time spend in company’</a:t>
            </a:r>
          </a:p>
          <a:p>
            <a:r>
              <a:rPr lang="en-US" dirty="0" smtClean="0"/>
              <a:t>Logistics regression to predict the probability of employee leaving the company</a:t>
            </a:r>
          </a:p>
          <a:p>
            <a:r>
              <a:rPr lang="en-US" dirty="0" smtClean="0"/>
              <a:t>Random forest </a:t>
            </a:r>
            <a:r>
              <a:rPr lang="en-US" dirty="0"/>
              <a:t>to predict the probability of employee leaving the company</a:t>
            </a:r>
          </a:p>
          <a:p>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13008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879" y="3212757"/>
            <a:ext cx="8825658" cy="823219"/>
          </a:xfrm>
        </p:spPr>
        <p:txBody>
          <a:bodyPr/>
          <a:lstStyle/>
          <a:p>
            <a:pPr algn="ctr"/>
            <a:r>
              <a:rPr lang="en-US" sz="4200" dirty="0" smtClean="0"/>
              <a:t>Linear Regression</a:t>
            </a:r>
            <a:endParaRPr lang="en-US" sz="4200" dirty="0"/>
          </a:p>
        </p:txBody>
      </p:sp>
      <p:sp>
        <p:nvSpPr>
          <p:cNvPr id="4" name="Date Placeholder 3"/>
          <p:cNvSpPr>
            <a:spLocks noGrp="1"/>
          </p:cNvSpPr>
          <p:nvPr>
            <p:ph type="dt" sz="half" idx="10"/>
          </p:nvPr>
        </p:nvSpPr>
        <p:spPr>
          <a:xfrm>
            <a:off x="11033871" y="6461555"/>
            <a:ext cx="990599" cy="304799"/>
          </a:xfrm>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a:xfrm>
            <a:off x="71718" y="6461555"/>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562751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1103312" y="2052918"/>
            <a:ext cx="8946541" cy="2580866"/>
          </a:xfrm>
        </p:spPr>
        <p:txBody>
          <a:bodyPr>
            <a:normAutofit fontScale="92500" lnSpcReduction="20000"/>
          </a:bodyPr>
          <a:lstStyle/>
          <a:p>
            <a:r>
              <a:rPr lang="en-US" dirty="0" smtClean="0"/>
              <a:t>Linear regression to predict ‘time spend in company’</a:t>
            </a:r>
          </a:p>
          <a:p>
            <a:r>
              <a:rPr lang="en-US" dirty="0"/>
              <a:t>Adjusted R-squared: 0.09456 </a:t>
            </a:r>
            <a:r>
              <a:rPr lang="en-US" dirty="0" smtClean="0"/>
              <a:t> and Multiple </a:t>
            </a:r>
            <a:r>
              <a:rPr lang="en-US" dirty="0"/>
              <a:t>R-squared: </a:t>
            </a:r>
            <a:r>
              <a:rPr lang="en-US" dirty="0" smtClean="0"/>
              <a:t>0.09614</a:t>
            </a:r>
          </a:p>
          <a:p>
            <a:r>
              <a:rPr lang="en-US" dirty="0" smtClean="0"/>
              <a:t>Ran the model on test data</a:t>
            </a:r>
          </a:p>
          <a:p>
            <a:pPr lvl="1"/>
            <a:r>
              <a:rPr lang="en-US" dirty="0"/>
              <a:t>The correlation </a:t>
            </a:r>
            <a:r>
              <a:rPr lang="en-US" dirty="0" smtClean="0"/>
              <a:t>coefficient of prediction on test was </a:t>
            </a:r>
            <a:r>
              <a:rPr lang="en-US" dirty="0"/>
              <a:t>low </a:t>
            </a:r>
            <a:r>
              <a:rPr lang="en-US" b="1" dirty="0" smtClean="0"/>
              <a:t>0.2653889</a:t>
            </a:r>
          </a:p>
          <a:p>
            <a:pPr lvl="1"/>
            <a:r>
              <a:rPr lang="en-US" i="1" dirty="0"/>
              <a:t>Root mean squared errors (RMSE</a:t>
            </a:r>
            <a:r>
              <a:rPr lang="en-US" i="1" dirty="0" smtClean="0"/>
              <a:t>) was 1.4</a:t>
            </a:r>
          </a:p>
          <a:p>
            <a:r>
              <a:rPr lang="en-US" i="1" dirty="0"/>
              <a:t>Overall the model’s performance was poor, indicating the attributes in dataset has low correlation to predict dependent variable </a:t>
            </a:r>
            <a:r>
              <a:rPr lang="en-US" i="1" dirty="0" err="1"/>
              <a:t>time_spend_company</a:t>
            </a:r>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899614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Regression</a:t>
            </a:r>
            <a:endParaRPr lang="en-US" dirty="0"/>
          </a:p>
        </p:txBody>
      </p:sp>
      <p:sp>
        <p:nvSpPr>
          <p:cNvPr id="3" name="Content Placeholder 2"/>
          <p:cNvSpPr>
            <a:spLocks noGrp="1"/>
          </p:cNvSpPr>
          <p:nvPr>
            <p:ph idx="1"/>
          </p:nvPr>
        </p:nvSpPr>
        <p:spPr>
          <a:xfrm>
            <a:off x="1103312" y="2052917"/>
            <a:ext cx="8946541" cy="3989537"/>
          </a:xfrm>
        </p:spPr>
        <p:txBody>
          <a:bodyPr>
            <a:normAutofit fontScale="92500" lnSpcReduction="10000"/>
          </a:bodyPr>
          <a:lstStyle/>
          <a:p>
            <a:r>
              <a:rPr lang="en-US" dirty="0" smtClean="0"/>
              <a:t>Logistics regression to predict ‘left’</a:t>
            </a:r>
          </a:p>
          <a:p>
            <a:r>
              <a:rPr lang="en-US" dirty="0" smtClean="0"/>
              <a:t>Model had for training data set</a:t>
            </a:r>
          </a:p>
          <a:p>
            <a:pPr lvl="1"/>
            <a:r>
              <a:rPr lang="en-US" dirty="0"/>
              <a:t>Accuracy : 0.8612 </a:t>
            </a:r>
            <a:endParaRPr lang="en-US" dirty="0" smtClean="0"/>
          </a:p>
          <a:p>
            <a:pPr lvl="1"/>
            <a:r>
              <a:rPr lang="en-US" dirty="0"/>
              <a:t>Sensitivity : 0.9221 </a:t>
            </a:r>
          </a:p>
          <a:p>
            <a:pPr lvl="1"/>
            <a:r>
              <a:rPr lang="en-US" dirty="0" smtClean="0"/>
              <a:t>Specificity </a:t>
            </a:r>
            <a:r>
              <a:rPr lang="en-US" dirty="0"/>
              <a:t>: 0.6664 </a:t>
            </a:r>
            <a:endParaRPr lang="en-US" dirty="0" smtClean="0"/>
          </a:p>
          <a:p>
            <a:r>
              <a:rPr lang="en-US" dirty="0" smtClean="0"/>
              <a:t>For test dataset</a:t>
            </a:r>
          </a:p>
          <a:p>
            <a:pPr lvl="1"/>
            <a:r>
              <a:rPr lang="en-US" dirty="0"/>
              <a:t>Accuracy : </a:t>
            </a:r>
            <a:r>
              <a:rPr lang="en-US" dirty="0" smtClean="0"/>
              <a:t>0.862</a:t>
            </a:r>
          </a:p>
          <a:p>
            <a:pPr lvl="1"/>
            <a:r>
              <a:rPr lang="en-US" dirty="0"/>
              <a:t>Sensitivity : 0.9182 </a:t>
            </a:r>
          </a:p>
          <a:p>
            <a:pPr lvl="1"/>
            <a:r>
              <a:rPr lang="en-US" dirty="0" smtClean="0"/>
              <a:t>Specificity </a:t>
            </a:r>
            <a:r>
              <a:rPr lang="en-US" dirty="0"/>
              <a:t>: 0.6821 </a:t>
            </a:r>
          </a:p>
          <a:p>
            <a:r>
              <a:rPr lang="en-US" i="1" dirty="0" smtClean="0"/>
              <a:t>Overall the model’s performance was good, had good accuracy and sensitivity but poor specificity</a:t>
            </a:r>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922371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83" y="2438400"/>
            <a:ext cx="9404723" cy="1400530"/>
          </a:xfrm>
        </p:spPr>
        <p:txBody>
          <a:bodyPr/>
          <a:lstStyle/>
          <a:p>
            <a:pPr algn="ctr"/>
            <a:r>
              <a:rPr lang="en-US" dirty="0" smtClean="0"/>
              <a:t>Dataset</a:t>
            </a:r>
            <a:endParaRPr lang="en-US" dirty="0"/>
          </a:p>
        </p:txBody>
      </p:sp>
      <p:sp>
        <p:nvSpPr>
          <p:cNvPr id="3" name="Date Placeholder 2"/>
          <p:cNvSpPr>
            <a:spLocks noGrp="1"/>
          </p:cNvSpPr>
          <p:nvPr>
            <p:ph type="dt" sz="half" idx="10"/>
          </p:nvPr>
        </p:nvSpPr>
        <p:spPr>
          <a:xfrm>
            <a:off x="11094752" y="6450411"/>
            <a:ext cx="990599" cy="304799"/>
          </a:xfrm>
        </p:spPr>
        <p:txBody>
          <a:bodyPr/>
          <a:lstStyle/>
          <a:p>
            <a:fld id="{B2177E0E-A3A8-5048-9D03-1995133590E7}" type="datetime1">
              <a:rPr lang="en-US" smtClean="0"/>
              <a:t>3/20/17</a:t>
            </a:fld>
            <a:endParaRPr lang="en-US" dirty="0"/>
          </a:p>
        </p:txBody>
      </p:sp>
      <p:sp>
        <p:nvSpPr>
          <p:cNvPr id="4" name="Footer Placeholder 3"/>
          <p:cNvSpPr>
            <a:spLocks noGrp="1"/>
          </p:cNvSpPr>
          <p:nvPr>
            <p:ph type="ftr" sz="quarter" idx="11"/>
          </p:nvPr>
        </p:nvSpPr>
        <p:spPr>
          <a:xfrm>
            <a:off x="128849" y="6450411"/>
            <a:ext cx="3859795" cy="304801"/>
          </a:xfrm>
        </p:spPr>
        <p:txBody>
          <a:bodyPr/>
          <a:lstStyle/>
          <a:p>
            <a:r>
              <a:rPr lang="en-US" smtClean="0"/>
              <a:t>HR Efficiency Analysis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54727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1103312" y="2052917"/>
            <a:ext cx="8946541" cy="3989537"/>
          </a:xfrm>
        </p:spPr>
        <p:txBody>
          <a:bodyPr>
            <a:normAutofit lnSpcReduction="10000"/>
          </a:bodyPr>
          <a:lstStyle/>
          <a:p>
            <a:r>
              <a:rPr lang="en-US" dirty="0" smtClean="0"/>
              <a:t>Random forest to predict ‘left’</a:t>
            </a:r>
          </a:p>
          <a:p>
            <a:r>
              <a:rPr lang="en-US" dirty="0" smtClean="0"/>
              <a:t>Model had for training data set</a:t>
            </a:r>
          </a:p>
          <a:p>
            <a:pPr lvl="1"/>
            <a:r>
              <a:rPr lang="en-US" dirty="0"/>
              <a:t>Accuracy : 0.9872 </a:t>
            </a:r>
            <a:endParaRPr lang="en-US" dirty="0" smtClean="0"/>
          </a:p>
          <a:p>
            <a:pPr lvl="1"/>
            <a:r>
              <a:rPr lang="en-US" dirty="0"/>
              <a:t>Sensitivity : </a:t>
            </a:r>
            <a:r>
              <a:rPr lang="en-US" dirty="0" smtClean="0"/>
              <a:t>0.9975</a:t>
            </a:r>
          </a:p>
          <a:p>
            <a:pPr lvl="1"/>
            <a:r>
              <a:rPr lang="en-US" dirty="0"/>
              <a:t>Specificity : </a:t>
            </a:r>
            <a:r>
              <a:rPr lang="en-US" dirty="0" smtClean="0"/>
              <a:t>0.9545</a:t>
            </a:r>
          </a:p>
          <a:p>
            <a:r>
              <a:rPr lang="en-US" dirty="0" smtClean="0"/>
              <a:t>For test dataset</a:t>
            </a:r>
          </a:p>
          <a:p>
            <a:pPr lvl="1"/>
            <a:r>
              <a:rPr lang="en-US" dirty="0"/>
              <a:t>Accuracy : </a:t>
            </a:r>
            <a:r>
              <a:rPr lang="en-US" dirty="0" smtClean="0"/>
              <a:t>0.9793</a:t>
            </a:r>
          </a:p>
          <a:p>
            <a:pPr lvl="1"/>
            <a:r>
              <a:rPr lang="en-US" dirty="0"/>
              <a:t>Sensitivity : 0.9961 </a:t>
            </a:r>
          </a:p>
          <a:p>
            <a:pPr lvl="1"/>
            <a:r>
              <a:rPr lang="en-US" dirty="0"/>
              <a:t>Specificity : 0.9258 </a:t>
            </a:r>
          </a:p>
          <a:p>
            <a:r>
              <a:rPr lang="en-US" i="1" dirty="0" smtClean="0"/>
              <a:t>Overall the model’s performance was excellent.</a:t>
            </a:r>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97888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0666"/>
          </a:xfrm>
        </p:spPr>
        <p:txBody>
          <a:bodyPr/>
          <a:lstStyle/>
          <a:p>
            <a:r>
              <a:rPr lang="en-US" smtClean="0"/>
              <a:t>Performance comparison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19447814"/>
              </p:ext>
            </p:extLst>
          </p:nvPr>
        </p:nvGraphicFramePr>
        <p:xfrm>
          <a:off x="1253547" y="1226182"/>
          <a:ext cx="9098993" cy="5164252"/>
        </p:xfrm>
        <a:graphic>
          <a:graphicData uri="http://schemas.openxmlformats.org/drawingml/2006/table">
            <a:tbl>
              <a:tblPr firstRow="1" bandRow="1">
                <a:tableStyleId>{5C22544A-7EE6-4342-B048-85BDC9FD1C3A}</a:tableStyleId>
              </a:tblPr>
              <a:tblGrid>
                <a:gridCol w="1704551"/>
                <a:gridCol w="2026152"/>
                <a:gridCol w="1789430"/>
                <a:gridCol w="1770354"/>
                <a:gridCol w="1808506"/>
              </a:tblGrid>
              <a:tr h="370840">
                <a:tc>
                  <a:txBody>
                    <a:bodyPr/>
                    <a:lstStyle/>
                    <a:p>
                      <a:pPr algn="l" fontAlgn="b"/>
                      <a:endParaRPr lang="en-US" sz="1100" b="1" kern="1200" dirty="0">
                        <a:solidFill>
                          <a:schemeClr val="lt1"/>
                        </a:solidFill>
                        <a:latin typeface="+mn-lt"/>
                        <a:ea typeface="+mn-ea"/>
                        <a:cs typeface="+mn-cs"/>
                      </a:endParaRPr>
                    </a:p>
                  </a:txBody>
                  <a:tcPr marL="12700" marR="12700" marT="12700" marB="0" anchor="b"/>
                </a:tc>
                <a:tc>
                  <a:txBody>
                    <a:bodyPr/>
                    <a:lstStyle/>
                    <a:p>
                      <a:pPr algn="l" fontAlgn="b"/>
                      <a:r>
                        <a:rPr lang="en-US" sz="1100" b="1" kern="1200" dirty="0" err="1">
                          <a:solidFill>
                            <a:schemeClr val="lt1"/>
                          </a:solidFill>
                          <a:latin typeface="+mn-lt"/>
                          <a:ea typeface="+mn-ea"/>
                          <a:cs typeface="+mn-cs"/>
                        </a:rPr>
                        <a:t>glm_train</a:t>
                      </a:r>
                      <a:endParaRPr lang="en-US" sz="1100" b="1" kern="1200" dirty="0">
                        <a:solidFill>
                          <a:schemeClr val="lt1"/>
                        </a:solidFill>
                        <a:latin typeface="+mn-lt"/>
                        <a:ea typeface="+mn-ea"/>
                        <a:cs typeface="+mn-cs"/>
                      </a:endParaRPr>
                    </a:p>
                  </a:txBody>
                  <a:tcPr marL="12700" marR="12700" marT="12700" marB="0" anchor="b"/>
                </a:tc>
                <a:tc>
                  <a:txBody>
                    <a:bodyPr/>
                    <a:lstStyle/>
                    <a:p>
                      <a:pPr algn="l" fontAlgn="b"/>
                      <a:r>
                        <a:rPr lang="en-US" sz="1100" b="1" kern="1200" dirty="0" err="1">
                          <a:solidFill>
                            <a:schemeClr val="lt1"/>
                          </a:solidFill>
                          <a:latin typeface="+mn-lt"/>
                          <a:ea typeface="+mn-ea"/>
                          <a:cs typeface="+mn-cs"/>
                        </a:rPr>
                        <a:t>glm_test</a:t>
                      </a:r>
                      <a:endParaRPr lang="en-US" sz="1100" b="1" kern="1200" dirty="0">
                        <a:solidFill>
                          <a:schemeClr val="lt1"/>
                        </a:solidFill>
                        <a:latin typeface="+mn-lt"/>
                        <a:ea typeface="+mn-ea"/>
                        <a:cs typeface="+mn-cs"/>
                      </a:endParaRPr>
                    </a:p>
                  </a:txBody>
                  <a:tcPr marL="12700" marR="12700" marT="12700" marB="0" anchor="b"/>
                </a:tc>
                <a:tc>
                  <a:txBody>
                    <a:bodyPr/>
                    <a:lstStyle/>
                    <a:p>
                      <a:pPr algn="l" fontAlgn="b"/>
                      <a:r>
                        <a:rPr lang="en-US" sz="1100" b="1" kern="1200" dirty="0" err="1">
                          <a:solidFill>
                            <a:schemeClr val="lt1"/>
                          </a:solidFill>
                          <a:latin typeface="+mn-lt"/>
                          <a:ea typeface="+mn-ea"/>
                          <a:cs typeface="+mn-cs"/>
                        </a:rPr>
                        <a:t>rf_train</a:t>
                      </a:r>
                      <a:endParaRPr lang="en-US" sz="1100" b="1" kern="1200" dirty="0">
                        <a:solidFill>
                          <a:schemeClr val="lt1"/>
                        </a:solidFill>
                        <a:latin typeface="+mn-lt"/>
                        <a:ea typeface="+mn-ea"/>
                        <a:cs typeface="+mn-cs"/>
                      </a:endParaRPr>
                    </a:p>
                  </a:txBody>
                  <a:tcPr marL="12700" marR="12700" marT="12700" marB="0" anchor="b"/>
                </a:tc>
                <a:tc>
                  <a:txBody>
                    <a:bodyPr/>
                    <a:lstStyle/>
                    <a:p>
                      <a:pPr marL="0" algn="l" defTabSz="457200" rtl="0" eaLnBrk="1" fontAlgn="b" latinLnBrk="0" hangingPunct="1"/>
                      <a:r>
                        <a:rPr lang="en-US" sz="1100" b="1" kern="1200" dirty="0" err="1">
                          <a:solidFill>
                            <a:schemeClr val="lt1"/>
                          </a:solidFill>
                          <a:latin typeface="+mn-lt"/>
                          <a:ea typeface="+mn-ea"/>
                          <a:cs typeface="+mn-cs"/>
                        </a:rPr>
                        <a:t>rf_test</a:t>
                      </a:r>
                      <a:endParaRPr lang="en-US" sz="1100" b="1" kern="1200" dirty="0">
                        <a:solidFill>
                          <a:schemeClr val="lt1"/>
                        </a:solidFill>
                        <a:latin typeface="+mn-lt"/>
                        <a:ea typeface="+mn-ea"/>
                        <a:cs typeface="+mn-cs"/>
                      </a:endParaRPr>
                    </a:p>
                  </a:txBody>
                  <a:tcPr marL="12700" marR="12700" marT="12700" marB="0" anchor="b"/>
                </a:tc>
              </a:tr>
              <a:tr h="308047">
                <a:tc>
                  <a:txBody>
                    <a:bodyPr/>
                    <a:lstStyle/>
                    <a:p>
                      <a:pPr marL="0" algn="l" defTabSz="457200" rtl="0" eaLnBrk="1" fontAlgn="b" latinLnBrk="0" hangingPunct="1"/>
                      <a:r>
                        <a:rPr lang="mr-IN" sz="1100" b="1" kern="1200" dirty="0" err="1">
                          <a:solidFill>
                            <a:schemeClr val="lt1"/>
                          </a:solidFill>
                          <a:latin typeface="+mn-lt"/>
                          <a:ea typeface="+mn-ea"/>
                          <a:cs typeface="+mn-cs"/>
                        </a:rPr>
                        <a:t>Accuracy</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0.8612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0.862</a:t>
                      </a:r>
                    </a:p>
                  </a:txBody>
                  <a:tcPr marL="12700" marR="12700" marT="12700" marB="0" anchor="b"/>
                </a:tc>
                <a:tc>
                  <a:txBody>
                    <a:bodyPr/>
                    <a:lstStyle/>
                    <a:p>
                      <a:pPr marL="0" algn="l" defTabSz="457200" rtl="0" eaLnBrk="1" fontAlgn="b" latinLnBrk="0" hangingPunct="1"/>
                      <a:r>
                        <a:rPr lang="fi-FI" sz="1100" kern="1200" dirty="0">
                          <a:solidFill>
                            <a:schemeClr val="dk1"/>
                          </a:solidFill>
                          <a:latin typeface="+mn-lt"/>
                          <a:ea typeface="+mn-ea"/>
                          <a:cs typeface="+mn-cs"/>
                        </a:rPr>
                        <a:t>0.9872</a:t>
                      </a:r>
                    </a:p>
                  </a:txBody>
                  <a:tcPr marL="12700" marR="12700" marT="12700" marB="0" anchor="b"/>
                </a:tc>
                <a:tc>
                  <a:txBody>
                    <a:bodyPr/>
                    <a:lstStyle/>
                    <a:p>
                      <a:pPr algn="r" fontAlgn="b"/>
                      <a:r>
                        <a:rPr lang="fi-FI" sz="1100" kern="1200" dirty="0">
                          <a:solidFill>
                            <a:schemeClr val="dk1"/>
                          </a:solidFill>
                          <a:latin typeface="+mn-lt"/>
                          <a:ea typeface="+mn-ea"/>
                          <a:cs typeface="+mn-cs"/>
                        </a:rPr>
                        <a:t>0.9793</a:t>
                      </a:r>
                    </a:p>
                  </a:txBody>
                  <a:tcPr marL="12700" marR="12700" marT="12700" marB="0" anchor="b"/>
                </a:tc>
              </a:tr>
              <a:tr h="271848">
                <a:tc>
                  <a:txBody>
                    <a:bodyPr/>
                    <a:lstStyle/>
                    <a:p>
                      <a:pPr marL="0" algn="l" defTabSz="457200" rtl="0" eaLnBrk="1" fontAlgn="b" latinLnBrk="0" hangingPunct="1"/>
                      <a:r>
                        <a:rPr lang="mr-IN" sz="1100" b="1" kern="1200" dirty="0" err="1">
                          <a:solidFill>
                            <a:schemeClr val="lt1"/>
                          </a:solidFill>
                          <a:latin typeface="+mn-lt"/>
                          <a:ea typeface="+mn-ea"/>
                          <a:cs typeface="+mn-cs"/>
                        </a:rPr>
                        <a:t>Kappa</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pl-PL" sz="1100" kern="1200">
                          <a:solidFill>
                            <a:schemeClr val="dk1"/>
                          </a:solidFill>
                          <a:latin typeface="+mn-lt"/>
                          <a:ea typeface="+mn-ea"/>
                          <a:cs typeface="+mn-cs"/>
                        </a:rPr>
                        <a:t>0.6061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0.612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0.9644</a:t>
                      </a:r>
                    </a:p>
                  </a:txBody>
                  <a:tcPr marL="12700" marR="12700" marT="12700" marB="0" anchor="b"/>
                </a:tc>
                <a:tc>
                  <a:txBody>
                    <a:bodyPr/>
                    <a:lstStyle/>
                    <a:p>
                      <a:pPr algn="r" fontAlgn="b"/>
                      <a:r>
                        <a:rPr lang="it-IT" sz="1100" kern="1200" dirty="0">
                          <a:solidFill>
                            <a:schemeClr val="dk1"/>
                          </a:solidFill>
                          <a:latin typeface="+mn-lt"/>
                          <a:ea typeface="+mn-ea"/>
                          <a:cs typeface="+mn-cs"/>
                        </a:rPr>
                        <a:t>0.9418</a:t>
                      </a:r>
                    </a:p>
                  </a:txBody>
                  <a:tcPr marL="12700" marR="12700" marT="12700" marB="0" anchor="b"/>
                </a:tc>
              </a:tr>
              <a:tr h="222422">
                <a:tc>
                  <a:txBody>
                    <a:bodyPr/>
                    <a:lstStyle/>
                    <a:p>
                      <a:pPr marL="0" algn="l" defTabSz="457200" rtl="0" eaLnBrk="1" fontAlgn="b" latinLnBrk="0" hangingPunct="1"/>
                      <a:r>
                        <a:rPr lang="en-US" sz="1100" b="1" kern="1200" dirty="0" err="1">
                          <a:solidFill>
                            <a:schemeClr val="lt1"/>
                          </a:solidFill>
                          <a:latin typeface="+mn-lt"/>
                          <a:ea typeface="+mn-ea"/>
                          <a:cs typeface="+mn-cs"/>
                        </a:rPr>
                        <a:t>AccuracyLower</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0.8549</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0.8491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0.9851</a:t>
                      </a:r>
                    </a:p>
                  </a:txBody>
                  <a:tcPr marL="12700" marR="12700" marT="12700" marB="0" anchor="b"/>
                </a:tc>
                <a:tc>
                  <a:txBody>
                    <a:bodyPr/>
                    <a:lstStyle/>
                    <a:p>
                      <a:pPr algn="r" fontAlgn="b"/>
                      <a:r>
                        <a:rPr lang="nb-NO" sz="1100" kern="1200" dirty="0">
                          <a:solidFill>
                            <a:schemeClr val="dk1"/>
                          </a:solidFill>
                          <a:latin typeface="+mn-lt"/>
                          <a:ea typeface="+mn-ea"/>
                          <a:cs typeface="+mn-cs"/>
                        </a:rPr>
                        <a:t>0.9736</a:t>
                      </a:r>
                    </a:p>
                  </a:txBody>
                  <a:tcPr marL="12700" marR="12700" marT="12700" marB="0" anchor="b"/>
                </a:tc>
              </a:tr>
              <a:tr h="284205">
                <a:tc>
                  <a:txBody>
                    <a:bodyPr/>
                    <a:lstStyle/>
                    <a:p>
                      <a:pPr marL="0" algn="l" defTabSz="457200" rtl="0" eaLnBrk="1" fontAlgn="b" latinLnBrk="0" hangingPunct="1"/>
                      <a:r>
                        <a:rPr lang="en-US" sz="1100" b="1" kern="1200" dirty="0" err="1">
                          <a:solidFill>
                            <a:schemeClr val="lt1"/>
                          </a:solidFill>
                          <a:latin typeface="+mn-lt"/>
                          <a:ea typeface="+mn-ea"/>
                          <a:cs typeface="+mn-cs"/>
                        </a:rPr>
                        <a:t>AccuracyUpper</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dirty="0">
                          <a:solidFill>
                            <a:schemeClr val="dk1"/>
                          </a:solidFill>
                          <a:latin typeface="+mn-lt"/>
                          <a:ea typeface="+mn-ea"/>
                          <a:cs typeface="+mn-cs"/>
                        </a:rPr>
                        <a:t>0.8674</a:t>
                      </a:r>
                    </a:p>
                  </a:txBody>
                  <a:tcPr marL="12700" marR="12700" marT="12700" marB="0" anchor="b"/>
                </a:tc>
                <a:tc>
                  <a:txBody>
                    <a:bodyPr/>
                    <a:lstStyle/>
                    <a:p>
                      <a:pPr marL="0" algn="l" defTabSz="457200" rtl="0" eaLnBrk="1" fontAlgn="b" latinLnBrk="0" hangingPunct="1"/>
                      <a:r>
                        <a:rPr lang="fi-FI" sz="1100" kern="1200">
                          <a:solidFill>
                            <a:schemeClr val="dk1"/>
                          </a:solidFill>
                          <a:latin typeface="+mn-lt"/>
                          <a:ea typeface="+mn-ea"/>
                          <a:cs typeface="+mn-cs"/>
                        </a:rPr>
                        <a:t>0.8741</a:t>
                      </a:r>
                    </a:p>
                  </a:txBody>
                  <a:tcPr marL="12700" marR="12700" marT="12700" marB="0" anchor="b"/>
                </a:tc>
                <a:tc>
                  <a:txBody>
                    <a:bodyPr/>
                    <a:lstStyle/>
                    <a:p>
                      <a:pPr marL="0" algn="l" defTabSz="457200" rtl="0" eaLnBrk="1" fontAlgn="b" latinLnBrk="0" hangingPunct="1"/>
                      <a:r>
                        <a:rPr lang="cs-CZ" sz="1100" kern="1200" dirty="0">
                          <a:solidFill>
                            <a:schemeClr val="dk1"/>
                          </a:solidFill>
                          <a:latin typeface="+mn-lt"/>
                          <a:ea typeface="+mn-ea"/>
                          <a:cs typeface="+mn-cs"/>
                        </a:rPr>
                        <a:t>0.9892</a:t>
                      </a:r>
                    </a:p>
                  </a:txBody>
                  <a:tcPr marL="12700" marR="12700" marT="12700" marB="0" anchor="b"/>
                </a:tc>
                <a:tc>
                  <a:txBody>
                    <a:bodyPr/>
                    <a:lstStyle/>
                    <a:p>
                      <a:pPr algn="r" fontAlgn="b"/>
                      <a:r>
                        <a:rPr lang="nb-NO" sz="1100" kern="1200" dirty="0">
                          <a:solidFill>
                            <a:schemeClr val="dk1"/>
                          </a:solidFill>
                          <a:latin typeface="+mn-lt"/>
                          <a:ea typeface="+mn-ea"/>
                          <a:cs typeface="+mn-cs"/>
                        </a:rPr>
                        <a:t>0.9841</a:t>
                      </a:r>
                    </a:p>
                  </a:txBody>
                  <a:tcPr marL="12700" marR="12700" marT="12700" marB="0" anchor="b"/>
                </a:tc>
              </a:tr>
              <a:tr h="259355">
                <a:tc>
                  <a:txBody>
                    <a:bodyPr/>
                    <a:lstStyle/>
                    <a:p>
                      <a:pPr marL="0" algn="l" defTabSz="457200" rtl="0" eaLnBrk="1" fontAlgn="b" latinLnBrk="0" hangingPunct="1"/>
                      <a:r>
                        <a:rPr lang="en-US" sz="1100" b="1" kern="1200" dirty="0" err="1">
                          <a:solidFill>
                            <a:schemeClr val="lt1"/>
                          </a:solidFill>
                          <a:latin typeface="+mn-lt"/>
                          <a:ea typeface="+mn-ea"/>
                          <a:cs typeface="+mn-cs"/>
                        </a:rPr>
                        <a:t>AccuracyNull</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dirty="0">
                          <a:solidFill>
                            <a:schemeClr val="dk1"/>
                          </a:solidFill>
                          <a:latin typeface="+mn-lt"/>
                          <a:ea typeface="+mn-ea"/>
                          <a:cs typeface="+mn-cs"/>
                        </a:rPr>
                        <a:t>0.7619</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0.7619</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0.7619</a:t>
                      </a:r>
                    </a:p>
                  </a:txBody>
                  <a:tcPr marL="12700" marR="12700" marT="12700" marB="0" anchor="b"/>
                </a:tc>
                <a:tc>
                  <a:txBody>
                    <a:bodyPr/>
                    <a:lstStyle/>
                    <a:p>
                      <a:pPr algn="r" fontAlgn="b"/>
                      <a:r>
                        <a:rPr lang="nb-NO" sz="1100" kern="1200" dirty="0">
                          <a:solidFill>
                            <a:schemeClr val="dk1"/>
                          </a:solidFill>
                          <a:latin typeface="+mn-lt"/>
                          <a:ea typeface="+mn-ea"/>
                          <a:cs typeface="+mn-cs"/>
                        </a:rPr>
                        <a:t>0.7619</a:t>
                      </a:r>
                    </a:p>
                  </a:txBody>
                  <a:tcPr marL="12700" marR="12700" marT="12700" marB="0" anchor="b"/>
                </a:tc>
              </a:tr>
              <a:tr h="284205">
                <a:tc>
                  <a:txBody>
                    <a:bodyPr/>
                    <a:lstStyle/>
                    <a:p>
                      <a:pPr marL="0" algn="l" defTabSz="457200" rtl="0" eaLnBrk="1" fontAlgn="b" latinLnBrk="0" hangingPunct="1"/>
                      <a:r>
                        <a:rPr lang="en-US" sz="1100" b="1" kern="1200" dirty="0" err="1">
                          <a:solidFill>
                            <a:schemeClr val="lt1"/>
                          </a:solidFill>
                          <a:latin typeface="+mn-lt"/>
                          <a:ea typeface="+mn-ea"/>
                          <a:cs typeface="+mn-cs"/>
                        </a:rPr>
                        <a:t>AccuracyPValue</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en-US" sz="1100" kern="1200">
                          <a:solidFill>
                            <a:schemeClr val="dk1"/>
                          </a:solidFill>
                          <a:latin typeface="+mn-lt"/>
                          <a:ea typeface="+mn-ea"/>
                          <a:cs typeface="+mn-cs"/>
                        </a:rPr>
                        <a:t>0</a:t>
                      </a:r>
                    </a:p>
                  </a:txBody>
                  <a:tcPr marL="12700" marR="12700" marT="12700" marB="0" anchor="b"/>
                </a:tc>
                <a:tc>
                  <a:txBody>
                    <a:bodyPr/>
                    <a:lstStyle/>
                    <a:p>
                      <a:pPr marL="0" algn="l" defTabSz="457200" rtl="0" eaLnBrk="1" fontAlgn="b" latinLnBrk="0" hangingPunct="1"/>
                      <a:r>
                        <a:rPr lang="en-US" sz="1100" kern="1200">
                          <a:solidFill>
                            <a:schemeClr val="dk1"/>
                          </a:solidFill>
                          <a:latin typeface="+mn-lt"/>
                          <a:ea typeface="+mn-ea"/>
                          <a:cs typeface="+mn-cs"/>
                        </a:rPr>
                        <a:t>0</a:t>
                      </a:r>
                    </a:p>
                  </a:txBody>
                  <a:tcPr marL="12700" marR="12700" marT="12700" marB="0" anchor="b"/>
                </a:tc>
                <a:tc>
                  <a:txBody>
                    <a:bodyPr/>
                    <a:lstStyle/>
                    <a:p>
                      <a:pPr marL="0" algn="l" defTabSz="457200" rtl="0" eaLnBrk="1" fontAlgn="b" latinLnBrk="0" hangingPunct="1"/>
                      <a:r>
                        <a:rPr lang="en-US" sz="1100" kern="1200">
                          <a:solidFill>
                            <a:schemeClr val="dk1"/>
                          </a:solidFill>
                          <a:latin typeface="+mn-lt"/>
                          <a:ea typeface="+mn-ea"/>
                          <a:cs typeface="+mn-cs"/>
                        </a:rPr>
                        <a:t>0</a:t>
                      </a:r>
                    </a:p>
                  </a:txBody>
                  <a:tcPr marL="12700" marR="12700" marT="12700" marB="0" anchor="b"/>
                </a:tc>
                <a:tc>
                  <a:txBody>
                    <a:bodyPr/>
                    <a:lstStyle/>
                    <a:p>
                      <a:pPr algn="r" fontAlgn="b"/>
                      <a:r>
                        <a:rPr lang="en-US" sz="1100" kern="1200" dirty="0">
                          <a:solidFill>
                            <a:schemeClr val="dk1"/>
                          </a:solidFill>
                          <a:latin typeface="+mn-lt"/>
                          <a:ea typeface="+mn-ea"/>
                          <a:cs typeface="+mn-cs"/>
                        </a:rPr>
                        <a:t>0</a:t>
                      </a:r>
                    </a:p>
                  </a:txBody>
                  <a:tcPr marL="12700" marR="12700" marT="12700" marB="0" anchor="b"/>
                </a:tc>
              </a:tr>
              <a:tr h="370840">
                <a:tc>
                  <a:txBody>
                    <a:bodyPr/>
                    <a:lstStyle/>
                    <a:p>
                      <a:pPr marL="0" algn="l" defTabSz="457200" rtl="0" eaLnBrk="1" fontAlgn="b" latinLnBrk="0" hangingPunct="1"/>
                      <a:r>
                        <a:rPr lang="en-US" sz="1100" b="1" kern="1200" dirty="0" err="1">
                          <a:solidFill>
                            <a:schemeClr val="lt1"/>
                          </a:solidFill>
                          <a:latin typeface="+mn-lt"/>
                          <a:ea typeface="+mn-ea"/>
                          <a:cs typeface="+mn-cs"/>
                        </a:rPr>
                        <a:t>McnemarPValue</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en-US" sz="1100" kern="1200" dirty="0">
                          <a:solidFill>
                            <a:schemeClr val="dk1"/>
                          </a:solidFill>
                          <a:latin typeface="+mn-lt"/>
                          <a:ea typeface="+mn-ea"/>
                          <a:cs typeface="+mn-cs"/>
                        </a:rPr>
                        <a:t>0</a:t>
                      </a:r>
                    </a:p>
                  </a:txBody>
                  <a:tcPr marL="12700" marR="12700" marT="12700" marB="0" anchor="b"/>
                </a:tc>
                <a:tc>
                  <a:txBody>
                    <a:bodyPr/>
                    <a:lstStyle/>
                    <a:p>
                      <a:pPr marL="0" algn="l" defTabSz="457200" rtl="0" eaLnBrk="1" fontAlgn="b" latinLnBrk="0" hangingPunct="1"/>
                      <a:r>
                        <a:rPr lang="pt-BR" sz="1100" kern="1200">
                          <a:solidFill>
                            <a:schemeClr val="dk1"/>
                          </a:solidFill>
                          <a:latin typeface="+mn-lt"/>
                          <a:ea typeface="+mn-ea"/>
                          <a:cs typeface="+mn-cs"/>
                        </a:rPr>
                        <a:t>0.0553</a:t>
                      </a:r>
                    </a:p>
                  </a:txBody>
                  <a:tcPr marL="12700" marR="12700" marT="12700" marB="0" anchor="b"/>
                </a:tc>
                <a:tc>
                  <a:txBody>
                    <a:bodyPr/>
                    <a:lstStyle/>
                    <a:p>
                      <a:pPr marL="0" algn="l" defTabSz="457200" rtl="0" eaLnBrk="1" fontAlgn="b" latinLnBrk="0" hangingPunct="1"/>
                      <a:r>
                        <a:rPr lang="en-US" sz="1100" kern="1200">
                          <a:solidFill>
                            <a:schemeClr val="dk1"/>
                          </a:solidFill>
                          <a:latin typeface="+mn-lt"/>
                          <a:ea typeface="+mn-ea"/>
                          <a:cs typeface="+mn-cs"/>
                        </a:rPr>
                        <a:t>0</a:t>
                      </a:r>
                    </a:p>
                  </a:txBody>
                  <a:tcPr marL="12700" marR="12700" marT="12700" marB="0" anchor="b"/>
                </a:tc>
                <a:tc>
                  <a:txBody>
                    <a:bodyPr/>
                    <a:lstStyle/>
                    <a:p>
                      <a:pPr algn="r" fontAlgn="b"/>
                      <a:r>
                        <a:rPr lang="en-US" sz="1100" kern="1200" dirty="0">
                          <a:solidFill>
                            <a:schemeClr val="dk1"/>
                          </a:solidFill>
                          <a:latin typeface="+mn-lt"/>
                          <a:ea typeface="+mn-ea"/>
                          <a:cs typeface="+mn-cs"/>
                        </a:rPr>
                        <a:t>0</a:t>
                      </a:r>
                    </a:p>
                  </a:txBody>
                  <a:tcPr marL="12700" marR="12700" marT="12700" marB="0" anchor="b"/>
                </a:tc>
              </a:tr>
              <a:tr h="246998">
                <a:tc>
                  <a:txBody>
                    <a:bodyPr/>
                    <a:lstStyle/>
                    <a:p>
                      <a:pPr marL="0" algn="l" defTabSz="457200" rtl="0" eaLnBrk="1" fontAlgn="b" latinLnBrk="0" hangingPunct="1"/>
                      <a:r>
                        <a:rPr lang="mr-IN" sz="1100" b="1" kern="1200" dirty="0" err="1">
                          <a:solidFill>
                            <a:schemeClr val="lt1"/>
                          </a:solidFill>
                          <a:latin typeface="+mn-lt"/>
                          <a:ea typeface="+mn-ea"/>
                          <a:cs typeface="+mn-cs"/>
                        </a:rPr>
                        <a:t>Sensitivity</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dirty="0">
                          <a:solidFill>
                            <a:schemeClr val="dk1"/>
                          </a:solidFill>
                          <a:latin typeface="+mn-lt"/>
                          <a:ea typeface="+mn-ea"/>
                          <a:cs typeface="+mn-cs"/>
                        </a:rPr>
                        <a:t>0.9221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0.9182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0.9975</a:t>
                      </a:r>
                    </a:p>
                  </a:txBody>
                  <a:tcPr marL="12700" marR="12700" marT="12700" marB="0" anchor="b"/>
                </a:tc>
                <a:tc>
                  <a:txBody>
                    <a:bodyPr/>
                    <a:lstStyle/>
                    <a:p>
                      <a:pPr algn="r" fontAlgn="b"/>
                      <a:r>
                        <a:rPr lang="nb-NO" sz="1100" kern="1200" dirty="0">
                          <a:solidFill>
                            <a:schemeClr val="dk1"/>
                          </a:solidFill>
                          <a:latin typeface="+mn-lt"/>
                          <a:ea typeface="+mn-ea"/>
                          <a:cs typeface="+mn-cs"/>
                        </a:rPr>
                        <a:t>0.9961</a:t>
                      </a:r>
                    </a:p>
                  </a:txBody>
                  <a:tcPr marL="12700" marR="12700" marT="12700" marB="0" anchor="b"/>
                </a:tc>
              </a:tr>
              <a:tr h="284205">
                <a:tc>
                  <a:txBody>
                    <a:bodyPr/>
                    <a:lstStyle/>
                    <a:p>
                      <a:pPr marL="0" algn="l" defTabSz="457200" rtl="0" eaLnBrk="1" fontAlgn="b" latinLnBrk="0" hangingPunct="1"/>
                      <a:r>
                        <a:rPr lang="mr-IN" sz="1100" b="1" kern="1200" dirty="0" err="1">
                          <a:solidFill>
                            <a:schemeClr val="lt1"/>
                          </a:solidFill>
                          <a:latin typeface="+mn-lt"/>
                          <a:ea typeface="+mn-ea"/>
                          <a:cs typeface="+mn-cs"/>
                        </a:rPr>
                        <a:t>Specificity</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0.6664</a:t>
                      </a:r>
                    </a:p>
                  </a:txBody>
                  <a:tcPr marL="12700" marR="12700" marT="12700" marB="0" anchor="b"/>
                </a:tc>
                <a:tc>
                  <a:txBody>
                    <a:bodyPr/>
                    <a:lstStyle/>
                    <a:p>
                      <a:pPr marL="0" algn="l" defTabSz="457200" rtl="0" eaLnBrk="1" fontAlgn="b" latinLnBrk="0" hangingPunct="1"/>
                      <a:r>
                        <a:rPr lang="it-IT" sz="1100" kern="1200">
                          <a:solidFill>
                            <a:schemeClr val="dk1"/>
                          </a:solidFill>
                          <a:latin typeface="+mn-lt"/>
                          <a:ea typeface="+mn-ea"/>
                          <a:cs typeface="+mn-cs"/>
                        </a:rPr>
                        <a:t>0.6821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0.9545</a:t>
                      </a:r>
                    </a:p>
                  </a:txBody>
                  <a:tcPr marL="12700" marR="12700" marT="12700" marB="0" anchor="b"/>
                </a:tc>
                <a:tc>
                  <a:txBody>
                    <a:bodyPr/>
                    <a:lstStyle/>
                    <a:p>
                      <a:pPr algn="r" fontAlgn="b"/>
                      <a:r>
                        <a:rPr lang="nb-NO" sz="1100" kern="1200" dirty="0">
                          <a:solidFill>
                            <a:schemeClr val="dk1"/>
                          </a:solidFill>
                          <a:latin typeface="+mn-lt"/>
                          <a:ea typeface="+mn-ea"/>
                          <a:cs typeface="+mn-cs"/>
                        </a:rPr>
                        <a:t>0.9258</a:t>
                      </a:r>
                    </a:p>
                  </a:txBody>
                  <a:tcPr marL="12700" marR="12700" marT="12700" marB="0" anchor="b"/>
                </a:tc>
              </a:tr>
              <a:tr h="284206">
                <a:tc>
                  <a:txBody>
                    <a:bodyPr/>
                    <a:lstStyle/>
                    <a:p>
                      <a:pPr marL="0" algn="l" defTabSz="457200" rtl="0" eaLnBrk="1" fontAlgn="b" latinLnBrk="0" hangingPunct="1"/>
                      <a:r>
                        <a:rPr lang="en-US" sz="1100" b="1" kern="1200" dirty="0" err="1">
                          <a:solidFill>
                            <a:schemeClr val="lt1"/>
                          </a:solidFill>
                          <a:latin typeface="+mn-lt"/>
                          <a:ea typeface="+mn-ea"/>
                          <a:cs typeface="+mn-cs"/>
                        </a:rPr>
                        <a:t>Pos</a:t>
                      </a:r>
                      <a:r>
                        <a:rPr lang="en-US" sz="1100" b="1" kern="1200" dirty="0">
                          <a:solidFill>
                            <a:schemeClr val="lt1"/>
                          </a:solidFill>
                          <a:latin typeface="+mn-lt"/>
                          <a:ea typeface="+mn-ea"/>
                          <a:cs typeface="+mn-cs"/>
                        </a:rPr>
                        <a:t> </a:t>
                      </a:r>
                      <a:r>
                        <a:rPr lang="en-US" sz="1100" b="1" kern="1200" dirty="0" err="1">
                          <a:solidFill>
                            <a:schemeClr val="lt1"/>
                          </a:solidFill>
                          <a:latin typeface="+mn-lt"/>
                          <a:ea typeface="+mn-ea"/>
                          <a:cs typeface="+mn-cs"/>
                        </a:rPr>
                        <a:t>Pred</a:t>
                      </a:r>
                      <a:r>
                        <a:rPr lang="en-US" sz="1100" b="1" kern="1200" dirty="0">
                          <a:solidFill>
                            <a:schemeClr val="lt1"/>
                          </a:solidFill>
                          <a:latin typeface="+mn-lt"/>
                          <a:ea typeface="+mn-ea"/>
                          <a:cs typeface="+mn-cs"/>
                        </a:rPr>
                        <a:t> Value       </a:t>
                      </a:r>
                    </a:p>
                  </a:txBody>
                  <a:tcPr marL="12700" marR="12700" marT="12700" marB="0" anchor="b">
                    <a:solidFill>
                      <a:schemeClr val="accent1"/>
                    </a:solidFill>
                  </a:tcPr>
                </a:tc>
                <a:tc>
                  <a:txBody>
                    <a:bodyPr/>
                    <a:lstStyle/>
                    <a:p>
                      <a:pPr marL="0" algn="l" defTabSz="457200" rtl="0" eaLnBrk="1" fontAlgn="b" latinLnBrk="0" hangingPunct="1"/>
                      <a:r>
                        <a:rPr lang="it-IT" sz="1100" kern="1200" dirty="0">
                          <a:solidFill>
                            <a:schemeClr val="dk1"/>
                          </a:solidFill>
                          <a:latin typeface="+mn-lt"/>
                          <a:ea typeface="+mn-ea"/>
                          <a:cs typeface="+mn-cs"/>
                        </a:rPr>
                        <a:t>0.8984</a:t>
                      </a:r>
                    </a:p>
                  </a:txBody>
                  <a:tcPr marL="12700" marR="12700" marT="12700" marB="0" anchor="b"/>
                </a:tc>
                <a:tc>
                  <a:txBody>
                    <a:bodyPr/>
                    <a:lstStyle/>
                    <a:p>
                      <a:pPr marL="0" algn="l" defTabSz="457200" rtl="0" eaLnBrk="1" fontAlgn="b" latinLnBrk="0" hangingPunct="1"/>
                      <a:r>
                        <a:rPr lang="en-US" sz="1100" kern="1200">
                          <a:solidFill>
                            <a:schemeClr val="dk1"/>
                          </a:solidFill>
                          <a:latin typeface="+mn-lt"/>
                          <a:ea typeface="+mn-ea"/>
                          <a:cs typeface="+mn-cs"/>
                        </a:rPr>
                        <a:t>0.9024</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0.9859</a:t>
                      </a:r>
                    </a:p>
                  </a:txBody>
                  <a:tcPr marL="12700" marR="12700" marT="12700" marB="0" anchor="b"/>
                </a:tc>
                <a:tc>
                  <a:txBody>
                    <a:bodyPr/>
                    <a:lstStyle/>
                    <a:p>
                      <a:pPr algn="r" fontAlgn="b"/>
                      <a:r>
                        <a:rPr lang="nb-NO" sz="1100" kern="1200" dirty="0">
                          <a:solidFill>
                            <a:schemeClr val="dk1"/>
                          </a:solidFill>
                          <a:latin typeface="+mn-lt"/>
                          <a:ea typeface="+mn-ea"/>
                          <a:cs typeface="+mn-cs"/>
                        </a:rPr>
                        <a:t>0.9772</a:t>
                      </a:r>
                    </a:p>
                  </a:txBody>
                  <a:tcPr marL="12700" marR="12700" marT="12700" marB="0" anchor="b"/>
                </a:tc>
              </a:tr>
              <a:tr h="259492">
                <a:tc>
                  <a:txBody>
                    <a:bodyPr/>
                    <a:lstStyle/>
                    <a:p>
                      <a:pPr marL="0" algn="l" defTabSz="457200" rtl="0" eaLnBrk="1" fontAlgn="b" latinLnBrk="0" hangingPunct="1"/>
                      <a:r>
                        <a:rPr lang="en-US" sz="1100" b="1" kern="1200" dirty="0" err="1">
                          <a:solidFill>
                            <a:schemeClr val="lt1"/>
                          </a:solidFill>
                          <a:latin typeface="+mn-lt"/>
                          <a:ea typeface="+mn-ea"/>
                          <a:cs typeface="+mn-cs"/>
                        </a:rPr>
                        <a:t>Neg</a:t>
                      </a:r>
                      <a:r>
                        <a:rPr lang="en-US" sz="1100" b="1" kern="1200" dirty="0">
                          <a:solidFill>
                            <a:schemeClr val="lt1"/>
                          </a:solidFill>
                          <a:latin typeface="+mn-lt"/>
                          <a:ea typeface="+mn-ea"/>
                          <a:cs typeface="+mn-cs"/>
                        </a:rPr>
                        <a:t> </a:t>
                      </a:r>
                      <a:r>
                        <a:rPr lang="en-US" sz="1100" b="1" kern="1200" dirty="0" err="1">
                          <a:solidFill>
                            <a:schemeClr val="lt1"/>
                          </a:solidFill>
                          <a:latin typeface="+mn-lt"/>
                          <a:ea typeface="+mn-ea"/>
                          <a:cs typeface="+mn-cs"/>
                        </a:rPr>
                        <a:t>Pred</a:t>
                      </a:r>
                      <a:r>
                        <a:rPr lang="en-US" sz="1100" b="1" kern="1200" dirty="0">
                          <a:solidFill>
                            <a:schemeClr val="lt1"/>
                          </a:solidFill>
                          <a:latin typeface="+mn-lt"/>
                          <a:ea typeface="+mn-ea"/>
                          <a:cs typeface="+mn-cs"/>
                        </a:rPr>
                        <a:t> Value       </a:t>
                      </a:r>
                    </a:p>
                  </a:txBody>
                  <a:tcPr marL="12700" marR="12700" marT="12700" marB="0" anchor="b">
                    <a:solidFill>
                      <a:schemeClr val="accent1"/>
                    </a:solidFill>
                  </a:tcPr>
                </a:tc>
                <a:tc>
                  <a:txBody>
                    <a:bodyPr/>
                    <a:lstStyle/>
                    <a:p>
                      <a:pPr marL="0" algn="l" defTabSz="457200" rtl="0" eaLnBrk="1" fontAlgn="b" latinLnBrk="0" hangingPunct="1"/>
                      <a:r>
                        <a:rPr lang="is-IS" sz="1100" kern="1200">
                          <a:solidFill>
                            <a:schemeClr val="dk1"/>
                          </a:solidFill>
                          <a:latin typeface="+mn-lt"/>
                          <a:ea typeface="+mn-ea"/>
                          <a:cs typeface="+mn-cs"/>
                        </a:rPr>
                        <a:t>0.7278</a:t>
                      </a:r>
                    </a:p>
                  </a:txBody>
                  <a:tcPr marL="12700" marR="12700" marT="12700" marB="0" anchor="b"/>
                </a:tc>
                <a:tc>
                  <a:txBody>
                    <a:bodyPr/>
                    <a:lstStyle/>
                    <a:p>
                      <a:pPr marL="0" algn="l" defTabSz="457200" rtl="0" eaLnBrk="1" fontAlgn="b" latinLnBrk="0" hangingPunct="1"/>
                      <a:r>
                        <a:rPr lang="hr-HR" sz="1100" kern="1200" dirty="0">
                          <a:solidFill>
                            <a:schemeClr val="dk1"/>
                          </a:solidFill>
                          <a:latin typeface="+mn-lt"/>
                          <a:ea typeface="+mn-ea"/>
                          <a:cs typeface="+mn-cs"/>
                        </a:rPr>
                        <a:t>0.7226</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0.9916</a:t>
                      </a:r>
                    </a:p>
                  </a:txBody>
                  <a:tcPr marL="12700" marR="12700" marT="12700" marB="0" anchor="b"/>
                </a:tc>
                <a:tc>
                  <a:txBody>
                    <a:bodyPr/>
                    <a:lstStyle/>
                    <a:p>
                      <a:pPr algn="r" fontAlgn="b"/>
                      <a:r>
                        <a:rPr lang="nb-NO" sz="1100" kern="1200" dirty="0">
                          <a:solidFill>
                            <a:schemeClr val="dk1"/>
                          </a:solidFill>
                          <a:latin typeface="+mn-lt"/>
                          <a:ea typeface="+mn-ea"/>
                          <a:cs typeface="+mn-cs"/>
                        </a:rPr>
                        <a:t>0.9866</a:t>
                      </a:r>
                    </a:p>
                  </a:txBody>
                  <a:tcPr marL="12700" marR="12700" marT="12700" marB="0" anchor="b"/>
                </a:tc>
              </a:tr>
              <a:tr h="259491">
                <a:tc>
                  <a:txBody>
                    <a:bodyPr/>
                    <a:lstStyle/>
                    <a:p>
                      <a:pPr marL="0" algn="l" defTabSz="457200" rtl="0" eaLnBrk="1" fontAlgn="b" latinLnBrk="0" hangingPunct="1"/>
                      <a:r>
                        <a:rPr lang="mr-IN" sz="1100" b="1" kern="1200" dirty="0">
                          <a:solidFill>
                            <a:schemeClr val="lt1"/>
                          </a:solidFill>
                          <a:latin typeface="+mn-lt"/>
                          <a:ea typeface="+mn-ea"/>
                          <a:cs typeface="+mn-cs"/>
                        </a:rPr>
                        <a:t>Precision            </a:t>
                      </a:r>
                    </a:p>
                  </a:txBody>
                  <a:tcPr marL="12700" marR="12700" marT="12700" marB="0" anchor="b">
                    <a:solidFill>
                      <a:schemeClr val="accent1"/>
                    </a:solidFill>
                  </a:tcPr>
                </a:tc>
                <a:tc>
                  <a:txBody>
                    <a:bodyPr/>
                    <a:lstStyle/>
                    <a:p>
                      <a:pPr marL="0" algn="l" defTabSz="457200" rtl="0" eaLnBrk="1" fontAlgn="b" latinLnBrk="0" hangingPunct="1"/>
                      <a:r>
                        <a:rPr lang="it-IT" sz="1100" kern="1200">
                          <a:solidFill>
                            <a:schemeClr val="dk1"/>
                          </a:solidFill>
                          <a:latin typeface="+mn-lt"/>
                          <a:ea typeface="+mn-ea"/>
                          <a:cs typeface="+mn-cs"/>
                        </a:rPr>
                        <a:t>0.8984</a:t>
                      </a:r>
                    </a:p>
                  </a:txBody>
                  <a:tcPr marL="12700" marR="12700" marT="12700" marB="0" anchor="b"/>
                </a:tc>
                <a:tc>
                  <a:txBody>
                    <a:bodyPr/>
                    <a:lstStyle/>
                    <a:p>
                      <a:pPr marL="0" algn="l" defTabSz="457200" rtl="0" eaLnBrk="1" fontAlgn="b" latinLnBrk="0" hangingPunct="1"/>
                      <a:r>
                        <a:rPr lang="en-US" sz="1100" kern="1200" dirty="0">
                          <a:solidFill>
                            <a:schemeClr val="dk1"/>
                          </a:solidFill>
                          <a:latin typeface="+mn-lt"/>
                          <a:ea typeface="+mn-ea"/>
                          <a:cs typeface="+mn-cs"/>
                        </a:rPr>
                        <a:t>0.9024</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0.9859</a:t>
                      </a:r>
                    </a:p>
                  </a:txBody>
                  <a:tcPr marL="12700" marR="12700" marT="12700" marB="0" anchor="b"/>
                </a:tc>
                <a:tc>
                  <a:txBody>
                    <a:bodyPr/>
                    <a:lstStyle/>
                    <a:p>
                      <a:pPr algn="r" fontAlgn="b"/>
                      <a:r>
                        <a:rPr lang="nb-NO" sz="1100" kern="1200" dirty="0">
                          <a:solidFill>
                            <a:schemeClr val="dk1"/>
                          </a:solidFill>
                          <a:latin typeface="+mn-lt"/>
                          <a:ea typeface="+mn-ea"/>
                          <a:cs typeface="+mn-cs"/>
                        </a:rPr>
                        <a:t>0.9772</a:t>
                      </a:r>
                    </a:p>
                  </a:txBody>
                  <a:tcPr marL="12700" marR="12700" marT="12700" marB="0" anchor="b"/>
                </a:tc>
              </a:tr>
              <a:tr h="306399">
                <a:tc>
                  <a:txBody>
                    <a:bodyPr/>
                    <a:lstStyle/>
                    <a:p>
                      <a:pPr marL="0" algn="l" defTabSz="457200" rtl="0" eaLnBrk="1" fontAlgn="b" latinLnBrk="0" hangingPunct="1"/>
                      <a:r>
                        <a:rPr lang="mr-IN" sz="1100" b="1" kern="1200" dirty="0" err="1">
                          <a:solidFill>
                            <a:schemeClr val="lt1"/>
                          </a:solidFill>
                          <a:latin typeface="+mn-lt"/>
                          <a:ea typeface="+mn-ea"/>
                          <a:cs typeface="+mn-cs"/>
                        </a:rPr>
                        <a:t>Recall</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0.9221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0.9182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0.9975</a:t>
                      </a:r>
                    </a:p>
                  </a:txBody>
                  <a:tcPr marL="12700" marR="12700" marT="12700" marB="0" anchor="b"/>
                </a:tc>
                <a:tc>
                  <a:txBody>
                    <a:bodyPr/>
                    <a:lstStyle/>
                    <a:p>
                      <a:pPr algn="r" fontAlgn="b"/>
                      <a:r>
                        <a:rPr lang="nb-NO" sz="1100" kern="1200" dirty="0">
                          <a:solidFill>
                            <a:schemeClr val="dk1"/>
                          </a:solidFill>
                          <a:latin typeface="+mn-lt"/>
                          <a:ea typeface="+mn-ea"/>
                          <a:cs typeface="+mn-cs"/>
                        </a:rPr>
                        <a:t>0.9961</a:t>
                      </a:r>
                    </a:p>
                  </a:txBody>
                  <a:tcPr marL="12700" marR="12700" marT="12700" marB="0" anchor="b"/>
                </a:tc>
              </a:tr>
              <a:tr h="249655">
                <a:tc>
                  <a:txBody>
                    <a:bodyPr/>
                    <a:lstStyle/>
                    <a:p>
                      <a:pPr marL="0" algn="l" defTabSz="457200" rtl="0" eaLnBrk="1" fontAlgn="b" latinLnBrk="0" hangingPunct="1"/>
                      <a:r>
                        <a:rPr lang="mr-IN" sz="1100" b="1" kern="1200" dirty="0">
                          <a:solidFill>
                            <a:schemeClr val="lt1"/>
                          </a:solidFill>
                          <a:latin typeface="+mn-lt"/>
                          <a:ea typeface="+mn-ea"/>
                          <a:cs typeface="+mn-cs"/>
                        </a:rPr>
                        <a:t>F1                   </a:t>
                      </a:r>
                    </a:p>
                  </a:txBody>
                  <a:tcPr marL="12700" marR="12700" marT="12700" marB="0" anchor="b">
                    <a:solidFill>
                      <a:schemeClr val="accent1"/>
                    </a:solidFill>
                  </a:tcPr>
                </a:tc>
                <a:tc>
                  <a:txBody>
                    <a:bodyPr/>
                    <a:lstStyle/>
                    <a:p>
                      <a:pPr marL="0" algn="l" defTabSz="457200" rtl="0" eaLnBrk="1" fontAlgn="b" latinLnBrk="0" hangingPunct="1"/>
                      <a:r>
                        <a:rPr lang="fi-FI" sz="1100" kern="1200">
                          <a:solidFill>
                            <a:schemeClr val="dk1"/>
                          </a:solidFill>
                          <a:latin typeface="+mn-lt"/>
                          <a:ea typeface="+mn-ea"/>
                          <a:cs typeface="+mn-cs"/>
                        </a:rPr>
                        <a:t>0.9101</a:t>
                      </a:r>
                    </a:p>
                  </a:txBody>
                  <a:tcPr marL="12700" marR="12700" marT="12700" marB="0" anchor="b"/>
                </a:tc>
                <a:tc>
                  <a:txBody>
                    <a:bodyPr/>
                    <a:lstStyle/>
                    <a:p>
                      <a:pPr marL="0" algn="l" defTabSz="457200" rtl="0" eaLnBrk="1" fontAlgn="b" latinLnBrk="0" hangingPunct="1"/>
                      <a:r>
                        <a:rPr lang="fi-FI" sz="1100" kern="1200" dirty="0">
                          <a:solidFill>
                            <a:schemeClr val="dk1"/>
                          </a:solidFill>
                          <a:latin typeface="+mn-lt"/>
                          <a:ea typeface="+mn-ea"/>
                          <a:cs typeface="+mn-cs"/>
                        </a:rPr>
                        <a:t>0.9102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0.9917</a:t>
                      </a:r>
                    </a:p>
                  </a:txBody>
                  <a:tcPr marL="12700" marR="12700" marT="12700" marB="0" anchor="b"/>
                </a:tc>
                <a:tc>
                  <a:txBody>
                    <a:bodyPr/>
                    <a:lstStyle/>
                    <a:p>
                      <a:pPr algn="r" fontAlgn="b"/>
                      <a:r>
                        <a:rPr lang="nb-NO" sz="1100" kern="1200" dirty="0">
                          <a:solidFill>
                            <a:schemeClr val="dk1"/>
                          </a:solidFill>
                          <a:latin typeface="+mn-lt"/>
                          <a:ea typeface="+mn-ea"/>
                          <a:cs typeface="+mn-cs"/>
                        </a:rPr>
                        <a:t>0.9866</a:t>
                      </a:r>
                    </a:p>
                  </a:txBody>
                  <a:tcPr marL="12700" marR="12700" marT="12700" marB="0" anchor="b"/>
                </a:tc>
              </a:tr>
              <a:tr h="259492">
                <a:tc>
                  <a:txBody>
                    <a:bodyPr/>
                    <a:lstStyle/>
                    <a:p>
                      <a:pPr marL="0" algn="l" defTabSz="457200" rtl="0" eaLnBrk="1" fontAlgn="b" latinLnBrk="0" hangingPunct="1"/>
                      <a:r>
                        <a:rPr lang="mr-IN" sz="1100" b="1" kern="1200" dirty="0" err="1">
                          <a:solidFill>
                            <a:schemeClr val="lt1"/>
                          </a:solidFill>
                          <a:latin typeface="+mn-lt"/>
                          <a:ea typeface="+mn-ea"/>
                          <a:cs typeface="+mn-cs"/>
                        </a:rPr>
                        <a:t>Prevalence</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0.7619</a:t>
                      </a:r>
                    </a:p>
                  </a:txBody>
                  <a:tcPr marL="12700" marR="12700" marT="12700" marB="0" anchor="b"/>
                </a:tc>
                <a:tc>
                  <a:txBody>
                    <a:bodyPr/>
                    <a:lstStyle/>
                    <a:p>
                      <a:pPr marL="0" algn="l" defTabSz="457200" rtl="0" eaLnBrk="1" fontAlgn="b" latinLnBrk="0" hangingPunct="1"/>
                      <a:r>
                        <a:rPr lang="nb-NO" sz="1100" kern="1200" dirty="0">
                          <a:solidFill>
                            <a:schemeClr val="dk1"/>
                          </a:solidFill>
                          <a:latin typeface="+mn-lt"/>
                          <a:ea typeface="+mn-ea"/>
                          <a:cs typeface="+mn-cs"/>
                        </a:rPr>
                        <a:t>0.7619</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0.7619</a:t>
                      </a:r>
                    </a:p>
                  </a:txBody>
                  <a:tcPr marL="12700" marR="12700" marT="12700" marB="0" anchor="b"/>
                </a:tc>
                <a:tc>
                  <a:txBody>
                    <a:bodyPr/>
                    <a:lstStyle/>
                    <a:p>
                      <a:pPr algn="r" fontAlgn="b"/>
                      <a:r>
                        <a:rPr lang="nb-NO" sz="1100" kern="1200" dirty="0">
                          <a:solidFill>
                            <a:schemeClr val="dk1"/>
                          </a:solidFill>
                          <a:latin typeface="+mn-lt"/>
                          <a:ea typeface="+mn-ea"/>
                          <a:cs typeface="+mn-cs"/>
                        </a:rPr>
                        <a:t>0.7619</a:t>
                      </a:r>
                    </a:p>
                  </a:txBody>
                  <a:tcPr marL="12700" marR="12700" marT="12700" marB="0" anchor="b"/>
                </a:tc>
              </a:tr>
              <a:tr h="234779">
                <a:tc>
                  <a:txBody>
                    <a:bodyPr/>
                    <a:lstStyle/>
                    <a:p>
                      <a:pPr marL="0" algn="l" defTabSz="457200" rtl="0" eaLnBrk="1" fontAlgn="b" latinLnBrk="0" hangingPunct="1"/>
                      <a:r>
                        <a:rPr lang="en-US" sz="1100" b="1" kern="1200" dirty="0">
                          <a:solidFill>
                            <a:schemeClr val="lt1"/>
                          </a:solidFill>
                          <a:latin typeface="+mn-lt"/>
                          <a:ea typeface="+mn-ea"/>
                          <a:cs typeface="+mn-cs"/>
                        </a:rPr>
                        <a:t>Detection Rate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0.7026</a:t>
                      </a:r>
                    </a:p>
                  </a:txBody>
                  <a:tcPr marL="12700" marR="12700" marT="12700" marB="0" anchor="b"/>
                </a:tc>
                <a:tc>
                  <a:txBody>
                    <a:bodyPr/>
                    <a:lstStyle/>
                    <a:p>
                      <a:pPr marL="0" algn="l" defTabSz="457200" rtl="0" eaLnBrk="1" fontAlgn="b" latinLnBrk="0" hangingPunct="1"/>
                      <a:r>
                        <a:rPr lang="nb-NO" sz="1100" kern="1200" dirty="0">
                          <a:solidFill>
                            <a:schemeClr val="dk1"/>
                          </a:solidFill>
                          <a:latin typeface="+mn-lt"/>
                          <a:ea typeface="+mn-ea"/>
                          <a:cs typeface="+mn-cs"/>
                        </a:rPr>
                        <a:t>0.6996</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0.76</a:t>
                      </a:r>
                    </a:p>
                  </a:txBody>
                  <a:tcPr marL="12700" marR="12700" marT="12700" marB="0" anchor="b"/>
                </a:tc>
                <a:tc>
                  <a:txBody>
                    <a:bodyPr/>
                    <a:lstStyle/>
                    <a:p>
                      <a:pPr algn="r" fontAlgn="b"/>
                      <a:r>
                        <a:rPr lang="it-IT" sz="1100" kern="1200" dirty="0">
                          <a:solidFill>
                            <a:schemeClr val="dk1"/>
                          </a:solidFill>
                          <a:latin typeface="+mn-lt"/>
                          <a:ea typeface="+mn-ea"/>
                          <a:cs typeface="+mn-cs"/>
                        </a:rPr>
                        <a:t>0.7589</a:t>
                      </a:r>
                    </a:p>
                  </a:txBody>
                  <a:tcPr marL="12700" marR="12700" marT="12700" marB="0" anchor="b"/>
                </a:tc>
              </a:tr>
              <a:tr h="210065">
                <a:tc>
                  <a:txBody>
                    <a:bodyPr/>
                    <a:lstStyle/>
                    <a:p>
                      <a:pPr marL="0" algn="l" defTabSz="457200" rtl="0" eaLnBrk="1" fontAlgn="b" latinLnBrk="0" hangingPunct="1"/>
                      <a:r>
                        <a:rPr lang="en-US" sz="1100" b="1" kern="1200" dirty="0">
                          <a:solidFill>
                            <a:schemeClr val="lt1"/>
                          </a:solidFill>
                          <a:latin typeface="+mn-lt"/>
                          <a:ea typeface="+mn-ea"/>
                          <a:cs typeface="+mn-cs"/>
                        </a:rPr>
                        <a:t>Detection Prevalence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0.782</a:t>
                      </a:r>
                    </a:p>
                  </a:txBody>
                  <a:tcPr marL="12700" marR="12700" marT="12700" marB="0" anchor="b"/>
                </a:tc>
                <a:tc>
                  <a:txBody>
                    <a:bodyPr/>
                    <a:lstStyle/>
                    <a:p>
                      <a:pPr marL="0" algn="l" defTabSz="457200" rtl="0" eaLnBrk="1" fontAlgn="b" latinLnBrk="0" hangingPunct="1"/>
                      <a:r>
                        <a:rPr lang="uk-UA" sz="1100" kern="1200" dirty="0">
                          <a:solidFill>
                            <a:schemeClr val="dk1"/>
                          </a:solidFill>
                          <a:latin typeface="+mn-lt"/>
                          <a:ea typeface="+mn-ea"/>
                          <a:cs typeface="+mn-cs"/>
                        </a:rPr>
                        <a:t>0.7753</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0.7708</a:t>
                      </a:r>
                    </a:p>
                  </a:txBody>
                  <a:tcPr marL="12700" marR="12700" marT="12700" marB="0" anchor="b"/>
                </a:tc>
                <a:tc>
                  <a:txBody>
                    <a:bodyPr/>
                    <a:lstStyle/>
                    <a:p>
                      <a:pPr algn="r" fontAlgn="b"/>
                      <a:r>
                        <a:rPr lang="nb-NO" sz="1100" kern="1200" dirty="0">
                          <a:solidFill>
                            <a:schemeClr val="dk1"/>
                          </a:solidFill>
                          <a:latin typeface="+mn-lt"/>
                          <a:ea typeface="+mn-ea"/>
                          <a:cs typeface="+mn-cs"/>
                        </a:rPr>
                        <a:t>0.7766</a:t>
                      </a:r>
                    </a:p>
                  </a:txBody>
                  <a:tcPr marL="12700" marR="12700" marT="12700" marB="0" anchor="b"/>
                </a:tc>
              </a:tr>
              <a:tr h="197708">
                <a:tc>
                  <a:txBody>
                    <a:bodyPr/>
                    <a:lstStyle/>
                    <a:p>
                      <a:pPr marL="0" algn="l" defTabSz="457200" rtl="0" eaLnBrk="1" fontAlgn="b" latinLnBrk="0" hangingPunct="1"/>
                      <a:r>
                        <a:rPr lang="en-US" sz="1100" b="1" kern="1200" dirty="0">
                          <a:solidFill>
                            <a:schemeClr val="lt1"/>
                          </a:solidFill>
                          <a:latin typeface="+mn-lt"/>
                          <a:ea typeface="+mn-ea"/>
                          <a:cs typeface="+mn-cs"/>
                        </a:rPr>
                        <a:t>Balanced Accuracy    </a:t>
                      </a:r>
                    </a:p>
                  </a:txBody>
                  <a:tcPr marL="12700" marR="12700" marT="12700" marB="0" anchor="b">
                    <a:solidFill>
                      <a:schemeClr val="accent1"/>
                    </a:solidFill>
                  </a:tcPr>
                </a:tc>
                <a:tc>
                  <a:txBody>
                    <a:bodyPr/>
                    <a:lstStyle/>
                    <a:p>
                      <a:pPr marL="0" algn="l" defTabSz="457200" rtl="0" eaLnBrk="1" fontAlgn="b" latinLnBrk="0" hangingPunct="1"/>
                      <a:r>
                        <a:rPr lang="fi-FI" sz="1100" kern="1200" dirty="0">
                          <a:solidFill>
                            <a:schemeClr val="dk1"/>
                          </a:solidFill>
                          <a:latin typeface="+mn-lt"/>
                          <a:ea typeface="+mn-ea"/>
                          <a:cs typeface="+mn-cs"/>
                        </a:rPr>
                        <a:t>0.7943</a:t>
                      </a:r>
                    </a:p>
                  </a:txBody>
                  <a:tcPr marL="12700" marR="12700" marT="12700" marB="0" anchor="b"/>
                </a:tc>
                <a:tc>
                  <a:txBody>
                    <a:bodyPr/>
                    <a:lstStyle/>
                    <a:p>
                      <a:pPr marL="0" algn="l" defTabSz="457200" rtl="0" eaLnBrk="1" fontAlgn="b" latinLnBrk="0" hangingPunct="1"/>
                      <a:r>
                        <a:rPr lang="nb-NO" sz="1100" kern="1200" dirty="0">
                          <a:solidFill>
                            <a:schemeClr val="dk1"/>
                          </a:solidFill>
                          <a:latin typeface="+mn-lt"/>
                          <a:ea typeface="+mn-ea"/>
                          <a:cs typeface="+mn-cs"/>
                        </a:rPr>
                        <a:t>0.8001</a:t>
                      </a:r>
                    </a:p>
                  </a:txBody>
                  <a:tcPr marL="12700" marR="12700" marT="12700" marB="0" anchor="b"/>
                </a:tc>
                <a:tc>
                  <a:txBody>
                    <a:bodyPr/>
                    <a:lstStyle/>
                    <a:p>
                      <a:pPr marL="0" algn="l" defTabSz="457200" rtl="0" eaLnBrk="1" fontAlgn="b" latinLnBrk="0" hangingPunct="1"/>
                      <a:r>
                        <a:rPr lang="nb-NO" sz="1100" kern="1200" dirty="0">
                          <a:solidFill>
                            <a:schemeClr val="dk1"/>
                          </a:solidFill>
                          <a:latin typeface="+mn-lt"/>
                          <a:ea typeface="+mn-ea"/>
                          <a:cs typeface="+mn-cs"/>
                        </a:rPr>
                        <a:t>0.976</a:t>
                      </a:r>
                    </a:p>
                  </a:txBody>
                  <a:tcPr marL="12700" marR="12700" marT="12700" marB="0" anchor="b"/>
                </a:tc>
                <a:tc>
                  <a:txBody>
                    <a:bodyPr/>
                    <a:lstStyle/>
                    <a:p>
                      <a:pPr algn="r" fontAlgn="b"/>
                      <a:r>
                        <a:rPr lang="hr-HR" sz="1100" kern="1200" dirty="0">
                          <a:solidFill>
                            <a:schemeClr val="dk1"/>
                          </a:solidFill>
                          <a:latin typeface="+mn-lt"/>
                          <a:ea typeface="+mn-ea"/>
                          <a:cs typeface="+mn-cs"/>
                        </a:rPr>
                        <a:t>0.9609</a:t>
                      </a:r>
                    </a:p>
                  </a:txBody>
                  <a:tcPr marL="12700" marR="12700" marT="12700" marB="0" anchor="b"/>
                </a:tc>
              </a:tr>
            </a:tbl>
          </a:graphicData>
        </a:graphic>
      </p:graphicFrame>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271613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sp>
        <p:nvSpPr>
          <p:cNvPr id="3" name="Content Placeholder 2"/>
          <p:cNvSpPr>
            <a:spLocks noGrp="1"/>
          </p:cNvSpPr>
          <p:nvPr>
            <p:ph idx="1"/>
          </p:nvPr>
        </p:nvSpPr>
        <p:spPr/>
        <p:txBody>
          <a:bodyPr/>
          <a:lstStyle/>
          <a:p>
            <a:r>
              <a:rPr lang="en-US" dirty="0" smtClean="0"/>
              <a:t>Source - </a:t>
            </a:r>
            <a:r>
              <a:rPr lang="en-US" dirty="0">
                <a:hlinkClick r:id="rId3"/>
              </a:rPr>
              <a:t>https://www.kaggle.com/ludobenistant/hr-analytics</a:t>
            </a:r>
            <a:endParaRPr lang="en-US" dirty="0"/>
          </a:p>
          <a:p>
            <a:r>
              <a:rPr lang="en-US" dirty="0" smtClean="0"/>
              <a:t>About data</a:t>
            </a:r>
          </a:p>
          <a:p>
            <a:pPr lvl="1"/>
            <a:r>
              <a:rPr lang="en-US" dirty="0" smtClean="0"/>
              <a:t>14,999 Observations</a:t>
            </a:r>
          </a:p>
          <a:p>
            <a:pPr lvl="1"/>
            <a:r>
              <a:rPr lang="en-US" dirty="0" smtClean="0"/>
              <a:t>Observations are described by 10 attributes</a:t>
            </a:r>
            <a:br>
              <a:rPr lang="en-US" dirty="0" smtClean="0"/>
            </a:br>
            <a:endParaRPr lang="en-US" dirty="0" smtClean="0"/>
          </a:p>
          <a:p>
            <a:endParaRPr lang="en-US" dirty="0"/>
          </a:p>
        </p:txBody>
      </p:sp>
      <p:sp>
        <p:nvSpPr>
          <p:cNvPr id="4" name="Date Placeholder 3"/>
          <p:cNvSpPr>
            <a:spLocks noGrp="1"/>
          </p:cNvSpPr>
          <p:nvPr>
            <p:ph type="dt" sz="half" idx="10"/>
          </p:nvPr>
        </p:nvSpPr>
        <p:spPr>
          <a:xfrm>
            <a:off x="10611750" y="6485200"/>
            <a:ext cx="1471125" cy="304799"/>
          </a:xfrm>
        </p:spPr>
        <p:txBody>
          <a:bodyPr/>
          <a:lstStyle/>
          <a:p>
            <a:fld id="{2D57C867-0621-3741-B3E3-A228A5064329}" type="datetime1">
              <a:rPr lang="en-US" smtClean="0"/>
              <a:t>3/20/17</a:t>
            </a:fld>
            <a:endParaRPr lang="en-US" dirty="0"/>
          </a:p>
        </p:txBody>
      </p:sp>
      <p:sp>
        <p:nvSpPr>
          <p:cNvPr id="5" name="Footer Placeholder 4"/>
          <p:cNvSpPr>
            <a:spLocks noGrp="1"/>
          </p:cNvSpPr>
          <p:nvPr>
            <p:ph type="ftr" sz="quarter" idx="11"/>
          </p:nvPr>
        </p:nvSpPr>
        <p:spPr>
          <a:xfrm>
            <a:off x="128912" y="6522334"/>
            <a:ext cx="3859794" cy="230533"/>
          </a:xfrm>
        </p:spPr>
        <p:txBody>
          <a:bodyPr/>
          <a:lstStyle/>
          <a:p>
            <a:r>
              <a:rPr lang="en-US" dirty="0" smtClean="0"/>
              <a:t>HR Efficiency Analysis</a:t>
            </a:r>
            <a:endParaRPr lang="en-US" dirty="0"/>
          </a:p>
        </p:txBody>
      </p:sp>
      <p:sp>
        <p:nvSpPr>
          <p:cNvPr id="6" name="Slide Number Placeholder 5"/>
          <p:cNvSpPr>
            <a:spLocks noGrp="1"/>
          </p:cNvSpPr>
          <p:nvPr>
            <p:ph type="sldNum"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47890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 </a:t>
            </a:r>
            <a:r>
              <a:rPr lang="mr-IN" dirty="0" smtClean="0"/>
              <a:t>–</a:t>
            </a:r>
            <a:r>
              <a:rPr lang="en-US" dirty="0" smtClean="0"/>
              <a:t> Contd.</a:t>
            </a:r>
            <a:endParaRPr lang="en-US" dirty="0"/>
          </a:p>
        </p:txBody>
      </p:sp>
      <p:sp>
        <p:nvSpPr>
          <p:cNvPr id="3" name="Content Placeholder 2"/>
          <p:cNvSpPr>
            <a:spLocks noGrp="1"/>
          </p:cNvSpPr>
          <p:nvPr>
            <p:ph idx="1"/>
          </p:nvPr>
        </p:nvSpPr>
        <p:spPr>
          <a:xfrm>
            <a:off x="646111" y="1546291"/>
            <a:ext cx="10301975" cy="4607374"/>
          </a:xfrm>
        </p:spPr>
        <p:txBody>
          <a:bodyPr>
            <a:normAutofit fontScale="92500" lnSpcReduction="20000"/>
          </a:bodyPr>
          <a:lstStyle/>
          <a:p>
            <a:r>
              <a:rPr lang="en-US" i="1" dirty="0" err="1"/>
              <a:t>satisfaction_level</a:t>
            </a:r>
            <a:r>
              <a:rPr lang="en-US" dirty="0"/>
              <a:t> - Employee Level of satisfaction. </a:t>
            </a:r>
            <a:r>
              <a:rPr lang="en-US" dirty="0" smtClean="0"/>
              <a:t>It </a:t>
            </a:r>
            <a:r>
              <a:rPr lang="en-US" dirty="0"/>
              <a:t>ranges from </a:t>
            </a:r>
            <a:r>
              <a:rPr lang="en-US" b="1" dirty="0"/>
              <a:t>0 (low satisfaction)</a:t>
            </a:r>
            <a:r>
              <a:rPr lang="en-US" dirty="0"/>
              <a:t> to </a:t>
            </a:r>
            <a:r>
              <a:rPr lang="en-US" b="1" dirty="0"/>
              <a:t>1 (high satisfaction)</a:t>
            </a:r>
            <a:endParaRPr lang="en-US" dirty="0"/>
          </a:p>
          <a:p>
            <a:r>
              <a:rPr lang="en-US" i="1" dirty="0" err="1"/>
              <a:t>last_evaluation</a:t>
            </a:r>
            <a:r>
              <a:rPr lang="en-US" dirty="0"/>
              <a:t> - Latest performance evaluation rating of employee. It ranges from </a:t>
            </a:r>
            <a:r>
              <a:rPr lang="en-US" b="1" dirty="0"/>
              <a:t>0 (low rating)</a:t>
            </a:r>
            <a:r>
              <a:rPr lang="en-US" dirty="0"/>
              <a:t> to </a:t>
            </a:r>
            <a:r>
              <a:rPr lang="en-US" b="1" dirty="0"/>
              <a:t>1 (high rating)</a:t>
            </a:r>
            <a:endParaRPr lang="en-US" dirty="0"/>
          </a:p>
          <a:p>
            <a:r>
              <a:rPr lang="en-US" i="1" dirty="0" err="1"/>
              <a:t>number_project</a:t>
            </a:r>
            <a:r>
              <a:rPr lang="en-US" dirty="0"/>
              <a:t> - Number of projects completed while at work. </a:t>
            </a:r>
          </a:p>
          <a:p>
            <a:r>
              <a:rPr lang="en-US" i="1" dirty="0" err="1"/>
              <a:t>average_montly_hours</a:t>
            </a:r>
            <a:r>
              <a:rPr lang="en-US" dirty="0"/>
              <a:t> - Average monthly work hours at workplace. </a:t>
            </a:r>
          </a:p>
          <a:p>
            <a:r>
              <a:rPr lang="en-US" i="1" dirty="0" err="1"/>
              <a:t>time_spend_company</a:t>
            </a:r>
            <a:r>
              <a:rPr lang="en-US" dirty="0"/>
              <a:t> - Number of years spent in the company. </a:t>
            </a:r>
            <a:endParaRPr lang="en-US" dirty="0" smtClean="0"/>
          </a:p>
          <a:p>
            <a:r>
              <a:rPr lang="en-US" i="1" dirty="0" err="1" smtClean="0"/>
              <a:t>Work_accident</a:t>
            </a:r>
            <a:r>
              <a:rPr lang="en-US" dirty="0"/>
              <a:t> - Whether the employee had a workplace </a:t>
            </a:r>
            <a:r>
              <a:rPr lang="en-US" dirty="0" smtClean="0"/>
              <a:t>accident. 1 indicates accident. </a:t>
            </a:r>
            <a:endParaRPr lang="en-US" dirty="0"/>
          </a:p>
          <a:p>
            <a:r>
              <a:rPr lang="en-US" i="1" dirty="0"/>
              <a:t>left</a:t>
            </a:r>
            <a:r>
              <a:rPr lang="en-US" dirty="0"/>
              <a:t> - Whether the employee left the workplace or not. </a:t>
            </a:r>
            <a:r>
              <a:rPr lang="en-US" b="1" dirty="0"/>
              <a:t>1</a:t>
            </a:r>
            <a:r>
              <a:rPr lang="en-US" dirty="0"/>
              <a:t> means </a:t>
            </a:r>
            <a:r>
              <a:rPr lang="en-US" b="1" dirty="0"/>
              <a:t>left</a:t>
            </a:r>
            <a:r>
              <a:rPr lang="en-US" dirty="0"/>
              <a:t> </a:t>
            </a:r>
            <a:r>
              <a:rPr lang="en-US" dirty="0" smtClean="0"/>
              <a:t>.</a:t>
            </a:r>
            <a:endParaRPr lang="en-US" dirty="0"/>
          </a:p>
          <a:p>
            <a:r>
              <a:rPr lang="en-US" i="1" dirty="0"/>
              <a:t>promotion_last_5years</a:t>
            </a:r>
            <a:r>
              <a:rPr lang="en-US" dirty="0"/>
              <a:t> - Whether the employee was promoted in the last five years. </a:t>
            </a:r>
            <a:r>
              <a:rPr lang="en-US" b="1" dirty="0"/>
              <a:t>1</a:t>
            </a:r>
            <a:r>
              <a:rPr lang="en-US" dirty="0"/>
              <a:t> means promoted and </a:t>
            </a:r>
            <a:r>
              <a:rPr lang="en-US" b="1" dirty="0"/>
              <a:t>0</a:t>
            </a:r>
            <a:r>
              <a:rPr lang="en-US" dirty="0"/>
              <a:t> means no promotion in last 5 years. </a:t>
            </a:r>
            <a:endParaRPr lang="en-US" dirty="0" smtClean="0"/>
          </a:p>
          <a:p>
            <a:r>
              <a:rPr lang="en-US" i="1" dirty="0" smtClean="0"/>
              <a:t>sales</a:t>
            </a:r>
            <a:r>
              <a:rPr lang="en-US" dirty="0"/>
              <a:t> - Department in which they work for. </a:t>
            </a:r>
            <a:r>
              <a:rPr lang="en-US" dirty="0" smtClean="0"/>
              <a:t> </a:t>
            </a:r>
            <a:r>
              <a:rPr lang="en-US" dirty="0" err="1" smtClean="0"/>
              <a:t>Eg</a:t>
            </a:r>
            <a:r>
              <a:rPr lang="en-US" dirty="0" smtClean="0"/>
              <a:t>: </a:t>
            </a:r>
            <a:r>
              <a:rPr lang="en-US" sz="1300" i="1" dirty="0" smtClean="0"/>
              <a:t>accounting</a:t>
            </a:r>
            <a:r>
              <a:rPr lang="en-US" sz="1300" dirty="0"/>
              <a:t>, </a:t>
            </a:r>
            <a:r>
              <a:rPr lang="en-US" sz="1300" i="1" dirty="0" err="1"/>
              <a:t>hr</a:t>
            </a:r>
            <a:r>
              <a:rPr lang="en-US" sz="1300" dirty="0"/>
              <a:t>, </a:t>
            </a:r>
            <a:r>
              <a:rPr lang="en-US" sz="1300" i="1" dirty="0"/>
              <a:t>IT</a:t>
            </a:r>
            <a:r>
              <a:rPr lang="en-US" sz="1300" dirty="0"/>
              <a:t>, </a:t>
            </a:r>
            <a:r>
              <a:rPr lang="en-US" sz="1300" i="1" dirty="0"/>
              <a:t>management</a:t>
            </a:r>
            <a:r>
              <a:rPr lang="en-US" sz="1300" dirty="0"/>
              <a:t>, </a:t>
            </a:r>
            <a:r>
              <a:rPr lang="en-US" sz="1300" i="1" dirty="0"/>
              <a:t>marketing</a:t>
            </a:r>
            <a:r>
              <a:rPr lang="en-US" sz="1300" dirty="0"/>
              <a:t>, </a:t>
            </a:r>
            <a:r>
              <a:rPr lang="en-US" sz="1300" dirty="0" smtClean="0"/>
              <a:t>etc.</a:t>
            </a:r>
          </a:p>
          <a:p>
            <a:r>
              <a:rPr lang="en-US" i="1" dirty="0" smtClean="0"/>
              <a:t>salary</a:t>
            </a:r>
            <a:r>
              <a:rPr lang="en-US" dirty="0"/>
              <a:t> - Salary as high, medium &amp; low.</a:t>
            </a:r>
          </a:p>
          <a:p>
            <a:endParaRPr lang="en-US" dirty="0" smtClean="0"/>
          </a:p>
          <a:p>
            <a:endParaRPr lang="en-US" dirty="0"/>
          </a:p>
        </p:txBody>
      </p:sp>
      <p:sp>
        <p:nvSpPr>
          <p:cNvPr id="4" name="Date Placeholder 3"/>
          <p:cNvSpPr>
            <a:spLocks noGrp="1"/>
          </p:cNvSpPr>
          <p:nvPr>
            <p:ph type="dt" sz="half" idx="10"/>
          </p:nvPr>
        </p:nvSpPr>
        <p:spPr>
          <a:xfrm>
            <a:off x="10553558" y="6487923"/>
            <a:ext cx="1546210" cy="304799"/>
          </a:xfrm>
        </p:spPr>
        <p:txBody>
          <a:bodyPr/>
          <a:lstStyle/>
          <a:p>
            <a:fld id="{D15CB83C-7469-654A-AB81-A22C369EA50E}" type="datetime1">
              <a:rPr lang="en-US" smtClean="0"/>
              <a:t>3/20/17</a:t>
            </a:fld>
            <a:endParaRPr lang="en-US" dirty="0"/>
          </a:p>
        </p:txBody>
      </p:sp>
      <p:sp>
        <p:nvSpPr>
          <p:cNvPr id="5" name="Footer Placeholder 4"/>
          <p:cNvSpPr>
            <a:spLocks noGrp="1"/>
          </p:cNvSpPr>
          <p:nvPr>
            <p:ph type="ftr" sz="quarter" idx="11"/>
          </p:nvPr>
        </p:nvSpPr>
        <p:spPr>
          <a:xfrm>
            <a:off x="116492" y="6422019"/>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r>
              <a:rPr lang="en-US" dirty="0"/>
              <a:t>3</a:t>
            </a:r>
            <a:endParaRPr lang="en-US" dirty="0"/>
          </a:p>
        </p:txBody>
      </p:sp>
    </p:spTree>
    <p:extLst>
      <p:ext uri="{BB962C8B-B14F-4D97-AF65-F5344CB8AC3E}">
        <p14:creationId xmlns:p14="http://schemas.microsoft.com/office/powerpoint/2010/main" val="863416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83" y="2438400"/>
            <a:ext cx="9404723" cy="1400530"/>
          </a:xfrm>
        </p:spPr>
        <p:txBody>
          <a:bodyPr/>
          <a:lstStyle/>
          <a:p>
            <a:pPr algn="ctr"/>
            <a:r>
              <a:rPr lang="en-US" dirty="0"/>
              <a:t>Problem Statement</a:t>
            </a:r>
          </a:p>
        </p:txBody>
      </p:sp>
      <p:sp>
        <p:nvSpPr>
          <p:cNvPr id="3" name="Date Placeholder 2"/>
          <p:cNvSpPr>
            <a:spLocks noGrp="1"/>
          </p:cNvSpPr>
          <p:nvPr>
            <p:ph type="dt" sz="half" idx="10"/>
          </p:nvPr>
        </p:nvSpPr>
        <p:spPr>
          <a:xfrm>
            <a:off x="11082396" y="6438054"/>
            <a:ext cx="990599" cy="304799"/>
          </a:xfrm>
        </p:spPr>
        <p:txBody>
          <a:bodyPr/>
          <a:lstStyle/>
          <a:p>
            <a:fld id="{B2177E0E-A3A8-5048-9D03-1995133590E7}" type="datetime1">
              <a:rPr lang="en-US" smtClean="0"/>
              <a:t>3/20/17</a:t>
            </a:fld>
            <a:endParaRPr lang="en-US" dirty="0"/>
          </a:p>
        </p:txBody>
      </p:sp>
      <p:sp>
        <p:nvSpPr>
          <p:cNvPr id="4" name="Footer Placeholder 3"/>
          <p:cNvSpPr>
            <a:spLocks noGrp="1"/>
          </p:cNvSpPr>
          <p:nvPr>
            <p:ph type="ftr" sz="quarter" idx="11"/>
          </p:nvPr>
        </p:nvSpPr>
        <p:spPr>
          <a:xfrm>
            <a:off x="104135" y="6438054"/>
            <a:ext cx="3859795" cy="304801"/>
          </a:xfrm>
        </p:spPr>
        <p:txBody>
          <a:bodyPr/>
          <a:lstStyle/>
          <a:p>
            <a:r>
              <a:rPr lang="en-US" smtClean="0"/>
              <a:t>HR Efficiency Analysis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535719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HR dataset provides various attributes that concerns employees satisfaction level like average monthly work hours, accidents, salaries, promotion, evaluation rating etc.</a:t>
            </a:r>
            <a:endParaRPr lang="en-US" dirty="0"/>
          </a:p>
          <a:p>
            <a:r>
              <a:rPr lang="en-US" dirty="0"/>
              <a:t>We will be </a:t>
            </a:r>
            <a:r>
              <a:rPr lang="en-US" dirty="0" smtClean="0"/>
              <a:t>analyzing the these attributes to identify why our </a:t>
            </a:r>
            <a:r>
              <a:rPr lang="en-US" dirty="0"/>
              <a:t>best and most experienced employees leaving </a:t>
            </a:r>
            <a:r>
              <a:rPr lang="en-US" dirty="0" smtClean="0"/>
              <a:t>prematurely.</a:t>
            </a:r>
          </a:p>
          <a:p>
            <a:r>
              <a:rPr lang="en-US" dirty="0"/>
              <a:t>We will be building a predictive model to determine how long employee would stay and their probability in leaving.</a:t>
            </a:r>
          </a:p>
        </p:txBody>
      </p:sp>
      <p:sp>
        <p:nvSpPr>
          <p:cNvPr id="4" name="Date Placeholder 3"/>
          <p:cNvSpPr>
            <a:spLocks noGrp="1"/>
          </p:cNvSpPr>
          <p:nvPr>
            <p:ph type="dt" sz="half" idx="10"/>
          </p:nvPr>
        </p:nvSpPr>
        <p:spPr>
          <a:xfrm>
            <a:off x="10707433" y="6448069"/>
            <a:ext cx="990599" cy="304799"/>
          </a:xfrm>
        </p:spPr>
        <p:txBody>
          <a:bodyPr/>
          <a:lstStyle/>
          <a:p>
            <a:fld id="{AC72CB30-DEAE-CF41-B6BB-3BA1166F7342}" type="datetime1">
              <a:rPr lang="en-US" smtClean="0"/>
              <a:t>3/20/17</a:t>
            </a:fld>
            <a:endParaRPr lang="en-US" dirty="0"/>
          </a:p>
        </p:txBody>
      </p:sp>
      <p:sp>
        <p:nvSpPr>
          <p:cNvPr id="5" name="Footer Placeholder 4"/>
          <p:cNvSpPr>
            <a:spLocks noGrp="1"/>
          </p:cNvSpPr>
          <p:nvPr>
            <p:ph type="ftr" sz="quarter" idx="11"/>
          </p:nvPr>
        </p:nvSpPr>
        <p:spPr>
          <a:xfrm>
            <a:off x="28523" y="6448069"/>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79650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879" y="3212757"/>
            <a:ext cx="8825658" cy="823219"/>
          </a:xfrm>
        </p:spPr>
        <p:txBody>
          <a:bodyPr/>
          <a:lstStyle/>
          <a:p>
            <a:pPr algn="ctr"/>
            <a:r>
              <a:rPr lang="en-US" sz="4200" dirty="0"/>
              <a:t>Data Exploration &amp; facts</a:t>
            </a:r>
          </a:p>
        </p:txBody>
      </p:sp>
      <p:sp>
        <p:nvSpPr>
          <p:cNvPr id="4" name="Date Placeholder 3"/>
          <p:cNvSpPr>
            <a:spLocks noGrp="1"/>
          </p:cNvSpPr>
          <p:nvPr>
            <p:ph type="dt" sz="half" idx="10"/>
          </p:nvPr>
        </p:nvSpPr>
        <p:spPr>
          <a:xfrm>
            <a:off x="11033871" y="6461555"/>
            <a:ext cx="990599" cy="304799"/>
          </a:xfrm>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a:xfrm>
            <a:off x="71718" y="6461555"/>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85714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1190739"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118951" y="6406646"/>
            <a:ext cx="3859795" cy="304801"/>
          </a:xfrm>
        </p:spPr>
        <p:txBody>
          <a:bodyPr/>
          <a:lstStyle/>
          <a:p>
            <a:r>
              <a:rPr lang="en-US" dirty="0"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600"/>
            <a:ext cx="12192000" cy="6141720"/>
          </a:xfrm>
          <a:prstGeom prst="rect">
            <a:avLst/>
          </a:prstGeom>
        </p:spPr>
      </p:pic>
    </p:spTree>
    <p:extLst>
      <p:ext uri="{BB962C8B-B14F-4D97-AF65-F5344CB8AC3E}">
        <p14:creationId xmlns:p14="http://schemas.microsoft.com/office/powerpoint/2010/main" val="1655988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atisfaction_level</a:t>
            </a:r>
            <a:endParaRPr lang="en-US" dirty="0"/>
          </a:p>
        </p:txBody>
      </p:sp>
      <p:sp>
        <p:nvSpPr>
          <p:cNvPr id="4" name="Date Placeholder 3"/>
          <p:cNvSpPr>
            <a:spLocks noGrp="1"/>
          </p:cNvSpPr>
          <p:nvPr>
            <p:ph type="dt" sz="half" idx="10"/>
          </p:nvPr>
        </p:nvSpPr>
        <p:spPr>
          <a:xfrm>
            <a:off x="11070039" y="65343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0" y="6448069"/>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9</a:t>
            </a:fld>
            <a:endParaRPr lang="en-US" dirty="0"/>
          </a:p>
        </p:txBody>
      </p:sp>
      <p:sp>
        <p:nvSpPr>
          <p:cNvPr id="9" name="TextBox 8"/>
          <p:cNvSpPr txBox="1"/>
          <p:nvPr/>
        </p:nvSpPr>
        <p:spPr>
          <a:xfrm>
            <a:off x="518984" y="1698284"/>
            <a:ext cx="10824519" cy="1400383"/>
          </a:xfrm>
          <a:prstGeom prst="rect">
            <a:avLst/>
          </a:prstGeom>
          <a:noFill/>
        </p:spPr>
        <p:txBody>
          <a:bodyPr wrap="square" rtlCol="0">
            <a:spAutoFit/>
          </a:bodyPr>
          <a:lstStyle/>
          <a:p>
            <a:pPr marL="285750" indent="-285750">
              <a:buFont typeface="Arial" charset="0"/>
              <a:buChar char="•"/>
            </a:pPr>
            <a:r>
              <a:rPr lang="en-US" sz="1700" dirty="0" err="1">
                <a:latin typeface="+mj-lt"/>
                <a:ea typeface="+mj-ea"/>
                <a:cs typeface="+mj-cs"/>
              </a:rPr>
              <a:t>number_project</a:t>
            </a:r>
            <a:r>
              <a:rPr lang="en-US" sz="1700" dirty="0">
                <a:latin typeface="+mj-lt"/>
                <a:ea typeface="+mj-ea"/>
                <a:cs typeface="+mj-cs"/>
              </a:rPr>
              <a:t> seems to have high satisfaction for employees who had 3-5 projects. Beyond this satisfaction level nose-dives. </a:t>
            </a:r>
            <a:endParaRPr lang="en-US" sz="1700" dirty="0">
              <a:latin typeface="+mj-lt"/>
              <a:ea typeface="+mj-ea"/>
              <a:cs typeface="+mj-cs"/>
            </a:endParaRPr>
          </a:p>
          <a:p>
            <a:pPr marL="742950" lvl="1" indent="-285750">
              <a:buFont typeface="Arial" charset="0"/>
              <a:buChar char="•"/>
            </a:pPr>
            <a:r>
              <a:rPr lang="en-US" sz="1700" dirty="0">
                <a:latin typeface="+mj-lt"/>
                <a:ea typeface="+mj-ea"/>
                <a:cs typeface="+mj-cs"/>
              </a:rPr>
              <a:t>Is </a:t>
            </a:r>
            <a:r>
              <a:rPr lang="en-US" sz="1700" dirty="0">
                <a:latin typeface="+mj-lt"/>
                <a:ea typeface="+mj-ea"/>
                <a:cs typeface="+mj-cs"/>
              </a:rPr>
              <a:t>the projects getting routine and mundane? </a:t>
            </a:r>
            <a:endParaRPr lang="en-US" sz="1700" dirty="0">
              <a:latin typeface="+mj-lt"/>
              <a:ea typeface="+mj-ea"/>
              <a:cs typeface="+mj-cs"/>
            </a:endParaRPr>
          </a:p>
          <a:p>
            <a:pPr marL="742950" lvl="1" indent="-285750">
              <a:buFont typeface="Arial" charset="0"/>
              <a:buChar char="•"/>
            </a:pPr>
            <a:r>
              <a:rPr lang="en-US" sz="1700" dirty="0">
                <a:latin typeface="+mj-lt"/>
                <a:ea typeface="+mj-ea"/>
                <a:cs typeface="+mj-cs"/>
              </a:rPr>
              <a:t>Cause </a:t>
            </a:r>
            <a:r>
              <a:rPr lang="en-US" sz="1700" dirty="0">
                <a:latin typeface="+mj-lt"/>
                <a:ea typeface="+mj-ea"/>
                <a:cs typeface="+mj-cs"/>
              </a:rPr>
              <a:t>for concern as these are experienced employees, need for innovation</a:t>
            </a:r>
            <a:r>
              <a:rPr lang="en-US" sz="1700" dirty="0">
                <a:latin typeface="+mj-lt"/>
                <a:ea typeface="+mj-ea"/>
                <a:cs typeface="+mj-cs"/>
              </a:rPr>
              <a:t>?</a:t>
            </a:r>
          </a:p>
          <a:p>
            <a:pPr marL="285750" indent="-285750">
              <a:buFont typeface="Arial" charset="0"/>
              <a:buChar char="•"/>
            </a:pPr>
            <a:r>
              <a:rPr lang="en-US" sz="1700" dirty="0">
                <a:latin typeface="+mj-lt"/>
                <a:ea typeface="+mj-ea"/>
                <a:cs typeface="+mj-cs"/>
              </a:rPr>
              <a:t>Also </a:t>
            </a:r>
            <a:r>
              <a:rPr lang="en-US" sz="1700" dirty="0">
                <a:latin typeface="+mj-lt"/>
                <a:ea typeface="+mj-ea"/>
                <a:cs typeface="+mj-cs"/>
              </a:rPr>
              <a:t>left=1 (or employees leaving) is high at lower satisfaction level</a:t>
            </a:r>
          </a:p>
        </p:txBody>
      </p:sp>
    </p:spTree>
    <p:extLst>
      <p:ext uri="{BB962C8B-B14F-4D97-AF65-F5344CB8AC3E}">
        <p14:creationId xmlns:p14="http://schemas.microsoft.com/office/powerpoint/2010/main" val="1015227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436</TotalTime>
  <Words>807</Words>
  <Application>Microsoft Macintosh PowerPoint</Application>
  <PresentationFormat>Widescreen</PresentationFormat>
  <Paragraphs>246</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Century Gothic</vt:lpstr>
      <vt:lpstr>Mangal</vt:lpstr>
      <vt:lpstr>Wingdings 3</vt:lpstr>
      <vt:lpstr>Arial</vt:lpstr>
      <vt:lpstr>Ion</vt:lpstr>
      <vt:lpstr>Data Science - Capstone Project </vt:lpstr>
      <vt:lpstr>Dataset</vt:lpstr>
      <vt:lpstr>Dataset</vt:lpstr>
      <vt:lpstr>Dataset – Contd.</vt:lpstr>
      <vt:lpstr>Problem Statement</vt:lpstr>
      <vt:lpstr>Problem Statement</vt:lpstr>
      <vt:lpstr>Data Exploration &amp; facts</vt:lpstr>
      <vt:lpstr>PowerPoint Presentation</vt:lpstr>
      <vt:lpstr>satisfaction_level</vt:lpstr>
      <vt:lpstr>last_evaluation</vt:lpstr>
      <vt:lpstr>average_monthly_hours</vt:lpstr>
      <vt:lpstr>number_project</vt:lpstr>
      <vt:lpstr>left</vt:lpstr>
      <vt:lpstr>Overall</vt:lpstr>
      <vt:lpstr>Prediction and Regression</vt:lpstr>
      <vt:lpstr>Prediction and Regression</vt:lpstr>
      <vt:lpstr>Linear Regression</vt:lpstr>
      <vt:lpstr>Linear Regression</vt:lpstr>
      <vt:lpstr>Logistics Regression</vt:lpstr>
      <vt:lpstr>Random Forest</vt:lpstr>
      <vt:lpstr>Performance comparison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Capstone Project </dc:title>
  <dc:creator>Anthony Valantra</dc:creator>
  <cp:lastModifiedBy>Anthony Valantra</cp:lastModifiedBy>
  <cp:revision>18</cp:revision>
  <dcterms:created xsi:type="dcterms:W3CDTF">2017-03-20T17:05:25Z</dcterms:created>
  <dcterms:modified xsi:type="dcterms:W3CDTF">2017-03-21T00:21:54Z</dcterms:modified>
</cp:coreProperties>
</file>