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ckwell" panose="02060603020205020403" pitchFamily="18" charset="77"/>
      <p:regular r:id="rId17"/>
      <p:bold r:id="rId18"/>
      <p:italic r:id="rId19"/>
      <p:boldItalic r:id="rId20"/>
    </p:embeddedFont>
    <p:embeddedFont>
      <p:font typeface="Rockwell Condensed" panose="02060603050405020104" pitchFamily="18" charset="77"/>
      <p:regular r:id="rId21"/>
      <p:bold r:id="rId22"/>
    </p:embeddedFont>
    <p:embeddedFont>
      <p:font typeface="Rockwell Extra Bold" panose="02060603020205020403" pitchFamily="18" charset="77"/>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97"/>
  </p:normalViewPr>
  <p:slideViewPr>
    <p:cSldViewPr snapToGrid="0">
      <p:cViewPr varScale="1">
        <p:scale>
          <a:sx n="159" d="100"/>
          <a:sy n="159" d="100"/>
        </p:scale>
        <p:origin x="2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12CBF-FDFB-451B-8BEF-4D6F883CC963}"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3AE2B66C-FB8F-4877-BFE6-B8F2B9DF7BB1}">
      <dgm:prSet/>
      <dgm:spPr/>
      <dgm:t>
        <a:bodyPr/>
        <a:lstStyle/>
        <a:p>
          <a:r>
            <a:rPr lang="en-US" b="0" i="0" dirty="0"/>
            <a:t>Objective: Improve the robustness and generalization of face recognition models under occlusions and varied conditions.</a:t>
          </a:r>
          <a:endParaRPr lang="en-US" dirty="0"/>
        </a:p>
      </dgm:t>
    </dgm:pt>
    <dgm:pt modelId="{78D40D1F-1A3C-4463-A2F9-877A41F6BB94}" type="parTrans" cxnId="{52CBDFAB-1F45-4488-AF7A-6E52F26D206F}">
      <dgm:prSet/>
      <dgm:spPr/>
      <dgm:t>
        <a:bodyPr/>
        <a:lstStyle/>
        <a:p>
          <a:endParaRPr lang="en-US"/>
        </a:p>
      </dgm:t>
    </dgm:pt>
    <dgm:pt modelId="{A119A4D6-DBE2-42E8-8006-0551BB73743E}" type="sibTrans" cxnId="{52CBDFAB-1F45-4488-AF7A-6E52F26D206F}">
      <dgm:prSet/>
      <dgm:spPr/>
      <dgm:t>
        <a:bodyPr/>
        <a:lstStyle/>
        <a:p>
          <a:endParaRPr lang="en-US"/>
        </a:p>
      </dgm:t>
    </dgm:pt>
    <dgm:pt modelId="{DB5939C0-733F-455F-BBFC-1CA4F6F3CF44}">
      <dgm:prSet/>
      <dgm:spPr/>
      <dgm:t>
        <a:bodyPr/>
        <a:lstStyle/>
        <a:p>
          <a:r>
            <a:rPr lang="en-US" b="0" i="0"/>
            <a:t>Motivation: Address the challenges posed by occlusions in face recognition using the Random Erasing data augmentation technique.</a:t>
          </a:r>
          <a:endParaRPr lang="en-US"/>
        </a:p>
      </dgm:t>
    </dgm:pt>
    <dgm:pt modelId="{E2853D6C-34D8-4664-9FAB-62E1D8E16956}" type="parTrans" cxnId="{8E2D2607-FCC2-4D0F-8213-0745E0FAFD01}">
      <dgm:prSet/>
      <dgm:spPr/>
      <dgm:t>
        <a:bodyPr/>
        <a:lstStyle/>
        <a:p>
          <a:endParaRPr lang="en-US"/>
        </a:p>
      </dgm:t>
    </dgm:pt>
    <dgm:pt modelId="{F1313AB0-582A-42DA-9288-91420AEC9962}" type="sibTrans" cxnId="{8E2D2607-FCC2-4D0F-8213-0745E0FAFD01}">
      <dgm:prSet/>
      <dgm:spPr/>
      <dgm:t>
        <a:bodyPr/>
        <a:lstStyle/>
        <a:p>
          <a:endParaRPr lang="en-US"/>
        </a:p>
      </dgm:t>
    </dgm:pt>
    <dgm:pt modelId="{DD710D71-0C25-41D5-B63D-3B462E3504B2}" type="pres">
      <dgm:prSet presAssocID="{3B812CBF-FDFB-451B-8BEF-4D6F883CC963}" presName="root" presStyleCnt="0">
        <dgm:presLayoutVars>
          <dgm:dir/>
          <dgm:resizeHandles val="exact"/>
        </dgm:presLayoutVars>
      </dgm:prSet>
      <dgm:spPr/>
    </dgm:pt>
    <dgm:pt modelId="{72246AF1-5A44-46A7-89EA-ED552C029EBD}" type="pres">
      <dgm:prSet presAssocID="{3B812CBF-FDFB-451B-8BEF-4D6F883CC963}" presName="container" presStyleCnt="0">
        <dgm:presLayoutVars>
          <dgm:dir/>
          <dgm:resizeHandles val="exact"/>
        </dgm:presLayoutVars>
      </dgm:prSet>
      <dgm:spPr/>
    </dgm:pt>
    <dgm:pt modelId="{FA8A0049-6ECF-4048-87E9-A7653E634F29}" type="pres">
      <dgm:prSet presAssocID="{3AE2B66C-FB8F-4877-BFE6-B8F2B9DF7BB1}" presName="compNode" presStyleCnt="0"/>
      <dgm:spPr/>
    </dgm:pt>
    <dgm:pt modelId="{786A2752-E923-4B9C-BEFD-05655BCF5B91}" type="pres">
      <dgm:prSet presAssocID="{3AE2B66C-FB8F-4877-BFE6-B8F2B9DF7BB1}" presName="iconBgRect" presStyleLbl="bgShp" presStyleIdx="0" presStyleCnt="2"/>
      <dgm:spPr/>
    </dgm:pt>
    <dgm:pt modelId="{6B896ADB-0AFF-41CE-A6EC-72DED618D8C6}" type="pres">
      <dgm:prSet presAssocID="{3AE2B66C-FB8F-4877-BFE6-B8F2B9DF7B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目标"/>
        </a:ext>
      </dgm:extLst>
    </dgm:pt>
    <dgm:pt modelId="{6B4FCA2A-E60D-41E9-BF9F-949C49BBCA8E}" type="pres">
      <dgm:prSet presAssocID="{3AE2B66C-FB8F-4877-BFE6-B8F2B9DF7BB1}" presName="spaceRect" presStyleCnt="0"/>
      <dgm:spPr/>
    </dgm:pt>
    <dgm:pt modelId="{7FC8BB77-70FD-439C-B93B-D8862BA8DD9E}" type="pres">
      <dgm:prSet presAssocID="{3AE2B66C-FB8F-4877-BFE6-B8F2B9DF7BB1}" presName="textRect" presStyleLbl="revTx" presStyleIdx="0" presStyleCnt="2">
        <dgm:presLayoutVars>
          <dgm:chMax val="1"/>
          <dgm:chPref val="1"/>
        </dgm:presLayoutVars>
      </dgm:prSet>
      <dgm:spPr/>
    </dgm:pt>
    <dgm:pt modelId="{3B6C63D1-6598-424D-BAFA-5F0C64E5005B}" type="pres">
      <dgm:prSet presAssocID="{A119A4D6-DBE2-42E8-8006-0551BB73743E}" presName="sibTrans" presStyleLbl="sibTrans2D1" presStyleIdx="0" presStyleCnt="0"/>
      <dgm:spPr/>
    </dgm:pt>
    <dgm:pt modelId="{C3DA1A5D-0883-4384-9D05-9F0A893D260F}" type="pres">
      <dgm:prSet presAssocID="{DB5939C0-733F-455F-BBFC-1CA4F6F3CF44}" presName="compNode" presStyleCnt="0"/>
      <dgm:spPr/>
    </dgm:pt>
    <dgm:pt modelId="{D86948DD-F62B-4A34-90AC-ADEE43819DEA}" type="pres">
      <dgm:prSet presAssocID="{DB5939C0-733F-455F-BBFC-1CA4F6F3CF44}" presName="iconBgRect" presStyleLbl="bgShp" presStyleIdx="1" presStyleCnt="2"/>
      <dgm:spPr/>
    </dgm:pt>
    <dgm:pt modelId="{364BBCEC-9F89-4E9B-B3F9-806DCAC66A8A}" type="pres">
      <dgm:prSet presAssocID="{DB5939C0-733F-455F-BBFC-1CA4F6F3CF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79A91A0-F62E-44B8-9F74-F482AC81FA2D}" type="pres">
      <dgm:prSet presAssocID="{DB5939C0-733F-455F-BBFC-1CA4F6F3CF44}" presName="spaceRect" presStyleCnt="0"/>
      <dgm:spPr/>
    </dgm:pt>
    <dgm:pt modelId="{D7662E3A-981E-4D88-8B63-65CC76278769}" type="pres">
      <dgm:prSet presAssocID="{DB5939C0-733F-455F-BBFC-1CA4F6F3CF44}" presName="textRect" presStyleLbl="revTx" presStyleIdx="1" presStyleCnt="2">
        <dgm:presLayoutVars>
          <dgm:chMax val="1"/>
          <dgm:chPref val="1"/>
        </dgm:presLayoutVars>
      </dgm:prSet>
      <dgm:spPr/>
    </dgm:pt>
  </dgm:ptLst>
  <dgm:cxnLst>
    <dgm:cxn modelId="{5BAB1300-B898-49FA-9550-127C8F81893C}" type="presOf" srcId="{3AE2B66C-FB8F-4877-BFE6-B8F2B9DF7BB1}" destId="{7FC8BB77-70FD-439C-B93B-D8862BA8DD9E}" srcOrd="0" destOrd="0" presId="urn:microsoft.com/office/officeart/2018/2/layout/IconCircleList"/>
    <dgm:cxn modelId="{BCDE3503-E55C-4875-8666-73769364DC1A}" type="presOf" srcId="{3B812CBF-FDFB-451B-8BEF-4D6F883CC963}" destId="{DD710D71-0C25-41D5-B63D-3B462E3504B2}" srcOrd="0" destOrd="0" presId="urn:microsoft.com/office/officeart/2018/2/layout/IconCircleList"/>
    <dgm:cxn modelId="{8E2D2607-FCC2-4D0F-8213-0745E0FAFD01}" srcId="{3B812CBF-FDFB-451B-8BEF-4D6F883CC963}" destId="{DB5939C0-733F-455F-BBFC-1CA4F6F3CF44}" srcOrd="1" destOrd="0" parTransId="{E2853D6C-34D8-4664-9FAB-62E1D8E16956}" sibTransId="{F1313AB0-582A-42DA-9288-91420AEC9962}"/>
    <dgm:cxn modelId="{4D338D6D-48EE-4CFE-978B-E8FACDA1F4A7}" type="presOf" srcId="{A119A4D6-DBE2-42E8-8006-0551BB73743E}" destId="{3B6C63D1-6598-424D-BAFA-5F0C64E5005B}" srcOrd="0" destOrd="0" presId="urn:microsoft.com/office/officeart/2018/2/layout/IconCircleList"/>
    <dgm:cxn modelId="{52CBDFAB-1F45-4488-AF7A-6E52F26D206F}" srcId="{3B812CBF-FDFB-451B-8BEF-4D6F883CC963}" destId="{3AE2B66C-FB8F-4877-BFE6-B8F2B9DF7BB1}" srcOrd="0" destOrd="0" parTransId="{78D40D1F-1A3C-4463-A2F9-877A41F6BB94}" sibTransId="{A119A4D6-DBE2-42E8-8006-0551BB73743E}"/>
    <dgm:cxn modelId="{4144C9F8-1EBC-44AA-86B1-993802DBD6B5}" type="presOf" srcId="{DB5939C0-733F-455F-BBFC-1CA4F6F3CF44}" destId="{D7662E3A-981E-4D88-8B63-65CC76278769}" srcOrd="0" destOrd="0" presId="urn:microsoft.com/office/officeart/2018/2/layout/IconCircleList"/>
    <dgm:cxn modelId="{72BCE649-056B-454F-8ED3-5F4C44DD0E16}" type="presParOf" srcId="{DD710D71-0C25-41D5-B63D-3B462E3504B2}" destId="{72246AF1-5A44-46A7-89EA-ED552C029EBD}" srcOrd="0" destOrd="0" presId="urn:microsoft.com/office/officeart/2018/2/layout/IconCircleList"/>
    <dgm:cxn modelId="{83D06571-5C8E-4E40-9510-F361A9FEA9B7}" type="presParOf" srcId="{72246AF1-5A44-46A7-89EA-ED552C029EBD}" destId="{FA8A0049-6ECF-4048-87E9-A7653E634F29}" srcOrd="0" destOrd="0" presId="urn:microsoft.com/office/officeart/2018/2/layout/IconCircleList"/>
    <dgm:cxn modelId="{99E583A2-1B25-41F5-9914-816CEE9BB966}" type="presParOf" srcId="{FA8A0049-6ECF-4048-87E9-A7653E634F29}" destId="{786A2752-E923-4B9C-BEFD-05655BCF5B91}" srcOrd="0" destOrd="0" presId="urn:microsoft.com/office/officeart/2018/2/layout/IconCircleList"/>
    <dgm:cxn modelId="{5C126B1F-67FC-47E7-B1CA-AF76FE4D7937}" type="presParOf" srcId="{FA8A0049-6ECF-4048-87E9-A7653E634F29}" destId="{6B896ADB-0AFF-41CE-A6EC-72DED618D8C6}" srcOrd="1" destOrd="0" presId="urn:microsoft.com/office/officeart/2018/2/layout/IconCircleList"/>
    <dgm:cxn modelId="{F92FFFA1-EDD5-47F3-92A0-C05D06448CFA}" type="presParOf" srcId="{FA8A0049-6ECF-4048-87E9-A7653E634F29}" destId="{6B4FCA2A-E60D-41E9-BF9F-949C49BBCA8E}" srcOrd="2" destOrd="0" presId="urn:microsoft.com/office/officeart/2018/2/layout/IconCircleList"/>
    <dgm:cxn modelId="{987C5E9E-D94A-4D2A-BFC4-281487218779}" type="presParOf" srcId="{FA8A0049-6ECF-4048-87E9-A7653E634F29}" destId="{7FC8BB77-70FD-439C-B93B-D8862BA8DD9E}" srcOrd="3" destOrd="0" presId="urn:microsoft.com/office/officeart/2018/2/layout/IconCircleList"/>
    <dgm:cxn modelId="{19C9A4FD-8A84-418E-9B47-4B2960A9B677}" type="presParOf" srcId="{72246AF1-5A44-46A7-89EA-ED552C029EBD}" destId="{3B6C63D1-6598-424D-BAFA-5F0C64E5005B}" srcOrd="1" destOrd="0" presId="urn:microsoft.com/office/officeart/2018/2/layout/IconCircleList"/>
    <dgm:cxn modelId="{C5053157-0347-4154-B1D7-10B1D219D213}" type="presParOf" srcId="{72246AF1-5A44-46A7-89EA-ED552C029EBD}" destId="{C3DA1A5D-0883-4384-9D05-9F0A893D260F}" srcOrd="2" destOrd="0" presId="urn:microsoft.com/office/officeart/2018/2/layout/IconCircleList"/>
    <dgm:cxn modelId="{950E47CF-02F0-4A29-BFA8-7BF217699B18}" type="presParOf" srcId="{C3DA1A5D-0883-4384-9D05-9F0A893D260F}" destId="{D86948DD-F62B-4A34-90AC-ADEE43819DEA}" srcOrd="0" destOrd="0" presId="urn:microsoft.com/office/officeart/2018/2/layout/IconCircleList"/>
    <dgm:cxn modelId="{B1369DBD-46AE-4153-8D13-64002FA1BC9D}" type="presParOf" srcId="{C3DA1A5D-0883-4384-9D05-9F0A893D260F}" destId="{364BBCEC-9F89-4E9B-B3F9-806DCAC66A8A}" srcOrd="1" destOrd="0" presId="urn:microsoft.com/office/officeart/2018/2/layout/IconCircleList"/>
    <dgm:cxn modelId="{DDBACA84-29DB-4DEA-804D-23EA69C2E894}" type="presParOf" srcId="{C3DA1A5D-0883-4384-9D05-9F0A893D260F}" destId="{E79A91A0-F62E-44B8-9F74-F482AC81FA2D}" srcOrd="2" destOrd="0" presId="urn:microsoft.com/office/officeart/2018/2/layout/IconCircleList"/>
    <dgm:cxn modelId="{833D802A-58D5-413E-979F-BB9014415A76}" type="presParOf" srcId="{C3DA1A5D-0883-4384-9D05-9F0A893D260F}" destId="{D7662E3A-981E-4D88-8B63-65CC7627876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D5B3D-6577-46BA-AA14-FC500F79191F}" type="doc">
      <dgm:prSet loTypeId="urn:microsoft.com/office/officeart/2005/8/layout/hList1" loCatId="list" qsTypeId="urn:microsoft.com/office/officeart/2005/8/quickstyle/simple2" qsCatId="simple" csTypeId="urn:microsoft.com/office/officeart/2005/8/colors/accent2_2" csCatId="accent2"/>
      <dgm:spPr/>
      <dgm:t>
        <a:bodyPr/>
        <a:lstStyle/>
        <a:p>
          <a:endParaRPr lang="en-US"/>
        </a:p>
      </dgm:t>
    </dgm:pt>
    <dgm:pt modelId="{3D4D9AD2-2785-4DBB-8680-D2ACF305AD91}">
      <dgm:prSet/>
      <dgm:spPr/>
      <dgm:t>
        <a:bodyPr/>
        <a:lstStyle/>
        <a:p>
          <a:r>
            <a:rPr lang="en-US"/>
            <a:t>Foundational Data Augmentation Techniques:</a:t>
          </a:r>
        </a:p>
      </dgm:t>
    </dgm:pt>
    <dgm:pt modelId="{56808338-489C-4C8C-89CA-89860E2AD061}" type="parTrans" cxnId="{2235DC25-29EB-44E8-A439-314452E6C96C}">
      <dgm:prSet/>
      <dgm:spPr/>
      <dgm:t>
        <a:bodyPr/>
        <a:lstStyle/>
        <a:p>
          <a:endParaRPr lang="en-US"/>
        </a:p>
      </dgm:t>
    </dgm:pt>
    <dgm:pt modelId="{B47A3E38-D29E-4F4A-9E1E-C35B5ACEC21D}" type="sibTrans" cxnId="{2235DC25-29EB-44E8-A439-314452E6C96C}">
      <dgm:prSet/>
      <dgm:spPr/>
      <dgm:t>
        <a:bodyPr/>
        <a:lstStyle/>
        <a:p>
          <a:endParaRPr lang="en-US"/>
        </a:p>
      </dgm:t>
    </dgm:pt>
    <dgm:pt modelId="{AA598A07-ED23-4E17-8EE2-3CF0F206452B}">
      <dgm:prSet/>
      <dgm:spPr/>
      <dgm:t>
        <a:bodyPr/>
        <a:lstStyle/>
        <a:p>
          <a:r>
            <a:rPr lang="en-US"/>
            <a:t>Emphasizes on traditional techniques like random cropping and flipping to improve CNN generalization.</a:t>
          </a:r>
        </a:p>
      </dgm:t>
    </dgm:pt>
    <dgm:pt modelId="{822A632E-67E3-402F-8E0A-B533E1384E74}" type="parTrans" cxnId="{41DA33F3-2B2C-4408-83BE-C472C57B5191}">
      <dgm:prSet/>
      <dgm:spPr/>
      <dgm:t>
        <a:bodyPr/>
        <a:lstStyle/>
        <a:p>
          <a:endParaRPr lang="en-US"/>
        </a:p>
      </dgm:t>
    </dgm:pt>
    <dgm:pt modelId="{EABA0A7F-EECB-48D3-B15A-E31AEA9D65E3}" type="sibTrans" cxnId="{41DA33F3-2B2C-4408-83BE-C472C57B5191}">
      <dgm:prSet/>
      <dgm:spPr/>
      <dgm:t>
        <a:bodyPr/>
        <a:lstStyle/>
        <a:p>
          <a:endParaRPr lang="en-US"/>
        </a:p>
      </dgm:t>
    </dgm:pt>
    <dgm:pt modelId="{B39567F1-6D66-4BC8-943F-20CDA4D02485}">
      <dgm:prSet/>
      <dgm:spPr/>
      <dgm:t>
        <a:bodyPr/>
        <a:lstStyle/>
        <a:p>
          <a:r>
            <a:rPr lang="en-US"/>
            <a:t>Highlights dropout and batch normalization for reducing overfitting in training.</a:t>
          </a:r>
        </a:p>
      </dgm:t>
    </dgm:pt>
    <dgm:pt modelId="{6BD9F3E0-D44F-4D69-A99C-128CB16852A7}" type="parTrans" cxnId="{6510D31A-0DE9-489B-BE56-B667AE475073}">
      <dgm:prSet/>
      <dgm:spPr/>
      <dgm:t>
        <a:bodyPr/>
        <a:lstStyle/>
        <a:p>
          <a:endParaRPr lang="en-US"/>
        </a:p>
      </dgm:t>
    </dgm:pt>
    <dgm:pt modelId="{FB4F70CF-6A95-4DF7-8953-08D6666E9819}" type="sibTrans" cxnId="{6510D31A-0DE9-489B-BE56-B667AE475073}">
      <dgm:prSet/>
      <dgm:spPr/>
      <dgm:t>
        <a:bodyPr/>
        <a:lstStyle/>
        <a:p>
          <a:endParaRPr lang="en-US"/>
        </a:p>
      </dgm:t>
    </dgm:pt>
    <dgm:pt modelId="{328CDFB2-C1D4-446A-82DE-0A6368A78671}">
      <dgm:prSet/>
      <dgm:spPr/>
      <dgm:t>
        <a:bodyPr/>
        <a:lstStyle/>
        <a:p>
          <a:r>
            <a:rPr lang="en-US"/>
            <a:t>Challenges with Occlusion:</a:t>
          </a:r>
        </a:p>
      </dgm:t>
    </dgm:pt>
    <dgm:pt modelId="{BFE97470-D656-4C28-9032-09B1F87DF2A0}" type="parTrans" cxnId="{E8E12DD8-625B-4E02-BE35-F8E0A5AF39F8}">
      <dgm:prSet/>
      <dgm:spPr/>
      <dgm:t>
        <a:bodyPr/>
        <a:lstStyle/>
        <a:p>
          <a:endParaRPr lang="en-US"/>
        </a:p>
      </dgm:t>
    </dgm:pt>
    <dgm:pt modelId="{96DC80BF-673F-429E-ACC5-205B4A200065}" type="sibTrans" cxnId="{E8E12DD8-625B-4E02-BE35-F8E0A5AF39F8}">
      <dgm:prSet/>
      <dgm:spPr/>
      <dgm:t>
        <a:bodyPr/>
        <a:lstStyle/>
        <a:p>
          <a:endParaRPr lang="en-US"/>
        </a:p>
      </dgm:t>
    </dgm:pt>
    <dgm:pt modelId="{2714D89E-2AEB-41AB-BFDF-C8389751D5C7}">
      <dgm:prSet/>
      <dgm:spPr/>
      <dgm:t>
        <a:bodyPr/>
        <a:lstStyle/>
        <a:p>
          <a:r>
            <a:rPr lang="en-US"/>
            <a:t>Identifies occlusion as a critical factor impacting model accuracy on new or partially obscured images.</a:t>
          </a:r>
        </a:p>
      </dgm:t>
    </dgm:pt>
    <dgm:pt modelId="{129ECB4C-8454-4D76-B54A-39E06B921637}" type="parTrans" cxnId="{5ADE4540-CD4E-4166-B847-34A06671A364}">
      <dgm:prSet/>
      <dgm:spPr/>
      <dgm:t>
        <a:bodyPr/>
        <a:lstStyle/>
        <a:p>
          <a:endParaRPr lang="en-US"/>
        </a:p>
      </dgm:t>
    </dgm:pt>
    <dgm:pt modelId="{1548D75C-B912-4295-A236-2AF29DDE26D7}" type="sibTrans" cxnId="{5ADE4540-CD4E-4166-B847-34A06671A364}">
      <dgm:prSet/>
      <dgm:spPr/>
      <dgm:t>
        <a:bodyPr/>
        <a:lstStyle/>
        <a:p>
          <a:endParaRPr lang="en-US"/>
        </a:p>
      </dgm:t>
    </dgm:pt>
    <dgm:pt modelId="{38443D66-2FF6-4772-B2E6-05EEB9955704}">
      <dgm:prSet/>
      <dgm:spPr/>
      <dgm:t>
        <a:bodyPr/>
        <a:lstStyle/>
        <a:p>
          <a:r>
            <a:rPr lang="en-US"/>
            <a:t>Traditional datasets often lack sufficient occluded examples, limiting model robustness.</a:t>
          </a:r>
        </a:p>
      </dgm:t>
    </dgm:pt>
    <dgm:pt modelId="{E4F827A7-096D-48B0-B250-056158FC1F36}" type="parTrans" cxnId="{56F26311-8CDD-411F-83B4-002887421EFA}">
      <dgm:prSet/>
      <dgm:spPr/>
      <dgm:t>
        <a:bodyPr/>
        <a:lstStyle/>
        <a:p>
          <a:endParaRPr lang="en-US"/>
        </a:p>
      </dgm:t>
    </dgm:pt>
    <dgm:pt modelId="{FA0653CD-2A83-4BC8-AC08-92281B00D200}" type="sibTrans" cxnId="{56F26311-8CDD-411F-83B4-002887421EFA}">
      <dgm:prSet/>
      <dgm:spPr/>
      <dgm:t>
        <a:bodyPr/>
        <a:lstStyle/>
        <a:p>
          <a:endParaRPr lang="en-US"/>
        </a:p>
      </dgm:t>
    </dgm:pt>
    <dgm:pt modelId="{D94E0F89-E41E-434C-8730-E9F31FC93A72}">
      <dgm:prSet/>
      <dgm:spPr/>
      <dgm:t>
        <a:bodyPr/>
        <a:lstStyle/>
        <a:p>
          <a:r>
            <a:rPr lang="en-US"/>
            <a:t>Introduction of Random Erasing:</a:t>
          </a:r>
        </a:p>
      </dgm:t>
    </dgm:pt>
    <dgm:pt modelId="{C1179626-3D32-4584-A6D0-52A147B77696}" type="parTrans" cxnId="{026DC34A-8C30-4E5B-B920-C145F1F75698}">
      <dgm:prSet/>
      <dgm:spPr/>
      <dgm:t>
        <a:bodyPr/>
        <a:lstStyle/>
        <a:p>
          <a:endParaRPr lang="en-US"/>
        </a:p>
      </dgm:t>
    </dgm:pt>
    <dgm:pt modelId="{0BF4E01B-6187-4482-9C81-E2C5B1032978}" type="sibTrans" cxnId="{026DC34A-8C30-4E5B-B920-C145F1F75698}">
      <dgm:prSet/>
      <dgm:spPr/>
      <dgm:t>
        <a:bodyPr/>
        <a:lstStyle/>
        <a:p>
          <a:endParaRPr lang="en-US"/>
        </a:p>
      </dgm:t>
    </dgm:pt>
    <dgm:pt modelId="{3FD49437-CFD2-40E9-B9A5-26FAD8F7AF4B}">
      <dgm:prSet/>
      <dgm:spPr/>
      <dgm:t>
        <a:bodyPr/>
        <a:lstStyle/>
        <a:p>
          <a:r>
            <a:rPr lang="en-US"/>
            <a:t>Random Erasing enhances robustness by simulating occlusions during training, which helps models learn to recognize partially visible objects.</a:t>
          </a:r>
        </a:p>
      </dgm:t>
    </dgm:pt>
    <dgm:pt modelId="{CFC1DDCD-CA35-460B-BDEE-A01F67E32328}" type="parTrans" cxnId="{05513D14-5CD6-4612-868E-C6ACB6AA38D9}">
      <dgm:prSet/>
      <dgm:spPr/>
      <dgm:t>
        <a:bodyPr/>
        <a:lstStyle/>
        <a:p>
          <a:endParaRPr lang="en-US"/>
        </a:p>
      </dgm:t>
    </dgm:pt>
    <dgm:pt modelId="{9EF9520F-BADD-4EB4-933D-4C52EDB4D54C}" type="sibTrans" cxnId="{05513D14-5CD6-4612-868E-C6ACB6AA38D9}">
      <dgm:prSet/>
      <dgm:spPr/>
      <dgm:t>
        <a:bodyPr/>
        <a:lstStyle/>
        <a:p>
          <a:endParaRPr lang="en-US"/>
        </a:p>
      </dgm:t>
    </dgm:pt>
    <dgm:pt modelId="{9A810FD5-8070-439D-8136-8A1780E79EF3}">
      <dgm:prSet/>
      <dgm:spPr/>
      <dgm:t>
        <a:bodyPr/>
        <a:lstStyle/>
        <a:p>
          <a:r>
            <a:rPr lang="en-US"/>
            <a:t>Integrates seamlessly with existing CNNs without additional parameter learning, complementing traditional augmentation methods like cropping and flipping.</a:t>
          </a:r>
        </a:p>
      </dgm:t>
    </dgm:pt>
    <dgm:pt modelId="{0F4467A7-3FA6-4DB3-A315-385A8DB3BFC7}" type="parTrans" cxnId="{5F07E712-D268-4717-8223-47A9E4391662}">
      <dgm:prSet/>
      <dgm:spPr/>
      <dgm:t>
        <a:bodyPr/>
        <a:lstStyle/>
        <a:p>
          <a:endParaRPr lang="en-US"/>
        </a:p>
      </dgm:t>
    </dgm:pt>
    <dgm:pt modelId="{63C6A2EF-401E-4806-BAA9-3BEFAEC405E5}" type="sibTrans" cxnId="{5F07E712-D268-4717-8223-47A9E4391662}">
      <dgm:prSet/>
      <dgm:spPr/>
      <dgm:t>
        <a:bodyPr/>
        <a:lstStyle/>
        <a:p>
          <a:endParaRPr lang="en-US"/>
        </a:p>
      </dgm:t>
    </dgm:pt>
    <dgm:pt modelId="{683309DB-88D8-42CE-85A6-D5AA29C812A8}">
      <dgm:prSet/>
      <dgm:spPr/>
      <dgm:t>
        <a:bodyPr/>
        <a:lstStyle/>
        <a:p>
          <a:r>
            <a:rPr lang="en-US"/>
            <a:t>Benefits of Random Erasing:</a:t>
          </a:r>
        </a:p>
      </dgm:t>
    </dgm:pt>
    <dgm:pt modelId="{6063C0EB-CC27-48F8-98B4-3966BB7DFD2E}" type="parTrans" cxnId="{AEC2C835-5697-409E-885F-1F36225F79C0}">
      <dgm:prSet/>
      <dgm:spPr/>
      <dgm:t>
        <a:bodyPr/>
        <a:lstStyle/>
        <a:p>
          <a:endParaRPr lang="en-US"/>
        </a:p>
      </dgm:t>
    </dgm:pt>
    <dgm:pt modelId="{E73F8A96-F46D-45B9-A732-3E6B71657FF9}" type="sibTrans" cxnId="{AEC2C835-5697-409E-885F-1F36225F79C0}">
      <dgm:prSet/>
      <dgm:spPr/>
      <dgm:t>
        <a:bodyPr/>
        <a:lstStyle/>
        <a:p>
          <a:endParaRPr lang="en-US"/>
        </a:p>
      </dgm:t>
    </dgm:pt>
    <dgm:pt modelId="{D30F3052-B8E0-4FB6-8B42-5FFF548B07C1}">
      <dgm:prSet/>
      <dgm:spPr/>
      <dgm:t>
        <a:bodyPr/>
        <a:lstStyle/>
        <a:p>
          <a:r>
            <a:rPr lang="en-US"/>
            <a:t>Proven to improve recognition accuracy across tasks including image classification and person re-identification.</a:t>
          </a:r>
        </a:p>
      </dgm:t>
    </dgm:pt>
    <dgm:pt modelId="{ED7594A6-C791-4943-9D8A-16F718B6E6E3}" type="parTrans" cxnId="{9CDE600D-0A13-4698-AC69-871BBE8FBB34}">
      <dgm:prSet/>
      <dgm:spPr/>
      <dgm:t>
        <a:bodyPr/>
        <a:lstStyle/>
        <a:p>
          <a:endParaRPr lang="en-US"/>
        </a:p>
      </dgm:t>
    </dgm:pt>
    <dgm:pt modelId="{15A6D7E7-6D64-41AD-9D7D-B21FFDB2134B}" type="sibTrans" cxnId="{9CDE600D-0A13-4698-AC69-871BBE8FBB34}">
      <dgm:prSet/>
      <dgm:spPr/>
      <dgm:t>
        <a:bodyPr/>
        <a:lstStyle/>
        <a:p>
          <a:endParaRPr lang="en-US"/>
        </a:p>
      </dgm:t>
    </dgm:pt>
    <dgm:pt modelId="{78BE8C06-E427-45CE-9D78-E6114CB9C6E1}">
      <dgm:prSet/>
      <dgm:spPr/>
      <dgm:t>
        <a:bodyPr/>
        <a:lstStyle/>
        <a:p>
          <a:r>
            <a:rPr lang="en-US"/>
            <a:t>Simple implementation and parameter-free setup make it a versatile tool for boosting CNN performance on varied datasets.</a:t>
          </a:r>
        </a:p>
      </dgm:t>
    </dgm:pt>
    <dgm:pt modelId="{720314CD-2F5C-444C-A9AD-6AF02EC88501}" type="parTrans" cxnId="{464DB36E-32CB-4EA8-92D4-676A192DED42}">
      <dgm:prSet/>
      <dgm:spPr/>
      <dgm:t>
        <a:bodyPr/>
        <a:lstStyle/>
        <a:p>
          <a:endParaRPr lang="en-US"/>
        </a:p>
      </dgm:t>
    </dgm:pt>
    <dgm:pt modelId="{29E321C3-0505-46F9-B9FF-94C2CFDDADA1}" type="sibTrans" cxnId="{464DB36E-32CB-4EA8-92D4-676A192DED42}">
      <dgm:prSet/>
      <dgm:spPr/>
      <dgm:t>
        <a:bodyPr/>
        <a:lstStyle/>
        <a:p>
          <a:endParaRPr lang="en-US"/>
        </a:p>
      </dgm:t>
    </dgm:pt>
    <dgm:pt modelId="{D3B193C4-9891-874D-8B27-1E755D37583C}" type="pres">
      <dgm:prSet presAssocID="{76FD5B3D-6577-46BA-AA14-FC500F79191F}" presName="Name0" presStyleCnt="0">
        <dgm:presLayoutVars>
          <dgm:dir/>
          <dgm:animLvl val="lvl"/>
          <dgm:resizeHandles val="exact"/>
        </dgm:presLayoutVars>
      </dgm:prSet>
      <dgm:spPr/>
    </dgm:pt>
    <dgm:pt modelId="{F75E0AE7-5B44-A345-8ABB-03B5FFB2D968}" type="pres">
      <dgm:prSet presAssocID="{3D4D9AD2-2785-4DBB-8680-D2ACF305AD91}" presName="composite" presStyleCnt="0"/>
      <dgm:spPr/>
    </dgm:pt>
    <dgm:pt modelId="{06190366-4D6E-1E4A-864A-7D14957459D8}" type="pres">
      <dgm:prSet presAssocID="{3D4D9AD2-2785-4DBB-8680-D2ACF305AD91}" presName="parTx" presStyleLbl="alignNode1" presStyleIdx="0" presStyleCnt="4">
        <dgm:presLayoutVars>
          <dgm:chMax val="0"/>
          <dgm:chPref val="0"/>
          <dgm:bulletEnabled val="1"/>
        </dgm:presLayoutVars>
      </dgm:prSet>
      <dgm:spPr/>
    </dgm:pt>
    <dgm:pt modelId="{3D74990C-1319-C348-BD41-57653B346C02}" type="pres">
      <dgm:prSet presAssocID="{3D4D9AD2-2785-4DBB-8680-D2ACF305AD91}" presName="desTx" presStyleLbl="alignAccFollowNode1" presStyleIdx="0" presStyleCnt="4">
        <dgm:presLayoutVars>
          <dgm:bulletEnabled val="1"/>
        </dgm:presLayoutVars>
      </dgm:prSet>
      <dgm:spPr/>
    </dgm:pt>
    <dgm:pt modelId="{F142E981-2F10-744B-9681-0EDEDE08B5BD}" type="pres">
      <dgm:prSet presAssocID="{B47A3E38-D29E-4F4A-9E1E-C35B5ACEC21D}" presName="space" presStyleCnt="0"/>
      <dgm:spPr/>
    </dgm:pt>
    <dgm:pt modelId="{6DFD92CA-77C2-C548-B120-AE41B3714DFA}" type="pres">
      <dgm:prSet presAssocID="{328CDFB2-C1D4-446A-82DE-0A6368A78671}" presName="composite" presStyleCnt="0"/>
      <dgm:spPr/>
    </dgm:pt>
    <dgm:pt modelId="{A8B84142-71D4-014F-99C9-52576A5AF522}" type="pres">
      <dgm:prSet presAssocID="{328CDFB2-C1D4-446A-82DE-0A6368A78671}" presName="parTx" presStyleLbl="alignNode1" presStyleIdx="1" presStyleCnt="4">
        <dgm:presLayoutVars>
          <dgm:chMax val="0"/>
          <dgm:chPref val="0"/>
          <dgm:bulletEnabled val="1"/>
        </dgm:presLayoutVars>
      </dgm:prSet>
      <dgm:spPr/>
    </dgm:pt>
    <dgm:pt modelId="{817D0D59-AD11-D74A-8D82-9B4F4DFC62AB}" type="pres">
      <dgm:prSet presAssocID="{328CDFB2-C1D4-446A-82DE-0A6368A78671}" presName="desTx" presStyleLbl="alignAccFollowNode1" presStyleIdx="1" presStyleCnt="4">
        <dgm:presLayoutVars>
          <dgm:bulletEnabled val="1"/>
        </dgm:presLayoutVars>
      </dgm:prSet>
      <dgm:spPr/>
    </dgm:pt>
    <dgm:pt modelId="{0AE5B5CF-FF18-A24F-8E43-FFB081B119BF}" type="pres">
      <dgm:prSet presAssocID="{96DC80BF-673F-429E-ACC5-205B4A200065}" presName="space" presStyleCnt="0"/>
      <dgm:spPr/>
    </dgm:pt>
    <dgm:pt modelId="{F368BAAF-423A-6047-AFBC-68587C9F59C6}" type="pres">
      <dgm:prSet presAssocID="{D94E0F89-E41E-434C-8730-E9F31FC93A72}" presName="composite" presStyleCnt="0"/>
      <dgm:spPr/>
    </dgm:pt>
    <dgm:pt modelId="{56A4E500-1027-1E47-82D5-C4BB5DE17A1B}" type="pres">
      <dgm:prSet presAssocID="{D94E0F89-E41E-434C-8730-E9F31FC93A72}" presName="parTx" presStyleLbl="alignNode1" presStyleIdx="2" presStyleCnt="4">
        <dgm:presLayoutVars>
          <dgm:chMax val="0"/>
          <dgm:chPref val="0"/>
          <dgm:bulletEnabled val="1"/>
        </dgm:presLayoutVars>
      </dgm:prSet>
      <dgm:spPr/>
    </dgm:pt>
    <dgm:pt modelId="{8963B769-3F6E-6E4E-B8E1-6D1E2F7C6990}" type="pres">
      <dgm:prSet presAssocID="{D94E0F89-E41E-434C-8730-E9F31FC93A72}" presName="desTx" presStyleLbl="alignAccFollowNode1" presStyleIdx="2" presStyleCnt="4">
        <dgm:presLayoutVars>
          <dgm:bulletEnabled val="1"/>
        </dgm:presLayoutVars>
      </dgm:prSet>
      <dgm:spPr/>
    </dgm:pt>
    <dgm:pt modelId="{A0CA6228-A4E9-F340-A202-6A81ADAFE817}" type="pres">
      <dgm:prSet presAssocID="{0BF4E01B-6187-4482-9C81-E2C5B1032978}" presName="space" presStyleCnt="0"/>
      <dgm:spPr/>
    </dgm:pt>
    <dgm:pt modelId="{F422EDAF-8851-7247-B602-A151CD0ED9FB}" type="pres">
      <dgm:prSet presAssocID="{683309DB-88D8-42CE-85A6-D5AA29C812A8}" presName="composite" presStyleCnt="0"/>
      <dgm:spPr/>
    </dgm:pt>
    <dgm:pt modelId="{3798E677-5D8E-2A42-9DC6-E799B9CA65E6}" type="pres">
      <dgm:prSet presAssocID="{683309DB-88D8-42CE-85A6-D5AA29C812A8}" presName="parTx" presStyleLbl="alignNode1" presStyleIdx="3" presStyleCnt="4">
        <dgm:presLayoutVars>
          <dgm:chMax val="0"/>
          <dgm:chPref val="0"/>
          <dgm:bulletEnabled val="1"/>
        </dgm:presLayoutVars>
      </dgm:prSet>
      <dgm:spPr/>
    </dgm:pt>
    <dgm:pt modelId="{A0658BA1-1E68-004B-AEF6-846577A5BA3E}" type="pres">
      <dgm:prSet presAssocID="{683309DB-88D8-42CE-85A6-D5AA29C812A8}" presName="desTx" presStyleLbl="alignAccFollowNode1" presStyleIdx="3" presStyleCnt="4">
        <dgm:presLayoutVars>
          <dgm:bulletEnabled val="1"/>
        </dgm:presLayoutVars>
      </dgm:prSet>
      <dgm:spPr/>
    </dgm:pt>
  </dgm:ptLst>
  <dgm:cxnLst>
    <dgm:cxn modelId="{9CDE600D-0A13-4698-AC69-871BBE8FBB34}" srcId="{683309DB-88D8-42CE-85A6-D5AA29C812A8}" destId="{D30F3052-B8E0-4FB6-8B42-5FFF548B07C1}" srcOrd="0" destOrd="0" parTransId="{ED7594A6-C791-4943-9D8A-16F718B6E6E3}" sibTransId="{15A6D7E7-6D64-41AD-9D7D-B21FFDB2134B}"/>
    <dgm:cxn modelId="{56F26311-8CDD-411F-83B4-002887421EFA}" srcId="{328CDFB2-C1D4-446A-82DE-0A6368A78671}" destId="{38443D66-2FF6-4772-B2E6-05EEB9955704}" srcOrd="1" destOrd="0" parTransId="{E4F827A7-096D-48B0-B250-056158FC1F36}" sibTransId="{FA0653CD-2A83-4BC8-AC08-92281B00D200}"/>
    <dgm:cxn modelId="{4D5DE411-C4A6-DA42-ACA7-B914494DDB86}" type="presOf" srcId="{3D4D9AD2-2785-4DBB-8680-D2ACF305AD91}" destId="{06190366-4D6E-1E4A-864A-7D14957459D8}" srcOrd="0" destOrd="0" presId="urn:microsoft.com/office/officeart/2005/8/layout/hList1"/>
    <dgm:cxn modelId="{5F07E712-D268-4717-8223-47A9E4391662}" srcId="{D94E0F89-E41E-434C-8730-E9F31FC93A72}" destId="{9A810FD5-8070-439D-8136-8A1780E79EF3}" srcOrd="1" destOrd="0" parTransId="{0F4467A7-3FA6-4DB3-A315-385A8DB3BFC7}" sibTransId="{63C6A2EF-401E-4806-BAA9-3BEFAEC405E5}"/>
    <dgm:cxn modelId="{05513D14-5CD6-4612-868E-C6ACB6AA38D9}" srcId="{D94E0F89-E41E-434C-8730-E9F31FC93A72}" destId="{3FD49437-CFD2-40E9-B9A5-26FAD8F7AF4B}" srcOrd="0" destOrd="0" parTransId="{CFC1DDCD-CA35-460B-BDEE-A01F67E32328}" sibTransId="{9EF9520F-BADD-4EB4-933D-4C52EDB4D54C}"/>
    <dgm:cxn modelId="{7CBF851A-CC3D-2049-BFC5-CBFF886F5C09}" type="presOf" srcId="{78BE8C06-E427-45CE-9D78-E6114CB9C6E1}" destId="{A0658BA1-1E68-004B-AEF6-846577A5BA3E}" srcOrd="0" destOrd="1" presId="urn:microsoft.com/office/officeart/2005/8/layout/hList1"/>
    <dgm:cxn modelId="{6510D31A-0DE9-489B-BE56-B667AE475073}" srcId="{3D4D9AD2-2785-4DBB-8680-D2ACF305AD91}" destId="{B39567F1-6D66-4BC8-943F-20CDA4D02485}" srcOrd="1" destOrd="0" parTransId="{6BD9F3E0-D44F-4D69-A99C-128CB16852A7}" sibTransId="{FB4F70CF-6A95-4DF7-8953-08D6666E9819}"/>
    <dgm:cxn modelId="{2235DC25-29EB-44E8-A439-314452E6C96C}" srcId="{76FD5B3D-6577-46BA-AA14-FC500F79191F}" destId="{3D4D9AD2-2785-4DBB-8680-D2ACF305AD91}" srcOrd="0" destOrd="0" parTransId="{56808338-489C-4C8C-89CA-89860E2AD061}" sibTransId="{B47A3E38-D29E-4F4A-9E1E-C35B5ACEC21D}"/>
    <dgm:cxn modelId="{AEC2C835-5697-409E-885F-1F36225F79C0}" srcId="{76FD5B3D-6577-46BA-AA14-FC500F79191F}" destId="{683309DB-88D8-42CE-85A6-D5AA29C812A8}" srcOrd="3" destOrd="0" parTransId="{6063C0EB-CC27-48F8-98B4-3966BB7DFD2E}" sibTransId="{E73F8A96-F46D-45B9-A732-3E6B71657FF9}"/>
    <dgm:cxn modelId="{F2AF8A37-805D-B941-9809-A07702D49DA5}" type="presOf" srcId="{3FD49437-CFD2-40E9-B9A5-26FAD8F7AF4B}" destId="{8963B769-3F6E-6E4E-B8E1-6D1E2F7C6990}" srcOrd="0" destOrd="0" presId="urn:microsoft.com/office/officeart/2005/8/layout/hList1"/>
    <dgm:cxn modelId="{62793F3E-D7A6-644E-BC56-88A7EB88E828}" type="presOf" srcId="{683309DB-88D8-42CE-85A6-D5AA29C812A8}" destId="{3798E677-5D8E-2A42-9DC6-E799B9CA65E6}" srcOrd="0" destOrd="0" presId="urn:microsoft.com/office/officeart/2005/8/layout/hList1"/>
    <dgm:cxn modelId="{5ADE4540-CD4E-4166-B847-34A06671A364}" srcId="{328CDFB2-C1D4-446A-82DE-0A6368A78671}" destId="{2714D89E-2AEB-41AB-BFDF-C8389751D5C7}" srcOrd="0" destOrd="0" parTransId="{129ECB4C-8454-4D76-B54A-39E06B921637}" sibTransId="{1548D75C-B912-4295-A236-2AF29DDE26D7}"/>
    <dgm:cxn modelId="{026DC34A-8C30-4E5B-B920-C145F1F75698}" srcId="{76FD5B3D-6577-46BA-AA14-FC500F79191F}" destId="{D94E0F89-E41E-434C-8730-E9F31FC93A72}" srcOrd="2" destOrd="0" parTransId="{C1179626-3D32-4584-A6D0-52A147B77696}" sibTransId="{0BF4E01B-6187-4482-9C81-E2C5B1032978}"/>
    <dgm:cxn modelId="{464DB36E-32CB-4EA8-92D4-676A192DED42}" srcId="{683309DB-88D8-42CE-85A6-D5AA29C812A8}" destId="{78BE8C06-E427-45CE-9D78-E6114CB9C6E1}" srcOrd="1" destOrd="0" parTransId="{720314CD-2F5C-444C-A9AD-6AF02EC88501}" sibTransId="{29E321C3-0505-46F9-B9FF-94C2CFDDADA1}"/>
    <dgm:cxn modelId="{D1DC1171-6B24-2E42-9A4B-585E63CFCD78}" type="presOf" srcId="{2714D89E-2AEB-41AB-BFDF-C8389751D5C7}" destId="{817D0D59-AD11-D74A-8D82-9B4F4DFC62AB}" srcOrd="0" destOrd="0" presId="urn:microsoft.com/office/officeart/2005/8/layout/hList1"/>
    <dgm:cxn modelId="{1B146674-6BDF-CA45-AB71-EBFEA37523C8}" type="presOf" srcId="{38443D66-2FF6-4772-B2E6-05EEB9955704}" destId="{817D0D59-AD11-D74A-8D82-9B4F4DFC62AB}" srcOrd="0" destOrd="1" presId="urn:microsoft.com/office/officeart/2005/8/layout/hList1"/>
    <dgm:cxn modelId="{23E32C82-43FC-8344-9769-616C06452BA0}" type="presOf" srcId="{D94E0F89-E41E-434C-8730-E9F31FC93A72}" destId="{56A4E500-1027-1E47-82D5-C4BB5DE17A1B}" srcOrd="0" destOrd="0" presId="urn:microsoft.com/office/officeart/2005/8/layout/hList1"/>
    <dgm:cxn modelId="{9BD36C97-3DF8-C94C-9072-20E81659DFA2}" type="presOf" srcId="{76FD5B3D-6577-46BA-AA14-FC500F79191F}" destId="{D3B193C4-9891-874D-8B27-1E755D37583C}" srcOrd="0" destOrd="0" presId="urn:microsoft.com/office/officeart/2005/8/layout/hList1"/>
    <dgm:cxn modelId="{591C3FA7-666A-4149-8FB9-4E345E70BD34}" type="presOf" srcId="{B39567F1-6D66-4BC8-943F-20CDA4D02485}" destId="{3D74990C-1319-C348-BD41-57653B346C02}" srcOrd="0" destOrd="1" presId="urn:microsoft.com/office/officeart/2005/8/layout/hList1"/>
    <dgm:cxn modelId="{E8E12DD8-625B-4E02-BE35-F8E0A5AF39F8}" srcId="{76FD5B3D-6577-46BA-AA14-FC500F79191F}" destId="{328CDFB2-C1D4-446A-82DE-0A6368A78671}" srcOrd="1" destOrd="0" parTransId="{BFE97470-D656-4C28-9032-09B1F87DF2A0}" sibTransId="{96DC80BF-673F-429E-ACC5-205B4A200065}"/>
    <dgm:cxn modelId="{83A2D2E3-1455-414D-AFAF-2112452909A2}" type="presOf" srcId="{D30F3052-B8E0-4FB6-8B42-5FFF548B07C1}" destId="{A0658BA1-1E68-004B-AEF6-846577A5BA3E}" srcOrd="0" destOrd="0" presId="urn:microsoft.com/office/officeart/2005/8/layout/hList1"/>
    <dgm:cxn modelId="{F04AC9E8-2A9A-0C4B-8604-986F20FE4A8E}" type="presOf" srcId="{AA598A07-ED23-4E17-8EE2-3CF0F206452B}" destId="{3D74990C-1319-C348-BD41-57653B346C02}" srcOrd="0" destOrd="0" presId="urn:microsoft.com/office/officeart/2005/8/layout/hList1"/>
    <dgm:cxn modelId="{F2532AF0-5854-5643-A071-006CE0D00AE7}" type="presOf" srcId="{9A810FD5-8070-439D-8136-8A1780E79EF3}" destId="{8963B769-3F6E-6E4E-B8E1-6D1E2F7C6990}" srcOrd="0" destOrd="1" presId="urn:microsoft.com/office/officeart/2005/8/layout/hList1"/>
    <dgm:cxn modelId="{41DA33F3-2B2C-4408-83BE-C472C57B5191}" srcId="{3D4D9AD2-2785-4DBB-8680-D2ACF305AD91}" destId="{AA598A07-ED23-4E17-8EE2-3CF0F206452B}" srcOrd="0" destOrd="0" parTransId="{822A632E-67E3-402F-8E0A-B533E1384E74}" sibTransId="{EABA0A7F-EECB-48D3-B15A-E31AEA9D65E3}"/>
    <dgm:cxn modelId="{6F7D59FA-B909-AC46-BD01-525EBE621632}" type="presOf" srcId="{328CDFB2-C1D4-446A-82DE-0A6368A78671}" destId="{A8B84142-71D4-014F-99C9-52576A5AF522}" srcOrd="0" destOrd="0" presId="urn:microsoft.com/office/officeart/2005/8/layout/hList1"/>
    <dgm:cxn modelId="{C6B548C5-F2A0-084A-9564-043211D77531}" type="presParOf" srcId="{D3B193C4-9891-874D-8B27-1E755D37583C}" destId="{F75E0AE7-5B44-A345-8ABB-03B5FFB2D968}" srcOrd="0" destOrd="0" presId="urn:microsoft.com/office/officeart/2005/8/layout/hList1"/>
    <dgm:cxn modelId="{BFCD5625-F44E-7048-8937-5A14949D41FD}" type="presParOf" srcId="{F75E0AE7-5B44-A345-8ABB-03B5FFB2D968}" destId="{06190366-4D6E-1E4A-864A-7D14957459D8}" srcOrd="0" destOrd="0" presId="urn:microsoft.com/office/officeart/2005/8/layout/hList1"/>
    <dgm:cxn modelId="{390806CC-27C9-4E4D-85D3-D16B2E54D98D}" type="presParOf" srcId="{F75E0AE7-5B44-A345-8ABB-03B5FFB2D968}" destId="{3D74990C-1319-C348-BD41-57653B346C02}" srcOrd="1" destOrd="0" presId="urn:microsoft.com/office/officeart/2005/8/layout/hList1"/>
    <dgm:cxn modelId="{8AE01D22-2586-3148-9B2F-D60A5CE79CFD}" type="presParOf" srcId="{D3B193C4-9891-874D-8B27-1E755D37583C}" destId="{F142E981-2F10-744B-9681-0EDEDE08B5BD}" srcOrd="1" destOrd="0" presId="urn:microsoft.com/office/officeart/2005/8/layout/hList1"/>
    <dgm:cxn modelId="{59200815-2983-604D-929D-AB89A25F987B}" type="presParOf" srcId="{D3B193C4-9891-874D-8B27-1E755D37583C}" destId="{6DFD92CA-77C2-C548-B120-AE41B3714DFA}" srcOrd="2" destOrd="0" presId="urn:microsoft.com/office/officeart/2005/8/layout/hList1"/>
    <dgm:cxn modelId="{C20529C4-DCFE-F748-AF6A-9D09EE91FCA9}" type="presParOf" srcId="{6DFD92CA-77C2-C548-B120-AE41B3714DFA}" destId="{A8B84142-71D4-014F-99C9-52576A5AF522}" srcOrd="0" destOrd="0" presId="urn:microsoft.com/office/officeart/2005/8/layout/hList1"/>
    <dgm:cxn modelId="{3E1B716F-8CD7-174C-8CA0-479FCD00ABB6}" type="presParOf" srcId="{6DFD92CA-77C2-C548-B120-AE41B3714DFA}" destId="{817D0D59-AD11-D74A-8D82-9B4F4DFC62AB}" srcOrd="1" destOrd="0" presId="urn:microsoft.com/office/officeart/2005/8/layout/hList1"/>
    <dgm:cxn modelId="{C2E0ACEF-91A3-DB4E-923F-D9765230C3D0}" type="presParOf" srcId="{D3B193C4-9891-874D-8B27-1E755D37583C}" destId="{0AE5B5CF-FF18-A24F-8E43-FFB081B119BF}" srcOrd="3" destOrd="0" presId="urn:microsoft.com/office/officeart/2005/8/layout/hList1"/>
    <dgm:cxn modelId="{C082CFEA-FA36-C84C-8FF8-340BF750A76B}" type="presParOf" srcId="{D3B193C4-9891-874D-8B27-1E755D37583C}" destId="{F368BAAF-423A-6047-AFBC-68587C9F59C6}" srcOrd="4" destOrd="0" presId="urn:microsoft.com/office/officeart/2005/8/layout/hList1"/>
    <dgm:cxn modelId="{C1325CA7-6197-0A42-BE04-C800F379BDCD}" type="presParOf" srcId="{F368BAAF-423A-6047-AFBC-68587C9F59C6}" destId="{56A4E500-1027-1E47-82D5-C4BB5DE17A1B}" srcOrd="0" destOrd="0" presId="urn:microsoft.com/office/officeart/2005/8/layout/hList1"/>
    <dgm:cxn modelId="{2FD06490-920F-CE41-B3BD-016D9EA623BE}" type="presParOf" srcId="{F368BAAF-423A-6047-AFBC-68587C9F59C6}" destId="{8963B769-3F6E-6E4E-B8E1-6D1E2F7C6990}" srcOrd="1" destOrd="0" presId="urn:microsoft.com/office/officeart/2005/8/layout/hList1"/>
    <dgm:cxn modelId="{8F3E5968-99D1-104B-A327-05A0DB75ABFA}" type="presParOf" srcId="{D3B193C4-9891-874D-8B27-1E755D37583C}" destId="{A0CA6228-A4E9-F340-A202-6A81ADAFE817}" srcOrd="5" destOrd="0" presId="urn:microsoft.com/office/officeart/2005/8/layout/hList1"/>
    <dgm:cxn modelId="{388732E1-65E6-A74A-91FC-F26A0807771F}" type="presParOf" srcId="{D3B193C4-9891-874D-8B27-1E755D37583C}" destId="{F422EDAF-8851-7247-B602-A151CD0ED9FB}" srcOrd="6" destOrd="0" presId="urn:microsoft.com/office/officeart/2005/8/layout/hList1"/>
    <dgm:cxn modelId="{0FFEAAA7-4205-D64C-AD1C-7A9E58517110}" type="presParOf" srcId="{F422EDAF-8851-7247-B602-A151CD0ED9FB}" destId="{3798E677-5D8E-2A42-9DC6-E799B9CA65E6}" srcOrd="0" destOrd="0" presId="urn:microsoft.com/office/officeart/2005/8/layout/hList1"/>
    <dgm:cxn modelId="{42799DBD-4FAE-BF40-A76A-A7167CBBA13B}" type="presParOf" srcId="{F422EDAF-8851-7247-B602-A151CD0ED9FB}" destId="{A0658BA1-1E68-004B-AEF6-846577A5BA3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434226-6584-4D1A-AFBD-063C2D1F553C}"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CB2206E1-38C5-4F26-8605-6A7ACFB58A0C}">
      <dgm:prSet/>
      <dgm:spPr/>
      <dgm:t>
        <a:bodyPr/>
        <a:lstStyle/>
        <a:p>
          <a:pPr>
            <a:defRPr b="1"/>
          </a:pPr>
          <a:r>
            <a:rPr lang="en-US"/>
            <a:t>Dataset Usage:</a:t>
          </a:r>
        </a:p>
      </dgm:t>
    </dgm:pt>
    <dgm:pt modelId="{3C637790-6429-4DE6-9C46-485BB54ABECA}" type="parTrans" cxnId="{DB156C9A-7E78-4CA8-B3C5-43FD40ABB758}">
      <dgm:prSet/>
      <dgm:spPr/>
      <dgm:t>
        <a:bodyPr/>
        <a:lstStyle/>
        <a:p>
          <a:endParaRPr lang="en-US"/>
        </a:p>
      </dgm:t>
    </dgm:pt>
    <dgm:pt modelId="{F79EDB3E-E50D-4F6B-8EF9-A70036710C10}" type="sibTrans" cxnId="{DB156C9A-7E78-4CA8-B3C5-43FD40ABB758}">
      <dgm:prSet/>
      <dgm:spPr/>
      <dgm:t>
        <a:bodyPr/>
        <a:lstStyle/>
        <a:p>
          <a:endParaRPr lang="en-US"/>
        </a:p>
      </dgm:t>
    </dgm:pt>
    <dgm:pt modelId="{D3C002A5-7F1D-4187-A8DC-42A8746F242A}">
      <dgm:prSet/>
      <dgm:spPr/>
      <dgm:t>
        <a:bodyPr/>
        <a:lstStyle/>
        <a:p>
          <a:r>
            <a:rPr lang="en-US" dirty="0"/>
            <a:t>Labeled Faces in the Wild (LFW): Employed for primary model training and evaluation, featuring images of faces under real-world conditions.</a:t>
          </a:r>
        </a:p>
      </dgm:t>
    </dgm:pt>
    <dgm:pt modelId="{3A5E9575-E753-42A3-ADBA-9F5A1D76639B}" type="parTrans" cxnId="{B9A14611-40A9-410F-B50D-0E2BB7687FAA}">
      <dgm:prSet/>
      <dgm:spPr/>
      <dgm:t>
        <a:bodyPr/>
        <a:lstStyle/>
        <a:p>
          <a:endParaRPr lang="en-US"/>
        </a:p>
      </dgm:t>
    </dgm:pt>
    <dgm:pt modelId="{F0033FA9-F82B-4395-AE5F-45DE9ACD1AAB}" type="sibTrans" cxnId="{B9A14611-40A9-410F-B50D-0E2BB7687FAA}">
      <dgm:prSet/>
      <dgm:spPr/>
      <dgm:t>
        <a:bodyPr/>
        <a:lstStyle/>
        <a:p>
          <a:endParaRPr lang="en-US"/>
        </a:p>
      </dgm:t>
    </dgm:pt>
    <dgm:pt modelId="{AB400864-D0FA-450F-9EFB-1C72A0C88904}">
      <dgm:prSet/>
      <dgm:spPr/>
      <dgm:t>
        <a:bodyPr/>
        <a:lstStyle/>
        <a:p>
          <a:r>
            <a:rPr lang="en-US" dirty="0"/>
            <a:t>Yale Face Database: Used for testing the model’s effectiveness across varied facial expressions and lighting conditions.</a:t>
          </a:r>
        </a:p>
      </dgm:t>
    </dgm:pt>
    <dgm:pt modelId="{37366527-5FB0-4E6E-9EA3-91D192588840}" type="parTrans" cxnId="{ADFB5DC6-6BEC-4937-A20E-70F9358BFE5F}">
      <dgm:prSet/>
      <dgm:spPr/>
      <dgm:t>
        <a:bodyPr/>
        <a:lstStyle/>
        <a:p>
          <a:endParaRPr lang="en-US"/>
        </a:p>
      </dgm:t>
    </dgm:pt>
    <dgm:pt modelId="{6BC02874-F176-4742-9363-D0645409893E}" type="sibTrans" cxnId="{ADFB5DC6-6BEC-4937-A20E-70F9358BFE5F}">
      <dgm:prSet/>
      <dgm:spPr/>
      <dgm:t>
        <a:bodyPr/>
        <a:lstStyle/>
        <a:p>
          <a:endParaRPr lang="en-US"/>
        </a:p>
      </dgm:t>
    </dgm:pt>
    <dgm:pt modelId="{8B89C49B-8482-4C73-958D-E2DB545B6DED}">
      <dgm:prSet/>
      <dgm:spPr/>
      <dgm:t>
        <a:bodyPr/>
        <a:lstStyle/>
        <a:p>
          <a:pPr>
            <a:defRPr b="1"/>
          </a:pPr>
          <a:r>
            <a:rPr lang="en-US"/>
            <a:t>Model Architecture:</a:t>
          </a:r>
        </a:p>
      </dgm:t>
    </dgm:pt>
    <dgm:pt modelId="{17C72BA2-954F-4387-9C7B-F98CDBC5D0F7}" type="parTrans" cxnId="{A004F4FE-985C-4599-844D-ADA7C6870B53}">
      <dgm:prSet/>
      <dgm:spPr/>
      <dgm:t>
        <a:bodyPr/>
        <a:lstStyle/>
        <a:p>
          <a:endParaRPr lang="en-US"/>
        </a:p>
      </dgm:t>
    </dgm:pt>
    <dgm:pt modelId="{73020B3D-8A72-40AC-BD09-E53E2CD7BE4A}" type="sibTrans" cxnId="{A004F4FE-985C-4599-844D-ADA7C6870B53}">
      <dgm:prSet/>
      <dgm:spPr/>
      <dgm:t>
        <a:bodyPr/>
        <a:lstStyle/>
        <a:p>
          <a:endParaRPr lang="en-US"/>
        </a:p>
      </dgm:t>
    </dgm:pt>
    <dgm:pt modelId="{6FCBE383-724D-47EF-A725-280A76D2D1DB}">
      <dgm:prSet/>
      <dgm:spPr/>
      <dgm:t>
        <a:bodyPr/>
        <a:lstStyle/>
        <a:p>
          <a:r>
            <a:rPr lang="en-US" dirty="0" err="1"/>
            <a:t>SimpleCNN</a:t>
          </a:r>
          <a:r>
            <a:rPr lang="en-US" dirty="0"/>
            <a:t>: A straightforward convolutional neural network designed to process facial images. Incorporates layers such as convolutional layers, pooling, and dropout to enhance generalization.</a:t>
          </a:r>
        </a:p>
      </dgm:t>
    </dgm:pt>
    <dgm:pt modelId="{C21A9783-2439-4806-A7B1-6BA6B769383B}" type="parTrans" cxnId="{7C4E74A9-A0D2-4FA2-BDDB-A8B3554D5F71}">
      <dgm:prSet/>
      <dgm:spPr/>
      <dgm:t>
        <a:bodyPr/>
        <a:lstStyle/>
        <a:p>
          <a:endParaRPr lang="en-US"/>
        </a:p>
      </dgm:t>
    </dgm:pt>
    <dgm:pt modelId="{497E2C06-DCA8-4372-A6EE-B01A13D0A351}" type="sibTrans" cxnId="{7C4E74A9-A0D2-4FA2-BDDB-A8B3554D5F71}">
      <dgm:prSet/>
      <dgm:spPr/>
      <dgm:t>
        <a:bodyPr/>
        <a:lstStyle/>
        <a:p>
          <a:endParaRPr lang="en-US"/>
        </a:p>
      </dgm:t>
    </dgm:pt>
    <dgm:pt modelId="{C4DF4095-6923-4B26-BBCF-5F3BF5DD400F}">
      <dgm:prSet/>
      <dgm:spPr/>
      <dgm:t>
        <a:bodyPr/>
        <a:lstStyle/>
        <a:p>
          <a:pPr>
            <a:defRPr b="1"/>
          </a:pPr>
          <a:r>
            <a:rPr lang="en-US"/>
            <a:t>Data Augmentation:</a:t>
          </a:r>
        </a:p>
      </dgm:t>
    </dgm:pt>
    <dgm:pt modelId="{8C3FAE23-EB52-47D5-8E5D-8E0AA2CD7A02}" type="parTrans" cxnId="{85EECF7C-FDC8-4141-ACE9-B4F50508A598}">
      <dgm:prSet/>
      <dgm:spPr/>
      <dgm:t>
        <a:bodyPr/>
        <a:lstStyle/>
        <a:p>
          <a:endParaRPr lang="en-US"/>
        </a:p>
      </dgm:t>
    </dgm:pt>
    <dgm:pt modelId="{994E3440-167E-42F1-956C-74E1BE44F075}" type="sibTrans" cxnId="{85EECF7C-FDC8-4141-ACE9-B4F50508A598}">
      <dgm:prSet/>
      <dgm:spPr/>
      <dgm:t>
        <a:bodyPr/>
        <a:lstStyle/>
        <a:p>
          <a:endParaRPr lang="en-US"/>
        </a:p>
      </dgm:t>
    </dgm:pt>
    <dgm:pt modelId="{225B1CAA-34C7-4CBC-BABF-055E64E41E91}">
      <dgm:prSet/>
      <dgm:spPr/>
      <dgm:t>
        <a:bodyPr/>
        <a:lstStyle/>
        <a:p>
          <a:r>
            <a:rPr lang="en-US"/>
            <a:t>Random Erasing: Integrated into the training process to simulate occlusion and improve robustness against partial face visibility. Parameters such as the probability of erasing, the area of erasing, and the aspect ratio of the erased region were fine-tuned.</a:t>
          </a:r>
        </a:p>
      </dgm:t>
    </dgm:pt>
    <dgm:pt modelId="{EAED1921-55A7-4BEF-9FA6-1FC1A9E569EA}" type="parTrans" cxnId="{3A090196-FEE9-4F97-A3B5-CEE98A35B524}">
      <dgm:prSet/>
      <dgm:spPr/>
      <dgm:t>
        <a:bodyPr/>
        <a:lstStyle/>
        <a:p>
          <a:endParaRPr lang="en-US"/>
        </a:p>
      </dgm:t>
    </dgm:pt>
    <dgm:pt modelId="{62DE6DE4-56B3-4BE8-9418-78E055BA76EF}" type="sibTrans" cxnId="{3A090196-FEE9-4F97-A3B5-CEE98A35B524}">
      <dgm:prSet/>
      <dgm:spPr/>
      <dgm:t>
        <a:bodyPr/>
        <a:lstStyle/>
        <a:p>
          <a:endParaRPr lang="en-US"/>
        </a:p>
      </dgm:t>
    </dgm:pt>
    <dgm:pt modelId="{496F5389-D28D-4BB7-BF30-8ADC2706F1C7}">
      <dgm:prSet/>
      <dgm:spPr/>
      <dgm:t>
        <a:bodyPr/>
        <a:lstStyle/>
        <a:p>
          <a:pPr>
            <a:defRPr b="1"/>
          </a:pPr>
          <a:r>
            <a:rPr lang="en-US"/>
            <a:t>Training Process:</a:t>
          </a:r>
        </a:p>
      </dgm:t>
    </dgm:pt>
    <dgm:pt modelId="{DCE9A560-0949-41B6-9BC7-8C42B3E21C9A}" type="parTrans" cxnId="{B86DBAC5-98BD-49C2-9B7F-5322D2F8A55F}">
      <dgm:prSet/>
      <dgm:spPr/>
      <dgm:t>
        <a:bodyPr/>
        <a:lstStyle/>
        <a:p>
          <a:endParaRPr lang="en-US"/>
        </a:p>
      </dgm:t>
    </dgm:pt>
    <dgm:pt modelId="{CF28D84B-387C-476F-8CD3-01FA1ABB2DBD}" type="sibTrans" cxnId="{B86DBAC5-98BD-49C2-9B7F-5322D2F8A55F}">
      <dgm:prSet/>
      <dgm:spPr/>
      <dgm:t>
        <a:bodyPr/>
        <a:lstStyle/>
        <a:p>
          <a:endParaRPr lang="en-US"/>
        </a:p>
      </dgm:t>
    </dgm:pt>
    <dgm:pt modelId="{ACAAE256-1F21-48AE-AAC3-CC7B456D3DF0}">
      <dgm:prSet/>
      <dgm:spPr/>
      <dgm:t>
        <a:bodyPr/>
        <a:lstStyle/>
        <a:p>
          <a:r>
            <a:rPr lang="en-US"/>
            <a:t>Trained the model with and without Random Erasing to compare the impact on generalization and overfitting.</a:t>
          </a:r>
        </a:p>
      </dgm:t>
    </dgm:pt>
    <dgm:pt modelId="{11F4A2FD-610F-48C7-9518-26DC0CF70556}" type="parTrans" cxnId="{82402FBB-984A-4249-96BE-2460E0C53E74}">
      <dgm:prSet/>
      <dgm:spPr/>
      <dgm:t>
        <a:bodyPr/>
        <a:lstStyle/>
        <a:p>
          <a:endParaRPr lang="en-US"/>
        </a:p>
      </dgm:t>
    </dgm:pt>
    <dgm:pt modelId="{3BF1698B-6424-4718-9C67-4346F3E9BAFA}" type="sibTrans" cxnId="{82402FBB-984A-4249-96BE-2460E0C53E74}">
      <dgm:prSet/>
      <dgm:spPr/>
      <dgm:t>
        <a:bodyPr/>
        <a:lstStyle/>
        <a:p>
          <a:endParaRPr lang="en-US"/>
        </a:p>
      </dgm:t>
    </dgm:pt>
    <dgm:pt modelId="{080E23AC-0124-409C-947A-9E572343154E}">
      <dgm:prSet/>
      <dgm:spPr/>
      <dgm:t>
        <a:bodyPr/>
        <a:lstStyle/>
        <a:p>
          <a:r>
            <a:rPr lang="en-US"/>
            <a:t>Utilized dropout techniques to mitigate overfitting further, with dropout parameters adjusted during training sessions.</a:t>
          </a:r>
        </a:p>
      </dgm:t>
    </dgm:pt>
    <dgm:pt modelId="{10D4690E-ACB2-40B5-9B7C-0BAE15AE2651}" type="parTrans" cxnId="{AA978B9F-CB1D-4D70-BDA2-EFDDD98F75CC}">
      <dgm:prSet/>
      <dgm:spPr/>
      <dgm:t>
        <a:bodyPr/>
        <a:lstStyle/>
        <a:p>
          <a:endParaRPr lang="en-US"/>
        </a:p>
      </dgm:t>
    </dgm:pt>
    <dgm:pt modelId="{19F722D1-4ECB-4B21-A3F1-E1E9AFF09945}" type="sibTrans" cxnId="{AA978B9F-CB1D-4D70-BDA2-EFDDD98F75CC}">
      <dgm:prSet/>
      <dgm:spPr/>
      <dgm:t>
        <a:bodyPr/>
        <a:lstStyle/>
        <a:p>
          <a:endParaRPr lang="en-US"/>
        </a:p>
      </dgm:t>
    </dgm:pt>
    <dgm:pt modelId="{D3ED13DF-0A0B-42DC-A4F5-FE231F688B9C}">
      <dgm:prSet/>
      <dgm:spPr/>
      <dgm:t>
        <a:bodyPr/>
        <a:lstStyle/>
        <a:p>
          <a:pPr>
            <a:defRPr b="1"/>
          </a:pPr>
          <a:r>
            <a:rPr lang="en-US"/>
            <a:t>Evaluation Metrics:</a:t>
          </a:r>
        </a:p>
      </dgm:t>
    </dgm:pt>
    <dgm:pt modelId="{9C3FE63D-6ECE-467B-94BF-618505027ED9}" type="parTrans" cxnId="{7FE7D1E4-DD3C-4411-9B23-D4953166966B}">
      <dgm:prSet/>
      <dgm:spPr/>
      <dgm:t>
        <a:bodyPr/>
        <a:lstStyle/>
        <a:p>
          <a:endParaRPr lang="en-US"/>
        </a:p>
      </dgm:t>
    </dgm:pt>
    <dgm:pt modelId="{CE959C46-7778-458B-A499-6F56700DEBF5}" type="sibTrans" cxnId="{7FE7D1E4-DD3C-4411-9B23-D4953166966B}">
      <dgm:prSet/>
      <dgm:spPr/>
      <dgm:t>
        <a:bodyPr/>
        <a:lstStyle/>
        <a:p>
          <a:endParaRPr lang="en-US"/>
        </a:p>
      </dgm:t>
    </dgm:pt>
    <dgm:pt modelId="{D0FDC162-70E5-4CB5-AAEE-EB889C7D997C}">
      <dgm:prSet/>
      <dgm:spPr/>
      <dgm:t>
        <a:bodyPr/>
        <a:lstStyle/>
        <a:p>
          <a:r>
            <a:rPr lang="en-US"/>
            <a:t>Performance metrics such as accuracy and loss were monitored during training and validation phases to assess model effectiveness.</a:t>
          </a:r>
        </a:p>
      </dgm:t>
    </dgm:pt>
    <dgm:pt modelId="{ADC1378C-F3A0-4700-8243-8732BD6E0AEF}" type="parTrans" cxnId="{7DA70482-82C0-406E-B82F-AB728738AF55}">
      <dgm:prSet/>
      <dgm:spPr/>
      <dgm:t>
        <a:bodyPr/>
        <a:lstStyle/>
        <a:p>
          <a:endParaRPr lang="en-US"/>
        </a:p>
      </dgm:t>
    </dgm:pt>
    <dgm:pt modelId="{1FE6EC27-5642-4320-AB09-B3368F3DC0CB}" type="sibTrans" cxnId="{7DA70482-82C0-406E-B82F-AB728738AF55}">
      <dgm:prSet/>
      <dgm:spPr/>
      <dgm:t>
        <a:bodyPr/>
        <a:lstStyle/>
        <a:p>
          <a:endParaRPr lang="en-US"/>
        </a:p>
      </dgm:t>
    </dgm:pt>
    <dgm:pt modelId="{023CFA04-4036-47E6-844A-CDA146960018}" type="pres">
      <dgm:prSet presAssocID="{D3434226-6584-4D1A-AFBD-063C2D1F553C}" presName="root" presStyleCnt="0">
        <dgm:presLayoutVars>
          <dgm:dir/>
          <dgm:resizeHandles val="exact"/>
        </dgm:presLayoutVars>
      </dgm:prSet>
      <dgm:spPr/>
    </dgm:pt>
    <dgm:pt modelId="{BD908E2A-3F9C-451B-8CE6-195ABB01B4FD}" type="pres">
      <dgm:prSet presAssocID="{CB2206E1-38C5-4F26-8605-6A7ACFB58A0C}" presName="compNode" presStyleCnt="0"/>
      <dgm:spPr/>
    </dgm:pt>
    <dgm:pt modelId="{233C5F0F-746C-430C-B7F4-74C3D4871830}" type="pres">
      <dgm:prSet presAssocID="{CB2206E1-38C5-4F26-8605-6A7ACFB58A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数据库"/>
        </a:ext>
      </dgm:extLst>
    </dgm:pt>
    <dgm:pt modelId="{CA3FB356-7AF0-4CE6-A5A5-1A96203DA067}" type="pres">
      <dgm:prSet presAssocID="{CB2206E1-38C5-4F26-8605-6A7ACFB58A0C}" presName="iconSpace" presStyleCnt="0"/>
      <dgm:spPr/>
    </dgm:pt>
    <dgm:pt modelId="{3D7DC637-8B53-4C69-8CC1-2D7FC0C49CF0}" type="pres">
      <dgm:prSet presAssocID="{CB2206E1-38C5-4F26-8605-6A7ACFB58A0C}" presName="parTx" presStyleLbl="revTx" presStyleIdx="0" presStyleCnt="10">
        <dgm:presLayoutVars>
          <dgm:chMax val="0"/>
          <dgm:chPref val="0"/>
        </dgm:presLayoutVars>
      </dgm:prSet>
      <dgm:spPr/>
    </dgm:pt>
    <dgm:pt modelId="{0680BFC4-2517-4076-B12A-7F0A9EF0DC0F}" type="pres">
      <dgm:prSet presAssocID="{CB2206E1-38C5-4F26-8605-6A7ACFB58A0C}" presName="txSpace" presStyleCnt="0"/>
      <dgm:spPr/>
    </dgm:pt>
    <dgm:pt modelId="{3039353F-9FB2-45C6-9744-2EEEAA3F5986}" type="pres">
      <dgm:prSet presAssocID="{CB2206E1-38C5-4F26-8605-6A7ACFB58A0C}" presName="desTx" presStyleLbl="revTx" presStyleIdx="1" presStyleCnt="10">
        <dgm:presLayoutVars/>
      </dgm:prSet>
      <dgm:spPr/>
    </dgm:pt>
    <dgm:pt modelId="{818D51A2-F0CC-424C-8DD2-A2C9336880B2}" type="pres">
      <dgm:prSet presAssocID="{F79EDB3E-E50D-4F6B-8EF9-A70036710C10}" presName="sibTrans" presStyleCnt="0"/>
      <dgm:spPr/>
    </dgm:pt>
    <dgm:pt modelId="{E27C3A24-6094-4BBD-B46A-0D7331E3C4F9}" type="pres">
      <dgm:prSet presAssocID="{8B89C49B-8482-4C73-958D-E2DB545B6DED}" presName="compNode" presStyleCnt="0"/>
      <dgm:spPr/>
    </dgm:pt>
    <dgm:pt modelId="{FE33160E-48B9-42D5-A5C3-9C4351666A71}" type="pres">
      <dgm:prSet presAssocID="{8B89C49B-8482-4C73-958D-E2DB545B6DE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服务器"/>
        </a:ext>
      </dgm:extLst>
    </dgm:pt>
    <dgm:pt modelId="{7CCEC22A-FAC5-4EEE-9B50-7B2FA71A1319}" type="pres">
      <dgm:prSet presAssocID="{8B89C49B-8482-4C73-958D-E2DB545B6DED}" presName="iconSpace" presStyleCnt="0"/>
      <dgm:spPr/>
    </dgm:pt>
    <dgm:pt modelId="{A1A5A14D-930D-403E-91C4-CE535290169E}" type="pres">
      <dgm:prSet presAssocID="{8B89C49B-8482-4C73-958D-E2DB545B6DED}" presName="parTx" presStyleLbl="revTx" presStyleIdx="2" presStyleCnt="10">
        <dgm:presLayoutVars>
          <dgm:chMax val="0"/>
          <dgm:chPref val="0"/>
        </dgm:presLayoutVars>
      </dgm:prSet>
      <dgm:spPr/>
    </dgm:pt>
    <dgm:pt modelId="{3E5FBEC1-F9FE-4B59-B74D-B418B66B6B1D}" type="pres">
      <dgm:prSet presAssocID="{8B89C49B-8482-4C73-958D-E2DB545B6DED}" presName="txSpace" presStyleCnt="0"/>
      <dgm:spPr/>
    </dgm:pt>
    <dgm:pt modelId="{780B1F8A-FBB7-402A-BF26-47922E9EC143}" type="pres">
      <dgm:prSet presAssocID="{8B89C49B-8482-4C73-958D-E2DB545B6DED}" presName="desTx" presStyleLbl="revTx" presStyleIdx="3" presStyleCnt="10">
        <dgm:presLayoutVars/>
      </dgm:prSet>
      <dgm:spPr/>
    </dgm:pt>
    <dgm:pt modelId="{44C6453C-2EB5-4D4A-BB8C-2E6DBD790474}" type="pres">
      <dgm:prSet presAssocID="{73020B3D-8A72-40AC-BD09-E53E2CD7BE4A}" presName="sibTrans" presStyleCnt="0"/>
      <dgm:spPr/>
    </dgm:pt>
    <dgm:pt modelId="{F480480A-0FA6-401A-B95B-FA8E2117C322}" type="pres">
      <dgm:prSet presAssocID="{C4DF4095-6923-4B26-BBCF-5F3BF5DD400F}" presName="compNode" presStyleCnt="0"/>
      <dgm:spPr/>
    </dgm:pt>
    <dgm:pt modelId="{90A1C332-A373-49B9-8FDC-DCADFF57B905}" type="pres">
      <dgm:prSet presAssocID="{C4DF4095-6923-4B26-BBCF-5F3BF5DD40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处理器"/>
        </a:ext>
      </dgm:extLst>
    </dgm:pt>
    <dgm:pt modelId="{349EDCD7-C9AF-4C12-9629-A474B83409C0}" type="pres">
      <dgm:prSet presAssocID="{C4DF4095-6923-4B26-BBCF-5F3BF5DD400F}" presName="iconSpace" presStyleCnt="0"/>
      <dgm:spPr/>
    </dgm:pt>
    <dgm:pt modelId="{497F2966-464A-4211-B1B4-91A3CD109D95}" type="pres">
      <dgm:prSet presAssocID="{C4DF4095-6923-4B26-BBCF-5F3BF5DD400F}" presName="parTx" presStyleLbl="revTx" presStyleIdx="4" presStyleCnt="10">
        <dgm:presLayoutVars>
          <dgm:chMax val="0"/>
          <dgm:chPref val="0"/>
        </dgm:presLayoutVars>
      </dgm:prSet>
      <dgm:spPr/>
    </dgm:pt>
    <dgm:pt modelId="{8EF922D8-42D0-4F3A-B166-6CBE78A4F75E}" type="pres">
      <dgm:prSet presAssocID="{C4DF4095-6923-4B26-BBCF-5F3BF5DD400F}" presName="txSpace" presStyleCnt="0"/>
      <dgm:spPr/>
    </dgm:pt>
    <dgm:pt modelId="{2B64FD5D-F6F5-403C-B51C-E6D8FD1A8F6B}" type="pres">
      <dgm:prSet presAssocID="{C4DF4095-6923-4B26-BBCF-5F3BF5DD400F}" presName="desTx" presStyleLbl="revTx" presStyleIdx="5" presStyleCnt="10">
        <dgm:presLayoutVars/>
      </dgm:prSet>
      <dgm:spPr/>
    </dgm:pt>
    <dgm:pt modelId="{2918A031-6AA6-442A-AB9F-D5B516808F6C}" type="pres">
      <dgm:prSet presAssocID="{994E3440-167E-42F1-956C-74E1BE44F075}" presName="sibTrans" presStyleCnt="0"/>
      <dgm:spPr/>
    </dgm:pt>
    <dgm:pt modelId="{DFC6393B-545F-491E-8451-2DA1D4DC9C30}" type="pres">
      <dgm:prSet presAssocID="{496F5389-D28D-4BB7-BF30-8ADC2706F1C7}" presName="compNode" presStyleCnt="0"/>
      <dgm:spPr/>
    </dgm:pt>
    <dgm:pt modelId="{67A84DFC-9106-43D0-9139-41D9ADB7917B}" type="pres">
      <dgm:prSet presAssocID="{496F5389-D28D-4BB7-BF30-8ADC2706F1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9991C885-8631-47DF-A903-5D8636B0C08C}" type="pres">
      <dgm:prSet presAssocID="{496F5389-D28D-4BB7-BF30-8ADC2706F1C7}" presName="iconSpace" presStyleCnt="0"/>
      <dgm:spPr/>
    </dgm:pt>
    <dgm:pt modelId="{3940B629-C250-48B4-A1DE-8558802CC707}" type="pres">
      <dgm:prSet presAssocID="{496F5389-D28D-4BB7-BF30-8ADC2706F1C7}" presName="parTx" presStyleLbl="revTx" presStyleIdx="6" presStyleCnt="10">
        <dgm:presLayoutVars>
          <dgm:chMax val="0"/>
          <dgm:chPref val="0"/>
        </dgm:presLayoutVars>
      </dgm:prSet>
      <dgm:spPr/>
    </dgm:pt>
    <dgm:pt modelId="{85A618CA-A9D8-4BE5-AE25-B3F2F3D22C1E}" type="pres">
      <dgm:prSet presAssocID="{496F5389-D28D-4BB7-BF30-8ADC2706F1C7}" presName="txSpace" presStyleCnt="0"/>
      <dgm:spPr/>
    </dgm:pt>
    <dgm:pt modelId="{4BA6BF4F-9222-4E05-96D9-248B01A6D065}" type="pres">
      <dgm:prSet presAssocID="{496F5389-D28D-4BB7-BF30-8ADC2706F1C7}" presName="desTx" presStyleLbl="revTx" presStyleIdx="7" presStyleCnt="10">
        <dgm:presLayoutVars/>
      </dgm:prSet>
      <dgm:spPr/>
    </dgm:pt>
    <dgm:pt modelId="{06DA0BC4-1E34-46D8-B411-5DB78A40D7E6}" type="pres">
      <dgm:prSet presAssocID="{CF28D84B-387C-476F-8CD3-01FA1ABB2DBD}" presName="sibTrans" presStyleCnt="0"/>
      <dgm:spPr/>
    </dgm:pt>
    <dgm:pt modelId="{834E33DE-E709-4666-9A7A-435465C7939F}" type="pres">
      <dgm:prSet presAssocID="{D3ED13DF-0A0B-42DC-A4F5-FE231F688B9C}" presName="compNode" presStyleCnt="0"/>
      <dgm:spPr/>
    </dgm:pt>
    <dgm:pt modelId="{9A0914FD-133C-4A02-A60B-FE43DD2AC47E}" type="pres">
      <dgm:prSet presAssocID="{D3ED13DF-0A0B-42DC-A4F5-FE231F688B9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仪表"/>
        </a:ext>
      </dgm:extLst>
    </dgm:pt>
    <dgm:pt modelId="{927C5441-1D16-499A-ADEC-01A1F38297BB}" type="pres">
      <dgm:prSet presAssocID="{D3ED13DF-0A0B-42DC-A4F5-FE231F688B9C}" presName="iconSpace" presStyleCnt="0"/>
      <dgm:spPr/>
    </dgm:pt>
    <dgm:pt modelId="{816FEB29-B391-469C-9338-B8ADF9B231A6}" type="pres">
      <dgm:prSet presAssocID="{D3ED13DF-0A0B-42DC-A4F5-FE231F688B9C}" presName="parTx" presStyleLbl="revTx" presStyleIdx="8" presStyleCnt="10">
        <dgm:presLayoutVars>
          <dgm:chMax val="0"/>
          <dgm:chPref val="0"/>
        </dgm:presLayoutVars>
      </dgm:prSet>
      <dgm:spPr/>
    </dgm:pt>
    <dgm:pt modelId="{2C26A73E-3E81-4F09-ADB7-FC195141D53F}" type="pres">
      <dgm:prSet presAssocID="{D3ED13DF-0A0B-42DC-A4F5-FE231F688B9C}" presName="txSpace" presStyleCnt="0"/>
      <dgm:spPr/>
    </dgm:pt>
    <dgm:pt modelId="{BBABBBDE-2EF8-42D3-A975-69201EA22C54}" type="pres">
      <dgm:prSet presAssocID="{D3ED13DF-0A0B-42DC-A4F5-FE231F688B9C}" presName="desTx" presStyleLbl="revTx" presStyleIdx="9" presStyleCnt="10">
        <dgm:presLayoutVars/>
      </dgm:prSet>
      <dgm:spPr/>
    </dgm:pt>
  </dgm:ptLst>
  <dgm:cxnLst>
    <dgm:cxn modelId="{21CFBF00-494E-4AF6-B82D-500E8079F423}" type="presOf" srcId="{D3C002A5-7F1D-4187-A8DC-42A8746F242A}" destId="{3039353F-9FB2-45C6-9744-2EEEAA3F5986}" srcOrd="0" destOrd="0" presId="urn:microsoft.com/office/officeart/2018/2/layout/IconLabelDescriptionList"/>
    <dgm:cxn modelId="{DA849C07-E3B8-49EE-AAD5-95BEF5F9AD03}" type="presOf" srcId="{D0FDC162-70E5-4CB5-AAEE-EB889C7D997C}" destId="{BBABBBDE-2EF8-42D3-A975-69201EA22C54}" srcOrd="0" destOrd="0" presId="urn:microsoft.com/office/officeart/2018/2/layout/IconLabelDescriptionList"/>
    <dgm:cxn modelId="{B9A14611-40A9-410F-B50D-0E2BB7687FAA}" srcId="{CB2206E1-38C5-4F26-8605-6A7ACFB58A0C}" destId="{D3C002A5-7F1D-4187-A8DC-42A8746F242A}" srcOrd="0" destOrd="0" parTransId="{3A5E9575-E753-42A3-ADBA-9F5A1D76639B}" sibTransId="{F0033FA9-F82B-4395-AE5F-45DE9ACD1AAB}"/>
    <dgm:cxn modelId="{2931B72F-D8C6-4D3E-BE73-2D5968513399}" type="presOf" srcId="{AB400864-D0FA-450F-9EFB-1C72A0C88904}" destId="{3039353F-9FB2-45C6-9744-2EEEAA3F5986}" srcOrd="0" destOrd="1" presId="urn:microsoft.com/office/officeart/2018/2/layout/IconLabelDescriptionList"/>
    <dgm:cxn modelId="{47DCC83B-11C2-4DCB-8577-0B8B49E02B6F}" type="presOf" srcId="{D3434226-6584-4D1A-AFBD-063C2D1F553C}" destId="{023CFA04-4036-47E6-844A-CDA146960018}" srcOrd="0" destOrd="0" presId="urn:microsoft.com/office/officeart/2018/2/layout/IconLabelDescriptionList"/>
    <dgm:cxn modelId="{86547D7B-6209-4D7C-8CA5-F35CEC4A206E}" type="presOf" srcId="{ACAAE256-1F21-48AE-AAC3-CC7B456D3DF0}" destId="{4BA6BF4F-9222-4E05-96D9-248B01A6D065}" srcOrd="0" destOrd="0" presId="urn:microsoft.com/office/officeart/2018/2/layout/IconLabelDescriptionList"/>
    <dgm:cxn modelId="{85EECF7C-FDC8-4141-ACE9-B4F50508A598}" srcId="{D3434226-6584-4D1A-AFBD-063C2D1F553C}" destId="{C4DF4095-6923-4B26-BBCF-5F3BF5DD400F}" srcOrd="2" destOrd="0" parTransId="{8C3FAE23-EB52-47D5-8E5D-8E0AA2CD7A02}" sibTransId="{994E3440-167E-42F1-956C-74E1BE44F075}"/>
    <dgm:cxn modelId="{7DA70482-82C0-406E-B82F-AB728738AF55}" srcId="{D3ED13DF-0A0B-42DC-A4F5-FE231F688B9C}" destId="{D0FDC162-70E5-4CB5-AAEE-EB889C7D997C}" srcOrd="0" destOrd="0" parTransId="{ADC1378C-F3A0-4700-8243-8732BD6E0AEF}" sibTransId="{1FE6EC27-5642-4320-AB09-B3368F3DC0CB}"/>
    <dgm:cxn modelId="{3A090196-FEE9-4F97-A3B5-CEE98A35B524}" srcId="{C4DF4095-6923-4B26-BBCF-5F3BF5DD400F}" destId="{225B1CAA-34C7-4CBC-BABF-055E64E41E91}" srcOrd="0" destOrd="0" parTransId="{EAED1921-55A7-4BEF-9FA6-1FC1A9E569EA}" sibTransId="{62DE6DE4-56B3-4BE8-9418-78E055BA76EF}"/>
    <dgm:cxn modelId="{DB156C9A-7E78-4CA8-B3C5-43FD40ABB758}" srcId="{D3434226-6584-4D1A-AFBD-063C2D1F553C}" destId="{CB2206E1-38C5-4F26-8605-6A7ACFB58A0C}" srcOrd="0" destOrd="0" parTransId="{3C637790-6429-4DE6-9C46-485BB54ABECA}" sibTransId="{F79EDB3E-E50D-4F6B-8EF9-A70036710C10}"/>
    <dgm:cxn modelId="{AA978B9F-CB1D-4D70-BDA2-EFDDD98F75CC}" srcId="{496F5389-D28D-4BB7-BF30-8ADC2706F1C7}" destId="{080E23AC-0124-409C-947A-9E572343154E}" srcOrd="1" destOrd="0" parTransId="{10D4690E-ACB2-40B5-9B7C-0BAE15AE2651}" sibTransId="{19F722D1-4ECB-4B21-A3F1-E1E9AFF09945}"/>
    <dgm:cxn modelId="{CB44D9A2-B6FD-46D3-9707-4303BFD53DFF}" type="presOf" srcId="{D3ED13DF-0A0B-42DC-A4F5-FE231F688B9C}" destId="{816FEB29-B391-469C-9338-B8ADF9B231A6}" srcOrd="0" destOrd="0" presId="urn:microsoft.com/office/officeart/2018/2/layout/IconLabelDescriptionList"/>
    <dgm:cxn modelId="{7C4E74A9-A0D2-4FA2-BDDB-A8B3554D5F71}" srcId="{8B89C49B-8482-4C73-958D-E2DB545B6DED}" destId="{6FCBE383-724D-47EF-A725-280A76D2D1DB}" srcOrd="0" destOrd="0" parTransId="{C21A9783-2439-4806-A7B1-6BA6B769383B}" sibTransId="{497E2C06-DCA8-4372-A6EE-B01A13D0A351}"/>
    <dgm:cxn modelId="{08B28BA9-E864-470C-98BB-0B494D321D16}" type="presOf" srcId="{225B1CAA-34C7-4CBC-BABF-055E64E41E91}" destId="{2B64FD5D-F6F5-403C-B51C-E6D8FD1A8F6B}" srcOrd="0" destOrd="0" presId="urn:microsoft.com/office/officeart/2018/2/layout/IconLabelDescriptionList"/>
    <dgm:cxn modelId="{5F34E2AB-F99D-4C6E-9111-C9384A6902D2}" type="presOf" srcId="{8B89C49B-8482-4C73-958D-E2DB545B6DED}" destId="{A1A5A14D-930D-403E-91C4-CE535290169E}" srcOrd="0" destOrd="0" presId="urn:microsoft.com/office/officeart/2018/2/layout/IconLabelDescriptionList"/>
    <dgm:cxn modelId="{FEF4B4B9-F61D-4199-93E5-B8F301905A4C}" type="presOf" srcId="{6FCBE383-724D-47EF-A725-280A76D2D1DB}" destId="{780B1F8A-FBB7-402A-BF26-47922E9EC143}" srcOrd="0" destOrd="0" presId="urn:microsoft.com/office/officeart/2018/2/layout/IconLabelDescriptionList"/>
    <dgm:cxn modelId="{82402FBB-984A-4249-96BE-2460E0C53E74}" srcId="{496F5389-D28D-4BB7-BF30-8ADC2706F1C7}" destId="{ACAAE256-1F21-48AE-AAC3-CC7B456D3DF0}" srcOrd="0" destOrd="0" parTransId="{11F4A2FD-610F-48C7-9518-26DC0CF70556}" sibTransId="{3BF1698B-6424-4718-9C67-4346F3E9BAFA}"/>
    <dgm:cxn modelId="{4352E4BF-6FA5-4556-BC6D-0196CDB6F0F1}" type="presOf" srcId="{C4DF4095-6923-4B26-BBCF-5F3BF5DD400F}" destId="{497F2966-464A-4211-B1B4-91A3CD109D95}" srcOrd="0" destOrd="0" presId="urn:microsoft.com/office/officeart/2018/2/layout/IconLabelDescriptionList"/>
    <dgm:cxn modelId="{B86DBAC5-98BD-49C2-9B7F-5322D2F8A55F}" srcId="{D3434226-6584-4D1A-AFBD-063C2D1F553C}" destId="{496F5389-D28D-4BB7-BF30-8ADC2706F1C7}" srcOrd="3" destOrd="0" parTransId="{DCE9A560-0949-41B6-9BC7-8C42B3E21C9A}" sibTransId="{CF28D84B-387C-476F-8CD3-01FA1ABB2DBD}"/>
    <dgm:cxn modelId="{ADFB5DC6-6BEC-4937-A20E-70F9358BFE5F}" srcId="{CB2206E1-38C5-4F26-8605-6A7ACFB58A0C}" destId="{AB400864-D0FA-450F-9EFB-1C72A0C88904}" srcOrd="1" destOrd="0" parTransId="{37366527-5FB0-4E6E-9EA3-91D192588840}" sibTransId="{6BC02874-F176-4742-9363-D0645409893E}"/>
    <dgm:cxn modelId="{5BCFD8C9-271B-4514-B196-9745E8C536A4}" type="presOf" srcId="{CB2206E1-38C5-4F26-8605-6A7ACFB58A0C}" destId="{3D7DC637-8B53-4C69-8CC1-2D7FC0C49CF0}" srcOrd="0" destOrd="0" presId="urn:microsoft.com/office/officeart/2018/2/layout/IconLabelDescriptionList"/>
    <dgm:cxn modelId="{C1C3B9D0-C4DC-41BA-AAA8-5FC06C4BDDA7}" type="presOf" srcId="{496F5389-D28D-4BB7-BF30-8ADC2706F1C7}" destId="{3940B629-C250-48B4-A1DE-8558802CC707}" srcOrd="0" destOrd="0" presId="urn:microsoft.com/office/officeart/2018/2/layout/IconLabelDescriptionList"/>
    <dgm:cxn modelId="{D443BCD0-68D1-40E6-BFAE-051F685F1D66}" type="presOf" srcId="{080E23AC-0124-409C-947A-9E572343154E}" destId="{4BA6BF4F-9222-4E05-96D9-248B01A6D065}" srcOrd="0" destOrd="1" presId="urn:microsoft.com/office/officeart/2018/2/layout/IconLabelDescriptionList"/>
    <dgm:cxn modelId="{7FE7D1E4-DD3C-4411-9B23-D4953166966B}" srcId="{D3434226-6584-4D1A-AFBD-063C2D1F553C}" destId="{D3ED13DF-0A0B-42DC-A4F5-FE231F688B9C}" srcOrd="4" destOrd="0" parTransId="{9C3FE63D-6ECE-467B-94BF-618505027ED9}" sibTransId="{CE959C46-7778-458B-A499-6F56700DEBF5}"/>
    <dgm:cxn modelId="{A004F4FE-985C-4599-844D-ADA7C6870B53}" srcId="{D3434226-6584-4D1A-AFBD-063C2D1F553C}" destId="{8B89C49B-8482-4C73-958D-E2DB545B6DED}" srcOrd="1" destOrd="0" parTransId="{17C72BA2-954F-4387-9C7B-F98CDBC5D0F7}" sibTransId="{73020B3D-8A72-40AC-BD09-E53E2CD7BE4A}"/>
    <dgm:cxn modelId="{A7636E83-4D29-423A-981B-192E7ABB44D6}" type="presParOf" srcId="{023CFA04-4036-47E6-844A-CDA146960018}" destId="{BD908E2A-3F9C-451B-8CE6-195ABB01B4FD}" srcOrd="0" destOrd="0" presId="urn:microsoft.com/office/officeart/2018/2/layout/IconLabelDescriptionList"/>
    <dgm:cxn modelId="{CDDDE3D5-FBAA-4A0F-B197-75C23362C880}" type="presParOf" srcId="{BD908E2A-3F9C-451B-8CE6-195ABB01B4FD}" destId="{233C5F0F-746C-430C-B7F4-74C3D4871830}" srcOrd="0" destOrd="0" presId="urn:microsoft.com/office/officeart/2018/2/layout/IconLabelDescriptionList"/>
    <dgm:cxn modelId="{6E3E6322-A50C-4D87-A7E4-FCD4269AB8B7}" type="presParOf" srcId="{BD908E2A-3F9C-451B-8CE6-195ABB01B4FD}" destId="{CA3FB356-7AF0-4CE6-A5A5-1A96203DA067}" srcOrd="1" destOrd="0" presId="urn:microsoft.com/office/officeart/2018/2/layout/IconLabelDescriptionList"/>
    <dgm:cxn modelId="{602B26B9-ED5B-46A4-B3F6-83EDB7F476DD}" type="presParOf" srcId="{BD908E2A-3F9C-451B-8CE6-195ABB01B4FD}" destId="{3D7DC637-8B53-4C69-8CC1-2D7FC0C49CF0}" srcOrd="2" destOrd="0" presId="urn:microsoft.com/office/officeart/2018/2/layout/IconLabelDescriptionList"/>
    <dgm:cxn modelId="{399CC370-7E0F-4B29-9C56-31A9DE0EC1CB}" type="presParOf" srcId="{BD908E2A-3F9C-451B-8CE6-195ABB01B4FD}" destId="{0680BFC4-2517-4076-B12A-7F0A9EF0DC0F}" srcOrd="3" destOrd="0" presId="urn:microsoft.com/office/officeart/2018/2/layout/IconLabelDescriptionList"/>
    <dgm:cxn modelId="{9A38B397-AF29-4430-947A-6350FB2436C8}" type="presParOf" srcId="{BD908E2A-3F9C-451B-8CE6-195ABB01B4FD}" destId="{3039353F-9FB2-45C6-9744-2EEEAA3F5986}" srcOrd="4" destOrd="0" presId="urn:microsoft.com/office/officeart/2018/2/layout/IconLabelDescriptionList"/>
    <dgm:cxn modelId="{93DFA510-2EA5-451F-B476-A0ACA330A00B}" type="presParOf" srcId="{023CFA04-4036-47E6-844A-CDA146960018}" destId="{818D51A2-F0CC-424C-8DD2-A2C9336880B2}" srcOrd="1" destOrd="0" presId="urn:microsoft.com/office/officeart/2018/2/layout/IconLabelDescriptionList"/>
    <dgm:cxn modelId="{53F76EE5-2FA3-4DAE-AC76-D20806071608}" type="presParOf" srcId="{023CFA04-4036-47E6-844A-CDA146960018}" destId="{E27C3A24-6094-4BBD-B46A-0D7331E3C4F9}" srcOrd="2" destOrd="0" presId="urn:microsoft.com/office/officeart/2018/2/layout/IconLabelDescriptionList"/>
    <dgm:cxn modelId="{800674DA-7474-454B-9046-FD37AB12BB5F}" type="presParOf" srcId="{E27C3A24-6094-4BBD-B46A-0D7331E3C4F9}" destId="{FE33160E-48B9-42D5-A5C3-9C4351666A71}" srcOrd="0" destOrd="0" presId="urn:microsoft.com/office/officeart/2018/2/layout/IconLabelDescriptionList"/>
    <dgm:cxn modelId="{2478EBE0-78D1-47E4-B73A-AC2F090385EF}" type="presParOf" srcId="{E27C3A24-6094-4BBD-B46A-0D7331E3C4F9}" destId="{7CCEC22A-FAC5-4EEE-9B50-7B2FA71A1319}" srcOrd="1" destOrd="0" presId="urn:microsoft.com/office/officeart/2018/2/layout/IconLabelDescriptionList"/>
    <dgm:cxn modelId="{0C7DC1A7-DCBC-4139-A682-60E81ED11FCA}" type="presParOf" srcId="{E27C3A24-6094-4BBD-B46A-0D7331E3C4F9}" destId="{A1A5A14D-930D-403E-91C4-CE535290169E}" srcOrd="2" destOrd="0" presId="urn:microsoft.com/office/officeart/2018/2/layout/IconLabelDescriptionList"/>
    <dgm:cxn modelId="{F91F7584-543E-40A2-94DC-A11FBCCE2FBA}" type="presParOf" srcId="{E27C3A24-6094-4BBD-B46A-0D7331E3C4F9}" destId="{3E5FBEC1-F9FE-4B59-B74D-B418B66B6B1D}" srcOrd="3" destOrd="0" presId="urn:microsoft.com/office/officeart/2018/2/layout/IconLabelDescriptionList"/>
    <dgm:cxn modelId="{34A0C6AF-CBF1-4BE7-9143-ED07470BEFF5}" type="presParOf" srcId="{E27C3A24-6094-4BBD-B46A-0D7331E3C4F9}" destId="{780B1F8A-FBB7-402A-BF26-47922E9EC143}" srcOrd="4" destOrd="0" presId="urn:microsoft.com/office/officeart/2018/2/layout/IconLabelDescriptionList"/>
    <dgm:cxn modelId="{E9D10D72-44FE-42AA-A802-CF723D4B147C}" type="presParOf" srcId="{023CFA04-4036-47E6-844A-CDA146960018}" destId="{44C6453C-2EB5-4D4A-BB8C-2E6DBD790474}" srcOrd="3" destOrd="0" presId="urn:microsoft.com/office/officeart/2018/2/layout/IconLabelDescriptionList"/>
    <dgm:cxn modelId="{CC7B425D-BF0B-48DE-A9FA-2B36DF421E42}" type="presParOf" srcId="{023CFA04-4036-47E6-844A-CDA146960018}" destId="{F480480A-0FA6-401A-B95B-FA8E2117C322}" srcOrd="4" destOrd="0" presId="urn:microsoft.com/office/officeart/2018/2/layout/IconLabelDescriptionList"/>
    <dgm:cxn modelId="{47192BA0-4916-45D9-B740-0753C79A4F42}" type="presParOf" srcId="{F480480A-0FA6-401A-B95B-FA8E2117C322}" destId="{90A1C332-A373-49B9-8FDC-DCADFF57B905}" srcOrd="0" destOrd="0" presId="urn:microsoft.com/office/officeart/2018/2/layout/IconLabelDescriptionList"/>
    <dgm:cxn modelId="{F01836A7-5FDD-4F2D-9041-7444861516C0}" type="presParOf" srcId="{F480480A-0FA6-401A-B95B-FA8E2117C322}" destId="{349EDCD7-C9AF-4C12-9629-A474B83409C0}" srcOrd="1" destOrd="0" presId="urn:microsoft.com/office/officeart/2018/2/layout/IconLabelDescriptionList"/>
    <dgm:cxn modelId="{15FDA917-A5EC-47DA-BD4C-09FDC61A425E}" type="presParOf" srcId="{F480480A-0FA6-401A-B95B-FA8E2117C322}" destId="{497F2966-464A-4211-B1B4-91A3CD109D95}" srcOrd="2" destOrd="0" presId="urn:microsoft.com/office/officeart/2018/2/layout/IconLabelDescriptionList"/>
    <dgm:cxn modelId="{15DAC6BE-4A1E-4750-A189-9C217D6B7D92}" type="presParOf" srcId="{F480480A-0FA6-401A-B95B-FA8E2117C322}" destId="{8EF922D8-42D0-4F3A-B166-6CBE78A4F75E}" srcOrd="3" destOrd="0" presId="urn:microsoft.com/office/officeart/2018/2/layout/IconLabelDescriptionList"/>
    <dgm:cxn modelId="{B1186EE3-C833-4E7A-BAA2-6730FC0088D4}" type="presParOf" srcId="{F480480A-0FA6-401A-B95B-FA8E2117C322}" destId="{2B64FD5D-F6F5-403C-B51C-E6D8FD1A8F6B}" srcOrd="4" destOrd="0" presId="urn:microsoft.com/office/officeart/2018/2/layout/IconLabelDescriptionList"/>
    <dgm:cxn modelId="{9B964EE3-E83F-46E4-843E-EE2848676A90}" type="presParOf" srcId="{023CFA04-4036-47E6-844A-CDA146960018}" destId="{2918A031-6AA6-442A-AB9F-D5B516808F6C}" srcOrd="5" destOrd="0" presId="urn:microsoft.com/office/officeart/2018/2/layout/IconLabelDescriptionList"/>
    <dgm:cxn modelId="{D78D26D1-3036-4CB7-ABBD-86510F21095C}" type="presParOf" srcId="{023CFA04-4036-47E6-844A-CDA146960018}" destId="{DFC6393B-545F-491E-8451-2DA1D4DC9C30}" srcOrd="6" destOrd="0" presId="urn:microsoft.com/office/officeart/2018/2/layout/IconLabelDescriptionList"/>
    <dgm:cxn modelId="{1E701401-CDB0-4B0E-A208-E8BC1284FC63}" type="presParOf" srcId="{DFC6393B-545F-491E-8451-2DA1D4DC9C30}" destId="{67A84DFC-9106-43D0-9139-41D9ADB7917B}" srcOrd="0" destOrd="0" presId="urn:microsoft.com/office/officeart/2018/2/layout/IconLabelDescriptionList"/>
    <dgm:cxn modelId="{E17EF55E-C26C-4F49-BA19-27678E38BA39}" type="presParOf" srcId="{DFC6393B-545F-491E-8451-2DA1D4DC9C30}" destId="{9991C885-8631-47DF-A903-5D8636B0C08C}" srcOrd="1" destOrd="0" presId="urn:microsoft.com/office/officeart/2018/2/layout/IconLabelDescriptionList"/>
    <dgm:cxn modelId="{BA22C5A7-59F4-4641-9DB5-8C909D77F43B}" type="presParOf" srcId="{DFC6393B-545F-491E-8451-2DA1D4DC9C30}" destId="{3940B629-C250-48B4-A1DE-8558802CC707}" srcOrd="2" destOrd="0" presId="urn:microsoft.com/office/officeart/2018/2/layout/IconLabelDescriptionList"/>
    <dgm:cxn modelId="{57E6D9E7-3041-4371-AC3B-19B474221AC6}" type="presParOf" srcId="{DFC6393B-545F-491E-8451-2DA1D4DC9C30}" destId="{85A618CA-A9D8-4BE5-AE25-B3F2F3D22C1E}" srcOrd="3" destOrd="0" presId="urn:microsoft.com/office/officeart/2018/2/layout/IconLabelDescriptionList"/>
    <dgm:cxn modelId="{70EFB948-4118-4CF5-B445-837B81B803C9}" type="presParOf" srcId="{DFC6393B-545F-491E-8451-2DA1D4DC9C30}" destId="{4BA6BF4F-9222-4E05-96D9-248B01A6D065}" srcOrd="4" destOrd="0" presId="urn:microsoft.com/office/officeart/2018/2/layout/IconLabelDescriptionList"/>
    <dgm:cxn modelId="{FB165361-AA69-4E86-B9D3-91701A8E3652}" type="presParOf" srcId="{023CFA04-4036-47E6-844A-CDA146960018}" destId="{06DA0BC4-1E34-46D8-B411-5DB78A40D7E6}" srcOrd="7" destOrd="0" presId="urn:microsoft.com/office/officeart/2018/2/layout/IconLabelDescriptionList"/>
    <dgm:cxn modelId="{72BBBC5D-F2A4-41D7-A04B-E0E19824AB29}" type="presParOf" srcId="{023CFA04-4036-47E6-844A-CDA146960018}" destId="{834E33DE-E709-4666-9A7A-435465C7939F}" srcOrd="8" destOrd="0" presId="urn:microsoft.com/office/officeart/2018/2/layout/IconLabelDescriptionList"/>
    <dgm:cxn modelId="{15338816-117E-4F83-8529-9C971388FD7E}" type="presParOf" srcId="{834E33DE-E709-4666-9A7A-435465C7939F}" destId="{9A0914FD-133C-4A02-A60B-FE43DD2AC47E}" srcOrd="0" destOrd="0" presId="urn:microsoft.com/office/officeart/2018/2/layout/IconLabelDescriptionList"/>
    <dgm:cxn modelId="{1C4AF45D-7B7E-444E-952A-66D4C10ABA09}" type="presParOf" srcId="{834E33DE-E709-4666-9A7A-435465C7939F}" destId="{927C5441-1D16-499A-ADEC-01A1F38297BB}" srcOrd="1" destOrd="0" presId="urn:microsoft.com/office/officeart/2018/2/layout/IconLabelDescriptionList"/>
    <dgm:cxn modelId="{26F672C7-49B3-4B65-AA04-372B30C066A1}" type="presParOf" srcId="{834E33DE-E709-4666-9A7A-435465C7939F}" destId="{816FEB29-B391-469C-9338-B8ADF9B231A6}" srcOrd="2" destOrd="0" presId="urn:microsoft.com/office/officeart/2018/2/layout/IconLabelDescriptionList"/>
    <dgm:cxn modelId="{6C4908CA-6B7D-4CCD-BD76-A47973609A60}" type="presParOf" srcId="{834E33DE-E709-4666-9A7A-435465C7939F}" destId="{2C26A73E-3E81-4F09-ADB7-FC195141D53F}" srcOrd="3" destOrd="0" presId="urn:microsoft.com/office/officeart/2018/2/layout/IconLabelDescriptionList"/>
    <dgm:cxn modelId="{370BB550-CE2F-403D-8F8D-16B221295C7A}" type="presParOf" srcId="{834E33DE-E709-4666-9A7A-435465C7939F}" destId="{BBABBBDE-2EF8-42D3-A975-69201EA22C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2926A3-BEBB-4669-BC38-FC76693A0DA9}"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C129BCD4-2A28-4EBD-8922-D8E853017234}">
      <dgm:prSet/>
      <dgm:spPr/>
      <dgm:t>
        <a:bodyPr/>
        <a:lstStyle/>
        <a:p>
          <a:pPr>
            <a:lnSpc>
              <a:spcPct val="100000"/>
            </a:lnSpc>
            <a:defRPr b="1"/>
          </a:pPr>
          <a:r>
            <a:rPr lang="en-US" b="0" i="0" dirty="0"/>
            <a:t>Objective: </a:t>
          </a:r>
          <a:endParaRPr lang="en-US" dirty="0"/>
        </a:p>
      </dgm:t>
    </dgm:pt>
    <dgm:pt modelId="{CBF4CFF0-EF9F-4CA0-9A26-9D176C4C1B5E}" type="parTrans" cxnId="{1C94CED2-C898-48E2-8410-6CAE9CC4182D}">
      <dgm:prSet/>
      <dgm:spPr/>
      <dgm:t>
        <a:bodyPr/>
        <a:lstStyle/>
        <a:p>
          <a:endParaRPr lang="en-US"/>
        </a:p>
      </dgm:t>
    </dgm:pt>
    <dgm:pt modelId="{287EDD82-86D6-446C-98BE-3AF9BF8B9B2B}" type="sibTrans" cxnId="{1C94CED2-C898-48E2-8410-6CAE9CC4182D}">
      <dgm:prSet/>
      <dgm:spPr/>
      <dgm:t>
        <a:bodyPr/>
        <a:lstStyle/>
        <a:p>
          <a:endParaRPr lang="en-US"/>
        </a:p>
      </dgm:t>
    </dgm:pt>
    <dgm:pt modelId="{A2353A19-454E-4F69-8294-1C95073683C8}">
      <dgm:prSet/>
      <dgm:spPr/>
      <dgm:t>
        <a:bodyPr/>
        <a:lstStyle/>
        <a:p>
          <a:pPr>
            <a:lnSpc>
              <a:spcPct val="100000"/>
            </a:lnSpc>
          </a:pPr>
          <a:r>
            <a:rPr lang="en-US" b="0" i="0" dirty="0"/>
            <a:t>Implement and evaluate a facial recognition model enhanced by Random Erasing data augmentation.</a:t>
          </a:r>
          <a:endParaRPr lang="en-US" dirty="0"/>
        </a:p>
      </dgm:t>
    </dgm:pt>
    <dgm:pt modelId="{4521847A-5A7E-4A1E-8D20-4E0859B56557}" type="parTrans" cxnId="{C6FC4EE5-B7CF-4A9D-B48A-B826FFDA14DD}">
      <dgm:prSet/>
      <dgm:spPr/>
      <dgm:t>
        <a:bodyPr/>
        <a:lstStyle/>
        <a:p>
          <a:endParaRPr lang="en-US"/>
        </a:p>
      </dgm:t>
    </dgm:pt>
    <dgm:pt modelId="{199C0AA0-F712-4769-BA7C-D03E83EF0E08}" type="sibTrans" cxnId="{C6FC4EE5-B7CF-4A9D-B48A-B826FFDA14DD}">
      <dgm:prSet/>
      <dgm:spPr/>
      <dgm:t>
        <a:bodyPr/>
        <a:lstStyle/>
        <a:p>
          <a:endParaRPr lang="en-US"/>
        </a:p>
      </dgm:t>
    </dgm:pt>
    <dgm:pt modelId="{5808C159-D8BD-4789-AD0C-8A59CA9B5662}">
      <dgm:prSet/>
      <dgm:spPr/>
      <dgm:t>
        <a:bodyPr/>
        <a:lstStyle/>
        <a:p>
          <a:pPr>
            <a:lnSpc>
              <a:spcPct val="100000"/>
            </a:lnSpc>
            <a:defRPr b="1"/>
          </a:pPr>
          <a:r>
            <a:rPr lang="en-US" b="0" i="0" dirty="0"/>
            <a:t>Implementation Details:</a:t>
          </a:r>
          <a:endParaRPr lang="en-US" dirty="0"/>
        </a:p>
      </dgm:t>
    </dgm:pt>
    <dgm:pt modelId="{A6B9885F-D02D-4C6A-8BC3-F396637C30FF}" type="parTrans" cxnId="{D4B94C23-5460-49D3-9D1B-8F301719120C}">
      <dgm:prSet/>
      <dgm:spPr/>
      <dgm:t>
        <a:bodyPr/>
        <a:lstStyle/>
        <a:p>
          <a:endParaRPr lang="en-US"/>
        </a:p>
      </dgm:t>
    </dgm:pt>
    <dgm:pt modelId="{11581F09-9938-4266-AA65-22AE72D5AFB2}" type="sibTrans" cxnId="{D4B94C23-5460-49D3-9D1B-8F301719120C}">
      <dgm:prSet/>
      <dgm:spPr/>
      <dgm:t>
        <a:bodyPr/>
        <a:lstStyle/>
        <a:p>
          <a:endParaRPr lang="en-US"/>
        </a:p>
      </dgm:t>
    </dgm:pt>
    <dgm:pt modelId="{16BF0275-857E-4262-8CBB-4AFE3A61A16D}">
      <dgm:prSet/>
      <dgm:spPr/>
      <dgm:t>
        <a:bodyPr/>
        <a:lstStyle/>
        <a:p>
          <a:pPr>
            <a:lnSpc>
              <a:spcPct val="100000"/>
            </a:lnSpc>
          </a:pPr>
          <a:r>
            <a:rPr lang="en-US" b="0" i="0" dirty="0"/>
            <a:t>Defined a </a:t>
          </a:r>
          <a:r>
            <a:rPr lang="en-US" b="0" i="0" dirty="0" err="1"/>
            <a:t>SimpleCNN_yale</a:t>
          </a:r>
          <a:r>
            <a:rPr lang="en-US" b="0" i="0" dirty="0"/>
            <a:t> class.
Configured the model for various training phases.
The baseline and dropout versions of the model were trained across 10 epochs each.
</a:t>
          </a:r>
          <a:endParaRPr lang="en-US" dirty="0"/>
        </a:p>
      </dgm:t>
    </dgm:pt>
    <dgm:pt modelId="{EE3585A4-14BB-434E-84EB-457AB928E29A}" type="parTrans" cxnId="{FDEB649B-9FA2-4031-A60C-D82B103E3D14}">
      <dgm:prSet/>
      <dgm:spPr/>
      <dgm:t>
        <a:bodyPr/>
        <a:lstStyle/>
        <a:p>
          <a:endParaRPr lang="en-US"/>
        </a:p>
      </dgm:t>
    </dgm:pt>
    <dgm:pt modelId="{CA9C552C-054C-4F03-BC18-9F73D4F8BC4D}" type="sibTrans" cxnId="{FDEB649B-9FA2-4031-A60C-D82B103E3D14}">
      <dgm:prSet/>
      <dgm:spPr/>
      <dgm:t>
        <a:bodyPr/>
        <a:lstStyle/>
        <a:p>
          <a:endParaRPr lang="en-US"/>
        </a:p>
      </dgm:t>
    </dgm:pt>
    <dgm:pt modelId="{45243C50-5DA4-4694-86C8-4BB43FAD63E3}" type="pres">
      <dgm:prSet presAssocID="{972926A3-BEBB-4669-BC38-FC76693A0DA9}" presName="root" presStyleCnt="0">
        <dgm:presLayoutVars>
          <dgm:dir/>
          <dgm:resizeHandles val="exact"/>
        </dgm:presLayoutVars>
      </dgm:prSet>
      <dgm:spPr/>
    </dgm:pt>
    <dgm:pt modelId="{16CF2755-C7BB-455F-A890-13686F43E4E9}" type="pres">
      <dgm:prSet presAssocID="{C129BCD4-2A28-4EBD-8922-D8E853017234}" presName="compNode" presStyleCnt="0"/>
      <dgm:spPr/>
    </dgm:pt>
    <dgm:pt modelId="{F7C00913-0474-4347-9291-452DF8ABD041}" type="pres">
      <dgm:prSet presAssocID="{C129BCD4-2A28-4EBD-8922-D8E853017234}" presName="iconRect" presStyleLbl="node1" presStyleIdx="0" presStyleCnt="2" custLinFactNeighborX="-4688" custLinFactNeighborY="46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处理器"/>
        </a:ext>
      </dgm:extLst>
    </dgm:pt>
    <dgm:pt modelId="{21D481F1-B681-46EC-B021-996BFD57E189}" type="pres">
      <dgm:prSet presAssocID="{C129BCD4-2A28-4EBD-8922-D8E853017234}" presName="iconSpace" presStyleCnt="0"/>
      <dgm:spPr/>
    </dgm:pt>
    <dgm:pt modelId="{459F9BE2-51C3-4300-8697-ADD0BD690AA1}" type="pres">
      <dgm:prSet presAssocID="{C129BCD4-2A28-4EBD-8922-D8E853017234}" presName="parTx" presStyleLbl="revTx" presStyleIdx="0" presStyleCnt="4">
        <dgm:presLayoutVars>
          <dgm:chMax val="0"/>
          <dgm:chPref val="0"/>
        </dgm:presLayoutVars>
      </dgm:prSet>
      <dgm:spPr/>
    </dgm:pt>
    <dgm:pt modelId="{4870A3F4-06F3-4932-8C69-CA2C14906825}" type="pres">
      <dgm:prSet presAssocID="{C129BCD4-2A28-4EBD-8922-D8E853017234}" presName="txSpace" presStyleCnt="0"/>
      <dgm:spPr/>
    </dgm:pt>
    <dgm:pt modelId="{42C9DB99-C2AC-4C48-B51D-2AD002E640ED}" type="pres">
      <dgm:prSet presAssocID="{C129BCD4-2A28-4EBD-8922-D8E853017234}" presName="desTx" presStyleLbl="revTx" presStyleIdx="1" presStyleCnt="4">
        <dgm:presLayoutVars/>
      </dgm:prSet>
      <dgm:spPr/>
    </dgm:pt>
    <dgm:pt modelId="{C2D1D5FE-B22D-4C4D-945C-E709A59490C6}" type="pres">
      <dgm:prSet presAssocID="{287EDD82-86D6-446C-98BE-3AF9BF8B9B2B}" presName="sibTrans" presStyleCnt="0"/>
      <dgm:spPr/>
    </dgm:pt>
    <dgm:pt modelId="{62225351-C42F-4BC2-B71A-7A3737539CAE}" type="pres">
      <dgm:prSet presAssocID="{5808C159-D8BD-4789-AD0C-8A59CA9B5662}" presName="compNode" presStyleCnt="0"/>
      <dgm:spPr/>
    </dgm:pt>
    <dgm:pt modelId="{E7B1B135-11EA-400E-A2D2-917269CB8F98}" type="pres">
      <dgm:prSet presAssocID="{5808C159-D8BD-4789-AD0C-8A59CA9B56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机器人"/>
        </a:ext>
      </dgm:extLst>
    </dgm:pt>
    <dgm:pt modelId="{9FF65010-1FCB-44ED-B64B-E7DD58A75F02}" type="pres">
      <dgm:prSet presAssocID="{5808C159-D8BD-4789-AD0C-8A59CA9B5662}" presName="iconSpace" presStyleCnt="0"/>
      <dgm:spPr/>
    </dgm:pt>
    <dgm:pt modelId="{C8921CA5-C8D9-4BF9-BC2C-369D409D85CD}" type="pres">
      <dgm:prSet presAssocID="{5808C159-D8BD-4789-AD0C-8A59CA9B5662}" presName="parTx" presStyleLbl="revTx" presStyleIdx="2" presStyleCnt="4">
        <dgm:presLayoutVars>
          <dgm:chMax val="0"/>
          <dgm:chPref val="0"/>
        </dgm:presLayoutVars>
      </dgm:prSet>
      <dgm:spPr/>
    </dgm:pt>
    <dgm:pt modelId="{FD317D6C-F32B-434E-A881-3DD4BE0AC9E2}" type="pres">
      <dgm:prSet presAssocID="{5808C159-D8BD-4789-AD0C-8A59CA9B5662}" presName="txSpace" presStyleCnt="0"/>
      <dgm:spPr/>
    </dgm:pt>
    <dgm:pt modelId="{A7F50E9F-75F9-4820-B02C-D7B374F8B606}" type="pres">
      <dgm:prSet presAssocID="{5808C159-D8BD-4789-AD0C-8A59CA9B5662}" presName="desTx" presStyleLbl="revTx" presStyleIdx="3" presStyleCnt="4">
        <dgm:presLayoutVars/>
      </dgm:prSet>
      <dgm:spPr/>
    </dgm:pt>
  </dgm:ptLst>
  <dgm:cxnLst>
    <dgm:cxn modelId="{0D6A330C-1A75-4B1F-8357-E303F7203DCB}" type="presOf" srcId="{C129BCD4-2A28-4EBD-8922-D8E853017234}" destId="{459F9BE2-51C3-4300-8697-ADD0BD690AA1}" srcOrd="0" destOrd="0" presId="urn:microsoft.com/office/officeart/2018/5/layout/CenteredIconLabelDescriptionList"/>
    <dgm:cxn modelId="{D4B94C23-5460-49D3-9D1B-8F301719120C}" srcId="{972926A3-BEBB-4669-BC38-FC76693A0DA9}" destId="{5808C159-D8BD-4789-AD0C-8A59CA9B5662}" srcOrd="1" destOrd="0" parTransId="{A6B9885F-D02D-4C6A-8BC3-F396637C30FF}" sibTransId="{11581F09-9938-4266-AA65-22AE72D5AFB2}"/>
    <dgm:cxn modelId="{3D249765-7EB6-4B3C-8942-56CBE90EFC93}" type="presOf" srcId="{972926A3-BEBB-4669-BC38-FC76693A0DA9}" destId="{45243C50-5DA4-4694-86C8-4BB43FAD63E3}" srcOrd="0" destOrd="0" presId="urn:microsoft.com/office/officeart/2018/5/layout/CenteredIconLabelDescriptionList"/>
    <dgm:cxn modelId="{F8A2F674-ABA2-43B9-9F46-5C126C5A0A9B}" type="presOf" srcId="{A2353A19-454E-4F69-8294-1C95073683C8}" destId="{42C9DB99-C2AC-4C48-B51D-2AD002E640ED}" srcOrd="0" destOrd="0" presId="urn:microsoft.com/office/officeart/2018/5/layout/CenteredIconLabelDescriptionList"/>
    <dgm:cxn modelId="{88F6368C-E8D1-4503-8033-6006C2382C57}" type="presOf" srcId="{5808C159-D8BD-4789-AD0C-8A59CA9B5662}" destId="{C8921CA5-C8D9-4BF9-BC2C-369D409D85CD}" srcOrd="0" destOrd="0" presId="urn:microsoft.com/office/officeart/2018/5/layout/CenteredIconLabelDescriptionList"/>
    <dgm:cxn modelId="{FDEB649B-9FA2-4031-A60C-D82B103E3D14}" srcId="{5808C159-D8BD-4789-AD0C-8A59CA9B5662}" destId="{16BF0275-857E-4262-8CBB-4AFE3A61A16D}" srcOrd="0" destOrd="0" parTransId="{EE3585A4-14BB-434E-84EB-457AB928E29A}" sibTransId="{CA9C552C-054C-4F03-BC18-9F73D4F8BC4D}"/>
    <dgm:cxn modelId="{1C94CED2-C898-48E2-8410-6CAE9CC4182D}" srcId="{972926A3-BEBB-4669-BC38-FC76693A0DA9}" destId="{C129BCD4-2A28-4EBD-8922-D8E853017234}" srcOrd="0" destOrd="0" parTransId="{CBF4CFF0-EF9F-4CA0-9A26-9D176C4C1B5E}" sibTransId="{287EDD82-86D6-446C-98BE-3AF9BF8B9B2B}"/>
    <dgm:cxn modelId="{D4423AD6-21AD-456C-8E95-D43C99F09A57}" type="presOf" srcId="{16BF0275-857E-4262-8CBB-4AFE3A61A16D}" destId="{A7F50E9F-75F9-4820-B02C-D7B374F8B606}" srcOrd="0" destOrd="0" presId="urn:microsoft.com/office/officeart/2018/5/layout/CenteredIconLabelDescriptionList"/>
    <dgm:cxn modelId="{C6FC4EE5-B7CF-4A9D-B48A-B826FFDA14DD}" srcId="{C129BCD4-2A28-4EBD-8922-D8E853017234}" destId="{A2353A19-454E-4F69-8294-1C95073683C8}" srcOrd="0" destOrd="0" parTransId="{4521847A-5A7E-4A1E-8D20-4E0859B56557}" sibTransId="{199C0AA0-F712-4769-BA7C-D03E83EF0E08}"/>
    <dgm:cxn modelId="{4FA71AE8-F62E-4CDA-A4B9-B8BC44E63064}" type="presParOf" srcId="{45243C50-5DA4-4694-86C8-4BB43FAD63E3}" destId="{16CF2755-C7BB-455F-A890-13686F43E4E9}" srcOrd="0" destOrd="0" presId="urn:microsoft.com/office/officeart/2018/5/layout/CenteredIconLabelDescriptionList"/>
    <dgm:cxn modelId="{D97BD0BB-D1C9-41D5-AD55-07D07AA16356}" type="presParOf" srcId="{16CF2755-C7BB-455F-A890-13686F43E4E9}" destId="{F7C00913-0474-4347-9291-452DF8ABD041}" srcOrd="0" destOrd="0" presId="urn:microsoft.com/office/officeart/2018/5/layout/CenteredIconLabelDescriptionList"/>
    <dgm:cxn modelId="{1AE4DB5F-5876-4706-8A57-02C81BE276A6}" type="presParOf" srcId="{16CF2755-C7BB-455F-A890-13686F43E4E9}" destId="{21D481F1-B681-46EC-B021-996BFD57E189}" srcOrd="1" destOrd="0" presId="urn:microsoft.com/office/officeart/2018/5/layout/CenteredIconLabelDescriptionList"/>
    <dgm:cxn modelId="{CB1E638D-587E-4C60-9A05-9223A46B2630}" type="presParOf" srcId="{16CF2755-C7BB-455F-A890-13686F43E4E9}" destId="{459F9BE2-51C3-4300-8697-ADD0BD690AA1}" srcOrd="2" destOrd="0" presId="urn:microsoft.com/office/officeart/2018/5/layout/CenteredIconLabelDescriptionList"/>
    <dgm:cxn modelId="{37A20E02-81FA-4985-A338-442F44FB5E96}" type="presParOf" srcId="{16CF2755-C7BB-455F-A890-13686F43E4E9}" destId="{4870A3F4-06F3-4932-8C69-CA2C14906825}" srcOrd="3" destOrd="0" presId="urn:microsoft.com/office/officeart/2018/5/layout/CenteredIconLabelDescriptionList"/>
    <dgm:cxn modelId="{6BBCADC1-A785-42A3-9ADF-696B9A8F7306}" type="presParOf" srcId="{16CF2755-C7BB-455F-A890-13686F43E4E9}" destId="{42C9DB99-C2AC-4C48-B51D-2AD002E640ED}" srcOrd="4" destOrd="0" presId="urn:microsoft.com/office/officeart/2018/5/layout/CenteredIconLabelDescriptionList"/>
    <dgm:cxn modelId="{1F979771-A158-414C-94FF-E93657F8A3DA}" type="presParOf" srcId="{45243C50-5DA4-4694-86C8-4BB43FAD63E3}" destId="{C2D1D5FE-B22D-4C4D-945C-E709A59490C6}" srcOrd="1" destOrd="0" presId="urn:microsoft.com/office/officeart/2018/5/layout/CenteredIconLabelDescriptionList"/>
    <dgm:cxn modelId="{27D9C86B-8893-4354-8493-D41CC083A683}" type="presParOf" srcId="{45243C50-5DA4-4694-86C8-4BB43FAD63E3}" destId="{62225351-C42F-4BC2-B71A-7A3737539CAE}" srcOrd="2" destOrd="0" presId="urn:microsoft.com/office/officeart/2018/5/layout/CenteredIconLabelDescriptionList"/>
    <dgm:cxn modelId="{81514C85-CD54-4EBF-B38B-349BCC119CCA}" type="presParOf" srcId="{62225351-C42F-4BC2-B71A-7A3737539CAE}" destId="{E7B1B135-11EA-400E-A2D2-917269CB8F98}" srcOrd="0" destOrd="0" presId="urn:microsoft.com/office/officeart/2018/5/layout/CenteredIconLabelDescriptionList"/>
    <dgm:cxn modelId="{DE630B76-5A06-485E-AEA2-765519F0FDF2}" type="presParOf" srcId="{62225351-C42F-4BC2-B71A-7A3737539CAE}" destId="{9FF65010-1FCB-44ED-B64B-E7DD58A75F02}" srcOrd="1" destOrd="0" presId="urn:microsoft.com/office/officeart/2018/5/layout/CenteredIconLabelDescriptionList"/>
    <dgm:cxn modelId="{D4848E7B-6153-43E4-BC97-D01D0279FF5D}" type="presParOf" srcId="{62225351-C42F-4BC2-B71A-7A3737539CAE}" destId="{C8921CA5-C8D9-4BF9-BC2C-369D409D85CD}" srcOrd="2" destOrd="0" presId="urn:microsoft.com/office/officeart/2018/5/layout/CenteredIconLabelDescriptionList"/>
    <dgm:cxn modelId="{50057D95-573F-404E-A063-C1F875D13739}" type="presParOf" srcId="{62225351-C42F-4BC2-B71A-7A3737539CAE}" destId="{FD317D6C-F32B-434E-A881-3DD4BE0AC9E2}" srcOrd="3" destOrd="0" presId="urn:microsoft.com/office/officeart/2018/5/layout/CenteredIconLabelDescriptionList"/>
    <dgm:cxn modelId="{5B6366CB-50AF-429E-9F2F-95B3BC1BC6D6}" type="presParOf" srcId="{62225351-C42F-4BC2-B71A-7A3737539CAE}" destId="{A7F50E9F-75F9-4820-B02C-D7B374F8B60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4238CA-0D2A-46A3-85B3-3A2AC3B4FB7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59A9381-6BE9-44C3-A8B8-879FFF45E7EF}">
      <dgm:prSet/>
      <dgm:spPr/>
      <dgm:t>
        <a:bodyPr/>
        <a:lstStyle/>
        <a:p>
          <a:pPr>
            <a:defRPr b="1"/>
          </a:pPr>
          <a:r>
            <a:rPr lang="en-US"/>
            <a:t>Challenges Encountered:</a:t>
          </a:r>
        </a:p>
      </dgm:t>
    </dgm:pt>
    <dgm:pt modelId="{EBD4E855-C697-4664-B866-D1D94D5FC3B3}" type="parTrans" cxnId="{ABA24C5D-5A99-4D06-A122-E0D42E806899}">
      <dgm:prSet/>
      <dgm:spPr/>
      <dgm:t>
        <a:bodyPr/>
        <a:lstStyle/>
        <a:p>
          <a:endParaRPr lang="en-US"/>
        </a:p>
      </dgm:t>
    </dgm:pt>
    <dgm:pt modelId="{AE264AB0-8D21-4D4F-BE2A-AB0C92D32018}" type="sibTrans" cxnId="{ABA24C5D-5A99-4D06-A122-E0D42E806899}">
      <dgm:prSet/>
      <dgm:spPr/>
      <dgm:t>
        <a:bodyPr/>
        <a:lstStyle/>
        <a:p>
          <a:endParaRPr lang="en-US"/>
        </a:p>
      </dgm:t>
    </dgm:pt>
    <dgm:pt modelId="{30690896-907F-496A-A19F-CDADFE6B8BB8}">
      <dgm:prSet/>
      <dgm:spPr/>
      <dgm:t>
        <a:bodyPr/>
        <a:lstStyle/>
        <a:p>
          <a:r>
            <a:rPr lang="en-US"/>
            <a:t>Overfitting was a significant challenge with the baseline model, as indicated by high training accuracy but lower validation performance.</a:t>
          </a:r>
        </a:p>
      </dgm:t>
    </dgm:pt>
    <dgm:pt modelId="{0F32E1AF-0B3A-4A99-B931-0A2FC1466DE7}" type="parTrans" cxnId="{1C9CAE0A-49A6-4AC0-8E25-17EDA4AFAA73}">
      <dgm:prSet/>
      <dgm:spPr/>
      <dgm:t>
        <a:bodyPr/>
        <a:lstStyle/>
        <a:p>
          <a:endParaRPr lang="en-US"/>
        </a:p>
      </dgm:t>
    </dgm:pt>
    <dgm:pt modelId="{B88C487C-CA84-433A-8989-C0674613B55C}" type="sibTrans" cxnId="{1C9CAE0A-49A6-4AC0-8E25-17EDA4AFAA73}">
      <dgm:prSet/>
      <dgm:spPr/>
      <dgm:t>
        <a:bodyPr/>
        <a:lstStyle/>
        <a:p>
          <a:endParaRPr lang="en-US"/>
        </a:p>
      </dgm:t>
    </dgm:pt>
    <dgm:pt modelId="{54D6B18B-CBE5-4DA4-B951-18E6CDABD897}">
      <dgm:prSet/>
      <dgm:spPr/>
      <dgm:t>
        <a:bodyPr/>
        <a:lstStyle/>
        <a:p>
          <a:r>
            <a:rPr lang="en-US"/>
            <a:t>Initial dropout settings required tuning to balance between underfitting and overfitting.</a:t>
          </a:r>
        </a:p>
      </dgm:t>
    </dgm:pt>
    <dgm:pt modelId="{1400E88F-1D62-49AF-B31D-464A2EF11C51}" type="parTrans" cxnId="{DC64AF40-0311-4E25-A0A3-093A47A1EFF9}">
      <dgm:prSet/>
      <dgm:spPr/>
      <dgm:t>
        <a:bodyPr/>
        <a:lstStyle/>
        <a:p>
          <a:endParaRPr lang="en-US"/>
        </a:p>
      </dgm:t>
    </dgm:pt>
    <dgm:pt modelId="{062DD3D7-210F-4114-B8A7-85217436208C}" type="sibTrans" cxnId="{DC64AF40-0311-4E25-A0A3-093A47A1EFF9}">
      <dgm:prSet/>
      <dgm:spPr/>
      <dgm:t>
        <a:bodyPr/>
        <a:lstStyle/>
        <a:p>
          <a:endParaRPr lang="en-US"/>
        </a:p>
      </dgm:t>
    </dgm:pt>
    <dgm:pt modelId="{762652C8-7C6A-435C-903F-157AFCF70E87}">
      <dgm:prSet/>
      <dgm:spPr/>
      <dgm:t>
        <a:bodyPr/>
        <a:lstStyle/>
        <a:p>
          <a:pPr>
            <a:defRPr b="1"/>
          </a:pPr>
          <a:r>
            <a:rPr lang="en-US"/>
            <a:t>Adjustments Made:</a:t>
          </a:r>
        </a:p>
      </dgm:t>
    </dgm:pt>
    <dgm:pt modelId="{6244B205-6A34-4CD1-9D03-109D51C8560B}" type="parTrans" cxnId="{ABD3FF35-F898-47AC-BE4F-C690F93BD21F}">
      <dgm:prSet/>
      <dgm:spPr/>
      <dgm:t>
        <a:bodyPr/>
        <a:lstStyle/>
        <a:p>
          <a:endParaRPr lang="en-US"/>
        </a:p>
      </dgm:t>
    </dgm:pt>
    <dgm:pt modelId="{72DCCAEC-57DB-4084-B14A-6FC45946D25F}" type="sibTrans" cxnId="{ABD3FF35-F898-47AC-BE4F-C690F93BD21F}">
      <dgm:prSet/>
      <dgm:spPr/>
      <dgm:t>
        <a:bodyPr/>
        <a:lstStyle/>
        <a:p>
          <a:endParaRPr lang="en-US"/>
        </a:p>
      </dgm:t>
    </dgm:pt>
    <dgm:pt modelId="{D3E9F783-3E36-4262-B4F9-026AB2EF0E91}">
      <dgm:prSet/>
      <dgm:spPr/>
      <dgm:t>
        <a:bodyPr/>
        <a:lstStyle/>
        <a:p>
          <a:r>
            <a:rPr lang="en-US"/>
            <a:t>Implementation of dropout regularization significantly helped in reducing overfitting.</a:t>
          </a:r>
        </a:p>
      </dgm:t>
    </dgm:pt>
    <dgm:pt modelId="{2E489559-1B55-47C1-8523-EAB2BBC159FB}" type="parTrans" cxnId="{521300EF-15F4-4336-8CF5-D81C0131370C}">
      <dgm:prSet/>
      <dgm:spPr/>
      <dgm:t>
        <a:bodyPr/>
        <a:lstStyle/>
        <a:p>
          <a:endParaRPr lang="en-US"/>
        </a:p>
      </dgm:t>
    </dgm:pt>
    <dgm:pt modelId="{7DBFC0F3-7E31-4D9F-9F60-F666127930EF}" type="sibTrans" cxnId="{521300EF-15F4-4336-8CF5-D81C0131370C}">
      <dgm:prSet/>
      <dgm:spPr/>
      <dgm:t>
        <a:bodyPr/>
        <a:lstStyle/>
        <a:p>
          <a:endParaRPr lang="en-US"/>
        </a:p>
      </dgm:t>
    </dgm:pt>
    <dgm:pt modelId="{16202EAE-D2A6-4F8C-B146-C1952E46F5F5}">
      <dgm:prSet/>
      <dgm:spPr/>
      <dgm:t>
        <a:bodyPr/>
        <a:lstStyle/>
        <a:p>
          <a:r>
            <a:rPr lang="en-US"/>
            <a:t>Adjustments to the learning rate and training duration were made to optimize performance across training and validation phases.</a:t>
          </a:r>
        </a:p>
      </dgm:t>
    </dgm:pt>
    <dgm:pt modelId="{B55CD636-99D2-4D7F-AE8E-426366C75BAD}" type="parTrans" cxnId="{54E63683-B39E-4B7F-BFA5-E695B4FB2ACE}">
      <dgm:prSet/>
      <dgm:spPr/>
      <dgm:t>
        <a:bodyPr/>
        <a:lstStyle/>
        <a:p>
          <a:endParaRPr lang="en-US"/>
        </a:p>
      </dgm:t>
    </dgm:pt>
    <dgm:pt modelId="{27FC21C7-92D6-432D-AE65-00C692EDCE88}" type="sibTrans" cxnId="{54E63683-B39E-4B7F-BFA5-E695B4FB2ACE}">
      <dgm:prSet/>
      <dgm:spPr/>
      <dgm:t>
        <a:bodyPr/>
        <a:lstStyle/>
        <a:p>
          <a:endParaRPr lang="en-US"/>
        </a:p>
      </dgm:t>
    </dgm:pt>
    <dgm:pt modelId="{EABF2AC9-CDDD-4972-B1AB-CAE481AA14AF}" type="pres">
      <dgm:prSet presAssocID="{A14238CA-0D2A-46A3-85B3-3A2AC3B4FB7B}" presName="root" presStyleCnt="0">
        <dgm:presLayoutVars>
          <dgm:dir/>
          <dgm:resizeHandles val="exact"/>
        </dgm:presLayoutVars>
      </dgm:prSet>
      <dgm:spPr/>
    </dgm:pt>
    <dgm:pt modelId="{22C26384-6C74-4827-8723-585777D5CFCA}" type="pres">
      <dgm:prSet presAssocID="{259A9381-6BE9-44C3-A8B8-879FFF45E7EF}" presName="compNode" presStyleCnt="0"/>
      <dgm:spPr/>
    </dgm:pt>
    <dgm:pt modelId="{676BCD5D-BE45-4B22-BCB9-2E36B15E02FC}" type="pres">
      <dgm:prSet presAssocID="{259A9381-6BE9-44C3-A8B8-879FFF45E7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B1DAAF09-EF46-41D1-B9D5-B01C1415C593}" type="pres">
      <dgm:prSet presAssocID="{259A9381-6BE9-44C3-A8B8-879FFF45E7EF}" presName="iconSpace" presStyleCnt="0"/>
      <dgm:spPr/>
    </dgm:pt>
    <dgm:pt modelId="{2B9A4E8E-8E5D-40DC-80DF-FA06CE468B73}" type="pres">
      <dgm:prSet presAssocID="{259A9381-6BE9-44C3-A8B8-879FFF45E7EF}" presName="parTx" presStyleLbl="revTx" presStyleIdx="0" presStyleCnt="4">
        <dgm:presLayoutVars>
          <dgm:chMax val="0"/>
          <dgm:chPref val="0"/>
        </dgm:presLayoutVars>
      </dgm:prSet>
      <dgm:spPr/>
    </dgm:pt>
    <dgm:pt modelId="{EDBA132B-F33F-4C7E-89D3-2E20D588D37D}" type="pres">
      <dgm:prSet presAssocID="{259A9381-6BE9-44C3-A8B8-879FFF45E7EF}" presName="txSpace" presStyleCnt="0"/>
      <dgm:spPr/>
    </dgm:pt>
    <dgm:pt modelId="{ECEB79C1-5FA4-46A4-847E-B6BC4AE3FB17}" type="pres">
      <dgm:prSet presAssocID="{259A9381-6BE9-44C3-A8B8-879FFF45E7EF}" presName="desTx" presStyleLbl="revTx" presStyleIdx="1" presStyleCnt="4">
        <dgm:presLayoutVars/>
      </dgm:prSet>
      <dgm:spPr/>
    </dgm:pt>
    <dgm:pt modelId="{A05E3ACB-9FA9-4BB3-9817-EDF866A45B83}" type="pres">
      <dgm:prSet presAssocID="{AE264AB0-8D21-4D4F-BE2A-AB0C92D32018}" presName="sibTrans" presStyleCnt="0"/>
      <dgm:spPr/>
    </dgm:pt>
    <dgm:pt modelId="{D0233D44-63DB-4AC1-A93C-83937B57187B}" type="pres">
      <dgm:prSet presAssocID="{762652C8-7C6A-435C-903F-157AFCF70E87}" presName="compNode" presStyleCnt="0"/>
      <dgm:spPr/>
    </dgm:pt>
    <dgm:pt modelId="{D5F07B52-AB1C-4921-A9CB-311B92F25318}" type="pres">
      <dgm:prSet presAssocID="{762652C8-7C6A-435C-903F-157AFCF70E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滑板车"/>
        </a:ext>
      </dgm:extLst>
    </dgm:pt>
    <dgm:pt modelId="{F02B14ED-8E4B-4606-8310-155371AA730E}" type="pres">
      <dgm:prSet presAssocID="{762652C8-7C6A-435C-903F-157AFCF70E87}" presName="iconSpace" presStyleCnt="0"/>
      <dgm:spPr/>
    </dgm:pt>
    <dgm:pt modelId="{6B073EE1-B9A8-4C21-92AB-7966F8DDD73B}" type="pres">
      <dgm:prSet presAssocID="{762652C8-7C6A-435C-903F-157AFCF70E87}" presName="parTx" presStyleLbl="revTx" presStyleIdx="2" presStyleCnt="4">
        <dgm:presLayoutVars>
          <dgm:chMax val="0"/>
          <dgm:chPref val="0"/>
        </dgm:presLayoutVars>
      </dgm:prSet>
      <dgm:spPr/>
    </dgm:pt>
    <dgm:pt modelId="{FB3F717D-92A1-47AA-9432-28C007882851}" type="pres">
      <dgm:prSet presAssocID="{762652C8-7C6A-435C-903F-157AFCF70E87}" presName="txSpace" presStyleCnt="0"/>
      <dgm:spPr/>
    </dgm:pt>
    <dgm:pt modelId="{0B293E3A-CC80-46CA-BD18-BD6AA0BD7B84}" type="pres">
      <dgm:prSet presAssocID="{762652C8-7C6A-435C-903F-157AFCF70E87}" presName="desTx" presStyleLbl="revTx" presStyleIdx="3" presStyleCnt="4">
        <dgm:presLayoutVars/>
      </dgm:prSet>
      <dgm:spPr/>
    </dgm:pt>
  </dgm:ptLst>
  <dgm:cxnLst>
    <dgm:cxn modelId="{1C9CAE0A-49A6-4AC0-8E25-17EDA4AFAA73}" srcId="{259A9381-6BE9-44C3-A8B8-879FFF45E7EF}" destId="{30690896-907F-496A-A19F-CDADFE6B8BB8}" srcOrd="0" destOrd="0" parTransId="{0F32E1AF-0B3A-4A99-B931-0A2FC1466DE7}" sibTransId="{B88C487C-CA84-433A-8989-C0674613B55C}"/>
    <dgm:cxn modelId="{89BE4723-BBCB-4878-B189-B7ABBCCA2C12}" type="presOf" srcId="{259A9381-6BE9-44C3-A8B8-879FFF45E7EF}" destId="{2B9A4E8E-8E5D-40DC-80DF-FA06CE468B73}" srcOrd="0" destOrd="0" presId="urn:microsoft.com/office/officeart/2018/5/layout/CenteredIconLabelDescriptionList"/>
    <dgm:cxn modelId="{ABD3FF35-F898-47AC-BE4F-C690F93BD21F}" srcId="{A14238CA-0D2A-46A3-85B3-3A2AC3B4FB7B}" destId="{762652C8-7C6A-435C-903F-157AFCF70E87}" srcOrd="1" destOrd="0" parTransId="{6244B205-6A34-4CD1-9D03-109D51C8560B}" sibTransId="{72DCCAEC-57DB-4084-B14A-6FC45946D25F}"/>
    <dgm:cxn modelId="{DC64AF40-0311-4E25-A0A3-093A47A1EFF9}" srcId="{259A9381-6BE9-44C3-A8B8-879FFF45E7EF}" destId="{54D6B18B-CBE5-4DA4-B951-18E6CDABD897}" srcOrd="1" destOrd="0" parTransId="{1400E88F-1D62-49AF-B31D-464A2EF11C51}" sibTransId="{062DD3D7-210F-4114-B8A7-85217436208C}"/>
    <dgm:cxn modelId="{1754D651-2F04-4D55-A456-8D3D7DED9740}" type="presOf" srcId="{30690896-907F-496A-A19F-CDADFE6B8BB8}" destId="{ECEB79C1-5FA4-46A4-847E-B6BC4AE3FB17}" srcOrd="0" destOrd="0" presId="urn:microsoft.com/office/officeart/2018/5/layout/CenteredIconLabelDescriptionList"/>
    <dgm:cxn modelId="{ABA24C5D-5A99-4D06-A122-E0D42E806899}" srcId="{A14238CA-0D2A-46A3-85B3-3A2AC3B4FB7B}" destId="{259A9381-6BE9-44C3-A8B8-879FFF45E7EF}" srcOrd="0" destOrd="0" parTransId="{EBD4E855-C697-4664-B866-D1D94D5FC3B3}" sibTransId="{AE264AB0-8D21-4D4F-BE2A-AB0C92D32018}"/>
    <dgm:cxn modelId="{E2F6EA72-6737-42DF-ABC9-4A19227DD7A2}" type="presOf" srcId="{D3E9F783-3E36-4262-B4F9-026AB2EF0E91}" destId="{0B293E3A-CC80-46CA-BD18-BD6AA0BD7B84}" srcOrd="0" destOrd="0" presId="urn:microsoft.com/office/officeart/2018/5/layout/CenteredIconLabelDescriptionList"/>
    <dgm:cxn modelId="{54E63683-B39E-4B7F-BFA5-E695B4FB2ACE}" srcId="{762652C8-7C6A-435C-903F-157AFCF70E87}" destId="{16202EAE-D2A6-4F8C-B146-C1952E46F5F5}" srcOrd="1" destOrd="0" parTransId="{B55CD636-99D2-4D7F-AE8E-426366C75BAD}" sibTransId="{27FC21C7-92D6-432D-AE65-00C692EDCE88}"/>
    <dgm:cxn modelId="{EF20EE96-CF59-4A75-BECF-33BA3A969EAA}" type="presOf" srcId="{54D6B18B-CBE5-4DA4-B951-18E6CDABD897}" destId="{ECEB79C1-5FA4-46A4-847E-B6BC4AE3FB17}" srcOrd="0" destOrd="1" presId="urn:microsoft.com/office/officeart/2018/5/layout/CenteredIconLabelDescriptionList"/>
    <dgm:cxn modelId="{18F043A2-92CB-430B-B720-DACFFC537DA9}" type="presOf" srcId="{762652C8-7C6A-435C-903F-157AFCF70E87}" destId="{6B073EE1-B9A8-4C21-92AB-7966F8DDD73B}" srcOrd="0" destOrd="0" presId="urn:microsoft.com/office/officeart/2018/5/layout/CenteredIconLabelDescriptionList"/>
    <dgm:cxn modelId="{7CF3DBB2-CBF5-4ED6-9957-20F52B75BA6D}" type="presOf" srcId="{16202EAE-D2A6-4F8C-B146-C1952E46F5F5}" destId="{0B293E3A-CC80-46CA-BD18-BD6AA0BD7B84}" srcOrd="0" destOrd="1" presId="urn:microsoft.com/office/officeart/2018/5/layout/CenteredIconLabelDescriptionList"/>
    <dgm:cxn modelId="{521300EF-15F4-4336-8CF5-D81C0131370C}" srcId="{762652C8-7C6A-435C-903F-157AFCF70E87}" destId="{D3E9F783-3E36-4262-B4F9-026AB2EF0E91}" srcOrd="0" destOrd="0" parTransId="{2E489559-1B55-47C1-8523-EAB2BBC159FB}" sibTransId="{7DBFC0F3-7E31-4D9F-9F60-F666127930EF}"/>
    <dgm:cxn modelId="{900208F5-7224-4884-B393-B6A793B68FFD}" type="presOf" srcId="{A14238CA-0D2A-46A3-85B3-3A2AC3B4FB7B}" destId="{EABF2AC9-CDDD-4972-B1AB-CAE481AA14AF}" srcOrd="0" destOrd="0" presId="urn:microsoft.com/office/officeart/2018/5/layout/CenteredIconLabelDescriptionList"/>
    <dgm:cxn modelId="{D09EEA48-C5F4-44CF-81E1-7B730E0954C1}" type="presParOf" srcId="{EABF2AC9-CDDD-4972-B1AB-CAE481AA14AF}" destId="{22C26384-6C74-4827-8723-585777D5CFCA}" srcOrd="0" destOrd="0" presId="urn:microsoft.com/office/officeart/2018/5/layout/CenteredIconLabelDescriptionList"/>
    <dgm:cxn modelId="{79CB1D4E-0EF8-4E74-A5B1-FBBFCAF3E967}" type="presParOf" srcId="{22C26384-6C74-4827-8723-585777D5CFCA}" destId="{676BCD5D-BE45-4B22-BCB9-2E36B15E02FC}" srcOrd="0" destOrd="0" presId="urn:microsoft.com/office/officeart/2018/5/layout/CenteredIconLabelDescriptionList"/>
    <dgm:cxn modelId="{880383BB-14F5-4D24-8694-A79CC643034F}" type="presParOf" srcId="{22C26384-6C74-4827-8723-585777D5CFCA}" destId="{B1DAAF09-EF46-41D1-B9D5-B01C1415C593}" srcOrd="1" destOrd="0" presId="urn:microsoft.com/office/officeart/2018/5/layout/CenteredIconLabelDescriptionList"/>
    <dgm:cxn modelId="{A7BAA03E-FB58-4983-824C-2B2798DFFF3B}" type="presParOf" srcId="{22C26384-6C74-4827-8723-585777D5CFCA}" destId="{2B9A4E8E-8E5D-40DC-80DF-FA06CE468B73}" srcOrd="2" destOrd="0" presId="urn:microsoft.com/office/officeart/2018/5/layout/CenteredIconLabelDescriptionList"/>
    <dgm:cxn modelId="{5360C3DD-EBFD-407C-9723-34B268811EB2}" type="presParOf" srcId="{22C26384-6C74-4827-8723-585777D5CFCA}" destId="{EDBA132B-F33F-4C7E-89D3-2E20D588D37D}" srcOrd="3" destOrd="0" presId="urn:microsoft.com/office/officeart/2018/5/layout/CenteredIconLabelDescriptionList"/>
    <dgm:cxn modelId="{C2636D01-E6DA-4F6F-BD39-602221AB0035}" type="presParOf" srcId="{22C26384-6C74-4827-8723-585777D5CFCA}" destId="{ECEB79C1-5FA4-46A4-847E-B6BC4AE3FB17}" srcOrd="4" destOrd="0" presId="urn:microsoft.com/office/officeart/2018/5/layout/CenteredIconLabelDescriptionList"/>
    <dgm:cxn modelId="{B34AF004-C756-4428-B77E-3E21E996928F}" type="presParOf" srcId="{EABF2AC9-CDDD-4972-B1AB-CAE481AA14AF}" destId="{A05E3ACB-9FA9-4BB3-9817-EDF866A45B83}" srcOrd="1" destOrd="0" presId="urn:microsoft.com/office/officeart/2018/5/layout/CenteredIconLabelDescriptionList"/>
    <dgm:cxn modelId="{08DCD16D-F52A-4729-8F0C-8A3FE556C2D7}" type="presParOf" srcId="{EABF2AC9-CDDD-4972-B1AB-CAE481AA14AF}" destId="{D0233D44-63DB-4AC1-A93C-83937B57187B}" srcOrd="2" destOrd="0" presId="urn:microsoft.com/office/officeart/2018/5/layout/CenteredIconLabelDescriptionList"/>
    <dgm:cxn modelId="{3A149ED0-EA31-433C-B76B-D4A250FFA6D6}" type="presParOf" srcId="{D0233D44-63DB-4AC1-A93C-83937B57187B}" destId="{D5F07B52-AB1C-4921-A9CB-311B92F25318}" srcOrd="0" destOrd="0" presId="urn:microsoft.com/office/officeart/2018/5/layout/CenteredIconLabelDescriptionList"/>
    <dgm:cxn modelId="{DED454FB-EECC-4DA1-B2A5-E67EDD47F492}" type="presParOf" srcId="{D0233D44-63DB-4AC1-A93C-83937B57187B}" destId="{F02B14ED-8E4B-4606-8310-155371AA730E}" srcOrd="1" destOrd="0" presId="urn:microsoft.com/office/officeart/2018/5/layout/CenteredIconLabelDescriptionList"/>
    <dgm:cxn modelId="{E00E1F73-372C-4EB4-911D-C694054F3A53}" type="presParOf" srcId="{D0233D44-63DB-4AC1-A93C-83937B57187B}" destId="{6B073EE1-B9A8-4C21-92AB-7966F8DDD73B}" srcOrd="2" destOrd="0" presId="urn:microsoft.com/office/officeart/2018/5/layout/CenteredIconLabelDescriptionList"/>
    <dgm:cxn modelId="{489ED459-6B4D-4D24-831C-D287803C767A}" type="presParOf" srcId="{D0233D44-63DB-4AC1-A93C-83937B57187B}" destId="{FB3F717D-92A1-47AA-9432-28C007882851}" srcOrd="3" destOrd="0" presId="urn:microsoft.com/office/officeart/2018/5/layout/CenteredIconLabelDescriptionList"/>
    <dgm:cxn modelId="{1A34AD38-2180-4599-B3CE-B9B58A15D867}" type="presParOf" srcId="{D0233D44-63DB-4AC1-A93C-83937B57187B}" destId="{0B293E3A-CC80-46CA-BD18-BD6AA0BD7B8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31C391-F1B4-447A-A3FC-6F986CCB91A5}"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23CDAEDC-FF06-4348-86D8-CFD3CF5F46D3}">
      <dgm:prSet/>
      <dgm:spPr/>
      <dgm:t>
        <a:bodyPr/>
        <a:lstStyle/>
        <a:p>
          <a:r>
            <a:rPr lang="en-US"/>
            <a:t>Summary of Achievements:</a:t>
          </a:r>
        </a:p>
      </dgm:t>
    </dgm:pt>
    <dgm:pt modelId="{FB31B1A3-8163-4903-9E86-83888D6FE641}" type="parTrans" cxnId="{95E1341A-0F6F-4995-8A2F-74B63B6D0D03}">
      <dgm:prSet/>
      <dgm:spPr/>
      <dgm:t>
        <a:bodyPr/>
        <a:lstStyle/>
        <a:p>
          <a:endParaRPr lang="en-US"/>
        </a:p>
      </dgm:t>
    </dgm:pt>
    <dgm:pt modelId="{4306D029-57D3-4F37-9566-314A84A95396}" type="sibTrans" cxnId="{95E1341A-0F6F-4995-8A2F-74B63B6D0D03}">
      <dgm:prSet/>
      <dgm:spPr/>
      <dgm:t>
        <a:bodyPr/>
        <a:lstStyle/>
        <a:p>
          <a:endParaRPr lang="en-US"/>
        </a:p>
      </dgm:t>
    </dgm:pt>
    <dgm:pt modelId="{18F698DA-2CCE-40AA-9976-1EB9D7DF5126}">
      <dgm:prSet/>
      <dgm:spPr/>
      <dgm:t>
        <a:bodyPr/>
        <a:lstStyle/>
        <a:p>
          <a:r>
            <a:rPr lang="en-US"/>
            <a:t>Successfully implemented and evaluated a CNN model with Random Erasing augmentation.</a:t>
          </a:r>
        </a:p>
      </dgm:t>
    </dgm:pt>
    <dgm:pt modelId="{CA0365C9-A660-45D8-8313-15FEFD17A976}" type="parTrans" cxnId="{5B58FEB1-65C4-4930-883D-E5C20EF32B70}">
      <dgm:prSet/>
      <dgm:spPr/>
      <dgm:t>
        <a:bodyPr/>
        <a:lstStyle/>
        <a:p>
          <a:endParaRPr lang="en-US"/>
        </a:p>
      </dgm:t>
    </dgm:pt>
    <dgm:pt modelId="{AA204454-ADBB-4EF0-A24A-CCB495E81186}" type="sibTrans" cxnId="{5B58FEB1-65C4-4930-883D-E5C20EF32B70}">
      <dgm:prSet/>
      <dgm:spPr/>
      <dgm:t>
        <a:bodyPr/>
        <a:lstStyle/>
        <a:p>
          <a:endParaRPr lang="en-US"/>
        </a:p>
      </dgm:t>
    </dgm:pt>
    <dgm:pt modelId="{EC5341F4-DC47-4047-94CC-43BAB6E10567}">
      <dgm:prSet/>
      <dgm:spPr/>
      <dgm:t>
        <a:bodyPr/>
        <a:lstStyle/>
        <a:p>
          <a:r>
            <a:rPr lang="en-US"/>
            <a:t>Demonstrated improvements in model robustness and generalization through dropout regularization.</a:t>
          </a:r>
        </a:p>
      </dgm:t>
    </dgm:pt>
    <dgm:pt modelId="{129D7B73-C46E-4F54-89DB-A28B0210F29B}" type="parTrans" cxnId="{EB8EAF9F-FFB1-46F8-AD78-284905905992}">
      <dgm:prSet/>
      <dgm:spPr/>
      <dgm:t>
        <a:bodyPr/>
        <a:lstStyle/>
        <a:p>
          <a:endParaRPr lang="en-US"/>
        </a:p>
      </dgm:t>
    </dgm:pt>
    <dgm:pt modelId="{8F582EA1-B821-4AAF-8C9E-9A9C635F122D}" type="sibTrans" cxnId="{EB8EAF9F-FFB1-46F8-AD78-284905905992}">
      <dgm:prSet/>
      <dgm:spPr/>
      <dgm:t>
        <a:bodyPr/>
        <a:lstStyle/>
        <a:p>
          <a:endParaRPr lang="en-US"/>
        </a:p>
      </dgm:t>
    </dgm:pt>
    <dgm:pt modelId="{369449C9-BAEC-4968-A4A9-578A5B776AC8}">
      <dgm:prSet/>
      <dgm:spPr/>
      <dgm:t>
        <a:bodyPr/>
        <a:lstStyle/>
        <a:p>
          <a:r>
            <a:rPr lang="en-US"/>
            <a:t>Impact on Future Research:</a:t>
          </a:r>
        </a:p>
      </dgm:t>
    </dgm:pt>
    <dgm:pt modelId="{8DF28B11-86AD-4629-9858-C1DDEDC0C3EF}" type="parTrans" cxnId="{D456D650-7B6B-4273-9A6F-2C08C516A3AB}">
      <dgm:prSet/>
      <dgm:spPr/>
      <dgm:t>
        <a:bodyPr/>
        <a:lstStyle/>
        <a:p>
          <a:endParaRPr lang="en-US"/>
        </a:p>
      </dgm:t>
    </dgm:pt>
    <dgm:pt modelId="{775E955A-1F60-43A3-80FF-69E9A1B6B8A0}" type="sibTrans" cxnId="{D456D650-7B6B-4273-9A6F-2C08C516A3AB}">
      <dgm:prSet/>
      <dgm:spPr/>
      <dgm:t>
        <a:bodyPr/>
        <a:lstStyle/>
        <a:p>
          <a:endParaRPr lang="en-US"/>
        </a:p>
      </dgm:t>
    </dgm:pt>
    <dgm:pt modelId="{81E66411-9FCE-43E7-AF8C-4351D8DA7C5B}">
      <dgm:prSet/>
      <dgm:spPr/>
      <dgm:t>
        <a:bodyPr/>
        <a:lstStyle/>
        <a:p>
          <a:r>
            <a:rPr lang="en-US"/>
            <a:t>The findings encourage further exploration of dropout and other regularization techniques in enhancing facial recognition models.</a:t>
          </a:r>
        </a:p>
      </dgm:t>
    </dgm:pt>
    <dgm:pt modelId="{D14CA16E-C38F-4BF4-8645-43B520D982D8}" type="parTrans" cxnId="{D14B7DFC-A194-48B2-8557-4C3CFAEFA031}">
      <dgm:prSet/>
      <dgm:spPr/>
      <dgm:t>
        <a:bodyPr/>
        <a:lstStyle/>
        <a:p>
          <a:endParaRPr lang="en-US"/>
        </a:p>
      </dgm:t>
    </dgm:pt>
    <dgm:pt modelId="{DC719CC7-73BC-4CB1-8353-FEC491B0EF63}" type="sibTrans" cxnId="{D14B7DFC-A194-48B2-8557-4C3CFAEFA031}">
      <dgm:prSet/>
      <dgm:spPr/>
      <dgm:t>
        <a:bodyPr/>
        <a:lstStyle/>
        <a:p>
          <a:endParaRPr lang="en-US"/>
        </a:p>
      </dgm:t>
    </dgm:pt>
    <dgm:pt modelId="{CEFB135E-FB9C-584B-9E06-EDB7DB51FC7F}" type="pres">
      <dgm:prSet presAssocID="{7331C391-F1B4-447A-A3FC-6F986CCB91A5}" presName="linear" presStyleCnt="0">
        <dgm:presLayoutVars>
          <dgm:dir/>
          <dgm:animLvl val="lvl"/>
          <dgm:resizeHandles val="exact"/>
        </dgm:presLayoutVars>
      </dgm:prSet>
      <dgm:spPr/>
    </dgm:pt>
    <dgm:pt modelId="{12EF3FB6-716B-0B4C-A014-A737C2C320EA}" type="pres">
      <dgm:prSet presAssocID="{23CDAEDC-FF06-4348-86D8-CFD3CF5F46D3}" presName="parentLin" presStyleCnt="0"/>
      <dgm:spPr/>
    </dgm:pt>
    <dgm:pt modelId="{5A9EC419-59E6-A043-87E3-238D0948D504}" type="pres">
      <dgm:prSet presAssocID="{23CDAEDC-FF06-4348-86D8-CFD3CF5F46D3}" presName="parentLeftMargin" presStyleLbl="node1" presStyleIdx="0" presStyleCnt="2"/>
      <dgm:spPr/>
    </dgm:pt>
    <dgm:pt modelId="{93CB8FCE-90C6-E64F-BD0A-198A63599E0F}" type="pres">
      <dgm:prSet presAssocID="{23CDAEDC-FF06-4348-86D8-CFD3CF5F46D3}" presName="parentText" presStyleLbl="node1" presStyleIdx="0" presStyleCnt="2">
        <dgm:presLayoutVars>
          <dgm:chMax val="0"/>
          <dgm:bulletEnabled val="1"/>
        </dgm:presLayoutVars>
      </dgm:prSet>
      <dgm:spPr/>
    </dgm:pt>
    <dgm:pt modelId="{4168C3E9-A812-0848-B1C8-AB0AE414BA75}" type="pres">
      <dgm:prSet presAssocID="{23CDAEDC-FF06-4348-86D8-CFD3CF5F46D3}" presName="negativeSpace" presStyleCnt="0"/>
      <dgm:spPr/>
    </dgm:pt>
    <dgm:pt modelId="{61BDADCB-39F6-D14C-85F9-FB877A0F1032}" type="pres">
      <dgm:prSet presAssocID="{23CDAEDC-FF06-4348-86D8-CFD3CF5F46D3}" presName="childText" presStyleLbl="conFgAcc1" presStyleIdx="0" presStyleCnt="2">
        <dgm:presLayoutVars>
          <dgm:bulletEnabled val="1"/>
        </dgm:presLayoutVars>
      </dgm:prSet>
      <dgm:spPr/>
    </dgm:pt>
    <dgm:pt modelId="{4E8D7D05-BFA0-E943-B6F2-A9DF99F70A99}" type="pres">
      <dgm:prSet presAssocID="{4306D029-57D3-4F37-9566-314A84A95396}" presName="spaceBetweenRectangles" presStyleCnt="0"/>
      <dgm:spPr/>
    </dgm:pt>
    <dgm:pt modelId="{0B7AC90C-8760-3F4F-AD63-C213724D5857}" type="pres">
      <dgm:prSet presAssocID="{369449C9-BAEC-4968-A4A9-578A5B776AC8}" presName="parentLin" presStyleCnt="0"/>
      <dgm:spPr/>
    </dgm:pt>
    <dgm:pt modelId="{2A311CA9-2E0D-7F48-8C16-8F9633B82D27}" type="pres">
      <dgm:prSet presAssocID="{369449C9-BAEC-4968-A4A9-578A5B776AC8}" presName="parentLeftMargin" presStyleLbl="node1" presStyleIdx="0" presStyleCnt="2"/>
      <dgm:spPr/>
    </dgm:pt>
    <dgm:pt modelId="{759BD078-D1DC-2F49-829A-593FEA445CC1}" type="pres">
      <dgm:prSet presAssocID="{369449C9-BAEC-4968-A4A9-578A5B776AC8}" presName="parentText" presStyleLbl="node1" presStyleIdx="1" presStyleCnt="2">
        <dgm:presLayoutVars>
          <dgm:chMax val="0"/>
          <dgm:bulletEnabled val="1"/>
        </dgm:presLayoutVars>
      </dgm:prSet>
      <dgm:spPr/>
    </dgm:pt>
    <dgm:pt modelId="{021B3A62-6D89-9A4F-81DE-386221F6A168}" type="pres">
      <dgm:prSet presAssocID="{369449C9-BAEC-4968-A4A9-578A5B776AC8}" presName="negativeSpace" presStyleCnt="0"/>
      <dgm:spPr/>
    </dgm:pt>
    <dgm:pt modelId="{D83951E6-C883-3F4F-9B23-52DE0B0F5832}" type="pres">
      <dgm:prSet presAssocID="{369449C9-BAEC-4968-A4A9-578A5B776AC8}" presName="childText" presStyleLbl="conFgAcc1" presStyleIdx="1" presStyleCnt="2">
        <dgm:presLayoutVars>
          <dgm:bulletEnabled val="1"/>
        </dgm:presLayoutVars>
      </dgm:prSet>
      <dgm:spPr/>
    </dgm:pt>
  </dgm:ptLst>
  <dgm:cxnLst>
    <dgm:cxn modelId="{95E1341A-0F6F-4995-8A2F-74B63B6D0D03}" srcId="{7331C391-F1B4-447A-A3FC-6F986CCB91A5}" destId="{23CDAEDC-FF06-4348-86D8-CFD3CF5F46D3}" srcOrd="0" destOrd="0" parTransId="{FB31B1A3-8163-4903-9E86-83888D6FE641}" sibTransId="{4306D029-57D3-4F37-9566-314A84A95396}"/>
    <dgm:cxn modelId="{79162324-3CF2-434D-B55F-4E9B13F5326C}" type="presOf" srcId="{23CDAEDC-FF06-4348-86D8-CFD3CF5F46D3}" destId="{5A9EC419-59E6-A043-87E3-238D0948D504}" srcOrd="0" destOrd="0" presId="urn:microsoft.com/office/officeart/2005/8/layout/list1"/>
    <dgm:cxn modelId="{C283A442-A3E2-7446-A578-25144607FA86}" type="presOf" srcId="{18F698DA-2CCE-40AA-9976-1EB9D7DF5126}" destId="{61BDADCB-39F6-D14C-85F9-FB877A0F1032}" srcOrd="0" destOrd="0" presId="urn:microsoft.com/office/officeart/2005/8/layout/list1"/>
    <dgm:cxn modelId="{BF45584B-41A1-4A40-9A17-7B746E89B33F}" type="presOf" srcId="{7331C391-F1B4-447A-A3FC-6F986CCB91A5}" destId="{CEFB135E-FB9C-584B-9E06-EDB7DB51FC7F}" srcOrd="0" destOrd="0" presId="urn:microsoft.com/office/officeart/2005/8/layout/list1"/>
    <dgm:cxn modelId="{D456D650-7B6B-4273-9A6F-2C08C516A3AB}" srcId="{7331C391-F1B4-447A-A3FC-6F986CCB91A5}" destId="{369449C9-BAEC-4968-A4A9-578A5B776AC8}" srcOrd="1" destOrd="0" parTransId="{8DF28B11-86AD-4629-9858-C1DDEDC0C3EF}" sibTransId="{775E955A-1F60-43A3-80FF-69E9A1B6B8A0}"/>
    <dgm:cxn modelId="{F9C1A159-C3CA-6E4C-AADC-C4897FABC3C4}" type="presOf" srcId="{EC5341F4-DC47-4047-94CC-43BAB6E10567}" destId="{61BDADCB-39F6-D14C-85F9-FB877A0F1032}" srcOrd="0" destOrd="1" presId="urn:microsoft.com/office/officeart/2005/8/layout/list1"/>
    <dgm:cxn modelId="{F7F5DD62-3F7F-304D-87E6-8FA0E715B9B5}" type="presOf" srcId="{23CDAEDC-FF06-4348-86D8-CFD3CF5F46D3}" destId="{93CB8FCE-90C6-E64F-BD0A-198A63599E0F}" srcOrd="1" destOrd="0" presId="urn:microsoft.com/office/officeart/2005/8/layout/list1"/>
    <dgm:cxn modelId="{7101226A-B7AC-744A-B5A7-18C7BAEFE34B}" type="presOf" srcId="{369449C9-BAEC-4968-A4A9-578A5B776AC8}" destId="{759BD078-D1DC-2F49-829A-593FEA445CC1}" srcOrd="1" destOrd="0" presId="urn:microsoft.com/office/officeart/2005/8/layout/list1"/>
    <dgm:cxn modelId="{2791817F-1078-E541-BA92-E37A49EDC7E4}" type="presOf" srcId="{81E66411-9FCE-43E7-AF8C-4351D8DA7C5B}" destId="{D83951E6-C883-3F4F-9B23-52DE0B0F5832}" srcOrd="0" destOrd="0" presId="urn:microsoft.com/office/officeart/2005/8/layout/list1"/>
    <dgm:cxn modelId="{61D49787-A866-394D-84F7-0265CF201EEA}" type="presOf" srcId="{369449C9-BAEC-4968-A4A9-578A5B776AC8}" destId="{2A311CA9-2E0D-7F48-8C16-8F9633B82D27}" srcOrd="0" destOrd="0" presId="urn:microsoft.com/office/officeart/2005/8/layout/list1"/>
    <dgm:cxn modelId="{EB8EAF9F-FFB1-46F8-AD78-284905905992}" srcId="{23CDAEDC-FF06-4348-86D8-CFD3CF5F46D3}" destId="{EC5341F4-DC47-4047-94CC-43BAB6E10567}" srcOrd="1" destOrd="0" parTransId="{129D7B73-C46E-4F54-89DB-A28B0210F29B}" sibTransId="{8F582EA1-B821-4AAF-8C9E-9A9C635F122D}"/>
    <dgm:cxn modelId="{5B58FEB1-65C4-4930-883D-E5C20EF32B70}" srcId="{23CDAEDC-FF06-4348-86D8-CFD3CF5F46D3}" destId="{18F698DA-2CCE-40AA-9976-1EB9D7DF5126}" srcOrd="0" destOrd="0" parTransId="{CA0365C9-A660-45D8-8313-15FEFD17A976}" sibTransId="{AA204454-ADBB-4EF0-A24A-CCB495E81186}"/>
    <dgm:cxn modelId="{D14B7DFC-A194-48B2-8557-4C3CFAEFA031}" srcId="{369449C9-BAEC-4968-A4A9-578A5B776AC8}" destId="{81E66411-9FCE-43E7-AF8C-4351D8DA7C5B}" srcOrd="0" destOrd="0" parTransId="{D14CA16E-C38F-4BF4-8645-43B520D982D8}" sibTransId="{DC719CC7-73BC-4CB1-8353-FEC491B0EF63}"/>
    <dgm:cxn modelId="{98B66B5F-38C8-B34C-9893-388BD5C6781B}" type="presParOf" srcId="{CEFB135E-FB9C-584B-9E06-EDB7DB51FC7F}" destId="{12EF3FB6-716B-0B4C-A014-A737C2C320EA}" srcOrd="0" destOrd="0" presId="urn:microsoft.com/office/officeart/2005/8/layout/list1"/>
    <dgm:cxn modelId="{34C1324E-9DC1-0C48-AFED-9B5F61C56610}" type="presParOf" srcId="{12EF3FB6-716B-0B4C-A014-A737C2C320EA}" destId="{5A9EC419-59E6-A043-87E3-238D0948D504}" srcOrd="0" destOrd="0" presId="urn:microsoft.com/office/officeart/2005/8/layout/list1"/>
    <dgm:cxn modelId="{6310ED20-363E-194B-A13E-1E4E0C3BD6A5}" type="presParOf" srcId="{12EF3FB6-716B-0B4C-A014-A737C2C320EA}" destId="{93CB8FCE-90C6-E64F-BD0A-198A63599E0F}" srcOrd="1" destOrd="0" presId="urn:microsoft.com/office/officeart/2005/8/layout/list1"/>
    <dgm:cxn modelId="{E7A59C4C-55C1-2045-9902-5744387B03BE}" type="presParOf" srcId="{CEFB135E-FB9C-584B-9E06-EDB7DB51FC7F}" destId="{4168C3E9-A812-0848-B1C8-AB0AE414BA75}" srcOrd="1" destOrd="0" presId="urn:microsoft.com/office/officeart/2005/8/layout/list1"/>
    <dgm:cxn modelId="{B6FECC35-ACAE-2C43-A932-E2A338E72F58}" type="presParOf" srcId="{CEFB135E-FB9C-584B-9E06-EDB7DB51FC7F}" destId="{61BDADCB-39F6-D14C-85F9-FB877A0F1032}" srcOrd="2" destOrd="0" presId="urn:microsoft.com/office/officeart/2005/8/layout/list1"/>
    <dgm:cxn modelId="{4590BB1A-C4F4-924E-9C91-4291F7A4FAD1}" type="presParOf" srcId="{CEFB135E-FB9C-584B-9E06-EDB7DB51FC7F}" destId="{4E8D7D05-BFA0-E943-B6F2-A9DF99F70A99}" srcOrd="3" destOrd="0" presId="urn:microsoft.com/office/officeart/2005/8/layout/list1"/>
    <dgm:cxn modelId="{B846E63C-83EE-1244-8842-2756B479BB5B}" type="presParOf" srcId="{CEFB135E-FB9C-584B-9E06-EDB7DB51FC7F}" destId="{0B7AC90C-8760-3F4F-AD63-C213724D5857}" srcOrd="4" destOrd="0" presId="urn:microsoft.com/office/officeart/2005/8/layout/list1"/>
    <dgm:cxn modelId="{9EB1AC0E-4C35-8643-9033-126822A492FA}" type="presParOf" srcId="{0B7AC90C-8760-3F4F-AD63-C213724D5857}" destId="{2A311CA9-2E0D-7F48-8C16-8F9633B82D27}" srcOrd="0" destOrd="0" presId="urn:microsoft.com/office/officeart/2005/8/layout/list1"/>
    <dgm:cxn modelId="{1C37B69B-80A0-1541-B3E3-DA075AE44C04}" type="presParOf" srcId="{0B7AC90C-8760-3F4F-AD63-C213724D5857}" destId="{759BD078-D1DC-2F49-829A-593FEA445CC1}" srcOrd="1" destOrd="0" presId="urn:microsoft.com/office/officeart/2005/8/layout/list1"/>
    <dgm:cxn modelId="{E89C47AC-98FD-D342-A687-49CC7A08986F}" type="presParOf" srcId="{CEFB135E-FB9C-584B-9E06-EDB7DB51FC7F}" destId="{021B3A62-6D89-9A4F-81DE-386221F6A168}" srcOrd="5" destOrd="0" presId="urn:microsoft.com/office/officeart/2005/8/layout/list1"/>
    <dgm:cxn modelId="{0799B266-3018-434C-BD51-9FDC22E6C6E1}" type="presParOf" srcId="{CEFB135E-FB9C-584B-9E06-EDB7DB51FC7F}" destId="{D83951E6-C883-3F4F-9B23-52DE0B0F583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A2752-E923-4B9C-BEFD-05655BCF5B91}">
      <dsp:nvSpPr>
        <dsp:cNvPr id="0" name=""/>
        <dsp:cNvSpPr/>
      </dsp:nvSpPr>
      <dsp:spPr>
        <a:xfrm>
          <a:off x="84318" y="1079355"/>
          <a:ext cx="1105697" cy="110569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96ADB-0AFF-41CE-A6EC-72DED618D8C6}">
      <dsp:nvSpPr>
        <dsp:cNvPr id="0" name=""/>
        <dsp:cNvSpPr/>
      </dsp:nvSpPr>
      <dsp:spPr>
        <a:xfrm>
          <a:off x="316514" y="1311551"/>
          <a:ext cx="641304" cy="641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C8BB77-70FD-439C-B93B-D8862BA8DD9E}">
      <dsp:nvSpPr>
        <dsp:cNvPr id="0" name=""/>
        <dsp:cNvSpPr/>
      </dsp:nvSpPr>
      <dsp:spPr>
        <a:xfrm>
          <a:off x="1426950" y="1079355"/>
          <a:ext cx="2606286" cy="1105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dirty="0"/>
            <a:t>Objective: Improve the robustness and generalization of face recognition models under occlusions and varied conditions.</a:t>
          </a:r>
          <a:endParaRPr lang="en-US" sz="1400" kern="1200" dirty="0"/>
        </a:p>
      </dsp:txBody>
      <dsp:txXfrm>
        <a:off x="1426950" y="1079355"/>
        <a:ext cx="2606286" cy="1105697"/>
      </dsp:txXfrm>
    </dsp:sp>
    <dsp:sp modelId="{D86948DD-F62B-4A34-90AC-ADEE43819DEA}">
      <dsp:nvSpPr>
        <dsp:cNvPr id="0" name=""/>
        <dsp:cNvSpPr/>
      </dsp:nvSpPr>
      <dsp:spPr>
        <a:xfrm>
          <a:off x="4487362" y="1079355"/>
          <a:ext cx="1105697" cy="110569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BCEC-9F89-4E9B-B3F9-806DCAC66A8A}">
      <dsp:nvSpPr>
        <dsp:cNvPr id="0" name=""/>
        <dsp:cNvSpPr/>
      </dsp:nvSpPr>
      <dsp:spPr>
        <a:xfrm>
          <a:off x="4719559" y="1311551"/>
          <a:ext cx="641304" cy="641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662E3A-981E-4D88-8B63-65CC76278769}">
      <dsp:nvSpPr>
        <dsp:cNvPr id="0" name=""/>
        <dsp:cNvSpPr/>
      </dsp:nvSpPr>
      <dsp:spPr>
        <a:xfrm>
          <a:off x="5829995" y="1079355"/>
          <a:ext cx="2606286" cy="1105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Motivation: Address the challenges posed by occlusions in face recognition using the Random Erasing data augmentation technique.</a:t>
          </a:r>
          <a:endParaRPr lang="en-US" sz="1400" kern="1200"/>
        </a:p>
      </dsp:txBody>
      <dsp:txXfrm>
        <a:off x="5829995" y="1079355"/>
        <a:ext cx="2606286" cy="1105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90366-4D6E-1E4A-864A-7D14957459D8}">
      <dsp:nvSpPr>
        <dsp:cNvPr id="0" name=""/>
        <dsp:cNvSpPr/>
      </dsp:nvSpPr>
      <dsp:spPr>
        <a:xfrm>
          <a:off x="3203" y="376814"/>
          <a:ext cx="1926287" cy="38769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Foundational Data Augmentation Techniques:</a:t>
          </a:r>
        </a:p>
      </dsp:txBody>
      <dsp:txXfrm>
        <a:off x="3203" y="376814"/>
        <a:ext cx="1926287" cy="387692"/>
      </dsp:txXfrm>
    </dsp:sp>
    <dsp:sp modelId="{3D74990C-1319-C348-BD41-57653B346C02}">
      <dsp:nvSpPr>
        <dsp:cNvPr id="0" name=""/>
        <dsp:cNvSpPr/>
      </dsp:nvSpPr>
      <dsp:spPr>
        <a:xfrm>
          <a:off x="3203" y="764507"/>
          <a:ext cx="1926287" cy="212308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Emphasizes on traditional techniques like random cropping and flipping to improve CNN generalization.</a:t>
          </a:r>
        </a:p>
        <a:p>
          <a:pPr marL="57150" lvl="1" indent="-57150" algn="l" defTabSz="488950">
            <a:lnSpc>
              <a:spcPct val="90000"/>
            </a:lnSpc>
            <a:spcBef>
              <a:spcPct val="0"/>
            </a:spcBef>
            <a:spcAft>
              <a:spcPct val="15000"/>
            </a:spcAft>
            <a:buChar char="•"/>
          </a:pPr>
          <a:r>
            <a:rPr lang="en-US" sz="1100" kern="1200"/>
            <a:t>Highlights dropout and batch normalization for reducing overfitting in training.</a:t>
          </a:r>
        </a:p>
      </dsp:txBody>
      <dsp:txXfrm>
        <a:off x="3203" y="764507"/>
        <a:ext cx="1926287" cy="2123085"/>
      </dsp:txXfrm>
    </dsp:sp>
    <dsp:sp modelId="{A8B84142-71D4-014F-99C9-52576A5AF522}">
      <dsp:nvSpPr>
        <dsp:cNvPr id="0" name=""/>
        <dsp:cNvSpPr/>
      </dsp:nvSpPr>
      <dsp:spPr>
        <a:xfrm>
          <a:off x="2199171" y="376814"/>
          <a:ext cx="1926287" cy="38769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Challenges with Occlusion:</a:t>
          </a:r>
        </a:p>
      </dsp:txBody>
      <dsp:txXfrm>
        <a:off x="2199171" y="376814"/>
        <a:ext cx="1926287" cy="387692"/>
      </dsp:txXfrm>
    </dsp:sp>
    <dsp:sp modelId="{817D0D59-AD11-D74A-8D82-9B4F4DFC62AB}">
      <dsp:nvSpPr>
        <dsp:cNvPr id="0" name=""/>
        <dsp:cNvSpPr/>
      </dsp:nvSpPr>
      <dsp:spPr>
        <a:xfrm>
          <a:off x="2199171" y="764507"/>
          <a:ext cx="1926287" cy="212308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Identifies occlusion as a critical factor impacting model accuracy on new or partially obscured images.</a:t>
          </a:r>
        </a:p>
        <a:p>
          <a:pPr marL="57150" lvl="1" indent="-57150" algn="l" defTabSz="488950">
            <a:lnSpc>
              <a:spcPct val="90000"/>
            </a:lnSpc>
            <a:spcBef>
              <a:spcPct val="0"/>
            </a:spcBef>
            <a:spcAft>
              <a:spcPct val="15000"/>
            </a:spcAft>
            <a:buChar char="•"/>
          </a:pPr>
          <a:r>
            <a:rPr lang="en-US" sz="1100" kern="1200"/>
            <a:t>Traditional datasets often lack sufficient occluded examples, limiting model robustness.</a:t>
          </a:r>
        </a:p>
      </dsp:txBody>
      <dsp:txXfrm>
        <a:off x="2199171" y="764507"/>
        <a:ext cx="1926287" cy="2123085"/>
      </dsp:txXfrm>
    </dsp:sp>
    <dsp:sp modelId="{56A4E500-1027-1E47-82D5-C4BB5DE17A1B}">
      <dsp:nvSpPr>
        <dsp:cNvPr id="0" name=""/>
        <dsp:cNvSpPr/>
      </dsp:nvSpPr>
      <dsp:spPr>
        <a:xfrm>
          <a:off x="4395140" y="376814"/>
          <a:ext cx="1926287" cy="38769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Introduction of Random Erasing:</a:t>
          </a:r>
        </a:p>
      </dsp:txBody>
      <dsp:txXfrm>
        <a:off x="4395140" y="376814"/>
        <a:ext cx="1926287" cy="387692"/>
      </dsp:txXfrm>
    </dsp:sp>
    <dsp:sp modelId="{8963B769-3F6E-6E4E-B8E1-6D1E2F7C6990}">
      <dsp:nvSpPr>
        <dsp:cNvPr id="0" name=""/>
        <dsp:cNvSpPr/>
      </dsp:nvSpPr>
      <dsp:spPr>
        <a:xfrm>
          <a:off x="4395140" y="764507"/>
          <a:ext cx="1926287" cy="212308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Random Erasing enhances robustness by simulating occlusions during training, which helps models learn to recognize partially visible objects.</a:t>
          </a:r>
        </a:p>
        <a:p>
          <a:pPr marL="57150" lvl="1" indent="-57150" algn="l" defTabSz="488950">
            <a:lnSpc>
              <a:spcPct val="90000"/>
            </a:lnSpc>
            <a:spcBef>
              <a:spcPct val="0"/>
            </a:spcBef>
            <a:spcAft>
              <a:spcPct val="15000"/>
            </a:spcAft>
            <a:buChar char="•"/>
          </a:pPr>
          <a:r>
            <a:rPr lang="en-US" sz="1100" kern="1200"/>
            <a:t>Integrates seamlessly with existing CNNs without additional parameter learning, complementing traditional augmentation methods like cropping and flipping.</a:t>
          </a:r>
        </a:p>
      </dsp:txBody>
      <dsp:txXfrm>
        <a:off x="4395140" y="764507"/>
        <a:ext cx="1926287" cy="2123085"/>
      </dsp:txXfrm>
    </dsp:sp>
    <dsp:sp modelId="{3798E677-5D8E-2A42-9DC6-E799B9CA65E6}">
      <dsp:nvSpPr>
        <dsp:cNvPr id="0" name=""/>
        <dsp:cNvSpPr/>
      </dsp:nvSpPr>
      <dsp:spPr>
        <a:xfrm>
          <a:off x="6591108" y="376814"/>
          <a:ext cx="1926287" cy="38769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Benefits of Random Erasing:</a:t>
          </a:r>
        </a:p>
      </dsp:txBody>
      <dsp:txXfrm>
        <a:off x="6591108" y="376814"/>
        <a:ext cx="1926287" cy="387692"/>
      </dsp:txXfrm>
    </dsp:sp>
    <dsp:sp modelId="{A0658BA1-1E68-004B-AEF6-846577A5BA3E}">
      <dsp:nvSpPr>
        <dsp:cNvPr id="0" name=""/>
        <dsp:cNvSpPr/>
      </dsp:nvSpPr>
      <dsp:spPr>
        <a:xfrm>
          <a:off x="6591108" y="764507"/>
          <a:ext cx="1926287" cy="212308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Proven to improve recognition accuracy across tasks including image classification and person re-identification.</a:t>
          </a:r>
        </a:p>
        <a:p>
          <a:pPr marL="57150" lvl="1" indent="-57150" algn="l" defTabSz="488950">
            <a:lnSpc>
              <a:spcPct val="90000"/>
            </a:lnSpc>
            <a:spcBef>
              <a:spcPct val="0"/>
            </a:spcBef>
            <a:spcAft>
              <a:spcPct val="15000"/>
            </a:spcAft>
            <a:buChar char="•"/>
          </a:pPr>
          <a:r>
            <a:rPr lang="en-US" sz="1100" kern="1200"/>
            <a:t>Simple implementation and parameter-free setup make it a versatile tool for boosting CNN performance on varied datasets.</a:t>
          </a:r>
        </a:p>
      </dsp:txBody>
      <dsp:txXfrm>
        <a:off x="6591108" y="764507"/>
        <a:ext cx="1926287" cy="2123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C5F0F-746C-430C-B7F4-74C3D4871830}">
      <dsp:nvSpPr>
        <dsp:cNvPr id="0" name=""/>
        <dsp:cNvSpPr/>
      </dsp:nvSpPr>
      <dsp:spPr>
        <a:xfrm>
          <a:off x="8159" y="94796"/>
          <a:ext cx="522192" cy="522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7DC637-8B53-4C69-8CC1-2D7FC0C49CF0}">
      <dsp:nvSpPr>
        <dsp:cNvPr id="0" name=""/>
        <dsp:cNvSpPr/>
      </dsp:nvSpPr>
      <dsp:spPr>
        <a:xfrm>
          <a:off x="8159" y="749206"/>
          <a:ext cx="1491979" cy="3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Dataset Usage:</a:t>
          </a:r>
        </a:p>
      </dsp:txBody>
      <dsp:txXfrm>
        <a:off x="8159" y="749206"/>
        <a:ext cx="1491979" cy="377657"/>
      </dsp:txXfrm>
    </dsp:sp>
    <dsp:sp modelId="{3039353F-9FB2-45C6-9744-2EEEAA3F5986}">
      <dsp:nvSpPr>
        <dsp:cNvPr id="0" name=""/>
        <dsp:cNvSpPr/>
      </dsp:nvSpPr>
      <dsp:spPr>
        <a:xfrm>
          <a:off x="8159" y="1188359"/>
          <a:ext cx="1491979" cy="198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Labeled Faces in the Wild (LFW): Employed for primary model training and evaluation, featuring images of faces under real-world conditions.</a:t>
          </a:r>
        </a:p>
        <a:p>
          <a:pPr marL="0" lvl="0" indent="0" algn="l" defTabSz="488950">
            <a:lnSpc>
              <a:spcPct val="90000"/>
            </a:lnSpc>
            <a:spcBef>
              <a:spcPct val="0"/>
            </a:spcBef>
            <a:spcAft>
              <a:spcPct val="35000"/>
            </a:spcAft>
            <a:buNone/>
          </a:pPr>
          <a:r>
            <a:rPr lang="en-US" sz="1100" kern="1200" dirty="0"/>
            <a:t>Yale Face Database: Used for testing the model’s effectiveness across varied facial expressions and lighting conditions.</a:t>
          </a:r>
        </a:p>
      </dsp:txBody>
      <dsp:txXfrm>
        <a:off x="8159" y="1188359"/>
        <a:ext cx="1491979" cy="1981251"/>
      </dsp:txXfrm>
    </dsp:sp>
    <dsp:sp modelId="{FE33160E-48B9-42D5-A5C3-9C4351666A71}">
      <dsp:nvSpPr>
        <dsp:cNvPr id="0" name=""/>
        <dsp:cNvSpPr/>
      </dsp:nvSpPr>
      <dsp:spPr>
        <a:xfrm>
          <a:off x="1761235" y="94796"/>
          <a:ext cx="522192" cy="522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A5A14D-930D-403E-91C4-CE535290169E}">
      <dsp:nvSpPr>
        <dsp:cNvPr id="0" name=""/>
        <dsp:cNvSpPr/>
      </dsp:nvSpPr>
      <dsp:spPr>
        <a:xfrm>
          <a:off x="1761235" y="749206"/>
          <a:ext cx="1491979" cy="3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Model Architecture:</a:t>
          </a:r>
        </a:p>
      </dsp:txBody>
      <dsp:txXfrm>
        <a:off x="1761235" y="749206"/>
        <a:ext cx="1491979" cy="377657"/>
      </dsp:txXfrm>
    </dsp:sp>
    <dsp:sp modelId="{780B1F8A-FBB7-402A-BF26-47922E9EC143}">
      <dsp:nvSpPr>
        <dsp:cNvPr id="0" name=""/>
        <dsp:cNvSpPr/>
      </dsp:nvSpPr>
      <dsp:spPr>
        <a:xfrm>
          <a:off x="1761235" y="1188359"/>
          <a:ext cx="1491979" cy="198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err="1"/>
            <a:t>SimpleCNN</a:t>
          </a:r>
          <a:r>
            <a:rPr lang="en-US" sz="1100" kern="1200" dirty="0"/>
            <a:t>: A straightforward convolutional neural network designed to process facial images. Incorporates layers such as convolutional layers, pooling, and dropout to enhance generalization.</a:t>
          </a:r>
        </a:p>
      </dsp:txBody>
      <dsp:txXfrm>
        <a:off x="1761235" y="1188359"/>
        <a:ext cx="1491979" cy="1981251"/>
      </dsp:txXfrm>
    </dsp:sp>
    <dsp:sp modelId="{90A1C332-A373-49B9-8FDC-DCADFF57B905}">
      <dsp:nvSpPr>
        <dsp:cNvPr id="0" name=""/>
        <dsp:cNvSpPr/>
      </dsp:nvSpPr>
      <dsp:spPr>
        <a:xfrm>
          <a:off x="3514310" y="94796"/>
          <a:ext cx="522192" cy="522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7F2966-464A-4211-B1B4-91A3CD109D95}">
      <dsp:nvSpPr>
        <dsp:cNvPr id="0" name=""/>
        <dsp:cNvSpPr/>
      </dsp:nvSpPr>
      <dsp:spPr>
        <a:xfrm>
          <a:off x="3514310" y="749206"/>
          <a:ext cx="1491979" cy="3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Data Augmentation:</a:t>
          </a:r>
        </a:p>
      </dsp:txBody>
      <dsp:txXfrm>
        <a:off x="3514310" y="749206"/>
        <a:ext cx="1491979" cy="377657"/>
      </dsp:txXfrm>
    </dsp:sp>
    <dsp:sp modelId="{2B64FD5D-F6F5-403C-B51C-E6D8FD1A8F6B}">
      <dsp:nvSpPr>
        <dsp:cNvPr id="0" name=""/>
        <dsp:cNvSpPr/>
      </dsp:nvSpPr>
      <dsp:spPr>
        <a:xfrm>
          <a:off x="3514310" y="1188359"/>
          <a:ext cx="1491979" cy="198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Random Erasing: Integrated into the training process to simulate occlusion and improve robustness against partial face visibility. Parameters such as the probability of erasing, the area of erasing, and the aspect ratio of the erased region were fine-tuned.</a:t>
          </a:r>
        </a:p>
      </dsp:txBody>
      <dsp:txXfrm>
        <a:off x="3514310" y="1188359"/>
        <a:ext cx="1491979" cy="1981251"/>
      </dsp:txXfrm>
    </dsp:sp>
    <dsp:sp modelId="{67A84DFC-9106-43D0-9139-41D9ADB7917B}">
      <dsp:nvSpPr>
        <dsp:cNvPr id="0" name=""/>
        <dsp:cNvSpPr/>
      </dsp:nvSpPr>
      <dsp:spPr>
        <a:xfrm>
          <a:off x="5267385" y="94796"/>
          <a:ext cx="522192" cy="522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40B629-C250-48B4-A1DE-8558802CC707}">
      <dsp:nvSpPr>
        <dsp:cNvPr id="0" name=""/>
        <dsp:cNvSpPr/>
      </dsp:nvSpPr>
      <dsp:spPr>
        <a:xfrm>
          <a:off x="5267385" y="749206"/>
          <a:ext cx="1491979" cy="3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Training Process:</a:t>
          </a:r>
        </a:p>
      </dsp:txBody>
      <dsp:txXfrm>
        <a:off x="5267385" y="749206"/>
        <a:ext cx="1491979" cy="377657"/>
      </dsp:txXfrm>
    </dsp:sp>
    <dsp:sp modelId="{4BA6BF4F-9222-4E05-96D9-248B01A6D065}">
      <dsp:nvSpPr>
        <dsp:cNvPr id="0" name=""/>
        <dsp:cNvSpPr/>
      </dsp:nvSpPr>
      <dsp:spPr>
        <a:xfrm>
          <a:off x="5267385" y="1188359"/>
          <a:ext cx="1491979" cy="198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Trained the model with and without Random Erasing to compare the impact on generalization and overfitting.</a:t>
          </a:r>
        </a:p>
        <a:p>
          <a:pPr marL="0" lvl="0" indent="0" algn="l" defTabSz="488950">
            <a:lnSpc>
              <a:spcPct val="90000"/>
            </a:lnSpc>
            <a:spcBef>
              <a:spcPct val="0"/>
            </a:spcBef>
            <a:spcAft>
              <a:spcPct val="35000"/>
            </a:spcAft>
            <a:buNone/>
          </a:pPr>
          <a:r>
            <a:rPr lang="en-US" sz="1100" kern="1200"/>
            <a:t>Utilized dropout techniques to mitigate overfitting further, with dropout parameters adjusted during training sessions.</a:t>
          </a:r>
        </a:p>
      </dsp:txBody>
      <dsp:txXfrm>
        <a:off x="5267385" y="1188359"/>
        <a:ext cx="1491979" cy="1981251"/>
      </dsp:txXfrm>
    </dsp:sp>
    <dsp:sp modelId="{9A0914FD-133C-4A02-A60B-FE43DD2AC47E}">
      <dsp:nvSpPr>
        <dsp:cNvPr id="0" name=""/>
        <dsp:cNvSpPr/>
      </dsp:nvSpPr>
      <dsp:spPr>
        <a:xfrm>
          <a:off x="7020461" y="94796"/>
          <a:ext cx="522192" cy="5221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6FEB29-B391-469C-9338-B8ADF9B231A6}">
      <dsp:nvSpPr>
        <dsp:cNvPr id="0" name=""/>
        <dsp:cNvSpPr/>
      </dsp:nvSpPr>
      <dsp:spPr>
        <a:xfrm>
          <a:off x="7020461" y="749206"/>
          <a:ext cx="1491979" cy="37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Evaluation Metrics:</a:t>
          </a:r>
        </a:p>
      </dsp:txBody>
      <dsp:txXfrm>
        <a:off x="7020461" y="749206"/>
        <a:ext cx="1491979" cy="377657"/>
      </dsp:txXfrm>
    </dsp:sp>
    <dsp:sp modelId="{BBABBBDE-2EF8-42D3-A975-69201EA22C54}">
      <dsp:nvSpPr>
        <dsp:cNvPr id="0" name=""/>
        <dsp:cNvSpPr/>
      </dsp:nvSpPr>
      <dsp:spPr>
        <a:xfrm>
          <a:off x="7020461" y="1188359"/>
          <a:ext cx="1491979" cy="198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Performance metrics such as accuracy and loss were monitored during training and validation phases to assess model effectiveness.</a:t>
          </a:r>
        </a:p>
      </dsp:txBody>
      <dsp:txXfrm>
        <a:off x="7020461" y="1188359"/>
        <a:ext cx="1491979" cy="1981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00913-0474-4347-9291-452DF8ABD041}">
      <dsp:nvSpPr>
        <dsp:cNvPr id="0" name=""/>
        <dsp:cNvSpPr/>
      </dsp:nvSpPr>
      <dsp:spPr>
        <a:xfrm>
          <a:off x="1213853" y="421089"/>
          <a:ext cx="1368911" cy="1056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9F9BE2-51C3-4300-8697-ADD0BD690AA1}">
      <dsp:nvSpPr>
        <dsp:cNvPr id="0" name=""/>
        <dsp:cNvSpPr/>
      </dsp:nvSpPr>
      <dsp:spPr>
        <a:xfrm>
          <a:off x="6895" y="1537333"/>
          <a:ext cx="3911176" cy="452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0" i="0" kern="1200" dirty="0"/>
            <a:t>Objective: </a:t>
          </a:r>
          <a:endParaRPr lang="en-US" sz="2800" kern="1200" dirty="0"/>
        </a:p>
      </dsp:txBody>
      <dsp:txXfrm>
        <a:off x="6895" y="1537333"/>
        <a:ext cx="3911176" cy="452789"/>
      </dsp:txXfrm>
    </dsp:sp>
    <dsp:sp modelId="{42C9DB99-C2AC-4C48-B51D-2AD002E640ED}">
      <dsp:nvSpPr>
        <dsp:cNvPr id="0" name=""/>
        <dsp:cNvSpPr/>
      </dsp:nvSpPr>
      <dsp:spPr>
        <a:xfrm>
          <a:off x="6895" y="2040511"/>
          <a:ext cx="3911176" cy="8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Implement and evaluate a facial recognition model enhanced by Random Erasing data augmentation.</a:t>
          </a:r>
          <a:endParaRPr lang="en-US" sz="1700" kern="1200" dirty="0"/>
        </a:p>
      </dsp:txBody>
      <dsp:txXfrm>
        <a:off x="6895" y="2040511"/>
        <a:ext cx="3911176" cy="851406"/>
      </dsp:txXfrm>
    </dsp:sp>
    <dsp:sp modelId="{E7B1B135-11EA-400E-A2D2-917269CB8F98}">
      <dsp:nvSpPr>
        <dsp:cNvPr id="0" name=""/>
        <dsp:cNvSpPr/>
      </dsp:nvSpPr>
      <dsp:spPr>
        <a:xfrm>
          <a:off x="5873660" y="372490"/>
          <a:ext cx="1368911" cy="1056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21CA5-C8D9-4BF9-BC2C-369D409D85CD}">
      <dsp:nvSpPr>
        <dsp:cNvPr id="0" name=""/>
        <dsp:cNvSpPr/>
      </dsp:nvSpPr>
      <dsp:spPr>
        <a:xfrm>
          <a:off x="4602527" y="1537333"/>
          <a:ext cx="3911176" cy="452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0" i="0" kern="1200" dirty="0"/>
            <a:t>Implementation Details:</a:t>
          </a:r>
          <a:endParaRPr lang="en-US" sz="2800" kern="1200" dirty="0"/>
        </a:p>
      </dsp:txBody>
      <dsp:txXfrm>
        <a:off x="4602527" y="1537333"/>
        <a:ext cx="3911176" cy="452789"/>
      </dsp:txXfrm>
    </dsp:sp>
    <dsp:sp modelId="{A7F50E9F-75F9-4820-B02C-D7B374F8B606}">
      <dsp:nvSpPr>
        <dsp:cNvPr id="0" name=""/>
        <dsp:cNvSpPr/>
      </dsp:nvSpPr>
      <dsp:spPr>
        <a:xfrm>
          <a:off x="4602527" y="2040511"/>
          <a:ext cx="3911176" cy="8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Defined a </a:t>
          </a:r>
          <a:r>
            <a:rPr lang="en-US" sz="1700" b="0" i="0" kern="1200" dirty="0" err="1"/>
            <a:t>SimpleCNN_yale</a:t>
          </a:r>
          <a:r>
            <a:rPr lang="en-US" sz="1700" b="0" i="0" kern="1200" dirty="0"/>
            <a:t> class.
Configured the model for various training phases.
The baseline and dropout versions of the model were trained across 10 epochs each.
</a:t>
          </a:r>
          <a:endParaRPr lang="en-US" sz="1700" kern="1200" dirty="0"/>
        </a:p>
      </dsp:txBody>
      <dsp:txXfrm>
        <a:off x="4602527" y="2040511"/>
        <a:ext cx="3911176" cy="851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BCD5D-BE45-4B22-BCB9-2E36B15E02FC}">
      <dsp:nvSpPr>
        <dsp:cNvPr id="0" name=""/>
        <dsp:cNvSpPr/>
      </dsp:nvSpPr>
      <dsp:spPr>
        <a:xfrm>
          <a:off x="1280940" y="0"/>
          <a:ext cx="1367575" cy="1160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9A4E8E-8E5D-40DC-80DF-FA06CE468B73}">
      <dsp:nvSpPr>
        <dsp:cNvPr id="0" name=""/>
        <dsp:cNvSpPr/>
      </dsp:nvSpPr>
      <dsp:spPr>
        <a:xfrm>
          <a:off x="11048" y="1279563"/>
          <a:ext cx="3907357" cy="497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a:t>Challenges Encountered:</a:t>
          </a:r>
        </a:p>
      </dsp:txBody>
      <dsp:txXfrm>
        <a:off x="11048" y="1279563"/>
        <a:ext cx="3907357" cy="497382"/>
      </dsp:txXfrm>
    </dsp:sp>
    <dsp:sp modelId="{ECEB79C1-5FA4-46A4-847E-B6BC4AE3FB17}">
      <dsp:nvSpPr>
        <dsp:cNvPr id="0" name=""/>
        <dsp:cNvSpPr/>
      </dsp:nvSpPr>
      <dsp:spPr>
        <a:xfrm>
          <a:off x="11048" y="1832296"/>
          <a:ext cx="3907357" cy="143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Overfitting was a significant challenge with the baseline model, as indicated by high training accuracy but lower validation performance.</a:t>
          </a:r>
        </a:p>
        <a:p>
          <a:pPr marL="0" lvl="0" indent="0" algn="ctr" defTabSz="755650">
            <a:lnSpc>
              <a:spcPct val="90000"/>
            </a:lnSpc>
            <a:spcBef>
              <a:spcPct val="0"/>
            </a:spcBef>
            <a:spcAft>
              <a:spcPct val="35000"/>
            </a:spcAft>
            <a:buNone/>
          </a:pPr>
          <a:r>
            <a:rPr lang="en-US" sz="1700" kern="1200"/>
            <a:t>Initial dropout settings required tuning to balance between underfitting and overfitting.</a:t>
          </a:r>
        </a:p>
      </dsp:txBody>
      <dsp:txXfrm>
        <a:off x="11048" y="1832296"/>
        <a:ext cx="3907357" cy="1432111"/>
      </dsp:txXfrm>
    </dsp:sp>
    <dsp:sp modelId="{D5F07B52-AB1C-4921-A9CB-311B92F25318}">
      <dsp:nvSpPr>
        <dsp:cNvPr id="0" name=""/>
        <dsp:cNvSpPr/>
      </dsp:nvSpPr>
      <dsp:spPr>
        <a:xfrm>
          <a:off x="5872084" y="0"/>
          <a:ext cx="1367575" cy="1160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073EE1-B9A8-4C21-92AB-7966F8DDD73B}">
      <dsp:nvSpPr>
        <dsp:cNvPr id="0" name=""/>
        <dsp:cNvSpPr/>
      </dsp:nvSpPr>
      <dsp:spPr>
        <a:xfrm>
          <a:off x="4602193" y="1279563"/>
          <a:ext cx="3907357" cy="497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a:t>Adjustments Made:</a:t>
          </a:r>
        </a:p>
      </dsp:txBody>
      <dsp:txXfrm>
        <a:off x="4602193" y="1279563"/>
        <a:ext cx="3907357" cy="497382"/>
      </dsp:txXfrm>
    </dsp:sp>
    <dsp:sp modelId="{0B293E3A-CC80-46CA-BD18-BD6AA0BD7B84}">
      <dsp:nvSpPr>
        <dsp:cNvPr id="0" name=""/>
        <dsp:cNvSpPr/>
      </dsp:nvSpPr>
      <dsp:spPr>
        <a:xfrm>
          <a:off x="4602193" y="1832296"/>
          <a:ext cx="3907357" cy="143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Implementation of dropout regularization significantly helped in reducing overfitting.</a:t>
          </a:r>
        </a:p>
        <a:p>
          <a:pPr marL="0" lvl="0" indent="0" algn="ctr" defTabSz="755650">
            <a:lnSpc>
              <a:spcPct val="90000"/>
            </a:lnSpc>
            <a:spcBef>
              <a:spcPct val="0"/>
            </a:spcBef>
            <a:spcAft>
              <a:spcPct val="35000"/>
            </a:spcAft>
            <a:buNone/>
          </a:pPr>
          <a:r>
            <a:rPr lang="en-US" sz="1700" kern="1200"/>
            <a:t>Adjustments to the learning rate and training duration were made to optimize performance across training and validation phases.</a:t>
          </a:r>
        </a:p>
      </dsp:txBody>
      <dsp:txXfrm>
        <a:off x="4602193" y="1832296"/>
        <a:ext cx="3907357" cy="14321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DADCB-39F6-D14C-85F9-FB877A0F1032}">
      <dsp:nvSpPr>
        <dsp:cNvPr id="0" name=""/>
        <dsp:cNvSpPr/>
      </dsp:nvSpPr>
      <dsp:spPr>
        <a:xfrm>
          <a:off x="0" y="322028"/>
          <a:ext cx="8520600" cy="1530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1293" tIns="374904" rIns="66129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Successfully implemented and evaluated a CNN model with Random Erasing augmentation.</a:t>
          </a:r>
        </a:p>
        <a:p>
          <a:pPr marL="171450" lvl="1" indent="-171450" algn="l" defTabSz="800100">
            <a:lnSpc>
              <a:spcPct val="90000"/>
            </a:lnSpc>
            <a:spcBef>
              <a:spcPct val="0"/>
            </a:spcBef>
            <a:spcAft>
              <a:spcPct val="15000"/>
            </a:spcAft>
            <a:buChar char="•"/>
          </a:pPr>
          <a:r>
            <a:rPr lang="en-US" sz="1800" kern="1200"/>
            <a:t>Demonstrated improvements in model robustness and generalization through dropout regularization.</a:t>
          </a:r>
        </a:p>
      </dsp:txBody>
      <dsp:txXfrm>
        <a:off x="0" y="322028"/>
        <a:ext cx="8520600" cy="1530900"/>
      </dsp:txXfrm>
    </dsp:sp>
    <dsp:sp modelId="{93CB8FCE-90C6-E64F-BD0A-198A63599E0F}">
      <dsp:nvSpPr>
        <dsp:cNvPr id="0" name=""/>
        <dsp:cNvSpPr/>
      </dsp:nvSpPr>
      <dsp:spPr>
        <a:xfrm>
          <a:off x="426030" y="56348"/>
          <a:ext cx="596441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800100">
            <a:lnSpc>
              <a:spcPct val="90000"/>
            </a:lnSpc>
            <a:spcBef>
              <a:spcPct val="0"/>
            </a:spcBef>
            <a:spcAft>
              <a:spcPct val="35000"/>
            </a:spcAft>
            <a:buNone/>
          </a:pPr>
          <a:r>
            <a:rPr lang="en-US" sz="1800" kern="1200"/>
            <a:t>Summary of Achievements:</a:t>
          </a:r>
        </a:p>
      </dsp:txBody>
      <dsp:txXfrm>
        <a:off x="451969" y="82287"/>
        <a:ext cx="5912541" cy="479482"/>
      </dsp:txXfrm>
    </dsp:sp>
    <dsp:sp modelId="{D83951E6-C883-3F4F-9B23-52DE0B0F5832}">
      <dsp:nvSpPr>
        <dsp:cNvPr id="0" name=""/>
        <dsp:cNvSpPr/>
      </dsp:nvSpPr>
      <dsp:spPr>
        <a:xfrm>
          <a:off x="0" y="2215809"/>
          <a:ext cx="8520600" cy="992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1293" tIns="374904" rIns="66129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The findings encourage further exploration of dropout and other regularization techniques in enhancing facial recognition models.</a:t>
          </a:r>
        </a:p>
      </dsp:txBody>
      <dsp:txXfrm>
        <a:off x="0" y="2215809"/>
        <a:ext cx="8520600" cy="992250"/>
      </dsp:txXfrm>
    </dsp:sp>
    <dsp:sp modelId="{759BD078-D1DC-2F49-829A-593FEA445CC1}">
      <dsp:nvSpPr>
        <dsp:cNvPr id="0" name=""/>
        <dsp:cNvSpPr/>
      </dsp:nvSpPr>
      <dsp:spPr>
        <a:xfrm>
          <a:off x="426030" y="1950129"/>
          <a:ext cx="596441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800100">
            <a:lnSpc>
              <a:spcPct val="90000"/>
            </a:lnSpc>
            <a:spcBef>
              <a:spcPct val="0"/>
            </a:spcBef>
            <a:spcAft>
              <a:spcPct val="35000"/>
            </a:spcAft>
            <a:buNone/>
          </a:pPr>
          <a:r>
            <a:rPr lang="en-US" sz="1800" kern="1200"/>
            <a:t>Impact on Future Research:</a:t>
          </a:r>
        </a:p>
      </dsp:txBody>
      <dsp:txXfrm>
        <a:off x="451969" y="1976068"/>
        <a:ext cx="5912541"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047b793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047b793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047b793e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047b793e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047b793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047b79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047b793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047b793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047b793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047b793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047b793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047b793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047b793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047b793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45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047b793e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047b793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047b793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047b793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8132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44846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2866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5132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0234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4332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4942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56052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445251" y="4704588"/>
            <a:ext cx="1983232" cy="273844"/>
          </a:xfrm>
        </p:spPr>
        <p:txBody>
          <a:bodyPr/>
          <a:lstStyle/>
          <a:p>
            <a:fld id="{C6F822A4-8DA6-4447-9B1F-C5DB58435268}" type="datetimeFigureOut">
              <a:rPr lang="en-US" smtClean="0"/>
              <a:t>4/28/24</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6521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05333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032517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7492466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4575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4/28/24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76913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4/28/24</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2214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8664C608-40B1-4030-A28D-5B74BC98ADCE}" type="datetimeFigureOut">
              <a:rPr lang="en-US" smtClean="0"/>
              <a:t>4/28/24</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6444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685800" rtl="0" eaLnBrk="1" latinLnBrk="0" hangingPunct="1">
        <a:lnSpc>
          <a:spcPct val="90000"/>
        </a:lnSpc>
        <a:spcBef>
          <a:spcPct val="0"/>
        </a:spcBef>
        <a:buNone/>
        <a:defRPr sz="405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p:txBody>
          <a:bodyPr spcFirstLastPara="1" wrap="square" lIns="91425" tIns="91425" rIns="91425" bIns="91425" anchor="b" anchorCtr="0">
            <a:normAutofit/>
          </a:bodyPr>
          <a:lstStyle/>
          <a:p>
            <a:pPr marL="0" lvl="0" indent="0" rtl="0">
              <a:lnSpc>
                <a:spcPct val="90000"/>
              </a:lnSpc>
              <a:spcBef>
                <a:spcPts val="0"/>
              </a:spcBef>
              <a:spcAft>
                <a:spcPts val="0"/>
              </a:spcAft>
              <a:buSzPts val="990"/>
              <a:buNone/>
            </a:pPr>
            <a:r>
              <a:rPr lang="en-US" sz="2300"/>
              <a:t>Enhancing Face Recognition Robustness with Random Erasing Data Augmentation</a:t>
            </a:r>
          </a:p>
        </p:txBody>
      </p:sp>
      <p:sp>
        <p:nvSpPr>
          <p:cNvPr id="55" name="Google Shape;55;p13"/>
          <p:cNvSpPr txBox="1">
            <a:spLocks noGrp="1"/>
          </p:cNvSpPr>
          <p:nvPr>
            <p:ph type="subTitle" idx="1"/>
          </p:nvPr>
        </p:nvSpPr>
        <p:spPr/>
        <p:txBody>
          <a:bodyPr spcFirstLastPara="1" wrap="square" lIns="91425" tIns="91425" rIns="91425" bIns="91425" anchor="t" anchorCtr="0">
            <a:normAutofit/>
          </a:bodyPr>
          <a:lstStyle/>
          <a:p>
            <a:pPr marL="0" lvl="0" indent="0" rtl="0">
              <a:spcBef>
                <a:spcPts val="0"/>
              </a:spcBef>
              <a:spcAft>
                <a:spcPts val="600"/>
              </a:spcAft>
              <a:buNone/>
            </a:pPr>
            <a:r>
              <a:rPr lang="en-US"/>
              <a:t>Yang Zhao, Zihao Wang, Yihui Chen</a:t>
            </a:r>
          </a:p>
        </p:txBody>
      </p:sp>
      <p:pic>
        <p:nvPicPr>
          <p:cNvPr id="1032" name="Picture 8" descr="Does Facial Recognition Technology Make Schools Safer? What Educators Need  to Know">
            <a:extLst>
              <a:ext uri="{FF2B5EF4-FFF2-40B4-BE49-F238E27FC236}">
                <a16:creationId xmlns:a16="http://schemas.microsoft.com/office/drawing/2014/main" id="{6C5C9E45-CC50-0DFE-8090-2453B5BDD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756" y="1648675"/>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t>Conclusion</a:t>
            </a:r>
          </a:p>
        </p:txBody>
      </p:sp>
      <p:graphicFrame>
        <p:nvGraphicFramePr>
          <p:cNvPr id="105" name="Google Shape;103;p21">
            <a:extLst>
              <a:ext uri="{FF2B5EF4-FFF2-40B4-BE49-F238E27FC236}">
                <a16:creationId xmlns:a16="http://schemas.microsoft.com/office/drawing/2014/main" id="{7DA5521C-4B68-3853-669D-E0BEF1EF67A9}"/>
              </a:ext>
            </a:extLst>
          </p:cNvPr>
          <p:cNvGraphicFramePr/>
          <p:nvPr>
            <p:extLst>
              <p:ext uri="{D42A27DB-BD31-4B8C-83A1-F6EECF244321}">
                <p14:modId xmlns:p14="http://schemas.microsoft.com/office/powerpoint/2010/main" val="3404590677"/>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spcFirstLastPara="1" wrap="square" lIns="91425" tIns="91425" rIns="91425" bIns="91425" anchor="ctr" anchorCtr="0">
            <a:normAutofit fontScale="90000"/>
          </a:bodyPr>
          <a:lstStyle/>
          <a:p>
            <a:pPr marL="0" lvl="0" indent="0" rtl="0">
              <a:lnSpc>
                <a:spcPct val="90000"/>
              </a:lnSpc>
              <a:spcBef>
                <a:spcPts val="0"/>
              </a:spcBef>
              <a:spcAft>
                <a:spcPts val="0"/>
              </a:spcAft>
              <a:buNone/>
            </a:pPr>
            <a:r>
              <a:rPr lang="en-US"/>
              <a:t>Introduction</a:t>
            </a:r>
          </a:p>
        </p:txBody>
      </p:sp>
      <p:graphicFrame>
        <p:nvGraphicFramePr>
          <p:cNvPr id="63" name="Google Shape;61;p14">
            <a:extLst>
              <a:ext uri="{FF2B5EF4-FFF2-40B4-BE49-F238E27FC236}">
                <a16:creationId xmlns:a16="http://schemas.microsoft.com/office/drawing/2014/main" id="{7ED9BC7E-571E-CB75-F103-A99E998B05BD}"/>
              </a:ext>
            </a:extLst>
          </p:cNvPr>
          <p:cNvGraphicFramePr/>
          <p:nvPr>
            <p:extLst>
              <p:ext uri="{D42A27DB-BD31-4B8C-83A1-F6EECF244321}">
                <p14:modId xmlns:p14="http://schemas.microsoft.com/office/powerpoint/2010/main" val="3582531646"/>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a:t>Related Work</a:t>
            </a:r>
          </a:p>
        </p:txBody>
      </p:sp>
      <p:graphicFrame>
        <p:nvGraphicFramePr>
          <p:cNvPr id="69" name="Google Shape;67;p15">
            <a:extLst>
              <a:ext uri="{FF2B5EF4-FFF2-40B4-BE49-F238E27FC236}">
                <a16:creationId xmlns:a16="http://schemas.microsoft.com/office/drawing/2014/main" id="{CD8903B4-C1D4-FA58-A4AB-4A04DF80B07A}"/>
              </a:ext>
            </a:extLst>
          </p:cNvPr>
          <p:cNvGraphicFramePr/>
          <p:nvPr>
            <p:extLst>
              <p:ext uri="{D42A27DB-BD31-4B8C-83A1-F6EECF244321}">
                <p14:modId xmlns:p14="http://schemas.microsoft.com/office/powerpoint/2010/main" val="2616162362"/>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t>Methodology</a:t>
            </a:r>
          </a:p>
        </p:txBody>
      </p:sp>
      <p:graphicFrame>
        <p:nvGraphicFramePr>
          <p:cNvPr id="75" name="Google Shape;73;p16">
            <a:extLst>
              <a:ext uri="{FF2B5EF4-FFF2-40B4-BE49-F238E27FC236}">
                <a16:creationId xmlns:a16="http://schemas.microsoft.com/office/drawing/2014/main" id="{A7BA7EEF-93F3-7D92-9F7A-B2E26DEA9918}"/>
              </a:ext>
            </a:extLst>
          </p:cNvPr>
          <p:cNvGraphicFramePr/>
          <p:nvPr>
            <p:extLst>
              <p:ext uri="{D42A27DB-BD31-4B8C-83A1-F6EECF244321}">
                <p14:modId xmlns:p14="http://schemas.microsoft.com/office/powerpoint/2010/main" val="1701414790"/>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t>Project Workflow and Milestones</a:t>
            </a:r>
          </a:p>
        </p:txBody>
      </p:sp>
      <p:graphicFrame>
        <p:nvGraphicFramePr>
          <p:cNvPr id="83" name="Google Shape;79;p17">
            <a:extLst>
              <a:ext uri="{FF2B5EF4-FFF2-40B4-BE49-F238E27FC236}">
                <a16:creationId xmlns:a16="http://schemas.microsoft.com/office/drawing/2014/main" id="{9B2CCD69-CB8A-031B-0964-8389C8BBC233}"/>
              </a:ext>
            </a:extLst>
          </p:cNvPr>
          <p:cNvGraphicFramePr/>
          <p:nvPr>
            <p:extLst>
              <p:ext uri="{D42A27DB-BD31-4B8C-83A1-F6EECF244321}">
                <p14:modId xmlns:p14="http://schemas.microsoft.com/office/powerpoint/2010/main" val="907392582"/>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dirty="0"/>
              <a:t>Preliminary Results – LFW Dataset</a:t>
            </a:r>
          </a:p>
        </p:txBody>
      </p:sp>
      <p:sp>
        <p:nvSpPr>
          <p:cNvPr id="85" name="Google Shape;85;p18"/>
          <p:cNvSpPr txBox="1">
            <a:spLocks noGrp="1"/>
          </p:cNvSpPr>
          <p:nvPr>
            <p:ph type="body" idx="4294967295"/>
          </p:nvPr>
        </p:nvSpPr>
        <p:spPr>
          <a:xfrm>
            <a:off x="-32083" y="1063710"/>
            <a:ext cx="4572000" cy="3724860"/>
          </a:xfrm>
        </p:spPr>
        <p:txBody>
          <a:bodyPr spcFirstLastPara="1" lIns="91425" tIns="91425" rIns="91425" bIns="91425" anchor="t" anchorCtr="0">
            <a:normAutofit lnSpcReduction="10000"/>
          </a:bodyPr>
          <a:lstStyle/>
          <a:p>
            <a:pPr marL="457200" lvl="0" indent="-304800" algn="just">
              <a:lnSpc>
                <a:spcPct val="105000"/>
              </a:lnSpc>
              <a:spcAft>
                <a:spcPts val="600"/>
              </a:spcAft>
              <a:buClr>
                <a:srgbClr val="000000"/>
              </a:buClr>
              <a:buSzPts val="1200"/>
              <a:buFont typeface="Arial"/>
              <a:buChar char="●"/>
            </a:pPr>
            <a:r>
              <a:rPr lang="en-US" sz="1500" b="0" i="0" u="none" strike="noStrike" cap="none" dirty="0">
                <a:solidFill>
                  <a:schemeClr val="dk1"/>
                </a:solidFill>
                <a:highlight>
                  <a:srgbClr val="FFFFFF"/>
                </a:highlight>
              </a:rPr>
              <a:t>Training Results:</a:t>
            </a:r>
          </a:p>
          <a:p>
            <a:pPr marL="662940" lvl="1" indent="-304800" algn="just">
              <a:lnSpc>
                <a:spcPct val="105000"/>
              </a:lnSpc>
              <a:spcAft>
                <a:spcPts val="600"/>
              </a:spcAft>
              <a:buClr>
                <a:srgbClr val="000000"/>
              </a:buClr>
              <a:buSzPts val="1200"/>
              <a:buFont typeface="Arial"/>
              <a:buChar char="●"/>
            </a:pPr>
            <a:r>
              <a:rPr lang="en-US" b="0" i="0" u="none" strike="noStrike" cap="none" dirty="0">
                <a:solidFill>
                  <a:schemeClr val="dk1"/>
                </a:solidFill>
                <a:highlight>
                  <a:srgbClr val="FFFFFF"/>
                </a:highlight>
              </a:rPr>
              <a:t>Baseline Model: Achieved a training accuracy of 98.75% and validation accuracy of 51.25% after 10 epochs, indicating potential overfitting without dropout .</a:t>
            </a:r>
          </a:p>
          <a:p>
            <a:pPr marL="662940" lvl="1" indent="-304800" algn="just">
              <a:lnSpc>
                <a:spcPct val="105000"/>
              </a:lnSpc>
              <a:spcAft>
                <a:spcPts val="600"/>
              </a:spcAft>
              <a:buClr>
                <a:srgbClr val="000000"/>
              </a:buClr>
              <a:buSzPts val="1200"/>
              <a:buFont typeface="Arial"/>
              <a:buChar char="●"/>
            </a:pPr>
            <a:r>
              <a:rPr lang="en-US" b="0" i="0" u="none" strike="noStrike" cap="none" dirty="0">
                <a:solidFill>
                  <a:schemeClr val="dk1"/>
                </a:solidFill>
                <a:highlight>
                  <a:srgbClr val="FFFFFF"/>
                </a:highlight>
              </a:rPr>
              <a:t>Model with Dropout: With a dropout rate of 0.5, training accuracy was lower, but validation accuracy improved slightly, suggesting better generalization on unseen data.</a:t>
            </a:r>
          </a:p>
          <a:p>
            <a:pPr marL="662940" lvl="1" indent="-304800" algn="just">
              <a:lnSpc>
                <a:spcPct val="105000"/>
              </a:lnSpc>
              <a:spcAft>
                <a:spcPts val="600"/>
              </a:spcAft>
              <a:buClr>
                <a:srgbClr val="000000"/>
              </a:buClr>
              <a:buSzPts val="1200"/>
              <a:buFont typeface="Arial"/>
              <a:buChar char="●"/>
            </a:pPr>
            <a:r>
              <a:rPr lang="en-US" b="0" i="0" u="none" strike="noStrike" cap="none" dirty="0">
                <a:solidFill>
                  <a:schemeClr val="dk1"/>
                </a:solidFill>
                <a:highlight>
                  <a:srgbClr val="FFFFFF"/>
                </a:highlight>
              </a:rPr>
              <a:t>Model with Random Erasing: Validation accuracy showed improvements, stabilizing around 68.75%, while the test accuracy reached up to 67.00%, demonstrating the model's enhanced ability to handle unseen data .</a:t>
            </a:r>
          </a:p>
          <a:p>
            <a:pPr marL="457200" lvl="0" indent="-304800" algn="just">
              <a:lnSpc>
                <a:spcPct val="105000"/>
              </a:lnSpc>
              <a:spcAft>
                <a:spcPts val="600"/>
              </a:spcAft>
              <a:buClr>
                <a:srgbClr val="000000"/>
              </a:buClr>
              <a:buSzPts val="1200"/>
              <a:buFont typeface="Arial"/>
              <a:buChar char="●"/>
            </a:pPr>
            <a:endParaRPr lang="en-US" sz="1500" b="0" i="0" u="none" strike="noStrike" cap="none" dirty="0">
              <a:solidFill>
                <a:schemeClr val="dk1"/>
              </a:solidFill>
              <a:highlight>
                <a:srgbClr val="FFFFFF"/>
              </a:highlight>
            </a:endParaRPr>
          </a:p>
        </p:txBody>
      </p:sp>
      <p:graphicFrame>
        <p:nvGraphicFramePr>
          <p:cNvPr id="2" name="Table 1">
            <a:extLst>
              <a:ext uri="{FF2B5EF4-FFF2-40B4-BE49-F238E27FC236}">
                <a16:creationId xmlns:a16="http://schemas.microsoft.com/office/drawing/2014/main" id="{C0689B74-4A67-30D1-3B90-F363E71ABE33}"/>
              </a:ext>
            </a:extLst>
          </p:cNvPr>
          <p:cNvGraphicFramePr>
            <a:graphicFrameLocks noGrp="1"/>
          </p:cNvGraphicFramePr>
          <p:nvPr>
            <p:extLst>
              <p:ext uri="{D42A27DB-BD31-4B8C-83A1-F6EECF244321}">
                <p14:modId xmlns:p14="http://schemas.microsoft.com/office/powerpoint/2010/main" val="228651950"/>
              </p:ext>
            </p:extLst>
          </p:nvPr>
        </p:nvGraphicFramePr>
        <p:xfrm>
          <a:off x="4828673" y="1400244"/>
          <a:ext cx="4003628" cy="2831752"/>
        </p:xfrm>
        <a:graphic>
          <a:graphicData uri="http://schemas.openxmlformats.org/drawingml/2006/table">
            <a:tbl>
              <a:tblPr>
                <a:tableStyleId>{2D5ABB26-0587-4C30-8999-92F81FD0307C}</a:tableStyleId>
              </a:tblPr>
              <a:tblGrid>
                <a:gridCol w="1000907">
                  <a:extLst>
                    <a:ext uri="{9D8B030D-6E8A-4147-A177-3AD203B41FA5}">
                      <a16:colId xmlns:a16="http://schemas.microsoft.com/office/drawing/2014/main" val="2783991805"/>
                    </a:ext>
                  </a:extLst>
                </a:gridCol>
                <a:gridCol w="1000907">
                  <a:extLst>
                    <a:ext uri="{9D8B030D-6E8A-4147-A177-3AD203B41FA5}">
                      <a16:colId xmlns:a16="http://schemas.microsoft.com/office/drawing/2014/main" val="4180352626"/>
                    </a:ext>
                  </a:extLst>
                </a:gridCol>
                <a:gridCol w="1000907">
                  <a:extLst>
                    <a:ext uri="{9D8B030D-6E8A-4147-A177-3AD203B41FA5}">
                      <a16:colId xmlns:a16="http://schemas.microsoft.com/office/drawing/2014/main" val="3007170899"/>
                    </a:ext>
                  </a:extLst>
                </a:gridCol>
                <a:gridCol w="1000907">
                  <a:extLst>
                    <a:ext uri="{9D8B030D-6E8A-4147-A177-3AD203B41FA5}">
                      <a16:colId xmlns:a16="http://schemas.microsoft.com/office/drawing/2014/main" val="3496523637"/>
                    </a:ext>
                  </a:extLst>
                </a:gridCol>
              </a:tblGrid>
              <a:tr h="647743">
                <a:tc>
                  <a:txBody>
                    <a:bodyPr/>
                    <a:lstStyle/>
                    <a:p>
                      <a:pPr algn="ctr" rtl="0" fontAlgn="t">
                        <a:spcBef>
                          <a:spcPts val="0"/>
                        </a:spcBef>
                        <a:spcAft>
                          <a:spcPts val="0"/>
                        </a:spcAft>
                      </a:pPr>
                      <a:r>
                        <a:rPr lang="en-US" sz="1200" b="0" u="none" strike="noStrike" dirty="0">
                          <a:solidFill>
                            <a:srgbClr val="000000"/>
                          </a:solidFill>
                          <a:effectLst/>
                        </a:rPr>
                        <a:t>Metric</a:t>
                      </a:r>
                      <a:endParaRPr lang="en-US" sz="1200" dirty="0">
                        <a:effectLst/>
                      </a:endParaRPr>
                    </a:p>
                  </a:txBody>
                  <a:tcPr marL="95250" marR="95250" marT="95250" marB="9525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u="none" strike="noStrike">
                          <a:solidFill>
                            <a:srgbClr val="000000"/>
                          </a:solidFill>
                          <a:effectLst/>
                        </a:rPr>
                        <a:t>Baseline Model</a:t>
                      </a:r>
                      <a:endParaRPr lang="en-US" sz="1200">
                        <a:effectLst/>
                      </a:endParaRPr>
                    </a:p>
                  </a:txBody>
                  <a:tcPr marL="95250" marR="95250" marT="95250" marB="9525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u="none" strike="noStrike">
                          <a:solidFill>
                            <a:srgbClr val="000000"/>
                          </a:solidFill>
                          <a:effectLst/>
                        </a:rPr>
                        <a:t>With Dropout</a:t>
                      </a:r>
                      <a:endParaRPr lang="en-US" sz="1200">
                        <a:effectLst/>
                      </a:endParaRPr>
                    </a:p>
                  </a:txBody>
                  <a:tcPr marL="95250" marR="95250" marT="95250" marB="9525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u="none" strike="noStrike" dirty="0">
                          <a:solidFill>
                            <a:srgbClr val="000000"/>
                          </a:solidFill>
                          <a:effectLst/>
                        </a:rPr>
                        <a:t>With Random Erasing</a:t>
                      </a:r>
                      <a:endParaRPr lang="en-US" sz="1200" dirty="0">
                        <a:effectLst/>
                      </a:endParaRPr>
                    </a:p>
                  </a:txBody>
                  <a:tcPr marL="95250" marR="95250" marT="95250" marB="9525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802679"/>
                  </a:ext>
                </a:extLst>
              </a:tr>
              <a:tr h="423832">
                <a:tc>
                  <a:txBody>
                    <a:bodyPr/>
                    <a:lstStyle/>
                    <a:p>
                      <a:pPr algn="ctr" rtl="0" fontAlgn="t">
                        <a:spcBef>
                          <a:spcPts val="0"/>
                        </a:spcBef>
                        <a:spcAft>
                          <a:spcPts val="0"/>
                        </a:spcAft>
                      </a:pPr>
                      <a:r>
                        <a:rPr lang="en-US" sz="1200" b="0" u="none" strike="noStrike">
                          <a:solidFill>
                            <a:srgbClr val="000000"/>
                          </a:solidFill>
                          <a:effectLst/>
                        </a:rPr>
                        <a:t>Train Accuracy</a:t>
                      </a:r>
                      <a:endParaRPr lang="en-US" sz="1200">
                        <a:effectLst/>
                      </a:endParaRPr>
                    </a:p>
                  </a:txBody>
                  <a:tcPr marL="95250" marR="95250" marT="95250" marB="9525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CN" sz="1200" b="0" u="none" strike="noStrike">
                          <a:solidFill>
                            <a:srgbClr val="000000"/>
                          </a:solidFill>
                          <a:effectLst/>
                        </a:rPr>
                        <a:t>98.75%</a:t>
                      </a:r>
                      <a:endParaRPr lang="en-CN" sz="1200">
                        <a:effectLst/>
                      </a:endParaRPr>
                    </a:p>
                  </a:txBody>
                  <a:tcPr marL="95250" marR="95250" marT="95250" marB="9525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CN" sz="1200" b="0" u="none" strike="noStrike">
                          <a:solidFill>
                            <a:srgbClr val="000000"/>
                          </a:solidFill>
                          <a:effectLst/>
                        </a:rPr>
                        <a:t>91.56%</a:t>
                      </a:r>
                      <a:endParaRPr lang="en-CN" sz="1200">
                        <a:effectLst/>
                      </a:endParaRPr>
                    </a:p>
                  </a:txBody>
                  <a:tcPr marL="95250" marR="95250" marT="95250" marB="9525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CN" sz="1200" b="0" u="none" strike="noStrike">
                          <a:solidFill>
                            <a:srgbClr val="000000"/>
                          </a:solidFill>
                          <a:effectLst/>
                        </a:rPr>
                        <a:t>97.81%</a:t>
                      </a:r>
                      <a:endParaRPr lang="en-CN" sz="1200">
                        <a:effectLst/>
                      </a:endParaRPr>
                    </a:p>
                  </a:txBody>
                  <a:tcPr marL="95250" marR="95250" marT="95250" marB="952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6838884"/>
                  </a:ext>
                </a:extLst>
              </a:tr>
              <a:tr h="423832">
                <a:tc>
                  <a:txBody>
                    <a:bodyPr/>
                    <a:lstStyle/>
                    <a:p>
                      <a:pPr algn="ctr" rtl="0" fontAlgn="t">
                        <a:spcBef>
                          <a:spcPts val="0"/>
                        </a:spcBef>
                        <a:spcAft>
                          <a:spcPts val="0"/>
                        </a:spcAft>
                      </a:pPr>
                      <a:r>
                        <a:rPr lang="en-US" sz="1200" b="0" u="none" strike="noStrike">
                          <a:solidFill>
                            <a:srgbClr val="000000"/>
                          </a:solidFill>
                          <a:effectLst/>
                        </a:rPr>
                        <a:t>Val Accuracy</a:t>
                      </a:r>
                      <a:endParaRPr lang="en-US" sz="120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51.25%</a:t>
                      </a:r>
                      <a:endParaRPr lang="en-CN" sz="1200">
                        <a:effectLst/>
                      </a:endParaRPr>
                    </a:p>
                  </a:txBody>
                  <a:tcPr marL="95250" marR="95250" marT="95250" marB="95250"/>
                </a:tc>
                <a:tc>
                  <a:txBody>
                    <a:bodyPr/>
                    <a:lstStyle/>
                    <a:p>
                      <a:pPr algn="ctr" rtl="0" fontAlgn="t">
                        <a:spcBef>
                          <a:spcPts val="0"/>
                        </a:spcBef>
                        <a:spcAft>
                          <a:spcPts val="0"/>
                        </a:spcAft>
                      </a:pPr>
                      <a:r>
                        <a:rPr lang="en-CN" sz="1200" b="0" u="none" strike="noStrike" dirty="0">
                          <a:solidFill>
                            <a:srgbClr val="000000"/>
                          </a:solidFill>
                          <a:effectLst/>
                        </a:rPr>
                        <a:t>56.25%</a:t>
                      </a:r>
                      <a:endParaRPr lang="en-CN" sz="1200" dirty="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68.75%</a:t>
                      </a:r>
                      <a:endParaRPr lang="en-CN" sz="1200">
                        <a:effectLst/>
                      </a:endParaRPr>
                    </a:p>
                  </a:txBody>
                  <a:tcPr marL="95250" marR="95250" marT="95250" marB="95250"/>
                </a:tc>
                <a:extLst>
                  <a:ext uri="{0D108BD9-81ED-4DB2-BD59-A6C34878D82A}">
                    <a16:rowId xmlns:a16="http://schemas.microsoft.com/office/drawing/2014/main" val="2902268088"/>
                  </a:ext>
                </a:extLst>
              </a:tr>
              <a:tr h="423832">
                <a:tc>
                  <a:txBody>
                    <a:bodyPr/>
                    <a:lstStyle/>
                    <a:p>
                      <a:pPr algn="ctr" rtl="0" fontAlgn="t">
                        <a:spcBef>
                          <a:spcPts val="0"/>
                        </a:spcBef>
                        <a:spcAft>
                          <a:spcPts val="0"/>
                        </a:spcAft>
                      </a:pPr>
                      <a:r>
                        <a:rPr lang="en-US" sz="1200" b="0" u="none" strike="noStrike">
                          <a:solidFill>
                            <a:srgbClr val="000000"/>
                          </a:solidFill>
                          <a:effectLst/>
                        </a:rPr>
                        <a:t>Test Accuracy</a:t>
                      </a:r>
                      <a:endParaRPr lang="en-US" sz="120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58.00%</a:t>
                      </a:r>
                      <a:endParaRPr lang="en-CN" sz="120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65.00%</a:t>
                      </a:r>
                      <a:endParaRPr lang="en-CN" sz="120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67.00%</a:t>
                      </a:r>
                      <a:endParaRPr lang="en-CN" sz="1200">
                        <a:effectLst/>
                      </a:endParaRPr>
                    </a:p>
                  </a:txBody>
                  <a:tcPr marL="95250" marR="95250" marT="95250" marB="95250"/>
                </a:tc>
                <a:extLst>
                  <a:ext uri="{0D108BD9-81ED-4DB2-BD59-A6C34878D82A}">
                    <a16:rowId xmlns:a16="http://schemas.microsoft.com/office/drawing/2014/main" val="1832769299"/>
                  </a:ext>
                </a:extLst>
              </a:tr>
              <a:tr h="423832">
                <a:tc>
                  <a:txBody>
                    <a:bodyPr/>
                    <a:lstStyle/>
                    <a:p>
                      <a:pPr algn="ctr" rtl="0" fontAlgn="t">
                        <a:spcBef>
                          <a:spcPts val="0"/>
                        </a:spcBef>
                        <a:spcAft>
                          <a:spcPts val="0"/>
                        </a:spcAft>
                      </a:pPr>
                      <a:r>
                        <a:rPr lang="en-US" sz="1200" b="0" u="none" strike="noStrike">
                          <a:solidFill>
                            <a:srgbClr val="000000"/>
                          </a:solidFill>
                          <a:effectLst/>
                        </a:rPr>
                        <a:t>Test Loss</a:t>
                      </a:r>
                      <a:endParaRPr lang="en-US" sz="120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1.9368</a:t>
                      </a:r>
                      <a:endParaRPr lang="en-CN" sz="1200">
                        <a:effectLst/>
                      </a:endParaRPr>
                    </a:p>
                  </a:txBody>
                  <a:tcPr marL="95250" marR="95250" marT="95250" marB="95250"/>
                </a:tc>
                <a:tc>
                  <a:txBody>
                    <a:bodyPr/>
                    <a:lstStyle/>
                    <a:p>
                      <a:pPr algn="ctr" rtl="0" fontAlgn="t">
                        <a:spcBef>
                          <a:spcPts val="0"/>
                        </a:spcBef>
                        <a:spcAft>
                          <a:spcPts val="0"/>
                        </a:spcAft>
                      </a:pPr>
                      <a:r>
                        <a:rPr lang="en-CN" sz="1200" b="0" u="none" strike="noStrike">
                          <a:solidFill>
                            <a:srgbClr val="000000"/>
                          </a:solidFill>
                          <a:effectLst/>
                        </a:rPr>
                        <a:t>1.1821</a:t>
                      </a:r>
                      <a:endParaRPr lang="en-CN" sz="1200">
                        <a:effectLst/>
                      </a:endParaRPr>
                    </a:p>
                  </a:txBody>
                  <a:tcPr marL="95250" marR="95250" marT="95250" marB="95250"/>
                </a:tc>
                <a:tc>
                  <a:txBody>
                    <a:bodyPr/>
                    <a:lstStyle/>
                    <a:p>
                      <a:pPr algn="ctr" rtl="0" fontAlgn="t">
                        <a:spcBef>
                          <a:spcPts val="0"/>
                        </a:spcBef>
                        <a:spcAft>
                          <a:spcPts val="0"/>
                        </a:spcAft>
                      </a:pPr>
                      <a:r>
                        <a:rPr lang="en-CN" sz="1200" b="0" u="none" strike="noStrike" dirty="0">
                          <a:solidFill>
                            <a:srgbClr val="000000"/>
                          </a:solidFill>
                          <a:effectLst/>
                        </a:rPr>
                        <a:t>0.9663</a:t>
                      </a:r>
                      <a:endParaRPr lang="en-CN" sz="1200" dirty="0">
                        <a:effectLst/>
                      </a:endParaRPr>
                    </a:p>
                  </a:txBody>
                  <a:tcPr marL="95250" marR="95250" marT="95250" marB="95250"/>
                </a:tc>
                <a:extLst>
                  <a:ext uri="{0D108BD9-81ED-4DB2-BD59-A6C34878D82A}">
                    <a16:rowId xmlns:a16="http://schemas.microsoft.com/office/drawing/2014/main" val="206220588"/>
                  </a:ext>
                </a:extLst>
              </a:tr>
            </a:tbl>
          </a:graphicData>
        </a:graphic>
      </p:graphicFrame>
      <p:sp>
        <p:nvSpPr>
          <p:cNvPr id="3" name="Rectangle 1">
            <a:extLst>
              <a:ext uri="{FF2B5EF4-FFF2-40B4-BE49-F238E27FC236}">
                <a16:creationId xmlns:a16="http://schemas.microsoft.com/office/drawing/2014/main" id="{5824BA2F-697F-A5FD-3BE9-32BD4B3DE56F}"/>
              </a:ext>
            </a:extLst>
          </p:cNvPr>
          <p:cNvSpPr>
            <a:spLocks noChangeArrowheads="1"/>
          </p:cNvSpPr>
          <p:nvPr/>
        </p:nvSpPr>
        <p:spPr bwMode="auto">
          <a:xfrm>
            <a:off x="954088" y="1993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dirty="0"/>
              <a:t>Preliminary Results – Yale Dataset</a:t>
            </a:r>
          </a:p>
        </p:txBody>
      </p:sp>
      <p:sp>
        <p:nvSpPr>
          <p:cNvPr id="85" name="Google Shape;85;p18"/>
          <p:cNvSpPr txBox="1">
            <a:spLocks noGrp="1"/>
          </p:cNvSpPr>
          <p:nvPr>
            <p:ph type="body" idx="4294967295"/>
          </p:nvPr>
        </p:nvSpPr>
        <p:spPr>
          <a:xfrm>
            <a:off x="-32083" y="1063710"/>
            <a:ext cx="4572000" cy="3724860"/>
          </a:xfrm>
        </p:spPr>
        <p:txBody>
          <a:bodyPr spcFirstLastPara="1" lIns="91425" tIns="91425" rIns="91425" bIns="91425" anchor="t" anchorCtr="0">
            <a:normAutofit lnSpcReduction="10000"/>
          </a:bodyPr>
          <a:lstStyle/>
          <a:p>
            <a:pPr marL="457200" lvl="0" indent="-304800" algn="just">
              <a:lnSpc>
                <a:spcPct val="105000"/>
              </a:lnSpc>
              <a:spcAft>
                <a:spcPts val="600"/>
              </a:spcAft>
              <a:buClr>
                <a:srgbClr val="000000"/>
              </a:buClr>
              <a:buSzPts val="1200"/>
              <a:buFont typeface="Arial"/>
              <a:buChar char="●"/>
            </a:pPr>
            <a:r>
              <a:rPr lang="en-US" sz="1500" b="0" i="0" u="none" strike="noStrike" cap="none" dirty="0">
                <a:solidFill>
                  <a:schemeClr val="dk1"/>
                </a:solidFill>
                <a:highlight>
                  <a:srgbClr val="FFFFFF"/>
                </a:highlight>
              </a:rPr>
              <a:t>Training Results:</a:t>
            </a:r>
          </a:p>
          <a:p>
            <a:pPr marL="662940" lvl="1" indent="-304800" algn="just">
              <a:lnSpc>
                <a:spcPct val="105000"/>
              </a:lnSpc>
              <a:spcAft>
                <a:spcPts val="600"/>
              </a:spcAft>
              <a:buClr>
                <a:srgbClr val="000000"/>
              </a:buClr>
              <a:buSzPts val="1200"/>
              <a:buFont typeface="Arial"/>
              <a:buChar char="●"/>
            </a:pPr>
            <a:r>
              <a:rPr lang="en-US" b="0" i="0" u="none" strike="noStrike" cap="none" dirty="0">
                <a:solidFill>
                  <a:schemeClr val="dk1"/>
                </a:solidFill>
                <a:highlight>
                  <a:srgbClr val="FFFFFF"/>
                </a:highlight>
              </a:rPr>
              <a:t>Baseline Model: Achieved a training accuracy of 93.64% and validation accuracy of 84.00% after 10 epochs, indicating potential overfitting without dropout .</a:t>
            </a:r>
          </a:p>
          <a:p>
            <a:pPr marL="662940" lvl="1" indent="-304800" algn="just">
              <a:lnSpc>
                <a:spcPct val="105000"/>
              </a:lnSpc>
              <a:spcAft>
                <a:spcPts val="600"/>
              </a:spcAft>
              <a:buClr>
                <a:srgbClr val="000000"/>
              </a:buClr>
              <a:buSzPts val="1200"/>
              <a:buFont typeface="Arial"/>
              <a:buChar char="●"/>
            </a:pPr>
            <a:r>
              <a:rPr lang="en-US" b="0" i="0" u="none" strike="noStrike" cap="none" dirty="0">
                <a:solidFill>
                  <a:schemeClr val="dk1"/>
                </a:solidFill>
                <a:highlight>
                  <a:srgbClr val="FFFFFF"/>
                </a:highlight>
              </a:rPr>
              <a:t>Model with Dropout: With a dropout rate of 0.5, training accuracy was lower, but test loss improved slightly, suggesting better generalization on unseen data .</a:t>
            </a:r>
          </a:p>
          <a:p>
            <a:pPr marL="662940" lvl="1" indent="-304800" algn="just">
              <a:lnSpc>
                <a:spcPct val="105000"/>
              </a:lnSpc>
              <a:spcAft>
                <a:spcPts val="600"/>
              </a:spcAft>
              <a:buClr>
                <a:srgbClr val="000000"/>
              </a:buClr>
              <a:buSzPts val="1200"/>
              <a:buFont typeface="Arial"/>
              <a:buChar char="●"/>
            </a:pPr>
            <a:r>
              <a:rPr lang="en-US" b="0" i="0" u="none" strike="noStrike" cap="none" dirty="0">
                <a:solidFill>
                  <a:schemeClr val="dk1"/>
                </a:solidFill>
                <a:highlight>
                  <a:srgbClr val="FFFFFF"/>
                </a:highlight>
              </a:rPr>
              <a:t>Model with Random Erasing: Validation accuracy goes even lower around 76.00%, while the test loss decreased to 0.0759, demonstrating the model's slightly enhanced ability to handle unseen data.</a:t>
            </a:r>
          </a:p>
          <a:p>
            <a:pPr marL="457200" lvl="0" indent="-304800" algn="just">
              <a:lnSpc>
                <a:spcPct val="105000"/>
              </a:lnSpc>
              <a:spcAft>
                <a:spcPts val="600"/>
              </a:spcAft>
              <a:buClr>
                <a:srgbClr val="000000"/>
              </a:buClr>
              <a:buSzPts val="1200"/>
              <a:buFont typeface="Arial"/>
              <a:buChar char="●"/>
            </a:pPr>
            <a:endParaRPr lang="en-US" sz="1500" b="0" i="0" u="none" strike="noStrike" cap="none" dirty="0">
              <a:solidFill>
                <a:schemeClr val="dk1"/>
              </a:solidFill>
              <a:highlight>
                <a:srgbClr val="FFFFFF"/>
              </a:highlight>
            </a:endParaRPr>
          </a:p>
        </p:txBody>
      </p:sp>
      <p:graphicFrame>
        <p:nvGraphicFramePr>
          <p:cNvPr id="2" name="Table 1">
            <a:extLst>
              <a:ext uri="{FF2B5EF4-FFF2-40B4-BE49-F238E27FC236}">
                <a16:creationId xmlns:a16="http://schemas.microsoft.com/office/drawing/2014/main" id="{C0689B74-4A67-30D1-3B90-F363E71ABE33}"/>
              </a:ext>
            </a:extLst>
          </p:cNvPr>
          <p:cNvGraphicFramePr>
            <a:graphicFrameLocks noGrp="1"/>
          </p:cNvGraphicFramePr>
          <p:nvPr>
            <p:extLst>
              <p:ext uri="{D42A27DB-BD31-4B8C-83A1-F6EECF244321}">
                <p14:modId xmlns:p14="http://schemas.microsoft.com/office/powerpoint/2010/main" val="1820497951"/>
              </p:ext>
            </p:extLst>
          </p:nvPr>
        </p:nvGraphicFramePr>
        <p:xfrm>
          <a:off x="4828673" y="1400244"/>
          <a:ext cx="4003628" cy="2831752"/>
        </p:xfrm>
        <a:graphic>
          <a:graphicData uri="http://schemas.openxmlformats.org/drawingml/2006/table">
            <a:tbl>
              <a:tblPr>
                <a:tableStyleId>{2D5ABB26-0587-4C30-8999-92F81FD0307C}</a:tableStyleId>
              </a:tblPr>
              <a:tblGrid>
                <a:gridCol w="1000907">
                  <a:extLst>
                    <a:ext uri="{9D8B030D-6E8A-4147-A177-3AD203B41FA5}">
                      <a16:colId xmlns:a16="http://schemas.microsoft.com/office/drawing/2014/main" val="2783991805"/>
                    </a:ext>
                  </a:extLst>
                </a:gridCol>
                <a:gridCol w="1000907">
                  <a:extLst>
                    <a:ext uri="{9D8B030D-6E8A-4147-A177-3AD203B41FA5}">
                      <a16:colId xmlns:a16="http://schemas.microsoft.com/office/drawing/2014/main" val="4180352626"/>
                    </a:ext>
                  </a:extLst>
                </a:gridCol>
                <a:gridCol w="1000907">
                  <a:extLst>
                    <a:ext uri="{9D8B030D-6E8A-4147-A177-3AD203B41FA5}">
                      <a16:colId xmlns:a16="http://schemas.microsoft.com/office/drawing/2014/main" val="3007170899"/>
                    </a:ext>
                  </a:extLst>
                </a:gridCol>
                <a:gridCol w="1000907">
                  <a:extLst>
                    <a:ext uri="{9D8B030D-6E8A-4147-A177-3AD203B41FA5}">
                      <a16:colId xmlns:a16="http://schemas.microsoft.com/office/drawing/2014/main" val="3496523637"/>
                    </a:ext>
                  </a:extLst>
                </a:gridCol>
              </a:tblGrid>
              <a:tr h="647743">
                <a:tc>
                  <a:txBody>
                    <a:bodyPr/>
                    <a:lstStyle/>
                    <a:p>
                      <a:pPr algn="ctr" rtl="0" fontAlgn="t">
                        <a:spcBef>
                          <a:spcPts val="0"/>
                        </a:spcBef>
                        <a:spcAft>
                          <a:spcPts val="0"/>
                        </a:spcAft>
                      </a:pPr>
                      <a:r>
                        <a:rPr lang="en-US" sz="1200" b="0" u="none" strike="noStrike" kern="1200" dirty="0">
                          <a:solidFill>
                            <a:srgbClr val="000000"/>
                          </a:solidFill>
                          <a:effectLst/>
                          <a:latin typeface="+mn-lt"/>
                          <a:ea typeface="+mn-ea"/>
                          <a:cs typeface="+mn-cs"/>
                        </a:rPr>
                        <a:t>Metric</a:t>
                      </a:r>
                    </a:p>
                  </a:txBody>
                  <a:tcPr marL="95250" marR="95250" marT="95250" marB="9525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u="none" strike="noStrike" kern="1200" dirty="0">
                          <a:solidFill>
                            <a:srgbClr val="000000"/>
                          </a:solidFill>
                          <a:effectLst/>
                          <a:latin typeface="+mn-lt"/>
                          <a:ea typeface="+mn-ea"/>
                          <a:cs typeface="+mn-cs"/>
                        </a:rPr>
                        <a:t>Baseline Model</a:t>
                      </a:r>
                    </a:p>
                  </a:txBody>
                  <a:tcPr marL="95250" marR="95250" marT="95250" marB="9525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u="none" strike="noStrike" kern="1200">
                          <a:solidFill>
                            <a:srgbClr val="000000"/>
                          </a:solidFill>
                          <a:effectLst/>
                          <a:latin typeface="+mn-lt"/>
                          <a:ea typeface="+mn-ea"/>
                          <a:cs typeface="+mn-cs"/>
                        </a:rPr>
                        <a:t>With Dropout</a:t>
                      </a:r>
                    </a:p>
                  </a:txBody>
                  <a:tcPr marL="95250" marR="95250" marT="95250" marB="95250">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u="none" strike="noStrike" kern="1200" dirty="0">
                          <a:solidFill>
                            <a:srgbClr val="000000"/>
                          </a:solidFill>
                          <a:effectLst/>
                          <a:latin typeface="+mn-lt"/>
                          <a:ea typeface="+mn-ea"/>
                          <a:cs typeface="+mn-cs"/>
                        </a:rPr>
                        <a:t>With Random Erasing</a:t>
                      </a:r>
                    </a:p>
                  </a:txBody>
                  <a:tcPr marL="95250" marR="95250" marT="95250" marB="9525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802679"/>
                  </a:ext>
                </a:extLst>
              </a:tr>
              <a:tr h="423832">
                <a:tc>
                  <a:txBody>
                    <a:bodyPr/>
                    <a:lstStyle/>
                    <a:p>
                      <a:pPr algn="ctr" rtl="0" fontAlgn="t">
                        <a:spcBef>
                          <a:spcPts val="0"/>
                        </a:spcBef>
                        <a:spcAft>
                          <a:spcPts val="0"/>
                        </a:spcAft>
                      </a:pPr>
                      <a:r>
                        <a:rPr lang="en-US" sz="1200" b="0" u="none" strike="noStrike" kern="1200">
                          <a:solidFill>
                            <a:srgbClr val="000000"/>
                          </a:solidFill>
                          <a:effectLst/>
                          <a:latin typeface="+mn-lt"/>
                          <a:ea typeface="+mn-ea"/>
                          <a:cs typeface="+mn-cs"/>
                        </a:rPr>
                        <a:t>Train Accuracy</a:t>
                      </a:r>
                    </a:p>
                  </a:txBody>
                  <a:tcPr marL="95250" marR="95250" marT="95250" marB="9525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CN" sz="1200" b="0" u="none" strike="noStrike" kern="1200" dirty="0">
                          <a:solidFill>
                            <a:srgbClr val="000000"/>
                          </a:solidFill>
                          <a:effectLst/>
                          <a:latin typeface="+mn-lt"/>
                          <a:ea typeface="+mn-ea"/>
                          <a:cs typeface="+mn-cs"/>
                        </a:rPr>
                        <a:t>93.64%</a:t>
                      </a:r>
                    </a:p>
                  </a:txBody>
                  <a:tcPr marL="95250" marR="95250" marT="95250" marB="9525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CN" sz="1200" b="0" u="none" strike="noStrike" kern="1200" dirty="0">
                          <a:solidFill>
                            <a:srgbClr val="000000"/>
                          </a:solidFill>
                          <a:effectLst/>
                          <a:latin typeface="+mn-lt"/>
                          <a:ea typeface="+mn-ea"/>
                          <a:cs typeface="+mn-cs"/>
                        </a:rPr>
                        <a:t>89.09%</a:t>
                      </a:r>
                    </a:p>
                  </a:txBody>
                  <a:tcPr marL="95250" marR="95250" marT="95250" marB="9525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CN" sz="1200" b="0" u="none" strike="noStrike" kern="1200">
                          <a:solidFill>
                            <a:srgbClr val="000000"/>
                          </a:solidFill>
                          <a:effectLst/>
                          <a:latin typeface="+mn-lt"/>
                          <a:ea typeface="+mn-ea"/>
                          <a:cs typeface="+mn-cs"/>
                        </a:rPr>
                        <a:t>93.64%</a:t>
                      </a:r>
                    </a:p>
                  </a:txBody>
                  <a:tcPr marL="95250" marR="95250" marT="95250" marB="952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6838884"/>
                  </a:ext>
                </a:extLst>
              </a:tr>
              <a:tr h="423832">
                <a:tc>
                  <a:txBody>
                    <a:bodyPr/>
                    <a:lstStyle/>
                    <a:p>
                      <a:pPr algn="ctr" rtl="0" fontAlgn="t">
                        <a:spcBef>
                          <a:spcPts val="0"/>
                        </a:spcBef>
                        <a:spcAft>
                          <a:spcPts val="0"/>
                        </a:spcAft>
                      </a:pPr>
                      <a:r>
                        <a:rPr lang="en-US" sz="1200" b="0" u="none" strike="noStrike" kern="1200" dirty="0">
                          <a:solidFill>
                            <a:srgbClr val="000000"/>
                          </a:solidFill>
                          <a:effectLst/>
                          <a:latin typeface="+mn-lt"/>
                          <a:ea typeface="+mn-ea"/>
                          <a:cs typeface="+mn-cs"/>
                        </a:rPr>
                        <a:t>Val Accuracy</a:t>
                      </a:r>
                    </a:p>
                  </a:txBody>
                  <a:tcPr marL="95250" marR="95250" marT="95250" marB="95250"/>
                </a:tc>
                <a:tc>
                  <a:txBody>
                    <a:bodyPr/>
                    <a:lstStyle/>
                    <a:p>
                      <a:pPr algn="ctr" rtl="0" fontAlgn="t">
                        <a:spcBef>
                          <a:spcPts val="0"/>
                        </a:spcBef>
                        <a:spcAft>
                          <a:spcPts val="0"/>
                        </a:spcAft>
                      </a:pPr>
                      <a:r>
                        <a:rPr lang="en-CN" sz="1200" b="0" u="none" strike="noStrike" kern="1200">
                          <a:solidFill>
                            <a:srgbClr val="000000"/>
                          </a:solidFill>
                          <a:effectLst/>
                          <a:latin typeface="+mn-lt"/>
                          <a:ea typeface="+mn-ea"/>
                          <a:cs typeface="+mn-cs"/>
                        </a:rPr>
                        <a:t>84.00%</a:t>
                      </a:r>
                    </a:p>
                  </a:txBody>
                  <a:tcPr marL="95250" marR="95250" marT="95250" marB="95250"/>
                </a:tc>
                <a:tc>
                  <a:txBody>
                    <a:bodyPr/>
                    <a:lstStyle/>
                    <a:p>
                      <a:pPr algn="ctr" rtl="0" fontAlgn="t">
                        <a:spcBef>
                          <a:spcPts val="0"/>
                        </a:spcBef>
                        <a:spcAft>
                          <a:spcPts val="0"/>
                        </a:spcAft>
                      </a:pPr>
                      <a:r>
                        <a:rPr lang="en-CN" sz="1200" b="0" u="none" strike="noStrike" kern="1200" dirty="0">
                          <a:solidFill>
                            <a:srgbClr val="000000"/>
                          </a:solidFill>
                          <a:effectLst/>
                          <a:latin typeface="+mn-lt"/>
                          <a:ea typeface="+mn-ea"/>
                          <a:cs typeface="+mn-cs"/>
                        </a:rPr>
                        <a:t>80.00%</a:t>
                      </a:r>
                    </a:p>
                  </a:txBody>
                  <a:tcPr marL="95250" marR="95250" marT="95250" marB="95250"/>
                </a:tc>
                <a:tc>
                  <a:txBody>
                    <a:bodyPr/>
                    <a:lstStyle/>
                    <a:p>
                      <a:pPr algn="ctr" rtl="0" fontAlgn="t">
                        <a:spcBef>
                          <a:spcPts val="0"/>
                        </a:spcBef>
                        <a:spcAft>
                          <a:spcPts val="0"/>
                        </a:spcAft>
                      </a:pPr>
                      <a:r>
                        <a:rPr lang="en-CN" sz="1200" b="0" u="none" strike="noStrike" kern="1200" dirty="0">
                          <a:solidFill>
                            <a:srgbClr val="000000"/>
                          </a:solidFill>
                          <a:effectLst/>
                          <a:latin typeface="+mn-lt"/>
                          <a:ea typeface="+mn-ea"/>
                          <a:cs typeface="+mn-cs"/>
                        </a:rPr>
                        <a:t>76.00%</a:t>
                      </a:r>
                    </a:p>
                  </a:txBody>
                  <a:tcPr marL="95250" marR="95250" marT="95250" marB="95250"/>
                </a:tc>
                <a:extLst>
                  <a:ext uri="{0D108BD9-81ED-4DB2-BD59-A6C34878D82A}">
                    <a16:rowId xmlns:a16="http://schemas.microsoft.com/office/drawing/2014/main" val="2902268088"/>
                  </a:ext>
                </a:extLst>
              </a:tr>
              <a:tr h="423832">
                <a:tc>
                  <a:txBody>
                    <a:bodyPr/>
                    <a:lstStyle/>
                    <a:p>
                      <a:pPr algn="ctr" rtl="0" fontAlgn="t">
                        <a:spcBef>
                          <a:spcPts val="0"/>
                        </a:spcBef>
                        <a:spcAft>
                          <a:spcPts val="0"/>
                        </a:spcAft>
                      </a:pPr>
                      <a:r>
                        <a:rPr lang="en-US" sz="1200" b="0" u="none" strike="noStrike" kern="1200">
                          <a:solidFill>
                            <a:srgbClr val="000000"/>
                          </a:solidFill>
                          <a:effectLst/>
                          <a:latin typeface="+mn-lt"/>
                          <a:ea typeface="+mn-ea"/>
                          <a:cs typeface="+mn-cs"/>
                        </a:rPr>
                        <a:t>Test Accuracy</a:t>
                      </a:r>
                    </a:p>
                  </a:txBody>
                  <a:tcPr marL="95250" marR="95250" marT="95250" marB="95250"/>
                </a:tc>
                <a:tc>
                  <a:txBody>
                    <a:bodyPr/>
                    <a:lstStyle/>
                    <a:p>
                      <a:pPr algn="ctr" rtl="0" fontAlgn="t">
                        <a:spcBef>
                          <a:spcPts val="0"/>
                        </a:spcBef>
                        <a:spcAft>
                          <a:spcPts val="0"/>
                        </a:spcAft>
                      </a:pPr>
                      <a:r>
                        <a:rPr lang="en-CN" sz="1200" b="0" u="none" strike="noStrike" kern="1200">
                          <a:solidFill>
                            <a:srgbClr val="000000"/>
                          </a:solidFill>
                          <a:effectLst/>
                          <a:latin typeface="+mn-lt"/>
                          <a:ea typeface="+mn-ea"/>
                          <a:cs typeface="+mn-cs"/>
                        </a:rPr>
                        <a:t>90.00%</a:t>
                      </a:r>
                    </a:p>
                  </a:txBody>
                  <a:tcPr marL="95250" marR="95250" marT="95250" marB="95250"/>
                </a:tc>
                <a:tc>
                  <a:txBody>
                    <a:bodyPr/>
                    <a:lstStyle/>
                    <a:p>
                      <a:pPr algn="ctr" rtl="0" fontAlgn="t">
                        <a:spcBef>
                          <a:spcPts val="0"/>
                        </a:spcBef>
                        <a:spcAft>
                          <a:spcPts val="0"/>
                        </a:spcAft>
                      </a:pPr>
                      <a:r>
                        <a:rPr lang="en-CN" sz="1200" b="0" u="none" strike="noStrike" kern="1200">
                          <a:solidFill>
                            <a:srgbClr val="000000"/>
                          </a:solidFill>
                          <a:effectLst/>
                          <a:latin typeface="+mn-lt"/>
                          <a:ea typeface="+mn-ea"/>
                          <a:cs typeface="+mn-cs"/>
                        </a:rPr>
                        <a:t>90.00%</a:t>
                      </a:r>
                    </a:p>
                  </a:txBody>
                  <a:tcPr marL="95250" marR="95250" marT="95250" marB="95250"/>
                </a:tc>
                <a:tc>
                  <a:txBody>
                    <a:bodyPr/>
                    <a:lstStyle/>
                    <a:p>
                      <a:pPr algn="ctr" rtl="0" fontAlgn="t">
                        <a:spcBef>
                          <a:spcPts val="0"/>
                        </a:spcBef>
                        <a:spcAft>
                          <a:spcPts val="0"/>
                        </a:spcAft>
                      </a:pPr>
                      <a:r>
                        <a:rPr lang="en-CN" sz="1200" b="0" u="none" strike="noStrike" kern="1200" dirty="0">
                          <a:solidFill>
                            <a:srgbClr val="000000"/>
                          </a:solidFill>
                          <a:effectLst/>
                          <a:latin typeface="+mn-lt"/>
                          <a:ea typeface="+mn-ea"/>
                          <a:cs typeface="+mn-cs"/>
                        </a:rPr>
                        <a:t>90.00%</a:t>
                      </a:r>
                    </a:p>
                  </a:txBody>
                  <a:tcPr marL="95250" marR="95250" marT="95250" marB="95250"/>
                </a:tc>
                <a:extLst>
                  <a:ext uri="{0D108BD9-81ED-4DB2-BD59-A6C34878D82A}">
                    <a16:rowId xmlns:a16="http://schemas.microsoft.com/office/drawing/2014/main" val="1832769299"/>
                  </a:ext>
                </a:extLst>
              </a:tr>
              <a:tr h="423832">
                <a:tc>
                  <a:txBody>
                    <a:bodyPr/>
                    <a:lstStyle/>
                    <a:p>
                      <a:pPr algn="ctr" rtl="0" fontAlgn="t">
                        <a:spcBef>
                          <a:spcPts val="0"/>
                        </a:spcBef>
                        <a:spcAft>
                          <a:spcPts val="0"/>
                        </a:spcAft>
                      </a:pPr>
                      <a:r>
                        <a:rPr lang="en-US" sz="1200" b="0" u="none" strike="noStrike" kern="1200">
                          <a:solidFill>
                            <a:srgbClr val="000000"/>
                          </a:solidFill>
                          <a:effectLst/>
                          <a:latin typeface="+mn-lt"/>
                          <a:ea typeface="+mn-ea"/>
                          <a:cs typeface="+mn-cs"/>
                        </a:rPr>
                        <a:t>Test Loss</a:t>
                      </a:r>
                    </a:p>
                  </a:txBody>
                  <a:tcPr marL="95250" marR="95250" marT="95250" marB="95250"/>
                </a:tc>
                <a:tc>
                  <a:txBody>
                    <a:bodyPr/>
                    <a:lstStyle/>
                    <a:p>
                      <a:pPr algn="ctr" rtl="0" fontAlgn="t">
                        <a:spcBef>
                          <a:spcPts val="0"/>
                        </a:spcBef>
                        <a:spcAft>
                          <a:spcPts val="0"/>
                        </a:spcAft>
                      </a:pPr>
                      <a:r>
                        <a:rPr lang="en-CN" sz="1200" b="0" u="none" strike="noStrike" kern="1200">
                          <a:solidFill>
                            <a:srgbClr val="000000"/>
                          </a:solidFill>
                          <a:effectLst/>
                          <a:latin typeface="+mn-lt"/>
                          <a:ea typeface="+mn-ea"/>
                          <a:cs typeface="+mn-cs"/>
                        </a:rPr>
                        <a:t>0.1387</a:t>
                      </a:r>
                    </a:p>
                  </a:txBody>
                  <a:tcPr marL="95250" marR="95250" marT="95250" marB="95250"/>
                </a:tc>
                <a:tc>
                  <a:txBody>
                    <a:bodyPr/>
                    <a:lstStyle/>
                    <a:p>
                      <a:pPr algn="ctr" rtl="0" fontAlgn="t">
                        <a:spcBef>
                          <a:spcPts val="0"/>
                        </a:spcBef>
                        <a:spcAft>
                          <a:spcPts val="0"/>
                        </a:spcAft>
                      </a:pPr>
                      <a:r>
                        <a:rPr lang="en-CN" sz="1200" b="0" u="none" strike="noStrike" kern="1200">
                          <a:solidFill>
                            <a:srgbClr val="000000"/>
                          </a:solidFill>
                          <a:effectLst/>
                          <a:latin typeface="+mn-lt"/>
                          <a:ea typeface="+mn-ea"/>
                          <a:cs typeface="+mn-cs"/>
                        </a:rPr>
                        <a:t>0.1195</a:t>
                      </a:r>
                    </a:p>
                  </a:txBody>
                  <a:tcPr marL="95250" marR="95250" marT="95250" marB="95250"/>
                </a:tc>
                <a:tc>
                  <a:txBody>
                    <a:bodyPr/>
                    <a:lstStyle/>
                    <a:p>
                      <a:pPr algn="ctr" rtl="0" fontAlgn="t">
                        <a:spcBef>
                          <a:spcPts val="0"/>
                        </a:spcBef>
                        <a:spcAft>
                          <a:spcPts val="0"/>
                        </a:spcAft>
                      </a:pPr>
                      <a:r>
                        <a:rPr lang="en-CN" sz="1200" b="0" u="none" strike="noStrike" kern="1200" dirty="0">
                          <a:solidFill>
                            <a:srgbClr val="000000"/>
                          </a:solidFill>
                          <a:effectLst/>
                          <a:latin typeface="+mn-lt"/>
                          <a:ea typeface="+mn-ea"/>
                          <a:cs typeface="+mn-cs"/>
                        </a:rPr>
                        <a:t>0.0759</a:t>
                      </a:r>
                    </a:p>
                  </a:txBody>
                  <a:tcPr marL="95250" marR="95250" marT="95250" marB="95250"/>
                </a:tc>
                <a:extLst>
                  <a:ext uri="{0D108BD9-81ED-4DB2-BD59-A6C34878D82A}">
                    <a16:rowId xmlns:a16="http://schemas.microsoft.com/office/drawing/2014/main" val="206220588"/>
                  </a:ext>
                </a:extLst>
              </a:tr>
            </a:tbl>
          </a:graphicData>
        </a:graphic>
      </p:graphicFrame>
      <p:sp>
        <p:nvSpPr>
          <p:cNvPr id="3" name="Rectangle 1">
            <a:extLst>
              <a:ext uri="{FF2B5EF4-FFF2-40B4-BE49-F238E27FC236}">
                <a16:creationId xmlns:a16="http://schemas.microsoft.com/office/drawing/2014/main" id="{5824BA2F-697F-A5FD-3BE9-32BD4B3DE56F}"/>
              </a:ext>
            </a:extLst>
          </p:cNvPr>
          <p:cNvSpPr>
            <a:spLocks noChangeArrowheads="1"/>
          </p:cNvSpPr>
          <p:nvPr/>
        </p:nvSpPr>
        <p:spPr bwMode="auto">
          <a:xfrm>
            <a:off x="954088" y="1993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Tree>
    <p:extLst>
      <p:ext uri="{BB962C8B-B14F-4D97-AF65-F5344CB8AC3E}">
        <p14:creationId xmlns:p14="http://schemas.microsoft.com/office/powerpoint/2010/main" val="28006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t>Challenges and Adjustments</a:t>
            </a:r>
          </a:p>
          <a:p>
            <a:pPr marL="0" lvl="0" indent="0" rtl="0">
              <a:lnSpc>
                <a:spcPct val="90000"/>
              </a:lnSpc>
              <a:spcBef>
                <a:spcPts val="0"/>
              </a:spcBef>
              <a:spcAft>
                <a:spcPts val="0"/>
              </a:spcAft>
              <a:buNone/>
            </a:pPr>
            <a:endParaRPr lang="en-US" sz="2800"/>
          </a:p>
        </p:txBody>
      </p:sp>
      <p:graphicFrame>
        <p:nvGraphicFramePr>
          <p:cNvPr id="93" name="Google Shape;91;p19">
            <a:extLst>
              <a:ext uri="{FF2B5EF4-FFF2-40B4-BE49-F238E27FC236}">
                <a16:creationId xmlns:a16="http://schemas.microsoft.com/office/drawing/2014/main" id="{E123AC37-F0BB-F033-419C-FEAE70506A5B}"/>
              </a:ext>
            </a:extLst>
          </p:cNvPr>
          <p:cNvGraphicFramePr/>
          <p:nvPr>
            <p:extLst>
              <p:ext uri="{D42A27DB-BD31-4B8C-83A1-F6EECF244321}">
                <p14:modId xmlns:p14="http://schemas.microsoft.com/office/powerpoint/2010/main" val="921668403"/>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a:t>Next Steps and Future Work</a:t>
            </a:r>
          </a:p>
        </p:txBody>
      </p:sp>
      <p:sp>
        <p:nvSpPr>
          <p:cNvPr id="97" name="Google Shape;97;p20"/>
          <p:cNvSpPr txBox="1">
            <a:spLocks noGrp="1"/>
          </p:cNvSpPr>
          <p:nvPr>
            <p:ph type="body" idx="4294967295"/>
          </p:nvPr>
        </p:nvSpPr>
        <p:spPr>
          <a:xfrm>
            <a:off x="0" y="1208088"/>
            <a:ext cx="8521700" cy="3263900"/>
          </a:xfrm>
        </p:spPr>
        <p:txBody>
          <a:bodyPr spcFirstLastPara="1" lIns="91425" tIns="91425" rIns="91425" bIns="91425" anchor="t" anchorCtr="0">
            <a:normAutofit/>
          </a:bodyPr>
          <a:lstStyle/>
          <a:p>
            <a:pPr marL="457200" lvl="0" indent="-304800">
              <a:lnSpc>
                <a:spcPct val="105000"/>
              </a:lnSpc>
              <a:spcAft>
                <a:spcPts val="600"/>
              </a:spcAft>
              <a:buClr>
                <a:srgbClr val="000000"/>
              </a:buClr>
              <a:buSzPts val="1200"/>
              <a:buFont typeface="Arial"/>
              <a:buChar char="●"/>
            </a:pPr>
            <a:r>
              <a:rPr lang="en-US" sz="1500" b="0" i="0" u="none" strike="noStrike" cap="none">
                <a:solidFill>
                  <a:schemeClr val="dk1"/>
                </a:solidFill>
                <a:highlight>
                  <a:srgbClr val="FFFFFF"/>
                </a:highlight>
              </a:rPr>
              <a:t>Future Enhancements:</a:t>
            </a:r>
          </a:p>
          <a:p>
            <a:pPr marL="914400" lvl="1" indent="-304800">
              <a:lnSpc>
                <a:spcPct val="105000"/>
              </a:lnSpc>
              <a:spcAft>
                <a:spcPts val="600"/>
              </a:spcAft>
              <a:buClr>
                <a:srgbClr val="000000"/>
              </a:buClr>
              <a:buSzPts val="1200"/>
              <a:buFont typeface="Arial"/>
              <a:buChar char="●"/>
            </a:pPr>
            <a:r>
              <a:rPr lang="en-US" sz="1500" b="0" i="0" u="none" strike="noStrike" cap="none">
                <a:solidFill>
                  <a:schemeClr val="dk1"/>
                </a:solidFill>
                <a:highlight>
                  <a:srgbClr val="FFFFFF"/>
                </a:highlight>
              </a:rPr>
              <a:t>Explore additional augmentation techniques like geometric transformations and noise injection to further robustness.</a:t>
            </a:r>
          </a:p>
          <a:p>
            <a:pPr marL="914400" lvl="1" indent="-304800">
              <a:lnSpc>
                <a:spcPct val="105000"/>
              </a:lnSpc>
              <a:spcAft>
                <a:spcPts val="600"/>
              </a:spcAft>
              <a:buClr>
                <a:srgbClr val="000000"/>
              </a:buClr>
              <a:buSzPts val="1200"/>
              <a:buFont typeface="Arial"/>
              <a:buChar char="●"/>
            </a:pPr>
            <a:r>
              <a:rPr lang="en-US" sz="1500" b="0" i="0" u="none" strike="noStrike" cap="none">
                <a:solidFill>
                  <a:schemeClr val="dk1"/>
                </a:solidFill>
                <a:highlight>
                  <a:srgbClr val="FFFFFF"/>
                </a:highlight>
              </a:rPr>
              <a:t>Consider using a deeper or different architecture to improve the learning capability and accuracy of the model.</a:t>
            </a:r>
          </a:p>
          <a:p>
            <a:pPr marL="457200" lvl="0" indent="-304800">
              <a:lnSpc>
                <a:spcPct val="105000"/>
              </a:lnSpc>
              <a:spcAft>
                <a:spcPts val="600"/>
              </a:spcAft>
              <a:buClr>
                <a:srgbClr val="000000"/>
              </a:buClr>
              <a:buSzPts val="1200"/>
              <a:buFont typeface="Arial"/>
              <a:buChar char="●"/>
            </a:pPr>
            <a:r>
              <a:rPr lang="en-US" sz="1500" b="0" i="0" u="none" strike="noStrike" cap="none">
                <a:solidFill>
                  <a:schemeClr val="dk1"/>
                </a:solidFill>
                <a:highlight>
                  <a:srgbClr val="FFFFFF"/>
                </a:highlight>
              </a:rPr>
              <a:t>Evaluation Plans:</a:t>
            </a:r>
          </a:p>
          <a:p>
            <a:pPr marL="914400" lvl="1" indent="-304800">
              <a:lnSpc>
                <a:spcPct val="105000"/>
              </a:lnSpc>
              <a:spcAft>
                <a:spcPts val="600"/>
              </a:spcAft>
              <a:buClr>
                <a:srgbClr val="000000"/>
              </a:buClr>
              <a:buSzPts val="1200"/>
              <a:buFont typeface="Arial"/>
              <a:buChar char="●"/>
            </a:pPr>
            <a:r>
              <a:rPr lang="en-US" sz="1500" b="0" i="0" u="none" strike="noStrike" cap="none">
                <a:solidFill>
                  <a:schemeClr val="dk1"/>
                </a:solidFill>
                <a:highlight>
                  <a:srgbClr val="FFFFFF"/>
                </a:highlight>
              </a:rPr>
              <a:t>Extend the testing to more diverse datasets to evaluate the model's generalizability.</a:t>
            </a:r>
          </a:p>
          <a:p>
            <a:pPr marL="914400" lvl="1" indent="-304800">
              <a:lnSpc>
                <a:spcPct val="105000"/>
              </a:lnSpc>
              <a:spcAft>
                <a:spcPts val="600"/>
              </a:spcAft>
              <a:buClr>
                <a:srgbClr val="000000"/>
              </a:buClr>
              <a:buSzPts val="1200"/>
              <a:buFont typeface="Arial"/>
              <a:buChar char="●"/>
            </a:pPr>
            <a:r>
              <a:rPr lang="en-US" sz="1500" b="0" i="0" u="none" strike="noStrike" cap="none">
                <a:solidFill>
                  <a:schemeClr val="dk1"/>
                </a:solidFill>
                <a:highlight>
                  <a:srgbClr val="FFFFFF"/>
                </a:highlight>
              </a:rPr>
              <a:t>Further tuning of hyperparameters to optimize both training and validation accuracy.</a:t>
            </a:r>
          </a:p>
          <a:p>
            <a:pPr marL="0" lvl="0" indent="0">
              <a:lnSpc>
                <a:spcPct val="105000"/>
              </a:lnSpc>
              <a:spcAft>
                <a:spcPts val="600"/>
              </a:spcAft>
              <a:buClr>
                <a:srgbClr val="000000"/>
              </a:buClr>
              <a:buFont typeface="Arial"/>
              <a:buNone/>
            </a:pPr>
            <a:endParaRPr lang="en-US" sz="1500" b="0" i="0" u="none" strike="noStrike" cap="none">
              <a:solidFill>
                <a:schemeClr val="dk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{3EB7E8DE-6476-D644-8F1A-0DC442FC014A}tf10001070</Template>
  <TotalTime>49</TotalTime>
  <Words>890</Words>
  <Application>Microsoft Macintosh PowerPoint</Application>
  <PresentationFormat>On-screen Show (16:9)</PresentationFormat>
  <Paragraphs>106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Wingdings</vt:lpstr>
      <vt:lpstr>Rockwell Extra Bold</vt:lpstr>
      <vt:lpstr>Rockwell Condensed</vt:lpstr>
      <vt:lpstr>Arial</vt:lpstr>
      <vt:lpstr>Rockwell</vt:lpstr>
      <vt:lpstr>木材纹理</vt:lpstr>
      <vt:lpstr>Enhancing Face Recognition Robustness with Random Erasing Data Augmentation</vt:lpstr>
      <vt:lpstr>Introduction</vt:lpstr>
      <vt:lpstr>Related Work</vt:lpstr>
      <vt:lpstr>Methodology</vt:lpstr>
      <vt:lpstr>Project Workflow and Milestones</vt:lpstr>
      <vt:lpstr>Preliminary Results – LFW Dataset</vt:lpstr>
      <vt:lpstr>Preliminary Results – Yale Dataset</vt:lpstr>
      <vt:lpstr>Challenges and Adjustments </vt:lpstr>
      <vt:lpstr>Next Steps and 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Face Recognition Robustness with Random Erasing Data Augmentation</dc:title>
  <cp:lastModifiedBy>yang zhao</cp:lastModifiedBy>
  <cp:revision>2</cp:revision>
  <dcterms:modified xsi:type="dcterms:W3CDTF">2024-04-28T19:27:08Z</dcterms:modified>
</cp:coreProperties>
</file>