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81" r:id="rId11"/>
    <p:sldId id="264" r:id="rId12"/>
    <p:sldId id="265" r:id="rId13"/>
    <p:sldId id="278" r:id="rId14"/>
    <p:sldId id="280" r:id="rId15"/>
    <p:sldId id="28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35"/>
    <a:srgbClr val="EAF0F7"/>
    <a:srgbClr val="E46C0A"/>
    <a:srgbClr val="3E75B2"/>
    <a:srgbClr val="4A7EBB"/>
    <a:srgbClr val="5F8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5EACE-896C-4FE2-BAA1-F0EFBA498C25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1E76F927-45D1-4A6D-9785-D7F4662A9414}">
      <dgm:prSet phldrT="[テキスト]"/>
      <dgm:spPr/>
      <dgm:t>
        <a:bodyPr/>
        <a:lstStyle/>
        <a:p>
          <a:r>
            <a:rPr kumimoji="1" lang="en-US" altLang="ja-JP" dirty="0" smtClean="0"/>
            <a:t>APP</a:t>
          </a:r>
          <a:r>
            <a:rPr kumimoji="1" lang="ja-JP" altLang="en-US" dirty="0" smtClean="0"/>
            <a:t>対象をつくる</a:t>
          </a:r>
          <a:endParaRPr kumimoji="1" lang="ja-JP" altLang="en-US" dirty="0"/>
        </a:p>
      </dgm:t>
    </dgm:pt>
    <dgm:pt modelId="{B216AEA6-F341-4CF8-9F36-8A85F2B74537}" type="parTrans" cxnId="{22FF83DB-A4C2-4CF2-9483-31D572A11F6F}">
      <dgm:prSet/>
      <dgm:spPr/>
      <dgm:t>
        <a:bodyPr/>
        <a:lstStyle/>
        <a:p>
          <a:endParaRPr kumimoji="1" lang="ja-JP" altLang="en-US"/>
        </a:p>
      </dgm:t>
    </dgm:pt>
    <dgm:pt modelId="{A0DF1388-15DF-4DFA-8FC9-E97EB11A9C2C}" type="sibTrans" cxnId="{22FF83DB-A4C2-4CF2-9483-31D572A11F6F}">
      <dgm:prSet/>
      <dgm:spPr/>
      <dgm:t>
        <a:bodyPr/>
        <a:lstStyle/>
        <a:p>
          <a:endParaRPr kumimoji="1" lang="ja-JP" altLang="en-US"/>
        </a:p>
      </dgm:t>
    </dgm:pt>
    <dgm:pt modelId="{644F3111-B082-476D-AA3F-9E36C9894993}">
      <dgm:prSet phldrT="[テキスト]"/>
      <dgm:spPr/>
      <dgm:t>
        <a:bodyPr/>
        <a:lstStyle/>
        <a:p>
          <a:r>
            <a:rPr kumimoji="1" lang="en-US" altLang="ja-JP" dirty="0" smtClean="0"/>
            <a:t>ScheduleEvent</a:t>
          </a:r>
          <a:r>
            <a:rPr kumimoji="1" lang="ja-JP" altLang="en-US" dirty="0" smtClean="0"/>
            <a:t>を作る</a:t>
          </a:r>
          <a:endParaRPr kumimoji="1" lang="ja-JP" altLang="en-US" dirty="0"/>
        </a:p>
      </dgm:t>
    </dgm:pt>
    <dgm:pt modelId="{D86611F1-27E7-4CCC-A971-4868E75E0E8F}" type="parTrans" cxnId="{C7EDDC7E-4FFF-4289-8BE4-F654EFCB1AF1}">
      <dgm:prSet/>
      <dgm:spPr/>
      <dgm:t>
        <a:bodyPr/>
        <a:lstStyle/>
        <a:p>
          <a:endParaRPr kumimoji="1" lang="ja-JP" altLang="en-US"/>
        </a:p>
      </dgm:t>
    </dgm:pt>
    <dgm:pt modelId="{8CDCA776-27B9-41C0-845E-40AE74A921F6}" type="sibTrans" cxnId="{C7EDDC7E-4FFF-4289-8BE4-F654EFCB1AF1}">
      <dgm:prSet/>
      <dgm:spPr/>
      <dgm:t>
        <a:bodyPr/>
        <a:lstStyle/>
        <a:p>
          <a:endParaRPr kumimoji="1" lang="ja-JP" altLang="en-US"/>
        </a:p>
      </dgm:t>
    </dgm:pt>
    <dgm:pt modelId="{4B891DDE-B705-402F-B26C-0081B849354C}">
      <dgm:prSet phldrT="[テキスト]"/>
      <dgm:spPr/>
      <dgm:t>
        <a:bodyPr/>
        <a:lstStyle/>
        <a:p>
          <a:r>
            <a:rPr kumimoji="1" lang="en-US" altLang="ja-JP" dirty="0" smtClean="0"/>
            <a:t>Schedule</a:t>
          </a:r>
          <a:r>
            <a:rPr kumimoji="1" lang="ja-JP" altLang="en-US" dirty="0" smtClean="0"/>
            <a:t>を追加</a:t>
          </a:r>
          <a:endParaRPr kumimoji="1" lang="ja-JP" altLang="en-US" dirty="0"/>
        </a:p>
      </dgm:t>
    </dgm:pt>
    <dgm:pt modelId="{CE7E93D9-4C33-4BB8-8794-A1BE7D2D2A8B}" type="parTrans" cxnId="{031CF8EC-74B8-4AA2-91D6-5C4CA40163F3}">
      <dgm:prSet/>
      <dgm:spPr/>
      <dgm:t>
        <a:bodyPr/>
        <a:lstStyle/>
        <a:p>
          <a:endParaRPr kumimoji="1" lang="ja-JP" altLang="en-US"/>
        </a:p>
      </dgm:t>
    </dgm:pt>
    <dgm:pt modelId="{EE507A51-6582-47E3-893F-472362265851}" type="sibTrans" cxnId="{031CF8EC-74B8-4AA2-91D6-5C4CA40163F3}">
      <dgm:prSet/>
      <dgm:spPr/>
      <dgm:t>
        <a:bodyPr/>
        <a:lstStyle/>
        <a:p>
          <a:endParaRPr kumimoji="1" lang="ja-JP" altLang="en-US"/>
        </a:p>
      </dgm:t>
    </dgm:pt>
    <dgm:pt modelId="{C5A82BED-FC70-47F5-93BD-2C0C65675AE8}" type="pres">
      <dgm:prSet presAssocID="{B6C5EACE-896C-4FE2-BAA1-F0EFBA498C25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244FB6B-FD6E-4AAD-A500-90665411DF5A}" type="pres">
      <dgm:prSet presAssocID="{1E76F927-45D1-4A6D-9785-D7F4662A94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B2D277F-76E1-4D76-9209-30E2C9D413DF}" type="pres">
      <dgm:prSet presAssocID="{A0DF1388-15DF-4DFA-8FC9-E97EB11A9C2C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3BC2264-39DB-43CC-8731-B1AF748A5CA8}" type="pres">
      <dgm:prSet presAssocID="{A0DF1388-15DF-4DFA-8FC9-E97EB11A9C2C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30ABF4F-E797-4D18-B559-F0414EB1BD30}" type="pres">
      <dgm:prSet presAssocID="{644F3111-B082-476D-AA3F-9E36C98949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E590F6-404E-45ED-99F9-6639A1D0E3B6}" type="pres">
      <dgm:prSet presAssocID="{8CDCA776-27B9-41C0-845E-40AE74A921F6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09577B21-5B6C-4EFF-945F-3ADD3FD493EE}" type="pres">
      <dgm:prSet presAssocID="{8CDCA776-27B9-41C0-845E-40AE74A921F6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A052B71E-2EE5-4D0B-B18A-64F2CC955982}" type="pres">
      <dgm:prSet presAssocID="{4B891DDE-B705-402F-B26C-0081B84935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31CF8EC-74B8-4AA2-91D6-5C4CA40163F3}" srcId="{B6C5EACE-896C-4FE2-BAA1-F0EFBA498C25}" destId="{4B891DDE-B705-402F-B26C-0081B849354C}" srcOrd="2" destOrd="0" parTransId="{CE7E93D9-4C33-4BB8-8794-A1BE7D2D2A8B}" sibTransId="{EE507A51-6582-47E3-893F-472362265851}"/>
    <dgm:cxn modelId="{301BE687-FDAA-4FDC-86B7-01F076521C61}" type="presOf" srcId="{A0DF1388-15DF-4DFA-8FC9-E97EB11A9C2C}" destId="{AB2D277F-76E1-4D76-9209-30E2C9D413DF}" srcOrd="0" destOrd="0" presId="urn:microsoft.com/office/officeart/2005/8/layout/process2"/>
    <dgm:cxn modelId="{17E3BDAD-4A5A-4B89-BE8A-449E1E11D23B}" type="presOf" srcId="{A0DF1388-15DF-4DFA-8FC9-E97EB11A9C2C}" destId="{E3BC2264-39DB-43CC-8731-B1AF748A5CA8}" srcOrd="1" destOrd="0" presId="urn:microsoft.com/office/officeart/2005/8/layout/process2"/>
    <dgm:cxn modelId="{75458CAA-62BE-45DF-AA91-4A2CAFE82676}" type="presOf" srcId="{1E76F927-45D1-4A6D-9785-D7F4662A9414}" destId="{0244FB6B-FD6E-4AAD-A500-90665411DF5A}" srcOrd="0" destOrd="0" presId="urn:microsoft.com/office/officeart/2005/8/layout/process2"/>
    <dgm:cxn modelId="{1F8839DA-066E-4C61-B487-5A98090737BF}" type="presOf" srcId="{8CDCA776-27B9-41C0-845E-40AE74A921F6}" destId="{96E590F6-404E-45ED-99F9-6639A1D0E3B6}" srcOrd="0" destOrd="0" presId="urn:microsoft.com/office/officeart/2005/8/layout/process2"/>
    <dgm:cxn modelId="{22FF83DB-A4C2-4CF2-9483-31D572A11F6F}" srcId="{B6C5EACE-896C-4FE2-BAA1-F0EFBA498C25}" destId="{1E76F927-45D1-4A6D-9785-D7F4662A9414}" srcOrd="0" destOrd="0" parTransId="{B216AEA6-F341-4CF8-9F36-8A85F2B74537}" sibTransId="{A0DF1388-15DF-4DFA-8FC9-E97EB11A9C2C}"/>
    <dgm:cxn modelId="{9D7C66D3-F11B-40A4-9DB9-326478FBAF5B}" type="presOf" srcId="{B6C5EACE-896C-4FE2-BAA1-F0EFBA498C25}" destId="{C5A82BED-FC70-47F5-93BD-2C0C65675AE8}" srcOrd="0" destOrd="0" presId="urn:microsoft.com/office/officeart/2005/8/layout/process2"/>
    <dgm:cxn modelId="{A8701B1C-3EE6-443D-8031-7664ED4DE11D}" type="presOf" srcId="{8CDCA776-27B9-41C0-845E-40AE74A921F6}" destId="{09577B21-5B6C-4EFF-945F-3ADD3FD493EE}" srcOrd="1" destOrd="0" presId="urn:microsoft.com/office/officeart/2005/8/layout/process2"/>
    <dgm:cxn modelId="{A6A3719E-3F8E-46D0-B426-2591EEE0305E}" type="presOf" srcId="{644F3111-B082-476D-AA3F-9E36C9894993}" destId="{E30ABF4F-E797-4D18-B559-F0414EB1BD30}" srcOrd="0" destOrd="0" presId="urn:microsoft.com/office/officeart/2005/8/layout/process2"/>
    <dgm:cxn modelId="{C7EDDC7E-4FFF-4289-8BE4-F654EFCB1AF1}" srcId="{B6C5EACE-896C-4FE2-BAA1-F0EFBA498C25}" destId="{644F3111-B082-476D-AA3F-9E36C9894993}" srcOrd="1" destOrd="0" parTransId="{D86611F1-27E7-4CCC-A971-4868E75E0E8F}" sibTransId="{8CDCA776-27B9-41C0-845E-40AE74A921F6}"/>
    <dgm:cxn modelId="{9A01943A-220C-47C3-93E2-15E6CE44189A}" type="presOf" srcId="{4B891DDE-B705-402F-B26C-0081B849354C}" destId="{A052B71E-2EE5-4D0B-B18A-64F2CC955982}" srcOrd="0" destOrd="0" presId="urn:microsoft.com/office/officeart/2005/8/layout/process2"/>
    <dgm:cxn modelId="{EFBD55F8-76AA-4E99-B101-AB638CC8C84E}" type="presParOf" srcId="{C5A82BED-FC70-47F5-93BD-2C0C65675AE8}" destId="{0244FB6B-FD6E-4AAD-A500-90665411DF5A}" srcOrd="0" destOrd="0" presId="urn:microsoft.com/office/officeart/2005/8/layout/process2"/>
    <dgm:cxn modelId="{495E97C4-B37A-4980-9D8E-AE978A9122E9}" type="presParOf" srcId="{C5A82BED-FC70-47F5-93BD-2C0C65675AE8}" destId="{AB2D277F-76E1-4D76-9209-30E2C9D413DF}" srcOrd="1" destOrd="0" presId="urn:microsoft.com/office/officeart/2005/8/layout/process2"/>
    <dgm:cxn modelId="{3066ABE9-99BF-49EF-9DA2-EEE97603D0EB}" type="presParOf" srcId="{AB2D277F-76E1-4D76-9209-30E2C9D413DF}" destId="{E3BC2264-39DB-43CC-8731-B1AF748A5CA8}" srcOrd="0" destOrd="0" presId="urn:microsoft.com/office/officeart/2005/8/layout/process2"/>
    <dgm:cxn modelId="{CBF3AD73-095B-4332-A097-6F0F6BC6A2CC}" type="presParOf" srcId="{C5A82BED-FC70-47F5-93BD-2C0C65675AE8}" destId="{E30ABF4F-E797-4D18-B559-F0414EB1BD30}" srcOrd="2" destOrd="0" presId="urn:microsoft.com/office/officeart/2005/8/layout/process2"/>
    <dgm:cxn modelId="{77B3066D-E727-4341-A68B-90A677F93B06}" type="presParOf" srcId="{C5A82BED-FC70-47F5-93BD-2C0C65675AE8}" destId="{96E590F6-404E-45ED-99F9-6639A1D0E3B6}" srcOrd="3" destOrd="0" presId="urn:microsoft.com/office/officeart/2005/8/layout/process2"/>
    <dgm:cxn modelId="{83D6CF31-A0D8-42DE-B64D-4F230CAA08A7}" type="presParOf" srcId="{96E590F6-404E-45ED-99F9-6639A1D0E3B6}" destId="{09577B21-5B6C-4EFF-945F-3ADD3FD493EE}" srcOrd="0" destOrd="0" presId="urn:microsoft.com/office/officeart/2005/8/layout/process2"/>
    <dgm:cxn modelId="{DAAA08CD-C2BE-4DEA-841B-22A5A6C9ABD1}" type="presParOf" srcId="{C5A82BED-FC70-47F5-93BD-2C0C65675AE8}" destId="{A052B71E-2EE5-4D0B-B18A-64F2CC95598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4FB6B-FD6E-4AAD-A500-90665411DF5A}">
      <dsp:nvSpPr>
        <dsp:cNvPr id="0" name=""/>
        <dsp:cNvSpPr/>
      </dsp:nvSpPr>
      <dsp:spPr>
        <a:xfrm>
          <a:off x="103006" y="0"/>
          <a:ext cx="2381611" cy="954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/>
            <a:t>APP</a:t>
          </a:r>
          <a:r>
            <a:rPr kumimoji="1" lang="ja-JP" altLang="en-US" sz="1800" kern="1200" dirty="0" smtClean="0"/>
            <a:t>対象をつくる</a:t>
          </a:r>
          <a:endParaRPr kumimoji="1" lang="ja-JP" altLang="en-US" sz="1800" kern="1200" dirty="0"/>
        </a:p>
      </dsp:txBody>
      <dsp:txXfrm>
        <a:off x="130952" y="27946"/>
        <a:ext cx="2325719" cy="898243"/>
      </dsp:txXfrm>
    </dsp:sp>
    <dsp:sp modelId="{AB2D277F-76E1-4D76-9209-30E2C9D413DF}">
      <dsp:nvSpPr>
        <dsp:cNvPr id="0" name=""/>
        <dsp:cNvSpPr/>
      </dsp:nvSpPr>
      <dsp:spPr>
        <a:xfrm rot="5400000">
          <a:off x="1114912" y="977988"/>
          <a:ext cx="357800" cy="42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 rot="-5400000">
        <a:off x="1165004" y="1013768"/>
        <a:ext cx="257616" cy="250460"/>
      </dsp:txXfrm>
    </dsp:sp>
    <dsp:sp modelId="{E30ABF4F-E797-4D18-B559-F0414EB1BD30}">
      <dsp:nvSpPr>
        <dsp:cNvPr id="0" name=""/>
        <dsp:cNvSpPr/>
      </dsp:nvSpPr>
      <dsp:spPr>
        <a:xfrm>
          <a:off x="103006" y="1431202"/>
          <a:ext cx="2381611" cy="954135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/>
            <a:t>ScheduleEvent</a:t>
          </a:r>
          <a:r>
            <a:rPr kumimoji="1" lang="ja-JP" altLang="en-US" sz="1800" kern="1200" dirty="0" smtClean="0"/>
            <a:t>を作る</a:t>
          </a:r>
          <a:endParaRPr kumimoji="1" lang="ja-JP" altLang="en-US" sz="1800" kern="1200" dirty="0"/>
        </a:p>
      </dsp:txBody>
      <dsp:txXfrm>
        <a:off x="130952" y="1459148"/>
        <a:ext cx="2325719" cy="898243"/>
      </dsp:txXfrm>
    </dsp:sp>
    <dsp:sp modelId="{96E590F6-404E-45ED-99F9-6639A1D0E3B6}">
      <dsp:nvSpPr>
        <dsp:cNvPr id="0" name=""/>
        <dsp:cNvSpPr/>
      </dsp:nvSpPr>
      <dsp:spPr>
        <a:xfrm rot="5400000">
          <a:off x="1114912" y="2409191"/>
          <a:ext cx="357800" cy="42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/>
        </a:p>
      </dsp:txBody>
      <dsp:txXfrm rot="-5400000">
        <a:off x="1165004" y="2444971"/>
        <a:ext cx="257616" cy="250460"/>
      </dsp:txXfrm>
    </dsp:sp>
    <dsp:sp modelId="{A052B71E-2EE5-4D0B-B18A-64F2CC955982}">
      <dsp:nvSpPr>
        <dsp:cNvPr id="0" name=""/>
        <dsp:cNvSpPr/>
      </dsp:nvSpPr>
      <dsp:spPr>
        <a:xfrm>
          <a:off x="103006" y="2862405"/>
          <a:ext cx="2381611" cy="9541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/>
            <a:t>Schedule</a:t>
          </a:r>
          <a:r>
            <a:rPr kumimoji="1" lang="ja-JP" altLang="en-US" sz="1800" kern="1200" dirty="0" smtClean="0"/>
            <a:t>を追加</a:t>
          </a:r>
          <a:endParaRPr kumimoji="1" lang="ja-JP" altLang="en-US" sz="1800" kern="1200" dirty="0"/>
        </a:p>
      </dsp:txBody>
      <dsp:txXfrm>
        <a:off x="130952" y="2890351"/>
        <a:ext cx="2325719" cy="898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3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79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5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4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3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4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A49E83B6-98C2-40D3-B125-68E579AED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6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Cybozu</a:t>
            </a:r>
            <a:r>
              <a:rPr lang="ja-JP" altLang="en-US" dirty="0" smtClean="0"/>
              <a:t>連携説明資料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20170830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82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30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CBLabs.CybozuConnect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5375" y="1181100"/>
            <a:ext cx="933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Cybozu</a:t>
            </a:r>
            <a:r>
              <a:rPr kumimoji="1" lang="ja-JP" altLang="en-US" dirty="0" smtClean="0"/>
              <a:t>社</a:t>
            </a:r>
            <a:r>
              <a:rPr lang="ja-JP" altLang="en-US" dirty="0" smtClean="0"/>
              <a:t>がご提供する「</a:t>
            </a:r>
            <a:r>
              <a:rPr lang="en-US" altLang="ja-JP" dirty="0" err="1" smtClean="0"/>
              <a:t>CBLabs.CybozuConnect</a:t>
            </a:r>
            <a:r>
              <a:rPr lang="ja-JP" altLang="en-US" dirty="0" smtClean="0"/>
              <a:t>」より、予定追加機能を実現しました。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5375" y="1597025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CBLabs.CybozuConnect</a:t>
            </a:r>
            <a:r>
              <a:rPr lang="ja-JP" altLang="en-US" dirty="0" smtClean="0"/>
              <a:t>」の運用流れが下記のとおりです。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252809"/>
            <a:ext cx="3932261" cy="890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4" y="5526879"/>
            <a:ext cx="3932261" cy="59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4" y="3388898"/>
            <a:ext cx="3932261" cy="1891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0" name="図表 9"/>
          <p:cNvGraphicFramePr/>
          <p:nvPr>
            <p:extLst>
              <p:ext uri="{D42A27DB-BD31-4B8C-83A1-F6EECF244321}">
                <p14:modId xmlns:p14="http://schemas.microsoft.com/office/powerpoint/2010/main" val="3679709649"/>
              </p:ext>
            </p:extLst>
          </p:nvPr>
        </p:nvGraphicFramePr>
        <p:xfrm>
          <a:off x="1165225" y="2252809"/>
          <a:ext cx="2587625" cy="3816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6159" y="5629817"/>
            <a:ext cx="197317" cy="17780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8663476" y="5599209"/>
            <a:ext cx="29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Schedule</a:t>
            </a:r>
            <a:r>
              <a:rPr lang="ja-JP" altLang="en-US" sz="1400" dirty="0" smtClean="0"/>
              <a:t>対象には</a:t>
            </a:r>
            <a:r>
              <a:rPr lang="en-US" altLang="ja-JP" sz="1400" dirty="0" smtClean="0"/>
              <a:t>soap</a:t>
            </a:r>
            <a:r>
              <a:rPr lang="ja-JP" altLang="en-US" sz="1400" dirty="0" smtClean="0"/>
              <a:t>へ変換する機能も持っています。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748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ScheduleEvent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21" y="1021270"/>
            <a:ext cx="5303705" cy="313162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0" y="1039908"/>
            <a:ext cx="5127180" cy="512108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509000" y="1821655"/>
            <a:ext cx="736600" cy="16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601868" y="1990724"/>
            <a:ext cx="763587" cy="16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563642" y="2457559"/>
            <a:ext cx="697707" cy="630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708898" y="3103098"/>
            <a:ext cx="339727" cy="14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708898" y="3252898"/>
            <a:ext cx="465933" cy="14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708898" y="3416984"/>
            <a:ext cx="856458" cy="14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449071" y="3581070"/>
            <a:ext cx="563960" cy="13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449071" y="3731470"/>
            <a:ext cx="1135460" cy="15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449071" y="3888032"/>
            <a:ext cx="849710" cy="15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23218" y="1377950"/>
            <a:ext cx="2497932" cy="463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曲線コネクタ 21"/>
          <p:cNvCxnSpPr>
            <a:stCxn id="20" idx="3"/>
            <a:endCxn id="8" idx="1"/>
          </p:cNvCxnSpPr>
          <p:nvPr/>
        </p:nvCxnSpPr>
        <p:spPr>
          <a:xfrm>
            <a:off x="4121150" y="1609725"/>
            <a:ext cx="3442492" cy="116316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623218" y="5613399"/>
            <a:ext cx="916782" cy="16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23218" y="2074089"/>
            <a:ext cx="510382" cy="211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</a:rPr>
              <a:t>Plan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54634" y="2073275"/>
            <a:ext cx="2747566" cy="21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Detail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623218" y="2309814"/>
            <a:ext cx="2691607" cy="59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</a:rPr>
              <a:t>Description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36850" y="5559433"/>
            <a:ext cx="89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FF0000"/>
                </a:solidFill>
              </a:rPr>
              <a:t>PublicType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/>
          <p:cNvCxnSpPr>
            <a:stCxn id="28" idx="3"/>
            <a:endCxn id="44" idx="1"/>
          </p:cNvCxnSpPr>
          <p:nvPr/>
        </p:nvCxnSpPr>
        <p:spPr>
          <a:xfrm flipV="1">
            <a:off x="2540000" y="5697933"/>
            <a:ext cx="1968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623218" y="2905301"/>
            <a:ext cx="3501232" cy="1238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77087" y="3565080"/>
            <a:ext cx="125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FF0000"/>
                </a:solidFill>
              </a:rPr>
              <a:t>UserIds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OrganizationIds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633378" y="4149958"/>
            <a:ext cx="3501232" cy="946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77087" y="4473127"/>
            <a:ext cx="839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FF0000"/>
                </a:solidFill>
              </a:rPr>
              <a:t>FacilityIds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76984" y="4488516"/>
            <a:ext cx="5072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Start</a:t>
            </a:r>
            <a:r>
              <a:rPr kumimoji="1" lang="ja-JP" altLang="en-US" sz="1400" dirty="0" smtClean="0"/>
              <a:t>」と「</a:t>
            </a:r>
            <a:r>
              <a:rPr kumimoji="1" lang="en-US" altLang="ja-JP" sz="1400" dirty="0" smtClean="0"/>
              <a:t>End</a:t>
            </a:r>
            <a:r>
              <a:rPr kumimoji="1" lang="ja-JP" altLang="en-US" sz="1400" dirty="0" smtClean="0"/>
              <a:t>」が</a:t>
            </a:r>
            <a:r>
              <a:rPr kumimoji="1" lang="en-US" altLang="ja-JP" sz="1400" dirty="0" smtClean="0"/>
              <a:t>Null</a:t>
            </a:r>
            <a:r>
              <a:rPr kumimoji="1" lang="ja-JP" altLang="en-US" sz="1400" dirty="0" smtClean="0"/>
              <a:t>であれば、「</a:t>
            </a:r>
            <a:r>
              <a:rPr kumimoji="1" lang="en-US" altLang="ja-JP" sz="1400" dirty="0" err="1" smtClean="0"/>
              <a:t>AllDay</a:t>
            </a:r>
            <a:r>
              <a:rPr kumimoji="1" lang="ja-JP" altLang="en-US" sz="1400" dirty="0" smtClean="0"/>
              <a:t>」が</a:t>
            </a:r>
            <a:r>
              <a:rPr kumimoji="1" lang="en-US" altLang="ja-JP" sz="1400" dirty="0" smtClean="0"/>
              <a:t>True</a:t>
            </a:r>
            <a:r>
              <a:rPr kumimoji="1" lang="ja-JP" altLang="en-US" sz="1400" dirty="0" smtClean="0"/>
              <a:t>にする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End</a:t>
            </a:r>
            <a:r>
              <a:rPr kumimoji="1" lang="ja-JP" altLang="en-US" sz="1400" dirty="0" smtClean="0"/>
              <a:t>」のみ</a:t>
            </a:r>
            <a:r>
              <a:rPr kumimoji="1" lang="en-US" altLang="ja-JP" sz="1400" dirty="0" smtClean="0"/>
              <a:t>Null</a:t>
            </a:r>
            <a:r>
              <a:rPr kumimoji="1" lang="ja-JP" altLang="en-US" sz="1400" dirty="0" smtClean="0"/>
              <a:t>であれば、「</a:t>
            </a:r>
            <a:r>
              <a:rPr kumimoji="1" lang="en-US" altLang="ja-JP" sz="1400" dirty="0" err="1" smtClean="0"/>
              <a:t>StartOnly</a:t>
            </a:r>
            <a:r>
              <a:rPr kumimoji="1" lang="ja-JP" altLang="en-US" sz="1400" dirty="0" smtClean="0"/>
              <a:t>」が</a:t>
            </a:r>
            <a:r>
              <a:rPr kumimoji="1" lang="en-US" altLang="ja-JP" sz="1400" dirty="0" smtClean="0"/>
              <a:t>True</a:t>
            </a:r>
            <a:r>
              <a:rPr kumimoji="1" lang="ja-JP" altLang="en-US" sz="1400" dirty="0" smtClean="0"/>
              <a:t>にする</a:t>
            </a:r>
            <a:endParaRPr kumimoji="1" lang="ja-JP" altLang="en-US" sz="1400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6421" y="4524291"/>
            <a:ext cx="197317" cy="17780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6421" y="5205320"/>
            <a:ext cx="197317" cy="177808"/>
          </a:xfrm>
          <a:prstGeom prst="rect">
            <a:avLst/>
          </a:prstGeom>
        </p:spPr>
      </p:pic>
      <p:sp>
        <p:nvSpPr>
          <p:cNvPr id="56" name="テキスト ボックス 55"/>
          <p:cNvSpPr txBox="1"/>
          <p:nvPr/>
        </p:nvSpPr>
        <p:spPr>
          <a:xfrm>
            <a:off x="6543738" y="5174712"/>
            <a:ext cx="3778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新規の場合、</a:t>
            </a:r>
            <a:r>
              <a:rPr lang="en-US" altLang="ja-JP" sz="1400" dirty="0" smtClean="0"/>
              <a:t>ID,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Version</a:t>
            </a:r>
            <a:r>
              <a:rPr lang="ja-JP" altLang="en-US" sz="1400" dirty="0" smtClean="0"/>
              <a:t>が「</a:t>
            </a:r>
            <a:r>
              <a:rPr lang="en-US" altLang="ja-JP" sz="1400" dirty="0" smtClean="0"/>
              <a:t>dummy</a:t>
            </a:r>
            <a:r>
              <a:rPr lang="ja-JP" altLang="en-US" sz="1400" dirty="0" smtClean="0"/>
              <a:t>」にする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826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Cybozu</a:t>
            </a:r>
            <a:r>
              <a:rPr lang="ja-JP" altLang="en-US" dirty="0"/>
              <a:t>連携</a:t>
            </a:r>
            <a:r>
              <a:rPr lang="ja-JP" altLang="en-US" dirty="0" smtClean="0"/>
              <a:t>システムイメージ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060889"/>
            <a:ext cx="9234749" cy="487274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8" y="3048236"/>
            <a:ext cx="632582" cy="284050"/>
          </a:xfrm>
          <a:prstGeom prst="rect">
            <a:avLst/>
          </a:prstGeom>
        </p:spPr>
      </p:pic>
      <p:sp>
        <p:nvSpPr>
          <p:cNvPr id="6" name="フローチャート: 複数書類 5"/>
          <p:cNvSpPr/>
          <p:nvPr/>
        </p:nvSpPr>
        <p:spPr>
          <a:xfrm>
            <a:off x="2510871" y="2884629"/>
            <a:ext cx="531305" cy="78728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91715" y="3671910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ScheduleEvent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9364" y="5266664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ScheduleEvent</a:t>
            </a:r>
            <a:endParaRPr kumimoji="1" lang="ja-JP" altLang="en-US" sz="12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182206" y="1980306"/>
            <a:ext cx="2427962" cy="1209955"/>
            <a:chOff x="4748503" y="2946743"/>
            <a:chExt cx="2199515" cy="1338706"/>
          </a:xfrm>
        </p:grpSpPr>
        <p:sp>
          <p:nvSpPr>
            <p:cNvPr id="15" name="フリーフォーム 14"/>
            <p:cNvSpPr/>
            <p:nvPr/>
          </p:nvSpPr>
          <p:spPr>
            <a:xfrm>
              <a:off x="4748503" y="2946743"/>
              <a:ext cx="2199515" cy="1338706"/>
            </a:xfrm>
            <a:custGeom>
              <a:avLst/>
              <a:gdLst>
                <a:gd name="connsiteX0" fmla="*/ 806287 w 2199515"/>
                <a:gd name="connsiteY0" fmla="*/ 0 h 1338706"/>
                <a:gd name="connsiteX1" fmla="*/ 1218891 w 2199515"/>
                <a:gd name="connsiteY1" fmla="*/ 335460 h 1338706"/>
                <a:gd name="connsiteX2" fmla="*/ 1221688 w 2199515"/>
                <a:gd name="connsiteY2" fmla="*/ 363143 h 1338706"/>
                <a:gd name="connsiteX3" fmla="*/ 1235496 w 2199515"/>
                <a:gd name="connsiteY3" fmla="*/ 352322 h 1338706"/>
                <a:gd name="connsiteX4" fmla="*/ 1427215 w 2199515"/>
                <a:gd name="connsiteY4" fmla="*/ 296696 h 1338706"/>
                <a:gd name="connsiteX5" fmla="*/ 1711554 w 2199515"/>
                <a:gd name="connsiteY5" fmla="*/ 440297 h 1338706"/>
                <a:gd name="connsiteX6" fmla="*/ 1741644 w 2199515"/>
                <a:gd name="connsiteY6" fmla="*/ 492954 h 1338706"/>
                <a:gd name="connsiteX7" fmla="*/ 1742968 w 2199515"/>
                <a:gd name="connsiteY7" fmla="*/ 492579 h 1338706"/>
                <a:gd name="connsiteX8" fmla="*/ 1819545 w 2199515"/>
                <a:gd name="connsiteY8" fmla="*/ 485529 h 1338706"/>
                <a:gd name="connsiteX9" fmla="*/ 2199515 w 2199515"/>
                <a:gd name="connsiteY9" fmla="*/ 832527 h 1338706"/>
                <a:gd name="connsiteX10" fmla="*/ 2134622 w 2199515"/>
                <a:gd name="connsiteY10" fmla="*/ 1026537 h 1338706"/>
                <a:gd name="connsiteX11" fmla="*/ 2110013 w 2199515"/>
                <a:gd name="connsiteY11" fmla="*/ 1053776 h 1338706"/>
                <a:gd name="connsiteX12" fmla="*/ 2098617 w 2199515"/>
                <a:gd name="connsiteY12" fmla="*/ 1070154 h 1338706"/>
                <a:gd name="connsiteX13" fmla="*/ 1229507 w 2199515"/>
                <a:gd name="connsiteY13" fmla="*/ 1327173 h 1338706"/>
                <a:gd name="connsiteX14" fmla="*/ 862358 w 2199515"/>
                <a:gd name="connsiteY14" fmla="*/ 1294103 h 1338706"/>
                <a:gd name="connsiteX15" fmla="*/ 855628 w 2199515"/>
                <a:gd name="connsiteY15" fmla="*/ 1292473 h 1338706"/>
                <a:gd name="connsiteX16" fmla="*/ 833198 w 2199515"/>
                <a:gd name="connsiteY16" fmla="*/ 1305636 h 1338706"/>
                <a:gd name="connsiteX17" fmla="*/ 681690 w 2199515"/>
                <a:gd name="connsiteY17" fmla="*/ 1338706 h 1338706"/>
                <a:gd name="connsiteX18" fmla="*/ 530182 w 2199515"/>
                <a:gd name="connsiteY18" fmla="*/ 1305636 h 1338706"/>
                <a:gd name="connsiteX19" fmla="*/ 529292 w 2199515"/>
                <a:gd name="connsiteY19" fmla="*/ 1305113 h 1338706"/>
                <a:gd name="connsiteX20" fmla="*/ 472134 w 2199515"/>
                <a:gd name="connsiteY20" fmla="*/ 1310828 h 1338706"/>
                <a:gd name="connsiteX21" fmla="*/ 0 w 2199515"/>
                <a:gd name="connsiteY21" fmla="*/ 842573 h 1338706"/>
                <a:gd name="connsiteX22" fmla="*/ 376983 w 2199515"/>
                <a:gd name="connsiteY22" fmla="*/ 383831 h 1338706"/>
                <a:gd name="connsiteX23" fmla="*/ 388916 w 2199515"/>
                <a:gd name="connsiteY23" fmla="*/ 382638 h 1338706"/>
                <a:gd name="connsiteX24" fmla="*/ 393684 w 2199515"/>
                <a:gd name="connsiteY24" fmla="*/ 335460 h 1338706"/>
                <a:gd name="connsiteX25" fmla="*/ 806287 w 2199515"/>
                <a:gd name="connsiteY25" fmla="*/ 0 h 133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99515" h="1338706">
                  <a:moveTo>
                    <a:pt x="806287" y="0"/>
                  </a:moveTo>
                  <a:cubicBezTo>
                    <a:pt x="1009812" y="0"/>
                    <a:pt x="1179619" y="144013"/>
                    <a:pt x="1218891" y="335460"/>
                  </a:cubicBezTo>
                  <a:lnTo>
                    <a:pt x="1221688" y="363143"/>
                  </a:lnTo>
                  <a:lnTo>
                    <a:pt x="1235496" y="352322"/>
                  </a:lnTo>
                  <a:cubicBezTo>
                    <a:pt x="1290223" y="317202"/>
                    <a:pt x="1356198" y="296696"/>
                    <a:pt x="1427215" y="296696"/>
                  </a:cubicBezTo>
                  <a:cubicBezTo>
                    <a:pt x="1545577" y="296696"/>
                    <a:pt x="1649932" y="353658"/>
                    <a:pt x="1711554" y="440297"/>
                  </a:cubicBezTo>
                  <a:lnTo>
                    <a:pt x="1741644" y="492954"/>
                  </a:lnTo>
                  <a:lnTo>
                    <a:pt x="1742968" y="492579"/>
                  </a:lnTo>
                  <a:cubicBezTo>
                    <a:pt x="1767703" y="487956"/>
                    <a:pt x="1793314" y="485529"/>
                    <a:pt x="1819545" y="485529"/>
                  </a:cubicBezTo>
                  <a:cubicBezTo>
                    <a:pt x="2029397" y="485529"/>
                    <a:pt x="2199515" y="640885"/>
                    <a:pt x="2199515" y="832527"/>
                  </a:cubicBezTo>
                  <a:cubicBezTo>
                    <a:pt x="2199515" y="904393"/>
                    <a:pt x="2175592" y="971156"/>
                    <a:pt x="2134622" y="1026537"/>
                  </a:cubicBezTo>
                  <a:lnTo>
                    <a:pt x="2110013" y="1053776"/>
                  </a:lnTo>
                  <a:lnTo>
                    <a:pt x="2098617" y="1070154"/>
                  </a:lnTo>
                  <a:cubicBezTo>
                    <a:pt x="1955427" y="1221194"/>
                    <a:pt x="1620208" y="1327173"/>
                    <a:pt x="1229507" y="1327173"/>
                  </a:cubicBezTo>
                  <a:cubicBezTo>
                    <a:pt x="1099274" y="1327173"/>
                    <a:pt x="975205" y="1315398"/>
                    <a:pt x="862358" y="1294103"/>
                  </a:cubicBezTo>
                  <a:lnTo>
                    <a:pt x="855628" y="1292473"/>
                  </a:lnTo>
                  <a:lnTo>
                    <a:pt x="833198" y="1305636"/>
                  </a:lnTo>
                  <a:cubicBezTo>
                    <a:pt x="786631" y="1326931"/>
                    <a:pt x="735432" y="1338706"/>
                    <a:pt x="681690" y="1338706"/>
                  </a:cubicBezTo>
                  <a:cubicBezTo>
                    <a:pt x="627948" y="1338706"/>
                    <a:pt x="576750" y="1326931"/>
                    <a:pt x="530182" y="1305636"/>
                  </a:cubicBezTo>
                  <a:lnTo>
                    <a:pt x="529292" y="1305113"/>
                  </a:lnTo>
                  <a:lnTo>
                    <a:pt x="472134" y="1310828"/>
                  </a:lnTo>
                  <a:cubicBezTo>
                    <a:pt x="211382" y="1310828"/>
                    <a:pt x="0" y="1101183"/>
                    <a:pt x="0" y="842573"/>
                  </a:cubicBezTo>
                  <a:cubicBezTo>
                    <a:pt x="0" y="616289"/>
                    <a:pt x="161839" y="427494"/>
                    <a:pt x="376983" y="383831"/>
                  </a:cubicBezTo>
                  <a:lnTo>
                    <a:pt x="388916" y="382638"/>
                  </a:lnTo>
                  <a:lnTo>
                    <a:pt x="393684" y="335460"/>
                  </a:lnTo>
                  <a:cubicBezTo>
                    <a:pt x="432955" y="144013"/>
                    <a:pt x="602762" y="0"/>
                    <a:pt x="8062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171767" y="3464903"/>
              <a:ext cx="1135892" cy="510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Cybozu</a:t>
              </a:r>
              <a:endParaRPr kumimoji="1" lang="ja-JP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7200900" y="4559300"/>
            <a:ext cx="77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7" idx="3"/>
            <a:endCxn id="15" idx="13"/>
          </p:cNvCxnSpPr>
          <p:nvPr/>
        </p:nvCxnSpPr>
        <p:spPr>
          <a:xfrm flipV="1">
            <a:off x="7975600" y="3179837"/>
            <a:ext cx="2563813" cy="1658863"/>
          </a:xfrm>
          <a:prstGeom prst="bentConnector3">
            <a:avLst>
              <a:gd name="adj1" fmla="val 100155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/>
          <p:cNvSpPr/>
          <p:nvPr/>
        </p:nvSpPr>
        <p:spPr>
          <a:xfrm>
            <a:off x="9433531" y="4494180"/>
            <a:ext cx="546100" cy="65321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330826" y="1257300"/>
            <a:ext cx="4887574" cy="44323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58" y="5772649"/>
            <a:ext cx="609205" cy="609205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854728" y="5932464"/>
            <a:ext cx="412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9835"/>
                </a:solidFill>
              </a:rPr>
              <a:t>Amazon Simple Workflow (SWF)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6047" y="4089859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RESTful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57553" y="3378623"/>
            <a:ext cx="75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SOAP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2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Message</a:t>
            </a:r>
            <a:r>
              <a:rPr lang="ja-JP" altLang="en-US" dirty="0"/>
              <a:t> </a:t>
            </a:r>
            <a:r>
              <a:rPr lang="ja-JP" altLang="en-US" dirty="0" smtClean="0"/>
              <a:t>送受信機能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MessageThread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37" y="1354717"/>
            <a:ext cx="5342623" cy="46540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54717"/>
            <a:ext cx="6163299" cy="436790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899160" y="1369957"/>
            <a:ext cx="2720340" cy="20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99160" y="1659517"/>
            <a:ext cx="3299460" cy="128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99160" y="3538668"/>
            <a:ext cx="1431290" cy="128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19428" y="2750821"/>
            <a:ext cx="2160692" cy="33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19428" y="3733802"/>
            <a:ext cx="4560992" cy="307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19428" y="4041776"/>
            <a:ext cx="4560992" cy="332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07984" y="131065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subject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68974" y="2146529"/>
            <a:ext cx="790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content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35424" y="3887789"/>
            <a:ext cx="98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addressee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767330" y="3834155"/>
            <a:ext cx="1431290" cy="934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2975" y="471626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Base</a:t>
            </a:r>
            <a:r>
              <a:rPr kumimoji="1" lang="ja-JP" altLang="en-US" dirty="0" smtClean="0"/>
              <a:t>より、取得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0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WebService</a:t>
            </a:r>
            <a:r>
              <a:rPr lang="ja-JP" altLang="en-US" dirty="0"/>
              <a:t>と</a:t>
            </a:r>
            <a:r>
              <a:rPr lang="en-US" altLang="ja-JP" dirty="0" smtClean="0"/>
              <a:t>SOAP</a:t>
            </a:r>
            <a:endParaRPr kumimoji="1" lang="en-US" altLang="ja-JP" dirty="0" smtClean="0"/>
          </a:p>
          <a:p>
            <a:r>
              <a:rPr kumimoji="1" lang="en-US" altLang="ja-JP" dirty="0" smtClean="0"/>
              <a:t>Cybozu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紹介</a:t>
            </a:r>
            <a:endParaRPr lang="en-US" altLang="ja-JP" dirty="0" smtClean="0"/>
          </a:p>
          <a:p>
            <a:r>
              <a:rPr lang="en-US" altLang="ja-JP" dirty="0" smtClean="0"/>
              <a:t>Cybozu</a:t>
            </a:r>
            <a:r>
              <a:rPr lang="ja-JP" altLang="en-US" dirty="0" smtClean="0"/>
              <a:t>連携サンプルの仕組み</a:t>
            </a:r>
            <a:endParaRPr lang="en-US" altLang="ja-JP" dirty="0" smtClean="0"/>
          </a:p>
          <a:p>
            <a:r>
              <a:rPr lang="en-US" altLang="ja-JP" dirty="0"/>
              <a:t>Cybozu</a:t>
            </a:r>
            <a:r>
              <a:rPr lang="ja-JP" altLang="en-US" dirty="0"/>
              <a:t>連携システムイメージ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1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/>
              <a:t>サービス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SOAP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8797816" y="4800017"/>
            <a:ext cx="2223026" cy="1069242"/>
            <a:chOff x="5233193" y="1548712"/>
            <a:chExt cx="2223026" cy="106924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5947717" y="1548712"/>
              <a:ext cx="1508502" cy="669353"/>
              <a:chOff x="4639956" y="2939829"/>
              <a:chExt cx="2253437" cy="1338706"/>
            </a:xfrm>
          </p:grpSpPr>
          <p:sp>
            <p:nvSpPr>
              <p:cNvPr id="19" name="フリーフォーム 18"/>
              <p:cNvSpPr/>
              <p:nvPr/>
            </p:nvSpPr>
            <p:spPr>
              <a:xfrm>
                <a:off x="4639956" y="2939829"/>
                <a:ext cx="2199515" cy="1338706"/>
              </a:xfrm>
              <a:custGeom>
                <a:avLst/>
                <a:gdLst>
                  <a:gd name="connsiteX0" fmla="*/ 806287 w 2199515"/>
                  <a:gd name="connsiteY0" fmla="*/ 0 h 1338706"/>
                  <a:gd name="connsiteX1" fmla="*/ 1218891 w 2199515"/>
                  <a:gd name="connsiteY1" fmla="*/ 335460 h 1338706"/>
                  <a:gd name="connsiteX2" fmla="*/ 1221688 w 2199515"/>
                  <a:gd name="connsiteY2" fmla="*/ 363143 h 1338706"/>
                  <a:gd name="connsiteX3" fmla="*/ 1235496 w 2199515"/>
                  <a:gd name="connsiteY3" fmla="*/ 352322 h 1338706"/>
                  <a:gd name="connsiteX4" fmla="*/ 1427215 w 2199515"/>
                  <a:gd name="connsiteY4" fmla="*/ 296696 h 1338706"/>
                  <a:gd name="connsiteX5" fmla="*/ 1711554 w 2199515"/>
                  <a:gd name="connsiteY5" fmla="*/ 440297 h 1338706"/>
                  <a:gd name="connsiteX6" fmla="*/ 1741644 w 2199515"/>
                  <a:gd name="connsiteY6" fmla="*/ 492954 h 1338706"/>
                  <a:gd name="connsiteX7" fmla="*/ 1742968 w 2199515"/>
                  <a:gd name="connsiteY7" fmla="*/ 492579 h 1338706"/>
                  <a:gd name="connsiteX8" fmla="*/ 1819545 w 2199515"/>
                  <a:gd name="connsiteY8" fmla="*/ 485529 h 1338706"/>
                  <a:gd name="connsiteX9" fmla="*/ 2199515 w 2199515"/>
                  <a:gd name="connsiteY9" fmla="*/ 832527 h 1338706"/>
                  <a:gd name="connsiteX10" fmla="*/ 2134622 w 2199515"/>
                  <a:gd name="connsiteY10" fmla="*/ 1026537 h 1338706"/>
                  <a:gd name="connsiteX11" fmla="*/ 2110013 w 2199515"/>
                  <a:gd name="connsiteY11" fmla="*/ 1053776 h 1338706"/>
                  <a:gd name="connsiteX12" fmla="*/ 2098617 w 2199515"/>
                  <a:gd name="connsiteY12" fmla="*/ 1070154 h 1338706"/>
                  <a:gd name="connsiteX13" fmla="*/ 1229507 w 2199515"/>
                  <a:gd name="connsiteY13" fmla="*/ 1327173 h 1338706"/>
                  <a:gd name="connsiteX14" fmla="*/ 862358 w 2199515"/>
                  <a:gd name="connsiteY14" fmla="*/ 1294103 h 1338706"/>
                  <a:gd name="connsiteX15" fmla="*/ 855628 w 2199515"/>
                  <a:gd name="connsiteY15" fmla="*/ 1292473 h 1338706"/>
                  <a:gd name="connsiteX16" fmla="*/ 833198 w 2199515"/>
                  <a:gd name="connsiteY16" fmla="*/ 1305636 h 1338706"/>
                  <a:gd name="connsiteX17" fmla="*/ 681690 w 2199515"/>
                  <a:gd name="connsiteY17" fmla="*/ 1338706 h 1338706"/>
                  <a:gd name="connsiteX18" fmla="*/ 530182 w 2199515"/>
                  <a:gd name="connsiteY18" fmla="*/ 1305636 h 1338706"/>
                  <a:gd name="connsiteX19" fmla="*/ 529292 w 2199515"/>
                  <a:gd name="connsiteY19" fmla="*/ 1305113 h 1338706"/>
                  <a:gd name="connsiteX20" fmla="*/ 472134 w 2199515"/>
                  <a:gd name="connsiteY20" fmla="*/ 1310828 h 1338706"/>
                  <a:gd name="connsiteX21" fmla="*/ 0 w 2199515"/>
                  <a:gd name="connsiteY21" fmla="*/ 842573 h 1338706"/>
                  <a:gd name="connsiteX22" fmla="*/ 376983 w 2199515"/>
                  <a:gd name="connsiteY22" fmla="*/ 383831 h 1338706"/>
                  <a:gd name="connsiteX23" fmla="*/ 388916 w 2199515"/>
                  <a:gd name="connsiteY23" fmla="*/ 382638 h 1338706"/>
                  <a:gd name="connsiteX24" fmla="*/ 393684 w 2199515"/>
                  <a:gd name="connsiteY24" fmla="*/ 335460 h 1338706"/>
                  <a:gd name="connsiteX25" fmla="*/ 806287 w 2199515"/>
                  <a:gd name="connsiteY25" fmla="*/ 0 h 133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199515" h="1338706">
                    <a:moveTo>
                      <a:pt x="806287" y="0"/>
                    </a:moveTo>
                    <a:cubicBezTo>
                      <a:pt x="1009812" y="0"/>
                      <a:pt x="1179619" y="144013"/>
                      <a:pt x="1218891" y="335460"/>
                    </a:cubicBezTo>
                    <a:lnTo>
                      <a:pt x="1221688" y="363143"/>
                    </a:lnTo>
                    <a:lnTo>
                      <a:pt x="1235496" y="352322"/>
                    </a:lnTo>
                    <a:cubicBezTo>
                      <a:pt x="1290223" y="317202"/>
                      <a:pt x="1356198" y="296696"/>
                      <a:pt x="1427215" y="296696"/>
                    </a:cubicBezTo>
                    <a:cubicBezTo>
                      <a:pt x="1545577" y="296696"/>
                      <a:pt x="1649932" y="353658"/>
                      <a:pt x="1711554" y="440297"/>
                    </a:cubicBezTo>
                    <a:lnTo>
                      <a:pt x="1741644" y="492954"/>
                    </a:lnTo>
                    <a:lnTo>
                      <a:pt x="1742968" y="492579"/>
                    </a:lnTo>
                    <a:cubicBezTo>
                      <a:pt x="1767703" y="487956"/>
                      <a:pt x="1793314" y="485529"/>
                      <a:pt x="1819545" y="485529"/>
                    </a:cubicBezTo>
                    <a:cubicBezTo>
                      <a:pt x="2029397" y="485529"/>
                      <a:pt x="2199515" y="640885"/>
                      <a:pt x="2199515" y="832527"/>
                    </a:cubicBezTo>
                    <a:cubicBezTo>
                      <a:pt x="2199515" y="904393"/>
                      <a:pt x="2175592" y="971156"/>
                      <a:pt x="2134622" y="1026537"/>
                    </a:cubicBezTo>
                    <a:lnTo>
                      <a:pt x="2110013" y="1053776"/>
                    </a:lnTo>
                    <a:lnTo>
                      <a:pt x="2098617" y="1070154"/>
                    </a:lnTo>
                    <a:cubicBezTo>
                      <a:pt x="1955427" y="1221194"/>
                      <a:pt x="1620208" y="1327173"/>
                      <a:pt x="1229507" y="1327173"/>
                    </a:cubicBezTo>
                    <a:cubicBezTo>
                      <a:pt x="1099274" y="1327173"/>
                      <a:pt x="975205" y="1315398"/>
                      <a:pt x="862358" y="1294103"/>
                    </a:cubicBezTo>
                    <a:lnTo>
                      <a:pt x="855628" y="1292473"/>
                    </a:lnTo>
                    <a:lnTo>
                      <a:pt x="833198" y="1305636"/>
                    </a:lnTo>
                    <a:cubicBezTo>
                      <a:pt x="786631" y="1326931"/>
                      <a:pt x="735432" y="1338706"/>
                      <a:pt x="681690" y="1338706"/>
                    </a:cubicBezTo>
                    <a:cubicBezTo>
                      <a:pt x="627948" y="1338706"/>
                      <a:pt x="576750" y="1326931"/>
                      <a:pt x="530182" y="1305636"/>
                    </a:cubicBezTo>
                    <a:lnTo>
                      <a:pt x="529292" y="1305113"/>
                    </a:lnTo>
                    <a:lnTo>
                      <a:pt x="472134" y="1310828"/>
                    </a:lnTo>
                    <a:cubicBezTo>
                      <a:pt x="211382" y="1310828"/>
                      <a:pt x="0" y="1101183"/>
                      <a:pt x="0" y="842573"/>
                    </a:cubicBezTo>
                    <a:cubicBezTo>
                      <a:pt x="0" y="616289"/>
                      <a:pt x="161839" y="427494"/>
                      <a:pt x="376983" y="383831"/>
                    </a:cubicBezTo>
                    <a:lnTo>
                      <a:pt x="388916" y="382638"/>
                    </a:lnTo>
                    <a:lnTo>
                      <a:pt x="393684" y="335460"/>
                    </a:lnTo>
                    <a:cubicBezTo>
                      <a:pt x="432955" y="144013"/>
                      <a:pt x="602762" y="0"/>
                      <a:pt x="8062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711716" y="3360141"/>
                <a:ext cx="21816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WebService</a:t>
                </a:r>
                <a:endParaRPr kumimoji="1" lang="ja-JP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5233193" y="2248622"/>
              <a:ext cx="1819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Service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Provider</a:t>
              </a:r>
              <a:endParaRPr kumimoji="1" lang="ja-JP" altLang="en-US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654276" y="4626668"/>
            <a:ext cx="2797403" cy="1364567"/>
            <a:chOff x="6273322" y="4244714"/>
            <a:chExt cx="2797403" cy="1364567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7083258" y="5239949"/>
              <a:ext cx="198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Service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Requester</a:t>
              </a:r>
              <a:endParaRPr kumimoji="1" lang="ja-JP" altLang="en-US" dirty="0"/>
            </a:p>
          </p:txBody>
        </p:sp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322" y="4244714"/>
              <a:ext cx="1803670" cy="1179901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3742877" y="1319173"/>
            <a:ext cx="2404125" cy="748829"/>
            <a:chOff x="5621658" y="1354500"/>
            <a:chExt cx="2404125" cy="748829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5621658" y="1354500"/>
              <a:ext cx="2404125" cy="748829"/>
              <a:chOff x="2063752" y="3459859"/>
              <a:chExt cx="2404125" cy="748829"/>
            </a:xfrm>
          </p:grpSpPr>
          <p:sp>
            <p:nvSpPr>
              <p:cNvPr id="29" name="テキスト ボックス 28"/>
              <p:cNvSpPr txBox="1"/>
              <p:nvPr/>
            </p:nvSpPr>
            <p:spPr>
              <a:xfrm>
                <a:off x="2837302" y="3533026"/>
                <a:ext cx="1630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Service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Broker</a:t>
                </a:r>
                <a:endParaRPr kumimoji="1" lang="ja-JP" altLang="en-US" dirty="0"/>
              </a:p>
            </p:txBody>
          </p:sp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3752" y="3459859"/>
                <a:ext cx="748829" cy="748829"/>
              </a:xfrm>
              <a:prstGeom prst="rect">
                <a:avLst/>
              </a:prstGeom>
            </p:spPr>
          </p:pic>
        </p:grpSp>
        <p:sp>
          <p:nvSpPr>
            <p:cNvPr id="38" name="テキスト ボックス 37"/>
            <p:cNvSpPr txBox="1"/>
            <p:nvPr/>
          </p:nvSpPr>
          <p:spPr>
            <a:xfrm>
              <a:off x="6395208" y="1703705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5F8DC1"/>
                  </a:solidFill>
                </a:rPr>
                <a:t>UDDI</a:t>
              </a:r>
              <a:endParaRPr kumimoji="1" lang="ja-JP" altLang="en-US" b="1" dirty="0">
                <a:solidFill>
                  <a:srgbClr val="5F8DC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4944940" y="2008707"/>
            <a:ext cx="256356" cy="2899695"/>
            <a:chOff x="3469156" y="1730927"/>
            <a:chExt cx="256356" cy="2899695"/>
          </a:xfrm>
        </p:grpSpPr>
        <p:sp>
          <p:nvSpPr>
            <p:cNvPr id="39" name="フローチャート: 結合子 38"/>
            <p:cNvSpPr/>
            <p:nvPr/>
          </p:nvSpPr>
          <p:spPr>
            <a:xfrm>
              <a:off x="3521826" y="1730927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結合子 40"/>
            <p:cNvSpPr/>
            <p:nvPr/>
          </p:nvSpPr>
          <p:spPr>
            <a:xfrm>
              <a:off x="3469156" y="4413852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>
              <a:stCxn id="41" idx="7"/>
              <a:endCxn id="39" idx="4"/>
            </p:cNvCxnSpPr>
            <p:nvPr/>
          </p:nvCxnSpPr>
          <p:spPr>
            <a:xfrm flipH="1" flipV="1">
              <a:off x="3623669" y="1947697"/>
              <a:ext cx="19344" cy="249790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5496451" y="1813828"/>
            <a:ext cx="4402012" cy="2994253"/>
            <a:chOff x="4020667" y="1536048"/>
            <a:chExt cx="4402012" cy="2994253"/>
          </a:xfrm>
        </p:grpSpPr>
        <p:sp>
          <p:nvSpPr>
            <p:cNvPr id="40" name="フローチャート: 結合子 39"/>
            <p:cNvSpPr/>
            <p:nvPr/>
          </p:nvSpPr>
          <p:spPr>
            <a:xfrm>
              <a:off x="4020667" y="1536048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結合子 41"/>
            <p:cNvSpPr/>
            <p:nvPr/>
          </p:nvSpPr>
          <p:spPr>
            <a:xfrm>
              <a:off x="8218993" y="4313531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/>
            <p:cNvCxnSpPr>
              <a:stCxn id="42" idx="1"/>
              <a:endCxn id="40" idx="4"/>
            </p:cNvCxnSpPr>
            <p:nvPr/>
          </p:nvCxnSpPr>
          <p:spPr>
            <a:xfrm flipH="1" flipV="1">
              <a:off x="4122510" y="1752818"/>
              <a:ext cx="4126312" cy="259245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テキスト ボックス 56"/>
          <p:cNvSpPr txBox="1"/>
          <p:nvPr/>
        </p:nvSpPr>
        <p:spPr>
          <a:xfrm>
            <a:off x="4741688" y="3229781"/>
            <a:ext cx="7954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WSDL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70552" y="3105095"/>
            <a:ext cx="7954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WSDL</a:t>
            </a:r>
            <a:endParaRPr kumimoji="1" lang="ja-JP" altLang="en-US" dirty="0"/>
          </a:p>
        </p:txBody>
      </p:sp>
      <p:grpSp>
        <p:nvGrpSpPr>
          <p:cNvPr id="77" name="グループ化 76"/>
          <p:cNvGrpSpPr/>
          <p:nvPr/>
        </p:nvGrpSpPr>
        <p:grpSpPr>
          <a:xfrm>
            <a:off x="5612070" y="4939419"/>
            <a:ext cx="3708936" cy="339480"/>
            <a:chOff x="3974059" y="4630622"/>
            <a:chExt cx="3708936" cy="339480"/>
          </a:xfrm>
        </p:grpSpPr>
        <p:sp>
          <p:nvSpPr>
            <p:cNvPr id="43" name="フローチャート: 結合子 42"/>
            <p:cNvSpPr/>
            <p:nvPr/>
          </p:nvSpPr>
          <p:spPr>
            <a:xfrm>
              <a:off x="7479309" y="4690093"/>
              <a:ext cx="203686" cy="216770"/>
            </a:xfrm>
            <a:prstGeom prst="flowChartConnector">
              <a:avLst/>
            </a:prstGeom>
            <a:noFill/>
            <a:ln w="28575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結合子 43"/>
            <p:cNvSpPr/>
            <p:nvPr/>
          </p:nvSpPr>
          <p:spPr>
            <a:xfrm>
              <a:off x="3974059" y="4662458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結合子 62"/>
            <p:cNvSpPr/>
            <p:nvPr/>
          </p:nvSpPr>
          <p:spPr>
            <a:xfrm>
              <a:off x="6991550" y="4679386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結合子 64"/>
            <p:cNvSpPr/>
            <p:nvPr/>
          </p:nvSpPr>
          <p:spPr>
            <a:xfrm>
              <a:off x="4606962" y="4661498"/>
              <a:ext cx="203686" cy="21677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矢印コネクタ 70"/>
            <p:cNvCxnSpPr>
              <a:stCxn id="63" idx="4"/>
              <a:endCxn id="44" idx="4"/>
            </p:cNvCxnSpPr>
            <p:nvPr/>
          </p:nvCxnSpPr>
          <p:spPr>
            <a:xfrm flipH="1" flipV="1">
              <a:off x="4075902" y="4879228"/>
              <a:ext cx="3017491" cy="169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44" idx="0"/>
              <a:endCxn id="63" idx="0"/>
            </p:cNvCxnSpPr>
            <p:nvPr/>
          </p:nvCxnSpPr>
          <p:spPr>
            <a:xfrm>
              <a:off x="4075902" y="4662458"/>
              <a:ext cx="3017491" cy="169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/>
            <p:cNvSpPr/>
            <p:nvPr/>
          </p:nvSpPr>
          <p:spPr>
            <a:xfrm>
              <a:off x="7405866" y="4630622"/>
              <a:ext cx="175286" cy="339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矢印コネクタ 67"/>
            <p:cNvCxnSpPr>
              <a:stCxn id="63" idx="0"/>
              <a:endCxn id="43" idx="0"/>
            </p:cNvCxnSpPr>
            <p:nvPr/>
          </p:nvCxnSpPr>
          <p:spPr>
            <a:xfrm>
              <a:off x="7093393" y="4679386"/>
              <a:ext cx="487759" cy="10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43" idx="4"/>
              <a:endCxn id="63" idx="4"/>
            </p:cNvCxnSpPr>
            <p:nvPr/>
          </p:nvCxnSpPr>
          <p:spPr>
            <a:xfrm flipH="1" flipV="1">
              <a:off x="7093393" y="4896156"/>
              <a:ext cx="487759" cy="10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グループ化 82"/>
          <p:cNvGrpSpPr/>
          <p:nvPr/>
        </p:nvGrpSpPr>
        <p:grpSpPr>
          <a:xfrm>
            <a:off x="6979719" y="4799365"/>
            <a:ext cx="1025924" cy="558630"/>
            <a:chOff x="5457371" y="4522237"/>
            <a:chExt cx="1025924" cy="558630"/>
          </a:xfrm>
        </p:grpSpPr>
        <p:sp>
          <p:nvSpPr>
            <p:cNvPr id="82" name="正方形/長方形 81"/>
            <p:cNvSpPr/>
            <p:nvPr/>
          </p:nvSpPr>
          <p:spPr>
            <a:xfrm>
              <a:off x="5457371" y="4522237"/>
              <a:ext cx="1025924" cy="55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5584223" y="4629052"/>
              <a:ext cx="7587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SOAP</a:t>
              </a:r>
              <a:endParaRPr kumimoji="1" lang="ja-JP" altLang="en-US" dirty="0"/>
            </a:p>
          </p:txBody>
        </p:sp>
      </p:grpSp>
      <p:sp>
        <p:nvSpPr>
          <p:cNvPr id="88" name="テキスト ボックス 87"/>
          <p:cNvSpPr txBox="1"/>
          <p:nvPr/>
        </p:nvSpPr>
        <p:spPr>
          <a:xfrm>
            <a:off x="8649403" y="1134104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3E75B2"/>
                </a:solidFill>
              </a:rPr>
              <a:t>UDDI</a:t>
            </a:r>
            <a:endParaRPr kumimoji="1" lang="ja-JP" altLang="en-US" sz="2400" b="1" dirty="0">
              <a:solidFill>
                <a:srgbClr val="3E75B2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12265" y="264343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WSDL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20254" y="4605939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>
                <a:solidFill>
                  <a:srgbClr val="E46C0A"/>
                </a:solidFill>
              </a:rPr>
              <a:t>SOAP</a:t>
            </a:r>
            <a:endParaRPr kumimoji="1" lang="ja-JP" altLang="en-US" sz="2400" b="1" dirty="0">
              <a:solidFill>
                <a:srgbClr val="E46C0A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997813" y="1611228"/>
            <a:ext cx="268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3E75B2"/>
                </a:solidFill>
              </a:rPr>
              <a:t>Web</a:t>
            </a:r>
            <a:r>
              <a:rPr lang="ja-JP" altLang="en-US" dirty="0">
                <a:solidFill>
                  <a:srgbClr val="3E75B2"/>
                </a:solidFill>
              </a:rPr>
              <a:t>サービスの検索用システムのこと。</a:t>
            </a:r>
            <a:endParaRPr kumimoji="1" lang="ja-JP" altLang="en-US" dirty="0">
              <a:solidFill>
                <a:srgbClr val="3E75B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734615" y="3182017"/>
            <a:ext cx="268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メッセージ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を操作するエンドポイントの集合として，サービスを記述する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2604" y="5061789"/>
            <a:ext cx="268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E46C0A"/>
                </a:solidFill>
              </a:rPr>
              <a:t>ネットワーク経由でオブジェクト間の通信を行う軽量のプロトコルである</a:t>
            </a:r>
            <a:endParaRPr kumimoji="1" lang="ja-JP" alt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WSDL</a:t>
            </a:r>
            <a:r>
              <a:rPr lang="ja-JP" altLang="en-US" dirty="0" smtClean="0"/>
              <a:t>ドキュメント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28" y="1076179"/>
            <a:ext cx="5776686" cy="5118582"/>
          </a:xfrm>
        </p:spPr>
      </p:pic>
    </p:spTree>
    <p:extLst>
      <p:ext uri="{BB962C8B-B14F-4D97-AF65-F5344CB8AC3E}">
        <p14:creationId xmlns:p14="http://schemas.microsoft.com/office/powerpoint/2010/main" val="357251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SOAP</a:t>
            </a:r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13944" y="1045028"/>
            <a:ext cx="3860800" cy="5370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7827" y="1190172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SOAP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Envelop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688115" y="1704648"/>
            <a:ext cx="3526971" cy="1909409"/>
          </a:xfrm>
          <a:prstGeom prst="rect">
            <a:avLst/>
          </a:prstGeom>
          <a:solidFill>
            <a:srgbClr val="EAF0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688115" y="4059980"/>
            <a:ext cx="3526971" cy="1909409"/>
          </a:xfrm>
          <a:prstGeom prst="rect">
            <a:avLst/>
          </a:prstGeom>
          <a:solidFill>
            <a:srgbClr val="EAF0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33235" y="1820761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SOAP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Header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02441" y="4141373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SOAP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Body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5268686" y="2412733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Header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68686" y="3013395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Header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297671" y="4659270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Body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97671" y="5270970"/>
            <a:ext cx="2307858" cy="38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Body Entry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Cybozu</a:t>
            </a:r>
            <a:r>
              <a:rPr lang="ja-JP" altLang="en-US" dirty="0" smtClean="0"/>
              <a:t>社ご提供するサービス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42" y="976670"/>
            <a:ext cx="8069943" cy="52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8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Cybozu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一覧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298" y="1377707"/>
            <a:ext cx="8183489" cy="41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WSDL</a:t>
            </a:r>
            <a:r>
              <a:rPr kumimoji="1" lang="ja-JP" altLang="en-US" dirty="0" smtClean="0"/>
              <a:t>内容確認方法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45" y="1132981"/>
            <a:ext cx="6102625" cy="260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882845" y="5694918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Base</a:t>
            </a:r>
            <a:r>
              <a:rPr kumimoji="1" lang="ja-JP" altLang="en-US" dirty="0" smtClean="0"/>
              <a:t>サビースの</a:t>
            </a:r>
            <a:r>
              <a:rPr kumimoji="1" lang="en-US" altLang="ja-JP" dirty="0" smtClean="0"/>
              <a:t>WSDL</a:t>
            </a:r>
            <a:r>
              <a:rPr kumimoji="1" lang="ja-JP" altLang="en-US" dirty="0" smtClean="0"/>
              <a:t>を確認する場合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4259" y="2158365"/>
            <a:ext cx="1419224" cy="10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23" y="1442285"/>
            <a:ext cx="6931753" cy="416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/>
          <p:cNvSpPr/>
          <p:nvPr/>
        </p:nvSpPr>
        <p:spPr>
          <a:xfrm>
            <a:off x="5891214" y="1514475"/>
            <a:ext cx="2252662" cy="1333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曲線コネクタ 11"/>
          <p:cNvCxnSpPr>
            <a:stCxn id="6" idx="3"/>
            <a:endCxn id="10" idx="2"/>
          </p:cNvCxnSpPr>
          <p:nvPr/>
        </p:nvCxnSpPr>
        <p:spPr>
          <a:xfrm flipV="1">
            <a:off x="3613483" y="1647825"/>
            <a:ext cx="3404062" cy="561340"/>
          </a:xfrm>
          <a:prstGeom prst="curvedConnector2">
            <a:avLst/>
          </a:prstGeom>
          <a:ln w="15875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WebSerice</a:t>
            </a:r>
            <a:r>
              <a:rPr kumimoji="1" lang="ja-JP" altLang="en-US" dirty="0" smtClean="0"/>
              <a:t>処理流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1" y="976312"/>
            <a:ext cx="7296150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9852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523</TotalTime>
  <Words>251</Words>
  <Application>Microsoft Office PowerPoint</Application>
  <PresentationFormat>ワイド画面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ＭＳ Ｐゴシック</vt:lpstr>
      <vt:lpstr>ＭＳ Ｐゴシック</vt:lpstr>
      <vt:lpstr>メイリオ</vt:lpstr>
      <vt:lpstr>Arial</vt:lpstr>
      <vt:lpstr>Calibri</vt:lpstr>
      <vt:lpstr>Segoe UI</vt:lpstr>
      <vt:lpstr>Tahoma</vt:lpstr>
      <vt:lpstr>toshiba ect</vt:lpstr>
      <vt:lpstr>Cybozu連携説明資料</vt:lpstr>
      <vt:lpstr>Agenda</vt:lpstr>
      <vt:lpstr>WebサービスとSOAP</vt:lpstr>
      <vt:lpstr>WSDLドキュメント</vt:lpstr>
      <vt:lpstr>SOAPメッセージ</vt:lpstr>
      <vt:lpstr>Cybozu社ご提供するサービス</vt:lpstr>
      <vt:lpstr>CybozuのAPI一覧</vt:lpstr>
      <vt:lpstr>WSDL内容確認方法</vt:lpstr>
      <vt:lpstr>WebSerice処理流</vt:lpstr>
      <vt:lpstr>Schedule 機能</vt:lpstr>
      <vt:lpstr>CBLabs.CybozuConnect</vt:lpstr>
      <vt:lpstr>ScheduleEvent</vt:lpstr>
      <vt:lpstr>Cybozu連携システムイメージ</vt:lpstr>
      <vt:lpstr>Message 送受信機能</vt:lpstr>
      <vt:lpstr>MessageThread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Cybozu連携説明資料</dc:title>
  <dc:creator>ECTユーザー 002</dc:creator>
  <cp:lastModifiedBy>ECTユーザー 002</cp:lastModifiedBy>
  <cp:revision>36</cp:revision>
  <dcterms:created xsi:type="dcterms:W3CDTF">2017-08-30T01:03:12Z</dcterms:created>
  <dcterms:modified xsi:type="dcterms:W3CDTF">2018-10-02T04:40:25Z</dcterms:modified>
</cp:coreProperties>
</file>