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74" r:id="rId7"/>
    <p:sldId id="272" r:id="rId8"/>
    <p:sldId id="268" r:id="rId9"/>
    <p:sldId id="262" r:id="rId10"/>
    <p:sldId id="269" r:id="rId11"/>
    <p:sldId id="263" r:id="rId12"/>
    <p:sldId id="270" r:id="rId13"/>
    <p:sldId id="264" r:id="rId14"/>
    <p:sldId id="271" r:id="rId15"/>
    <p:sldId id="265" r:id="rId16"/>
    <p:sldId id="266" r:id="rId17"/>
    <p:sldId id="267" r:id="rId18"/>
    <p:sldId id="275" r:id="rId19"/>
    <p:sldId id="277" r:id="rId20"/>
    <p:sldId id="278" r:id="rId21"/>
    <p:sldId id="279" r:id="rId22"/>
    <p:sldId id="280" r:id="rId23"/>
    <p:sldId id="281" r:id="rId24"/>
    <p:sldId id="276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天義" initials="王天義" lastIdx="6" clrIdx="0">
    <p:extLst>
      <p:ext uri="{19B8F6BF-5375-455C-9EA6-DF929625EA0E}">
        <p15:presenceInfo xmlns:p15="http://schemas.microsoft.com/office/powerpoint/2012/main" userId="0d6e7238f2b20d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2051" autoAdjust="0"/>
  </p:normalViewPr>
  <p:slideViewPr>
    <p:cSldViewPr snapToGrid="0">
      <p:cViewPr varScale="1">
        <p:scale>
          <a:sx n="103" d="100"/>
          <a:sy n="103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74FB-EC5C-4851-A9B1-4F055252B0A7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30C-7EB3-4089-A71B-7E9938E78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55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画面設計図が切り替え必要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1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r>
              <a:rPr kumimoji="1" lang="ja-JP" altLang="en-US" dirty="0" smtClean="0"/>
              <a:t>提案：この画面に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7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営業用納入先情報入力画面です。</a:t>
            </a:r>
            <a:r>
              <a:rPr kumimoji="1" lang="zh-CN" altLang="en-US" dirty="0" smtClean="0"/>
              <a:t>画面修正必要</a:t>
            </a:r>
            <a:r>
              <a:rPr kumimoji="1" lang="ja-JP" altLang="en-US" dirty="0" smtClean="0"/>
              <a:t>です。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ファイル添付と手入力が選択できるように、操作方式が切替できます。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行挿入・行追加・行削除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項目検討中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78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項目検討中</a:t>
            </a:r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08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現システムの折頁情報のように表示することへ変更</a:t>
            </a:r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8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r>
              <a:rPr kumimoji="1" lang="ja-JP" altLang="en-US" dirty="0" smtClean="0"/>
              <a:t>・納入先情報が必要です。</a:t>
            </a:r>
            <a:endParaRPr kumimoji="1" lang="en-US" altLang="ja-JP" dirty="0" smtClean="0"/>
          </a:p>
          <a:p>
            <a:r>
              <a:rPr kumimoji="1" lang="ja-JP" altLang="en-US" smtClean="0"/>
              <a:t>・納入先情報ファイルを保存することを検討必要になります。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5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7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3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788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dpubtest:8081/Prototype/00_%E5%8F%97%E6%B3%A8%E9%80%A3%E7%B5%A1%E7%A5%A8/#p=&#21463;&#27880;&#20837;&#21147;&#30011;&#38754;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受注連絡票プロトタイプ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説明資料</a:t>
            </a:r>
            <a:endParaRPr kumimoji="1" lang="en-US" altLang="ja-JP" dirty="0" smtClean="0"/>
          </a:p>
          <a:p>
            <a:r>
              <a:rPr lang="en-US" altLang="ja-JP" dirty="0" smtClean="0"/>
              <a:t>2017.02.23</a:t>
            </a:r>
          </a:p>
          <a:p>
            <a:r>
              <a:rPr kumimoji="1" lang="en-US" altLang="ja-JP" dirty="0" smtClean="0"/>
              <a:t>2017.02.27</a:t>
            </a:r>
            <a:r>
              <a:rPr kumimoji="1" lang="ja-JP" altLang="en-US" dirty="0" smtClean="0"/>
              <a:t>へんこう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4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3788" y="1140733"/>
            <a:ext cx="5442554" cy="5256213"/>
          </a:xfrm>
          <a:ln>
            <a:solidFill>
              <a:schemeClr val="tx1"/>
            </a:solidFill>
          </a:ln>
        </p:spPr>
        <p:txBody>
          <a:bodyPr numCol="2"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用紙区分</a:t>
            </a:r>
            <a:endParaRPr lang="en-US" altLang="ja-JP" dirty="0" smtClean="0"/>
          </a:p>
          <a:p>
            <a:r>
              <a:rPr kumimoji="1" lang="ja-JP" altLang="en-US" dirty="0" smtClean="0"/>
              <a:t>用紙名</a:t>
            </a:r>
            <a:endParaRPr kumimoji="1" lang="en-US" altLang="ja-JP" dirty="0" smtClean="0"/>
          </a:p>
          <a:p>
            <a:r>
              <a:rPr lang="ja-JP" altLang="en-US" dirty="0" smtClean="0"/>
              <a:t>印刷区分</a:t>
            </a:r>
            <a:endParaRPr lang="en-US" altLang="ja-JP" dirty="0" smtClean="0"/>
          </a:p>
          <a:p>
            <a:r>
              <a:rPr kumimoji="1" lang="ja-JP" altLang="en-US" dirty="0" smtClean="0"/>
              <a:t>刷版区分</a:t>
            </a:r>
            <a:endParaRPr kumimoji="1" lang="en-US" altLang="ja-JP" dirty="0" smtClean="0"/>
          </a:p>
          <a:p>
            <a:r>
              <a:rPr lang="ja-JP" altLang="en-US" dirty="0" smtClean="0"/>
              <a:t>背</a:t>
            </a:r>
            <a:endParaRPr lang="en-US" altLang="ja-JP" dirty="0" smtClean="0"/>
          </a:p>
          <a:p>
            <a:r>
              <a:rPr kumimoji="1" lang="ja-JP" altLang="en-US" dirty="0" smtClean="0"/>
              <a:t>罫下ベタ</a:t>
            </a:r>
            <a:endParaRPr kumimoji="1" lang="en-US" altLang="ja-JP" dirty="0" smtClean="0"/>
          </a:p>
          <a:p>
            <a:r>
              <a:rPr lang="ja-JP" altLang="en-US" dirty="0" smtClean="0"/>
              <a:t>背ベタ</a:t>
            </a:r>
            <a:endParaRPr lang="en-US" altLang="ja-JP" dirty="0" smtClean="0"/>
          </a:p>
          <a:p>
            <a:r>
              <a:rPr kumimoji="1" lang="ja-JP" altLang="en-US" dirty="0" smtClean="0"/>
              <a:t>色数</a:t>
            </a:r>
            <a:endParaRPr kumimoji="1" lang="en-US" altLang="ja-JP" dirty="0" smtClean="0"/>
          </a:p>
          <a:p>
            <a:r>
              <a:rPr lang="ja-JP" altLang="en-US" dirty="0" smtClean="0"/>
              <a:t>特色１</a:t>
            </a:r>
            <a:endParaRPr lang="en-US" altLang="ja-JP" dirty="0" smtClean="0"/>
          </a:p>
          <a:p>
            <a:r>
              <a:rPr kumimoji="1" lang="ja-JP" altLang="en-US" dirty="0" smtClean="0"/>
              <a:t>特色</a:t>
            </a:r>
            <a:r>
              <a:rPr kumimoji="1" lang="en-US" altLang="ja-JP" dirty="0" smtClean="0"/>
              <a:t>2</a:t>
            </a:r>
          </a:p>
          <a:p>
            <a:r>
              <a:rPr lang="ja-JP" altLang="en-US" dirty="0" smtClean="0"/>
              <a:t>特色３</a:t>
            </a:r>
            <a:endParaRPr lang="en-US" altLang="ja-JP" dirty="0" smtClean="0"/>
          </a:p>
          <a:p>
            <a:r>
              <a:rPr kumimoji="1" lang="ja-JP" altLang="en-US" dirty="0" smtClean="0"/>
              <a:t>特色</a:t>
            </a:r>
            <a:r>
              <a:rPr kumimoji="1" lang="ja-JP" altLang="en-US" dirty="0"/>
              <a:t>４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6320368" y="1140733"/>
            <a:ext cx="5442554" cy="5256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搬入先１</a:t>
            </a:r>
            <a:endParaRPr lang="en-US" altLang="ja-JP" dirty="0" smtClean="0"/>
          </a:p>
          <a:p>
            <a:r>
              <a:rPr lang="ja-JP" altLang="en-US" dirty="0"/>
              <a:t>搬入先</a:t>
            </a:r>
            <a:r>
              <a:rPr lang="en-US" altLang="ja-JP" dirty="0"/>
              <a:t>2</a:t>
            </a:r>
            <a:endParaRPr lang="en-US" altLang="ja-JP" dirty="0" smtClean="0"/>
          </a:p>
          <a:p>
            <a:r>
              <a:rPr lang="ja-JP" altLang="en-US" dirty="0"/>
              <a:t>断裁</a:t>
            </a:r>
            <a:endParaRPr lang="en-US" altLang="ja-JP" dirty="0" smtClean="0"/>
          </a:p>
          <a:p>
            <a:r>
              <a:rPr lang="ja-JP" altLang="en-US" dirty="0"/>
              <a:t>断裁</a:t>
            </a:r>
            <a:r>
              <a:rPr lang="ja-JP" altLang="en-US" dirty="0" smtClean="0"/>
              <a:t>手配</a:t>
            </a:r>
            <a:endParaRPr lang="en-US" altLang="ja-JP" dirty="0" smtClean="0"/>
          </a:p>
          <a:p>
            <a:r>
              <a:rPr lang="ja-JP" altLang="en-US" dirty="0"/>
              <a:t>スクリーン</a:t>
            </a:r>
            <a:r>
              <a:rPr lang="ja-JP" altLang="en-US" dirty="0" smtClean="0"/>
              <a:t>線数</a:t>
            </a:r>
            <a:endParaRPr lang="en-US" altLang="ja-JP" dirty="0" smtClean="0"/>
          </a:p>
          <a:p>
            <a:r>
              <a:rPr lang="ja-JP" altLang="en-US" dirty="0"/>
              <a:t>網点</a:t>
            </a:r>
            <a:r>
              <a:rPr lang="ja-JP" altLang="en-US" dirty="0" smtClean="0"/>
              <a:t>形状</a:t>
            </a:r>
            <a:endParaRPr lang="en-US" altLang="ja-JP" dirty="0" smtClean="0"/>
          </a:p>
          <a:p>
            <a:r>
              <a:rPr lang="ja-JP" altLang="en-US" dirty="0"/>
              <a:t>網</a:t>
            </a:r>
            <a:r>
              <a:rPr lang="ja-JP" altLang="en-US" dirty="0" smtClean="0"/>
              <a:t>角の</a:t>
            </a:r>
            <a:r>
              <a:rPr lang="en-US" altLang="ja-JP" dirty="0" smtClean="0"/>
              <a:t>C</a:t>
            </a:r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</a:t>
            </a:r>
            <a:r>
              <a:rPr lang="en-US" altLang="ja-JP" dirty="0"/>
              <a:t>M</a:t>
            </a:r>
            <a:endParaRPr lang="en-US" altLang="ja-JP" dirty="0" smtClean="0"/>
          </a:p>
          <a:p>
            <a:r>
              <a:rPr lang="ja-JP" altLang="en-US" dirty="0"/>
              <a:t>網角の</a:t>
            </a:r>
            <a:r>
              <a:rPr lang="en-US" altLang="ja-JP" dirty="0"/>
              <a:t>Y</a:t>
            </a:r>
            <a:endParaRPr lang="en-US" altLang="ja-JP" dirty="0" smtClean="0"/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</a:t>
            </a:r>
            <a:r>
              <a:rPr lang="en-US" altLang="ja-JP" dirty="0" smtClean="0"/>
              <a:t>K</a:t>
            </a:r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の特色</a:t>
            </a:r>
            <a:endParaRPr lang="en-US" altLang="ja-JP" dirty="0" smtClean="0"/>
          </a:p>
          <a:p>
            <a:r>
              <a:rPr lang="en-US" altLang="ja-JP" dirty="0"/>
              <a:t>MK</a:t>
            </a:r>
            <a:r>
              <a:rPr lang="ja-JP" altLang="en-US" dirty="0" smtClean="0"/>
              <a:t>チェンジ</a:t>
            </a:r>
            <a:endParaRPr lang="en-US" altLang="ja-JP" dirty="0" smtClean="0"/>
          </a:p>
          <a:p>
            <a:r>
              <a:rPr lang="ja-JP" altLang="en-US" dirty="0"/>
              <a:t>７</a:t>
            </a:r>
            <a:r>
              <a:rPr lang="en-US" altLang="ja-JP" dirty="0"/>
              <a:t>°</a:t>
            </a:r>
            <a:r>
              <a:rPr lang="ja-JP" altLang="en-US" dirty="0"/>
              <a:t>振り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26779" y="5281973"/>
            <a:ext cx="235206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この枠に記入している情報が発注先単位で保存されます。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</a:t>
            </a:r>
            <a:r>
              <a:rPr lang="ja-JP" altLang="en-US" dirty="0"/>
              <a:t>加工</a:t>
            </a:r>
            <a:r>
              <a:rPr lang="ja-JP" altLang="en-US" dirty="0" smtClean="0"/>
              <a:t>依頼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916630"/>
            <a:ext cx="9246945" cy="5473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0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加工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加工内容</a:t>
            </a:r>
            <a:endParaRPr lang="en-US" altLang="ja-JP" dirty="0" smtClean="0"/>
          </a:p>
          <a:p>
            <a:r>
              <a:rPr kumimoji="1" lang="ja-JP" altLang="en-US" dirty="0" smtClean="0"/>
              <a:t>加工区分</a:t>
            </a:r>
            <a:endParaRPr kumimoji="1" lang="en-US" altLang="ja-JP" dirty="0" smtClean="0"/>
          </a:p>
          <a:p>
            <a:r>
              <a:rPr lang="ja-JP" altLang="en-US" dirty="0" smtClean="0"/>
              <a:t>加工日</a:t>
            </a:r>
            <a:endParaRPr lang="en-US" altLang="ja-JP" dirty="0" smtClean="0"/>
          </a:p>
          <a:p>
            <a:r>
              <a:rPr lang="ja-JP" altLang="en-US" dirty="0" smtClean="0"/>
              <a:t>加工部数</a:t>
            </a:r>
            <a:endParaRPr lang="en-US" altLang="ja-JP" dirty="0" smtClean="0"/>
          </a:p>
          <a:p>
            <a:r>
              <a:rPr kumimoji="1" lang="ja-JP" altLang="en-US" dirty="0"/>
              <a:t>紐</a:t>
            </a:r>
            <a:r>
              <a:rPr kumimoji="1" lang="ja-JP" altLang="en-US" dirty="0" smtClean="0"/>
              <a:t>色</a:t>
            </a:r>
            <a:endParaRPr kumimoji="1" lang="en-US" altLang="ja-JP" dirty="0" smtClean="0"/>
          </a:p>
          <a:p>
            <a:r>
              <a:rPr lang="ja-JP" altLang="en-US" dirty="0" smtClean="0"/>
              <a:t>背幅</a:t>
            </a:r>
            <a:endParaRPr lang="en-US" altLang="ja-JP" dirty="0" smtClean="0"/>
          </a:p>
          <a:p>
            <a:r>
              <a:rPr kumimoji="1" lang="ja-JP" altLang="en-US" dirty="0"/>
              <a:t>備考</a:t>
            </a:r>
          </a:p>
        </p:txBody>
      </p:sp>
    </p:spTree>
    <p:extLst>
      <p:ext uri="{BB962C8B-B14F-4D97-AF65-F5344CB8AC3E}">
        <p14:creationId xmlns:p14="http://schemas.microsoft.com/office/powerpoint/2010/main" val="19394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</a:t>
            </a:r>
            <a:r>
              <a:rPr lang="ja-JP" altLang="en-US" dirty="0"/>
              <a:t>製本</a:t>
            </a:r>
            <a:r>
              <a:rPr lang="ja-JP" altLang="en-US" dirty="0" smtClean="0"/>
              <a:t>依頼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1" y="920678"/>
            <a:ext cx="9298603" cy="5550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製本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 numCol="2"/>
          <a:lstStyle/>
          <a:p>
            <a:r>
              <a:rPr kumimoji="1" lang="ja-JP" altLang="en-US" dirty="0" smtClean="0"/>
              <a:t>部数振分</a:t>
            </a:r>
            <a:endParaRPr kumimoji="1" lang="en-US" altLang="ja-JP" dirty="0" smtClean="0"/>
          </a:p>
          <a:p>
            <a:r>
              <a:rPr kumimoji="1" lang="ja-JP" altLang="en-US" dirty="0" smtClean="0"/>
              <a:t>頭揃日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完納日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背丁</a:t>
            </a:r>
            <a:endParaRPr kumimoji="1" lang="en-US" altLang="ja-JP" dirty="0" smtClean="0"/>
          </a:p>
          <a:p>
            <a:r>
              <a:rPr kumimoji="1" lang="ja-JP" altLang="en-US" dirty="0" smtClean="0"/>
              <a:t>罫下ベタ</a:t>
            </a:r>
            <a:endParaRPr kumimoji="1" lang="en-US" altLang="ja-JP" dirty="0" smtClean="0"/>
          </a:p>
          <a:p>
            <a:r>
              <a:rPr lang="ja-JP" altLang="en-US" dirty="0" smtClean="0"/>
              <a:t>背ベタ</a:t>
            </a:r>
            <a:endParaRPr lang="en-US" altLang="ja-JP" dirty="0" smtClean="0"/>
          </a:p>
          <a:p>
            <a:r>
              <a:rPr kumimoji="1" lang="ja-JP" altLang="en-US" dirty="0" smtClean="0"/>
              <a:t>納本指定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 numCol="2"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綴位置</a:t>
            </a:r>
            <a:endParaRPr kumimoji="1" lang="en-US" altLang="ja-JP" dirty="0" smtClean="0"/>
          </a:p>
          <a:p>
            <a:r>
              <a:rPr lang="ja-JP" altLang="en-US" dirty="0" smtClean="0"/>
              <a:t>綴形式</a:t>
            </a:r>
            <a:endParaRPr lang="en-US" altLang="ja-JP" dirty="0" smtClean="0"/>
          </a:p>
          <a:p>
            <a:r>
              <a:rPr kumimoji="1" lang="ja-JP" altLang="en-US" dirty="0" smtClean="0"/>
              <a:t>ラップ位置</a:t>
            </a:r>
            <a:endParaRPr kumimoji="1" lang="en-US" altLang="ja-JP" dirty="0" smtClean="0"/>
          </a:p>
          <a:p>
            <a:r>
              <a:rPr lang="ja-JP" altLang="en-US" dirty="0" smtClean="0"/>
              <a:t>ラップ</a:t>
            </a:r>
            <a:r>
              <a:rPr lang="ja-JP" altLang="en-US" dirty="0"/>
              <a:t>長</a:t>
            </a:r>
            <a:r>
              <a:rPr lang="ja-JP" altLang="en-US" dirty="0" smtClean="0"/>
              <a:t>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1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・納入依頼</a:t>
            </a:r>
            <a:endParaRPr kumimoji="1" lang="ja-JP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3697" y="1062681"/>
            <a:ext cx="85747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rgbClr val="FF0000"/>
                </a:solidFill>
              </a:rPr>
              <a:t>生産管理用納入先情報編集画面です。（営業用納品先情報もここで参照できます。）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rgbClr val="FF0000"/>
                </a:solidFill>
              </a:rPr>
              <a:t>この画面で入力した情報が他の設計依頼画面に選択できるように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</a:rPr>
              <a:t>納入</a:t>
            </a:r>
            <a:r>
              <a:rPr lang="ja-JP" altLang="en-US" dirty="0" smtClean="0">
                <a:solidFill>
                  <a:srgbClr val="FF0000"/>
                </a:solidFill>
              </a:rPr>
              <a:t>先タイプ、希望納期が必要です。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取引先マスタから選択できるし、手入力もできるように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回答納期は必要か？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納入先入力画面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0057" y="950595"/>
            <a:ext cx="22829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ja-JP" dirty="0" err="1" smtClean="0"/>
              <a:t>Excle</a:t>
            </a:r>
            <a:r>
              <a:rPr lang="ja-JP" altLang="en-US" dirty="0" err="1"/>
              <a:t>、</a:t>
            </a:r>
            <a:r>
              <a:rPr kumimoji="1" lang="en-US" altLang="ja-JP" dirty="0" smtClean="0"/>
              <a:t>Word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などファイルを読み込みしたら、下のエリアに表示します。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/>
              <a:t>Excle,Word</a:t>
            </a:r>
            <a:r>
              <a:rPr lang="ja-JP" altLang="en-US" dirty="0"/>
              <a:t>ファイル</a:t>
            </a:r>
            <a:r>
              <a:rPr lang="ja-JP" altLang="en-US" dirty="0" smtClean="0"/>
              <a:t>なら、編集できます。（技術調査が必要）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>
                <a:solidFill>
                  <a:srgbClr val="FF0000"/>
                </a:solidFill>
              </a:rPr>
              <a:t>ファイルを保存するため、ファイルのバージョンが管理しますか？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smtClean="0">
                <a:solidFill>
                  <a:srgbClr val="FF0000"/>
                </a:solidFill>
              </a:rPr>
              <a:t>BLOB</a:t>
            </a:r>
            <a:r>
              <a:rPr lang="ja-JP" altLang="en-US" dirty="0" smtClean="0">
                <a:solidFill>
                  <a:srgbClr val="FF0000"/>
                </a:solidFill>
              </a:rPr>
              <a:t>　として、ファイル</a:t>
            </a:r>
            <a:r>
              <a:rPr lang="ja-JP" altLang="en-US" dirty="0">
                <a:solidFill>
                  <a:srgbClr val="FF0000"/>
                </a:solidFill>
              </a:rPr>
              <a:t>を保存</a:t>
            </a:r>
            <a:r>
              <a:rPr lang="ja-JP" altLang="en-US" dirty="0" smtClean="0">
                <a:solidFill>
                  <a:srgbClr val="FF0000"/>
                </a:solidFill>
              </a:rPr>
              <a:t>すること要調査です。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34" y="950595"/>
            <a:ext cx="9420968" cy="548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折入力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15" y="1006127"/>
            <a:ext cx="9452818" cy="525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4872625" y="977030"/>
            <a:ext cx="4872625" cy="9018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94970" y="5949863"/>
            <a:ext cx="776614" cy="3124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55444" y="1538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55444" y="5921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807880" y="1018653"/>
            <a:ext cx="2282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仮登録</a:t>
            </a:r>
            <a:r>
              <a:rPr lang="ja-JP" altLang="en-US" dirty="0"/>
              <a:t>機能</a:t>
            </a:r>
            <a:r>
              <a:rPr lang="ja-JP" altLang="en-US" dirty="0" smtClean="0"/>
              <a:t>を</a:t>
            </a:r>
            <a:r>
              <a:rPr lang="ja-JP" altLang="en-US" dirty="0"/>
              <a:t>追加</a:t>
            </a:r>
            <a:r>
              <a:rPr lang="ja-JP" altLang="en-US" dirty="0" smtClean="0"/>
              <a:t>します。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項目別全体入力機能を追加します。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1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20" y="1398360"/>
            <a:ext cx="8256000" cy="1440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988820" y="1501140"/>
            <a:ext cx="7818120" cy="411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55711" y="3618978"/>
            <a:ext cx="599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赤枠にあるパネルが既存の折情報を表示します。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背景色がグレーであるパネルが「決定」になる状態を表す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シングル選択されます。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内容</a:t>
            </a:r>
            <a:r>
              <a:rPr lang="ja-JP" altLang="en-US" dirty="0" smtClean="0"/>
              <a:t>がないパネルがせんたくされることができません。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663113" y="4360220"/>
            <a:ext cx="3245008" cy="1176704"/>
          </a:xfrm>
          <a:prstGeom prst="wedgeRoundRectCallout">
            <a:avLst>
              <a:gd name="adj1" fmla="val 27206"/>
              <a:gd name="adj2" fmla="val -221249"/>
              <a:gd name="adj3" fmla="val 16667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</a:rPr>
              <a:t>ちなみに、パネルが小さくて見にくいため</a:t>
            </a:r>
            <a:r>
              <a:rPr lang="ja-JP" altLang="en-US" sz="1400" dirty="0" smtClean="0">
                <a:solidFill>
                  <a:srgbClr val="FF0000"/>
                </a:solidFill>
              </a:rPr>
              <a:t>、マウスオーバー</a:t>
            </a:r>
            <a:r>
              <a:rPr lang="ja-JP" altLang="en-US" sz="1400" dirty="0">
                <a:solidFill>
                  <a:srgbClr val="FF0000"/>
                </a:solidFill>
              </a:rPr>
              <a:t>の時、ツールチップ（</a:t>
            </a:r>
            <a:r>
              <a:rPr lang="en-US" altLang="ja-JP" sz="1400" dirty="0">
                <a:solidFill>
                  <a:srgbClr val="FF0000"/>
                </a:solidFill>
              </a:rPr>
              <a:t>Tooltip</a:t>
            </a:r>
            <a:r>
              <a:rPr lang="ja-JP" altLang="en-US" sz="1400" dirty="0">
                <a:solidFill>
                  <a:srgbClr val="FF0000"/>
                </a:solidFill>
              </a:rPr>
              <a:t>）で該当折の折名など情報を表示します。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64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35" y="1406740"/>
            <a:ext cx="8256000" cy="14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04060" y="2156460"/>
            <a:ext cx="7818120" cy="373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3240" y="3581400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赤枠にあるパネルがまだ既存の折情報を表示します。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</a:t>
            </a:r>
            <a:r>
              <a:rPr kumimoji="1" lang="ja-JP" altLang="en-US" dirty="0" smtClean="0"/>
              <a:t>選択することができます。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9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ja-JP" altLang="en-US" dirty="0" smtClean="0"/>
              <a:t>構成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560268" y="954028"/>
            <a:ext cx="9674461" cy="4792000"/>
            <a:chOff x="1598368" y="1094589"/>
            <a:chExt cx="9674461" cy="479200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368" y="1094589"/>
              <a:ext cx="9444000" cy="479200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10626498" y="1651488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65646" y="51195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74881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35042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66085" y="3517162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519315" y="33059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745612" y="1674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957139" y="1486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535537" y="3886494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97255" y="5752179"/>
            <a:ext cx="1175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働くプロトタイプ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：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://godpubtest:8081/Prototype/00_%E5%8F%97%E6%B3%A8%E9%80%A3%E7%B5%A1%E7%A5%A8/#p=</a:t>
            </a:r>
            <a:r>
              <a:rPr lang="ja-JP" altLang="en-US" dirty="0">
                <a:hlinkClick r:id="rId3"/>
              </a:rPr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85" y="1598090"/>
            <a:ext cx="8256000" cy="14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42660" y="1965960"/>
            <a:ext cx="693420" cy="4419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20985" y="3212154"/>
            <a:ext cx="648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このボタンを押すと、上に選択された折情報を下に設定します。（登録作業がまだ発生していません。）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下</a:t>
            </a:r>
            <a:r>
              <a:rPr lang="ja-JP" altLang="en-US" dirty="0" smtClean="0"/>
              <a:t>のコピー先パネルに内容があれば、上書アラートを表示します。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773680" y="1957387"/>
            <a:ext cx="1822133" cy="570548"/>
            <a:chOff x="2773680" y="1957387"/>
            <a:chExt cx="1822133" cy="570548"/>
          </a:xfrm>
        </p:grpSpPr>
        <p:cxnSp>
          <p:nvCxnSpPr>
            <p:cNvPr id="6" name="曲線コネクタ 5"/>
            <p:cNvCxnSpPr/>
            <p:nvPr/>
          </p:nvCxnSpPr>
          <p:spPr>
            <a:xfrm rot="16200000" flipH="1">
              <a:off x="2721769" y="2017871"/>
              <a:ext cx="553402" cy="4495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線コネクタ 11"/>
            <p:cNvCxnSpPr/>
            <p:nvPr/>
          </p:nvCxnSpPr>
          <p:spPr>
            <a:xfrm>
              <a:off x="2773680" y="1965960"/>
              <a:ext cx="899160" cy="56197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線コネクタ 14"/>
            <p:cNvCxnSpPr/>
            <p:nvPr/>
          </p:nvCxnSpPr>
          <p:spPr>
            <a:xfrm>
              <a:off x="2773680" y="1957387"/>
              <a:ext cx="1371600" cy="5343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線コネクタ 20"/>
            <p:cNvCxnSpPr/>
            <p:nvPr/>
          </p:nvCxnSpPr>
          <p:spPr>
            <a:xfrm>
              <a:off x="2773680" y="1965960"/>
              <a:ext cx="1588770" cy="48815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/>
            <p:nvPr/>
          </p:nvCxnSpPr>
          <p:spPr>
            <a:xfrm>
              <a:off x="2773680" y="1965958"/>
              <a:ext cx="1822133" cy="4419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68207" y="59270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コピー操作の結果：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328660" y="2667162"/>
            <a:ext cx="558165" cy="3389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2773680" y="5665386"/>
            <a:ext cx="3048952" cy="733681"/>
            <a:chOff x="6042660" y="5464969"/>
            <a:chExt cx="3048952" cy="73368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660" y="5726650"/>
              <a:ext cx="2490000" cy="47200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>
            <a:xfrm>
              <a:off x="6583679" y="5810250"/>
              <a:ext cx="163830" cy="12382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線吹き出し 1 29"/>
            <p:cNvSpPr/>
            <p:nvPr/>
          </p:nvSpPr>
          <p:spPr>
            <a:xfrm>
              <a:off x="6950392" y="5464969"/>
              <a:ext cx="788670" cy="142875"/>
            </a:xfrm>
            <a:prstGeom prst="callout1">
              <a:avLst>
                <a:gd name="adj1" fmla="val 18750"/>
                <a:gd name="adj2" fmla="val -8333"/>
                <a:gd name="adj3" fmla="val 234166"/>
                <a:gd name="adj4" fmla="val -31087"/>
              </a:avLst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rgbClr val="FF0000"/>
                  </a:solidFill>
                </a:rPr>
                <a:t>仮の折名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006079" y="5934075"/>
              <a:ext cx="163830" cy="12382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線吹き出し 1 31"/>
            <p:cNvSpPr/>
            <p:nvPr/>
          </p:nvSpPr>
          <p:spPr>
            <a:xfrm>
              <a:off x="8302942" y="5464969"/>
              <a:ext cx="788670" cy="142875"/>
            </a:xfrm>
            <a:prstGeom prst="callout1">
              <a:avLst>
                <a:gd name="adj1" fmla="val 18750"/>
                <a:gd name="adj2" fmla="val -8333"/>
                <a:gd name="adj3" fmla="val 327500"/>
                <a:gd name="adj4" fmla="val -23438"/>
              </a:avLst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rgbClr val="FF0000"/>
                  </a:solidFill>
                </a:rPr>
                <a:t>コピー元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曲線コネクタ 35"/>
          <p:cNvCxnSpPr>
            <a:stCxn id="3" idx="3"/>
          </p:cNvCxnSpPr>
          <p:nvPr/>
        </p:nvCxnSpPr>
        <p:spPr>
          <a:xfrm flipH="1">
            <a:off x="9672742" y="2302090"/>
            <a:ext cx="904243" cy="2110393"/>
          </a:xfrm>
          <a:prstGeom prst="curvedConnector4">
            <a:avLst>
              <a:gd name="adj1" fmla="val -25281"/>
              <a:gd name="adj2" fmla="val 66679"/>
            </a:avLst>
          </a:prstGeom>
          <a:ln w="571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線コネクタ 37"/>
          <p:cNvCxnSpPr/>
          <p:nvPr/>
        </p:nvCxnSpPr>
        <p:spPr>
          <a:xfrm rot="10800000" flipV="1">
            <a:off x="5428298" y="4960483"/>
            <a:ext cx="3179445" cy="1202584"/>
          </a:xfrm>
          <a:prstGeom prst="curvedConnector3">
            <a:avLst/>
          </a:prstGeom>
          <a:ln w="571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361" y="4548483"/>
            <a:ext cx="1644000" cy="8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0534" y="1828799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「表示」ボタンを押すと、選択された折情報（青いパネル）をこの画面で表示＆編集できます。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0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591707" y="2520274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「クリア」ボタンを押すと、選択された</a:t>
            </a:r>
            <a:r>
              <a:rPr lang="ja-JP" altLang="en-US" dirty="0"/>
              <a:t>黄色</a:t>
            </a:r>
            <a:r>
              <a:rPr lang="ja-JP" altLang="en-US" dirty="0" smtClean="0"/>
              <a:t>パネルの選択状態</a:t>
            </a:r>
            <a:r>
              <a:rPr kumimoji="1" lang="ja-JP" altLang="en-US" dirty="0" smtClean="0"/>
              <a:t>を取消できます。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8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0534" y="2507748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「仮登録」ボタンを押すと、コピーした結果より、折情報を一括保存します。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仮登録処理したら、全画面を初期化にします。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9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</a:t>
            </a:r>
            <a:r>
              <a:rPr lang="ja-JP" altLang="en-US" dirty="0" smtClean="0"/>
              <a:t>入力・仮登録機能</a:t>
            </a:r>
            <a:r>
              <a:rPr lang="en-US" altLang="ja-JP" dirty="0" smtClean="0"/>
              <a:t>FSM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1" y="1210764"/>
            <a:ext cx="5741212" cy="4305909"/>
          </a:xfrm>
        </p:spPr>
      </p:pic>
      <p:sp>
        <p:nvSpPr>
          <p:cNvPr id="6" name="右矢印 5"/>
          <p:cNvSpPr/>
          <p:nvPr/>
        </p:nvSpPr>
        <p:spPr>
          <a:xfrm>
            <a:off x="5137310" y="3617378"/>
            <a:ext cx="884238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992" y="5266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変更前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0546" y="5273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変更後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0470343" y="1244597"/>
            <a:ext cx="1215397" cy="1462069"/>
            <a:chOff x="9681203" y="1287780"/>
            <a:chExt cx="1215397" cy="1462069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9681203" y="1287780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S1</a:t>
              </a:r>
              <a:r>
                <a:rPr kumimoji="1" lang="ja-JP" altLang="en-US" dirty="0" smtClean="0"/>
                <a:t>：未入力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9681203" y="1660307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S2</a:t>
              </a:r>
              <a:r>
                <a:rPr kumimoji="1" lang="ja-JP" altLang="en-US" dirty="0" smtClean="0"/>
                <a:t>：仮登録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681203" y="2029639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S3</a:t>
              </a:r>
              <a:r>
                <a:rPr kumimoji="1" lang="ja-JP" altLang="en-US" dirty="0" smtClean="0"/>
                <a:t>：登録済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683103" y="238051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S4</a:t>
              </a:r>
              <a:r>
                <a:rPr kumimoji="1" lang="ja-JP" altLang="en-US" dirty="0" smtClean="0"/>
                <a:t>：決定</a:t>
              </a:r>
              <a:endParaRPr kumimoji="1" lang="ja-JP" altLang="en-US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612792" y="2805709"/>
            <a:ext cx="2286798" cy="1675856"/>
            <a:chOff x="2202288" y="2355788"/>
            <a:chExt cx="2286798" cy="167585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06140" y="235578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登録</a:t>
              </a:r>
              <a:endParaRPr kumimoji="1" lang="ja-JP" altLang="en-US" sz="12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02288" y="29183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削除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996643" y="3754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更新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62727" y="36161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決定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490186" y="1655543"/>
            <a:ext cx="5597603" cy="4198202"/>
            <a:chOff x="5072145" y="1056417"/>
            <a:chExt cx="5597603" cy="4198202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145" y="1056417"/>
              <a:ext cx="5597603" cy="4198202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8251305" y="2878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登録</a:t>
              </a:r>
              <a:endParaRPr kumimoji="1" lang="ja-JP" altLang="en-US" sz="12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206958" y="32026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削除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774102" y="38065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決定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992027" y="394506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更新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648255" y="1644868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コピー</a:t>
              </a:r>
              <a:endParaRPr kumimoji="1" lang="ja-JP" altLang="en-US" sz="12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626160" y="2365967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クリア</a:t>
              </a:r>
              <a:endParaRPr kumimoji="1" lang="ja-JP" altLang="en-US" sz="12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679923" y="29256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仮登録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0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項目別全体入力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381736" y="937534"/>
            <a:ext cx="9362001" cy="5489300"/>
            <a:chOff x="479275" y="937534"/>
            <a:chExt cx="9362001" cy="54893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75" y="937534"/>
              <a:ext cx="9362001" cy="54893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正方形/長方形 4"/>
            <p:cNvSpPr/>
            <p:nvPr/>
          </p:nvSpPr>
          <p:spPr>
            <a:xfrm>
              <a:off x="638629" y="1872343"/>
              <a:ext cx="1741714" cy="39188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539697" y="20682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9743737" y="937534"/>
            <a:ext cx="2282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印刷区分別とノンブル作成の２つ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がありますが、将来に新しい編集方法が増ええれば、新しい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を追加して対応しようと思います。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99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印刷区分別入力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6" y="937534"/>
            <a:ext cx="9362001" cy="548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7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印刷区分別</a:t>
            </a:r>
            <a:r>
              <a:rPr lang="ja-JP" altLang="en-US" dirty="0" smtClean="0"/>
              <a:t>入力編集できる項目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印刷区分</a:t>
            </a:r>
            <a:endParaRPr lang="en-US" altLang="ja-JP" dirty="0" smtClean="0"/>
          </a:p>
          <a:p>
            <a:r>
              <a:rPr kumimoji="1" lang="ja-JP" altLang="en-US" dirty="0" smtClean="0"/>
              <a:t>色数</a:t>
            </a:r>
            <a:endParaRPr kumimoji="1" lang="en-US" altLang="ja-JP" dirty="0" smtClean="0"/>
          </a:p>
          <a:p>
            <a:r>
              <a:rPr lang="ja-JP" altLang="en-US" dirty="0" smtClean="0"/>
              <a:t>特色１</a:t>
            </a:r>
            <a:r>
              <a:rPr lang="ja-JP" altLang="en-US" dirty="0"/>
              <a:t>～</a:t>
            </a:r>
            <a:r>
              <a:rPr lang="ja-JP" altLang="en-US" dirty="0" smtClean="0"/>
              <a:t>特色４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6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ノンブル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7" y="971980"/>
            <a:ext cx="9301290" cy="5457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6647543" y="2365829"/>
            <a:ext cx="508000" cy="24529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84228" y="1407886"/>
            <a:ext cx="220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質問：どの場合、降順で頁番号を振りますか。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84228" y="5363028"/>
            <a:ext cx="220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この画面には頁番号しか修正できません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4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進行スケジュール画面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26" y="1120775"/>
            <a:ext cx="10658975" cy="525621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131129" y="4798787"/>
            <a:ext cx="3280228" cy="3521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71338" y="2229757"/>
            <a:ext cx="10258876" cy="24819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71338" y="5223103"/>
            <a:ext cx="10258876" cy="6696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0228" y="3316514"/>
            <a:ext cx="2186817" cy="52322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①日付は編集不可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　 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タスク名は手入力です。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54479" y="4781652"/>
            <a:ext cx="4772842" cy="30777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このボタンを押すと、カレンダーが週単位で移動になります。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22800" y="5451350"/>
            <a:ext cx="5118100" cy="30777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③受注単位で備考内容を保存しております。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81950" y="5962992"/>
            <a:ext cx="1028700" cy="3012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10650" y="5972750"/>
            <a:ext cx="2746375" cy="52322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④生産用スケジュール画面を起動します。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受注入力画面・基本情報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9" y="1023021"/>
            <a:ext cx="9721498" cy="530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円/楕円 6"/>
          <p:cNvSpPr/>
          <p:nvPr/>
        </p:nvSpPr>
        <p:spPr>
          <a:xfrm>
            <a:off x="2004969" y="3884103"/>
            <a:ext cx="1023457" cy="21015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5512" y="1098958"/>
            <a:ext cx="180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発注先設計、納品先情報、スケジュール入力</a:t>
            </a:r>
            <a:r>
              <a:rPr lang="ja-JP" altLang="en-US" dirty="0" smtClean="0"/>
              <a:t>画面起動するボタンを追加しました。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受注連絡票</a:t>
            </a:r>
            <a:r>
              <a:rPr lang="ja-JP" altLang="en-US" dirty="0" smtClean="0"/>
              <a:t>を作成する</a:t>
            </a:r>
            <a:r>
              <a:rPr kumimoji="1" lang="ja-JP" altLang="en-US" dirty="0" smtClean="0"/>
              <a:t>ボタンを追加しました。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926" y="5906278"/>
            <a:ext cx="951723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63846" y="5906278"/>
            <a:ext cx="1024791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834835" y="5906278"/>
            <a:ext cx="959476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59625" y="5906278"/>
            <a:ext cx="933061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矩形 3"/>
          <p:cNvSpPr/>
          <p:nvPr/>
        </p:nvSpPr>
        <p:spPr>
          <a:xfrm>
            <a:off x="2150534" y="2421467"/>
            <a:ext cx="1278467" cy="279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线形标注 2 11"/>
          <p:cNvSpPr/>
          <p:nvPr/>
        </p:nvSpPr>
        <p:spPr>
          <a:xfrm>
            <a:off x="3852333" y="1862667"/>
            <a:ext cx="1159934" cy="270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250"/>
              <a:gd name="adj6" fmla="val -8974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受注確定区分</a:t>
            </a:r>
            <a:endParaRPr kumimoji="1" lang="ja-JP" altLang="en-US" sz="1100" dirty="0"/>
          </a:p>
        </p:txBody>
      </p:sp>
      <p:sp>
        <p:nvSpPr>
          <p:cNvPr id="13" name="线形标注 2 12"/>
          <p:cNvSpPr/>
          <p:nvPr/>
        </p:nvSpPr>
        <p:spPr>
          <a:xfrm>
            <a:off x="3936999" y="3335867"/>
            <a:ext cx="2031721" cy="270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250"/>
              <a:gd name="adj6" fmla="val -5067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プライバシーマーク有無フラグ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8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詳細スケジュール画面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" y="981076"/>
            <a:ext cx="9221743" cy="541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9743737" y="937534"/>
            <a:ext cx="2282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dirty="0" smtClean="0"/>
              <a:t>赤枠内、手入力不可になります。複数セル（</a:t>
            </a:r>
            <a:r>
              <a:rPr kumimoji="1" lang="en-US" altLang="ja-JP" dirty="0" smtClean="0"/>
              <a:t>Ctrl</a:t>
            </a:r>
            <a:r>
              <a:rPr kumimoji="1" lang="ja-JP" altLang="en-US" dirty="0" smtClean="0"/>
              <a:t>＋マウスクリック）を選択する可能です。</a:t>
            </a:r>
            <a:endParaRPr kumimoji="1" lang="en-US" altLang="ja-JP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 smtClean="0"/>
              <a:t>備考情報が受注のスケジュール情報と同じです。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444658" y="2292263"/>
            <a:ext cx="5774498" cy="30312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5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" y="937534"/>
            <a:ext cx="9334458" cy="5456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詳細スケジュール</a:t>
            </a:r>
            <a:r>
              <a:rPr lang="ja-JP" altLang="en-US" dirty="0" smtClean="0"/>
              <a:t>画面操作説明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44658" y="2292263"/>
            <a:ext cx="5774498" cy="30312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07684" y="5539463"/>
            <a:ext cx="4277050" cy="7795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5728" y="5916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20230" y="4832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74324" y="1023098"/>
            <a:ext cx="22829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Step</a:t>
            </a:r>
            <a:r>
              <a:rPr lang="ja-JP" altLang="en-US" dirty="0" smtClean="0"/>
              <a:t>１：①で入力内容を選ぶ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Stpe2:</a:t>
            </a:r>
            <a:r>
              <a:rPr lang="ja-JP" altLang="en-US" dirty="0" smtClean="0"/>
              <a:t>②でセルをクリックすると、選択したタスク名を設定します。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１　カスタマイズボタン押したら、そのボタンの直後の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TextBox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の内容をセルに設定します。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「削除」ボタンを押したら、選択したセルの内容をクリアします。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43873" y="590093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3375" y="603146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※2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曲折矢印 2"/>
          <p:cNvSpPr/>
          <p:nvPr/>
        </p:nvSpPr>
        <p:spPr>
          <a:xfrm>
            <a:off x="2267211" y="3807912"/>
            <a:ext cx="864296" cy="12097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データの構造</a:t>
            </a:r>
            <a:endParaRPr kumimoji="1" lang="ja-JP" altLang="en-US" dirty="0"/>
          </a:p>
        </p:txBody>
      </p:sp>
      <p:grpSp>
        <p:nvGrpSpPr>
          <p:cNvPr id="68" name="グループ化 67"/>
          <p:cNvGrpSpPr/>
          <p:nvPr/>
        </p:nvGrpSpPr>
        <p:grpSpPr>
          <a:xfrm>
            <a:off x="1195207" y="1101209"/>
            <a:ext cx="10250321" cy="5382141"/>
            <a:chOff x="293891" y="1152009"/>
            <a:chExt cx="10250321" cy="5382141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2559050" y="3352800"/>
              <a:ext cx="1107996" cy="1420257"/>
              <a:chOff x="2559050" y="3352800"/>
              <a:chExt cx="1107996" cy="1420257"/>
            </a:xfrm>
          </p:grpSpPr>
          <p:sp>
            <p:nvSpPr>
              <p:cNvPr id="5" name="フローチャート: 磁気ディスク 4"/>
              <p:cNvSpPr/>
              <p:nvPr/>
            </p:nvSpPr>
            <p:spPr>
              <a:xfrm>
                <a:off x="2698750" y="335280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559050" y="44037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受注情報</a:t>
                </a:r>
                <a:endParaRPr kumimoji="1" lang="ja-JP" altLang="en-US" dirty="0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6106772" y="3139063"/>
              <a:ext cx="1117993" cy="1187017"/>
              <a:chOff x="6106772" y="3139063"/>
              <a:chExt cx="1117993" cy="1187017"/>
            </a:xfrm>
          </p:grpSpPr>
          <p:sp>
            <p:nvSpPr>
              <p:cNvPr id="6" name="フローチャート: 磁気ディスク 5"/>
              <p:cNvSpPr/>
              <p:nvPr/>
            </p:nvSpPr>
            <p:spPr>
              <a:xfrm>
                <a:off x="6577065" y="3139063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6106772" y="395674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折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9205384" y="2811502"/>
              <a:ext cx="1338828" cy="1432441"/>
              <a:chOff x="9859664" y="2594749"/>
              <a:chExt cx="1338828" cy="1432441"/>
            </a:xfrm>
          </p:grpSpPr>
          <p:sp>
            <p:nvSpPr>
              <p:cNvPr id="15" name="フローチャート: 磁気ディスク 14"/>
              <p:cNvSpPr/>
              <p:nvPr/>
            </p:nvSpPr>
            <p:spPr>
              <a:xfrm>
                <a:off x="10070077" y="2594749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859664" y="36578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折製本情報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8651386" y="4741823"/>
              <a:ext cx="1107996" cy="1466850"/>
              <a:chOff x="8061904" y="3889375"/>
              <a:chExt cx="1107996" cy="1466850"/>
            </a:xfrm>
          </p:grpSpPr>
          <p:sp>
            <p:nvSpPr>
              <p:cNvPr id="8" name="フローチャート: 磁気ディスク 7"/>
              <p:cNvSpPr/>
              <p:nvPr/>
            </p:nvSpPr>
            <p:spPr>
              <a:xfrm>
                <a:off x="8280400" y="3889375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8061904" y="498689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折頁情報</a:t>
                </a:r>
                <a:endParaRPr kumimoji="1" lang="ja-JP" altLang="en-US" dirty="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3374420" y="1381125"/>
              <a:ext cx="1569660" cy="1536700"/>
              <a:chOff x="3374420" y="1381125"/>
              <a:chExt cx="1569660" cy="1536700"/>
            </a:xfrm>
          </p:grpSpPr>
          <p:sp>
            <p:nvSpPr>
              <p:cNvPr id="9" name="フローチャート: 磁気ディスク 8"/>
              <p:cNvSpPr/>
              <p:nvPr/>
            </p:nvSpPr>
            <p:spPr>
              <a:xfrm>
                <a:off x="3835400" y="1381125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374420" y="254849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受注</a:t>
                </a:r>
                <a:r>
                  <a:rPr lang="ja-JP" altLang="en-US" dirty="0"/>
                  <a:t>製本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1014452" y="1809750"/>
              <a:ext cx="1107996" cy="1444625"/>
              <a:chOff x="1014452" y="1809750"/>
              <a:chExt cx="1107996" cy="1444625"/>
            </a:xfrm>
          </p:grpSpPr>
          <p:sp>
            <p:nvSpPr>
              <p:cNvPr id="10" name="フローチャート: 磁気ディスク 9"/>
              <p:cNvSpPr/>
              <p:nvPr/>
            </p:nvSpPr>
            <p:spPr>
              <a:xfrm>
                <a:off x="1244600" y="180975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1014452" y="288504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入稿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4004349" y="4918075"/>
              <a:ext cx="1338828" cy="1461016"/>
              <a:chOff x="4004349" y="4918075"/>
              <a:chExt cx="1338828" cy="1461016"/>
            </a:xfrm>
          </p:grpSpPr>
          <p:sp>
            <p:nvSpPr>
              <p:cNvPr id="12" name="フローチャート: 磁気ディスク 11"/>
              <p:cNvSpPr/>
              <p:nvPr/>
            </p:nvSpPr>
            <p:spPr>
              <a:xfrm>
                <a:off x="4483100" y="4918075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4004349" y="60097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納入先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>
              <a:off x="2052939" y="5023366"/>
              <a:ext cx="1338828" cy="1510784"/>
              <a:chOff x="2052939" y="5023366"/>
              <a:chExt cx="1338828" cy="1510784"/>
            </a:xfrm>
          </p:grpSpPr>
          <p:sp>
            <p:nvSpPr>
              <p:cNvPr id="11" name="フローチャート: 磁気ディスク 10"/>
              <p:cNvSpPr/>
              <p:nvPr/>
            </p:nvSpPr>
            <p:spPr>
              <a:xfrm>
                <a:off x="2344583" y="5023366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052939" y="616481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発注先情報</a:t>
                </a:r>
                <a:endParaRPr kumimoji="1" lang="ja-JP" altLang="en-US" dirty="0"/>
              </a:p>
            </p:txBody>
          </p:sp>
        </p:grpSp>
        <p:grpSp>
          <p:nvGrpSpPr>
            <p:cNvPr id="35" name="グループ化 34"/>
            <p:cNvGrpSpPr/>
            <p:nvPr/>
          </p:nvGrpSpPr>
          <p:grpSpPr>
            <a:xfrm>
              <a:off x="293891" y="4334907"/>
              <a:ext cx="1915909" cy="1426607"/>
              <a:chOff x="14876" y="3929618"/>
              <a:chExt cx="1915909" cy="1426607"/>
            </a:xfrm>
          </p:grpSpPr>
          <p:sp>
            <p:nvSpPr>
              <p:cNvPr id="27" name="フローチャート: 磁気ディスク 26"/>
              <p:cNvSpPr/>
              <p:nvPr/>
            </p:nvSpPr>
            <p:spPr>
              <a:xfrm>
                <a:off x="641350" y="3929618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14876" y="4986893"/>
                <a:ext cx="1915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スケジュール情報</a:t>
                </a:r>
                <a:endParaRPr kumimoji="1" lang="ja-JP" altLang="en-US" dirty="0"/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089756" y="5078631"/>
              <a:ext cx="2146742" cy="1365766"/>
              <a:chOff x="8996706" y="5070475"/>
              <a:chExt cx="2146742" cy="1365766"/>
            </a:xfrm>
          </p:grpSpPr>
          <p:sp>
            <p:nvSpPr>
              <p:cNvPr id="16" name="フローチャート: 磁気ディスク 15"/>
              <p:cNvSpPr/>
              <p:nvPr/>
            </p:nvSpPr>
            <p:spPr>
              <a:xfrm>
                <a:off x="9677400" y="5070475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8996706" y="6066909"/>
                <a:ext cx="214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折スケジュール情報</a:t>
                </a:r>
                <a:endParaRPr kumimoji="1" lang="ja-JP" altLang="en-US" dirty="0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5526638" y="1183798"/>
              <a:ext cx="2031325" cy="1490921"/>
              <a:chOff x="5526638" y="1183798"/>
              <a:chExt cx="2031325" cy="1490921"/>
            </a:xfrm>
          </p:grpSpPr>
          <p:sp>
            <p:nvSpPr>
              <p:cNvPr id="26" name="フローチャート: 磁気ディスク 25"/>
              <p:cNvSpPr/>
              <p:nvPr/>
            </p:nvSpPr>
            <p:spPr>
              <a:xfrm>
                <a:off x="6228918" y="1183798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526638" y="2305387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折加工情報（？？）</a:t>
                </a:r>
                <a:endParaRPr kumimoji="1" lang="ja-JP" altLang="en-US" dirty="0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7800276" y="1152009"/>
              <a:ext cx="2031325" cy="1509415"/>
              <a:chOff x="7800276" y="1152009"/>
              <a:chExt cx="2031325" cy="1509415"/>
            </a:xfrm>
          </p:grpSpPr>
          <p:sp>
            <p:nvSpPr>
              <p:cNvPr id="7" name="フローチャート: 磁気ディスク 6"/>
              <p:cNvSpPr/>
              <p:nvPr/>
            </p:nvSpPr>
            <p:spPr>
              <a:xfrm>
                <a:off x="8280400" y="1152009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7800276" y="2292092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折印刷情報（？？）</a:t>
                </a:r>
                <a:endParaRPr kumimoji="1" lang="ja-JP" altLang="en-US" dirty="0"/>
              </a:p>
            </p:txBody>
          </p:sp>
        </p:grpSp>
        <p:cxnSp>
          <p:nvCxnSpPr>
            <p:cNvPr id="45" name="直線コネクタ 44"/>
            <p:cNvCxnSpPr>
              <a:stCxn id="5" idx="1"/>
              <a:endCxn id="22" idx="2"/>
            </p:cNvCxnSpPr>
            <p:nvPr/>
          </p:nvCxnSpPr>
          <p:spPr>
            <a:xfrm flipV="1">
              <a:off x="3022600" y="2917825"/>
              <a:ext cx="1136650" cy="4349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5" idx="1"/>
              <a:endCxn id="23" idx="3"/>
            </p:cNvCxnSpPr>
            <p:nvPr/>
          </p:nvCxnSpPr>
          <p:spPr>
            <a:xfrm flipH="1" flipV="1">
              <a:off x="2122448" y="3069709"/>
              <a:ext cx="900152" cy="2830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18" idx="1"/>
              <a:endCxn id="27" idx="4"/>
            </p:cNvCxnSpPr>
            <p:nvPr/>
          </p:nvCxnSpPr>
          <p:spPr>
            <a:xfrm flipH="1">
              <a:off x="1568065" y="4588391"/>
              <a:ext cx="990985" cy="2608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18" idx="1"/>
              <a:endCxn id="11" idx="1"/>
            </p:cNvCxnSpPr>
            <p:nvPr/>
          </p:nvCxnSpPr>
          <p:spPr>
            <a:xfrm>
              <a:off x="2559050" y="4588391"/>
              <a:ext cx="109383" cy="4349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18" idx="1"/>
              <a:endCxn id="12" idx="2"/>
            </p:cNvCxnSpPr>
            <p:nvPr/>
          </p:nvCxnSpPr>
          <p:spPr>
            <a:xfrm>
              <a:off x="2559050" y="4588391"/>
              <a:ext cx="1924050" cy="844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30" idx="2"/>
              <a:endCxn id="6" idx="1"/>
            </p:cNvCxnSpPr>
            <p:nvPr/>
          </p:nvCxnSpPr>
          <p:spPr>
            <a:xfrm>
              <a:off x="6542301" y="2674719"/>
              <a:ext cx="358614" cy="4643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6" idx="1"/>
              <a:endCxn id="31" idx="2"/>
            </p:cNvCxnSpPr>
            <p:nvPr/>
          </p:nvCxnSpPr>
          <p:spPr>
            <a:xfrm flipV="1">
              <a:off x="6900915" y="2661424"/>
              <a:ext cx="1915024" cy="4776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19" idx="3"/>
              <a:endCxn id="15" idx="2"/>
            </p:cNvCxnSpPr>
            <p:nvPr/>
          </p:nvCxnSpPr>
          <p:spPr>
            <a:xfrm flipV="1">
              <a:off x="6983935" y="3325852"/>
              <a:ext cx="2431862" cy="8155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19" idx="3"/>
            </p:cNvCxnSpPr>
            <p:nvPr/>
          </p:nvCxnSpPr>
          <p:spPr>
            <a:xfrm>
              <a:off x="6983935" y="4141414"/>
              <a:ext cx="1481941" cy="8186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19" idx="3"/>
              <a:endCxn id="16" idx="1"/>
            </p:cNvCxnSpPr>
            <p:nvPr/>
          </p:nvCxnSpPr>
          <p:spPr>
            <a:xfrm>
              <a:off x="6983935" y="4141414"/>
              <a:ext cx="110365" cy="9372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4"/>
              <a:endCxn id="6" idx="2"/>
            </p:cNvCxnSpPr>
            <p:nvPr/>
          </p:nvCxnSpPr>
          <p:spPr>
            <a:xfrm flipV="1">
              <a:off x="3346450" y="3653413"/>
              <a:ext cx="3230615" cy="2137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/>
          <p:cNvCxnSpPr>
            <a:stCxn id="19" idx="3"/>
            <a:endCxn id="12" idx="4"/>
          </p:cNvCxnSpPr>
          <p:nvPr/>
        </p:nvCxnSpPr>
        <p:spPr>
          <a:xfrm flipH="1">
            <a:off x="6032116" y="4090614"/>
            <a:ext cx="1853135" cy="1291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受注入力画面</a:t>
            </a:r>
            <a:r>
              <a:rPr lang="ja-JP" altLang="en-US" dirty="0" smtClean="0"/>
              <a:t>・折一覧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12133" y="985034"/>
            <a:ext cx="9942021" cy="5425291"/>
            <a:chOff x="1669458" y="985034"/>
            <a:chExt cx="9942021" cy="542529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458" y="985034"/>
              <a:ext cx="9942021" cy="5425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フリーフォーム 9"/>
            <p:cNvSpPr/>
            <p:nvPr/>
          </p:nvSpPr>
          <p:spPr>
            <a:xfrm>
              <a:off x="1669458" y="985034"/>
              <a:ext cx="9942021" cy="5425291"/>
            </a:xfrm>
            <a:custGeom>
              <a:avLst/>
              <a:gdLst>
                <a:gd name="connsiteX0" fmla="*/ 104776 w 9942021"/>
                <a:gd name="connsiteY0" fmla="*/ 967591 h 5425291"/>
                <a:gd name="connsiteX1" fmla="*/ 104776 w 9942021"/>
                <a:gd name="connsiteY1" fmla="*/ 4882366 h 5425291"/>
                <a:gd name="connsiteX2" fmla="*/ 9817187 w 9942021"/>
                <a:gd name="connsiteY2" fmla="*/ 4882366 h 5425291"/>
                <a:gd name="connsiteX3" fmla="*/ 9817187 w 9942021"/>
                <a:gd name="connsiteY3" fmla="*/ 967591 h 5425291"/>
                <a:gd name="connsiteX4" fmla="*/ 0 w 9942021"/>
                <a:gd name="connsiteY4" fmla="*/ 0 h 5425291"/>
                <a:gd name="connsiteX5" fmla="*/ 9942021 w 9942021"/>
                <a:gd name="connsiteY5" fmla="*/ 0 h 5425291"/>
                <a:gd name="connsiteX6" fmla="*/ 9942021 w 9942021"/>
                <a:gd name="connsiteY6" fmla="*/ 5425291 h 5425291"/>
                <a:gd name="connsiteX7" fmla="*/ 0 w 9942021"/>
                <a:gd name="connsiteY7" fmla="*/ 5425291 h 542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42021" h="5425291">
                  <a:moveTo>
                    <a:pt x="104776" y="967591"/>
                  </a:moveTo>
                  <a:lnTo>
                    <a:pt x="104776" y="4882366"/>
                  </a:lnTo>
                  <a:lnTo>
                    <a:pt x="9817187" y="4882366"/>
                  </a:lnTo>
                  <a:lnTo>
                    <a:pt x="9817187" y="967591"/>
                  </a:lnTo>
                  <a:close/>
                  <a:moveTo>
                    <a:pt x="0" y="0"/>
                  </a:moveTo>
                  <a:lnTo>
                    <a:pt x="9942021" y="0"/>
                  </a:lnTo>
                  <a:lnTo>
                    <a:pt x="9942021" y="5425291"/>
                  </a:lnTo>
                  <a:lnTo>
                    <a:pt x="0" y="5425291"/>
                  </a:lnTo>
                  <a:close/>
                </a:path>
              </a:pathLst>
            </a:cu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0344150" y="1295400"/>
            <a:ext cx="176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折入力画面には仮登録機能がありましたから、現システムの折コピー機能が削除されます。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明細部</a:t>
            </a:r>
            <a:r>
              <a:rPr lang="ja-JP" altLang="en-US" dirty="0"/>
              <a:t>表示</a:t>
            </a:r>
            <a:r>
              <a:rPr lang="ja-JP" altLang="en-US" dirty="0" smtClean="0"/>
              <a:t>される内容が現システムと同じです。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06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4" y="919057"/>
            <a:ext cx="9462962" cy="556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</a:t>
            </a:r>
            <a:r>
              <a:rPr lang="ja-JP" altLang="en-US" dirty="0"/>
              <a:t>基本</a:t>
            </a:r>
            <a:r>
              <a:rPr kumimoji="1" lang="ja-JP" altLang="en-US" dirty="0" smtClean="0"/>
              <a:t>操作説明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97504" y="936053"/>
            <a:ext cx="3543296" cy="7897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6885" y="4851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57162" y="1840089"/>
            <a:ext cx="4360722" cy="39285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08683" y="5220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12623" y="1840089"/>
            <a:ext cx="4339377" cy="39285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53662" y="5220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4091" y="1725781"/>
            <a:ext cx="223553" cy="31256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92785" y="950595"/>
            <a:ext cx="2000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工程別情報切り替えします。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発注先を選択すると、右側に関連の</a:t>
            </a:r>
            <a:r>
              <a:rPr lang="ja-JP" altLang="en-US" dirty="0" smtClean="0"/>
              <a:t>情報を表示します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営業入力結果エリアが参照だけです。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生産管理修正エリアには情報を修正できる。（営業の入力結果と違う場合、赤字で表示します。）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743" y="13309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4" y="919057"/>
            <a:ext cx="9462962" cy="556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発注先設計画面・基本説明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60571" y="2109194"/>
            <a:ext cx="4320572" cy="36957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26436" y="5261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30123" y="2109194"/>
            <a:ext cx="4288010" cy="36957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94687" y="5261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330122" y="6037161"/>
            <a:ext cx="2075390" cy="3100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966" y="6110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92785" y="950595"/>
            <a:ext cx="2000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③と④ですが、どちらかスクロールしたら、ほかのエリアも同じようにスクロールされます。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kumimoji="1" lang="ja-JP" altLang="en-US" dirty="0" smtClean="0"/>
              <a:t>⑤該当発注先への発注書を作成できます。（プレビューボタンを押すと、仮作成になります。）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9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発注先設計画面・用紙依頼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8" y="923795"/>
            <a:ext cx="9407509" cy="5600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0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用紙依頼・明細部表示される内容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用紙区分</a:t>
            </a:r>
            <a:endParaRPr lang="en-US" altLang="ja-JP" dirty="0" smtClean="0"/>
          </a:p>
          <a:p>
            <a:r>
              <a:rPr kumimoji="1" lang="ja-JP" altLang="en-US" dirty="0" smtClean="0"/>
              <a:t>用紙名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代理店名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サイズ</a:t>
            </a:r>
            <a:endParaRPr kumimoji="1" lang="en-US" altLang="ja-JP" dirty="0" smtClean="0"/>
          </a:p>
          <a:p>
            <a:r>
              <a:rPr lang="ja-JP" altLang="en-US" dirty="0" smtClean="0"/>
              <a:t>使用本数</a:t>
            </a:r>
            <a:endParaRPr lang="en-US" altLang="ja-JP" dirty="0" smtClean="0"/>
          </a:p>
          <a:p>
            <a:r>
              <a:rPr lang="ja-JP" altLang="en-US" dirty="0" smtClean="0"/>
              <a:t>指定連数</a:t>
            </a:r>
            <a:endParaRPr lang="en-US" altLang="ja-JP" dirty="0" smtClean="0"/>
          </a:p>
          <a:p>
            <a:r>
              <a:rPr kumimoji="1" lang="ja-JP" altLang="en-US" dirty="0" smtClean="0"/>
              <a:t>過不足</a:t>
            </a:r>
            <a:endParaRPr kumimoji="1" lang="ja-JP" altLang="en-US" dirty="0"/>
          </a:p>
        </p:txBody>
      </p:sp>
      <p:sp>
        <p:nvSpPr>
          <p:cNvPr id="4" name="右中かっこ 3"/>
          <p:cNvSpPr/>
          <p:nvPr/>
        </p:nvSpPr>
        <p:spPr>
          <a:xfrm>
            <a:off x="3048000" y="2235200"/>
            <a:ext cx="377371" cy="330925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62871" y="3705162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計算がありますから、「受注・折入力」画面で変更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・印刷依頼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981077"/>
            <a:ext cx="9326509" cy="5472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6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1260</TotalTime>
  <Words>1462</Words>
  <Application>Microsoft Office PowerPoint</Application>
  <PresentationFormat>宽屏</PresentationFormat>
  <Paragraphs>234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MS PGothic</vt:lpstr>
      <vt:lpstr>MS PGothic</vt:lpstr>
      <vt:lpstr>宋体</vt:lpstr>
      <vt:lpstr>Arial</vt:lpstr>
      <vt:lpstr>Calibri</vt:lpstr>
      <vt:lpstr>Tahoma</vt:lpstr>
      <vt:lpstr>toshiba ect</vt:lpstr>
      <vt:lpstr>受注連絡票プロトタイプ</vt:lpstr>
      <vt:lpstr>機能構成</vt:lpstr>
      <vt:lpstr>受注入力画面・基本情報</vt:lpstr>
      <vt:lpstr>受注入力画面・折一覧</vt:lpstr>
      <vt:lpstr>発注先設計画面・基本操作説明</vt:lpstr>
      <vt:lpstr>発注先設計画面・基本説明</vt:lpstr>
      <vt:lpstr>発注先設計画面・用紙依頼</vt:lpstr>
      <vt:lpstr>用紙依頼・明細部表示される内容</vt:lpstr>
      <vt:lpstr>発注先設計画面・印刷依頼</vt:lpstr>
      <vt:lpstr>印刷依頼・明細部表示される内容</vt:lpstr>
      <vt:lpstr>発注先設計画面・加工依頼</vt:lpstr>
      <vt:lpstr>加工依頼・明細部表示される内容</vt:lpstr>
      <vt:lpstr>発注先設計画面・製本依頼</vt:lpstr>
      <vt:lpstr>製本依頼・明細部表示される内容</vt:lpstr>
      <vt:lpstr>発注先設計画面・納入依頼</vt:lpstr>
      <vt:lpstr>納入先入力画面</vt:lpstr>
      <vt:lpstr>折入力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折入力・仮登録機能FSM</vt:lpstr>
      <vt:lpstr>項目別全体入力</vt:lpstr>
      <vt:lpstr>印刷区分別入力</vt:lpstr>
      <vt:lpstr>印刷区分別入力編集できる項目</vt:lpstr>
      <vt:lpstr>ノンブル作成</vt:lpstr>
      <vt:lpstr>進行スケジュール画面</vt:lpstr>
      <vt:lpstr>詳細スケジュール画面</vt:lpstr>
      <vt:lpstr>詳細スケジュール画面操作説明</vt:lpstr>
      <vt:lpstr>データの構造</vt:lpstr>
    </vt:vector>
  </TitlesOfParts>
  <Company>株式会社千代田グラビヤ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受注連絡票プロトタイプ</dc:title>
  <dc:creator>ECTユーザー 002</dc:creator>
  <cp:lastModifiedBy>王天義</cp:lastModifiedBy>
  <cp:revision>99</cp:revision>
  <dcterms:created xsi:type="dcterms:W3CDTF">2017-02-23T02:09:05Z</dcterms:created>
  <dcterms:modified xsi:type="dcterms:W3CDTF">2017-02-27T06:36:38Z</dcterms:modified>
</cp:coreProperties>
</file>