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68" r:id="rId3"/>
    <p:sldId id="261" r:id="rId4"/>
    <p:sldId id="279" r:id="rId5"/>
    <p:sldId id="262" r:id="rId6"/>
    <p:sldId id="278" r:id="rId7"/>
    <p:sldId id="277" r:id="rId8"/>
    <p:sldId id="276" r:id="rId9"/>
    <p:sldId id="282" r:id="rId10"/>
    <p:sldId id="269" r:id="rId11"/>
    <p:sldId id="270" r:id="rId12"/>
    <p:sldId id="271" r:id="rId13"/>
    <p:sldId id="272" r:id="rId14"/>
    <p:sldId id="280" r:id="rId15"/>
    <p:sldId id="281" r:id="rId16"/>
    <p:sldId id="260" r:id="rId17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47" autoAdjust="0"/>
  </p:normalViewPr>
  <p:slideViewPr>
    <p:cSldViewPr snapToGrid="0">
      <p:cViewPr varScale="1">
        <p:scale>
          <a:sx n="98" d="100"/>
          <a:sy n="98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42EEF-F354-4447-9440-C9E16D3001C4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1235C-3247-4514-AE51-0CA6BAED1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85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33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192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977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116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793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541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293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6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01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受注　選択項目⇒決定または仮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25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受注　選択項目⇒決定または仮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96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受注　選択項目⇒決定または仮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941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479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受注　選択項目⇒決定または仮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348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受注　選択項目⇒決定または仮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1235C-3247-4514-AE51-0CA6BAED107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02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7A3E-782E-4EA9-A0A2-65C85E4DB977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249-9632-4635-85FA-796A59349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1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7A3E-782E-4EA9-A0A2-65C85E4DB977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249-9632-4635-85FA-796A59349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27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7A3E-782E-4EA9-A0A2-65C85E4DB977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249-9632-4635-85FA-796A59349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01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7A3E-782E-4EA9-A0A2-65C85E4DB977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249-9632-4635-85FA-796A59349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35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7A3E-782E-4EA9-A0A2-65C85E4DB977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249-9632-4635-85FA-796A59349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2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7A3E-782E-4EA9-A0A2-65C85E4DB977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249-9632-4635-85FA-796A59349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82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7A3E-782E-4EA9-A0A2-65C85E4DB977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249-9632-4635-85FA-796A59349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3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7A3E-782E-4EA9-A0A2-65C85E4DB977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249-9632-4635-85FA-796A59349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51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7A3E-782E-4EA9-A0A2-65C85E4DB977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249-9632-4635-85FA-796A59349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15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7A3E-782E-4EA9-A0A2-65C85E4DB977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249-9632-4635-85FA-796A59349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4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7A3E-782E-4EA9-A0A2-65C85E4DB977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249-9632-4635-85FA-796A59349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00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7A3E-782E-4EA9-A0A2-65C85E4DB977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D249-9632-4635-85FA-796A59349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3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8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503" y="2073399"/>
            <a:ext cx="4869504" cy="326769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7" y="1159848"/>
            <a:ext cx="5165387" cy="3725853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233367" y="282089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</a:rPr>
              <a:t>テーマ：進捗システム受注（折）入力＋受注連絡票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230" y="3238808"/>
            <a:ext cx="4761385" cy="3444702"/>
          </a:xfrm>
          <a:prstGeom prst="rect">
            <a:avLst/>
          </a:prstGeom>
        </p:spPr>
      </p:pic>
      <p:sp>
        <p:nvSpPr>
          <p:cNvPr id="58" name="正方形/長方形 57"/>
          <p:cNvSpPr/>
          <p:nvPr/>
        </p:nvSpPr>
        <p:spPr>
          <a:xfrm>
            <a:off x="4993064" y="2713973"/>
            <a:ext cx="3118990" cy="1363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>
                <a:solidFill>
                  <a:srgbClr val="FF0000"/>
                </a:solidFill>
              </a:rPr>
              <a:t>＋</a:t>
            </a:r>
            <a:endParaRPr kumimoji="1" lang="ja-JP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4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5273" y="7782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</a:rPr>
              <a:t>⑧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>-1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追加機能　　発注先設計画面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717981" y="1422569"/>
            <a:ext cx="1465635" cy="2608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製本依頼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4649232" y="1411360"/>
            <a:ext cx="1465635" cy="2435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加工依頼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786731" y="1385957"/>
            <a:ext cx="1465635" cy="29438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納入依頼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580483" y="1385957"/>
            <a:ext cx="1465635" cy="2943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印刷依頼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511734" y="1389359"/>
            <a:ext cx="1465635" cy="2943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用紙依頼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252366" y="6082229"/>
            <a:ext cx="1289897" cy="418709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次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へ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06207" y="2513765"/>
            <a:ext cx="2907093" cy="861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・発注先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登場する会社名を登録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横巻き 56"/>
          <p:cNvSpPr/>
          <p:nvPr/>
        </p:nvSpPr>
        <p:spPr>
          <a:xfrm>
            <a:off x="10252366" y="1895859"/>
            <a:ext cx="1778258" cy="973301"/>
          </a:xfrm>
          <a:prstGeom prst="horizontalScroll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FF"/>
                </a:solidFill>
              </a:rPr>
              <a:t>ボタン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rgbClr val="0000FF"/>
                </a:solidFill>
              </a:rPr>
              <a:t>（押したときのみ入力が可能）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3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5273" y="7782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</a:rPr>
              <a:t>⑨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-1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追加機能　　発注先設計画面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63096" y="775287"/>
            <a:ext cx="1465635" cy="2943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用紙情報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252366" y="6082229"/>
            <a:ext cx="1289897" cy="418709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次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へ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33335"/>
              </p:ext>
            </p:extLst>
          </p:nvPr>
        </p:nvGraphicFramePr>
        <p:xfrm>
          <a:off x="165273" y="1381022"/>
          <a:ext cx="5379504" cy="243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38"/>
                <a:gridCol w="672438"/>
                <a:gridCol w="672438"/>
                <a:gridCol w="672438"/>
                <a:gridCol w="672438"/>
                <a:gridCol w="672438"/>
                <a:gridCol w="672438"/>
                <a:gridCol w="672438"/>
              </a:tblGrid>
              <a:tr h="20573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折名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用紙区分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用紙名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代理店名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サイズ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使用本数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指定連数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過不足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900" b="1" dirty="0" smtClean="0"/>
                        <a:t>表紙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先方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 smtClean="0">
                          <a:solidFill>
                            <a:schemeClr val="tx1"/>
                          </a:solidFill>
                        </a:rPr>
                        <a:t>オーロラ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b="1" dirty="0" smtClean="0"/>
                        <a:t>口絵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</a:tr>
              <a:tr h="322425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 smtClean="0"/>
                        <a:t>1</a:t>
                      </a:r>
                      <a:r>
                        <a:rPr kumimoji="1" lang="ja-JP" altLang="en-US" sz="1100" b="1" dirty="0" smtClean="0"/>
                        <a:t>折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 smtClean="0"/>
                        <a:t>2</a:t>
                      </a:r>
                      <a:r>
                        <a:rPr kumimoji="1" lang="ja-JP" altLang="en-US" sz="1100" b="1" dirty="0" smtClean="0"/>
                        <a:t>折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 smtClean="0"/>
                        <a:t>3</a:t>
                      </a:r>
                      <a:r>
                        <a:rPr kumimoji="1" lang="ja-JP" altLang="en-US" sz="1100" b="1" dirty="0" smtClean="0"/>
                        <a:t>折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21113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  <a:tr h="352695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正方形/長方形 14"/>
          <p:cNvSpPr/>
          <p:nvPr/>
        </p:nvSpPr>
        <p:spPr>
          <a:xfrm>
            <a:off x="463096" y="1136006"/>
            <a:ext cx="1338469" cy="24501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 smtClean="0">
                <a:solidFill>
                  <a:srgbClr val="FF0000"/>
                </a:solidFill>
              </a:rPr>
              <a:t>営業入力結果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7869"/>
              </p:ext>
            </p:extLst>
          </p:nvPr>
        </p:nvGraphicFramePr>
        <p:xfrm>
          <a:off x="6162759" y="1377655"/>
          <a:ext cx="5379504" cy="243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38"/>
                <a:gridCol w="672438"/>
                <a:gridCol w="672438"/>
                <a:gridCol w="672438"/>
                <a:gridCol w="672438"/>
                <a:gridCol w="672438"/>
                <a:gridCol w="672438"/>
                <a:gridCol w="672438"/>
              </a:tblGrid>
              <a:tr h="1982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折名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用紙区分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用紙名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代理店名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サイズ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使用本数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指定連数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過不足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900" b="1" dirty="0" smtClean="0"/>
                        <a:t>表紙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先方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 smtClean="0">
                          <a:solidFill>
                            <a:schemeClr val="tx1"/>
                          </a:solidFill>
                        </a:rPr>
                        <a:t>オーロラ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b="1" dirty="0" smtClean="0"/>
                        <a:t>口絵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</a:tr>
              <a:tr h="322425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 smtClean="0"/>
                        <a:t>1</a:t>
                      </a:r>
                      <a:r>
                        <a:rPr kumimoji="1" lang="ja-JP" altLang="en-US" sz="1100" b="1" dirty="0" smtClean="0"/>
                        <a:t>折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 smtClean="0"/>
                        <a:t>2</a:t>
                      </a:r>
                      <a:r>
                        <a:rPr kumimoji="1" lang="ja-JP" altLang="en-US" sz="1100" b="1" dirty="0" smtClean="0"/>
                        <a:t>折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 smtClean="0"/>
                        <a:t>3</a:t>
                      </a:r>
                      <a:r>
                        <a:rPr kumimoji="1" lang="ja-JP" altLang="en-US" sz="1100" b="1" dirty="0" smtClean="0"/>
                        <a:t>折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352695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  <a:tr h="352695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6162759" y="1132639"/>
            <a:ext cx="1338469" cy="24501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 smtClean="0">
                <a:solidFill>
                  <a:srgbClr val="FF0000"/>
                </a:solidFill>
              </a:rPr>
              <a:t>生産管理修正画面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261785" y="6291583"/>
            <a:ext cx="867022" cy="1702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仮　発注書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501228" y="6291583"/>
            <a:ext cx="867022" cy="1702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発注書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8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5273" y="7782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</a:rPr>
              <a:t>⑨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-1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追加機能　　発注先設計画面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252366" y="6082229"/>
            <a:ext cx="1289897" cy="418709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次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へ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3096" y="766041"/>
            <a:ext cx="1465635" cy="2943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印刷情報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18360"/>
              </p:ext>
            </p:extLst>
          </p:nvPr>
        </p:nvGraphicFramePr>
        <p:xfrm>
          <a:off x="165273" y="1381022"/>
          <a:ext cx="5379504" cy="243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38"/>
                <a:gridCol w="672438"/>
                <a:gridCol w="672438"/>
                <a:gridCol w="672438"/>
                <a:gridCol w="672438"/>
                <a:gridCol w="672438"/>
                <a:gridCol w="672438"/>
                <a:gridCol w="672438"/>
              </a:tblGrid>
              <a:tr h="20573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折名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用紙区分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用紙名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印刷会社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印刷区分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刷版区分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背丁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罫下ベタ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900" b="1" dirty="0" smtClean="0"/>
                        <a:t>表紙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 smtClean="0"/>
                        <a:t>先方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オーロラ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 smtClean="0"/>
                        <a:t>竹田印刷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 smtClean="0"/>
                        <a:t>オフセット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 smtClean="0"/>
                        <a:t>ＣＴＰ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b="1" dirty="0" smtClean="0"/>
                        <a:t>口絵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</a:tr>
              <a:tr h="322425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 smtClean="0"/>
                        <a:t>1</a:t>
                      </a:r>
                      <a:r>
                        <a:rPr kumimoji="1" lang="ja-JP" altLang="en-US" sz="1100" b="1" dirty="0" smtClean="0"/>
                        <a:t>折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 smtClean="0"/>
                        <a:t>2</a:t>
                      </a:r>
                      <a:r>
                        <a:rPr kumimoji="1" lang="ja-JP" altLang="en-US" sz="1100" b="1" dirty="0" smtClean="0"/>
                        <a:t>折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 smtClean="0"/>
                        <a:t>3</a:t>
                      </a:r>
                      <a:r>
                        <a:rPr kumimoji="1" lang="ja-JP" altLang="en-US" sz="1100" b="1" dirty="0" smtClean="0"/>
                        <a:t>折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21113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  <a:tr h="352695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正方形/長方形 14"/>
          <p:cNvSpPr/>
          <p:nvPr/>
        </p:nvSpPr>
        <p:spPr>
          <a:xfrm>
            <a:off x="463096" y="1136006"/>
            <a:ext cx="1338469" cy="24501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 smtClean="0">
                <a:solidFill>
                  <a:srgbClr val="FF0000"/>
                </a:solidFill>
              </a:rPr>
              <a:t>営業入力結果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4726"/>
              </p:ext>
            </p:extLst>
          </p:nvPr>
        </p:nvGraphicFramePr>
        <p:xfrm>
          <a:off x="6232090" y="1381022"/>
          <a:ext cx="5379504" cy="243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38"/>
                <a:gridCol w="672438"/>
                <a:gridCol w="672438"/>
                <a:gridCol w="672438"/>
                <a:gridCol w="672438"/>
                <a:gridCol w="672438"/>
                <a:gridCol w="672438"/>
                <a:gridCol w="672438"/>
              </a:tblGrid>
              <a:tr h="20573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折名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用紙区分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用紙名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印刷会社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印刷区分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刷版区分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背丁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罫下ベタ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900" b="1" dirty="0" smtClean="0"/>
                        <a:t>表紙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 smtClean="0"/>
                        <a:t>先方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 smtClean="0">
                          <a:solidFill>
                            <a:schemeClr val="tx1"/>
                          </a:solidFill>
                        </a:rPr>
                        <a:t>オーロラ</a:t>
                      </a:r>
                      <a:endParaRPr kumimoji="1" lang="ja-JP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 smtClean="0"/>
                        <a:t>竹田印刷</a:t>
                      </a:r>
                      <a:endParaRPr kumimoji="1" lang="ja-JP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 smtClean="0">
                          <a:solidFill>
                            <a:srgbClr val="FF0000"/>
                          </a:solidFill>
                        </a:rPr>
                        <a:t>グラビア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 smtClean="0">
                          <a:solidFill>
                            <a:srgbClr val="FF0000"/>
                          </a:solidFill>
                        </a:rPr>
                        <a:t>ヘリオ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b="1" dirty="0" smtClean="0"/>
                        <a:t>口絵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</a:tr>
              <a:tr h="322425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 smtClean="0"/>
                        <a:t>1</a:t>
                      </a:r>
                      <a:r>
                        <a:rPr kumimoji="1" lang="ja-JP" altLang="en-US" sz="1100" b="1" dirty="0" smtClean="0"/>
                        <a:t>折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 smtClean="0"/>
                        <a:t>2</a:t>
                      </a:r>
                      <a:r>
                        <a:rPr kumimoji="1" lang="ja-JP" altLang="en-US" sz="1100" b="1" dirty="0" smtClean="0"/>
                        <a:t>折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9237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b="1" dirty="0" smtClean="0"/>
                        <a:t>3</a:t>
                      </a:r>
                      <a:r>
                        <a:rPr kumimoji="1" lang="ja-JP" altLang="en-US" sz="1100" b="1" dirty="0" smtClean="0"/>
                        <a:t>折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/>
                </a:tc>
              </a:tr>
              <a:tr h="221113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  <a:tr h="352695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6232090" y="1136006"/>
            <a:ext cx="1338469" cy="24501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 smtClean="0">
                <a:solidFill>
                  <a:srgbClr val="FF0000"/>
                </a:solidFill>
              </a:rPr>
              <a:t>生管入力結果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63096" y="764342"/>
            <a:ext cx="1465635" cy="2943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印刷依頼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261785" y="6291583"/>
            <a:ext cx="867022" cy="1702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仮　発注書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501228" y="6291583"/>
            <a:ext cx="867022" cy="1702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発注書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069" y="3925415"/>
            <a:ext cx="1895475" cy="1400175"/>
          </a:xfrm>
          <a:prstGeom prst="rect">
            <a:avLst/>
          </a:prstGeom>
        </p:spPr>
      </p:pic>
      <p:sp>
        <p:nvSpPr>
          <p:cNvPr id="14" name="横巻き 13"/>
          <p:cNvSpPr/>
          <p:nvPr/>
        </p:nvSpPr>
        <p:spPr>
          <a:xfrm>
            <a:off x="8368250" y="4062827"/>
            <a:ext cx="3334125" cy="1186739"/>
          </a:xfrm>
          <a:prstGeom prst="horizontalScroll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rgbClr val="0000FF"/>
                </a:solidFill>
              </a:rPr>
              <a:t>受注入力、折情報で保有していない情報をこの画面で追加登録</a:t>
            </a:r>
            <a:endParaRPr kumimoji="1" lang="ja-JP" alt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3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5273" y="7782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</a:rPr>
              <a:t>⑨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-1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追加機能　　発注先設計画面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252366" y="6082229"/>
            <a:ext cx="1289897" cy="418709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次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へ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3096" y="766041"/>
            <a:ext cx="1465635" cy="2943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印刷情報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63096" y="1136006"/>
            <a:ext cx="1338469" cy="24501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 smtClean="0">
                <a:solidFill>
                  <a:srgbClr val="FF0000"/>
                </a:solidFill>
              </a:rPr>
              <a:t>営業入力結果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232090" y="1136006"/>
            <a:ext cx="1338469" cy="24501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 smtClean="0">
                <a:solidFill>
                  <a:srgbClr val="FF0000"/>
                </a:solidFill>
              </a:rPr>
              <a:t>生管入力結果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63096" y="791443"/>
            <a:ext cx="1465635" cy="2435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加工依頼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261785" y="6291583"/>
            <a:ext cx="867022" cy="1702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仮　発注書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501228" y="6291583"/>
            <a:ext cx="867022" cy="1702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発注書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63097" y="1981998"/>
            <a:ext cx="1465635" cy="2943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製本情報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3097" y="2351963"/>
            <a:ext cx="1338469" cy="24501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 smtClean="0">
                <a:solidFill>
                  <a:srgbClr val="FF0000"/>
                </a:solidFill>
              </a:rPr>
              <a:t>営業入力結果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232091" y="2351963"/>
            <a:ext cx="1338469" cy="24501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 smtClean="0">
                <a:solidFill>
                  <a:srgbClr val="FF0000"/>
                </a:solidFill>
              </a:rPr>
              <a:t>生管入力結果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63096" y="1998776"/>
            <a:ext cx="1465635" cy="2608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製本依頼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63097" y="3392742"/>
            <a:ext cx="1465635" cy="2943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納入情報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3097" y="3762707"/>
            <a:ext cx="1338469" cy="24501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 smtClean="0">
                <a:solidFill>
                  <a:srgbClr val="FF0000"/>
                </a:solidFill>
              </a:rPr>
              <a:t>営業入力結果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32091" y="3762707"/>
            <a:ext cx="1338469" cy="24501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 smtClean="0">
                <a:solidFill>
                  <a:srgbClr val="FF0000"/>
                </a:solidFill>
              </a:rPr>
              <a:t>生管入力結果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63096" y="3370500"/>
            <a:ext cx="1465635" cy="29438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納入依頼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6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5273" y="7782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</a:rPr>
              <a:t>⑩追加機能　　スケジュール入力画面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3" y="1079019"/>
            <a:ext cx="11682404" cy="4913219"/>
          </a:xfrm>
          <a:prstGeom prst="rect">
            <a:avLst/>
          </a:prstGeom>
        </p:spPr>
      </p:pic>
      <p:sp>
        <p:nvSpPr>
          <p:cNvPr id="11" name="横巻き 10"/>
          <p:cNvSpPr/>
          <p:nvPr/>
        </p:nvSpPr>
        <p:spPr>
          <a:xfrm>
            <a:off x="165273" y="4348264"/>
            <a:ext cx="4951475" cy="1264595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大枠のスケを営業部で入力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kumimoji="1" lang="ja-JP" altLang="en-US" sz="1600" dirty="0" smtClean="0">
                <a:solidFill>
                  <a:srgbClr val="FF0000"/>
                </a:solidFill>
              </a:rPr>
              <a:t>その後、個別生産計画を生産管理課にて入力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r>
              <a:rPr lang="ja-JP" altLang="en-US" sz="1600" dirty="0">
                <a:solidFill>
                  <a:srgbClr val="FF0000"/>
                </a:solidFill>
              </a:rPr>
              <a:t>最終的</a:t>
            </a:r>
            <a:r>
              <a:rPr lang="ja-JP" altLang="en-US" sz="1600" dirty="0" smtClean="0">
                <a:solidFill>
                  <a:srgbClr val="FF0000"/>
                </a:solidFill>
              </a:rPr>
              <a:t>には全案件を付け合わせて出力する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3861881" y="2558374"/>
            <a:ext cx="1439693" cy="1429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5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5273" y="7782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</a:rPr>
              <a:t>⑪追加機能　　納入状況確認機能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37" y="1898162"/>
            <a:ext cx="11352276" cy="4959838"/>
          </a:xfrm>
          <a:prstGeom prst="rect">
            <a:avLst/>
          </a:prstGeom>
        </p:spPr>
      </p:pic>
      <p:sp>
        <p:nvSpPr>
          <p:cNvPr id="11" name="横巻き 10"/>
          <p:cNvSpPr/>
          <p:nvPr/>
        </p:nvSpPr>
        <p:spPr>
          <a:xfrm>
            <a:off x="586637" y="1186775"/>
            <a:ext cx="6981482" cy="1264595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毎日ホワイトボードに記入している納入状況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システムから必要な情報を抽出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kumimoji="1" lang="ja-JP" altLang="en-US" sz="1600" dirty="0" smtClean="0">
                <a:solidFill>
                  <a:srgbClr val="FF0000"/>
                </a:solidFill>
              </a:rPr>
              <a:t>また、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現在システムに搭載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されていない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『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完了機能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』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を新たに追加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させる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1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65272" y="862829"/>
            <a:ext cx="6246726" cy="5322748"/>
            <a:chOff x="165272" y="707181"/>
            <a:chExt cx="6246726" cy="5322748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272" y="707181"/>
              <a:ext cx="6246726" cy="5322748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1801976" y="1236723"/>
              <a:ext cx="799071" cy="148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校了状況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644282" y="1236723"/>
              <a:ext cx="1288706" cy="148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指図票発行状況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795" y="2991751"/>
            <a:ext cx="8548079" cy="3603602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7449618" y="4332456"/>
            <a:ext cx="809165" cy="288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</a:rPr>
              <a:t>担当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47035" y="4363464"/>
            <a:ext cx="612431" cy="25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</a:rPr>
              <a:t>名前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225682" y="4376840"/>
            <a:ext cx="612431" cy="25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下版予定</a:t>
            </a:r>
            <a:endParaRPr kumimoji="1" lang="en-US" altLang="ja-JP" sz="8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日時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997684" y="4363463"/>
            <a:ext cx="612431" cy="25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未校了頁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0690698" y="4241260"/>
            <a:ext cx="671208" cy="4218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最終校了</a:t>
            </a:r>
            <a:endParaRPr kumimoji="1" lang="en-US" altLang="ja-JP" sz="8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予測</a:t>
            </a:r>
            <a:endParaRPr kumimoji="1" lang="en-US" altLang="ja-JP" sz="8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時間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1413144" y="4238740"/>
            <a:ext cx="525769" cy="4164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最終</a:t>
            </a:r>
            <a:endParaRPr kumimoji="1" lang="en-US" altLang="ja-JP" sz="8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800" b="1" dirty="0" smtClean="0">
                <a:solidFill>
                  <a:srgbClr val="FF0000"/>
                </a:solidFill>
              </a:rPr>
              <a:t>校了</a:t>
            </a:r>
            <a:endParaRPr lang="en-US" altLang="ja-JP" sz="8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800" b="1" dirty="0">
                <a:solidFill>
                  <a:srgbClr val="FF0000"/>
                </a:solidFill>
              </a:rPr>
              <a:t>時間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8353729" y="4664965"/>
            <a:ext cx="605737" cy="1927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芝　葵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456293" y="4664965"/>
            <a:ext cx="802490" cy="1927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営業二課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034956" y="4664965"/>
            <a:ext cx="874216" cy="1927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07/01/31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sz="800" b="1" dirty="0" smtClean="0">
                <a:solidFill>
                  <a:srgbClr val="FF0000"/>
                </a:solidFill>
              </a:rPr>
              <a:t>2300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944797" y="4663137"/>
            <a:ext cx="745901" cy="1946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645480" y="4663136"/>
            <a:ext cx="716426" cy="3076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○</a:t>
            </a:r>
            <a:r>
              <a:rPr kumimoji="1" lang="en-US" altLang="ja-JP" sz="800" b="1" dirty="0" smtClean="0">
                <a:solidFill>
                  <a:srgbClr val="FF0000"/>
                </a:solidFill>
              </a:rPr>
              <a:t>/</a:t>
            </a:r>
            <a:r>
              <a:rPr lang="ja-JP" altLang="en-US" sz="800" b="1" dirty="0">
                <a:solidFill>
                  <a:srgbClr val="FF0000"/>
                </a:solidFill>
              </a:rPr>
              <a:t> ○ </a:t>
            </a:r>
            <a:r>
              <a:rPr kumimoji="1" lang="en-US" altLang="ja-JP" sz="800" b="1" dirty="0" smtClean="0">
                <a:solidFill>
                  <a:srgbClr val="FF0000"/>
                </a:solidFill>
              </a:rPr>
              <a:t>/</a:t>
            </a:r>
            <a:r>
              <a:rPr lang="ja-JP" altLang="en-US" sz="800" b="1" dirty="0">
                <a:solidFill>
                  <a:srgbClr val="FF0000"/>
                </a:solidFill>
              </a:rPr>
              <a:t> </a:t>
            </a:r>
            <a:r>
              <a:rPr lang="ja-JP" altLang="en-US" sz="800" b="1" dirty="0" smtClean="0">
                <a:solidFill>
                  <a:srgbClr val="FF0000"/>
                </a:solidFill>
              </a:rPr>
              <a:t>○</a:t>
            </a:r>
            <a:endParaRPr lang="en-US" altLang="ja-JP" sz="8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800" b="1" dirty="0" smtClean="0">
                <a:solidFill>
                  <a:srgbClr val="FF0000"/>
                </a:solidFill>
              </a:rPr>
              <a:t> ○：○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366171" y="4663134"/>
            <a:ext cx="663704" cy="1946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72044" y="3010449"/>
            <a:ext cx="1979726" cy="1899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</a:rPr>
              <a:t>仮）校了状況確認画面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6" name="直線矢印コネクタ 25"/>
          <p:cNvCxnSpPr>
            <a:endCxn id="24" idx="0"/>
          </p:cNvCxnSpPr>
          <p:nvPr/>
        </p:nvCxnSpPr>
        <p:spPr>
          <a:xfrm>
            <a:off x="3306318" y="1540652"/>
            <a:ext cx="1355589" cy="1469797"/>
          </a:xfrm>
          <a:prstGeom prst="straightConnector1">
            <a:avLst/>
          </a:prstGeom>
          <a:ln w="4445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165273" y="7782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⑫その他</a:t>
            </a:r>
            <a:r>
              <a:rPr lang="ja-JP" altLang="en-US" b="1" dirty="0">
                <a:solidFill>
                  <a:schemeClr val="tx1"/>
                </a:solidFill>
              </a:rPr>
              <a:t>追加機能　　校了状況、及び指図表発行状況確認画面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4125805" y="4672894"/>
            <a:ext cx="3235542" cy="1786272"/>
          </a:xfrm>
          <a:prstGeom prst="rect">
            <a:avLst/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指図票発行について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  <a:p>
            <a:r>
              <a:rPr lang="ja-JP" altLang="en-US" sz="1200" b="1" dirty="0" smtClean="0">
                <a:solidFill>
                  <a:srgbClr val="FF0000"/>
                </a:solidFill>
              </a:rPr>
              <a:t>未発行</a:t>
            </a:r>
            <a:r>
              <a:rPr lang="ja-JP" altLang="en-US" sz="1200" b="1" dirty="0">
                <a:solidFill>
                  <a:srgbClr val="FF0000"/>
                </a:solidFill>
              </a:rPr>
              <a:t>分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について</a:t>
            </a:r>
            <a:endParaRPr lang="en-US" altLang="ja-JP" sz="1200" b="1" dirty="0" smtClean="0">
              <a:solidFill>
                <a:srgbClr val="FF0000"/>
              </a:solidFill>
            </a:endParaRPr>
          </a:p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当日下版分については「赤文字」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  <a:p>
            <a:r>
              <a:rPr lang="ja-JP" altLang="en-US" sz="1200" b="1" dirty="0" smtClean="0">
                <a:solidFill>
                  <a:srgbClr val="0000FF"/>
                </a:solidFill>
              </a:rPr>
              <a:t>翌日下版分については「青文字」</a:t>
            </a:r>
            <a:endParaRPr lang="en-US" altLang="ja-JP" sz="1200" b="1" dirty="0" smtClean="0">
              <a:solidFill>
                <a:srgbClr val="0000FF"/>
              </a:solidFill>
            </a:endParaRPr>
          </a:p>
          <a:p>
            <a:r>
              <a:rPr lang="ja-JP" altLang="en-US" sz="1200" b="1" dirty="0" smtClean="0">
                <a:solidFill>
                  <a:srgbClr val="0000FF"/>
                </a:solidFill>
              </a:rPr>
              <a:t>それ</a:t>
            </a:r>
            <a:r>
              <a:rPr lang="ja-JP" altLang="en-US" sz="1200" b="1" dirty="0">
                <a:solidFill>
                  <a:srgbClr val="0000FF"/>
                </a:solidFill>
              </a:rPr>
              <a:t>以外</a:t>
            </a:r>
            <a:r>
              <a:rPr lang="ja-JP" altLang="en-US" sz="1200" b="1" dirty="0" smtClean="0">
                <a:solidFill>
                  <a:srgbClr val="0000FF"/>
                </a:solidFill>
              </a:rPr>
              <a:t>は「グレー」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27" name="横巻き 26"/>
          <p:cNvSpPr/>
          <p:nvPr/>
        </p:nvSpPr>
        <p:spPr>
          <a:xfrm>
            <a:off x="6743172" y="1224014"/>
            <a:ext cx="1778258" cy="478326"/>
          </a:xfrm>
          <a:prstGeom prst="horizontalScroll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FF"/>
                </a:solidFill>
              </a:rPr>
              <a:t>同一タブでＯＫ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cxnSp>
        <p:nvCxnSpPr>
          <p:cNvPr id="28" name="曲線コネクタ 27"/>
          <p:cNvCxnSpPr>
            <a:stCxn id="27" idx="1"/>
          </p:cNvCxnSpPr>
          <p:nvPr/>
        </p:nvCxnSpPr>
        <p:spPr>
          <a:xfrm rot="10800000">
            <a:off x="3923294" y="1450921"/>
            <a:ext cx="2819878" cy="1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5273" y="7782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</a:rPr>
              <a:t>①情報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の持ち方（今後）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040861" y="3416158"/>
            <a:ext cx="1081366" cy="418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年度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710776" y="3416158"/>
            <a:ext cx="1182652" cy="418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題名コード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90937" y="3416158"/>
            <a:ext cx="1182652" cy="418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号数コード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271097" y="3416158"/>
            <a:ext cx="1289897" cy="4187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テーマ情報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79900" y="3061097"/>
            <a:ext cx="9345038" cy="997093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040861" y="5560983"/>
            <a:ext cx="1081366" cy="418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年度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710776" y="5560983"/>
            <a:ext cx="1182652" cy="418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題名コード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4490937" y="5560983"/>
            <a:ext cx="1182652" cy="418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号数コード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271097" y="5560983"/>
            <a:ext cx="1289897" cy="4187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テーマ情報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8167992" y="5560983"/>
            <a:ext cx="1355388" cy="418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頁情報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（∞？）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>
            <a:stCxn id="8" idx="3"/>
            <a:endCxn id="25" idx="1"/>
          </p:cNvCxnSpPr>
          <p:nvPr/>
        </p:nvCxnSpPr>
        <p:spPr>
          <a:xfrm>
            <a:off x="2122227" y="3625513"/>
            <a:ext cx="5885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3902388" y="3625513"/>
            <a:ext cx="5885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5682548" y="3627338"/>
            <a:ext cx="5885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2122227" y="5752708"/>
            <a:ext cx="5885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902388" y="5752708"/>
            <a:ext cx="5885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5673589" y="5744806"/>
            <a:ext cx="5885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7579443" y="5752708"/>
            <a:ext cx="5885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79900" y="5271790"/>
            <a:ext cx="9345038" cy="997093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2331" y="2800271"/>
            <a:ext cx="2056786" cy="418709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受注情報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+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入稿情報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832329" y="5027179"/>
            <a:ext cx="3033691" cy="418709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受注情報</a:t>
            </a:r>
            <a:r>
              <a:rPr lang="en-US" altLang="ja-JP" sz="1600" b="1" dirty="0">
                <a:solidFill>
                  <a:srgbClr val="FF0000"/>
                </a:solidFill>
              </a:rPr>
              <a:t>+</a:t>
            </a:r>
            <a:r>
              <a:rPr lang="ja-JP" altLang="en-US" sz="1600" b="1" dirty="0">
                <a:solidFill>
                  <a:srgbClr val="FF0000"/>
                </a:solidFill>
              </a:rPr>
              <a:t>入稿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情報</a:t>
            </a:r>
            <a:r>
              <a:rPr lang="en-US" altLang="ja-JP" sz="1600" b="1" dirty="0" smtClean="0">
                <a:solidFill>
                  <a:srgbClr val="0000FF"/>
                </a:solidFill>
              </a:rPr>
              <a:t>+</a:t>
            </a:r>
            <a:r>
              <a:rPr kumimoji="1" lang="ja-JP" altLang="en-US" sz="1600" b="1" dirty="0" smtClean="0">
                <a:solidFill>
                  <a:srgbClr val="0000FF"/>
                </a:solidFill>
              </a:rPr>
              <a:t>校了情報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289546" y="3976016"/>
            <a:ext cx="3535392" cy="38767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 smtClean="0">
                <a:solidFill>
                  <a:schemeClr val="tx1"/>
                </a:solidFill>
              </a:rPr>
              <a:t>受注番号：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1700333-456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6262138" y="6163515"/>
            <a:ext cx="3535392" cy="38767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 smtClean="0">
                <a:solidFill>
                  <a:schemeClr val="tx1"/>
                </a:solidFill>
              </a:rPr>
              <a:t>受注番号：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1700333-456-15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3453" y="1561911"/>
            <a:ext cx="1081366" cy="418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年度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2683368" y="1561911"/>
            <a:ext cx="1182652" cy="418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題名コード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463529" y="1561911"/>
            <a:ext cx="1182652" cy="418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号数コード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452492" y="1206850"/>
            <a:ext cx="9345038" cy="997093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>
            <a:stCxn id="59" idx="3"/>
            <a:endCxn id="60" idx="1"/>
          </p:cNvCxnSpPr>
          <p:nvPr/>
        </p:nvCxnSpPr>
        <p:spPr>
          <a:xfrm>
            <a:off x="2094819" y="1771266"/>
            <a:ext cx="5885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3874980" y="1771266"/>
            <a:ext cx="5885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804922" y="946024"/>
            <a:ext cx="1289897" cy="418709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受注情報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6262138" y="2121769"/>
            <a:ext cx="3535392" cy="38767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 smtClean="0">
                <a:solidFill>
                  <a:schemeClr val="tx1"/>
                </a:solidFill>
              </a:rPr>
              <a:t>受注番号：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1700333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376940" y="4050857"/>
            <a:ext cx="1465635" cy="2608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製本依頼機能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385898" y="3746978"/>
            <a:ext cx="1465635" cy="2435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加工依頼機能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385898" y="4362613"/>
            <a:ext cx="1465635" cy="2943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納入依頼機能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385899" y="3392294"/>
            <a:ext cx="1465635" cy="2943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印刷依頼情報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385899" y="3037610"/>
            <a:ext cx="1465635" cy="2943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用紙依頼機能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85" name="横巻き 84"/>
          <p:cNvSpPr/>
          <p:nvPr/>
        </p:nvSpPr>
        <p:spPr>
          <a:xfrm>
            <a:off x="10160655" y="1980620"/>
            <a:ext cx="1778258" cy="973301"/>
          </a:xfrm>
          <a:prstGeom prst="horizontalScroll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FF"/>
                </a:solidFill>
              </a:rPr>
              <a:t>追加機能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algn="ctr"/>
            <a:r>
              <a:rPr kumimoji="1" lang="ja-JP" altLang="en-US" sz="1200" b="1" dirty="0" smtClean="0">
                <a:solidFill>
                  <a:srgbClr val="0000FF"/>
                </a:solidFill>
              </a:rPr>
              <a:t>受注情報</a:t>
            </a:r>
            <a:r>
              <a:rPr kumimoji="1" lang="ja-JP" altLang="en-US" sz="1200" dirty="0" smtClean="0">
                <a:solidFill>
                  <a:srgbClr val="0000FF"/>
                </a:solidFill>
              </a:rPr>
              <a:t>に紐付ける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5273" y="7782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②追加</a:t>
            </a:r>
            <a:r>
              <a:rPr lang="ja-JP" altLang="en-US" b="1" dirty="0" smtClean="0">
                <a:solidFill>
                  <a:schemeClr val="tx1"/>
                </a:solidFill>
              </a:rPr>
              <a:t>機能：設計画面への推移ボタンと納入先入力画面への推移ボタン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3" y="766982"/>
            <a:ext cx="9852462" cy="5882296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>
          <a:xfrm>
            <a:off x="4915140" y="3169577"/>
            <a:ext cx="1426025" cy="136266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</a:rPr>
              <a:t>削除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576671" y="3850910"/>
            <a:ext cx="1338469" cy="681333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</a:rPr>
              <a:t>削除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502088" y="4669232"/>
            <a:ext cx="3118990" cy="1363820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</a:rPr>
              <a:t>削除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995211" y="4191576"/>
            <a:ext cx="469693" cy="1816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ＰＭＳ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59706" y="2508123"/>
            <a:ext cx="1338469" cy="24501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</a:rPr>
              <a:t>削除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995211" y="2773017"/>
            <a:ext cx="747989" cy="18884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受注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780886"/>
            <a:ext cx="714375" cy="1809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918" y="6055415"/>
            <a:ext cx="1114425" cy="285750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8754056" y="6102000"/>
            <a:ext cx="867022" cy="1702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登録⇒閉じる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918" y="6348619"/>
            <a:ext cx="1114425" cy="285750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>
          <a:xfrm>
            <a:off x="8754056" y="6395204"/>
            <a:ext cx="867022" cy="1702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登録⇒折入力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100387" y="6267901"/>
            <a:ext cx="1465635" cy="223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設計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（生産管理）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5036453" y="6267901"/>
            <a:ext cx="1465635" cy="223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納入先情報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（営業）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4819365" y="6033052"/>
            <a:ext cx="1827759" cy="6420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77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5273" y="7782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③納入先</a:t>
            </a:r>
            <a:r>
              <a:rPr lang="ja-JP" altLang="en-US" b="1" dirty="0" smtClean="0">
                <a:solidFill>
                  <a:schemeClr val="tx1"/>
                </a:solidFill>
              </a:rPr>
              <a:t>入力画面（イメージ）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13" y="908968"/>
            <a:ext cx="8984202" cy="574211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96111" y="1220253"/>
            <a:ext cx="408562" cy="326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●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0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3" y="668216"/>
            <a:ext cx="9877425" cy="5924550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2840"/>
              </p:ext>
            </p:extLst>
          </p:nvPr>
        </p:nvGraphicFramePr>
        <p:xfrm>
          <a:off x="5381487" y="1258613"/>
          <a:ext cx="1416880" cy="39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</a:tblGrid>
              <a:tr h="391283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/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79006"/>
              </p:ext>
            </p:extLst>
          </p:nvPr>
        </p:nvGraphicFramePr>
        <p:xfrm>
          <a:off x="6885609" y="1258613"/>
          <a:ext cx="1416880" cy="39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</a:tblGrid>
              <a:tr h="391283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/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55308"/>
              </p:ext>
            </p:extLst>
          </p:nvPr>
        </p:nvGraphicFramePr>
        <p:xfrm>
          <a:off x="8389731" y="1258613"/>
          <a:ext cx="1416880" cy="39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</a:tblGrid>
              <a:tr h="391283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/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4420"/>
              </p:ext>
            </p:extLst>
          </p:nvPr>
        </p:nvGraphicFramePr>
        <p:xfrm>
          <a:off x="5381487" y="1819192"/>
          <a:ext cx="1416880" cy="39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</a:tblGrid>
              <a:tr h="391283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71392"/>
              </p:ext>
            </p:extLst>
          </p:nvPr>
        </p:nvGraphicFramePr>
        <p:xfrm>
          <a:off x="6885609" y="1819192"/>
          <a:ext cx="1416880" cy="39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</a:tblGrid>
              <a:tr h="391283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5756"/>
              </p:ext>
            </p:extLst>
          </p:nvPr>
        </p:nvGraphicFramePr>
        <p:xfrm>
          <a:off x="8389731" y="1819192"/>
          <a:ext cx="1416880" cy="39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</a:tblGrid>
              <a:tr h="391283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下矢印 6"/>
          <p:cNvSpPr/>
          <p:nvPr/>
        </p:nvSpPr>
        <p:spPr>
          <a:xfrm>
            <a:off x="7385327" y="1650558"/>
            <a:ext cx="317499" cy="11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791750" y="1649897"/>
            <a:ext cx="1503019" cy="1692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</a:rPr>
              <a:t>（選択折を）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791750" y="2240292"/>
            <a:ext cx="1503019" cy="199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</a:rPr>
              <a:t>（選択折にコピー）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横巻き 26"/>
          <p:cNvSpPr/>
          <p:nvPr/>
        </p:nvSpPr>
        <p:spPr>
          <a:xfrm>
            <a:off x="10098189" y="1103236"/>
            <a:ext cx="1778258" cy="478326"/>
          </a:xfrm>
          <a:prstGeom prst="horizontalScroll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rgbClr val="FF0000"/>
                </a:solidFill>
              </a:rPr>
              <a:t>入力最大値：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30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折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417" y="2210475"/>
            <a:ext cx="523875" cy="3238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779" y="1548102"/>
            <a:ext cx="523875" cy="323850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9456270" y="1638292"/>
            <a:ext cx="409319" cy="13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表示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332" y="2205931"/>
            <a:ext cx="536077" cy="331393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>
            <a:off x="8646084" y="2284184"/>
            <a:ext cx="461208" cy="15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コピー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194332" y="2282282"/>
            <a:ext cx="492542" cy="18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仮登録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35" name="横巻き 34"/>
          <p:cNvSpPr/>
          <p:nvPr/>
        </p:nvSpPr>
        <p:spPr>
          <a:xfrm>
            <a:off x="10118340" y="1684016"/>
            <a:ext cx="1778258" cy="1585958"/>
          </a:xfrm>
          <a:prstGeom prst="horizontalScroll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 smtClean="0">
                <a:solidFill>
                  <a:srgbClr val="FF0000"/>
                </a:solidFill>
              </a:rPr>
              <a:t>コピー後・仮登録の流れの中で、データの上書きとなる場合、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</a:rPr>
              <a:t>アラートを発生させる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100" b="1" dirty="0" smtClean="0">
                <a:solidFill>
                  <a:srgbClr val="FF0000"/>
                </a:solidFill>
              </a:rPr>
              <a:t>なお仮登録した折名は</a:t>
            </a:r>
            <a:r>
              <a:rPr kumimoji="1" lang="en-US" altLang="ja-JP" sz="1100" b="1" dirty="0" smtClean="0">
                <a:solidFill>
                  <a:srgbClr val="FF0000"/>
                </a:solidFill>
              </a:rPr>
              <a:t>『</a:t>
            </a:r>
            <a:r>
              <a:rPr kumimoji="1" lang="ja-JP" altLang="en-US" sz="1100" b="1" dirty="0" smtClean="0">
                <a:solidFill>
                  <a:srgbClr val="FF0000"/>
                </a:solidFill>
              </a:rPr>
              <a:t>仮</a:t>
            </a:r>
            <a:r>
              <a:rPr kumimoji="1" lang="en-US" altLang="ja-JP" sz="1100" b="1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1100" b="1" dirty="0" smtClean="0">
                <a:solidFill>
                  <a:srgbClr val="FF0000"/>
                </a:solidFill>
              </a:rPr>
              <a:t>折</a:t>
            </a:r>
            <a:r>
              <a:rPr kumimoji="1" lang="en-US" altLang="ja-JP" sz="1100" b="1" dirty="0" smtClean="0">
                <a:solidFill>
                  <a:srgbClr val="FF0000"/>
                </a:solidFill>
              </a:rPr>
              <a:t>』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36" name="直線矢印コネクタ 35"/>
          <p:cNvCxnSpPr>
            <a:stCxn id="35" idx="1"/>
            <a:endCxn id="32" idx="3"/>
          </p:cNvCxnSpPr>
          <p:nvPr/>
        </p:nvCxnSpPr>
        <p:spPr>
          <a:xfrm flipH="1" flipV="1">
            <a:off x="9730409" y="2371628"/>
            <a:ext cx="387931" cy="105367"/>
          </a:xfrm>
          <a:prstGeom prst="straightConnector1">
            <a:avLst/>
          </a:prstGeom>
          <a:ln w="4445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959" y="2529782"/>
            <a:ext cx="1156666" cy="3461430"/>
          </a:xfrm>
          <a:prstGeom prst="rect">
            <a:avLst/>
          </a:prstGeom>
        </p:spPr>
      </p:pic>
      <p:sp>
        <p:nvSpPr>
          <p:cNvPr id="55" name="正方形/長方形 54"/>
          <p:cNvSpPr/>
          <p:nvPr/>
        </p:nvSpPr>
        <p:spPr>
          <a:xfrm>
            <a:off x="439583" y="2498363"/>
            <a:ext cx="9426006" cy="356512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025" y="2463959"/>
            <a:ext cx="2790825" cy="1647825"/>
          </a:xfrm>
          <a:prstGeom prst="rect">
            <a:avLst/>
          </a:prstGeom>
        </p:spPr>
      </p:pic>
      <p:grpSp>
        <p:nvGrpSpPr>
          <p:cNvPr id="83" name="グループ化 82"/>
          <p:cNvGrpSpPr/>
          <p:nvPr/>
        </p:nvGrpSpPr>
        <p:grpSpPr>
          <a:xfrm>
            <a:off x="379665" y="4809377"/>
            <a:ext cx="2781938" cy="1532983"/>
            <a:chOff x="379665" y="4809377"/>
            <a:chExt cx="2781938" cy="1532983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9665" y="4951546"/>
              <a:ext cx="1371600" cy="139065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80478" y="4989810"/>
              <a:ext cx="1381125" cy="1352550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2643" y="4809377"/>
              <a:ext cx="1762125" cy="180975"/>
            </a:xfrm>
            <a:prstGeom prst="rect">
              <a:avLst/>
            </a:prstGeom>
          </p:spPr>
        </p:pic>
      </p:grpSp>
      <p:pic>
        <p:nvPicPr>
          <p:cNvPr id="63" name="図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500" y="2785437"/>
            <a:ext cx="1247775" cy="238125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9372" y="2554651"/>
            <a:ext cx="1838325" cy="1052694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7369" y="5078808"/>
            <a:ext cx="1095375" cy="638175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673" y="2554651"/>
            <a:ext cx="1156666" cy="3461430"/>
          </a:xfrm>
          <a:prstGeom prst="rect">
            <a:avLst/>
          </a:prstGeom>
        </p:spPr>
      </p:pic>
      <p:grpSp>
        <p:nvGrpSpPr>
          <p:cNvPr id="84" name="グループ化 83"/>
          <p:cNvGrpSpPr/>
          <p:nvPr/>
        </p:nvGrpSpPr>
        <p:grpSpPr>
          <a:xfrm>
            <a:off x="456146" y="3574130"/>
            <a:ext cx="2860150" cy="1186425"/>
            <a:chOff x="410370" y="3263502"/>
            <a:chExt cx="2860150" cy="1186425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8857" y="3530829"/>
              <a:ext cx="2790825" cy="400050"/>
            </a:xfrm>
            <a:prstGeom prst="rect">
              <a:avLst/>
            </a:prstGeom>
          </p:spPr>
        </p:pic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01923" y="3263502"/>
              <a:ext cx="933450" cy="314325"/>
            </a:xfrm>
            <a:prstGeom prst="rect">
              <a:avLst/>
            </a:prstGeom>
          </p:spPr>
        </p:pic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9556" y="3948886"/>
              <a:ext cx="1857375" cy="266700"/>
            </a:xfrm>
            <a:prstGeom prst="rect">
              <a:avLst/>
            </a:prstGeom>
          </p:spPr>
        </p:pic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0370" y="3272750"/>
              <a:ext cx="1104900" cy="228600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550006" y="3270101"/>
              <a:ext cx="676275" cy="257175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032270" y="3968354"/>
              <a:ext cx="1238250" cy="247650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48150" y="4222691"/>
              <a:ext cx="1257300" cy="20955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705806" y="4249902"/>
              <a:ext cx="1228725" cy="200025"/>
            </a:xfrm>
            <a:prstGeom prst="rect">
              <a:avLst/>
            </a:prstGeom>
          </p:spPr>
        </p:pic>
      </p:grpSp>
      <p:pic>
        <p:nvPicPr>
          <p:cNvPr id="65" name="図 6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6324" y="3098477"/>
            <a:ext cx="1085850" cy="219075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63598" y="2774697"/>
            <a:ext cx="752475" cy="209550"/>
          </a:xfrm>
          <a:prstGeom prst="rect">
            <a:avLst/>
          </a:prstGeom>
        </p:spPr>
      </p:pic>
      <p:pic>
        <p:nvPicPr>
          <p:cNvPr id="82" name="図 8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600301" y="4071770"/>
            <a:ext cx="3635026" cy="941047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65047" y="2650904"/>
            <a:ext cx="1436886" cy="942975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7169" y="2455455"/>
            <a:ext cx="2752725" cy="238125"/>
          </a:xfrm>
          <a:prstGeom prst="rect">
            <a:avLst/>
          </a:prstGeom>
        </p:spPr>
      </p:pic>
      <p:sp>
        <p:nvSpPr>
          <p:cNvPr id="86" name="角丸四角形 85"/>
          <p:cNvSpPr/>
          <p:nvPr/>
        </p:nvSpPr>
        <p:spPr>
          <a:xfrm>
            <a:off x="481837" y="2723968"/>
            <a:ext cx="2959924" cy="80525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角丸四角形 88"/>
          <p:cNvSpPr/>
          <p:nvPr/>
        </p:nvSpPr>
        <p:spPr>
          <a:xfrm>
            <a:off x="460796" y="3576787"/>
            <a:ext cx="2959924" cy="120454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379665" y="4808540"/>
            <a:ext cx="3114372" cy="1605088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1" name="図 9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17057" y="5105460"/>
            <a:ext cx="2247900" cy="1057275"/>
          </a:xfrm>
          <a:prstGeom prst="rect">
            <a:avLst/>
          </a:prstGeom>
        </p:spPr>
      </p:pic>
      <p:pic>
        <p:nvPicPr>
          <p:cNvPr id="93" name="図 9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953851" y="5493794"/>
            <a:ext cx="1019175" cy="628650"/>
          </a:xfrm>
          <a:prstGeom prst="rect">
            <a:avLst/>
          </a:prstGeom>
        </p:spPr>
      </p:pic>
      <p:pic>
        <p:nvPicPr>
          <p:cNvPr id="94" name="図 9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61921" y="5676770"/>
            <a:ext cx="1181100" cy="361950"/>
          </a:xfrm>
          <a:prstGeom prst="rect">
            <a:avLst/>
          </a:prstGeom>
        </p:spPr>
      </p:pic>
      <p:pic>
        <p:nvPicPr>
          <p:cNvPr id="95" name="図 9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898360" y="5114564"/>
            <a:ext cx="962025" cy="533400"/>
          </a:xfrm>
          <a:prstGeom prst="rect">
            <a:avLst/>
          </a:prstGeom>
        </p:spPr>
      </p:pic>
      <p:sp>
        <p:nvSpPr>
          <p:cNvPr id="69" name="角丸四角形 68"/>
          <p:cNvSpPr/>
          <p:nvPr/>
        </p:nvSpPr>
        <p:spPr>
          <a:xfrm>
            <a:off x="8399725" y="2487217"/>
            <a:ext cx="1330684" cy="359853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3474586" y="2442239"/>
            <a:ext cx="2860001" cy="162953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307783" y="10176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</a:rPr>
              <a:t>④折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入力画面（営業部用）　　詳細は口頭にて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970169" y="6213989"/>
            <a:ext cx="1138223" cy="2997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</a:rPr>
              <a:t>項目別全体入力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9198552" y="6152882"/>
            <a:ext cx="487969" cy="1984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閉じる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7394460" y="4057109"/>
            <a:ext cx="786479" cy="2072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紐色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7392031" y="4296775"/>
            <a:ext cx="786479" cy="2072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背幅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7392031" y="4536441"/>
            <a:ext cx="786479" cy="2072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備考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8009665" y="6488303"/>
            <a:ext cx="1391113" cy="2172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登録⇒受注連絡票の発行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97" name="横巻き 96"/>
          <p:cNvSpPr/>
          <p:nvPr/>
        </p:nvSpPr>
        <p:spPr>
          <a:xfrm>
            <a:off x="9916844" y="3551424"/>
            <a:ext cx="2142056" cy="2962275"/>
          </a:xfrm>
          <a:prstGeom prst="horizontalScroll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100" b="1" dirty="0" smtClean="0">
                <a:solidFill>
                  <a:srgbClr val="FF0000"/>
                </a:solidFill>
              </a:rPr>
              <a:t>・入力の流れ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kumimoji="1" lang="en-US" altLang="ja-JP" sz="1100" b="1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1100" b="1" dirty="0" err="1" smtClean="0">
                <a:solidFill>
                  <a:srgbClr val="FF0000"/>
                </a:solidFill>
              </a:rPr>
              <a:t>、</a:t>
            </a:r>
            <a:r>
              <a:rPr kumimoji="1" lang="ja-JP" altLang="en-US" sz="1100" b="1" dirty="0" smtClean="0">
                <a:solidFill>
                  <a:srgbClr val="FF0000"/>
                </a:solidFill>
              </a:rPr>
              <a:t>折の数量を仮登録</a:t>
            </a:r>
            <a:endParaRPr kumimoji="1" lang="en-US" altLang="ja-JP" sz="1100" b="1" dirty="0" smtClean="0">
              <a:solidFill>
                <a:srgbClr val="FF0000"/>
              </a:solidFill>
            </a:endParaRPr>
          </a:p>
          <a:p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</a:rPr>
              <a:t>そのあとは二通り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</a:rPr>
              <a:t>・パターンＡ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</a:rPr>
              <a:t>今まで通り折単位で、正確に入力し、折単位で登録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</a:rPr>
              <a:t>・パターンＢ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</a:rPr>
              <a:t>項目別全体入力を活用し、項目別に入力を完了させ最後に登録</a:t>
            </a:r>
            <a:endParaRPr lang="en-US" altLang="ja-JP" sz="1100" b="1" dirty="0" smtClean="0">
              <a:solidFill>
                <a:srgbClr val="FF0000"/>
              </a:solidFill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3508395" y="5056336"/>
            <a:ext cx="4794094" cy="105005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角丸四角形 99"/>
          <p:cNvSpPr/>
          <p:nvPr/>
        </p:nvSpPr>
        <p:spPr>
          <a:xfrm>
            <a:off x="3527615" y="4009054"/>
            <a:ext cx="4783557" cy="102331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/>
          <p:cNvCxnSpPr/>
          <p:nvPr/>
        </p:nvCxnSpPr>
        <p:spPr>
          <a:xfrm flipH="1">
            <a:off x="7918315" y="1429966"/>
            <a:ext cx="2179874" cy="24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7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5273" y="7782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</a:rPr>
              <a:t>⑤追加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機能　　項目別全体入力（印刷区分編）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781175"/>
            <a:ext cx="11239500" cy="329565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0252366" y="6082229"/>
            <a:ext cx="1289897" cy="418709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次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へ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5273" y="7782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</a:rPr>
              <a:t>⑥追加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機能　</a:t>
            </a:r>
            <a:r>
              <a:rPr lang="ja-JP" altLang="en-US" sz="2400" b="1" dirty="0">
                <a:solidFill>
                  <a:schemeClr val="tx1"/>
                </a:solidFill>
              </a:rPr>
              <a:t>　項目別全体入力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（ノンブル作成）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3" y="1220821"/>
            <a:ext cx="73818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1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3" y="668216"/>
            <a:ext cx="9877425" cy="5924550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79472"/>
              </p:ext>
            </p:extLst>
          </p:nvPr>
        </p:nvGraphicFramePr>
        <p:xfrm>
          <a:off x="5381487" y="1482357"/>
          <a:ext cx="1416880" cy="39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</a:tblGrid>
              <a:tr h="391283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5</a:t>
                      </a:r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6</a:t>
                      </a:r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7</a:t>
                      </a:r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8</a:t>
                      </a:r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9</a:t>
                      </a:r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en-US" altLang="ja-JP" sz="900" dirty="0" smtClean="0"/>
                    </a:p>
                  </a:txBody>
                  <a:tcPr marL="45566" marR="45566" marT="22783" marB="22783"/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92971"/>
              </p:ext>
            </p:extLst>
          </p:nvPr>
        </p:nvGraphicFramePr>
        <p:xfrm>
          <a:off x="6885609" y="1482357"/>
          <a:ext cx="1416880" cy="39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</a:tblGrid>
              <a:tr h="391283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/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38324"/>
              </p:ext>
            </p:extLst>
          </p:nvPr>
        </p:nvGraphicFramePr>
        <p:xfrm>
          <a:off x="8389731" y="1482357"/>
          <a:ext cx="1416880" cy="39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  <a:gridCol w="141688"/>
              </a:tblGrid>
              <a:tr h="391283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45566" marR="45566" marT="22783" marB="22783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45566" marR="45566" marT="22783" marB="22783"/>
                </a:tc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401" y="1917608"/>
            <a:ext cx="523875" cy="323850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9439678" y="1989973"/>
            <a:ext cx="409319" cy="13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表示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332" y="2205931"/>
            <a:ext cx="536077" cy="331393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>
            <a:off x="9211932" y="2273242"/>
            <a:ext cx="461208" cy="155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959" y="2529782"/>
            <a:ext cx="1156666" cy="346143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379" y="5143901"/>
            <a:ext cx="1114425" cy="28575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2002" y="5800003"/>
            <a:ext cx="1114425" cy="285750"/>
          </a:xfrm>
          <a:prstGeom prst="rect">
            <a:avLst/>
          </a:prstGeom>
        </p:spPr>
      </p:pic>
      <p:sp>
        <p:nvSpPr>
          <p:cNvPr id="50" name="正方形/長方形 49"/>
          <p:cNvSpPr/>
          <p:nvPr/>
        </p:nvSpPr>
        <p:spPr>
          <a:xfrm>
            <a:off x="10600321" y="6413628"/>
            <a:ext cx="867022" cy="1702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登録⇒折入力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1911" y="4621352"/>
            <a:ext cx="1722801" cy="208607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3593" y="5503793"/>
            <a:ext cx="1114425" cy="285750"/>
          </a:xfrm>
          <a:prstGeom prst="rect">
            <a:avLst/>
          </a:prstGeom>
        </p:spPr>
      </p:pic>
      <p:sp>
        <p:nvSpPr>
          <p:cNvPr id="54" name="正方形/長方形 53"/>
          <p:cNvSpPr/>
          <p:nvPr/>
        </p:nvSpPr>
        <p:spPr>
          <a:xfrm>
            <a:off x="10567731" y="5550378"/>
            <a:ext cx="867022" cy="1702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登録⇒折入力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39583" y="2498363"/>
            <a:ext cx="9426006" cy="356512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8025" y="2463959"/>
            <a:ext cx="2790825" cy="1647825"/>
          </a:xfrm>
          <a:prstGeom prst="rect">
            <a:avLst/>
          </a:prstGeom>
        </p:spPr>
      </p:pic>
      <p:grpSp>
        <p:nvGrpSpPr>
          <p:cNvPr id="83" name="グループ化 82"/>
          <p:cNvGrpSpPr/>
          <p:nvPr/>
        </p:nvGrpSpPr>
        <p:grpSpPr>
          <a:xfrm>
            <a:off x="379665" y="4809377"/>
            <a:ext cx="2781938" cy="1532983"/>
            <a:chOff x="379665" y="4809377"/>
            <a:chExt cx="2781938" cy="1532983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9665" y="4951546"/>
              <a:ext cx="1371600" cy="139065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80478" y="4989810"/>
              <a:ext cx="1381125" cy="1352550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2643" y="4809377"/>
              <a:ext cx="1762125" cy="180975"/>
            </a:xfrm>
            <a:prstGeom prst="rect">
              <a:avLst/>
            </a:prstGeom>
          </p:spPr>
        </p:pic>
      </p:grpSp>
      <p:pic>
        <p:nvPicPr>
          <p:cNvPr id="63" name="図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500" y="2785437"/>
            <a:ext cx="1247775" cy="238125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9372" y="2554651"/>
            <a:ext cx="1838325" cy="1052694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7369" y="5078808"/>
            <a:ext cx="1095375" cy="638175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673" y="2554651"/>
            <a:ext cx="1156666" cy="3461430"/>
          </a:xfrm>
          <a:prstGeom prst="rect">
            <a:avLst/>
          </a:prstGeom>
        </p:spPr>
      </p:pic>
      <p:grpSp>
        <p:nvGrpSpPr>
          <p:cNvPr id="84" name="グループ化 83"/>
          <p:cNvGrpSpPr/>
          <p:nvPr/>
        </p:nvGrpSpPr>
        <p:grpSpPr>
          <a:xfrm>
            <a:off x="456146" y="3574130"/>
            <a:ext cx="2860150" cy="1186425"/>
            <a:chOff x="410370" y="3263502"/>
            <a:chExt cx="2860150" cy="1186425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8857" y="3530829"/>
              <a:ext cx="2790825" cy="400050"/>
            </a:xfrm>
            <a:prstGeom prst="rect">
              <a:avLst/>
            </a:prstGeom>
          </p:spPr>
        </p:pic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01923" y="3263502"/>
              <a:ext cx="933450" cy="314325"/>
            </a:xfrm>
            <a:prstGeom prst="rect">
              <a:avLst/>
            </a:prstGeom>
          </p:spPr>
        </p:pic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9556" y="3948886"/>
              <a:ext cx="1857375" cy="266700"/>
            </a:xfrm>
            <a:prstGeom prst="rect">
              <a:avLst/>
            </a:prstGeom>
          </p:spPr>
        </p:pic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10370" y="3272750"/>
              <a:ext cx="1104900" cy="228600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550006" y="3270101"/>
              <a:ext cx="676275" cy="257175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032270" y="3968354"/>
              <a:ext cx="1238250" cy="247650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48150" y="4222691"/>
              <a:ext cx="1257300" cy="20955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705806" y="4249902"/>
              <a:ext cx="1228725" cy="200025"/>
            </a:xfrm>
            <a:prstGeom prst="rect">
              <a:avLst/>
            </a:prstGeom>
          </p:spPr>
        </p:pic>
      </p:grpSp>
      <p:pic>
        <p:nvPicPr>
          <p:cNvPr id="65" name="図 6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6324" y="3098477"/>
            <a:ext cx="1085850" cy="219075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63598" y="2774697"/>
            <a:ext cx="752475" cy="209550"/>
          </a:xfrm>
          <a:prstGeom prst="rect">
            <a:avLst/>
          </a:prstGeom>
        </p:spPr>
      </p:pic>
      <p:pic>
        <p:nvPicPr>
          <p:cNvPr id="82" name="図 8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00301" y="4071770"/>
            <a:ext cx="3635026" cy="941047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65047" y="2650904"/>
            <a:ext cx="1436886" cy="942975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57169" y="2455455"/>
            <a:ext cx="2752725" cy="238125"/>
          </a:xfrm>
          <a:prstGeom prst="rect">
            <a:avLst/>
          </a:prstGeom>
        </p:spPr>
      </p:pic>
      <p:sp>
        <p:nvSpPr>
          <p:cNvPr id="86" name="角丸四角形 85"/>
          <p:cNvSpPr/>
          <p:nvPr/>
        </p:nvSpPr>
        <p:spPr>
          <a:xfrm>
            <a:off x="481837" y="2723968"/>
            <a:ext cx="2959924" cy="80525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角丸四角形 88"/>
          <p:cNvSpPr/>
          <p:nvPr/>
        </p:nvSpPr>
        <p:spPr>
          <a:xfrm>
            <a:off x="460796" y="3576787"/>
            <a:ext cx="2959924" cy="120454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379665" y="4808540"/>
            <a:ext cx="3114372" cy="1605088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1" name="図 9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617057" y="5105460"/>
            <a:ext cx="2247900" cy="1057275"/>
          </a:xfrm>
          <a:prstGeom prst="rect">
            <a:avLst/>
          </a:prstGeom>
        </p:spPr>
      </p:pic>
      <p:pic>
        <p:nvPicPr>
          <p:cNvPr id="93" name="図 9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953851" y="5493794"/>
            <a:ext cx="1019175" cy="628650"/>
          </a:xfrm>
          <a:prstGeom prst="rect">
            <a:avLst/>
          </a:prstGeom>
        </p:spPr>
      </p:pic>
      <p:pic>
        <p:nvPicPr>
          <p:cNvPr id="94" name="図 9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061921" y="5676770"/>
            <a:ext cx="1181100" cy="361950"/>
          </a:xfrm>
          <a:prstGeom prst="rect">
            <a:avLst/>
          </a:prstGeom>
        </p:spPr>
      </p:pic>
      <p:pic>
        <p:nvPicPr>
          <p:cNvPr id="95" name="図 9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898360" y="5114564"/>
            <a:ext cx="962025" cy="533400"/>
          </a:xfrm>
          <a:prstGeom prst="rect">
            <a:avLst/>
          </a:prstGeom>
        </p:spPr>
      </p:pic>
      <p:sp>
        <p:nvSpPr>
          <p:cNvPr id="73" name="角丸四角形 72"/>
          <p:cNvSpPr/>
          <p:nvPr/>
        </p:nvSpPr>
        <p:spPr>
          <a:xfrm>
            <a:off x="3474586" y="2442239"/>
            <a:ext cx="2860001" cy="162953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307783" y="10176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 smtClean="0">
                <a:solidFill>
                  <a:schemeClr val="tx1"/>
                </a:solidFill>
              </a:rPr>
              <a:t>⑦折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入力画面（生産管理用）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970169" y="6213990"/>
            <a:ext cx="1088213" cy="1996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項目別全体入力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9198552" y="6152882"/>
            <a:ext cx="487969" cy="1984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閉じる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87" name="横巻き 86"/>
          <p:cNvSpPr/>
          <p:nvPr/>
        </p:nvSpPr>
        <p:spPr>
          <a:xfrm>
            <a:off x="4214855" y="29307"/>
            <a:ext cx="7491572" cy="755964"/>
          </a:xfrm>
          <a:prstGeom prst="horizontalScroll">
            <a:avLst/>
          </a:prstGeom>
          <a:solidFill>
            <a:schemeClr val="accent4">
              <a:lumMod val="40000"/>
              <a:lumOff val="6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初回：営業部入力を同一の物を表示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1400" b="1" dirty="0" smtClean="0">
                <a:solidFill>
                  <a:srgbClr val="FF0000"/>
                </a:solidFill>
              </a:rPr>
              <a:t>回目以降：営業</a:t>
            </a:r>
            <a:r>
              <a:rPr lang="ja-JP" altLang="en-US" sz="1400" b="1" dirty="0">
                <a:solidFill>
                  <a:srgbClr val="FF0000"/>
                </a:solidFill>
              </a:rPr>
              <a:t>部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と情報が異なる場合、赤字表示（営業部未入力箇所については</a:t>
            </a:r>
            <a:r>
              <a:rPr lang="ja-JP" altLang="en-US" sz="1400" b="1" dirty="0" smtClean="0">
                <a:solidFill>
                  <a:srgbClr val="0000FF"/>
                </a:solidFill>
              </a:rPr>
              <a:t>青字）</a:t>
            </a:r>
            <a:endParaRPr kumimoji="1" lang="en-US" altLang="ja-JP" sz="1400" b="1" dirty="0" smtClean="0">
              <a:solidFill>
                <a:srgbClr val="0000FF"/>
              </a:solidFill>
            </a:endParaRPr>
          </a:p>
          <a:p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7394460" y="4057109"/>
            <a:ext cx="786479" cy="2072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紐色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7392031" y="4296775"/>
            <a:ext cx="786479" cy="2072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背幅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7392031" y="4536441"/>
            <a:ext cx="786479" cy="2072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備考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97" name="角丸四角形 96"/>
          <p:cNvSpPr/>
          <p:nvPr/>
        </p:nvSpPr>
        <p:spPr>
          <a:xfrm>
            <a:off x="3480987" y="3989504"/>
            <a:ext cx="4783557" cy="102331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角丸四角形 97"/>
          <p:cNvSpPr/>
          <p:nvPr/>
        </p:nvSpPr>
        <p:spPr>
          <a:xfrm>
            <a:off x="3508395" y="5056336"/>
            <a:ext cx="4794094" cy="105005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横巻き 57"/>
          <p:cNvSpPr/>
          <p:nvPr/>
        </p:nvSpPr>
        <p:spPr>
          <a:xfrm>
            <a:off x="9906276" y="1135429"/>
            <a:ext cx="2278622" cy="478326"/>
          </a:xfrm>
          <a:prstGeom prst="horizontalScroll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 smtClean="0">
                <a:solidFill>
                  <a:srgbClr val="FF0000"/>
                </a:solidFill>
              </a:rPr>
              <a:t>⑤とのレイアウトの違いに注意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60" name="直線矢印コネクタ 59"/>
          <p:cNvCxnSpPr/>
          <p:nvPr/>
        </p:nvCxnSpPr>
        <p:spPr>
          <a:xfrm flipH="1">
            <a:off x="7960641" y="1341761"/>
            <a:ext cx="2195302" cy="31301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3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5273" y="77820"/>
            <a:ext cx="11773640" cy="5903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③追加機能：設計画面への推移ボタンと納入先入力画面への推移ボタン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3" y="766982"/>
            <a:ext cx="9852462" cy="5882296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>
          <a:xfrm>
            <a:off x="4915140" y="3169577"/>
            <a:ext cx="1426025" cy="136266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</a:rPr>
              <a:t>削除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576671" y="3850910"/>
            <a:ext cx="1338469" cy="681333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</a:rPr>
              <a:t>削除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502088" y="4669232"/>
            <a:ext cx="3118990" cy="1363820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</a:rPr>
              <a:t>削除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995211" y="4191576"/>
            <a:ext cx="469693" cy="1816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ＰＭＳ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59706" y="2508123"/>
            <a:ext cx="1338469" cy="24501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</a:rPr>
              <a:t>削除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995211" y="2773017"/>
            <a:ext cx="747989" cy="18884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受注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780886"/>
            <a:ext cx="714375" cy="1809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918" y="6055415"/>
            <a:ext cx="1114425" cy="285750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8754056" y="6102000"/>
            <a:ext cx="867022" cy="1702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登録⇒閉じる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918" y="6348619"/>
            <a:ext cx="1114425" cy="285750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>
          <a:xfrm>
            <a:off x="8754056" y="6395204"/>
            <a:ext cx="867022" cy="17021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 smtClean="0">
                <a:solidFill>
                  <a:srgbClr val="FF0000"/>
                </a:solidFill>
              </a:rPr>
              <a:t>登録⇒折入力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100387" y="6267901"/>
            <a:ext cx="1465635" cy="223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設計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（生産管理）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5036453" y="6267901"/>
            <a:ext cx="1465635" cy="223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納入先情報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（営業）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2918623" y="6007252"/>
            <a:ext cx="1827759" cy="6420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8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775</Words>
  <Application>Microsoft Office PowerPoint</Application>
  <PresentationFormat>ワイド画面</PresentationFormat>
  <Paragraphs>265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清志</dc:creator>
  <cp:lastModifiedBy>山崎 清志</cp:lastModifiedBy>
  <cp:revision>44</cp:revision>
  <cp:lastPrinted>2017-02-03T09:22:34Z</cp:lastPrinted>
  <dcterms:created xsi:type="dcterms:W3CDTF">2017-02-01T07:32:55Z</dcterms:created>
  <dcterms:modified xsi:type="dcterms:W3CDTF">2017-02-03T10:37:09Z</dcterms:modified>
</cp:coreProperties>
</file>