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1"/>
  </p:handoutMasterIdLst>
  <p:sldIdLst>
    <p:sldId id="256" r:id="rId2"/>
    <p:sldId id="259" r:id="rId3"/>
    <p:sldId id="264" r:id="rId4"/>
    <p:sldId id="260" r:id="rId5"/>
    <p:sldId id="261" r:id="rId6"/>
    <p:sldId id="269" r:id="rId7"/>
    <p:sldId id="262" r:id="rId8"/>
    <p:sldId id="281" r:id="rId9"/>
    <p:sldId id="273" r:id="rId10"/>
    <p:sldId id="271" r:id="rId11"/>
    <p:sldId id="272" r:id="rId12"/>
    <p:sldId id="265" r:id="rId13"/>
    <p:sldId id="263" r:id="rId14"/>
    <p:sldId id="266" r:id="rId15"/>
    <p:sldId id="267" r:id="rId16"/>
    <p:sldId id="274" r:id="rId17"/>
    <p:sldId id="276" r:id="rId18"/>
    <p:sldId id="282" r:id="rId19"/>
    <p:sldId id="283" r:id="rId20"/>
    <p:sldId id="284" r:id="rId21"/>
    <p:sldId id="285" r:id="rId22"/>
    <p:sldId id="286" r:id="rId23"/>
    <p:sldId id="275" r:id="rId24"/>
    <p:sldId id="268" r:id="rId25"/>
    <p:sldId id="277" r:id="rId26"/>
    <p:sldId id="280" r:id="rId27"/>
    <p:sldId id="278" r:id="rId28"/>
    <p:sldId id="257" r:id="rId29"/>
    <p:sldId id="279" r:id="rId3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23B4390-D92D-43BC-9879-783EC7ED46CE}">
          <p14:sldIdLst>
            <p14:sldId id="256"/>
            <p14:sldId id="259"/>
            <p14:sldId id="264"/>
            <p14:sldId id="260"/>
            <p14:sldId id="261"/>
            <p14:sldId id="269"/>
          </p14:sldIdLst>
        </p14:section>
        <p14:section name="无标题节" id="{3740113D-D1E7-43DD-9017-38296F5E00E9}">
          <p14:sldIdLst>
            <p14:sldId id="262"/>
            <p14:sldId id="281"/>
            <p14:sldId id="273"/>
            <p14:sldId id="271"/>
            <p14:sldId id="272"/>
            <p14:sldId id="265"/>
            <p14:sldId id="263"/>
            <p14:sldId id="266"/>
            <p14:sldId id="267"/>
            <p14:sldId id="274"/>
            <p14:sldId id="276"/>
            <p14:sldId id="282"/>
            <p14:sldId id="283"/>
            <p14:sldId id="284"/>
            <p14:sldId id="285"/>
            <p14:sldId id="286"/>
            <p14:sldId id="275"/>
            <p14:sldId id="268"/>
            <p14:sldId id="277"/>
            <p14:sldId id="280"/>
            <p14:sldId id="278"/>
            <p14:sldId id="257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2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6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3786" y="72"/>
      </p:cViewPr>
      <p:guideLst/>
    </p:cSldViewPr>
  </p:notes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0D794-87F0-4832-9C9D-243EFDCAF623}" type="datetimeFigureOut">
              <a:rPr kumimoji="1" lang="ja-JP" altLang="en-US" smtClean="0"/>
              <a:t>2017/3/24</a:t>
            </a:fld>
            <a:endParaRPr kumimoji="1" lang="ja-JP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2C426-2F34-4408-B445-C1377E6BA7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1008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199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712FEF-D0B7-4B77-9B78-A73D490A7A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400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712FEF-D0B7-4B77-9B78-A73D490A7A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0163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712FEF-D0B7-4B77-9B78-A73D490A7A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3392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712FEF-D0B7-4B77-9B78-A73D490A7A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30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712FEF-D0B7-4B77-9B78-A73D490A7A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94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712FEF-D0B7-4B77-9B78-A73D490A7A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272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712FEF-D0B7-4B77-9B78-A73D490A7A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306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712FEF-D0B7-4B77-9B78-A73D490A7A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51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2063752" y="274638"/>
            <a:ext cx="8513233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24417" y="981076"/>
            <a:ext cx="10972800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ysClr val="windowText" lastClr="000000"/>
                </a:solidFill>
              </a:defRPr>
            </a:lvl1pPr>
          </a:lstStyle>
          <a:p>
            <a:fld id="{F4712FEF-D0B7-4B77-9B78-A73D490A7A8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29" name="Line 34"/>
          <p:cNvSpPr>
            <a:spLocks noChangeShapeType="1"/>
          </p:cNvSpPr>
          <p:nvPr/>
        </p:nvSpPr>
        <p:spPr bwMode="auto">
          <a:xfrm>
            <a:off x="0" y="836613"/>
            <a:ext cx="12175067" cy="0"/>
          </a:xfrm>
          <a:prstGeom prst="line">
            <a:avLst/>
          </a:prstGeom>
          <a:noFill/>
          <a:ln w="50800">
            <a:solidFill>
              <a:srgbClr val="CC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1800"/>
          </a:p>
        </p:txBody>
      </p:sp>
      <p:pic>
        <p:nvPicPr>
          <p:cNvPr id="1030" name="Picture 9" descr="ectLOGO90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4351" y="115889"/>
            <a:ext cx="1373716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493934" y="6453189"/>
            <a:ext cx="30741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9pPr>
          </a:lstStyle>
          <a:p>
            <a:pPr eaLnBrk="1" fontAlgn="ctr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ja-JP" sz="1200" dirty="0" smtClean="0">
                <a:latin typeface="Tahoma" pitchFamily="34" charset="0"/>
                <a:ea typeface="MS PGothic" pitchFamily="34" charset="-128"/>
              </a:rPr>
              <a:t>© </a:t>
            </a:r>
            <a:r>
              <a:rPr lang="en-US" altLang="zh-CN" sz="1200" dirty="0" smtClean="0">
                <a:latin typeface="Tahoma" pitchFamily="34" charset="0"/>
                <a:ea typeface="MS PGothic" pitchFamily="34" charset="-128"/>
              </a:rPr>
              <a:t>2006-20</a:t>
            </a:r>
            <a:r>
              <a:rPr lang="en-US" altLang="ja-JP" sz="1200" dirty="0" smtClean="0">
                <a:latin typeface="Tahoma" pitchFamily="34" charset="0"/>
                <a:ea typeface="MS PGothic" pitchFamily="34" charset="-128"/>
              </a:rPr>
              <a:t>15 ECT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18665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受注連絡票作成機能詳細設計書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（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フェーズ</a:t>
            </a:r>
            <a:r>
              <a:rPr kumimoji="1"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kumimoji="1" lang="ja-JP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）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31633" y="4428066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</a:t>
            </a:r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</a:rPr>
              <a:t>：</a:t>
            </a:r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20170316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300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テーブル変更内容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572" y="1093529"/>
            <a:ext cx="8992855" cy="3705742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 flipH="1">
            <a:off x="6087533" y="4267200"/>
            <a:ext cx="8467" cy="82126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右大括号 11"/>
          <p:cNvSpPr/>
          <p:nvPr/>
        </p:nvSpPr>
        <p:spPr>
          <a:xfrm>
            <a:off x="10803467" y="5173133"/>
            <a:ext cx="177800" cy="11430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0989733" y="55710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後に追加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370" y="5377392"/>
            <a:ext cx="9001125" cy="7429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735667" y="5833534"/>
            <a:ext cx="8991600" cy="364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検討中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4679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折</a:t>
            </a:r>
            <a:r>
              <a:rPr kumimoji="1" lang="ja-JP" altLang="en-US" b="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入力画面の修正内容</a:t>
            </a:r>
            <a:endParaRPr kumimoji="1" lang="ja-JP" altLang="en-US" b="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686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折入力画面・改修箇所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467" y="900927"/>
            <a:ext cx="7246937" cy="538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64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折入力画面・改修内容①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833" y="957262"/>
            <a:ext cx="8915400" cy="28098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18166" y="6045197"/>
            <a:ext cx="935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</a:t>
            </a:r>
            <a:r>
              <a:rPr kumimoji="1" lang="ja-JP" altLang="en-US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＆</a:t>
            </a:r>
            <a:r>
              <a:rPr kumimoji="1" lang="en-US" altLang="ja-JP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kumimoji="1" lang="ja-JP" altLang="en-US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：</a:t>
            </a:r>
            <a:r>
              <a:rPr lang="ja-JP" altLang="en-US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実</a:t>
            </a:r>
            <a:r>
              <a:rPr lang="ja-JP" altLang="en-US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数と通し数が取数と枚数と同じの値で設定しますか？</a:t>
            </a:r>
            <a:r>
              <a:rPr lang="ja-JP" altLang="en-US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⇒ユーザー検</a:t>
            </a:r>
            <a:r>
              <a:rPr lang="ja-JP" altLang="en-US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討中</a:t>
            </a:r>
            <a:endParaRPr kumimoji="1" lang="ja-JP" altLang="en-US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41510" y="5492002"/>
            <a:ext cx="8674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★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％を入力する項目について、</a:t>
            </a:r>
            <a:r>
              <a:rPr kumimoji="1"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9999.9999</a:t>
            </a:r>
            <a:r>
              <a:rPr kumimoji="1" lang="ja-JP" alt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％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を入力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できるように、修正ください。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90133" y="3767666"/>
            <a:ext cx="84920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★指定予備と印刷予備の関係は下記の通りです。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　　　　　　　指定予備＝印刷予備＋製本予備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指定予備の代わりに、印刷予備を表示する場合、古いデータへ影響がないため、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PG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で換算してください。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02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折入力画面・改修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内容②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371" y="1775353"/>
            <a:ext cx="9610725" cy="1952625"/>
          </a:xfrm>
          <a:prstGeom prst="rect">
            <a:avLst/>
          </a:prstGeom>
        </p:spPr>
      </p:pic>
      <p:sp>
        <p:nvSpPr>
          <p:cNvPr id="3" name="椭圆形标注 2"/>
          <p:cNvSpPr/>
          <p:nvPr/>
        </p:nvSpPr>
        <p:spPr>
          <a:xfrm>
            <a:off x="8915399" y="1608667"/>
            <a:ext cx="2819401" cy="524933"/>
          </a:xfrm>
          <a:prstGeom prst="wedgeEllipseCallout">
            <a:avLst>
              <a:gd name="adj1" fmla="val -56675"/>
              <a:gd name="adj2" fmla="val 11895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マスタから取得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1602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折入力画面・改修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内容③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008" y="1908175"/>
            <a:ext cx="10534650" cy="2076450"/>
          </a:xfrm>
          <a:prstGeom prst="rect">
            <a:avLst/>
          </a:prstGeom>
        </p:spPr>
      </p:pic>
      <p:sp>
        <p:nvSpPr>
          <p:cNvPr id="5" name="椭圆形标注 4"/>
          <p:cNvSpPr/>
          <p:nvPr/>
        </p:nvSpPr>
        <p:spPr>
          <a:xfrm>
            <a:off x="8983132" y="1481667"/>
            <a:ext cx="2819401" cy="524933"/>
          </a:xfrm>
          <a:prstGeom prst="wedgeEllipseCallout">
            <a:avLst>
              <a:gd name="adj1" fmla="val -56675"/>
              <a:gd name="adj2" fmla="val 11895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マスタから取得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58528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テーブル変更内容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705" y="1034546"/>
            <a:ext cx="9021434" cy="3439005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683" y="5189537"/>
            <a:ext cx="9029700" cy="1000125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 flipH="1">
            <a:off x="5943600" y="4114800"/>
            <a:ext cx="8467" cy="82126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右大括号 10"/>
          <p:cNvSpPr/>
          <p:nvPr/>
        </p:nvSpPr>
        <p:spPr>
          <a:xfrm>
            <a:off x="10583333" y="5113867"/>
            <a:ext cx="177800" cy="11430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0828867" y="54948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後に追加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371603" y="5816600"/>
            <a:ext cx="9110133" cy="25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1380069" y="5977467"/>
            <a:ext cx="9110133" cy="25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1380069" y="6104466"/>
            <a:ext cx="9110133" cy="25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456266" y="5774267"/>
            <a:ext cx="8983134" cy="397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9442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テーブル変更内容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37" y="1606020"/>
            <a:ext cx="9001125" cy="378142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1498600" y="5308599"/>
            <a:ext cx="9220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600200" y="5232400"/>
            <a:ext cx="9008533" cy="135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0037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納入先情報入力（</a:t>
            </a:r>
            <a:r>
              <a:rPr kumimoji="1" lang="en-US" altLang="ja-JP" b="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PDF</a:t>
            </a:r>
            <a:r>
              <a:rPr kumimoji="1" lang="ja-JP" altLang="en-US" b="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添付）</a:t>
            </a:r>
            <a:endParaRPr kumimoji="1" lang="ja-JP" altLang="en-US" b="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33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画面レイアウト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936" y="1082800"/>
            <a:ext cx="7643447" cy="5203114"/>
          </a:xfrm>
          <a:prstGeom prst="rect">
            <a:avLst/>
          </a:prstGeom>
        </p:spPr>
      </p:pic>
      <p:sp>
        <p:nvSpPr>
          <p:cNvPr id="8" name="线形标注 2(无边框) 7"/>
          <p:cNvSpPr/>
          <p:nvPr/>
        </p:nvSpPr>
        <p:spPr>
          <a:xfrm>
            <a:off x="16927" y="5689600"/>
            <a:ext cx="2065867" cy="491067"/>
          </a:xfrm>
          <a:prstGeom prst="callout2">
            <a:avLst>
              <a:gd name="adj1" fmla="val -8836"/>
              <a:gd name="adj2" fmla="val 52323"/>
              <a:gd name="adj3" fmla="val -131250"/>
              <a:gd name="adj4" fmla="val 69399"/>
              <a:gd name="adj5" fmla="val -128879"/>
              <a:gd name="adj6" fmla="val 11357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PDF</a:t>
            </a:r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プレイビュー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26727" y="1947333"/>
            <a:ext cx="4826000" cy="382693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矩形 9"/>
          <p:cNvSpPr/>
          <p:nvPr/>
        </p:nvSpPr>
        <p:spPr>
          <a:xfrm>
            <a:off x="7120460" y="1938868"/>
            <a:ext cx="2480733" cy="3496732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矩形 10"/>
          <p:cNvSpPr/>
          <p:nvPr/>
        </p:nvSpPr>
        <p:spPr>
          <a:xfrm>
            <a:off x="7103527" y="5528733"/>
            <a:ext cx="2514600" cy="237066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线形标注 2(无边框) 11"/>
          <p:cNvSpPr/>
          <p:nvPr/>
        </p:nvSpPr>
        <p:spPr>
          <a:xfrm>
            <a:off x="10007594" y="1727200"/>
            <a:ext cx="2099740" cy="372533"/>
          </a:xfrm>
          <a:prstGeom prst="callout2">
            <a:avLst>
              <a:gd name="adj1" fmla="val 84659"/>
              <a:gd name="adj2" fmla="val 27526"/>
              <a:gd name="adj3" fmla="val 223295"/>
              <a:gd name="adj4" fmla="val 16928"/>
              <a:gd name="adj5" fmla="val 226136"/>
              <a:gd name="adj6" fmla="val -2649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ファイル一覧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线形标注 2(无边框) 12"/>
          <p:cNvSpPr/>
          <p:nvPr/>
        </p:nvSpPr>
        <p:spPr>
          <a:xfrm>
            <a:off x="9855193" y="5833533"/>
            <a:ext cx="2099740" cy="372533"/>
          </a:xfrm>
          <a:prstGeom prst="callout2">
            <a:avLst>
              <a:gd name="adj1" fmla="val -3978"/>
              <a:gd name="adj2" fmla="val 39220"/>
              <a:gd name="adj3" fmla="val -53977"/>
              <a:gd name="adj4" fmla="val 29428"/>
              <a:gd name="adj5" fmla="val -55683"/>
              <a:gd name="adj6" fmla="val -1399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ファイル操作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643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背景（現状）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380" y="1108075"/>
            <a:ext cx="9245415" cy="5256213"/>
          </a:xfrm>
        </p:spPr>
      </p:pic>
    </p:spTree>
    <p:extLst>
      <p:ext uri="{BB962C8B-B14F-4D97-AF65-F5344CB8AC3E}">
        <p14:creationId xmlns:p14="http://schemas.microsoft.com/office/powerpoint/2010/main" val="3809323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機能説明①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135" y="1068387"/>
            <a:ext cx="647700" cy="2000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135" y="2172758"/>
            <a:ext cx="657225" cy="209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4135" y="3219450"/>
            <a:ext cx="647700" cy="2095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4135" y="4323290"/>
            <a:ext cx="647700" cy="2095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44135" y="144780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全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ての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ファイルをチェック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44135" y="251620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チェック状態が逆転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44135" y="363220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添付ファイル追加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44135" y="470060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ファイル削除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4135" y="5411787"/>
            <a:ext cx="695325" cy="20002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1744135" y="5765801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ファイル操作結果を保存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394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機能説明②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16001" y="1312335"/>
            <a:ext cx="96181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画面初期処理について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排他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処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理と参照モードが必要です。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新規の場合、サーバーに受注番号を名前として、フォルダを作成しておいてください。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新規以外の場合、データベースには有効であるファイルだけ表示します。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16001" y="3429001"/>
            <a:ext cx="94233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保存処理について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の場合、データベースの有効状態だけ設定します。（ファイルを削除しません）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ファイルのアップロード → データベース更新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の順で処理してください。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ファイルアップ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ロー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ド失敗する場合、アラートを表示してから、処理中止します。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椭圆形标注 4"/>
          <p:cNvSpPr/>
          <p:nvPr/>
        </p:nvSpPr>
        <p:spPr>
          <a:xfrm>
            <a:off x="8034869" y="905934"/>
            <a:ext cx="3572933" cy="1278465"/>
          </a:xfrm>
          <a:prstGeom prst="wedgeEllipseCallout">
            <a:avLst>
              <a:gd name="adj1" fmla="val -51002"/>
              <a:gd name="adj2" fmla="val 4873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ja-JP" altLang="en-US" sz="1600" dirty="0">
                <a:solidFill>
                  <a:schemeClr val="dk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サーバーパスは</a:t>
            </a:r>
            <a:endParaRPr lang="en-US" altLang="ja-JP" sz="1600" dirty="0">
              <a:solidFill>
                <a:schemeClr val="dk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600" dirty="0">
                <a:solidFill>
                  <a:schemeClr val="dk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システム起動の際に</a:t>
            </a:r>
            <a:endParaRPr lang="en-US" altLang="ja-JP" sz="1600" dirty="0">
              <a:solidFill>
                <a:schemeClr val="dk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1600" dirty="0">
                <a:solidFill>
                  <a:schemeClr val="dk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DB</a:t>
            </a:r>
            <a:r>
              <a:rPr lang="ja-JP" altLang="en-US" sz="1600" dirty="0">
                <a:solidFill>
                  <a:schemeClr val="dk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から取得しております。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56734" y="5469467"/>
            <a:ext cx="7746999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その他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サンプルをご参照ください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1817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納入先情報・テーブル設計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21820"/>
            <a:ext cx="8991600" cy="37814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54032" y="5079515"/>
            <a:ext cx="9380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納入先情報連</a:t>
            </a:r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番⇒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Insert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処理時、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Package(OR Function)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で採番します。</a:t>
            </a:r>
            <a:endParaRPr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納入先</a:t>
            </a:r>
            <a:r>
              <a:rPr kumimoji="1"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PDF</a:t>
            </a:r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ファイル名にはサーバー側ファイル名を格納します。</a:t>
            </a:r>
            <a:endParaRPr kumimoji="1"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729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スケジュール入力画面</a:t>
            </a:r>
            <a:endParaRPr kumimoji="1" lang="ja-JP" altLang="en-US" b="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116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画面レイアウト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39" y="998885"/>
            <a:ext cx="8905875" cy="5524500"/>
          </a:xfrm>
          <a:prstGeom prst="rect">
            <a:avLst/>
          </a:prstGeom>
        </p:spPr>
      </p:pic>
      <p:sp>
        <p:nvSpPr>
          <p:cNvPr id="6" name="右大括号 5"/>
          <p:cNvSpPr/>
          <p:nvPr/>
        </p:nvSpPr>
        <p:spPr>
          <a:xfrm>
            <a:off x="9367279" y="1281127"/>
            <a:ext cx="270934" cy="9906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744891" y="1457718"/>
            <a:ext cx="2368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折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入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力画面を参照し、制御を実現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0263" y="1280160"/>
            <a:ext cx="8752114" cy="98406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任意多边形 13"/>
          <p:cNvSpPr/>
          <p:nvPr/>
        </p:nvSpPr>
        <p:spPr>
          <a:xfrm>
            <a:off x="478971" y="2299062"/>
            <a:ext cx="8786949" cy="3657602"/>
          </a:xfrm>
          <a:custGeom>
            <a:avLst/>
            <a:gdLst>
              <a:gd name="connsiteX0" fmla="*/ 0 w 8786949"/>
              <a:gd name="connsiteY0" fmla="*/ 0 h 3657602"/>
              <a:gd name="connsiteX1" fmla="*/ 8760823 w 8786949"/>
              <a:gd name="connsiteY1" fmla="*/ 0 h 3657602"/>
              <a:gd name="connsiteX2" fmla="*/ 8760823 w 8786949"/>
              <a:gd name="connsiteY2" fmla="*/ 1994264 h 3657602"/>
              <a:gd name="connsiteX3" fmla="*/ 8786949 w 8786949"/>
              <a:gd name="connsiteY3" fmla="*/ 1994264 h 3657602"/>
              <a:gd name="connsiteX4" fmla="*/ 8786949 w 8786949"/>
              <a:gd name="connsiteY4" fmla="*/ 3657602 h 3657602"/>
              <a:gd name="connsiteX5" fmla="*/ 6836228 w 8786949"/>
              <a:gd name="connsiteY5" fmla="*/ 3657602 h 3657602"/>
              <a:gd name="connsiteX6" fmla="*/ 6836228 w 8786949"/>
              <a:gd name="connsiteY6" fmla="*/ 2194561 h 3657602"/>
              <a:gd name="connsiteX7" fmla="*/ 0 w 8786949"/>
              <a:gd name="connsiteY7" fmla="*/ 2194561 h 3657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86949" h="3657602">
                <a:moveTo>
                  <a:pt x="0" y="0"/>
                </a:moveTo>
                <a:lnTo>
                  <a:pt x="8760823" y="0"/>
                </a:lnTo>
                <a:lnTo>
                  <a:pt x="8760823" y="1994264"/>
                </a:lnTo>
                <a:lnTo>
                  <a:pt x="8786949" y="1994264"/>
                </a:lnTo>
                <a:lnTo>
                  <a:pt x="8786949" y="3657602"/>
                </a:lnTo>
                <a:lnTo>
                  <a:pt x="6836228" y="3657602"/>
                </a:lnTo>
                <a:lnTo>
                  <a:pt x="6836228" y="2194561"/>
                </a:lnTo>
                <a:lnTo>
                  <a:pt x="0" y="2194561"/>
                </a:ln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8534400" y="18026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①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516983" y="34290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②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7" name="右大括号 16"/>
          <p:cNvSpPr/>
          <p:nvPr/>
        </p:nvSpPr>
        <p:spPr>
          <a:xfrm>
            <a:off x="9387841" y="2307771"/>
            <a:ext cx="287382" cy="3648891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727474" y="3791615"/>
            <a:ext cx="2368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サンプルを参照し、実現してください。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825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機能説明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618" y="1501597"/>
            <a:ext cx="8564170" cy="3677163"/>
          </a:xfrm>
        </p:spPr>
      </p:pic>
      <p:sp>
        <p:nvSpPr>
          <p:cNvPr id="5" name="矩形 4"/>
          <p:cNvSpPr/>
          <p:nvPr/>
        </p:nvSpPr>
        <p:spPr>
          <a:xfrm>
            <a:off x="1784049" y="1690425"/>
            <a:ext cx="600892" cy="202909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椭圆形标注 5"/>
          <p:cNvSpPr/>
          <p:nvPr/>
        </p:nvSpPr>
        <p:spPr>
          <a:xfrm>
            <a:off x="181429" y="4101489"/>
            <a:ext cx="2908905" cy="548641"/>
          </a:xfrm>
          <a:prstGeom prst="wedgeEllipseCallout">
            <a:avLst>
              <a:gd name="adj1" fmla="val 20455"/>
              <a:gd name="adj2" fmla="val -13946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日付情報が表示だけ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73764" y="1699134"/>
            <a:ext cx="862148" cy="200297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矩形 9"/>
          <p:cNvSpPr/>
          <p:nvPr/>
        </p:nvSpPr>
        <p:spPr>
          <a:xfrm>
            <a:off x="8602135" y="4041739"/>
            <a:ext cx="1667933" cy="109728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矩形标注 10"/>
          <p:cNvSpPr/>
          <p:nvPr/>
        </p:nvSpPr>
        <p:spPr>
          <a:xfrm>
            <a:off x="8636000" y="4474751"/>
            <a:ext cx="3325467" cy="596784"/>
          </a:xfrm>
          <a:prstGeom prst="wedgeRectCallout">
            <a:avLst>
              <a:gd name="adj1" fmla="val -36111"/>
              <a:gd name="adj2" fmla="val -7204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クリックすると、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表示期間を移動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802466" y="1670831"/>
            <a:ext cx="341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①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646404" y="3736939"/>
            <a:ext cx="1611085" cy="23513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椭圆形标注 13"/>
          <p:cNvSpPr/>
          <p:nvPr/>
        </p:nvSpPr>
        <p:spPr>
          <a:xfrm>
            <a:off x="6299199" y="4039803"/>
            <a:ext cx="2111347" cy="582997"/>
          </a:xfrm>
          <a:prstGeom prst="wedgeEllipseCallout">
            <a:avLst>
              <a:gd name="adj1" fmla="val 60498"/>
              <a:gd name="adj2" fmla="val -8894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週単位で移動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748974" y="5217638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休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日や週末を背景色をグレーにする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（予定内容があれば、黄色のままにする）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81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画面初期化処理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621" y="1322387"/>
            <a:ext cx="942022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4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画面情報構成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1638" y="1506583"/>
            <a:ext cx="5768226" cy="357815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065417" y="1959429"/>
            <a:ext cx="3344091" cy="28738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矩形 5"/>
          <p:cNvSpPr/>
          <p:nvPr/>
        </p:nvSpPr>
        <p:spPr>
          <a:xfrm>
            <a:off x="3056709" y="3849189"/>
            <a:ext cx="4284616" cy="85344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矩形 6"/>
          <p:cNvSpPr/>
          <p:nvPr/>
        </p:nvSpPr>
        <p:spPr>
          <a:xfrm>
            <a:off x="7463246" y="3962400"/>
            <a:ext cx="1071154" cy="73152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矩形 7"/>
          <p:cNvSpPr/>
          <p:nvPr/>
        </p:nvSpPr>
        <p:spPr>
          <a:xfrm>
            <a:off x="3074125" y="2455817"/>
            <a:ext cx="5468983" cy="1314994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流程图: 磁盘 8"/>
          <p:cNvSpPr/>
          <p:nvPr/>
        </p:nvSpPr>
        <p:spPr>
          <a:xfrm>
            <a:off x="1166948" y="3291840"/>
            <a:ext cx="618309" cy="966652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接箭头连接符 10"/>
          <p:cNvCxnSpPr>
            <a:stCxn id="5" idx="1"/>
            <a:endCxn id="9" idx="4"/>
          </p:cNvCxnSpPr>
          <p:nvPr/>
        </p:nvCxnSpPr>
        <p:spPr>
          <a:xfrm flipH="1">
            <a:off x="1785257" y="2103121"/>
            <a:ext cx="1280160" cy="1672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1"/>
            <a:endCxn id="9" idx="4"/>
          </p:cNvCxnSpPr>
          <p:nvPr/>
        </p:nvCxnSpPr>
        <p:spPr>
          <a:xfrm flipH="1" flipV="1">
            <a:off x="1785257" y="3775166"/>
            <a:ext cx="1271452" cy="500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流程图: 磁盘 17"/>
          <p:cNvSpPr/>
          <p:nvPr/>
        </p:nvSpPr>
        <p:spPr>
          <a:xfrm>
            <a:off x="9766661" y="3566159"/>
            <a:ext cx="618309" cy="966652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接箭头连接符 19"/>
          <p:cNvCxnSpPr>
            <a:stCxn id="8" idx="3"/>
            <a:endCxn id="18" idx="2"/>
          </p:cNvCxnSpPr>
          <p:nvPr/>
        </p:nvCxnSpPr>
        <p:spPr>
          <a:xfrm>
            <a:off x="8543108" y="3113314"/>
            <a:ext cx="1223553" cy="936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7" idx="3"/>
            <a:endCxn id="18" idx="2"/>
          </p:cNvCxnSpPr>
          <p:nvPr/>
        </p:nvCxnSpPr>
        <p:spPr>
          <a:xfrm flipV="1">
            <a:off x="8534400" y="4049485"/>
            <a:ext cx="1232261" cy="278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流程图: 磁盘 30"/>
          <p:cNvSpPr/>
          <p:nvPr/>
        </p:nvSpPr>
        <p:spPr>
          <a:xfrm>
            <a:off x="9700863" y="1942978"/>
            <a:ext cx="618309" cy="966652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879566" y="44152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受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注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情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報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9239795" y="464166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スケジュール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情報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474444" y="28922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休日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情報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73113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スケジュー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ル情報・テーブル設計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5366" y="5358915"/>
            <a:ext cx="93801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スケジュール連番⇒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Insert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処理時、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Package(OR Function)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で採番します</a:t>
            </a:r>
            <a:r>
              <a:rPr lang="ja-JP" altLang="en-US" sz="1400" dirty="0" smtClean="0"/>
              <a:t>。</a:t>
            </a:r>
            <a:endParaRPr lang="en-US" altLang="ja-JP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折番号⇒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営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業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用スケジュールの場合、「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」にしてください。</a:t>
            </a:r>
            <a:endParaRPr kumimoji="1"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endParaRPr kumimoji="1" lang="ja-JP" altLang="en-US" sz="1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842" y="1088359"/>
            <a:ext cx="900112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休日情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報・テーブル設計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075" y="1194858"/>
            <a:ext cx="90106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45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受注連絡票の本物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146" y="981075"/>
            <a:ext cx="7008284" cy="5256213"/>
          </a:xfrm>
        </p:spPr>
      </p:pic>
    </p:spTree>
    <p:extLst>
      <p:ext uri="{BB962C8B-B14F-4D97-AF65-F5344CB8AC3E}">
        <p14:creationId xmlns:p14="http://schemas.microsoft.com/office/powerpoint/2010/main" val="326462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フェーズ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目標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受注連絡票を作成できるように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1617751"/>
            <a:ext cx="10058400" cy="46929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667227" y="1557327"/>
            <a:ext cx="4541016" cy="4902200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次</a:t>
            </a:r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の段階で実現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72766" y="1547599"/>
            <a:ext cx="5700409" cy="49022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276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フェーズ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の作業内容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" y="1381125"/>
            <a:ext cx="1159192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22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受注入力画面の修正内容</a:t>
            </a:r>
            <a:endParaRPr kumimoji="1" lang="ja-JP" altLang="en-US" b="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238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受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注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入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力画面新レイアウト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990" y="1055179"/>
            <a:ext cx="7295620" cy="5410708"/>
          </a:xfrm>
          <a:prstGeom prst="rect">
            <a:avLst/>
          </a:prstGeom>
        </p:spPr>
      </p:pic>
      <p:sp>
        <p:nvSpPr>
          <p:cNvPr id="3" name="矩形标注 2"/>
          <p:cNvSpPr/>
          <p:nvPr/>
        </p:nvSpPr>
        <p:spPr>
          <a:xfrm>
            <a:off x="5401734" y="1193800"/>
            <a:ext cx="1456266" cy="1016000"/>
          </a:xfrm>
          <a:prstGeom prst="wedgeRectCallout">
            <a:avLst>
              <a:gd name="adj1" fmla="val -69030"/>
              <a:gd name="adj2" fmla="val 33020"/>
            </a:avLst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720" y="1220787"/>
            <a:ext cx="14192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44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入力項目のディフォルト値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233486" y="2506134"/>
            <a:ext cx="10340445" cy="2198131"/>
            <a:chOff x="1504419" y="2624667"/>
            <a:chExt cx="10340445" cy="2198131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04419" y="3640138"/>
              <a:ext cx="2851042" cy="1101196"/>
            </a:xfrm>
            <a:prstGeom prst="rect">
              <a:avLst/>
            </a:prstGeom>
          </p:spPr>
        </p:pic>
        <p:sp>
          <p:nvSpPr>
            <p:cNvPr id="8" name="矩形标注 7"/>
            <p:cNvSpPr/>
            <p:nvPr/>
          </p:nvSpPr>
          <p:spPr>
            <a:xfrm>
              <a:off x="5333997" y="2624667"/>
              <a:ext cx="6510867" cy="1481667"/>
            </a:xfrm>
            <a:prstGeom prst="wedgeRectCallout">
              <a:avLst>
                <a:gd name="adj1" fmla="val -68215"/>
                <a:gd name="adj2" fmla="val 4960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13373" y="2676526"/>
              <a:ext cx="6343650" cy="1362075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3158065" y="445346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空白</a:t>
              </a:r>
              <a:endParaRPr kumimoji="1"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582333" y="5173132"/>
            <a:ext cx="67698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支払期日ですが、</a:t>
            </a:r>
            <a:r>
              <a:rPr kumimoji="1" lang="en-US" altLang="ja-JP" dirty="0" smtClean="0"/>
              <a:t>Phase3</a:t>
            </a:r>
            <a:r>
              <a:rPr kumimoji="1" lang="ja-JP" altLang="en-US" dirty="0" smtClean="0"/>
              <a:t>で計算ロジックを追加する予定ですが、</a:t>
            </a:r>
            <a:endParaRPr kumimoji="1" lang="en-US" altLang="ja-JP" dirty="0" smtClean="0"/>
          </a:p>
          <a:p>
            <a:r>
              <a:rPr lang="ja-JP" altLang="en-US" dirty="0"/>
              <a:t>今</a:t>
            </a:r>
            <a:r>
              <a:rPr lang="ja-JP" altLang="en-US" dirty="0" smtClean="0"/>
              <a:t>の</a:t>
            </a:r>
            <a:r>
              <a:rPr lang="ja-JP" altLang="en-US" dirty="0"/>
              <a:t>段階</a:t>
            </a:r>
            <a:r>
              <a:rPr lang="ja-JP" altLang="en-US" dirty="0" smtClean="0"/>
              <a:t>で、入力ミスを防止するため、ディフォルト値が空白にして、</a:t>
            </a:r>
            <a:endParaRPr lang="en-US" altLang="ja-JP" dirty="0" smtClean="0"/>
          </a:p>
          <a:p>
            <a:r>
              <a:rPr kumimoji="1" lang="ja-JP" altLang="en-US" dirty="0" smtClean="0"/>
              <a:t>登録ボタン押したら、必須チェックを追加してください。</a:t>
            </a:r>
            <a:endParaRPr kumimoji="1" lang="ja-JP" altLang="en-US" dirty="0"/>
          </a:p>
        </p:txBody>
      </p:sp>
      <p:sp>
        <p:nvSpPr>
          <p:cNvPr id="6" name="下箭头 5"/>
          <p:cNvSpPr/>
          <p:nvPr/>
        </p:nvSpPr>
        <p:spPr>
          <a:xfrm>
            <a:off x="3141133" y="4665133"/>
            <a:ext cx="220134" cy="406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597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受注入力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画面追加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機能</a:t>
            </a:r>
            <a:endParaRPr kumimoji="1" lang="ja-JP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2787" y="3015456"/>
            <a:ext cx="3705225" cy="476250"/>
          </a:xfrm>
          <a:prstGeom prst="rect">
            <a:avLst/>
          </a:prstGeom>
        </p:spPr>
      </p:pic>
      <p:sp>
        <p:nvSpPr>
          <p:cNvPr id="8" name="椭圆形标注 7"/>
          <p:cNvSpPr/>
          <p:nvPr/>
        </p:nvSpPr>
        <p:spPr>
          <a:xfrm>
            <a:off x="3551496" y="3429000"/>
            <a:ext cx="1487431" cy="455759"/>
          </a:xfrm>
          <a:prstGeom prst="wedgeEllipseCallout">
            <a:avLst>
              <a:gd name="adj1" fmla="val 44831"/>
              <a:gd name="adj2" fmla="val -7172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営業用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" name="椭圆形标注 9"/>
          <p:cNvSpPr/>
          <p:nvPr/>
        </p:nvSpPr>
        <p:spPr>
          <a:xfrm>
            <a:off x="8225097" y="3623554"/>
            <a:ext cx="2523967" cy="1568135"/>
          </a:xfrm>
          <a:prstGeom prst="wedgeEllipseCallout">
            <a:avLst>
              <a:gd name="adj1" fmla="val -59387"/>
              <a:gd name="adj2" fmla="val -7027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" name="椭圆形标注 10"/>
          <p:cNvSpPr/>
          <p:nvPr/>
        </p:nvSpPr>
        <p:spPr>
          <a:xfrm>
            <a:off x="7052734" y="2235199"/>
            <a:ext cx="1972733" cy="567267"/>
          </a:xfrm>
          <a:prstGeom prst="wedgeEllipseCallout">
            <a:avLst>
              <a:gd name="adj1" fmla="val -57643"/>
              <a:gd name="adj2" fmla="val 9968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Segoe UI" panose="020B0502040204020203" pitchFamily="34" charset="0"/>
                <a:cs typeface="Segoe UI" panose="020B0502040204020203" pitchFamily="34" charset="0"/>
              </a:rPr>
              <a:t>PDF</a:t>
            </a: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添付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6036" y="3923097"/>
            <a:ext cx="2057400" cy="657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文本框 2"/>
          <p:cNvSpPr txBox="1"/>
          <p:nvPr/>
        </p:nvSpPr>
        <p:spPr>
          <a:xfrm>
            <a:off x="8346332" y="4533089"/>
            <a:ext cx="235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Ｃ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Ｓ</a:t>
            </a:r>
            <a:r>
              <a:rPr lang="en-US" altLang="ja-JP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plitButton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で実現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3235440"/>
      </p:ext>
    </p:extLst>
  </p:cSld>
  <p:clrMapOvr>
    <a:masterClrMapping/>
  </p:clrMapOvr>
</p:sld>
</file>

<file path=ppt/theme/theme1.xml><?xml version="1.0" encoding="utf-8"?>
<a:theme xmlns:a="http://schemas.openxmlformats.org/drawingml/2006/main" name="toshiba ec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ECT 2015 template</Template>
  <TotalTime>787</TotalTime>
  <Words>693</Words>
  <Application>Microsoft Office PowerPoint</Application>
  <PresentationFormat>宽屏</PresentationFormat>
  <Paragraphs>89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MS PGothic</vt:lpstr>
      <vt:lpstr>MS PGothic</vt:lpstr>
      <vt:lpstr>宋体</vt:lpstr>
      <vt:lpstr>メイリオ</vt:lpstr>
      <vt:lpstr>Arial</vt:lpstr>
      <vt:lpstr>Calibri</vt:lpstr>
      <vt:lpstr>Segoe UI</vt:lpstr>
      <vt:lpstr>Tahoma</vt:lpstr>
      <vt:lpstr>toshiba ect</vt:lpstr>
      <vt:lpstr>受注連絡票作成機能詳細設計書</vt:lpstr>
      <vt:lpstr>背景（現状）</vt:lpstr>
      <vt:lpstr>受注連絡票の本物</vt:lpstr>
      <vt:lpstr>フェーズ1の目標</vt:lpstr>
      <vt:lpstr>フェーズ1の作業内容</vt:lpstr>
      <vt:lpstr>受注入力画面の修正内容</vt:lpstr>
      <vt:lpstr>受注入力画面新レイアウト</vt:lpstr>
      <vt:lpstr>入力項目のディフォルト値</vt:lpstr>
      <vt:lpstr>受注入力画面追加機能</vt:lpstr>
      <vt:lpstr>DBテーブル変更内容</vt:lpstr>
      <vt:lpstr>折入力画面の修正内容</vt:lpstr>
      <vt:lpstr>折入力画面・改修箇所</vt:lpstr>
      <vt:lpstr>折入力画面・改修内容①</vt:lpstr>
      <vt:lpstr>折入力画面・改修内容②</vt:lpstr>
      <vt:lpstr>折入力画面・改修内容③</vt:lpstr>
      <vt:lpstr>DBテーブル変更内容</vt:lpstr>
      <vt:lpstr>DBテーブル変更内容</vt:lpstr>
      <vt:lpstr>納入先情報入力（PDF添付）</vt:lpstr>
      <vt:lpstr>画面レイアウト</vt:lpstr>
      <vt:lpstr>機能説明①</vt:lpstr>
      <vt:lpstr>機能説明②</vt:lpstr>
      <vt:lpstr>納入先情報・テーブル設計</vt:lpstr>
      <vt:lpstr>スケジュール入力画面</vt:lpstr>
      <vt:lpstr>画面レイアウト</vt:lpstr>
      <vt:lpstr>機能説明</vt:lpstr>
      <vt:lpstr>画面初期化処理</vt:lpstr>
      <vt:lpstr>画面情報構成</vt:lpstr>
      <vt:lpstr>スケジュール情報・テーブル設計</vt:lpstr>
      <vt:lpstr>休日情報・テーブル設計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王天義</dc:creator>
  <cp:lastModifiedBy>王天義</cp:lastModifiedBy>
  <cp:revision>119</cp:revision>
  <dcterms:created xsi:type="dcterms:W3CDTF">2017-03-16T01:48:24Z</dcterms:created>
  <dcterms:modified xsi:type="dcterms:W3CDTF">2017-03-24T06:04:35Z</dcterms:modified>
</cp:coreProperties>
</file>