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75" r:id="rId9"/>
    <p:sldId id="276" r:id="rId10"/>
    <p:sldId id="261" r:id="rId11"/>
    <p:sldId id="26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3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9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4F3B43-DC69-4B35-81A0-75558CFD4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8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4F3B43-DC69-4B35-81A0-75558CFD4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01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4F3B43-DC69-4B35-81A0-75558CFD4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01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4F3B43-DC69-4B35-81A0-75558CFD4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89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4F3B43-DC69-4B35-81A0-75558CFD4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53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4F3B43-DC69-4B35-81A0-75558CFD4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2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4F3B43-DC69-4B35-81A0-75558CFD4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40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4F3B43-DC69-4B35-81A0-75558CFD4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9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5A4F3B43-DC69-4B35-81A0-75558CFD4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02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詳細スケジュール画面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処理</a:t>
            </a:r>
            <a:r>
              <a:rPr lang="ja-JP" altLang="en-US"/>
              <a:t>ロジック</a:t>
            </a:r>
            <a:r>
              <a:rPr lang="ja-JP" altLang="en-US" smtClean="0"/>
              <a:t>補充資料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20170614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40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処理前提</a:t>
            </a:r>
            <a:endParaRPr kumimoji="1" lang="ja-JP" altLang="en-US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774356" y="1120346"/>
            <a:ext cx="6021861" cy="4934464"/>
            <a:chOff x="1029729" y="1359244"/>
            <a:chExt cx="6021861" cy="4934464"/>
          </a:xfrm>
        </p:grpSpPr>
        <p:sp>
          <p:nvSpPr>
            <p:cNvPr id="31" name="正方形/長方形 30"/>
            <p:cNvSpPr/>
            <p:nvPr/>
          </p:nvSpPr>
          <p:spPr>
            <a:xfrm>
              <a:off x="1029729" y="1359244"/>
              <a:ext cx="5881816" cy="4876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046205" y="1375719"/>
              <a:ext cx="6005385" cy="4917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1371773" y="1721709"/>
              <a:ext cx="4411189" cy="362465"/>
              <a:chOff x="2063752" y="1911179"/>
              <a:chExt cx="4411189" cy="362465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2063752" y="1911179"/>
                <a:ext cx="358172" cy="3624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2421923" y="1911179"/>
                <a:ext cx="1005017" cy="3624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3426940" y="1911179"/>
                <a:ext cx="3048001" cy="3624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1371773" y="2084174"/>
              <a:ext cx="4411189" cy="362465"/>
              <a:chOff x="2063752" y="1911179"/>
              <a:chExt cx="4411189" cy="362465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2063752" y="1911179"/>
                <a:ext cx="358172" cy="36246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2421923" y="1911179"/>
                <a:ext cx="1005017" cy="36246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3426940" y="1911179"/>
                <a:ext cx="3048001" cy="36246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1371773" y="2446639"/>
              <a:ext cx="4411189" cy="362465"/>
              <a:chOff x="2063752" y="1911179"/>
              <a:chExt cx="4411189" cy="362465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2063752" y="1911179"/>
                <a:ext cx="358172" cy="36246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421923" y="1911179"/>
                <a:ext cx="1005017" cy="36246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3426940" y="1911179"/>
                <a:ext cx="3048001" cy="36246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" name="テキスト ボックス 16"/>
            <p:cNvSpPr txBox="1"/>
            <p:nvPr/>
          </p:nvSpPr>
          <p:spPr>
            <a:xfrm rot="5400000">
              <a:off x="2817342" y="298690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……</a:t>
              </a:r>
              <a:endParaRPr kumimoji="1" lang="ja-JP" altLang="en-US" dirty="0"/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371773" y="3422600"/>
              <a:ext cx="4411189" cy="362465"/>
              <a:chOff x="2063752" y="1911179"/>
              <a:chExt cx="4411189" cy="362465"/>
            </a:xfrm>
          </p:grpSpPr>
          <p:sp>
            <p:nvSpPr>
              <p:cNvPr id="19" name="正方形/長方形 18"/>
              <p:cNvSpPr/>
              <p:nvPr/>
            </p:nvSpPr>
            <p:spPr>
              <a:xfrm>
                <a:off x="2063752" y="1911179"/>
                <a:ext cx="358172" cy="36246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2421923" y="1911179"/>
                <a:ext cx="1005017" cy="36246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3426940" y="1911179"/>
                <a:ext cx="3048001" cy="36246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/>
          </p:nvGrpSpPr>
          <p:grpSpPr>
            <a:xfrm>
              <a:off x="1371773" y="3785065"/>
              <a:ext cx="4411189" cy="362465"/>
              <a:chOff x="2063752" y="1911179"/>
              <a:chExt cx="4411189" cy="362465"/>
            </a:xfrm>
          </p:grpSpPr>
          <p:sp>
            <p:nvSpPr>
              <p:cNvPr id="23" name="正方形/長方形 22"/>
              <p:cNvSpPr/>
              <p:nvPr/>
            </p:nvSpPr>
            <p:spPr>
              <a:xfrm>
                <a:off x="2063752" y="1911179"/>
                <a:ext cx="358172" cy="3624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2421923" y="1911179"/>
                <a:ext cx="1005017" cy="3624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3426940" y="1911179"/>
                <a:ext cx="3048001" cy="3624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" name="テキスト ボックス 25"/>
            <p:cNvSpPr txBox="1"/>
            <p:nvPr/>
          </p:nvSpPr>
          <p:spPr>
            <a:xfrm rot="5400000">
              <a:off x="2817342" y="4325329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……</a:t>
              </a:r>
              <a:endParaRPr kumimoji="1" lang="ja-JP" altLang="en-US" dirty="0"/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1371773" y="4872460"/>
              <a:ext cx="4411189" cy="362465"/>
              <a:chOff x="2063752" y="1911179"/>
              <a:chExt cx="4411189" cy="362465"/>
            </a:xfrm>
          </p:grpSpPr>
          <p:sp>
            <p:nvSpPr>
              <p:cNvPr id="28" name="正方形/長方形 27"/>
              <p:cNvSpPr/>
              <p:nvPr/>
            </p:nvSpPr>
            <p:spPr>
              <a:xfrm>
                <a:off x="2063752" y="1911179"/>
                <a:ext cx="358172" cy="3624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2421923" y="1911179"/>
                <a:ext cx="1005017" cy="3624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3426940" y="1911179"/>
                <a:ext cx="3048001" cy="3624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4" name="Content"/>
          <p:cNvSpPr/>
          <p:nvPr>
            <p:custDataLst>
              <p:custData r:id="rId1"/>
            </p:custDataLst>
          </p:nvPr>
        </p:nvSpPr>
        <p:spPr>
          <a:xfrm>
            <a:off x="3911261" y="560665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行追加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/>
          <p:nvPr>
            <p:custDataLst>
              <p:custData r:id="rId2"/>
            </p:custDataLst>
          </p:nvPr>
        </p:nvSpPr>
        <p:spPr>
          <a:xfrm>
            <a:off x="5360682" y="560665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行削除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040860" y="1400787"/>
            <a:ext cx="1527243" cy="36965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95486" y="5217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隐藏列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72320" y="1112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区分</a:t>
            </a:r>
            <a:endParaRPr lang="en-US" altLang="zh-CN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02425" y="10956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折番号</a:t>
            </a:r>
            <a:endParaRPr lang="en-US" altLang="zh-CN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162911" y="1819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794298" y="1819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151076" y="14924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62911" y="2227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794298" y="2227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163918" y="3182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95305" y="31828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172977" y="3532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804364" y="3532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72977" y="4634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804364" y="4634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n’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762385" y="147594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全体</a:t>
            </a:r>
            <a:r>
              <a:rPr lang="en-US" altLang="zh-CN" dirty="0" smtClean="0"/>
              <a:t>schedule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762385" y="251749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折的</a:t>
            </a:r>
            <a:r>
              <a:rPr lang="en-US" altLang="zh-CN" dirty="0" smtClean="0"/>
              <a:t>schedule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762385" y="4086431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自定义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schedule</a:t>
            </a:r>
          </a:p>
        </p:txBody>
      </p:sp>
      <p:sp>
        <p:nvSpPr>
          <p:cNvPr id="54" name="右中かっこ 53"/>
          <p:cNvSpPr/>
          <p:nvPr/>
        </p:nvSpPr>
        <p:spPr>
          <a:xfrm>
            <a:off x="5527589" y="1861751"/>
            <a:ext cx="263611" cy="1670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中かっこ 54"/>
          <p:cNvSpPr/>
          <p:nvPr/>
        </p:nvSpPr>
        <p:spPr>
          <a:xfrm>
            <a:off x="5555646" y="3540030"/>
            <a:ext cx="263611" cy="1464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60826" y="4765995"/>
            <a:ext cx="4507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lang="ja-JP" altLang="en-US" dirty="0"/>
              <a:t>前提</a:t>
            </a:r>
            <a:r>
              <a:rPr kumimoji="1" lang="en-US" altLang="ja-JP" dirty="0" smtClean="0"/>
              <a:t>】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不要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行及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列</a:t>
            </a:r>
            <a:endParaRPr kumimoji="1" lang="en-US" altLang="ja-JP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kumimoji="1" lang="en-US" altLang="ja-JP" dirty="0" smtClean="0"/>
              <a:t>Schedule</a:t>
            </a:r>
            <a:r>
              <a:rPr kumimoji="1" lang="zh-CN" altLang="en-US" dirty="0" smtClean="0"/>
              <a:t>区分</a:t>
            </a:r>
            <a:r>
              <a:rPr lang="zh-CN" altLang="en-US" dirty="0" smtClean="0"/>
              <a:t>与折番号保持在</a:t>
            </a:r>
            <a:r>
              <a:rPr lang="en-US" altLang="zh-CN" dirty="0" smtClean="0"/>
              <a:t>C1FlexGrid</a:t>
            </a:r>
            <a:r>
              <a:rPr lang="zh-CN" altLang="en-US" dirty="0" smtClean="0"/>
              <a:t>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隐藏列</a:t>
            </a:r>
            <a:r>
              <a:rPr kumimoji="1" lang="zh-CN" altLang="en-US" dirty="0" smtClean="0"/>
              <a:t>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19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画面初期处理</a:t>
            </a:r>
            <a:endParaRPr kumimoji="1"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1443831" y="1021970"/>
            <a:ext cx="9876104" cy="5121655"/>
            <a:chOff x="1443831" y="1021970"/>
            <a:chExt cx="9876104" cy="5121655"/>
          </a:xfrm>
        </p:grpSpPr>
        <p:sp>
          <p:nvSpPr>
            <p:cNvPr id="4" name="フローチャート: 結合子 3"/>
            <p:cNvSpPr/>
            <p:nvPr/>
          </p:nvSpPr>
          <p:spPr>
            <a:xfrm>
              <a:off x="2369342" y="1069595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endParaRPr kumimoji="1" lang="ja-JP" altLang="en-US" dirty="0"/>
            </a:p>
          </p:txBody>
        </p:sp>
        <p:sp>
          <p:nvSpPr>
            <p:cNvPr id="5" name="フローチャート: 結合子 4"/>
            <p:cNvSpPr/>
            <p:nvPr/>
          </p:nvSpPr>
          <p:spPr>
            <a:xfrm>
              <a:off x="9937223" y="5638799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E</a:t>
              </a:r>
              <a:endParaRPr kumimoji="1" lang="ja-JP" altLang="en-US" dirty="0"/>
            </a:p>
          </p:txBody>
        </p:sp>
        <p:sp>
          <p:nvSpPr>
            <p:cNvPr id="7" name="フローチャート: 定義済み処理 6"/>
            <p:cNvSpPr/>
            <p:nvPr/>
          </p:nvSpPr>
          <p:spPr>
            <a:xfrm>
              <a:off x="1443831" y="3114610"/>
              <a:ext cx="2308223" cy="865251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获取</a:t>
              </a:r>
              <a:endParaRPr kumimoji="1" lang="en-US" altLang="zh-CN" dirty="0" smtClean="0"/>
            </a:p>
            <a:p>
              <a:pPr algn="ctr"/>
              <a:r>
                <a:rPr lang="en-US" altLang="zh-CN" dirty="0" smtClean="0"/>
                <a:t>Schedule</a:t>
              </a:r>
              <a:r>
                <a:rPr kumimoji="1" lang="zh-CN" altLang="en-US" dirty="0" smtClean="0"/>
                <a:t>情报</a:t>
              </a:r>
              <a:endParaRPr kumimoji="1" lang="en-US" altLang="zh-CN" dirty="0" smtClean="0"/>
            </a:p>
          </p:txBody>
        </p:sp>
        <p:sp>
          <p:nvSpPr>
            <p:cNvPr id="9" name="フローチャート: 定義済み処理 8"/>
            <p:cNvSpPr/>
            <p:nvPr/>
          </p:nvSpPr>
          <p:spPr>
            <a:xfrm>
              <a:off x="1443831" y="4326252"/>
              <a:ext cx="2308223" cy="865251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获取</a:t>
              </a:r>
              <a:endParaRPr kumimoji="1" lang="en-US" altLang="zh-CN" dirty="0" smtClean="0"/>
            </a:p>
            <a:p>
              <a:pPr algn="ctr"/>
              <a:r>
                <a:rPr kumimoji="1" lang="zh-CN" altLang="en-US" dirty="0" smtClean="0"/>
                <a:t>受注情报</a:t>
              </a:r>
              <a:endParaRPr kumimoji="1" lang="en-US" altLang="zh-CN" dirty="0" smtClean="0"/>
            </a:p>
          </p:txBody>
        </p:sp>
        <p:sp>
          <p:nvSpPr>
            <p:cNvPr id="10" name="フローチャート: 定義済み処理 9"/>
            <p:cNvSpPr/>
            <p:nvPr/>
          </p:nvSpPr>
          <p:spPr>
            <a:xfrm>
              <a:off x="5216523" y="3114610"/>
              <a:ext cx="2308223" cy="865251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获取</a:t>
              </a:r>
              <a:endParaRPr kumimoji="1" lang="en-US" altLang="zh-CN" dirty="0" smtClean="0"/>
            </a:p>
            <a:p>
              <a:pPr algn="ctr"/>
              <a:r>
                <a:rPr lang="zh-CN" altLang="en-US" dirty="0"/>
                <a:t>折</a:t>
              </a:r>
              <a:r>
                <a:rPr kumimoji="1" lang="zh-CN" altLang="en-US" dirty="0" smtClean="0"/>
                <a:t>情报</a:t>
              </a:r>
              <a:endParaRPr kumimoji="1" lang="en-US" altLang="zh-CN" dirty="0" smtClean="0"/>
            </a:p>
          </p:txBody>
        </p:sp>
        <p:sp>
          <p:nvSpPr>
            <p:cNvPr id="11" name="フローチャート: 定義済み処理 10"/>
            <p:cNvSpPr/>
            <p:nvPr/>
          </p:nvSpPr>
          <p:spPr>
            <a:xfrm>
              <a:off x="5216523" y="1962528"/>
              <a:ext cx="2308223" cy="865251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获取自定义</a:t>
              </a:r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>Schedule</a:t>
              </a:r>
              <a:r>
                <a:rPr kumimoji="1" lang="zh-CN" altLang="en-US" dirty="0" smtClean="0"/>
                <a:t>情报</a:t>
              </a:r>
              <a:endParaRPr kumimoji="1" lang="en-US" altLang="zh-CN" dirty="0" smtClean="0"/>
            </a:p>
          </p:txBody>
        </p:sp>
        <p:sp>
          <p:nvSpPr>
            <p:cNvPr id="12" name="フローチャート: 定義済み処理 11"/>
            <p:cNvSpPr/>
            <p:nvPr/>
          </p:nvSpPr>
          <p:spPr>
            <a:xfrm>
              <a:off x="5216523" y="4326252"/>
              <a:ext cx="2308223" cy="865251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Schedule</a:t>
              </a:r>
              <a:r>
                <a:rPr kumimoji="1" lang="zh-CN" altLang="en-US" dirty="0" smtClean="0"/>
                <a:t>表格</a:t>
              </a:r>
              <a:endParaRPr kumimoji="1" lang="en-US" altLang="zh-CN" dirty="0" smtClean="0"/>
            </a:p>
            <a:p>
              <a:pPr algn="ctr"/>
              <a:r>
                <a:rPr kumimoji="1" lang="zh-CN" altLang="en-US" dirty="0" smtClean="0"/>
                <a:t>生成</a:t>
              </a:r>
              <a:endParaRPr kumimoji="1" lang="en-US" altLang="zh-CN" dirty="0" smtClean="0"/>
            </a:p>
          </p:txBody>
        </p:sp>
        <p:sp>
          <p:nvSpPr>
            <p:cNvPr id="13" name="フローチャート: 定義済み処理 12"/>
            <p:cNvSpPr/>
            <p:nvPr/>
          </p:nvSpPr>
          <p:spPr>
            <a:xfrm>
              <a:off x="9011712" y="1962527"/>
              <a:ext cx="2308223" cy="865251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其他</a:t>
              </a:r>
              <a:endParaRPr kumimoji="1" lang="en-US" altLang="zh-CN" dirty="0" smtClean="0"/>
            </a:p>
          </p:txBody>
        </p:sp>
        <p:sp>
          <p:nvSpPr>
            <p:cNvPr id="14" name="フローチャート: 定義済み処理 13"/>
            <p:cNvSpPr/>
            <p:nvPr/>
          </p:nvSpPr>
          <p:spPr>
            <a:xfrm>
              <a:off x="1443831" y="1962529"/>
              <a:ext cx="2308223" cy="865251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排他处理</a:t>
              </a:r>
              <a:endParaRPr lang="en-US" altLang="zh-CN" dirty="0" smtClean="0"/>
            </a:p>
          </p:txBody>
        </p:sp>
        <p:sp>
          <p:nvSpPr>
            <p:cNvPr id="15" name="フローチャート: 他ページ結合子 14"/>
            <p:cNvSpPr/>
            <p:nvPr/>
          </p:nvSpPr>
          <p:spPr>
            <a:xfrm>
              <a:off x="2345530" y="5638800"/>
              <a:ext cx="504825" cy="504825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ja-JP" altLang="en-US" dirty="0"/>
            </a:p>
          </p:txBody>
        </p:sp>
        <p:sp>
          <p:nvSpPr>
            <p:cNvPr id="16" name="フローチャート: 他ページ結合子 15"/>
            <p:cNvSpPr/>
            <p:nvPr/>
          </p:nvSpPr>
          <p:spPr>
            <a:xfrm rot="10800000">
              <a:off x="6118222" y="1069595"/>
              <a:ext cx="504825" cy="504825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フローチャート: 他ページ結合子 16"/>
            <p:cNvSpPr/>
            <p:nvPr/>
          </p:nvSpPr>
          <p:spPr>
            <a:xfrm>
              <a:off x="6118222" y="5638799"/>
              <a:ext cx="504825" cy="504825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2</a:t>
              </a:r>
              <a:endParaRPr kumimoji="1" lang="ja-JP" altLang="en-US" dirty="0"/>
            </a:p>
          </p:txBody>
        </p:sp>
        <p:sp>
          <p:nvSpPr>
            <p:cNvPr id="18" name="フローチャート: 他ページ結合子 17"/>
            <p:cNvSpPr/>
            <p:nvPr/>
          </p:nvSpPr>
          <p:spPr>
            <a:xfrm rot="10800000">
              <a:off x="9913411" y="1021970"/>
              <a:ext cx="504825" cy="504825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219791" y="11450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</a:rPr>
                <a:t>1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0014980" y="11373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直線矢印コネクタ 21"/>
            <p:cNvCxnSpPr>
              <a:stCxn id="4" idx="4"/>
              <a:endCxn id="14" idx="0"/>
            </p:cNvCxnSpPr>
            <p:nvPr/>
          </p:nvCxnSpPr>
          <p:spPr>
            <a:xfrm>
              <a:off x="2597942" y="1526795"/>
              <a:ext cx="1" cy="435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14" idx="2"/>
              <a:endCxn id="7" idx="0"/>
            </p:cNvCxnSpPr>
            <p:nvPr/>
          </p:nvCxnSpPr>
          <p:spPr>
            <a:xfrm>
              <a:off x="2597943" y="2827780"/>
              <a:ext cx="0" cy="286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7" idx="2"/>
              <a:endCxn id="9" idx="0"/>
            </p:cNvCxnSpPr>
            <p:nvPr/>
          </p:nvCxnSpPr>
          <p:spPr>
            <a:xfrm>
              <a:off x="2597943" y="3979861"/>
              <a:ext cx="0" cy="346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>
              <a:stCxn id="9" idx="2"/>
              <a:endCxn id="15" idx="0"/>
            </p:cNvCxnSpPr>
            <p:nvPr/>
          </p:nvCxnSpPr>
          <p:spPr>
            <a:xfrm>
              <a:off x="2597943" y="5191503"/>
              <a:ext cx="0" cy="447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16" idx="0"/>
              <a:endCxn id="11" idx="0"/>
            </p:cNvCxnSpPr>
            <p:nvPr/>
          </p:nvCxnSpPr>
          <p:spPr>
            <a:xfrm>
              <a:off x="6370634" y="1574420"/>
              <a:ext cx="1" cy="388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11" idx="2"/>
              <a:endCxn id="10" idx="0"/>
            </p:cNvCxnSpPr>
            <p:nvPr/>
          </p:nvCxnSpPr>
          <p:spPr>
            <a:xfrm>
              <a:off x="6370635" y="2827779"/>
              <a:ext cx="0" cy="286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10" idx="2"/>
              <a:endCxn id="12" idx="0"/>
            </p:cNvCxnSpPr>
            <p:nvPr/>
          </p:nvCxnSpPr>
          <p:spPr>
            <a:xfrm>
              <a:off x="6370635" y="3979861"/>
              <a:ext cx="0" cy="346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12" idx="2"/>
              <a:endCxn id="17" idx="0"/>
            </p:cNvCxnSpPr>
            <p:nvPr/>
          </p:nvCxnSpPr>
          <p:spPr>
            <a:xfrm>
              <a:off x="6370635" y="5191503"/>
              <a:ext cx="0" cy="4472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8" idx="0"/>
              <a:endCxn id="13" idx="0"/>
            </p:cNvCxnSpPr>
            <p:nvPr/>
          </p:nvCxnSpPr>
          <p:spPr>
            <a:xfrm>
              <a:off x="10165823" y="1526795"/>
              <a:ext cx="1" cy="435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>
              <a:stCxn id="13" idx="2"/>
              <a:endCxn id="5" idx="0"/>
            </p:cNvCxnSpPr>
            <p:nvPr/>
          </p:nvCxnSpPr>
          <p:spPr>
            <a:xfrm flipH="1">
              <a:off x="10165823" y="2827778"/>
              <a:ext cx="1" cy="2811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237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</a:t>
            </a:r>
            <a:r>
              <a:rPr lang="zh-CN" altLang="en-US" dirty="0" smtClean="0"/>
              <a:t>表格生成处理</a:t>
            </a:r>
            <a:r>
              <a:rPr lang="en-US" altLang="zh-CN" dirty="0" smtClean="0"/>
              <a:t>1</a:t>
            </a:r>
            <a:endParaRPr kumimoji="1" lang="ja-JP" altLang="en-US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681041" y="1507745"/>
            <a:ext cx="2308223" cy="3727891"/>
            <a:chOff x="681041" y="1507745"/>
            <a:chExt cx="2308223" cy="3727891"/>
          </a:xfrm>
        </p:grpSpPr>
        <p:sp>
          <p:nvSpPr>
            <p:cNvPr id="5" name="フローチャート: 結合子 4"/>
            <p:cNvSpPr/>
            <p:nvPr/>
          </p:nvSpPr>
          <p:spPr>
            <a:xfrm>
              <a:off x="1606552" y="1507745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endParaRPr kumimoji="1" lang="ja-JP" altLang="en-US" dirty="0"/>
            </a:p>
          </p:txBody>
        </p:sp>
        <p:sp>
          <p:nvSpPr>
            <p:cNvPr id="6" name="フローチャート: 結合子 5"/>
            <p:cNvSpPr/>
            <p:nvPr/>
          </p:nvSpPr>
          <p:spPr>
            <a:xfrm>
              <a:off x="1606552" y="4778436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E</a:t>
              </a:r>
              <a:endParaRPr kumimoji="1" lang="ja-JP" altLang="en-US" dirty="0"/>
            </a:p>
          </p:txBody>
        </p:sp>
        <p:sp>
          <p:nvSpPr>
            <p:cNvPr id="7" name="フローチャート: 定義済み処理 6"/>
            <p:cNvSpPr/>
            <p:nvPr/>
          </p:nvSpPr>
          <p:spPr>
            <a:xfrm>
              <a:off x="681041" y="3552760"/>
              <a:ext cx="2308223" cy="865251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Schedule</a:t>
              </a:r>
              <a:r>
                <a:rPr kumimoji="1" lang="zh-CN" altLang="en-US" dirty="0" smtClean="0"/>
                <a:t>情报</a:t>
              </a:r>
              <a:endParaRPr kumimoji="1" lang="en-US" altLang="zh-CN" dirty="0" smtClean="0"/>
            </a:p>
            <a:p>
              <a:pPr algn="ctr"/>
              <a:r>
                <a:rPr lang="zh-CN" altLang="en-US" dirty="0"/>
                <a:t>设定</a:t>
              </a:r>
              <a:endParaRPr kumimoji="1" lang="en-US" altLang="zh-CN" dirty="0" smtClean="0"/>
            </a:p>
          </p:txBody>
        </p:sp>
        <p:sp>
          <p:nvSpPr>
            <p:cNvPr id="13" name="フローチャート: 定義済み処理 12"/>
            <p:cNvSpPr/>
            <p:nvPr/>
          </p:nvSpPr>
          <p:spPr>
            <a:xfrm>
              <a:off x="681041" y="2400679"/>
              <a:ext cx="2308223" cy="865251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行列计算</a:t>
              </a:r>
              <a:endParaRPr lang="en-US" altLang="zh-CN" dirty="0" smtClean="0"/>
            </a:p>
          </p:txBody>
        </p:sp>
        <p:cxnSp>
          <p:nvCxnSpPr>
            <p:cNvPr id="20" name="直線矢印コネクタ 19"/>
            <p:cNvCxnSpPr>
              <a:stCxn id="5" idx="4"/>
              <a:endCxn id="13" idx="0"/>
            </p:cNvCxnSpPr>
            <p:nvPr/>
          </p:nvCxnSpPr>
          <p:spPr>
            <a:xfrm>
              <a:off x="1835152" y="1964945"/>
              <a:ext cx="1" cy="435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13" idx="2"/>
              <a:endCxn id="7" idx="0"/>
            </p:cNvCxnSpPr>
            <p:nvPr/>
          </p:nvCxnSpPr>
          <p:spPr>
            <a:xfrm>
              <a:off x="1835153" y="3265930"/>
              <a:ext cx="0" cy="286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7" idx="2"/>
              <a:endCxn id="6" idx="0"/>
            </p:cNvCxnSpPr>
            <p:nvPr/>
          </p:nvCxnSpPr>
          <p:spPr>
            <a:xfrm flipH="1">
              <a:off x="1835152" y="4418011"/>
              <a:ext cx="1" cy="360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テキスト ボックス 31"/>
          <p:cNvSpPr txBox="1"/>
          <p:nvPr/>
        </p:nvSpPr>
        <p:spPr>
          <a:xfrm>
            <a:off x="3800475" y="1197353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行列计算</a:t>
            </a:r>
            <a:endParaRPr lang="en-US" altLang="zh-CN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62450" y="1816768"/>
            <a:ext cx="4946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行数 </a:t>
            </a:r>
            <a:r>
              <a:rPr lang="en-US" altLang="zh-CN" dirty="0"/>
              <a:t>= </a:t>
            </a:r>
            <a:r>
              <a:rPr lang="en-US" altLang="zh-CN" dirty="0" smtClean="0"/>
              <a:t>   2</a:t>
            </a:r>
            <a:r>
              <a:rPr lang="zh-CN" altLang="en-US" dirty="0"/>
              <a:t>（表头</a:t>
            </a:r>
            <a:r>
              <a:rPr lang="en-US" altLang="zh-CN" dirty="0"/>
              <a:t>+</a:t>
            </a:r>
            <a:r>
              <a:rPr lang="zh-CN" altLang="en-US" dirty="0"/>
              <a:t>全体</a:t>
            </a:r>
            <a:r>
              <a:rPr lang="en-US" altLang="zh-CN" dirty="0"/>
              <a:t>schedule</a:t>
            </a:r>
            <a:r>
              <a:rPr lang="zh-CN" altLang="en-US" dirty="0"/>
              <a:t>）   </a:t>
            </a:r>
            <a:r>
              <a:rPr lang="en-US" altLang="zh-CN" dirty="0"/>
              <a:t>+ </a:t>
            </a:r>
          </a:p>
          <a:p>
            <a:r>
              <a:rPr lang="en-US" altLang="zh-CN" dirty="0"/>
              <a:t>                </a:t>
            </a:r>
            <a:r>
              <a:rPr lang="zh-CN" altLang="en-US" dirty="0"/>
              <a:t>折情报</a:t>
            </a:r>
            <a:r>
              <a:rPr lang="en-US" altLang="zh-CN" dirty="0"/>
              <a:t>Record</a:t>
            </a:r>
            <a:r>
              <a:rPr lang="zh-CN" altLang="en-US" dirty="0"/>
              <a:t>数   </a:t>
            </a:r>
            <a:r>
              <a:rPr lang="en-US" altLang="zh-CN" dirty="0"/>
              <a:t>+ </a:t>
            </a:r>
          </a:p>
          <a:p>
            <a:r>
              <a:rPr lang="en-US" altLang="zh-CN" dirty="0"/>
              <a:t>                </a:t>
            </a:r>
            <a:r>
              <a:rPr lang="zh-CN" altLang="en-US" dirty="0"/>
              <a:t>自定义</a:t>
            </a:r>
            <a:r>
              <a:rPr lang="en-US" altLang="zh-CN" dirty="0"/>
              <a:t>schedule</a:t>
            </a:r>
            <a:r>
              <a:rPr lang="zh-CN" altLang="en-US" dirty="0"/>
              <a:t>表中区分为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en-US" altLang="zh-CN" dirty="0"/>
              <a:t>Record</a:t>
            </a:r>
            <a:r>
              <a:rPr lang="zh-CN" altLang="en-US" dirty="0"/>
              <a:t>数</a:t>
            </a:r>
            <a:endParaRPr lang="en-US" altLang="zh-CN" dirty="0"/>
          </a:p>
          <a:p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362450" y="3208156"/>
            <a:ext cx="7134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列数 </a:t>
            </a:r>
            <a:r>
              <a:rPr lang="en-US" altLang="zh-CN" dirty="0"/>
              <a:t>= </a:t>
            </a:r>
            <a:r>
              <a:rPr lang="en-US" altLang="zh-CN" dirty="0" smtClean="0"/>
              <a:t>   2</a:t>
            </a:r>
            <a:r>
              <a:rPr lang="zh-CN" altLang="en-US" dirty="0" smtClean="0"/>
              <a:t>（隐藏列）   </a:t>
            </a:r>
            <a:r>
              <a:rPr lang="en-US" altLang="zh-CN" dirty="0"/>
              <a:t>+ </a:t>
            </a:r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7 </a:t>
            </a:r>
            <a:r>
              <a:rPr lang="zh-CN" altLang="en-US" dirty="0" smtClean="0"/>
              <a:t>（品名</a:t>
            </a:r>
            <a:r>
              <a:rPr lang="en-US" altLang="zh-CN" dirty="0" smtClean="0"/>
              <a:t>~</a:t>
            </a:r>
            <a:r>
              <a:rPr lang="zh-CN" altLang="en-US" dirty="0" smtClean="0"/>
              <a:t>印刷所）  </a:t>
            </a:r>
            <a:r>
              <a:rPr lang="en-US" altLang="zh-CN" dirty="0" smtClean="0"/>
              <a:t>+ 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期间的天数（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情报的最大日期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最小日期） </a:t>
            </a:r>
            <a:endParaRPr lang="en-US" altLang="zh-CN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0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</a:t>
            </a:r>
            <a:r>
              <a:rPr lang="zh-CN" altLang="en-US" dirty="0"/>
              <a:t>表格生成处</a:t>
            </a:r>
            <a:r>
              <a:rPr lang="zh-CN" altLang="en-US" dirty="0" smtClean="0"/>
              <a:t>理</a:t>
            </a:r>
            <a:r>
              <a:rPr lang="en-US" altLang="zh-CN" dirty="0" smtClean="0"/>
              <a:t>2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95375" y="1330703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kumimoji="1" lang="en-US" altLang="zh-CN" dirty="0" smtClean="0"/>
              <a:t>.</a:t>
            </a:r>
            <a:r>
              <a:rPr lang="en-US" altLang="zh-CN" dirty="0"/>
              <a:t> Schedule</a:t>
            </a:r>
            <a:r>
              <a:rPr lang="zh-CN" altLang="en-US" dirty="0" smtClean="0"/>
              <a:t>情报设定</a:t>
            </a:r>
            <a:endParaRPr lang="en-US" altLang="zh-CN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03847" y="1807243"/>
            <a:ext cx="64696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dirty="0" smtClean="0"/>
              <a:t>【</a:t>
            </a:r>
            <a:r>
              <a:rPr lang="zh-CN" altLang="en-US" dirty="0" smtClean="0"/>
              <a:t>全体</a:t>
            </a:r>
            <a:r>
              <a:rPr lang="en-US" altLang="zh-CN" dirty="0" smtClean="0"/>
              <a:t>schedule</a:t>
            </a:r>
            <a:r>
              <a:rPr lang="en-US" altLang="ja-JP" dirty="0" smtClean="0"/>
              <a:t>】 </a:t>
            </a:r>
            <a:r>
              <a:rPr lang="en-US" altLang="zh-CN" dirty="0"/>
              <a:t>/      </a:t>
            </a:r>
            <a:r>
              <a:rPr lang="zh-CN" altLang="en-US" dirty="0"/>
              <a:t>行数 </a:t>
            </a:r>
            <a:r>
              <a:rPr lang="en-US" altLang="zh-CN" dirty="0"/>
              <a:t>= 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从受注情报取得</a:t>
            </a:r>
            <a:r>
              <a:rPr lang="ja-JP" altLang="en-US" dirty="0" smtClean="0"/>
              <a:t>「題名（全角）」</a:t>
            </a:r>
            <a:r>
              <a:rPr lang="en-US" altLang="ja-JP" dirty="0" smtClean="0"/>
              <a:t>,</a:t>
            </a:r>
            <a:r>
              <a:rPr lang="zh-CN" altLang="en-US" dirty="0" smtClean="0"/>
              <a:t>设置到品名列的单元格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隐藏列的区分设为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，折番号设为空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从全体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情报取得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日期及内容，进行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控制相关单元格的可编辑属性</a:t>
            </a:r>
            <a:endParaRPr kumimoji="1" lang="ja-JP" altLang="en-US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7610474" y="1292507"/>
            <a:ext cx="3581400" cy="1936372"/>
          </a:xfrm>
          <a:prstGeom prst="wedgeRoundRectCallout">
            <a:avLst>
              <a:gd name="adj1" fmla="val -60953"/>
              <a:gd name="adj2" fmla="val 717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此处可以定义一个根据日期算出列</a:t>
            </a:r>
            <a:r>
              <a:rPr kumimoji="1" lang="en-US" altLang="zh-CN" dirty="0" smtClean="0"/>
              <a:t>Index</a:t>
            </a:r>
            <a:r>
              <a:rPr kumimoji="1" lang="zh-CN" altLang="en-US" dirty="0" smtClean="0"/>
              <a:t>的方法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2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</a:t>
            </a:r>
            <a:r>
              <a:rPr lang="zh-CN" altLang="en-US" dirty="0"/>
              <a:t>表格生成处</a:t>
            </a:r>
            <a:r>
              <a:rPr lang="zh-CN" altLang="en-US" dirty="0" smtClean="0"/>
              <a:t>理</a:t>
            </a:r>
            <a:r>
              <a:rPr lang="en-US" altLang="zh-CN" dirty="0"/>
              <a:t>3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95375" y="1330703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kumimoji="1" lang="en-US" altLang="zh-CN" dirty="0" smtClean="0"/>
              <a:t>.</a:t>
            </a:r>
            <a:r>
              <a:rPr lang="en-US" altLang="zh-CN" dirty="0"/>
              <a:t> Schedule</a:t>
            </a:r>
            <a:r>
              <a:rPr lang="zh-CN" altLang="en-US" dirty="0" smtClean="0"/>
              <a:t>情报设定</a:t>
            </a:r>
            <a:endParaRPr lang="en-US" altLang="zh-CN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4000" y="1807200"/>
            <a:ext cx="82076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dirty="0" smtClean="0"/>
              <a:t>【</a:t>
            </a:r>
            <a:r>
              <a:rPr lang="zh-CN" altLang="en-US" dirty="0" smtClean="0"/>
              <a:t>折</a:t>
            </a:r>
            <a:r>
              <a:rPr lang="en-US" altLang="zh-CN" dirty="0" smtClean="0"/>
              <a:t>schedule</a:t>
            </a:r>
            <a:r>
              <a:rPr lang="en-US" altLang="ja-JP" dirty="0" smtClean="0"/>
              <a:t>】       </a:t>
            </a:r>
            <a:r>
              <a:rPr lang="en-US" altLang="zh-CN" dirty="0" smtClean="0"/>
              <a:t>/      </a:t>
            </a:r>
            <a:r>
              <a:rPr lang="zh-CN" altLang="en-US" dirty="0" smtClean="0"/>
              <a:t>行数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折情报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数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从</a:t>
            </a:r>
            <a:r>
              <a:rPr lang="zh-CN" altLang="en-US" dirty="0"/>
              <a:t>折</a:t>
            </a:r>
            <a:r>
              <a:rPr lang="zh-CN" altLang="en-US" dirty="0" smtClean="0"/>
              <a:t>报取得</a:t>
            </a:r>
            <a:r>
              <a:rPr lang="ja-JP" altLang="en-US" dirty="0" smtClean="0"/>
              <a:t>「</a:t>
            </a:r>
            <a:r>
              <a:rPr lang="zh-CN" altLang="en-US" dirty="0" smtClean="0"/>
              <a:t>折名</a:t>
            </a:r>
            <a:r>
              <a:rPr lang="ja-JP" altLang="en-US" dirty="0" smtClean="0"/>
              <a:t>」</a:t>
            </a:r>
            <a:r>
              <a:rPr lang="zh-CN" altLang="en-US" dirty="0" smtClean="0"/>
              <a:t>等情报</a:t>
            </a:r>
            <a:r>
              <a:rPr lang="en-US" altLang="ja-JP" dirty="0" smtClean="0"/>
              <a:t>,</a:t>
            </a:r>
            <a:r>
              <a:rPr lang="zh-CN" altLang="en-US" dirty="0" smtClean="0"/>
              <a:t>设置到折</a:t>
            </a:r>
            <a:r>
              <a:rPr lang="en-US" altLang="zh-CN" dirty="0" smtClean="0"/>
              <a:t>~</a:t>
            </a:r>
            <a:r>
              <a:rPr lang="zh-CN" altLang="en-US" dirty="0" smtClean="0"/>
              <a:t>印刷所列的单元格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从折</a:t>
            </a:r>
            <a:r>
              <a:rPr lang="zh-CN" altLang="en-US" dirty="0" smtClean="0"/>
              <a:t>情报中取得</a:t>
            </a:r>
            <a:r>
              <a:rPr kumimoji="1" lang="zh-CN" altLang="en-US" dirty="0" smtClean="0"/>
              <a:t>折番号，设置到隐藏列的折番号单元格中，区分单元格</a:t>
            </a:r>
            <a:r>
              <a:rPr lang="zh-CN" altLang="en-US" dirty="0" smtClean="0"/>
              <a:t>设为</a:t>
            </a:r>
            <a:r>
              <a:rPr lang="en-US" altLang="zh-CN" dirty="0" smtClean="0"/>
              <a:t>2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从自定义</a:t>
            </a:r>
            <a:r>
              <a:rPr lang="en-US" altLang="zh-CN" dirty="0"/>
              <a:t>schedule</a:t>
            </a:r>
            <a:r>
              <a:rPr lang="zh-CN" altLang="en-US" dirty="0" smtClean="0"/>
              <a:t>情报中取得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备注，设置到品名列的单元</a:t>
            </a:r>
            <a:r>
              <a:rPr lang="zh-CN" altLang="en-US" dirty="0"/>
              <a:t>格中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从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情报取得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日期及内容，进行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控制相关单元格的可编辑属性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6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</a:t>
            </a:r>
            <a:r>
              <a:rPr lang="zh-CN" altLang="en-US" dirty="0"/>
              <a:t>表格生成处</a:t>
            </a:r>
            <a:r>
              <a:rPr lang="zh-CN" altLang="en-US" dirty="0" smtClean="0"/>
              <a:t>理</a:t>
            </a:r>
            <a:r>
              <a:rPr lang="en-US" altLang="zh-CN" dirty="0" smtClean="0"/>
              <a:t>4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95375" y="1330703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kumimoji="1" lang="en-US" altLang="zh-CN" dirty="0" smtClean="0"/>
              <a:t>.</a:t>
            </a:r>
            <a:r>
              <a:rPr lang="en-US" altLang="zh-CN" dirty="0"/>
              <a:t> Schedule</a:t>
            </a:r>
            <a:r>
              <a:rPr lang="zh-CN" altLang="en-US" dirty="0" smtClean="0"/>
              <a:t>情报设</a:t>
            </a:r>
            <a:r>
              <a:rPr lang="zh-CN" altLang="en-US" dirty="0"/>
              <a:t>定</a:t>
            </a:r>
            <a:endParaRPr lang="en-US" altLang="zh-CN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4000" y="1807200"/>
            <a:ext cx="8702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dirty="0" smtClean="0"/>
              <a:t>【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schedule</a:t>
            </a:r>
            <a:r>
              <a:rPr lang="en-US" altLang="ja-JP" dirty="0" smtClean="0"/>
              <a:t>】       </a:t>
            </a:r>
            <a:r>
              <a:rPr lang="en-US" altLang="zh-CN" dirty="0" smtClean="0"/>
              <a:t>/      </a:t>
            </a:r>
            <a:r>
              <a:rPr lang="zh-CN" altLang="en-US" dirty="0" smtClean="0"/>
              <a:t>行数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情报中区分为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数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单元格合并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从自定义</a:t>
            </a:r>
            <a:r>
              <a:rPr lang="en-US" altLang="zh-CN" dirty="0"/>
              <a:t>schedule</a:t>
            </a:r>
            <a:r>
              <a:rPr lang="zh-CN" altLang="en-US" dirty="0" smtClean="0"/>
              <a:t>情报中取得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备注，名称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，名称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，设置到相应单元格中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从自定义</a:t>
            </a:r>
            <a:r>
              <a:rPr lang="en-US" altLang="zh-CN" dirty="0"/>
              <a:t>schedule</a:t>
            </a:r>
            <a:r>
              <a:rPr lang="zh-CN" altLang="en-US" dirty="0" smtClean="0"/>
              <a:t>情报中取得区分及折番号，设置到隐藏列相应单元格中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从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情报取得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日期及内容，进行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控制相关单元格的可编辑属性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17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行追加处理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491105" y="1223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919956" y="1155320"/>
            <a:ext cx="6080915" cy="5074030"/>
            <a:chOff x="919956" y="1155320"/>
            <a:chExt cx="6080915" cy="5074030"/>
          </a:xfrm>
        </p:grpSpPr>
        <p:sp>
          <p:nvSpPr>
            <p:cNvPr id="7" name="フローチャート: 結合子 6"/>
            <p:cNvSpPr/>
            <p:nvPr/>
          </p:nvSpPr>
          <p:spPr>
            <a:xfrm>
              <a:off x="1845467" y="115532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endParaRPr kumimoji="1" lang="ja-JP" altLang="en-US" dirty="0"/>
            </a:p>
          </p:txBody>
        </p:sp>
        <p:sp>
          <p:nvSpPr>
            <p:cNvPr id="8" name="フローチャート: 結合子 7"/>
            <p:cNvSpPr/>
            <p:nvPr/>
          </p:nvSpPr>
          <p:spPr>
            <a:xfrm>
              <a:off x="5618159" y="5724524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E</a:t>
              </a:r>
              <a:endParaRPr kumimoji="1" lang="ja-JP" altLang="en-US" dirty="0"/>
            </a:p>
          </p:txBody>
        </p:sp>
        <p:sp>
          <p:nvSpPr>
            <p:cNvPr id="9" name="フローチャート: 定義済み処理 8"/>
            <p:cNvSpPr/>
            <p:nvPr/>
          </p:nvSpPr>
          <p:spPr>
            <a:xfrm>
              <a:off x="919956" y="3200335"/>
              <a:ext cx="2308223" cy="865251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单元格</a:t>
              </a:r>
              <a:r>
                <a:rPr kumimoji="1" lang="en-US" altLang="zh-CN" dirty="0" smtClean="0"/>
                <a:t>merge</a:t>
              </a:r>
            </a:p>
          </p:txBody>
        </p:sp>
        <p:sp>
          <p:nvSpPr>
            <p:cNvPr id="10" name="フローチャート: 定義済み処理 9"/>
            <p:cNvSpPr/>
            <p:nvPr/>
          </p:nvSpPr>
          <p:spPr>
            <a:xfrm>
              <a:off x="919956" y="4411977"/>
              <a:ext cx="2308223" cy="865251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生成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自定义</a:t>
              </a:r>
              <a:r>
                <a:rPr lang="en-US" altLang="zh-CN" dirty="0" smtClean="0"/>
                <a:t>schedule</a:t>
              </a:r>
              <a:r>
                <a:rPr lang="zh-CN" altLang="en-US" dirty="0" smtClean="0"/>
                <a:t>的折番号</a:t>
              </a:r>
              <a:endParaRPr kumimoji="1" lang="en-US" altLang="zh-CN" dirty="0" smtClean="0"/>
            </a:p>
          </p:txBody>
        </p:sp>
        <p:sp>
          <p:nvSpPr>
            <p:cNvPr id="12" name="フローチャート: 定義済み処理 11"/>
            <p:cNvSpPr/>
            <p:nvPr/>
          </p:nvSpPr>
          <p:spPr>
            <a:xfrm>
              <a:off x="4692648" y="2048253"/>
              <a:ext cx="2308223" cy="865251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添加单元格编辑控制逻辑</a:t>
              </a:r>
              <a:endParaRPr kumimoji="1" lang="en-US" altLang="zh-CN" dirty="0" smtClean="0"/>
            </a:p>
          </p:txBody>
        </p:sp>
        <p:sp>
          <p:nvSpPr>
            <p:cNvPr id="15" name="フローチャート: 定義済み処理 14"/>
            <p:cNvSpPr/>
            <p:nvPr/>
          </p:nvSpPr>
          <p:spPr>
            <a:xfrm>
              <a:off x="919956" y="2048254"/>
              <a:ext cx="2308223" cy="865251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行追加</a:t>
              </a:r>
              <a:r>
                <a:rPr lang="en-US" altLang="zh-CN" dirty="0" smtClean="0"/>
                <a:t/>
              </a:r>
              <a:br>
                <a:rPr lang="en-US" altLang="zh-CN" dirty="0" smtClean="0"/>
              </a:br>
              <a:r>
                <a:rPr lang="en-US" altLang="zh-CN" dirty="0" smtClean="0"/>
                <a:t>[</a:t>
              </a:r>
              <a:r>
                <a:rPr lang="zh-CN" altLang="en-US" dirty="0" smtClean="0"/>
                <a:t>区分设为</a:t>
              </a:r>
              <a:r>
                <a:rPr lang="en-US" altLang="zh-CN" dirty="0" smtClean="0"/>
                <a:t>3]</a:t>
              </a:r>
            </a:p>
          </p:txBody>
        </p:sp>
        <p:sp>
          <p:nvSpPr>
            <p:cNvPr id="16" name="フローチャート: 他ページ結合子 15"/>
            <p:cNvSpPr/>
            <p:nvPr/>
          </p:nvSpPr>
          <p:spPr>
            <a:xfrm>
              <a:off x="1821655" y="5724525"/>
              <a:ext cx="504825" cy="504825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ja-JP" altLang="en-US" dirty="0"/>
            </a:p>
          </p:txBody>
        </p:sp>
        <p:sp>
          <p:nvSpPr>
            <p:cNvPr id="17" name="フローチャート: 他ページ結合子 16"/>
            <p:cNvSpPr/>
            <p:nvPr/>
          </p:nvSpPr>
          <p:spPr>
            <a:xfrm rot="10800000">
              <a:off x="5594347" y="1155320"/>
              <a:ext cx="504825" cy="504825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695916" y="12308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</a:rPr>
                <a:t>1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直線矢印コネクタ 21"/>
            <p:cNvCxnSpPr>
              <a:stCxn id="7" idx="4"/>
              <a:endCxn id="15" idx="0"/>
            </p:cNvCxnSpPr>
            <p:nvPr/>
          </p:nvCxnSpPr>
          <p:spPr>
            <a:xfrm>
              <a:off x="2074067" y="1612520"/>
              <a:ext cx="1" cy="435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15" idx="2"/>
              <a:endCxn id="9" idx="0"/>
            </p:cNvCxnSpPr>
            <p:nvPr/>
          </p:nvCxnSpPr>
          <p:spPr>
            <a:xfrm>
              <a:off x="2074068" y="2913505"/>
              <a:ext cx="0" cy="286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9" idx="2"/>
              <a:endCxn id="10" idx="0"/>
            </p:cNvCxnSpPr>
            <p:nvPr/>
          </p:nvCxnSpPr>
          <p:spPr>
            <a:xfrm>
              <a:off x="2074068" y="4065586"/>
              <a:ext cx="0" cy="346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10" idx="2"/>
              <a:endCxn id="16" idx="0"/>
            </p:cNvCxnSpPr>
            <p:nvPr/>
          </p:nvCxnSpPr>
          <p:spPr>
            <a:xfrm>
              <a:off x="2074068" y="5277228"/>
              <a:ext cx="0" cy="447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17" idx="0"/>
              <a:endCxn id="12" idx="0"/>
            </p:cNvCxnSpPr>
            <p:nvPr/>
          </p:nvCxnSpPr>
          <p:spPr>
            <a:xfrm>
              <a:off x="5846759" y="1660145"/>
              <a:ext cx="1" cy="388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stCxn id="12" idx="2"/>
              <a:endCxn id="8" idx="0"/>
            </p:cNvCxnSpPr>
            <p:nvPr/>
          </p:nvCxnSpPr>
          <p:spPr>
            <a:xfrm flipH="1">
              <a:off x="5846759" y="2913504"/>
              <a:ext cx="1" cy="2811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テキスト ボックス 33"/>
          <p:cNvSpPr txBox="1"/>
          <p:nvPr/>
        </p:nvSpPr>
        <p:spPr>
          <a:xfrm>
            <a:off x="7627165" y="1223066"/>
            <a:ext cx="4286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dirty="0"/>
              <a:t>【</a:t>
            </a:r>
            <a:r>
              <a:rPr lang="zh-CN" altLang="en-US" dirty="0"/>
              <a:t>生成自定义</a:t>
            </a:r>
            <a:r>
              <a:rPr lang="en-US" altLang="zh-CN" dirty="0"/>
              <a:t>schedule</a:t>
            </a:r>
            <a:r>
              <a:rPr lang="zh-CN" altLang="en-US" dirty="0"/>
              <a:t>的折番号</a:t>
            </a:r>
            <a:r>
              <a:rPr lang="en-US" altLang="ja-JP" dirty="0" smtClean="0"/>
              <a:t>】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Grid</a:t>
            </a:r>
            <a:r>
              <a:rPr lang="zh-CN" altLang="en-US" dirty="0" smtClean="0"/>
              <a:t>中全部自定义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新的折番号</a:t>
            </a:r>
            <a:r>
              <a:rPr lang="en-US" altLang="zh-CN" dirty="0"/>
              <a:t>=</a:t>
            </a:r>
            <a:r>
              <a:rPr lang="zh-CN" altLang="en-US" dirty="0" smtClean="0"/>
              <a:t>自定义</a:t>
            </a:r>
            <a:r>
              <a:rPr lang="en-US" altLang="zh-CN" dirty="0"/>
              <a:t>schedule</a:t>
            </a:r>
            <a:r>
              <a:rPr lang="zh-CN" altLang="en-US" dirty="0" smtClean="0"/>
              <a:t>行数 </a:t>
            </a:r>
            <a:r>
              <a:rPr lang="en-US" altLang="zh-CN" dirty="0" smtClean="0"/>
              <a:t>+ 1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07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行删除处理</a:t>
            </a:r>
            <a:endParaRPr kumimoji="1" lang="ja-JP" altLang="en-US" dirty="0"/>
          </a:p>
        </p:txBody>
      </p:sp>
      <p:sp>
        <p:nvSpPr>
          <p:cNvPr id="5" name="フローチャート: 結合子 4"/>
          <p:cNvSpPr/>
          <p:nvPr/>
        </p:nvSpPr>
        <p:spPr>
          <a:xfrm>
            <a:off x="1840309" y="115532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</a:t>
            </a:r>
            <a:endParaRPr kumimoji="1" lang="ja-JP" altLang="en-US" dirty="0"/>
          </a:p>
        </p:txBody>
      </p:sp>
      <p:sp>
        <p:nvSpPr>
          <p:cNvPr id="6" name="フローチャート: 結合子 5"/>
          <p:cNvSpPr/>
          <p:nvPr/>
        </p:nvSpPr>
        <p:spPr>
          <a:xfrm>
            <a:off x="1845467" y="572452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</a:t>
            </a:r>
            <a:endParaRPr kumimoji="1" lang="ja-JP" altLang="en-US" dirty="0"/>
          </a:p>
        </p:txBody>
      </p:sp>
      <p:sp>
        <p:nvSpPr>
          <p:cNvPr id="7" name="フローチャート: 定義済み処理 6"/>
          <p:cNvSpPr/>
          <p:nvPr/>
        </p:nvSpPr>
        <p:spPr>
          <a:xfrm>
            <a:off x="914798" y="3200335"/>
            <a:ext cx="2308223" cy="86525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行删除</a:t>
            </a:r>
            <a:endParaRPr kumimoji="1" lang="en-US" altLang="zh-CN" dirty="0" smtClean="0"/>
          </a:p>
        </p:txBody>
      </p:sp>
      <p:sp>
        <p:nvSpPr>
          <p:cNvPr id="8" name="フローチャート: 定義済み処理 7"/>
          <p:cNvSpPr/>
          <p:nvPr/>
        </p:nvSpPr>
        <p:spPr>
          <a:xfrm>
            <a:off x="919956" y="4411977"/>
            <a:ext cx="2308223" cy="86525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重新设定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自定义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的折番号</a:t>
            </a:r>
            <a:endParaRPr kumimoji="1" lang="en-US" altLang="zh-CN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95916" y="1230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4" name="直線矢印コネクタ 13"/>
          <p:cNvCxnSpPr>
            <a:stCxn id="5" idx="4"/>
            <a:endCxn id="20" idx="0"/>
          </p:cNvCxnSpPr>
          <p:nvPr/>
        </p:nvCxnSpPr>
        <p:spPr>
          <a:xfrm>
            <a:off x="2068909" y="1612520"/>
            <a:ext cx="1" cy="31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20" idx="2"/>
            <a:endCxn id="7" idx="0"/>
          </p:cNvCxnSpPr>
          <p:nvPr/>
        </p:nvCxnSpPr>
        <p:spPr>
          <a:xfrm>
            <a:off x="2068910" y="2779833"/>
            <a:ext cx="0" cy="42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>
            <a:off x="2068910" y="4065586"/>
            <a:ext cx="5158" cy="34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2"/>
            <a:endCxn id="6" idx="0"/>
          </p:cNvCxnSpPr>
          <p:nvPr/>
        </p:nvCxnSpPr>
        <p:spPr>
          <a:xfrm flipH="1">
            <a:off x="2074067" y="5277228"/>
            <a:ext cx="1" cy="44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判断 19"/>
          <p:cNvSpPr/>
          <p:nvPr/>
        </p:nvSpPr>
        <p:spPr>
          <a:xfrm>
            <a:off x="914798" y="1926146"/>
            <a:ext cx="2308223" cy="853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指定行的区分</a:t>
            </a:r>
            <a:r>
              <a:rPr kumimoji="1" lang="en-US" altLang="zh-CN" dirty="0" smtClean="0"/>
              <a:t>=3 </a:t>
            </a:r>
            <a:r>
              <a:rPr kumimoji="1" lang="zh-CN" altLang="en-US" dirty="0" smtClean="0"/>
              <a:t>？</a:t>
            </a:r>
            <a:endParaRPr kumimoji="1" lang="ja-JP" altLang="en-US" dirty="0"/>
          </a:p>
        </p:txBody>
      </p:sp>
      <p:cxnSp>
        <p:nvCxnSpPr>
          <p:cNvPr id="26" name="カギ線コネクタ 25"/>
          <p:cNvCxnSpPr>
            <a:stCxn id="20" idx="3"/>
            <a:endCxn id="6" idx="0"/>
          </p:cNvCxnSpPr>
          <p:nvPr/>
        </p:nvCxnSpPr>
        <p:spPr>
          <a:xfrm flipH="1">
            <a:off x="2074067" y="2352990"/>
            <a:ext cx="1148954" cy="3371535"/>
          </a:xfrm>
          <a:prstGeom prst="bentConnector4">
            <a:avLst>
              <a:gd name="adj1" fmla="val -48635"/>
              <a:gd name="adj2" fmla="val 92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071489" y="281953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83476" y="28310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827065" y="1434539"/>
            <a:ext cx="4286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dirty="0" smtClean="0"/>
              <a:t>【</a:t>
            </a:r>
            <a:r>
              <a:rPr lang="zh-CN" altLang="en-US" dirty="0" smtClean="0"/>
              <a:t>重新设定自定义</a:t>
            </a:r>
            <a:r>
              <a:rPr lang="en-US" altLang="zh-CN" dirty="0"/>
              <a:t>schedule</a:t>
            </a:r>
            <a:r>
              <a:rPr lang="zh-CN" altLang="en-US" dirty="0"/>
              <a:t>的折番号</a:t>
            </a:r>
            <a:r>
              <a:rPr lang="en-US" altLang="ja-JP" dirty="0" smtClean="0"/>
              <a:t>】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Grid</a:t>
            </a:r>
            <a:r>
              <a:rPr lang="zh-CN" altLang="en-US" dirty="0" smtClean="0"/>
              <a:t>中全部自定义</a:t>
            </a:r>
            <a:r>
              <a:rPr lang="en-US" altLang="zh-CN" dirty="0" smtClean="0"/>
              <a:t>schedule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循环并将循环</a:t>
            </a:r>
            <a:r>
              <a:rPr lang="en-US" altLang="zh-CN" dirty="0" smtClean="0"/>
              <a:t>Index +1</a:t>
            </a:r>
            <a:r>
              <a:rPr lang="zh-CN" altLang="en-US" dirty="0" smtClean="0"/>
              <a:t>的值设定到当前行的折番号单元格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36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7D7D3695-E177-4FFC-B59A-BCA24043EC6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CB78AF0-D140-4797-90B6-83FA67472A1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85</TotalTime>
  <Words>433</Words>
  <Application>Microsoft Office PowerPoint</Application>
  <PresentationFormat>ワイド画面</PresentationFormat>
  <Paragraphs>112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MS PGothic</vt:lpstr>
      <vt:lpstr>MS PGothic</vt:lpstr>
      <vt:lpstr>宋体</vt:lpstr>
      <vt:lpstr>Arial</vt:lpstr>
      <vt:lpstr>Calibri</vt:lpstr>
      <vt:lpstr>Segoe UI</vt:lpstr>
      <vt:lpstr>Tahoma</vt:lpstr>
      <vt:lpstr>toshiba ect</vt:lpstr>
      <vt:lpstr>詳細スケジュール画面</vt:lpstr>
      <vt:lpstr>処理前提</vt:lpstr>
      <vt:lpstr>画面初期处理</vt:lpstr>
      <vt:lpstr>Schedule表格生成处理1</vt:lpstr>
      <vt:lpstr>Schedule表格生成处理2</vt:lpstr>
      <vt:lpstr>Schedule表格生成处理3</vt:lpstr>
      <vt:lpstr>Schedule表格生成处理4</vt:lpstr>
      <vt:lpstr>行追加处理</vt:lpstr>
      <vt:lpstr>行删除处理</vt:lpstr>
    </vt:vector>
  </TitlesOfParts>
  <Company>株式会社千代田プリントメディア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詳細スケジュール画面</dc:title>
  <dc:creator>ECTユーザー 002</dc:creator>
  <cp:lastModifiedBy>ECTユーザー 002</cp:lastModifiedBy>
  <cp:revision>22</cp:revision>
  <dcterms:created xsi:type="dcterms:W3CDTF">2017-06-14T00:44:33Z</dcterms:created>
  <dcterms:modified xsi:type="dcterms:W3CDTF">2017-06-14T02:11:00Z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