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788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8FC7-9258-4BA2-BB49-C88C1576F70B}" type="datetimeFigureOut">
              <a:rPr kumimoji="1" lang="ja-JP" altLang="en-US" smtClean="0"/>
              <a:t>2017/5/8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85066-5260-4E6F-83EA-CDC61557AF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14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Packages</a:t>
            </a:r>
            <a:r>
              <a:rPr kumimoji="1" lang="ja-JP" altLang="en-US" dirty="0" smtClean="0"/>
              <a:t>があります。</a:t>
            </a:r>
            <a:r>
              <a:rPr kumimoji="1" lang="en-US" altLang="ja-JP" dirty="0" smtClean="0"/>
              <a:t>PMP_CP0005.Entry</a:t>
            </a:r>
            <a:r>
              <a:rPr kumimoji="1" lang="ja-JP" altLang="en-US" dirty="0" smtClean="0"/>
              <a:t>メソッドです。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inENTRY_MODE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　　新規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inENTRY_MODE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　更新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inENTRY_MODE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</a:t>
            </a:r>
            <a:r>
              <a:rPr kumimoji="1" lang="ja-JP" altLang="en-US" smtClean="0"/>
              <a:t>　削除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85066-5260-4E6F-83EA-CDC61557AFB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8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3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1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5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0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0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4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110ABF4-F5FD-4ED1-9907-CED4C874B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175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2.1.1.2</a:t>
            </a:r>
            <a:r>
              <a:rPr lang="ja-JP" altLang="en-US" dirty="0"/>
              <a:t> </a:t>
            </a:r>
            <a:r>
              <a:rPr kumimoji="1" lang="ja-JP" altLang="en-US" dirty="0" smtClean="0"/>
              <a:t>仮登録機能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詳細設計書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2017.05.08</a:t>
            </a:r>
          </a:p>
        </p:txBody>
      </p:sp>
    </p:spTree>
    <p:extLst>
      <p:ext uri="{BB962C8B-B14F-4D97-AF65-F5344CB8AC3E}">
        <p14:creationId xmlns:p14="http://schemas.microsoft.com/office/powerpoint/2010/main" val="2913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⑦「仮登録」ボタン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②には仮登録予定情報があれば、</a:t>
            </a:r>
            <a:r>
              <a:rPr lang="ja-JP" altLang="en-US" dirty="0" smtClean="0"/>
              <a:t>ＤＢに登録</a:t>
            </a:r>
            <a:endParaRPr lang="en-US" altLang="ja-JP" dirty="0" smtClean="0"/>
          </a:p>
          <a:p>
            <a:r>
              <a:rPr kumimoji="1" lang="ja-JP" altLang="en-US" dirty="0" smtClean="0"/>
              <a:t>登録したら、画面再</a:t>
            </a:r>
            <a:r>
              <a:rPr lang="ja-JP" altLang="en-US" dirty="0" smtClean="0"/>
              <a:t>更新（①と②の状態を更新するため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現行システムには</a:t>
            </a:r>
            <a:r>
              <a:rPr lang="ja-JP" altLang="en-US" dirty="0" smtClean="0">
                <a:solidFill>
                  <a:srgbClr val="FF0000"/>
                </a:solidFill>
              </a:rPr>
              <a:t>複数の折情報が一括登録できませんが、仮登録対応するため、新しい</a:t>
            </a:r>
            <a:r>
              <a:rPr lang="en-US" altLang="ja-JP" dirty="0" err="1" smtClean="0">
                <a:solidFill>
                  <a:srgbClr val="FF0000"/>
                </a:solidFill>
              </a:rPr>
              <a:t>Webservice</a:t>
            </a:r>
            <a:r>
              <a:rPr lang="ja-JP" altLang="en-US" dirty="0" smtClean="0">
                <a:solidFill>
                  <a:srgbClr val="FF0000"/>
                </a:solidFill>
              </a:rPr>
              <a:t>方法を追加する必要となります。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9" y="171451"/>
            <a:ext cx="7299945" cy="6295495"/>
          </a:xfrm>
          <a:prstGeom prst="rect">
            <a:avLst/>
          </a:prstGeom>
        </p:spPr>
      </p:pic>
      <p:sp>
        <p:nvSpPr>
          <p:cNvPr id="7" name="フリーフォーム 6"/>
          <p:cNvSpPr/>
          <p:nvPr/>
        </p:nvSpPr>
        <p:spPr>
          <a:xfrm>
            <a:off x="329514" y="154974"/>
            <a:ext cx="7290486" cy="6310184"/>
          </a:xfrm>
          <a:custGeom>
            <a:avLst/>
            <a:gdLst>
              <a:gd name="connsiteX0" fmla="*/ 137210 w 7290486"/>
              <a:gd name="connsiteY0" fmla="*/ 429225 h 6310184"/>
              <a:gd name="connsiteX1" fmla="*/ 137210 w 7290486"/>
              <a:gd name="connsiteY1" fmla="*/ 1457926 h 6310184"/>
              <a:gd name="connsiteX2" fmla="*/ 7157135 w 7290486"/>
              <a:gd name="connsiteY2" fmla="*/ 1457926 h 6310184"/>
              <a:gd name="connsiteX3" fmla="*/ 7157135 w 7290486"/>
              <a:gd name="connsiteY3" fmla="*/ 429225 h 6310184"/>
              <a:gd name="connsiteX4" fmla="*/ 0 w 7290486"/>
              <a:gd name="connsiteY4" fmla="*/ 0 h 6310184"/>
              <a:gd name="connsiteX5" fmla="*/ 7290486 w 7290486"/>
              <a:gd name="connsiteY5" fmla="*/ 0 h 6310184"/>
              <a:gd name="connsiteX6" fmla="*/ 7290486 w 7290486"/>
              <a:gd name="connsiteY6" fmla="*/ 6310184 h 6310184"/>
              <a:gd name="connsiteX7" fmla="*/ 0 w 7290486"/>
              <a:gd name="connsiteY7" fmla="*/ 6310184 h 631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0486" h="6310184">
                <a:moveTo>
                  <a:pt x="137210" y="429225"/>
                </a:moveTo>
                <a:lnTo>
                  <a:pt x="137210" y="1457926"/>
                </a:lnTo>
                <a:lnTo>
                  <a:pt x="7157135" y="1457926"/>
                </a:lnTo>
                <a:lnTo>
                  <a:pt x="7157135" y="429225"/>
                </a:lnTo>
                <a:close/>
                <a:moveTo>
                  <a:pt x="0" y="0"/>
                </a:moveTo>
                <a:lnTo>
                  <a:pt x="7290486" y="0"/>
                </a:lnTo>
                <a:lnTo>
                  <a:pt x="7290486" y="6310184"/>
                </a:lnTo>
                <a:lnTo>
                  <a:pt x="0" y="6310184"/>
                </a:lnTo>
                <a:close/>
              </a:path>
            </a:pathLst>
          </a:custGeom>
          <a:solidFill>
            <a:schemeClr val="bg1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3164" y="1076325"/>
            <a:ext cx="341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EDB61"/>
                </a:solidFill>
              </a:rPr>
              <a:t>⇒　レイアウト変更</a:t>
            </a:r>
            <a:endParaRPr kumimoji="1" lang="en-US" altLang="ja-JP" sz="3200" b="1" dirty="0" smtClean="0">
              <a:solidFill>
                <a:srgbClr val="0EDB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操作パネル構成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1" y="2319129"/>
            <a:ext cx="9228514" cy="1558217"/>
          </a:xfrm>
        </p:spPr>
      </p:pic>
      <p:sp>
        <p:nvSpPr>
          <p:cNvPr id="5" name="正方形/長方形 4"/>
          <p:cNvSpPr/>
          <p:nvPr/>
        </p:nvSpPr>
        <p:spPr>
          <a:xfrm>
            <a:off x="509060" y="2400972"/>
            <a:ext cx="8639175" cy="457200"/>
          </a:xfrm>
          <a:prstGeom prst="rect">
            <a:avLst/>
          </a:prstGeom>
          <a:noFill/>
          <a:ln w="50800">
            <a:solidFill>
              <a:srgbClr val="0EDB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09060" y="3139159"/>
            <a:ext cx="8639175" cy="452438"/>
          </a:xfrm>
          <a:prstGeom prst="rect">
            <a:avLst/>
          </a:prstGeom>
          <a:noFill/>
          <a:ln w="50800">
            <a:solidFill>
              <a:srgbClr val="0EDB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2 6"/>
          <p:cNvSpPr/>
          <p:nvPr/>
        </p:nvSpPr>
        <p:spPr>
          <a:xfrm>
            <a:off x="3590396" y="937651"/>
            <a:ext cx="2772304" cy="728662"/>
          </a:xfrm>
          <a:prstGeom prst="callout2">
            <a:avLst>
              <a:gd name="adj1" fmla="val 84110"/>
              <a:gd name="adj2" fmla="val 89359"/>
              <a:gd name="adj3" fmla="val 85417"/>
              <a:gd name="adj4" fmla="val 8333"/>
              <a:gd name="adj5" fmla="val 198774"/>
              <a:gd name="adj6" fmla="val -10513"/>
            </a:avLst>
          </a:prstGeom>
          <a:noFill/>
          <a:ln w="50800">
            <a:solidFill>
              <a:srgbClr val="0EDB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EDB61"/>
                </a:solidFill>
              </a:rPr>
              <a:t>①コピー元（既存の折）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8" name="線吹き出し 2 7"/>
          <p:cNvSpPr/>
          <p:nvPr/>
        </p:nvSpPr>
        <p:spPr>
          <a:xfrm>
            <a:off x="3343274" y="4158333"/>
            <a:ext cx="2476501" cy="728662"/>
          </a:xfrm>
          <a:prstGeom prst="callout2">
            <a:avLst>
              <a:gd name="adj1" fmla="val 16136"/>
              <a:gd name="adj2" fmla="val 87051"/>
              <a:gd name="adj3" fmla="val 18750"/>
              <a:gd name="adj4" fmla="val 8333"/>
              <a:gd name="adj5" fmla="val -74429"/>
              <a:gd name="adj6" fmla="val -21282"/>
            </a:avLst>
          </a:prstGeom>
          <a:noFill/>
          <a:ln w="50800">
            <a:solidFill>
              <a:srgbClr val="0EDB6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EDB61"/>
                </a:solidFill>
              </a:rPr>
              <a:t>②コピー先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4416"/>
              </p:ext>
            </p:extLst>
          </p:nvPr>
        </p:nvGraphicFramePr>
        <p:xfrm>
          <a:off x="6065880" y="4158333"/>
          <a:ext cx="5562601" cy="21717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5540"/>
                <a:gridCol w="981310"/>
                <a:gridCol w="638175"/>
                <a:gridCol w="3457576"/>
              </a:tblGrid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No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名称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種類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作用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①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折コピー元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Label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30</a:t>
                      </a:r>
                      <a:r>
                        <a:rPr kumimoji="1" lang="ja-JP" altLang="en-US" sz="1050" dirty="0" smtClean="0"/>
                        <a:t>個。既存の折情報を表示します。</a:t>
                      </a:r>
                      <a:endParaRPr lang="en-US" altLang="ja-JP" sz="105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②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折コピー先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Label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30</a:t>
                      </a:r>
                      <a:r>
                        <a:rPr kumimoji="1" lang="ja-JP" altLang="en-US" sz="1050" dirty="0" smtClean="0"/>
                        <a:t>個。既存の折情報また仮登録予定の折情報を表示します。</a:t>
                      </a:r>
                      <a:endParaRPr lang="en-US" altLang="ja-JP" sz="105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③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コピー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Button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④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表示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Button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指定された折情報を表示します。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⑤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コピー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Button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⑥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クリア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Button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選択状態クリア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2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⑦</a:t>
                      </a:r>
                      <a:endParaRPr kumimoji="1" lang="ja-JP" altLang="en-US" sz="105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仮登録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Button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コピーした折情報をＤＢに登録します。</a:t>
                      </a:r>
                      <a:endParaRPr kumimoji="1" lang="ja-JP" altLang="en-US" sz="105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83869" y="2818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EDB61"/>
                </a:solidFill>
              </a:rPr>
              <a:t>③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69223" y="2827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EDB61"/>
                </a:solidFill>
              </a:rPr>
              <a:t>④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15159" y="37644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EDB61"/>
                </a:solidFill>
              </a:rPr>
              <a:t>⑤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45019" y="37644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EDB61"/>
                </a:solidFill>
              </a:rPr>
              <a:t>⑥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53725" y="37663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EDB61"/>
                </a:solidFill>
              </a:rPr>
              <a:t>⑦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パネルについて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各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に該当折情報が存在すれば、この折名の先頭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/>
              <a:t>文字を表示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Label</a:t>
            </a:r>
            <a:r>
              <a:rPr lang="ja-JP" altLang="en-US" dirty="0" smtClean="0"/>
              <a:t>が</a:t>
            </a:r>
            <a:r>
              <a:rPr lang="ja-JP" altLang="en-US" dirty="0"/>
              <a:t>小さくて見にくいため、マウスオーバーの時、ツールチップ（</a:t>
            </a:r>
            <a:r>
              <a:rPr lang="en-US" altLang="ja-JP" dirty="0"/>
              <a:t>Tooltip</a:t>
            </a:r>
            <a:r>
              <a:rPr lang="ja-JP" altLang="en-US" dirty="0"/>
              <a:t>）で該当折の折名など情報を</a:t>
            </a:r>
            <a:r>
              <a:rPr lang="ja-JP" altLang="en-US" dirty="0" smtClean="0"/>
              <a:t>表示</a:t>
            </a:r>
            <a:endParaRPr lang="ja-JP" altLang="en-US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3337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①コピー元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単独選択</a:t>
            </a:r>
            <a:endParaRPr lang="en-US" altLang="ja-JP" dirty="0"/>
          </a:p>
          <a:p>
            <a:pPr lvl="1"/>
            <a:r>
              <a:rPr lang="ja-JP" altLang="en-US" sz="3200" dirty="0"/>
              <a:t>ただし、折情報が存在する場合、選択不可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r>
              <a:rPr lang="en-US" altLang="ja-JP" dirty="0" smtClean="0"/>
              <a:t>Label</a:t>
            </a:r>
            <a:r>
              <a:rPr lang="ja-JP" altLang="en-US" dirty="0" smtClean="0"/>
              <a:t>の状態</a:t>
            </a:r>
            <a:r>
              <a:rPr lang="ja-JP" altLang="en-US" dirty="0"/>
              <a:t>一覧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64346"/>
              </p:ext>
            </p:extLst>
          </p:nvPr>
        </p:nvGraphicFramePr>
        <p:xfrm>
          <a:off x="1372973" y="3364012"/>
          <a:ext cx="8128000" cy="2877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0627"/>
                <a:gridCol w="1178011"/>
                <a:gridCol w="2875005"/>
                <a:gridCol w="3314357"/>
              </a:tblGrid>
              <a:tr h="5584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イメージ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987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折情報なし、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選択不可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87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折情報あり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629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決定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決定した折情報を表す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584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HighLight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3" y="4622984"/>
            <a:ext cx="285750" cy="4286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25" y="5225077"/>
            <a:ext cx="295275" cy="4286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25" y="5748298"/>
            <a:ext cx="299969" cy="4499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125" y="3966314"/>
            <a:ext cx="293988" cy="4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②コピー先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複数選択できます。</a:t>
            </a:r>
            <a:endParaRPr kumimoji="1" lang="en-US" altLang="ja-JP" dirty="0" smtClean="0"/>
          </a:p>
          <a:p>
            <a:r>
              <a:rPr lang="en-US" altLang="ja-JP" dirty="0"/>
              <a:t>Label</a:t>
            </a:r>
            <a:r>
              <a:rPr lang="ja-JP" altLang="en-US" dirty="0"/>
              <a:t>の状態一覧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84510"/>
              </p:ext>
            </p:extLst>
          </p:nvPr>
        </p:nvGraphicFramePr>
        <p:xfrm>
          <a:off x="1298833" y="2284855"/>
          <a:ext cx="8128000" cy="17559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0627"/>
                <a:gridCol w="1178011"/>
                <a:gridCol w="2875005"/>
                <a:gridCol w="3314357"/>
              </a:tblGrid>
              <a:tr h="5584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イメージ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状態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987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87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HighLight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34" y="2973087"/>
            <a:ext cx="190500" cy="2857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13" y="3580656"/>
            <a:ext cx="190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③、⑤「コピー」ボタン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①にて</a:t>
            </a:r>
            <a:r>
              <a:rPr kumimoji="1" lang="en-US" altLang="ja-JP" dirty="0" smtClean="0"/>
              <a:t>Highlight</a:t>
            </a:r>
            <a:r>
              <a:rPr kumimoji="1" lang="ja-JP" altLang="en-US" dirty="0" smtClean="0"/>
              <a:t>した折情報を②に選択した位置にコピー</a:t>
            </a:r>
            <a:endParaRPr kumimoji="1" lang="en-US" altLang="ja-JP" dirty="0" smtClean="0"/>
          </a:p>
          <a:p>
            <a:r>
              <a:rPr lang="ja-JP" altLang="en-US" dirty="0"/>
              <a:t>②の選択位置も折の順番を表す</a:t>
            </a:r>
            <a:endParaRPr kumimoji="1" lang="en-US" altLang="ja-JP" dirty="0" smtClean="0"/>
          </a:p>
          <a:p>
            <a:r>
              <a:rPr lang="ja-JP" altLang="en-US" dirty="0" smtClean="0"/>
              <a:t>①や②が何方も選択されない場合、処理しない</a:t>
            </a:r>
            <a:endParaRPr lang="en-US" altLang="ja-JP" dirty="0" smtClean="0"/>
          </a:p>
          <a:p>
            <a:r>
              <a:rPr lang="ja-JP" altLang="en-US" dirty="0" smtClean="0"/>
              <a:t>②に選択された</a:t>
            </a:r>
            <a:r>
              <a:rPr lang="en-US" altLang="ja-JP" dirty="0" smtClean="0"/>
              <a:t>Label</a:t>
            </a:r>
            <a:r>
              <a:rPr lang="ja-JP" altLang="en-US" dirty="0" smtClean="0"/>
              <a:t>ですが、既に情報が存在すれば、アラートを表示</a:t>
            </a:r>
            <a:endParaRPr lang="en-US" altLang="ja-JP" dirty="0" smtClean="0"/>
          </a:p>
          <a:p>
            <a:r>
              <a:rPr lang="ja-JP" altLang="en-US" dirty="0" smtClean="0"/>
              <a:t>仮の折情報</a:t>
            </a:r>
            <a:r>
              <a:rPr lang="ja-JP" altLang="en-US" dirty="0"/>
              <a:t>の</a:t>
            </a:r>
            <a:r>
              <a:rPr lang="ja-JP" altLang="en-US" dirty="0" smtClean="0"/>
              <a:t>折名が下記のルールで設定してください。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87" y="4426434"/>
            <a:ext cx="685800" cy="914400"/>
          </a:xfrm>
          <a:prstGeom prst="rect">
            <a:avLst/>
          </a:prstGeom>
        </p:spPr>
      </p:pic>
      <p:sp>
        <p:nvSpPr>
          <p:cNvPr id="5" name="線吹き出し 2 4"/>
          <p:cNvSpPr/>
          <p:nvPr/>
        </p:nvSpPr>
        <p:spPr>
          <a:xfrm>
            <a:off x="7733969" y="5651520"/>
            <a:ext cx="1720505" cy="378940"/>
          </a:xfrm>
          <a:prstGeom prst="callout2">
            <a:avLst>
              <a:gd name="adj1" fmla="val 101359"/>
              <a:gd name="adj2" fmla="val 98919"/>
              <a:gd name="adj3" fmla="val 92663"/>
              <a:gd name="adj4" fmla="val -2632"/>
              <a:gd name="adj5" fmla="val -98999"/>
              <a:gd name="adj6" fmla="val -28005"/>
            </a:avLst>
          </a:prstGeom>
          <a:solidFill>
            <a:schemeClr val="bg1"/>
          </a:solidFill>
          <a:ln>
            <a:solidFill>
              <a:srgbClr val="0ED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EDB61"/>
                </a:solidFill>
              </a:rPr>
              <a:t>6</a:t>
            </a:r>
            <a:r>
              <a:rPr lang="ja-JP" altLang="en-US" dirty="0" smtClean="0">
                <a:solidFill>
                  <a:srgbClr val="0EDB61"/>
                </a:solidFill>
              </a:rPr>
              <a:t>番目のラベル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6" name="線吹き出し 2 5"/>
          <p:cNvSpPr/>
          <p:nvPr/>
        </p:nvSpPr>
        <p:spPr>
          <a:xfrm>
            <a:off x="7733970" y="5165488"/>
            <a:ext cx="1720505" cy="378940"/>
          </a:xfrm>
          <a:prstGeom prst="callout2">
            <a:avLst>
              <a:gd name="adj1" fmla="val 101359"/>
              <a:gd name="adj2" fmla="val 98919"/>
              <a:gd name="adj3" fmla="val 99185"/>
              <a:gd name="adj4" fmla="val 1049"/>
              <a:gd name="adj5" fmla="val 30181"/>
              <a:gd name="adj6" fmla="val -9297"/>
            </a:avLst>
          </a:prstGeom>
          <a:solidFill>
            <a:schemeClr val="bg1"/>
          </a:solidFill>
          <a:ln>
            <a:solidFill>
              <a:srgbClr val="0ED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0EDB61"/>
                </a:solidFill>
              </a:rPr>
              <a:t>7</a:t>
            </a:r>
            <a:r>
              <a:rPr lang="ja-JP" altLang="en-US" dirty="0" smtClean="0">
                <a:solidFill>
                  <a:srgbClr val="0EDB61"/>
                </a:solidFill>
              </a:rPr>
              <a:t>番目のラベル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54475" y="517565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EDB61"/>
                </a:solidFill>
              </a:rPr>
              <a:t>⇒　仮</a:t>
            </a:r>
            <a:r>
              <a:rPr kumimoji="1" lang="en-US" altLang="ja-JP" dirty="0" smtClean="0">
                <a:solidFill>
                  <a:srgbClr val="0EDB61"/>
                </a:solidFill>
              </a:rPr>
              <a:t>7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54474" y="566168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EDB61"/>
                </a:solidFill>
              </a:rPr>
              <a:t>⇒　仮</a:t>
            </a:r>
            <a:r>
              <a:rPr kumimoji="1" lang="en-US" altLang="ja-JP" dirty="0" smtClean="0">
                <a:solidFill>
                  <a:srgbClr val="0EDB61"/>
                </a:solidFill>
              </a:rPr>
              <a:t>6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122554" y="4695758"/>
            <a:ext cx="181233" cy="333181"/>
          </a:xfrm>
          <a:prstGeom prst="straightConnector1">
            <a:avLst/>
          </a:prstGeom>
          <a:ln>
            <a:solidFill>
              <a:srgbClr val="0ED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140647" y="4717043"/>
            <a:ext cx="388015" cy="333182"/>
          </a:xfrm>
          <a:prstGeom prst="straightConnector1">
            <a:avLst/>
          </a:prstGeom>
          <a:ln>
            <a:solidFill>
              <a:srgbClr val="0ED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924293" y="4739937"/>
            <a:ext cx="339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EDB61"/>
                </a:solidFill>
              </a:rPr>
              <a:t>仮 </a:t>
            </a:r>
            <a:r>
              <a:rPr kumimoji="1" lang="en-US" altLang="ja-JP" sz="4000" b="1" dirty="0" smtClean="0">
                <a:solidFill>
                  <a:srgbClr val="0EDB61"/>
                </a:solidFill>
              </a:rPr>
              <a:t>+ </a:t>
            </a:r>
            <a:r>
              <a:rPr kumimoji="1" lang="ja-JP" altLang="en-US" sz="4000" b="1" dirty="0" smtClean="0">
                <a:solidFill>
                  <a:srgbClr val="0EDB61"/>
                </a:solidFill>
              </a:rPr>
              <a:t>折の順番</a:t>
            </a:r>
            <a:endParaRPr kumimoji="1" lang="ja-JP" altLang="en-US" sz="4000" b="1" dirty="0">
              <a:solidFill>
                <a:srgbClr val="0EDB6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04414" y="5950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EDB61"/>
                </a:solidFill>
              </a:rPr>
              <a:t>例</a:t>
            </a:r>
            <a:endParaRPr kumimoji="1" lang="ja-JP" altLang="en-US" dirty="0">
              <a:solidFill>
                <a:srgbClr val="0EDB6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05854" y="4381500"/>
            <a:ext cx="4623403" cy="1937988"/>
          </a:xfrm>
          <a:prstGeom prst="rect">
            <a:avLst/>
          </a:prstGeom>
          <a:noFill/>
          <a:ln>
            <a:solidFill>
              <a:srgbClr val="0ED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④「表示」ボタン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①には</a:t>
            </a:r>
            <a:r>
              <a:rPr kumimoji="1" lang="en-US" altLang="ja-JP" dirty="0" err="1" smtClean="0"/>
              <a:t>HightLight</a:t>
            </a:r>
            <a:r>
              <a:rPr kumimoji="1" lang="ja-JP" altLang="en-US" dirty="0" smtClean="0"/>
              <a:t>している</a:t>
            </a:r>
            <a:r>
              <a:rPr kumimoji="1" lang="en-US" altLang="ja-JP" dirty="0" smtClean="0"/>
              <a:t>Label</a:t>
            </a:r>
            <a:r>
              <a:rPr kumimoji="1" lang="ja-JP" altLang="en-US" dirty="0" smtClean="0"/>
              <a:t>があれば、</a:t>
            </a:r>
            <a:r>
              <a:rPr lang="ja-JP" altLang="en-US" dirty="0" smtClean="0"/>
              <a:t>この折情報を表示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65138" y="5867957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排他処理も確認しました。受注単位でロックを追加しますので、修正ひつようがありません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89" y="2658491"/>
            <a:ext cx="1276954" cy="1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⑥「クリア」ボタン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②には選択状態を全部クリア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5355771" y="3428207"/>
            <a:ext cx="537029" cy="361950"/>
          </a:xfrm>
          <a:prstGeom prst="rightArrow">
            <a:avLst/>
          </a:prstGeom>
          <a:solidFill>
            <a:srgbClr val="0ED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32" y="2999582"/>
            <a:ext cx="253365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07" y="3037682"/>
            <a:ext cx="2476500" cy="118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4691889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149</TotalTime>
  <Words>421</Words>
  <Application>Microsoft Office PowerPoint</Application>
  <PresentationFormat>ワイド画面</PresentationFormat>
  <Paragraphs>102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2.1.1.2 仮登録機能 詳細設計書</vt:lpstr>
      <vt:lpstr>PowerPoint プレゼンテーション</vt:lpstr>
      <vt:lpstr>操作パネル構成</vt:lpstr>
      <vt:lpstr>パネルについて</vt:lpstr>
      <vt:lpstr>①コピー元</vt:lpstr>
      <vt:lpstr>②コピー先</vt:lpstr>
      <vt:lpstr>③、⑤「コピー」ボタン</vt:lpstr>
      <vt:lpstr>④「表示」ボタン</vt:lpstr>
      <vt:lpstr>⑥「クリア」ボタン</vt:lpstr>
      <vt:lpstr>⑦「仮登録」ボタン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仮登録機能詳細設計書</dc:title>
  <dc:creator>ECTユーザー 002</dc:creator>
  <cp:lastModifiedBy>ECTユーザー 002</cp:lastModifiedBy>
  <cp:revision>37</cp:revision>
  <dcterms:created xsi:type="dcterms:W3CDTF">2017-04-26T04:45:13Z</dcterms:created>
  <dcterms:modified xsi:type="dcterms:W3CDTF">2017-05-08T06:36:52Z</dcterms:modified>
</cp:coreProperties>
</file>