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64" r:id="rId12"/>
    <p:sldId id="268" r:id="rId13"/>
    <p:sldId id="265" r:id="rId14"/>
    <p:sldId id="267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1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8A32A-8812-4B95-830C-A42ADE448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8A32A-8812-4B95-830C-A42ADE448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84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8A32A-8812-4B95-830C-A42ADE448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59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8A32A-8812-4B95-830C-A42ADE448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61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8A32A-8812-4B95-830C-A42ADE448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20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8A32A-8812-4B95-830C-A42ADE448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8A32A-8812-4B95-830C-A42ADE448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6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8A32A-8812-4B95-830C-A42ADE448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7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B798A32A-8812-4B95-830C-A42ADE448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0486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通信</a:t>
            </a:r>
            <a:r>
              <a:rPr kumimoji="1" lang="ja-JP" altLang="en-US" dirty="0" smtClean="0"/>
              <a:t>サブシステム提案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20170803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064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プロパティー説明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 smtClean="0"/>
              <a:t>優先度</a:t>
            </a:r>
            <a:endParaRPr kumimoji="1" lang="en-US" altLang="ja-JP" dirty="0" smtClean="0"/>
          </a:p>
          <a:p>
            <a:pPr>
              <a:lnSpc>
                <a:spcPct val="200000"/>
              </a:lnSpc>
            </a:pP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 smtClean="0"/>
              <a:t>有効</a:t>
            </a:r>
            <a:r>
              <a:rPr lang="ja-JP" altLang="en-US" dirty="0"/>
              <a:t>期間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9143" y="2351314"/>
            <a:ext cx="86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メッセージの重要度です。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発信画面で手動設定、或いはメッセージより、特定な重要度を設定しておく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9143" y="4513026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受信していないメッセージがキューに保存の期間です。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有効期間を過ぎると、キューから自動削除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97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RabbitMQ</a:t>
            </a:r>
            <a:r>
              <a:rPr kumimoji="1" lang="ja-JP" altLang="en-US" dirty="0" smtClean="0"/>
              <a:t>サーバー設定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81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RabbitMQ</a:t>
            </a:r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 smtClean="0"/>
              <a:t>全て</a:t>
            </a:r>
            <a:r>
              <a:rPr kumimoji="1" lang="en-US" altLang="ja-JP" dirty="0" smtClean="0"/>
              <a:t>Exchang</a:t>
            </a:r>
            <a:r>
              <a:rPr lang="en-US" altLang="ja-JP" dirty="0" smtClean="0"/>
              <a:t>e,</a:t>
            </a:r>
            <a:r>
              <a:rPr lang="ja-JP" altLang="en-US" dirty="0" smtClean="0"/>
              <a:t>キューが事前に設定しておく</a:t>
            </a:r>
            <a:endParaRPr lang="en-US" altLang="ja-JP" dirty="0" smtClean="0"/>
          </a:p>
          <a:p>
            <a:pPr>
              <a:lnSpc>
                <a:spcPct val="200000"/>
              </a:lnSpc>
            </a:pPr>
            <a:r>
              <a:rPr lang="ja-JP" altLang="en-US" dirty="0" smtClean="0"/>
              <a:t>サーバーの設定を定期的なバックアップ</a:t>
            </a:r>
            <a:endParaRPr lang="en-US" altLang="ja-JP" dirty="0" smtClean="0"/>
          </a:p>
          <a:p>
            <a:pPr>
              <a:lnSpc>
                <a:spcPct val="2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083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 smtClean="0"/>
              <a:t>ユーザー毎に作成</a:t>
            </a:r>
            <a:endParaRPr kumimoji="1" lang="en-US" altLang="ja-JP" dirty="0" smtClean="0"/>
          </a:p>
          <a:p>
            <a:pPr>
              <a:lnSpc>
                <a:spcPct val="200000"/>
              </a:lnSpc>
            </a:pPr>
            <a:r>
              <a:rPr kumimoji="1" lang="ja-JP" altLang="en-US" dirty="0" smtClean="0"/>
              <a:t>持続可能</a:t>
            </a:r>
            <a:endParaRPr kumimoji="1" lang="en-US" altLang="ja-JP" dirty="0" smtClean="0"/>
          </a:p>
          <a:p>
            <a:pPr>
              <a:lnSpc>
                <a:spcPct val="200000"/>
              </a:lnSpc>
            </a:pPr>
            <a:r>
              <a:rPr lang="ja-JP" altLang="en-US" dirty="0" smtClean="0"/>
              <a:t>優先度利用可能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458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Exchange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ja-JP" dirty="0" err="1"/>
              <a:t>d</a:t>
            </a:r>
            <a:r>
              <a:rPr kumimoji="1" lang="en-US" altLang="ja-JP" dirty="0" err="1" smtClean="0"/>
              <a:t>irect,fanout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</a:t>
            </a:r>
            <a:r>
              <a:rPr kumimoji="1" lang="en-US" altLang="ja-JP" dirty="0" smtClean="0"/>
              <a:t>Exchange</a:t>
            </a:r>
            <a:r>
              <a:rPr kumimoji="1" lang="ja-JP" altLang="en-US" dirty="0" smtClean="0"/>
              <a:t>を作成しておく</a:t>
            </a:r>
            <a:endParaRPr kumimoji="1" lang="en-US" altLang="ja-JP" dirty="0" smtClean="0"/>
          </a:p>
          <a:p>
            <a:pPr lvl="1">
              <a:lnSpc>
                <a:spcPct val="200000"/>
              </a:lnSpc>
            </a:pPr>
            <a:r>
              <a:rPr kumimoji="1" lang="ja-JP" altLang="en-US" dirty="0" smtClean="0"/>
              <a:t>通知モードなら　⇒　</a:t>
            </a:r>
            <a:r>
              <a:rPr kumimoji="1" lang="en-US" altLang="ja-JP" dirty="0" err="1" smtClean="0"/>
              <a:t>fanout</a:t>
            </a:r>
            <a:endParaRPr lang="en-US" altLang="ja-JP" dirty="0" smtClean="0"/>
          </a:p>
          <a:p>
            <a:pPr lvl="1">
              <a:lnSpc>
                <a:spcPct val="200000"/>
              </a:lnSpc>
            </a:pPr>
            <a:r>
              <a:rPr lang="ja-JP" altLang="en-US" dirty="0" smtClean="0"/>
              <a:t>受信者指定モードなら　⇒　</a:t>
            </a:r>
            <a:r>
              <a:rPr lang="en-US" altLang="ja-JP" dirty="0" smtClean="0"/>
              <a:t>direct</a:t>
            </a:r>
          </a:p>
          <a:p>
            <a:pPr>
              <a:lnSpc>
                <a:spcPct val="200000"/>
              </a:lnSpc>
            </a:pPr>
            <a:r>
              <a:rPr kumimoji="1" lang="ja-JP" altLang="en-US" dirty="0" smtClean="0"/>
              <a:t>持続可能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9758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通信サービス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2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4417" y="981076"/>
            <a:ext cx="10415058" cy="52562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ja-JP" altLang="en-US" dirty="0" smtClean="0"/>
              <a:t>クライアントで古い</a:t>
            </a:r>
            <a:r>
              <a:rPr kumimoji="1" lang="ja-JP" altLang="en-US" dirty="0" smtClean="0"/>
              <a:t>メッセージを確認できるため、メッセージを</a:t>
            </a:r>
            <a:r>
              <a:rPr lang="ja-JP" altLang="en-US" dirty="0" smtClean="0"/>
              <a:t>データベース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保存</a:t>
            </a:r>
            <a:endParaRPr kumimoji="1" lang="en-US" altLang="ja-JP" dirty="0" smtClean="0"/>
          </a:p>
          <a:p>
            <a:pPr>
              <a:lnSpc>
                <a:spcPct val="200000"/>
              </a:lnSpc>
            </a:pPr>
            <a:r>
              <a:rPr lang="ja-JP" altLang="en-US" dirty="0" smtClean="0"/>
              <a:t>受信者リストから社員コードへ変換</a:t>
            </a:r>
            <a:endParaRPr kumimoji="1" lang="en-US" altLang="ja-JP" dirty="0" smtClean="0"/>
          </a:p>
          <a:p>
            <a:pPr>
              <a:lnSpc>
                <a:spcPct val="200000"/>
              </a:lnSpc>
            </a:pPr>
            <a:r>
              <a:rPr lang="en-US" altLang="ja-JP" dirty="0" smtClean="0"/>
              <a:t>RabbitMQ</a:t>
            </a:r>
            <a:r>
              <a:rPr lang="ja-JP" altLang="en-US" dirty="0" smtClean="0"/>
              <a:t>サーバーへ送信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00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22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格納データ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 smtClean="0"/>
              <a:t>送信グループ情報</a:t>
            </a:r>
            <a:endParaRPr kumimoji="1" lang="en-US" altLang="ja-JP" dirty="0" smtClean="0"/>
          </a:p>
          <a:p>
            <a:pPr>
              <a:lnSpc>
                <a:spcPct val="200000"/>
              </a:lnSpc>
            </a:pPr>
            <a:r>
              <a:rPr kumimoji="1" lang="ja-JP" altLang="en-US" dirty="0" smtClean="0"/>
              <a:t>メッセージのジャナール</a:t>
            </a:r>
            <a:r>
              <a:rPr kumimoji="1" lang="ja-JP" altLang="en-US" dirty="0" smtClean="0"/>
              <a:t>情報（</a:t>
            </a:r>
            <a:r>
              <a:rPr lang="en-US" altLang="ja-JP" dirty="0"/>
              <a:t>6</a:t>
            </a:r>
            <a:r>
              <a:rPr kumimoji="1" lang="ja-JP" altLang="en-US" dirty="0" smtClean="0"/>
              <a:t>ヶ月間情報のみ）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189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残課題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14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通信サブシステム構成</a:t>
            </a:r>
            <a:endParaRPr kumimoji="1" lang="ja-JP" altLang="en-US" dirty="0"/>
          </a:p>
        </p:txBody>
      </p:sp>
      <p:grpSp>
        <p:nvGrpSpPr>
          <p:cNvPr id="296" name="グループ化 295"/>
          <p:cNvGrpSpPr/>
          <p:nvPr/>
        </p:nvGrpSpPr>
        <p:grpSpPr>
          <a:xfrm>
            <a:off x="1222429" y="1451956"/>
            <a:ext cx="7579625" cy="4282055"/>
            <a:chOff x="2536879" y="1143990"/>
            <a:chExt cx="7579625" cy="4282055"/>
          </a:xfrm>
        </p:grpSpPr>
        <p:grpSp>
          <p:nvGrpSpPr>
            <p:cNvPr id="287" name="グループ化 286"/>
            <p:cNvGrpSpPr/>
            <p:nvPr/>
          </p:nvGrpSpPr>
          <p:grpSpPr>
            <a:xfrm>
              <a:off x="2536879" y="1143990"/>
              <a:ext cx="7579625" cy="4282055"/>
              <a:chOff x="2536879" y="1143990"/>
              <a:chExt cx="7579625" cy="4282055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6734" y="1246274"/>
                <a:ext cx="807308" cy="494740"/>
              </a:xfrm>
              <a:prstGeom prst="rect">
                <a:avLst/>
              </a:prstGeom>
            </p:spPr>
          </p:pic>
          <p:sp>
            <p:nvSpPr>
              <p:cNvPr id="5" name="テキスト ボックス 4"/>
              <p:cNvSpPr txBox="1"/>
              <p:nvPr/>
            </p:nvSpPr>
            <p:spPr>
              <a:xfrm>
                <a:off x="2536879" y="18510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送信者</a:t>
                </a:r>
                <a:endParaRPr kumimoji="1" lang="ja-JP" altLang="en-US" dirty="0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6010508" y="2729984"/>
                <a:ext cx="247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/>
                  <a:t> </a:t>
                </a:r>
                <a:endParaRPr lang="ja-JP" altLang="en-US" dirty="0"/>
              </a:p>
            </p:txBody>
          </p:sp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8749" y="2268657"/>
                <a:ext cx="1888993" cy="1284515"/>
              </a:xfrm>
              <a:prstGeom prst="rect">
                <a:avLst/>
              </a:prstGeom>
            </p:spPr>
          </p:pic>
          <p:sp>
            <p:nvSpPr>
              <p:cNvPr id="8" name="テキスト ボックス 7"/>
              <p:cNvSpPr txBox="1"/>
              <p:nvPr/>
            </p:nvSpPr>
            <p:spPr>
              <a:xfrm>
                <a:off x="5642451" y="2996296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通信サービス</a:t>
                </a:r>
                <a:endParaRPr kumimoji="1" lang="ja-JP" altLang="en-US" dirty="0"/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803" y="4035445"/>
                <a:ext cx="807308" cy="494740"/>
              </a:xfrm>
              <a:prstGeom prst="rect">
                <a:avLst/>
              </a:prstGeom>
            </p:spPr>
          </p:pic>
          <p:sp>
            <p:nvSpPr>
              <p:cNvPr id="10" name="テキスト ボックス 9"/>
              <p:cNvSpPr txBox="1"/>
              <p:nvPr/>
            </p:nvSpPr>
            <p:spPr>
              <a:xfrm>
                <a:off x="2686948" y="464025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送信者</a:t>
                </a:r>
                <a:endParaRPr kumimoji="1" lang="ja-JP" altLang="en-US" dirty="0"/>
              </a:p>
            </p:txBody>
          </p:sp>
          <p:pic>
            <p:nvPicPr>
              <p:cNvPr id="13" name="図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0705" y="1143990"/>
                <a:ext cx="2073152" cy="767834"/>
              </a:xfrm>
              <a:prstGeom prst="rect">
                <a:avLst/>
              </a:prstGeom>
            </p:spPr>
          </p:pic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1117" y="1256408"/>
                <a:ext cx="807308" cy="494740"/>
              </a:xfrm>
              <a:prstGeom prst="rect">
                <a:avLst/>
              </a:prstGeom>
            </p:spPr>
          </p:pic>
          <p:sp>
            <p:nvSpPr>
              <p:cNvPr id="15" name="テキスト ボックス 14"/>
              <p:cNvSpPr txBox="1"/>
              <p:nvPr/>
            </p:nvSpPr>
            <p:spPr>
              <a:xfrm>
                <a:off x="8921262" y="186121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受信者</a:t>
                </a:r>
                <a:endParaRPr kumimoji="1" lang="ja-JP" altLang="en-US" dirty="0"/>
              </a:p>
            </p:txBody>
          </p:sp>
          <p:pic>
            <p:nvPicPr>
              <p:cNvPr id="16" name="図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9196" y="3988538"/>
                <a:ext cx="807308" cy="494740"/>
              </a:xfrm>
              <a:prstGeom prst="rect">
                <a:avLst/>
              </a:prstGeom>
            </p:spPr>
          </p:pic>
          <p:sp>
            <p:nvSpPr>
              <p:cNvPr id="17" name="テキスト ボックス 16"/>
              <p:cNvSpPr txBox="1"/>
              <p:nvPr/>
            </p:nvSpPr>
            <p:spPr>
              <a:xfrm>
                <a:off x="9239341" y="45933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受信者</a:t>
                </a:r>
                <a:endParaRPr kumimoji="1" lang="ja-JP" altLang="en-US" dirty="0"/>
              </a:p>
            </p:txBody>
          </p:sp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3447" y="4170559"/>
                <a:ext cx="1255486" cy="1255486"/>
              </a:xfrm>
              <a:prstGeom prst="rect">
                <a:avLst/>
              </a:prstGeom>
            </p:spPr>
          </p:pic>
          <p:cxnSp>
            <p:nvCxnSpPr>
              <p:cNvPr id="20" name="直線矢印コネクタ 19"/>
              <p:cNvCxnSpPr>
                <a:stCxn id="4" idx="3"/>
                <a:endCxn id="7" idx="1"/>
              </p:cNvCxnSpPr>
              <p:nvPr/>
            </p:nvCxnSpPr>
            <p:spPr>
              <a:xfrm>
                <a:off x="3414042" y="1493644"/>
                <a:ext cx="2074707" cy="1417271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/>
              <p:cNvCxnSpPr>
                <a:stCxn id="9" idx="3"/>
                <a:endCxn id="7" idx="1"/>
              </p:cNvCxnSpPr>
              <p:nvPr/>
            </p:nvCxnSpPr>
            <p:spPr>
              <a:xfrm flipV="1">
                <a:off x="3564111" y="2910915"/>
                <a:ext cx="1924638" cy="137190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>
                <a:stCxn id="8" idx="0"/>
                <a:endCxn id="13" idx="2"/>
              </p:cNvCxnSpPr>
              <p:nvPr/>
            </p:nvCxnSpPr>
            <p:spPr>
              <a:xfrm flipV="1">
                <a:off x="6427281" y="1911824"/>
                <a:ext cx="0" cy="1084472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/>
              <p:cNvCxnSpPr>
                <a:stCxn id="8" idx="2"/>
                <a:endCxn id="18" idx="0"/>
              </p:cNvCxnSpPr>
              <p:nvPr/>
            </p:nvCxnSpPr>
            <p:spPr>
              <a:xfrm flipH="1">
                <a:off x="6411190" y="3365628"/>
                <a:ext cx="16091" cy="80493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/>
              <p:cNvCxnSpPr>
                <a:stCxn id="13" idx="3"/>
                <a:endCxn id="14" idx="1"/>
              </p:cNvCxnSpPr>
              <p:nvPr/>
            </p:nvCxnSpPr>
            <p:spPr>
              <a:xfrm flipV="1">
                <a:off x="7463857" y="1503778"/>
                <a:ext cx="1527260" cy="24129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/>
              <p:cNvCxnSpPr>
                <a:stCxn id="13" idx="3"/>
                <a:endCxn id="16" idx="1"/>
              </p:cNvCxnSpPr>
              <p:nvPr/>
            </p:nvCxnSpPr>
            <p:spPr>
              <a:xfrm>
                <a:off x="7463857" y="1527907"/>
                <a:ext cx="1845339" cy="2708001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>
                <a:stCxn id="18" idx="3"/>
                <a:endCxn id="15" idx="1"/>
              </p:cNvCxnSpPr>
              <p:nvPr/>
            </p:nvCxnSpPr>
            <p:spPr>
              <a:xfrm flipV="1">
                <a:off x="7038933" y="2045882"/>
                <a:ext cx="1882329" cy="27524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>
                <a:stCxn id="18" idx="3"/>
                <a:endCxn id="17" idx="1"/>
              </p:cNvCxnSpPr>
              <p:nvPr/>
            </p:nvCxnSpPr>
            <p:spPr>
              <a:xfrm flipV="1">
                <a:off x="7038933" y="4778012"/>
                <a:ext cx="2200408" cy="202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31"/>
              <p:cNvCxnSpPr>
                <a:stCxn id="18" idx="1"/>
                <a:endCxn id="5" idx="2"/>
              </p:cNvCxnSpPr>
              <p:nvPr/>
            </p:nvCxnSpPr>
            <p:spPr>
              <a:xfrm flipH="1" flipV="1">
                <a:off x="2975461" y="2220414"/>
                <a:ext cx="2807986" cy="2577888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dash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/>
              <p:cNvCxnSpPr>
                <a:stCxn id="18" idx="1"/>
                <a:endCxn id="10" idx="3"/>
              </p:cNvCxnSpPr>
              <p:nvPr/>
            </p:nvCxnSpPr>
            <p:spPr>
              <a:xfrm flipH="1">
                <a:off x="3564111" y="4798302"/>
                <a:ext cx="2219336" cy="26617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dash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テキスト ボックス 221"/>
              <p:cNvSpPr txBox="1"/>
              <p:nvPr/>
            </p:nvSpPr>
            <p:spPr>
              <a:xfrm rot="2030621">
                <a:off x="4136052" y="2018279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 smtClean="0"/>
                  <a:t>メッセージ</a:t>
                </a:r>
                <a:endParaRPr kumimoji="1" lang="ja-JP" altLang="en-US" sz="1000" dirty="0"/>
              </a:p>
            </p:txBody>
          </p:sp>
          <p:sp>
            <p:nvSpPr>
              <p:cNvPr id="223" name="テキスト ボックス 222"/>
              <p:cNvSpPr txBox="1"/>
              <p:nvPr/>
            </p:nvSpPr>
            <p:spPr>
              <a:xfrm>
                <a:off x="7838805" y="1281872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 smtClean="0"/>
                  <a:t>メッセージ</a:t>
                </a:r>
                <a:endParaRPr kumimoji="1" lang="ja-JP" altLang="en-US" sz="1000" dirty="0"/>
              </a:p>
            </p:txBody>
          </p:sp>
          <p:sp>
            <p:nvSpPr>
              <p:cNvPr id="224" name="テキスト ボックス 223"/>
              <p:cNvSpPr txBox="1"/>
              <p:nvPr/>
            </p:nvSpPr>
            <p:spPr>
              <a:xfrm rot="19392443">
                <a:off x="3507315" y="3785259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 smtClean="0"/>
                  <a:t>メッセージ</a:t>
                </a:r>
                <a:endParaRPr kumimoji="1" lang="ja-JP" altLang="en-US" sz="1000" dirty="0"/>
              </a:p>
            </p:txBody>
          </p:sp>
          <p:sp>
            <p:nvSpPr>
              <p:cNvPr id="225" name="テキスト ボックス 224"/>
              <p:cNvSpPr txBox="1"/>
              <p:nvPr/>
            </p:nvSpPr>
            <p:spPr>
              <a:xfrm rot="3308001">
                <a:off x="8495105" y="3305067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 smtClean="0"/>
                  <a:t>メッセージ</a:t>
                </a:r>
                <a:endParaRPr kumimoji="1" lang="ja-JP" altLang="en-US" sz="1000" dirty="0"/>
              </a:p>
            </p:txBody>
          </p:sp>
          <p:sp>
            <p:nvSpPr>
              <p:cNvPr id="226" name="テキスト ボックス 225"/>
              <p:cNvSpPr txBox="1"/>
              <p:nvPr/>
            </p:nvSpPr>
            <p:spPr>
              <a:xfrm rot="2540354">
                <a:off x="3322776" y="2804949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 smtClean="0"/>
                  <a:t>送信グループ情報</a:t>
                </a:r>
                <a:endParaRPr kumimoji="1" lang="ja-JP" altLang="en-US" sz="1000" dirty="0"/>
              </a:p>
            </p:txBody>
          </p:sp>
          <p:sp>
            <p:nvSpPr>
              <p:cNvPr id="227" name="テキスト ボックス 226"/>
              <p:cNvSpPr txBox="1"/>
              <p:nvPr/>
            </p:nvSpPr>
            <p:spPr>
              <a:xfrm>
                <a:off x="3915299" y="4587374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 smtClean="0"/>
                  <a:t>送信グループ情報</a:t>
                </a:r>
                <a:endParaRPr kumimoji="1" lang="ja-JP" altLang="en-US" sz="1000" dirty="0"/>
              </a:p>
            </p:txBody>
          </p:sp>
          <p:sp>
            <p:nvSpPr>
              <p:cNvPr id="228" name="テキスト ボックス 227"/>
              <p:cNvSpPr txBox="1"/>
              <p:nvPr/>
            </p:nvSpPr>
            <p:spPr>
              <a:xfrm>
                <a:off x="7541130" y="4530185"/>
                <a:ext cx="1082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 smtClean="0"/>
                  <a:t>ジャナール情報</a:t>
                </a:r>
                <a:endParaRPr kumimoji="1" lang="ja-JP" altLang="en-US" sz="1000" dirty="0"/>
              </a:p>
            </p:txBody>
          </p:sp>
          <p:sp>
            <p:nvSpPr>
              <p:cNvPr id="229" name="テキスト ボックス 228"/>
              <p:cNvSpPr txBox="1"/>
              <p:nvPr/>
            </p:nvSpPr>
            <p:spPr>
              <a:xfrm rot="18411417">
                <a:off x="7248988" y="3397271"/>
                <a:ext cx="1082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 smtClean="0"/>
                  <a:t>ジャナール</a:t>
                </a:r>
                <a:r>
                  <a:rPr lang="ja-JP" altLang="en-US" sz="1000" dirty="0"/>
                  <a:t>情報</a:t>
                </a:r>
                <a:endParaRPr kumimoji="1" lang="ja-JP" altLang="en-US" sz="1000" dirty="0"/>
              </a:p>
            </p:txBody>
          </p:sp>
        </p:grpSp>
        <p:sp>
          <p:nvSpPr>
            <p:cNvPr id="288" name="テキスト ボックス 287"/>
            <p:cNvSpPr txBox="1"/>
            <p:nvPr/>
          </p:nvSpPr>
          <p:spPr>
            <a:xfrm>
              <a:off x="5041280" y="23628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endParaRPr kumimoji="1" lang="ja-JP" altLang="en-US" dirty="0"/>
            </a:p>
          </p:txBody>
        </p:sp>
        <p:sp>
          <p:nvSpPr>
            <p:cNvPr id="289" name="テキスト ボックス 288"/>
            <p:cNvSpPr txBox="1"/>
            <p:nvPr/>
          </p:nvSpPr>
          <p:spPr>
            <a:xfrm>
              <a:off x="6451313" y="3562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②</a:t>
              </a:r>
              <a:endParaRPr kumimoji="1" lang="ja-JP" altLang="en-US" dirty="0"/>
            </a:p>
          </p:txBody>
        </p:sp>
        <p:sp>
          <p:nvSpPr>
            <p:cNvPr id="290" name="テキスト ボックス 289"/>
            <p:cNvSpPr txBox="1"/>
            <p:nvPr/>
          </p:nvSpPr>
          <p:spPr>
            <a:xfrm>
              <a:off x="6555932" y="19803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③</a:t>
              </a:r>
              <a:endParaRPr kumimoji="1" lang="ja-JP" altLang="en-US" dirty="0"/>
            </a:p>
          </p:txBody>
        </p:sp>
        <p:sp>
          <p:nvSpPr>
            <p:cNvPr id="291" name="テキスト ボックス 290"/>
            <p:cNvSpPr txBox="1"/>
            <p:nvPr/>
          </p:nvSpPr>
          <p:spPr>
            <a:xfrm>
              <a:off x="8137716" y="15295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④</a:t>
              </a:r>
              <a:endParaRPr kumimoji="1" lang="ja-JP" altLang="en-US" dirty="0"/>
            </a:p>
          </p:txBody>
        </p:sp>
      </p:grpSp>
      <p:sp>
        <p:nvSpPr>
          <p:cNvPr id="292" name="テキスト ボックス 291"/>
          <p:cNvSpPr txBox="1"/>
          <p:nvPr/>
        </p:nvSpPr>
        <p:spPr>
          <a:xfrm>
            <a:off x="9461417" y="43775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①送信</a:t>
            </a:r>
            <a:endParaRPr kumimoji="1" lang="ja-JP" altLang="en-US" dirty="0"/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9461418" y="47685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②メッセージを保存</a:t>
            </a:r>
            <a:endParaRPr kumimoji="1" lang="ja-JP" altLang="en-US" dirty="0"/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9461418" y="5165669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RabbitMQ</a:t>
            </a:r>
            <a:r>
              <a:rPr lang="ja-JP" altLang="en-US" dirty="0" smtClean="0"/>
              <a:t>へ発信</a:t>
            </a:r>
            <a:endParaRPr kumimoji="1" lang="ja-JP" altLang="en-US" dirty="0"/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9461418" y="55527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④受信</a:t>
            </a:r>
            <a:endParaRPr kumimoji="1" lang="ja-JP" altLang="en-US" dirty="0"/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9461417" y="39647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通信フロー：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946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残課題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発信のタイミング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メッセージ一覧表示画面の機能</a:t>
            </a:r>
            <a:endParaRPr kumimoji="1" lang="en-US" altLang="ja-JP" dirty="0" smtClean="0"/>
          </a:p>
          <a:p>
            <a:r>
              <a:rPr kumimoji="1" lang="ja-JP" altLang="en-US" dirty="0" smtClean="0"/>
              <a:t>送信グループメンテナンス</a:t>
            </a:r>
            <a:r>
              <a:rPr lang="ja-JP" altLang="en-US" dirty="0" smtClean="0"/>
              <a:t>管理画面の機能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346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構成</a:t>
            </a:r>
            <a:r>
              <a:rPr lang="ja-JP" altLang="en-US" dirty="0"/>
              <a:t>コンポーネント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67" y="1045594"/>
            <a:ext cx="9144001" cy="52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2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クライアント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23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発信機能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通知モード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全員へメッセージ発送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受信者指定モード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kumimoji="1" lang="ja-JP" altLang="en-US" dirty="0" smtClean="0"/>
              <a:t>指定ユーザへメッセージ発送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kumimoji="1" lang="ja-JP" altLang="en-US" dirty="0" smtClean="0"/>
              <a:t>発信前に、受信者情報を指定必要となり（複数指定可能）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/>
              <a:t>指定</a:t>
            </a:r>
            <a:r>
              <a:rPr lang="ja-JP" altLang="en-US" dirty="0" smtClean="0"/>
              <a:t>したユーザーが</a:t>
            </a:r>
            <a:r>
              <a:rPr lang="ja-JP" altLang="en-US" u="sng" dirty="0" smtClean="0"/>
              <a:t>送信グループ</a:t>
            </a:r>
            <a:r>
              <a:rPr lang="ja-JP" altLang="en-US" dirty="0" smtClean="0"/>
              <a:t>として保存できる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34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受信</a:t>
            </a:r>
            <a:r>
              <a:rPr lang="ja-JP" altLang="en-US" dirty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着信・未読のアラート機能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ディスクトップの右下に着信内容を表示（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秒後自動クロス）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タスクトレーにアイコンを表示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76" y="3045274"/>
            <a:ext cx="4620270" cy="221010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90" y="4864802"/>
            <a:ext cx="4353533" cy="39058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606378" y="57335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普通の場合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08108" y="57335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着信・未読の場合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169194" y="4948238"/>
            <a:ext cx="239476" cy="24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748591" y="4939839"/>
            <a:ext cx="239476" cy="24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6" idx="2"/>
            <a:endCxn id="14" idx="1"/>
          </p:cNvCxnSpPr>
          <p:nvPr/>
        </p:nvCxnSpPr>
        <p:spPr>
          <a:xfrm rot="16200000" flipH="1">
            <a:off x="1082927" y="5394749"/>
            <a:ext cx="729457" cy="317446"/>
          </a:xfrm>
          <a:prstGeom prst="bentConnector2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7" idx="2"/>
            <a:endCxn id="15" idx="1"/>
          </p:cNvCxnSpPr>
          <p:nvPr/>
        </p:nvCxnSpPr>
        <p:spPr>
          <a:xfrm rot="16200000" flipH="1">
            <a:off x="6669290" y="5379383"/>
            <a:ext cx="737856" cy="339779"/>
          </a:xfrm>
          <a:prstGeom prst="bentConnector2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5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メッセージ</a:t>
            </a:r>
            <a:r>
              <a:rPr lang="ja-JP" altLang="en-US" dirty="0" smtClean="0"/>
              <a:t>一覧画面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 smtClean="0"/>
              <a:t>届けたメッセージ（</a:t>
            </a:r>
            <a:r>
              <a:rPr lang="ja-JP" altLang="en-US" dirty="0"/>
              <a:t>ジャナール情報</a:t>
            </a:r>
            <a:r>
              <a:rPr kumimoji="1" lang="ja-JP" altLang="en-US" dirty="0" smtClean="0"/>
              <a:t>）を確認</a:t>
            </a:r>
            <a:endParaRPr kumimoji="1" lang="en-US" altLang="ja-JP" dirty="0" smtClean="0"/>
          </a:p>
          <a:p>
            <a:pPr>
              <a:lnSpc>
                <a:spcPct val="200000"/>
              </a:lnSpc>
            </a:pPr>
            <a:r>
              <a:rPr lang="ja-JP" altLang="en-US" dirty="0" smtClean="0"/>
              <a:t>未読・既読状態でメッセージを分かれる表示</a:t>
            </a:r>
            <a:endParaRPr lang="en-US" altLang="ja-JP" dirty="0" smtClean="0"/>
          </a:p>
          <a:p>
            <a:pPr>
              <a:lnSpc>
                <a:spcPct val="200000"/>
              </a:lnSpc>
            </a:pPr>
            <a:r>
              <a:rPr lang="ja-JP" altLang="en-US" dirty="0" smtClean="0"/>
              <a:t>メッセージ表示順は受信</a:t>
            </a:r>
            <a:r>
              <a:rPr lang="ja-JP" altLang="en-US" dirty="0"/>
              <a:t>日時の降順</a:t>
            </a:r>
            <a:endParaRPr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4417" y="586795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画面イメージが後日提供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690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メッセージのフォーマット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83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メッセージのプロパティー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下記の内容を含め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1" y="2071307"/>
            <a:ext cx="7123672" cy="33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4828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566</TotalTime>
  <Words>328</Words>
  <Application>Microsoft Office PowerPoint</Application>
  <PresentationFormat>ワイド画面</PresentationFormat>
  <Paragraphs>86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通信サブシステム提案</vt:lpstr>
      <vt:lpstr>通信サブシステム構成</vt:lpstr>
      <vt:lpstr>構成コンポーネント</vt:lpstr>
      <vt:lpstr>クライアント</vt:lpstr>
      <vt:lpstr>発信機能</vt:lpstr>
      <vt:lpstr>受信機能</vt:lpstr>
      <vt:lpstr>メッセージ一覧画面</vt:lpstr>
      <vt:lpstr>メッセージのフォーマット</vt:lpstr>
      <vt:lpstr>メッセージのプロパティー</vt:lpstr>
      <vt:lpstr>プロパティー説明</vt:lpstr>
      <vt:lpstr>RabbitMQサーバー設定</vt:lpstr>
      <vt:lpstr>RabbitMQサーバー</vt:lpstr>
      <vt:lpstr>キュー</vt:lpstr>
      <vt:lpstr>Exchange</vt:lpstr>
      <vt:lpstr>通信サービス</vt:lpstr>
      <vt:lpstr>機能紹介</vt:lpstr>
      <vt:lpstr>データベース</vt:lpstr>
      <vt:lpstr>格納データ</vt:lpstr>
      <vt:lpstr>残課題</vt:lpstr>
      <vt:lpstr>残課題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CPM進捗管理システム 通信サブシステム提案</dc:title>
  <dc:creator>ECTユーザー 002</dc:creator>
  <cp:lastModifiedBy>ECTユーザー 002</cp:lastModifiedBy>
  <cp:revision>54</cp:revision>
  <dcterms:created xsi:type="dcterms:W3CDTF">2017-08-02T23:32:25Z</dcterms:created>
  <dcterms:modified xsi:type="dcterms:W3CDTF">2017-08-03T09:02:36Z</dcterms:modified>
</cp:coreProperties>
</file>