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-2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A213A3-10E9-421F-81BE-56E0786AB515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4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620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516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166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36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846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0499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9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3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2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7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7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4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9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076A27-8146-4F75-9851-A83577C6FD8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1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  <p:sldLayoutId id="2147484221" r:id="rId13"/>
    <p:sldLayoutId id="2147484222" r:id="rId14"/>
    <p:sldLayoutId id="2147484223" r:id="rId15"/>
    <p:sldLayoutId id="2147484224" r:id="rId16"/>
    <p:sldLayoutId id="214748422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3812-50E5-41B1-BD34-8744BC8C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134" y="642025"/>
            <a:ext cx="6636471" cy="17363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CA" sz="5400" dirty="0"/>
              <a:t>Car Accident Severity Prediction Report</a:t>
            </a:r>
            <a:endParaRPr lang="en-US" sz="5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6DAC71-383C-4F90-BCB2-D22373CACAB2}"/>
              </a:ext>
            </a:extLst>
          </p:cNvPr>
          <p:cNvSpPr txBox="1"/>
          <p:nvPr/>
        </p:nvSpPr>
        <p:spPr>
          <a:xfrm>
            <a:off x="2597135" y="4034640"/>
            <a:ext cx="663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Applied Data Science Capstone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D40D95-EAD5-4669-96D6-690A44398080}"/>
              </a:ext>
            </a:extLst>
          </p:cNvPr>
          <p:cNvSpPr txBox="1"/>
          <p:nvPr/>
        </p:nvSpPr>
        <p:spPr>
          <a:xfrm>
            <a:off x="2597135" y="4557860"/>
            <a:ext cx="663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Qing Yang (Tony) Xie</a:t>
            </a:r>
          </a:p>
        </p:txBody>
      </p:sp>
    </p:spTree>
    <p:extLst>
      <p:ext uri="{BB962C8B-B14F-4D97-AF65-F5344CB8AC3E}">
        <p14:creationId xmlns:p14="http://schemas.microsoft.com/office/powerpoint/2010/main" val="421457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F2-84D3-4EFD-8267-664E25E7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C906-F17C-40E5-A292-CC0636556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67786"/>
            <a:ext cx="9601196" cy="3208082"/>
          </a:xfrm>
        </p:spPr>
        <p:txBody>
          <a:bodyPr>
            <a:normAutofit/>
          </a:bodyPr>
          <a:lstStyle/>
          <a:p>
            <a:r>
              <a:rPr lang="en-CA" dirty="0"/>
              <a:t>Support Vector Machine only has moderate accuracy to predict the severity of car accident when using collision address type, weather conditions, road conditions and light conditions as the key attributes</a:t>
            </a:r>
          </a:p>
          <a:p>
            <a:r>
              <a:rPr lang="en-CA" dirty="0"/>
              <a:t>Existing models can be further optimized by adjusting tuning parameters</a:t>
            </a:r>
          </a:p>
          <a:p>
            <a:r>
              <a:rPr lang="en-CA" dirty="0"/>
              <a:t>Other car accident related attributes can also be explored in future studies to build models with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328623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F2-84D3-4EFD-8267-664E25E7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C906-F17C-40E5-A292-CC063655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Travelling by car is essential for many people to reach their destinations efficiently</a:t>
            </a:r>
          </a:p>
          <a:p>
            <a:r>
              <a:rPr lang="en-CA" dirty="0"/>
              <a:t>Car accidents can occur due to various type of circumstances</a:t>
            </a:r>
          </a:p>
          <a:p>
            <a:r>
              <a:rPr lang="en-CA" dirty="0"/>
              <a:t>Car accidents can inflict damage to the vehicle and harm to the people involved. Specifically, it can cause economic loss, injuries and even fatalities.</a:t>
            </a:r>
          </a:p>
          <a:p>
            <a:r>
              <a:rPr lang="en-CA" dirty="0"/>
              <a:t>The goal of this study is to develop a model that improves driver’s awareness of a dangerous condition and reduce the likelihood of a car accident.</a:t>
            </a:r>
          </a:p>
        </p:txBody>
      </p:sp>
    </p:spTree>
    <p:extLst>
      <p:ext uri="{BB962C8B-B14F-4D97-AF65-F5344CB8AC3E}">
        <p14:creationId xmlns:p14="http://schemas.microsoft.com/office/powerpoint/2010/main" val="424629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F2-84D3-4EFD-8267-664E25E7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C906-F17C-40E5-A292-CC063655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data set used in this study comes from Seattle Department of Transportation, Traffic Records group. </a:t>
            </a:r>
          </a:p>
          <a:p>
            <a:r>
              <a:rPr lang="en-CA" dirty="0"/>
              <a:t>It consists of records from 2004 to present</a:t>
            </a:r>
          </a:p>
          <a:p>
            <a:r>
              <a:rPr lang="en-CA" dirty="0"/>
              <a:t>Original data set has: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37 attributes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194673 rows/records</a:t>
            </a:r>
          </a:p>
        </p:txBody>
      </p:sp>
    </p:spTree>
    <p:extLst>
      <p:ext uri="{BB962C8B-B14F-4D97-AF65-F5344CB8AC3E}">
        <p14:creationId xmlns:p14="http://schemas.microsoft.com/office/powerpoint/2010/main" val="398509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F2-84D3-4EFD-8267-664E25E7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C906-F17C-40E5-A292-CC063655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Target variable is severity code, which describes the severity of the collision</a:t>
            </a:r>
          </a:p>
          <a:p>
            <a:r>
              <a:rPr lang="en-CA" dirty="0"/>
              <a:t>Original data set was pre-processed due to the following reasons:</a:t>
            </a:r>
          </a:p>
          <a:p>
            <a:pPr lvl="1"/>
            <a:r>
              <a:rPr lang="en-CA" dirty="0"/>
              <a:t>Unbalanced data</a:t>
            </a:r>
          </a:p>
          <a:p>
            <a:pPr lvl="1"/>
            <a:r>
              <a:rPr lang="en-CA" dirty="0"/>
              <a:t>Null entries</a:t>
            </a:r>
          </a:p>
          <a:p>
            <a:pPr lvl="1"/>
            <a:r>
              <a:rPr lang="en-CA" dirty="0"/>
              <a:t>Duplicated attribute</a:t>
            </a:r>
          </a:p>
          <a:p>
            <a:pPr lvl="1"/>
            <a:r>
              <a:rPr lang="en-CA" dirty="0"/>
              <a:t>Attribute data type</a:t>
            </a:r>
          </a:p>
          <a:p>
            <a:pPr lvl="1"/>
            <a:r>
              <a:rPr lang="en-CA" dirty="0"/>
              <a:t>Selection of key attributes for analysis</a:t>
            </a:r>
          </a:p>
        </p:txBody>
      </p:sp>
    </p:spTree>
    <p:extLst>
      <p:ext uri="{BB962C8B-B14F-4D97-AF65-F5344CB8AC3E}">
        <p14:creationId xmlns:p14="http://schemas.microsoft.com/office/powerpoint/2010/main" val="182770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F2-84D3-4EFD-8267-664E25E7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Independent Variables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C906-F17C-40E5-A292-CC0636556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872068"/>
          </a:xfrm>
        </p:spPr>
        <p:txBody>
          <a:bodyPr>
            <a:normAutofit/>
          </a:bodyPr>
          <a:lstStyle/>
          <a:p>
            <a:r>
              <a:rPr lang="en-CA" dirty="0"/>
              <a:t>The following attributes are indicative of driver’s surrounding geographical and atmospheric conditions; therefore are selected as independent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80E40-DC36-4B08-B51C-35F14E26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47" y="3429000"/>
            <a:ext cx="6105103" cy="24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3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F2-84D3-4EFD-8267-664E25E7EA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710288"/>
            <a:ext cx="9601200" cy="1303337"/>
          </a:xfrm>
        </p:spPr>
        <p:txBody>
          <a:bodyPr>
            <a:normAutofit/>
          </a:bodyPr>
          <a:lstStyle/>
          <a:p>
            <a:r>
              <a:rPr lang="en-CA" dirty="0"/>
              <a:t>Data Exploration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DF455-E71B-4390-A8C8-5EFBAB7148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0474" y="1831966"/>
            <a:ext cx="1942627" cy="2014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582A9-12F5-497D-B0D6-3CC8FF866A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9638" y="2119907"/>
            <a:ext cx="594360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C376B-E9CC-4774-8FD2-0CDC5F99B8A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95400" y="4018954"/>
            <a:ext cx="4405010" cy="1402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61D04D-99F5-4FC4-BAF1-F6FAA17CD14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01967" y="3983124"/>
            <a:ext cx="489463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F2-84D3-4EFD-8267-664E25E7EA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710288"/>
            <a:ext cx="9601200" cy="1303337"/>
          </a:xfrm>
        </p:spPr>
        <p:txBody>
          <a:bodyPr>
            <a:normAutofit/>
          </a:bodyPr>
          <a:lstStyle/>
          <a:p>
            <a:r>
              <a:rPr lang="en-CA" dirty="0"/>
              <a:t>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3AF28-EA06-4522-B491-ACC60B1C09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045" y="2013625"/>
            <a:ext cx="2474135" cy="1789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FE7FE-5B0A-4121-A301-0355CF6758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24530" y="2013625"/>
            <a:ext cx="2871470" cy="2486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E958F-85FA-416B-AFB3-4F4D115C5F4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31854" y="2013625"/>
            <a:ext cx="2602230" cy="215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8E8271-AA6A-490A-93B0-A3EE3BFE816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169938" y="2013625"/>
            <a:ext cx="237045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F2-84D3-4EFD-8267-664E25E7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C906-F17C-40E5-A292-CC063655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Based on the data exploration plots, the following information is observed:</a:t>
            </a:r>
          </a:p>
          <a:p>
            <a:pPr lvl="1"/>
            <a:r>
              <a:rPr lang="en-CA" dirty="0"/>
              <a:t>There are substantially more car accident records from “Block” and “Intersection” than the “Alley”</a:t>
            </a:r>
          </a:p>
          <a:p>
            <a:pPr lvl="1"/>
            <a:r>
              <a:rPr lang="en-CA" dirty="0"/>
              <a:t>The highest counts of accident records for weather conditions, road conditions and light conditions attributes are “Clear”, “Dry” and “Daylight”, respectively</a:t>
            </a:r>
          </a:p>
          <a:p>
            <a:pPr lvl="1"/>
            <a:r>
              <a:rPr lang="en-CA" dirty="0"/>
              <a:t>There are several categories under each attribute that have noticeable differences between the count of severity 1 accidents and the count of severity 2 accidents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92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F2-84D3-4EFD-8267-664E25E7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C906-F17C-40E5-A292-CC0636556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345758"/>
            <a:ext cx="9601196" cy="153011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average of Jaccard score and F1-score for Support Vector Machine model is slightly higher than the other models used in this study</a:t>
            </a:r>
          </a:p>
          <a:p>
            <a:r>
              <a:rPr lang="en-CA" dirty="0"/>
              <a:t>Since the average of Jaccard and F1-score is close to 0.6, the model is only moderately accurate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2E53-157F-4E6A-98A5-8C87190281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64213" y="2603517"/>
            <a:ext cx="5586513" cy="16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52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393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Car Accident Severity Prediction Report</vt:lpstr>
      <vt:lpstr>Introduction</vt:lpstr>
      <vt:lpstr>Dataset Description</vt:lpstr>
      <vt:lpstr>Data Pre-processing</vt:lpstr>
      <vt:lpstr>Independent Variables Selection</vt:lpstr>
      <vt:lpstr>Data Exploration</vt:lpstr>
      <vt:lpstr>Data Exploration</vt:lpstr>
      <vt:lpstr>Data Exploration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Prediction Report</dc:title>
  <dc:creator>Tony Xie</dc:creator>
  <cp:lastModifiedBy>Tony Xie</cp:lastModifiedBy>
  <cp:revision>20</cp:revision>
  <dcterms:created xsi:type="dcterms:W3CDTF">2020-10-04T04:41:32Z</dcterms:created>
  <dcterms:modified xsi:type="dcterms:W3CDTF">2020-10-04T05:35:11Z</dcterms:modified>
</cp:coreProperties>
</file>