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xiao" initials="z" lastIdx="2" clrIdx="0"/>
  <p:cmAuthor id="2" name="Vincent SHI施为伟" initials="V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523836" y="857232"/>
            <a:ext cx="11166538" cy="0"/>
          </a:xfrm>
          <a:custGeom>
            <a:avLst/>
            <a:gdLst/>
            <a:ahLst/>
            <a:cxnLst/>
            <a:rect l="l" t="t" r="r" b="b"/>
            <a:pathLst>
              <a:path w="11166538">
                <a:moveTo>
                  <a:pt x="0" y="0"/>
                </a:moveTo>
                <a:lnTo>
                  <a:pt x="11166538" y="0"/>
                </a:lnTo>
              </a:path>
            </a:pathLst>
          </a:custGeom>
          <a:ln w="19050">
            <a:solidFill>
              <a:srgbClr val="20A2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-76200" y="260648"/>
            <a:ext cx="11182096" cy="438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0225">
              <a:lnSpc>
                <a:spcPct val="100000"/>
              </a:lnSpc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JVM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参数关系图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9" name="Rectangle 51"/>
          <p:cNvSpPr/>
          <p:nvPr/>
        </p:nvSpPr>
        <p:spPr>
          <a:xfrm>
            <a:off x="973455" y="5828665"/>
            <a:ext cx="3998595" cy="584835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lIns="86420" tIns="43210" rIns="86420" bIns="43210" anchor="ctr"/>
          <a:lstStyle/>
          <a:p>
            <a:pPr indent="-161925" algn="l">
              <a:spcBef>
                <a:spcPts val="295"/>
              </a:spcBef>
              <a:spcAft>
                <a:spcPts val="285"/>
              </a:spcAft>
              <a:buClr>
                <a:srgbClr val="486AC1"/>
              </a:buClr>
              <a:buSzPct val="100000"/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Xmx</a:t>
            </a:r>
            <a:endParaRPr lang="en-US" altLang="zh-CN" sz="16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Rectangle 51"/>
          <p:cNvSpPr/>
          <p:nvPr/>
        </p:nvSpPr>
        <p:spPr>
          <a:xfrm>
            <a:off x="1849120" y="5926455"/>
            <a:ext cx="2397760" cy="387985"/>
          </a:xfrm>
          <a:prstGeom prst="rect">
            <a:avLst/>
          </a:prstGeom>
          <a:solidFill>
            <a:srgbClr val="FFC000">
              <a:alpha val="8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 anchorCtr="0"/>
          <a:lstStyle/>
          <a:p>
            <a:pPr indent="-171450" algn="l">
              <a:spcBef>
                <a:spcPts val="315"/>
              </a:spcBef>
              <a:spcAft>
                <a:spcPts val="300"/>
              </a:spcAft>
              <a:buClr>
                <a:srgbClr val="486AC1"/>
              </a:buClr>
              <a:buSzPct val="100000"/>
            </a:pPr>
            <a:r>
              <a:rPr 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Xms</a:t>
            </a:r>
            <a:endParaRPr 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Rectangle 51"/>
          <p:cNvSpPr/>
          <p:nvPr/>
        </p:nvSpPr>
        <p:spPr>
          <a:xfrm>
            <a:off x="2412365" y="5990590"/>
            <a:ext cx="1210310" cy="258445"/>
          </a:xfrm>
          <a:prstGeom prst="rect">
            <a:avLst/>
          </a:prstGeom>
          <a:solidFill>
            <a:srgbClr val="00B050">
              <a:alpha val="80000"/>
            </a:srgb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 anchorCtr="0"/>
          <a:lstStyle/>
          <a:p>
            <a:pPr indent="-171450" algn="l" defTabSz="575945">
              <a:buClr>
                <a:srgbClr val="486AC1"/>
              </a:buClr>
              <a:buSzPct val="100000"/>
            </a:pPr>
            <a:r>
              <a:rPr lang="en-US" altLang="zh-CN" sz="1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Xmn</a:t>
            </a:r>
            <a:endParaRPr lang="en-US" altLang="zh-CN" sz="1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34"/>
          <p:cNvSpPr txBox="1"/>
          <p:nvPr/>
        </p:nvSpPr>
        <p:spPr>
          <a:xfrm>
            <a:off x="465455" y="960120"/>
            <a:ext cx="11224895" cy="314007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>
              <a:defRPr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参数解释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smtClean="0">
                <a:solidFill>
                  <a:schemeClr val="tx1"/>
                </a:solidFill>
              </a:rPr>
              <a:t>-Xmx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smtClean="0">
                <a:solidFill>
                  <a:schemeClr val="tx1"/>
                </a:solidFill>
              </a:rPr>
              <a:t>最大堆大小 默认(MaxHeapFreeRatio参数可以调整)空余堆内存大于70%时，JVM会减少堆直到 -Xms的最小限制</a:t>
            </a:r>
            <a:r>
              <a:rPr lang="zh-CN" smtClean="0">
                <a:solidFill>
                  <a:schemeClr val="tx1"/>
                </a:solidFill>
              </a:rPr>
              <a:t>。</a:t>
            </a:r>
            <a:endParaRPr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smtClean="0">
                <a:solidFill>
                  <a:schemeClr val="tx1"/>
                </a:solidFill>
              </a:rPr>
              <a:t>-Xms</a:t>
            </a:r>
            <a:r>
              <a:rPr lang="en-US" smtClean="0">
                <a:solidFill>
                  <a:schemeClr val="tx1"/>
                </a:solidFill>
              </a:rPr>
              <a:t>: 初始堆大小 默认(MinHeapFreeRatio参数可以调整)空余堆内存小于40%时，JVM就会增大堆直到-Xmx的最大限制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mtClean="0">
                <a:solidFill>
                  <a:schemeClr val="tx1"/>
                </a:solidFill>
              </a:rPr>
              <a:t>-Xmn: 年轻代大小(1.4or lator)  </a:t>
            </a:r>
            <a:r>
              <a:rPr lang="en-US" smtClean="0">
                <a:solidFill>
                  <a:srgbClr val="00B0F0"/>
                </a:solidFill>
              </a:rPr>
              <a:t>注意：此处的大小是（eden+ 2 survivor space).与jmap -heap中显示的New gen是不同的。整个堆大小=年轻代大小 + 年老代大小 + 持久代大小</a:t>
            </a:r>
            <a:r>
              <a:rPr lang="zh-CN" altLang="en-US" smtClean="0">
                <a:solidFill>
                  <a:srgbClr val="00B0F0"/>
                </a:solidFill>
              </a:rPr>
              <a:t>。</a:t>
            </a:r>
            <a:r>
              <a:rPr lang="en-US" smtClean="0">
                <a:solidFill>
                  <a:srgbClr val="00B0F0"/>
                </a:solidFill>
              </a:rPr>
              <a:t>增大年轻代后,将会减小年老代大小.此值对系统性能影响较大,Sun官方推荐配置为整个堆的3/8</a:t>
            </a:r>
            <a:r>
              <a:rPr lang="zh-CN" altLang="en-US" smtClean="0">
                <a:solidFill>
                  <a:srgbClr val="00B0F0"/>
                </a:solidFill>
              </a:rPr>
              <a:t>。</a:t>
            </a:r>
            <a:endParaRPr lang="zh-CN" altLang="en-US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mtClean="0">
                <a:solidFill>
                  <a:schemeClr val="tx1"/>
                </a:solidFill>
              </a:rPr>
              <a:t>-Xss: 每个线程的堆栈大小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chemeClr val="tx1"/>
                </a:solidFill>
              </a:rPr>
              <a:t>Direct Memory </a:t>
            </a:r>
            <a:r>
              <a:rPr lang="en-US" altLang="zh-CN" smtClean="0">
                <a:solidFill>
                  <a:schemeClr val="tx1"/>
                </a:solidFill>
              </a:rPr>
              <a:t>: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直接内存</a:t>
            </a:r>
            <a:r>
              <a:rPr lang="zh-CN" altLang="en-US" smtClean="0">
                <a:solidFill>
                  <a:schemeClr val="tx1"/>
                </a:solidFill>
              </a:rPr>
              <a:t>并不是虚拟机运行时数据区的一部分，也不是《Java虚拟机规范》中定义的内存区域。Direct Memory 并不是虚拟机运行时数据区的一部分；由于在 JDK 1.4 中引入了 NIO 机制，为此实现了一种通过 native 函数直接分配对外内存的，而这一切是通过以下两个概念实现的：</a:t>
            </a:r>
            <a:endParaRPr lang="zh-CN" altLang="en-US" smtClean="0">
              <a:solidFill>
                <a:schemeClr val="tx1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1"/>
                </a:solidFill>
              </a:rPr>
              <a:t>     </a:t>
            </a:r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r>
              <a:rPr lang="zh-CN" altLang="en-US" smtClean="0">
                <a:solidFill>
                  <a:schemeClr val="tx1"/>
                </a:solidFill>
              </a:rPr>
              <a:t>通道（Channel）;</a:t>
            </a:r>
            <a:endParaRPr lang="zh-CN" altLang="en-US" smtClean="0">
              <a:solidFill>
                <a:schemeClr val="tx1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1"/>
                </a:solidFill>
              </a:rPr>
              <a:t>     </a:t>
            </a: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r>
              <a:rPr lang="zh-CN" altLang="en-US" smtClean="0">
                <a:solidFill>
                  <a:schemeClr val="tx1"/>
                </a:solidFill>
              </a:rPr>
              <a:t>缓冲区（Buffer）; 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4" name="Rectangle 51"/>
          <p:cNvSpPr/>
          <p:nvPr/>
        </p:nvSpPr>
        <p:spPr>
          <a:xfrm>
            <a:off x="2887980" y="6024880"/>
            <a:ext cx="491490" cy="191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 anchorCtr="0"/>
          <a:p>
            <a:pPr indent="-171450" algn="l" defTabSz="575945">
              <a:buClr>
                <a:srgbClr val="486AC1"/>
              </a:buClr>
              <a:buSzPct val="100000"/>
            </a:pPr>
            <a:r>
              <a:rPr lang="en-US" altLang="zh-CN" sz="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endParaRPr lang="en-US" altLang="zh-CN" sz="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1"/>
          <p:cNvSpPr/>
          <p:nvPr/>
        </p:nvSpPr>
        <p:spPr>
          <a:xfrm>
            <a:off x="471805" y="4360545"/>
            <a:ext cx="11218545" cy="8102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lIns="86420" tIns="43210" rIns="86420" bIns="43210" anchor="ctr"/>
          <a:p>
            <a:pPr indent="-161925" algn="l">
              <a:spcBef>
                <a:spcPts val="295"/>
              </a:spcBef>
              <a:spcAft>
                <a:spcPts val="285"/>
              </a:spcAft>
              <a:buClr>
                <a:srgbClr val="486AC1"/>
              </a:buClr>
              <a:buSzPct val="100000"/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16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1"/>
          <p:cNvSpPr/>
          <p:nvPr/>
        </p:nvSpPr>
        <p:spPr>
          <a:xfrm>
            <a:off x="2327275" y="4513580"/>
            <a:ext cx="1824355" cy="5441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lIns="86420" tIns="43210" rIns="86420" bIns="43210" anchor="ctr"/>
          <a:p>
            <a:pPr indent="-161925" algn="ctr">
              <a:spcBef>
                <a:spcPts val="295"/>
              </a:spcBef>
              <a:spcAft>
                <a:spcPts val="285"/>
              </a:spcAft>
              <a:buClr>
                <a:srgbClr val="486AC1"/>
              </a:buClr>
              <a:buSzPct val="100000"/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endParaRPr lang="en-US" altLang="zh-CN" sz="16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939415" y="5058410"/>
            <a:ext cx="440055" cy="770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Rectangle 51"/>
          <p:cNvSpPr/>
          <p:nvPr/>
        </p:nvSpPr>
        <p:spPr>
          <a:xfrm>
            <a:off x="5649595" y="4512945"/>
            <a:ext cx="1824355" cy="54546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lIns="86420" tIns="43210" rIns="86420" bIns="43210" anchor="ctr"/>
          <a:p>
            <a:pPr indent="-161925" algn="ctr">
              <a:spcBef>
                <a:spcPts val="295"/>
              </a:spcBef>
              <a:spcAft>
                <a:spcPts val="285"/>
              </a:spcAft>
              <a:buClr>
                <a:srgbClr val="486AC1"/>
              </a:buClr>
              <a:buSzPct val="100000"/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non-heap</a:t>
            </a:r>
            <a:endParaRPr lang="en-US" altLang="zh-CN" sz="16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6401435" y="5057775"/>
            <a:ext cx="440055" cy="770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Rectangle 51"/>
          <p:cNvSpPr/>
          <p:nvPr/>
        </p:nvSpPr>
        <p:spPr>
          <a:xfrm>
            <a:off x="5436235" y="5828665"/>
            <a:ext cx="2224405" cy="584835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lIns="86420" tIns="43210" rIns="86420" bIns="43210" anchor="ctr"/>
          <a:p>
            <a:pPr indent="-161925" algn="l">
              <a:spcBef>
                <a:spcPts val="295"/>
              </a:spcBef>
              <a:spcAft>
                <a:spcPts val="285"/>
              </a:spcAft>
              <a:buClr>
                <a:srgbClr val="486AC1"/>
              </a:buClr>
              <a:buSzPct val="100000"/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endParaRPr lang="en-US" altLang="zh-CN" sz="16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1"/>
          <p:cNvSpPr/>
          <p:nvPr/>
        </p:nvSpPr>
        <p:spPr>
          <a:xfrm>
            <a:off x="8554085" y="4513580"/>
            <a:ext cx="1824355" cy="5435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lIns="86420" tIns="43210" rIns="86420" bIns="43210" anchor="ctr"/>
          <a:p>
            <a:pPr indent="-161925" algn="ctr">
              <a:spcBef>
                <a:spcPts val="295"/>
              </a:spcBef>
              <a:spcAft>
                <a:spcPts val="285"/>
              </a:spcAft>
              <a:buClr>
                <a:srgbClr val="486AC1"/>
              </a:buClr>
              <a:buSzPct val="100000"/>
              <a:defRPr/>
            </a:pPr>
            <a:r>
              <a:rPr lang="en-US" altLang="zh-CN" sz="16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heap</a:t>
            </a:r>
            <a:endParaRPr lang="en-US" altLang="zh-CN" sz="16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51"/>
          <p:cNvSpPr/>
          <p:nvPr/>
        </p:nvSpPr>
        <p:spPr>
          <a:xfrm>
            <a:off x="8440420" y="5827395"/>
            <a:ext cx="2224405" cy="58483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lIns="86420" tIns="43210" rIns="86420" bIns="43210" anchor="ctr">
            <a:noAutofit/>
          </a:bodyPr>
          <a:p>
            <a:pPr lvl="0" indent="-161925" algn="l">
              <a:spcBef>
                <a:spcPts val="295"/>
              </a:spcBef>
              <a:spcAft>
                <a:spcPts val="285"/>
              </a:spcAft>
              <a:buClr>
                <a:srgbClr val="486AC1"/>
              </a:buClr>
              <a:buSzTx/>
              <a:buFontTx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Direct Memory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9332595" y="5058410"/>
            <a:ext cx="440055" cy="770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523836" y="857232"/>
            <a:ext cx="11166538" cy="0"/>
          </a:xfrm>
          <a:custGeom>
            <a:avLst/>
            <a:gdLst/>
            <a:ahLst/>
            <a:cxnLst/>
            <a:rect l="l" t="t" r="r" b="b"/>
            <a:pathLst>
              <a:path w="11166538">
                <a:moveTo>
                  <a:pt x="0" y="0"/>
                </a:moveTo>
                <a:lnTo>
                  <a:pt x="11166538" y="0"/>
                </a:lnTo>
              </a:path>
            </a:pathLst>
          </a:custGeom>
          <a:ln w="19050">
            <a:solidFill>
              <a:srgbClr val="20A2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-76200" y="260648"/>
            <a:ext cx="11182096" cy="438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0225">
              <a:lnSpc>
                <a:spcPct val="100000"/>
              </a:lnSpc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JVM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参数关系图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extBox 134"/>
          <p:cNvSpPr txBox="1"/>
          <p:nvPr/>
        </p:nvSpPr>
        <p:spPr>
          <a:xfrm>
            <a:off x="465455" y="960120"/>
            <a:ext cx="11224895" cy="4324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>
              <a:defRPr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mtClean="0">
                <a:solidFill>
                  <a:schemeClr val="tx1"/>
                </a:solidFill>
              </a:rPr>
              <a:t>针对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Direct Memory解释的图解</a:t>
            </a:r>
            <a:endParaRPr lang="zh-CN" altLang="en-US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1778635"/>
            <a:ext cx="11224895" cy="367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宽屏</PresentationFormat>
  <Paragraphs>36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JVM参数关系图</vt:lpstr>
      <vt:lpstr>JVM参数关系图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Tony.xu</cp:lastModifiedBy>
  <cp:revision>207</cp:revision>
  <dcterms:created xsi:type="dcterms:W3CDTF">2019-06-19T02:08:00Z</dcterms:created>
  <dcterms:modified xsi:type="dcterms:W3CDTF">2020-10-19T13:36:50Z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