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316" r:id="rId4"/>
    <p:sldId id="273" r:id="rId5"/>
    <p:sldId id="287" r:id="rId6"/>
    <p:sldId id="337" r:id="rId7"/>
    <p:sldId id="289" r:id="rId8"/>
    <p:sldId id="290" r:id="rId9"/>
    <p:sldId id="291" r:id="rId10"/>
    <p:sldId id="293" r:id="rId11"/>
    <p:sldId id="294" r:id="rId12"/>
    <p:sldId id="295" r:id="rId13"/>
    <p:sldId id="338" r:id="rId14"/>
    <p:sldId id="339" r:id="rId15"/>
    <p:sldId id="340" r:id="rId16"/>
    <p:sldId id="341" r:id="rId17"/>
    <p:sldId id="342"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华文新魏"/>
        <a:cs typeface="华文新魏"/>
      </a:defRPr>
    </a:lvl1pPr>
    <a:lvl2pPr marL="457200" algn="l" rtl="0" fontAlgn="base">
      <a:spcBef>
        <a:spcPct val="0"/>
      </a:spcBef>
      <a:spcAft>
        <a:spcPct val="0"/>
      </a:spcAft>
      <a:defRPr kern="1200">
        <a:solidFill>
          <a:schemeClr val="tx1"/>
        </a:solidFill>
        <a:latin typeface="Arial" charset="0"/>
        <a:ea typeface="华文新魏"/>
        <a:cs typeface="华文新魏"/>
      </a:defRPr>
    </a:lvl2pPr>
    <a:lvl3pPr marL="914400" algn="l" rtl="0" fontAlgn="base">
      <a:spcBef>
        <a:spcPct val="0"/>
      </a:spcBef>
      <a:spcAft>
        <a:spcPct val="0"/>
      </a:spcAft>
      <a:defRPr kern="1200">
        <a:solidFill>
          <a:schemeClr val="tx1"/>
        </a:solidFill>
        <a:latin typeface="Arial" charset="0"/>
        <a:ea typeface="华文新魏"/>
        <a:cs typeface="华文新魏"/>
      </a:defRPr>
    </a:lvl3pPr>
    <a:lvl4pPr marL="1371600" algn="l" rtl="0" fontAlgn="base">
      <a:spcBef>
        <a:spcPct val="0"/>
      </a:spcBef>
      <a:spcAft>
        <a:spcPct val="0"/>
      </a:spcAft>
      <a:defRPr kern="1200">
        <a:solidFill>
          <a:schemeClr val="tx1"/>
        </a:solidFill>
        <a:latin typeface="Arial" charset="0"/>
        <a:ea typeface="华文新魏"/>
        <a:cs typeface="华文新魏"/>
      </a:defRPr>
    </a:lvl4pPr>
    <a:lvl5pPr marL="1828800" algn="l" rtl="0" fontAlgn="base">
      <a:spcBef>
        <a:spcPct val="0"/>
      </a:spcBef>
      <a:spcAft>
        <a:spcPct val="0"/>
      </a:spcAft>
      <a:defRPr kern="1200">
        <a:solidFill>
          <a:schemeClr val="tx1"/>
        </a:solidFill>
        <a:latin typeface="Arial" charset="0"/>
        <a:ea typeface="华文新魏"/>
        <a:cs typeface="华文新魏"/>
      </a:defRPr>
    </a:lvl5pPr>
    <a:lvl6pPr marL="2286000" algn="l" defTabSz="914400" rtl="0" eaLnBrk="1" latinLnBrk="0" hangingPunct="1">
      <a:defRPr kern="1200">
        <a:solidFill>
          <a:schemeClr val="tx1"/>
        </a:solidFill>
        <a:latin typeface="Arial" charset="0"/>
        <a:ea typeface="华文新魏"/>
        <a:cs typeface="华文新魏"/>
      </a:defRPr>
    </a:lvl6pPr>
    <a:lvl7pPr marL="2743200" algn="l" defTabSz="914400" rtl="0" eaLnBrk="1" latinLnBrk="0" hangingPunct="1">
      <a:defRPr kern="1200">
        <a:solidFill>
          <a:schemeClr val="tx1"/>
        </a:solidFill>
        <a:latin typeface="Arial" charset="0"/>
        <a:ea typeface="华文新魏"/>
        <a:cs typeface="华文新魏"/>
      </a:defRPr>
    </a:lvl7pPr>
    <a:lvl8pPr marL="3200400" algn="l" defTabSz="914400" rtl="0" eaLnBrk="1" latinLnBrk="0" hangingPunct="1">
      <a:defRPr kern="1200">
        <a:solidFill>
          <a:schemeClr val="tx1"/>
        </a:solidFill>
        <a:latin typeface="Arial" charset="0"/>
        <a:ea typeface="华文新魏"/>
        <a:cs typeface="华文新魏"/>
      </a:defRPr>
    </a:lvl8pPr>
    <a:lvl9pPr marL="3657600" algn="l" defTabSz="914400" rtl="0" eaLnBrk="1" latinLnBrk="0" hangingPunct="1">
      <a:defRPr kern="1200">
        <a:solidFill>
          <a:schemeClr val="tx1"/>
        </a:solidFill>
        <a:latin typeface="Arial" charset="0"/>
        <a:ea typeface="华文新魏"/>
        <a:cs typeface="华文新魏"/>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8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rebecca:Desktop:&#24037;&#20316;&#3180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18"/>
  <c:chart>
    <c:title>
      <c:tx>
        <c:rich>
          <a:bodyPr/>
          <a:lstStyle/>
          <a:p>
            <a:pPr>
              <a:defRPr/>
            </a:pPr>
            <a:r>
              <a:rPr lang="en-US" altLang="zh-CN"/>
              <a:t>Daily Transaction Volume</a:t>
            </a:r>
            <a:r>
              <a:rPr lang="zh-CN" altLang="en-US"/>
              <a:t>(</a:t>
            </a:r>
            <a:r>
              <a:rPr lang="en-US" altLang="zh-CN"/>
              <a:t>$)</a:t>
            </a:r>
          </a:p>
        </c:rich>
      </c:tx>
    </c:title>
    <c:plotArea>
      <c:layout/>
      <c:barChart>
        <c:barDir val="col"/>
        <c:grouping val="clustered"/>
        <c:ser>
          <c:idx val="0"/>
          <c:order val="0"/>
          <c:tx>
            <c:strRef>
              <c:f>工作表1!$C$2</c:f>
              <c:strCache>
                <c:ptCount val="1"/>
                <c:pt idx="0">
                  <c:v>Daily Transaction Volume</c:v>
                </c:pt>
              </c:strCache>
            </c:strRef>
          </c:tx>
          <c:cat>
            <c:strRef>
              <c:f>工作表1!$C$3:$C$14</c:f>
              <c:strCache>
                <c:ptCount val="12"/>
                <c:pt idx="0">
                  <c:v>Visa, Inc.</c:v>
                </c:pt>
                <c:pt idx="1">
                  <c:v>MasterCard Inc.</c:v>
                </c:pt>
                <c:pt idx="2">
                  <c:v>中国银联</c:v>
                </c:pt>
                <c:pt idx="3">
                  <c:v>American Express Co.</c:v>
                </c:pt>
                <c:pt idx="4">
                  <c:v>支付宝</c:v>
                </c:pt>
                <c:pt idx="5">
                  <c:v>Ria/AFEX（不详）</c:v>
                </c:pt>
                <c:pt idx="6">
                  <c:v>Discover (PULSE Network)</c:v>
                </c:pt>
                <c:pt idx="7">
                  <c:v>Paypal</c:v>
                </c:pt>
                <c:pt idx="8">
                  <c:v>Discover (Discover Network)</c:v>
                </c:pt>
                <c:pt idx="9">
                  <c:v>Western Union Company</c:v>
                </c:pt>
                <c:pt idx="10">
                  <c:v>BITCOIN</c:v>
                </c:pt>
                <c:pt idx="11">
                  <c:v>Xoom Corp</c:v>
                </c:pt>
              </c:strCache>
            </c:strRef>
          </c:cat>
          <c:val>
            <c:numRef>
              <c:f>工作表1!$D$3:$D$14</c:f>
              <c:numCache>
                <c:formatCode>#,##0</c:formatCode>
                <c:ptCount val="12"/>
                <c:pt idx="0">
                  <c:v>16518000000</c:v>
                </c:pt>
                <c:pt idx="1">
                  <c:v>9863000000</c:v>
                </c:pt>
                <c:pt idx="2">
                  <c:v>7562000000</c:v>
                </c:pt>
                <c:pt idx="3">
                  <c:v>2434000000</c:v>
                </c:pt>
                <c:pt idx="4">
                  <c:v>1706849315</c:v>
                </c:pt>
                <c:pt idx="5" formatCode="General">
                  <c:v>0</c:v>
                </c:pt>
                <c:pt idx="6">
                  <c:v>438000000</c:v>
                </c:pt>
                <c:pt idx="7">
                  <c:v>397000000</c:v>
                </c:pt>
                <c:pt idx="8">
                  <c:v>299000000</c:v>
                </c:pt>
                <c:pt idx="9">
                  <c:v>216000000</c:v>
                </c:pt>
                <c:pt idx="10">
                  <c:v>57083247</c:v>
                </c:pt>
                <c:pt idx="11">
                  <c:v>15000000</c:v>
                </c:pt>
              </c:numCache>
            </c:numRef>
          </c:val>
        </c:ser>
        <c:axId val="35933568"/>
        <c:axId val="35955840"/>
      </c:barChart>
      <c:catAx>
        <c:axId val="35933568"/>
        <c:scaling>
          <c:orientation val="minMax"/>
        </c:scaling>
        <c:axPos val="b"/>
        <c:tickLblPos val="nextTo"/>
        <c:crossAx val="35955840"/>
        <c:crosses val="autoZero"/>
        <c:auto val="1"/>
        <c:lblAlgn val="ctr"/>
        <c:lblOffset val="100"/>
      </c:catAx>
      <c:valAx>
        <c:axId val="35955840"/>
        <c:scaling>
          <c:orientation val="minMax"/>
        </c:scaling>
        <c:axPos val="l"/>
        <c:majorGridlines/>
        <c:numFmt formatCode="#,##0" sourceLinked="1"/>
        <c:tickLblPos val="nextTo"/>
        <c:crossAx val="35933568"/>
        <c:crosses val="autoZero"/>
        <c:crossBetween val="between"/>
      </c:valAx>
    </c:plotArea>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5915AFF-73D3-40ED-A98B-C8BAC2165BC0}" type="datetimeFigureOut">
              <a:rPr lang="zh-CN" altLang="en-US"/>
              <a:pPr>
                <a:defRPr/>
              </a:pPr>
              <a:t>2015/1/21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E5E07253-3026-4882-ABD8-3A605BC0582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7420EF-1074-4975-951A-218FDD053B76}" type="slidenum">
              <a:rPr lang="zh-CN" altLang="en-US">
                <a:cs typeface="华文新魏"/>
              </a:rPr>
              <a:pPr fontAlgn="base">
                <a:spcBef>
                  <a:spcPct val="0"/>
                </a:spcBef>
                <a:spcAft>
                  <a:spcPct val="0"/>
                </a:spcAft>
                <a:defRPr/>
              </a:pPr>
              <a:t>1</a:t>
            </a:fld>
            <a:endParaRPr lang="en-US" altLang="zh-CN">
              <a:cs typeface="华文新魏"/>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4"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fontAlgn="auto">
              <a:spcBef>
                <a:spcPts val="0"/>
              </a:spcBef>
              <a:spcAft>
                <a:spcPts val="0"/>
              </a:spcAft>
              <a:defRPr/>
            </a:pPr>
            <a:endParaRPr lang="en-US">
              <a:latin typeface="+mn-lt"/>
              <a:ea typeface="+mn-ea"/>
              <a:cs typeface="+mn-cs"/>
            </a:endParaRPr>
          </a:p>
        </p:txBody>
      </p:sp>
      <p:sp>
        <p:nvSpPr>
          <p:cNvPr id="12" name="标题 11"/>
          <p:cNvSpPr>
            <a:spLocks noGrp="1"/>
          </p:cNvSpPr>
          <p:nvPr>
            <p:ph type="ctrTitle"/>
          </p:nvPr>
        </p:nvSpPr>
        <p:spPr>
          <a:xfrm>
            <a:off x="3366868" y="533400"/>
            <a:ext cx="5105400" cy="2868168"/>
          </a:xfrm>
        </p:spPr>
        <p:txBody>
          <a:bodyPr>
            <a:noAutofit/>
          </a:bodyPr>
          <a:lstStyle>
            <a:lvl1pPr algn="r">
              <a:defRPr sz="4200" b="1"/>
            </a:lvl1pPr>
            <a:extLst/>
          </a:lstStyle>
          <a:p>
            <a:r>
              <a:rPr lang="zh-CN" altLang="en-US" smtClean="0"/>
              <a:t>单击此处编辑母版标题样式</a:t>
            </a:r>
            <a:endParaRPr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6" name="日期占位符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fld id="{521E72A6-78A0-4482-88C0-B1DB56250AFA}" type="datetimeFigureOut">
              <a:rPr lang="zh-CN" altLang="en-US"/>
              <a:pPr>
                <a:defRPr/>
              </a:pPr>
              <a:t>2015/1/21</a:t>
            </a:fld>
            <a:endParaRPr lang="zh-CN" altLang="en-US"/>
          </a:p>
        </p:txBody>
      </p:sp>
      <p:sp>
        <p:nvSpPr>
          <p:cNvPr id="7" name="页脚占位符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endParaRPr lang="zh-CN" altLang="en-US"/>
          </a:p>
        </p:txBody>
      </p:sp>
      <p:sp>
        <p:nvSpPr>
          <p:cNvPr id="8" name="灯片编号占位符 28"/>
          <p:cNvSpPr>
            <a:spLocks noGrp="1"/>
          </p:cNvSpPr>
          <p:nvPr>
            <p:ph type="sldNum" sz="quarter" idx="12"/>
          </p:nvPr>
        </p:nvSpPr>
        <p:spPr>
          <a:xfrm>
            <a:off x="7880350" y="6556375"/>
            <a:ext cx="588963" cy="228600"/>
          </a:xfrm>
        </p:spPr>
        <p:txBody>
          <a:bodyPr/>
          <a:lstStyle>
            <a:lvl1pPr>
              <a:defRPr lang="en-US">
                <a:solidFill>
                  <a:srgbClr val="FFFFFF"/>
                </a:solidFill>
              </a:defRPr>
            </a:lvl1pPr>
            <a:extLst/>
          </a:lstStyle>
          <a:p>
            <a:pPr>
              <a:defRPr/>
            </a:pPr>
            <a:fld id="{D3739248-4875-4E32-BD32-531A5C99FE1A}"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6"/>
          <p:cNvSpPr>
            <a:spLocks noGrp="1"/>
          </p:cNvSpPr>
          <p:nvPr>
            <p:ph type="dt" sz="half" idx="10"/>
          </p:nvPr>
        </p:nvSpPr>
        <p:spPr/>
        <p:txBody>
          <a:bodyPr/>
          <a:lstStyle>
            <a:lvl1pPr>
              <a:defRPr/>
            </a:lvl1pPr>
          </a:lstStyle>
          <a:p>
            <a:pPr>
              <a:defRPr/>
            </a:pPr>
            <a:fld id="{E97D4539-1722-4B3F-AA68-8830A5139A78}" type="datetimeFigureOut">
              <a:rPr lang="zh-CN" altLang="en-US"/>
              <a:pPr>
                <a:defRPr/>
              </a:pPr>
              <a:t>2015/1/21</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15"/>
          <p:cNvSpPr>
            <a:spLocks noGrp="1"/>
          </p:cNvSpPr>
          <p:nvPr>
            <p:ph type="sldNum" sz="quarter" idx="12"/>
          </p:nvPr>
        </p:nvSpPr>
        <p:spPr/>
        <p:txBody>
          <a:bodyPr/>
          <a:lstStyle>
            <a:lvl1pPr>
              <a:defRPr/>
            </a:lvl1pPr>
          </a:lstStyle>
          <a:p>
            <a:pPr>
              <a:defRPr/>
            </a:pPr>
            <a:fld id="{35EEA72D-2FD2-4CBD-AF62-D16AB91C0D64}"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a:xfrm>
            <a:off x="4243388" y="6557963"/>
            <a:ext cx="2001837" cy="227012"/>
          </a:xfrm>
        </p:spPr>
        <p:txBody>
          <a:bodyPr/>
          <a:lstStyle>
            <a:lvl1pPr>
              <a:defRPr/>
            </a:lvl1pPr>
            <a:extLst/>
          </a:lstStyle>
          <a:p>
            <a:pPr>
              <a:defRPr/>
            </a:pPr>
            <a:fld id="{B552A0CB-6DB6-4943-825F-22444E3B05B6}" type="datetimeFigureOut">
              <a:rPr lang="zh-CN" altLang="en-US"/>
              <a:pPr>
                <a:defRPr/>
              </a:pPr>
              <a:t>2015/1/21</a:t>
            </a:fld>
            <a:endParaRPr lang="zh-CN" altLang="en-US"/>
          </a:p>
        </p:txBody>
      </p:sp>
      <p:sp>
        <p:nvSpPr>
          <p:cNvPr id="5" name="页脚占位符 4"/>
          <p:cNvSpPr>
            <a:spLocks noGrp="1"/>
          </p:cNvSpPr>
          <p:nvPr>
            <p:ph type="ftr" sz="quarter" idx="11"/>
          </p:nvPr>
        </p:nvSpPr>
        <p:spPr>
          <a:xfrm>
            <a:off x="457200" y="6556375"/>
            <a:ext cx="3657600" cy="228600"/>
          </a:xfrm>
        </p:spPr>
        <p:txBody>
          <a:bodyPr/>
          <a:lstStyle>
            <a:lvl1pPr>
              <a:defRPr/>
            </a:lvl1pPr>
            <a:extLst/>
          </a:lstStyle>
          <a:p>
            <a:pPr>
              <a:defRPr/>
            </a:pPr>
            <a:endParaRPr lang="zh-CN" altLang="en-US"/>
          </a:p>
        </p:txBody>
      </p:sp>
      <p:sp>
        <p:nvSpPr>
          <p:cNvPr id="6" name="灯片编号占位符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54E08B4C-1AA0-44E5-9290-39B71F54DB2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6"/>
          <p:cNvSpPr>
            <a:spLocks noGrp="1"/>
          </p:cNvSpPr>
          <p:nvPr>
            <p:ph type="dt" sz="half" idx="10"/>
          </p:nvPr>
        </p:nvSpPr>
        <p:spPr/>
        <p:txBody>
          <a:bodyPr/>
          <a:lstStyle>
            <a:lvl1pPr>
              <a:defRPr/>
            </a:lvl1pPr>
          </a:lstStyle>
          <a:p>
            <a:pPr>
              <a:defRPr/>
            </a:pPr>
            <a:fld id="{52B0BA0B-5BFB-45AE-A23C-8331E1B58F6E}" type="datetimeFigureOut">
              <a:rPr lang="zh-CN" altLang="en-US"/>
              <a:pPr>
                <a:defRPr/>
              </a:pPr>
              <a:t>2015/1/21</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15"/>
          <p:cNvSpPr>
            <a:spLocks noGrp="1"/>
          </p:cNvSpPr>
          <p:nvPr>
            <p:ph type="sldNum" sz="quarter" idx="12"/>
          </p:nvPr>
        </p:nvSpPr>
        <p:spPr/>
        <p:txBody>
          <a:bodyPr/>
          <a:lstStyle>
            <a:lvl1pPr>
              <a:defRPr/>
            </a:lvl1pPr>
          </a:lstStyle>
          <a:p>
            <a:pPr>
              <a:defRPr/>
            </a:pPr>
            <a:fld id="{BE17D43A-98F1-4BC6-950C-4BDDB425318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anchor="t"/>
          <a:lstStyle>
            <a:lvl1pPr algn="r">
              <a:buNone/>
              <a:defRPr sz="4200" b="1" cap="all"/>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4" name="日期占位符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fld id="{AB6B8B02-25BE-42AA-84A7-F01770A46FE1}" type="datetimeFigureOut">
              <a:rPr lang="zh-CN" altLang="en-US"/>
              <a:pPr>
                <a:defRPr/>
              </a:pPr>
              <a:t>2015/1/21</a:t>
            </a:fld>
            <a:endParaRPr lang="zh-CN" altLang="en-US"/>
          </a:p>
        </p:txBody>
      </p:sp>
      <p:sp>
        <p:nvSpPr>
          <p:cNvPr id="5" name="页脚占位符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endParaRPr lang="zh-CN" altLang="en-US"/>
          </a:p>
        </p:txBody>
      </p:sp>
      <p:sp>
        <p:nvSpPr>
          <p:cNvPr id="6" name="灯片编号占位符 5"/>
          <p:cNvSpPr>
            <a:spLocks noGrp="1"/>
          </p:cNvSpPr>
          <p:nvPr>
            <p:ph type="sldNum" sz="quarter" idx="12"/>
          </p:nvPr>
        </p:nvSpPr>
        <p:spPr>
          <a:xfrm>
            <a:off x="6734175" y="6554788"/>
            <a:ext cx="587375" cy="228600"/>
          </a:xfrm>
        </p:spPr>
        <p:txBody>
          <a:bodyPr/>
          <a:lstStyle>
            <a:lvl1pPr>
              <a:defRPr/>
            </a:lvl1pPr>
            <a:extLst/>
          </a:lstStyle>
          <a:p>
            <a:pPr>
              <a:defRPr/>
            </a:pPr>
            <a:fld id="{0C6FEEB5-6D92-459F-ADFC-6AD2B543F8AC}"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6"/>
          <p:cNvSpPr>
            <a:spLocks noGrp="1"/>
          </p:cNvSpPr>
          <p:nvPr>
            <p:ph type="dt" sz="half" idx="10"/>
          </p:nvPr>
        </p:nvSpPr>
        <p:spPr/>
        <p:txBody>
          <a:bodyPr/>
          <a:lstStyle>
            <a:lvl1pPr>
              <a:defRPr/>
            </a:lvl1pPr>
          </a:lstStyle>
          <a:p>
            <a:pPr>
              <a:defRPr/>
            </a:pPr>
            <a:fld id="{5E7262B7-367E-4E0E-BCC1-066F320C9AEC}" type="datetimeFigureOut">
              <a:rPr lang="zh-CN" altLang="en-US"/>
              <a:pPr>
                <a:defRPr/>
              </a:pPr>
              <a:t>2015/1/21</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15"/>
          <p:cNvSpPr>
            <a:spLocks noGrp="1"/>
          </p:cNvSpPr>
          <p:nvPr>
            <p:ph type="sldNum" sz="quarter" idx="12"/>
          </p:nvPr>
        </p:nvSpPr>
        <p:spPr/>
        <p:txBody>
          <a:bodyPr/>
          <a:lstStyle>
            <a:lvl1pPr>
              <a:defRPr/>
            </a:lvl1pPr>
          </a:lstStyle>
          <a:p>
            <a:pPr>
              <a:defRPr/>
            </a:pPr>
            <a:fld id="{50CEF8B9-5766-44A6-A9B6-48CCDC341B1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6"/>
          <p:cNvSpPr>
            <a:spLocks noGrp="1"/>
          </p:cNvSpPr>
          <p:nvPr>
            <p:ph type="dt" sz="half" idx="10"/>
          </p:nvPr>
        </p:nvSpPr>
        <p:spPr/>
        <p:txBody>
          <a:bodyPr/>
          <a:lstStyle>
            <a:lvl1pPr>
              <a:defRPr/>
            </a:lvl1pPr>
          </a:lstStyle>
          <a:p>
            <a:pPr>
              <a:defRPr/>
            </a:pPr>
            <a:fld id="{DF99E28B-84FD-46AD-B5BE-D1855386807C}" type="datetimeFigureOut">
              <a:rPr lang="zh-CN" altLang="en-US"/>
              <a:pPr>
                <a:defRPr/>
              </a:pPr>
              <a:t>2015/1/21</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15"/>
          <p:cNvSpPr>
            <a:spLocks noGrp="1"/>
          </p:cNvSpPr>
          <p:nvPr>
            <p:ph type="sldNum" sz="quarter" idx="12"/>
          </p:nvPr>
        </p:nvSpPr>
        <p:spPr/>
        <p:txBody>
          <a:bodyPr/>
          <a:lstStyle>
            <a:lvl1pPr>
              <a:defRPr/>
            </a:lvl1pPr>
          </a:lstStyle>
          <a:p>
            <a:pPr>
              <a:defRPr/>
            </a:pPr>
            <a:fld id="{7A809A0B-8DBD-4664-9ED9-36CE02C102F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lang="zh-CN" altLang="en-US" smtClean="0"/>
              <a:t>单击此处编辑母版标题样式</a:t>
            </a:r>
            <a:endParaRPr lang="en-US"/>
          </a:p>
        </p:txBody>
      </p:sp>
      <p:sp>
        <p:nvSpPr>
          <p:cNvPr id="3" name="日期占位符 26"/>
          <p:cNvSpPr>
            <a:spLocks noGrp="1"/>
          </p:cNvSpPr>
          <p:nvPr>
            <p:ph type="dt" sz="half" idx="10"/>
          </p:nvPr>
        </p:nvSpPr>
        <p:spPr/>
        <p:txBody>
          <a:bodyPr/>
          <a:lstStyle>
            <a:lvl1pPr>
              <a:defRPr/>
            </a:lvl1pPr>
          </a:lstStyle>
          <a:p>
            <a:pPr>
              <a:defRPr/>
            </a:pPr>
            <a:fld id="{3CC35C9F-3E74-4F0C-BDD2-80E8E34AFDB6}" type="datetimeFigureOut">
              <a:rPr lang="zh-CN" altLang="en-US"/>
              <a:pPr>
                <a:defRPr/>
              </a:pPr>
              <a:t>2015/1/21</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15"/>
          <p:cNvSpPr>
            <a:spLocks noGrp="1"/>
          </p:cNvSpPr>
          <p:nvPr>
            <p:ph type="sldNum" sz="quarter" idx="12"/>
          </p:nvPr>
        </p:nvSpPr>
        <p:spPr/>
        <p:txBody>
          <a:bodyPr/>
          <a:lstStyle>
            <a:lvl1pPr>
              <a:defRPr/>
            </a:lvl1pPr>
          </a:lstStyle>
          <a:p>
            <a:pPr>
              <a:defRPr/>
            </a:pPr>
            <a:fld id="{F8A07C9A-4B10-4BD4-895B-6799009F6FF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6"/>
          <p:cNvSpPr>
            <a:spLocks noGrp="1"/>
          </p:cNvSpPr>
          <p:nvPr>
            <p:ph type="dt" sz="half" idx="10"/>
          </p:nvPr>
        </p:nvSpPr>
        <p:spPr/>
        <p:txBody>
          <a:bodyPr/>
          <a:lstStyle>
            <a:lvl1pPr>
              <a:defRPr/>
            </a:lvl1pPr>
          </a:lstStyle>
          <a:p>
            <a:pPr>
              <a:defRPr/>
            </a:pPr>
            <a:fld id="{A43DC394-F6A7-4D1C-B5DC-9EAC8E781C6D}" type="datetimeFigureOut">
              <a:rPr lang="zh-CN" altLang="en-US"/>
              <a:pPr>
                <a:defRPr/>
              </a:pPr>
              <a:t>2015/1/21</a:t>
            </a:fld>
            <a:endParaRPr lang="zh-CN" altLang="en-US"/>
          </a:p>
        </p:txBody>
      </p:sp>
      <p:sp>
        <p:nvSpPr>
          <p:cNvPr id="3" name="页脚占位符 3"/>
          <p:cNvSpPr>
            <a:spLocks noGrp="1"/>
          </p:cNvSpPr>
          <p:nvPr>
            <p:ph type="ftr" sz="quarter" idx="11"/>
          </p:nvPr>
        </p:nvSpPr>
        <p:spPr/>
        <p:txBody>
          <a:bodyPr/>
          <a:lstStyle>
            <a:lvl1pPr>
              <a:defRPr/>
            </a:lvl1pPr>
          </a:lstStyle>
          <a:p>
            <a:pPr>
              <a:defRPr/>
            </a:pPr>
            <a:endParaRPr lang="zh-CN" altLang="en-US"/>
          </a:p>
        </p:txBody>
      </p:sp>
      <p:sp>
        <p:nvSpPr>
          <p:cNvPr id="4" name="灯片编号占位符 15"/>
          <p:cNvSpPr>
            <a:spLocks noGrp="1"/>
          </p:cNvSpPr>
          <p:nvPr>
            <p:ph type="sldNum" sz="quarter" idx="12"/>
          </p:nvPr>
        </p:nvSpPr>
        <p:spPr/>
        <p:txBody>
          <a:bodyPr/>
          <a:lstStyle>
            <a:lvl1pPr>
              <a:defRPr/>
            </a:lvl1pPr>
          </a:lstStyle>
          <a:p>
            <a:pPr>
              <a:defRPr/>
            </a:pPr>
            <a:fld id="{37E8D889-CE98-49DE-B91B-3DC9B1FCF1E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6"/>
          <p:cNvSpPr>
            <a:spLocks noGrp="1"/>
          </p:cNvSpPr>
          <p:nvPr>
            <p:ph type="dt" sz="half" idx="10"/>
          </p:nvPr>
        </p:nvSpPr>
        <p:spPr/>
        <p:txBody>
          <a:bodyPr/>
          <a:lstStyle>
            <a:lvl1pPr>
              <a:defRPr/>
            </a:lvl1pPr>
          </a:lstStyle>
          <a:p>
            <a:pPr>
              <a:defRPr/>
            </a:pPr>
            <a:fld id="{CC3CE175-3640-4ABF-A6D7-D831C58F0866}" type="datetimeFigureOut">
              <a:rPr lang="zh-CN" altLang="en-US"/>
              <a:pPr>
                <a:defRPr/>
              </a:pPr>
              <a:t>2015/1/21</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15"/>
          <p:cNvSpPr>
            <a:spLocks noGrp="1"/>
          </p:cNvSpPr>
          <p:nvPr>
            <p:ph type="sldNum" sz="quarter" idx="12"/>
          </p:nvPr>
        </p:nvSpPr>
        <p:spPr/>
        <p:txBody>
          <a:bodyPr/>
          <a:lstStyle>
            <a:lvl1pPr>
              <a:defRPr/>
            </a:lvl1pPr>
          </a:lstStyle>
          <a:p>
            <a:pPr>
              <a:defRPr/>
            </a:pPr>
            <a:fld id="{A71563B8-2AE8-44F4-8A53-C3366066595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5" name="矩形 7"/>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矩形 8"/>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zh-CN" altLang="en-US" smtClean="0"/>
              <a:t>单击此处编辑母版标题样式</a:t>
            </a:r>
            <a:endParaRPr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7" name="日期占位符 4"/>
          <p:cNvSpPr>
            <a:spLocks noGrp="1"/>
          </p:cNvSpPr>
          <p:nvPr>
            <p:ph type="dt" sz="half" idx="10"/>
          </p:nvPr>
        </p:nvSpPr>
        <p:spPr/>
        <p:txBody>
          <a:bodyPr/>
          <a:lstStyle>
            <a:lvl1pPr>
              <a:defRPr/>
            </a:lvl1pPr>
            <a:extLst/>
          </a:lstStyle>
          <a:p>
            <a:pPr>
              <a:defRPr/>
            </a:pPr>
            <a:fld id="{C5CDCAA9-C9BD-48A6-918A-DCC56F040D08}" type="datetimeFigureOut">
              <a:rPr lang="zh-CN" altLang="en-US"/>
              <a:pPr>
                <a:defRPr/>
              </a:pPr>
              <a:t>2015/1/21</a:t>
            </a:fld>
            <a:endParaRPr lang="zh-CN" altLang="en-US"/>
          </a:p>
        </p:txBody>
      </p:sp>
      <p:sp>
        <p:nvSpPr>
          <p:cNvPr id="8" name="页脚占位符 5"/>
          <p:cNvSpPr>
            <a:spLocks noGrp="1"/>
          </p:cNvSpPr>
          <p:nvPr>
            <p:ph type="ftr" sz="quarter" idx="11"/>
          </p:nvPr>
        </p:nvSpPr>
        <p:spPr/>
        <p:txBody>
          <a:bodyPr/>
          <a:lstStyle>
            <a:lvl1pPr>
              <a:defRPr/>
            </a:lvl1pPr>
            <a:extLst/>
          </a:lstStyle>
          <a:p>
            <a:pPr>
              <a:defRPr/>
            </a:pPr>
            <a:endParaRPr lang="zh-CN" altLang="en-US"/>
          </a:p>
        </p:txBody>
      </p:sp>
      <p:sp>
        <p:nvSpPr>
          <p:cNvPr id="9" name="灯片编号占位符 6"/>
          <p:cNvSpPr>
            <a:spLocks noGrp="1"/>
          </p:cNvSpPr>
          <p:nvPr>
            <p:ph type="sldNum" sz="quarter" idx="12"/>
          </p:nvPr>
        </p:nvSpPr>
        <p:spPr/>
        <p:txBody>
          <a:bodyPr/>
          <a:lstStyle>
            <a:lvl1pPr>
              <a:defRPr/>
            </a:lvl1pPr>
            <a:extLst/>
          </a:lstStyle>
          <a:p>
            <a:pPr>
              <a:defRPr/>
            </a:pPr>
            <a:fld id="{14B3726A-AE3B-4791-8E3E-E5C42E19E706}"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标题占位符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extLst/>
          </a:lstStyle>
          <a:p>
            <a:r>
              <a:rPr lang="zh-CN" altLang="en-US" smtClean="0"/>
              <a:t>单击此处编辑母版标题样式</a:t>
            </a:r>
            <a:endParaRPr lang="en-US"/>
          </a:p>
        </p:txBody>
      </p:sp>
      <p:sp>
        <p:nvSpPr>
          <p:cNvPr id="1030" name="文本占位符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7" name="日期占位符 26"/>
          <p:cNvSpPr>
            <a:spLocks noGrp="1"/>
          </p:cNvSpPr>
          <p:nvPr>
            <p:ph type="dt" sz="half" idx="2"/>
          </p:nvPr>
        </p:nvSpPr>
        <p:spPr>
          <a:xfrm>
            <a:off x="4246563" y="6557963"/>
            <a:ext cx="2001837" cy="227012"/>
          </a:xfrm>
          <a:prstGeom prst="rect">
            <a:avLst/>
          </a:prstGeom>
        </p:spPr>
        <p:txBody>
          <a:bodyPr vert="horz" tIns="0" bIns="0" anchor="b"/>
          <a:lstStyle>
            <a:lvl1pPr algn="l" eaLnBrk="1" fontAlgn="auto" latinLnBrk="0" hangingPunct="1">
              <a:spcBef>
                <a:spcPts val="0"/>
              </a:spcBef>
              <a:spcAft>
                <a:spcPts val="0"/>
              </a:spcAft>
              <a:defRPr kumimoji="0" sz="1000">
                <a:solidFill>
                  <a:schemeClr val="tx2"/>
                </a:solidFill>
                <a:latin typeface="+mn-lt"/>
                <a:ea typeface="+mn-ea"/>
                <a:cs typeface="+mn-cs"/>
              </a:defRPr>
            </a:lvl1pPr>
            <a:extLst/>
          </a:lstStyle>
          <a:p>
            <a:pPr>
              <a:defRPr/>
            </a:pPr>
            <a:fld id="{A0A4CF43-5AFC-4F6A-97CB-9BCD7C10F436}" type="datetimeFigureOut">
              <a:rPr lang="zh-CN" altLang="en-US"/>
              <a:pPr>
                <a:defRPr/>
              </a:pPr>
              <a:t>2015/1/21</a:t>
            </a:fld>
            <a:endParaRPr lang="zh-CN" altLang="en-US"/>
          </a:p>
        </p:txBody>
      </p:sp>
      <p:sp>
        <p:nvSpPr>
          <p:cNvPr id="4" name="页脚占位符 3"/>
          <p:cNvSpPr>
            <a:spLocks noGrp="1"/>
          </p:cNvSpPr>
          <p:nvPr>
            <p:ph type="ftr" sz="quarter" idx="3"/>
          </p:nvPr>
        </p:nvSpPr>
        <p:spPr>
          <a:xfrm>
            <a:off x="457200" y="6557963"/>
            <a:ext cx="3657600" cy="228600"/>
          </a:xfrm>
          <a:prstGeom prst="rect">
            <a:avLst/>
          </a:prstGeom>
        </p:spPr>
        <p:txBody>
          <a:bodyPr vert="horz" tIns="0" bIns="0" anchor="b"/>
          <a:lstStyle>
            <a:lvl1pPr algn="r" eaLnBrk="1" fontAlgn="auto" latinLnBrk="0" hangingPunct="1">
              <a:spcBef>
                <a:spcPts val="0"/>
              </a:spcBef>
              <a:spcAft>
                <a:spcPts val="0"/>
              </a:spcAft>
              <a:defRPr kumimoji="0" sz="1000">
                <a:solidFill>
                  <a:schemeClr val="tx2"/>
                </a:solidFill>
                <a:latin typeface="+mn-lt"/>
                <a:ea typeface="+mn-ea"/>
                <a:cs typeface="+mn-cs"/>
              </a:defRPr>
            </a:lvl1pPr>
            <a:extLst/>
          </a:lstStyle>
          <a:p>
            <a:pPr>
              <a:defRPr/>
            </a:pPr>
            <a:endParaRPr lang="zh-CN" altLang="en-US"/>
          </a:p>
        </p:txBody>
      </p:sp>
      <p:sp>
        <p:nvSpPr>
          <p:cNvPr id="16" name="灯片编号占位符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2"/>
                </a:solidFill>
                <a:latin typeface="+mn-lt"/>
                <a:ea typeface="+mn-ea"/>
                <a:cs typeface="+mn-cs"/>
              </a:defRPr>
            </a:lvl1pPr>
            <a:extLst/>
          </a:lstStyle>
          <a:p>
            <a:pPr>
              <a:defRPr/>
            </a:pPr>
            <a:fld id="{894897CA-157A-424F-A5DC-655AF8070BA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0" r:id="rId4"/>
    <p:sldLayoutId id="2147483669" r:id="rId5"/>
    <p:sldLayoutId id="2147483668" r:id="rId6"/>
    <p:sldLayoutId id="2147483667" r:id="rId7"/>
    <p:sldLayoutId id="2147483666" r:id="rId8"/>
    <p:sldLayoutId id="2147483674" r:id="rId9"/>
    <p:sldLayoutId id="2147483665" r:id="rId10"/>
    <p:sldLayoutId id="2147483675" r:id="rId11"/>
  </p:sldLayoutIdLst>
  <p:txStyles>
    <p:titleStyle>
      <a:lvl1pPr algn="l" rtl="0"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3800" b="1">
          <a:solidFill>
            <a:schemeClr val="tx1"/>
          </a:solidFill>
          <a:latin typeface="Trebuchet MS" pitchFamily="34" charset="0"/>
          <a:ea typeface="黑体" pitchFamily="49" charset="-122"/>
        </a:defRPr>
      </a:lvl2pPr>
      <a:lvl3pPr algn="l" rtl="0" eaLnBrk="0" fontAlgn="base" hangingPunct="0">
        <a:spcBef>
          <a:spcPct val="0"/>
        </a:spcBef>
        <a:spcAft>
          <a:spcPct val="0"/>
        </a:spcAft>
        <a:defRPr sz="3800" b="1">
          <a:solidFill>
            <a:schemeClr val="tx1"/>
          </a:solidFill>
          <a:latin typeface="Trebuchet MS" pitchFamily="34" charset="0"/>
          <a:ea typeface="黑体" pitchFamily="49" charset="-122"/>
        </a:defRPr>
      </a:lvl3pPr>
      <a:lvl4pPr algn="l" rtl="0" eaLnBrk="0" fontAlgn="base" hangingPunct="0">
        <a:spcBef>
          <a:spcPct val="0"/>
        </a:spcBef>
        <a:spcAft>
          <a:spcPct val="0"/>
        </a:spcAft>
        <a:defRPr sz="3800" b="1">
          <a:solidFill>
            <a:schemeClr val="tx1"/>
          </a:solidFill>
          <a:latin typeface="Trebuchet MS" pitchFamily="34" charset="0"/>
          <a:ea typeface="黑体" pitchFamily="49" charset="-122"/>
        </a:defRPr>
      </a:lvl4pPr>
      <a:lvl5pPr algn="l" rtl="0" eaLnBrk="0" fontAlgn="base" hangingPunct="0">
        <a:spcBef>
          <a:spcPct val="0"/>
        </a:spcBef>
        <a:spcAft>
          <a:spcPct val="0"/>
        </a:spcAft>
        <a:defRPr sz="3800" b="1">
          <a:solidFill>
            <a:schemeClr val="tx1"/>
          </a:solidFill>
          <a:latin typeface="Trebuchet MS" pitchFamily="34" charset="0"/>
          <a:ea typeface="黑体" pitchFamily="49" charset="-122"/>
        </a:defRPr>
      </a:lvl5pPr>
      <a:lvl6pPr marL="457200" algn="l" rtl="0" fontAlgn="base">
        <a:spcBef>
          <a:spcPct val="0"/>
        </a:spcBef>
        <a:spcAft>
          <a:spcPct val="0"/>
        </a:spcAft>
        <a:defRPr sz="3800" b="1">
          <a:solidFill>
            <a:schemeClr val="tx1"/>
          </a:solidFill>
          <a:latin typeface="Trebuchet MS" pitchFamily="34" charset="0"/>
          <a:ea typeface="黑体" pitchFamily="49" charset="-122"/>
        </a:defRPr>
      </a:lvl6pPr>
      <a:lvl7pPr marL="914400" algn="l" rtl="0" fontAlgn="base">
        <a:spcBef>
          <a:spcPct val="0"/>
        </a:spcBef>
        <a:spcAft>
          <a:spcPct val="0"/>
        </a:spcAft>
        <a:defRPr sz="3800" b="1">
          <a:solidFill>
            <a:schemeClr val="tx1"/>
          </a:solidFill>
          <a:latin typeface="Trebuchet MS" pitchFamily="34" charset="0"/>
          <a:ea typeface="黑体" pitchFamily="49" charset="-122"/>
        </a:defRPr>
      </a:lvl7pPr>
      <a:lvl8pPr marL="1371600" algn="l" rtl="0" fontAlgn="base">
        <a:spcBef>
          <a:spcPct val="0"/>
        </a:spcBef>
        <a:spcAft>
          <a:spcPct val="0"/>
        </a:spcAft>
        <a:defRPr sz="3800" b="1">
          <a:solidFill>
            <a:schemeClr val="tx1"/>
          </a:solidFill>
          <a:latin typeface="Trebuchet MS" pitchFamily="34" charset="0"/>
          <a:ea typeface="黑体" pitchFamily="49" charset="-122"/>
        </a:defRPr>
      </a:lvl8pPr>
      <a:lvl9pPr marL="1828800" algn="l" rtl="0" fontAlgn="base">
        <a:spcBef>
          <a:spcPct val="0"/>
        </a:spcBef>
        <a:spcAft>
          <a:spcPct val="0"/>
        </a:spcAft>
        <a:defRPr sz="3800" b="1">
          <a:solidFill>
            <a:schemeClr val="tx1"/>
          </a:solidFill>
          <a:latin typeface="Trebuchet MS" pitchFamily="34" charset="0"/>
          <a:ea typeface="黑体" pitchFamily="49" charset="-122"/>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华文新魏"/>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华文新魏"/>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华文新魏"/>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华文新魏"/>
        </a:defRPr>
      </a:lvl4pPr>
      <a:lvl5pPr marL="1279525" indent="-228600" algn="l" rtl="0" eaLnBrk="0" fontAlgn="base" hangingPunct="0">
        <a:spcBef>
          <a:spcPts val="400"/>
        </a:spcBef>
        <a:spcAft>
          <a:spcPct val="0"/>
        </a:spcAft>
        <a:buClr>
          <a:srgbClr val="F9B639"/>
        </a:buClr>
        <a:buSzPct val="70000"/>
        <a:buFont typeface="Wingdings" pitchFamily="2" charset="2"/>
        <a:buChar char=""/>
        <a:defRPr kern="1200">
          <a:solidFill>
            <a:schemeClr val="tx1"/>
          </a:solidFill>
          <a:latin typeface="+mn-lt"/>
          <a:ea typeface="+mn-ea"/>
          <a:cs typeface="华文新魏"/>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descr="http://www.cet.com.cn/upload/Image/mrtp/1_696789478.jpg"/>
          <p:cNvPicPr>
            <a:picLocks noChangeAspect="1" noChangeArrowheads="1"/>
          </p:cNvPicPr>
          <p:nvPr/>
        </p:nvPicPr>
        <p:blipFill>
          <a:blip r:embed="rId3"/>
          <a:srcRect/>
          <a:stretch>
            <a:fillRect/>
          </a:stretch>
        </p:blipFill>
        <p:spPr bwMode="auto">
          <a:xfrm>
            <a:off x="611188" y="2781300"/>
            <a:ext cx="5238750" cy="2943225"/>
          </a:xfrm>
          <a:prstGeom prst="rect">
            <a:avLst/>
          </a:prstGeom>
          <a:noFill/>
          <a:ln w="9525">
            <a:noFill/>
            <a:miter lim="800000"/>
            <a:headEnd/>
            <a:tailEnd/>
          </a:ln>
        </p:spPr>
      </p:pic>
      <p:sp>
        <p:nvSpPr>
          <p:cNvPr id="8" name="TextBox 7"/>
          <p:cNvSpPr txBox="1"/>
          <p:nvPr/>
        </p:nvSpPr>
        <p:spPr>
          <a:xfrm>
            <a:off x="6372225" y="3141663"/>
            <a:ext cx="2520950" cy="1014412"/>
          </a:xfrm>
          <a:prstGeom prst="rect">
            <a:avLst/>
          </a:prstGeom>
          <a:noFill/>
        </p:spPr>
        <p:txBody>
          <a:bodyPr>
            <a:spAutoFit/>
          </a:bodyPr>
          <a:lstStyle/>
          <a:p>
            <a:pPr algn="ctr" fontAlgn="auto">
              <a:spcBef>
                <a:spcPts val="0"/>
              </a:spcBef>
              <a:spcAft>
                <a:spcPts val="0"/>
              </a:spcAft>
              <a:defRPr/>
            </a:pPr>
            <a:r>
              <a:rPr lang="zh-CN" altLang="en-US" sz="2400" b="1" dirty="0">
                <a:solidFill>
                  <a:schemeClr val="accent4">
                    <a:lumMod val="60000"/>
                    <a:lumOff val="40000"/>
                  </a:schemeClr>
                </a:solidFill>
                <a:latin typeface="+mn-lt"/>
                <a:ea typeface="+mn-ea"/>
                <a:cs typeface="+mn-cs"/>
              </a:rPr>
              <a:t>韩锋</a:t>
            </a:r>
            <a:endParaRPr lang="en-US" altLang="zh-CN" sz="2400" b="1" dirty="0">
              <a:solidFill>
                <a:schemeClr val="accent4">
                  <a:lumMod val="60000"/>
                  <a:lumOff val="40000"/>
                </a:schemeClr>
              </a:solidFill>
              <a:latin typeface="+mn-lt"/>
              <a:ea typeface="+mn-ea"/>
              <a:cs typeface="+mn-cs"/>
            </a:endParaRPr>
          </a:p>
          <a:p>
            <a:pPr fontAlgn="auto">
              <a:spcBef>
                <a:spcPts val="0"/>
              </a:spcBef>
              <a:spcAft>
                <a:spcPts val="0"/>
              </a:spcAft>
              <a:defRPr/>
            </a:pPr>
            <a:r>
              <a:rPr lang="zh-CN" altLang="en-US" dirty="0">
                <a:solidFill>
                  <a:schemeClr val="accent4">
                    <a:lumMod val="60000"/>
                    <a:lumOff val="40000"/>
                  </a:schemeClr>
                </a:solidFill>
                <a:latin typeface="+mn-lt"/>
                <a:ea typeface="+mn-ea"/>
                <a:cs typeface="+mn-cs"/>
              </a:rPr>
              <a:t>清华大学博士生</a:t>
            </a:r>
            <a:endParaRPr lang="en-US" altLang="zh-CN" dirty="0">
              <a:solidFill>
                <a:schemeClr val="accent4">
                  <a:lumMod val="60000"/>
                  <a:lumOff val="40000"/>
                </a:schemeClr>
              </a:solidFill>
              <a:latin typeface="+mn-lt"/>
              <a:ea typeface="+mn-ea"/>
              <a:cs typeface="+mn-cs"/>
            </a:endParaRPr>
          </a:p>
          <a:p>
            <a:pPr fontAlgn="auto">
              <a:spcBef>
                <a:spcPts val="0"/>
              </a:spcBef>
              <a:spcAft>
                <a:spcPts val="0"/>
              </a:spcAft>
              <a:defRPr/>
            </a:pPr>
            <a:r>
              <a:rPr lang="zh-CN" altLang="en-US" dirty="0">
                <a:solidFill>
                  <a:schemeClr val="accent4">
                    <a:lumMod val="60000"/>
                    <a:lumOff val="40000"/>
                  </a:schemeClr>
                </a:solidFill>
                <a:latin typeface="+mn-lt"/>
                <a:ea typeface="+mn-ea"/>
                <a:cs typeface="+mn-cs"/>
              </a:rPr>
              <a:t>比特币基金会终生会员</a:t>
            </a:r>
          </a:p>
        </p:txBody>
      </p:sp>
      <p:sp>
        <p:nvSpPr>
          <p:cNvPr id="14339" name="Text Box 5"/>
          <p:cNvSpPr txBox="1">
            <a:spLocks noChangeArrowheads="1"/>
          </p:cNvSpPr>
          <p:nvPr/>
        </p:nvSpPr>
        <p:spPr bwMode="auto">
          <a:xfrm>
            <a:off x="684213" y="692150"/>
            <a:ext cx="7704137" cy="1616075"/>
          </a:xfrm>
          <a:prstGeom prst="rect">
            <a:avLst/>
          </a:prstGeom>
          <a:noFill/>
          <a:ln w="9525">
            <a:noFill/>
            <a:miter lim="800000"/>
            <a:headEnd/>
            <a:tailEnd/>
          </a:ln>
        </p:spPr>
        <p:txBody>
          <a:bodyPr>
            <a:spAutoFit/>
          </a:bodyPr>
          <a:lstStyle/>
          <a:p>
            <a:pPr>
              <a:spcBef>
                <a:spcPct val="50000"/>
              </a:spcBef>
            </a:pPr>
            <a:r>
              <a:rPr lang="zh-CN" altLang="en-US" sz="4000" b="1">
                <a:solidFill>
                  <a:srgbClr val="FF9933"/>
                </a:solidFill>
                <a:latin typeface="华文新魏"/>
                <a:ea typeface="宋体" charset="-122"/>
              </a:rPr>
              <a:t>区块链（</a:t>
            </a:r>
            <a:r>
              <a:rPr lang="en-US" altLang="zh-CN" sz="4000" b="1">
                <a:solidFill>
                  <a:srgbClr val="FF9933"/>
                </a:solidFill>
                <a:latin typeface="华文新魏"/>
                <a:ea typeface="宋体" charset="-122"/>
              </a:rPr>
              <a:t>Blockchain</a:t>
            </a:r>
            <a:r>
              <a:rPr lang="zh-CN" altLang="en-US" sz="4000" b="1">
                <a:solidFill>
                  <a:srgbClr val="FF9933"/>
                </a:solidFill>
                <a:latin typeface="华文新魏"/>
                <a:ea typeface="宋体" charset="-122"/>
              </a:rPr>
              <a:t>）</a:t>
            </a:r>
          </a:p>
          <a:p>
            <a:pPr>
              <a:spcBef>
                <a:spcPct val="50000"/>
              </a:spcBef>
            </a:pPr>
            <a:r>
              <a:rPr lang="zh-CN" altLang="en-US" sz="4000" b="1">
                <a:solidFill>
                  <a:srgbClr val="FF9933"/>
                </a:solidFill>
                <a:latin typeface="华文新魏"/>
                <a:ea typeface="宋体" charset="-122"/>
              </a:rPr>
              <a:t>的创新时代</a:t>
            </a:r>
            <a:endParaRPr lang="zh-CN" altLang="en-US" sz="3200" b="1">
              <a:solidFill>
                <a:srgbClr val="FF9933"/>
              </a:solidFill>
              <a:latin typeface="华文新魏"/>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normAutofit fontScale="90000"/>
          </a:bodyPr>
          <a:lstStyle/>
          <a:p>
            <a:pPr eaLnBrk="1" fontAlgn="auto" hangingPunct="1">
              <a:spcAft>
                <a:spcPts val="0"/>
              </a:spcAft>
              <a:defRPr/>
            </a:pPr>
            <a:r>
              <a:rPr lang="zh-CN" altLang="en-US" sz="4000" dirty="0" smtClean="0">
                <a:solidFill>
                  <a:srgbClr val="0070C0"/>
                </a:solidFill>
                <a:latin typeface="华文楷体" pitchFamily="2" charset="-122"/>
                <a:ea typeface="华文楷体" pitchFamily="2" charset="-122"/>
              </a:rPr>
              <a:t>中本聪论文中的比特币全网运行</a:t>
            </a:r>
            <a:br>
              <a:rPr lang="zh-CN" altLang="en-US" sz="4000" dirty="0" smtClean="0">
                <a:solidFill>
                  <a:srgbClr val="0070C0"/>
                </a:solidFill>
                <a:latin typeface="华文楷体" pitchFamily="2" charset="-122"/>
                <a:ea typeface="华文楷体" pitchFamily="2" charset="-122"/>
              </a:rPr>
            </a:br>
            <a:endParaRPr lang="zh-CN" altLang="en-US" dirty="0"/>
          </a:p>
        </p:txBody>
      </p:sp>
      <p:pic>
        <p:nvPicPr>
          <p:cNvPr id="84994" name="Picture 2"/>
          <p:cNvPicPr>
            <a:picLocks noChangeAspect="1" noChangeArrowheads="1"/>
          </p:cNvPicPr>
          <p:nvPr/>
        </p:nvPicPr>
        <p:blipFill>
          <a:blip r:embed="rId2"/>
          <a:srcRect/>
          <a:stretch>
            <a:fillRect/>
          </a:stretch>
        </p:blipFill>
        <p:spPr bwMode="auto">
          <a:xfrm>
            <a:off x="0" y="2143125"/>
            <a:ext cx="8101013" cy="28241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normAutofit fontScale="90000"/>
          </a:bodyPr>
          <a:lstStyle/>
          <a:p>
            <a:pPr eaLnBrk="1" fontAlgn="auto" hangingPunct="1">
              <a:spcAft>
                <a:spcPts val="0"/>
              </a:spcAft>
              <a:defRPr/>
            </a:pPr>
            <a:r>
              <a:rPr lang="zh-CN" altLang="en-US" sz="4000" dirty="0" smtClean="0">
                <a:solidFill>
                  <a:srgbClr val="0070C0"/>
                </a:solidFill>
                <a:latin typeface="华文楷体" pitchFamily="2" charset="-122"/>
                <a:ea typeface="华文楷体" pitchFamily="2" charset="-122"/>
              </a:rPr>
              <a:t>中本聪总结比特币是什么？</a:t>
            </a:r>
            <a:br>
              <a:rPr lang="zh-CN" altLang="en-US" sz="4000" dirty="0" smtClean="0">
                <a:solidFill>
                  <a:srgbClr val="0070C0"/>
                </a:solidFill>
                <a:latin typeface="华文楷体" pitchFamily="2" charset="-122"/>
                <a:ea typeface="华文楷体" pitchFamily="2" charset="-122"/>
              </a:rPr>
            </a:br>
            <a:endParaRPr lang="zh-CN" altLang="en-US" dirty="0"/>
          </a:p>
        </p:txBody>
      </p:sp>
      <p:pic>
        <p:nvPicPr>
          <p:cNvPr id="86018" name="Picture 2"/>
          <p:cNvPicPr>
            <a:picLocks noGrp="1" noChangeAspect="1" noChangeArrowheads="1"/>
          </p:cNvPicPr>
          <p:nvPr>
            <p:ph idx="1"/>
          </p:nvPr>
        </p:nvPicPr>
        <p:blipFill>
          <a:blip r:embed="rId2"/>
          <a:srcRect/>
          <a:stretch>
            <a:fillRect/>
          </a:stretch>
        </p:blipFill>
        <p:spPr>
          <a:xfrm>
            <a:off x="539750" y="1916113"/>
            <a:ext cx="7115175" cy="397192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lstStyle/>
          <a:p>
            <a:pPr eaLnBrk="1" fontAlgn="auto" hangingPunct="1">
              <a:spcAft>
                <a:spcPts val="0"/>
              </a:spcAft>
              <a:defRPr/>
            </a:pPr>
            <a:r>
              <a:rPr lang="zh-CN" altLang="en-US" dirty="0" smtClean="0"/>
              <a:t>比特币的金融创新是什么？</a:t>
            </a:r>
            <a:endParaRPr lang="zh-CN" altLang="en-US" dirty="0"/>
          </a:p>
        </p:txBody>
      </p:sp>
      <p:sp>
        <p:nvSpPr>
          <p:cNvPr id="87042" name="内容占位符 2"/>
          <p:cNvSpPr>
            <a:spLocks noGrp="1"/>
          </p:cNvSpPr>
          <p:nvPr>
            <p:ph idx="1"/>
          </p:nvPr>
        </p:nvSpPr>
        <p:spPr/>
        <p:txBody>
          <a:bodyPr/>
          <a:lstStyle/>
          <a:p>
            <a:pPr eaLnBrk="1" hangingPunct="1"/>
            <a:r>
              <a:rPr lang="en-US" altLang="zh-CN" smtClean="0"/>
              <a:t>1</a:t>
            </a:r>
            <a:r>
              <a:rPr lang="zh-CN" altLang="en-US" smtClean="0"/>
              <a:t>、类黄金化，去掉了高费率而低效货币支付系统的主权和银行等中心化链条；</a:t>
            </a:r>
            <a:endParaRPr lang="en-US" altLang="zh-CN" smtClean="0"/>
          </a:p>
          <a:p>
            <a:pPr eaLnBrk="1" hangingPunct="1"/>
            <a:r>
              <a:rPr lang="zh-CN" altLang="en-US" smtClean="0"/>
              <a:t>在金融领域体现了互联网精神：共享、平等、去中心化，建立区块链分布式信用。</a:t>
            </a:r>
            <a:endParaRPr lang="en-US" altLang="zh-CN" smtClean="0"/>
          </a:p>
          <a:p>
            <a:pPr eaLnBrk="1" hangingPunct="1"/>
            <a:r>
              <a:rPr lang="zh-CN" altLang="en-US" smtClean="0"/>
              <a:t>比之于黄金：数字货币无限可分。</a:t>
            </a:r>
            <a:endParaRPr lang="en-US" altLang="zh-CN" smtClean="0"/>
          </a:p>
          <a:p>
            <a:pPr eaLnBrk="1" hangingPunct="1"/>
            <a:r>
              <a:rPr lang="zh-CN" altLang="en-US" smtClean="0"/>
              <a:t>货币价值可以建立在大量的</a:t>
            </a:r>
            <a:r>
              <a:rPr lang="en-US" altLang="zh-CN" smtClean="0"/>
              <a:t>P2P</a:t>
            </a:r>
            <a:r>
              <a:rPr lang="zh-CN" altLang="en-US" smtClean="0"/>
              <a:t>交易之上。</a:t>
            </a:r>
            <a:endParaRPr lang="en-US" altLang="zh-CN" smtClean="0"/>
          </a:p>
          <a:p>
            <a:pPr eaLnBrk="1" hangingPunct="1"/>
            <a:r>
              <a:rPr lang="en-US" altLang="zh-CN" smtClean="0"/>
              <a:t>DAC</a:t>
            </a:r>
            <a:r>
              <a:rPr lang="zh-CN" altLang="en-US" smtClean="0"/>
              <a:t>（</a:t>
            </a:r>
            <a:r>
              <a:rPr lang="en-US" altLang="zh-CN" smtClean="0"/>
              <a:t>decentralized autonomous corporation</a:t>
            </a:r>
            <a:r>
              <a:rPr lang="zh-CN" altLang="en-US" smtClean="0"/>
              <a:t>）萌芽状态，可以在互联网上运行</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bwMode="auto"/>
        <p:txBody>
          <a:bodyPr wrap="square" numCol="1" compatLnSpc="1">
            <a:prstTxWarp prst="textNoShape">
              <a:avLst/>
            </a:prstTxWarp>
          </a:bodyPr>
          <a:lstStyle/>
          <a:p>
            <a:pPr eaLnBrk="1" hangingPunct="1"/>
            <a:r>
              <a:rPr lang="zh-CN" altLang="en-US" sz="3400" cap="none" smtClean="0">
                <a:ln>
                  <a:noFill/>
                </a:ln>
                <a:solidFill>
                  <a:schemeClr val="tx1"/>
                </a:solidFill>
              </a:rPr>
              <a:t>比特币创新的核心</a:t>
            </a:r>
            <a:r>
              <a:rPr lang="en-US" altLang="zh-CN" sz="3400" cap="none" smtClean="0">
                <a:ln>
                  <a:noFill/>
                </a:ln>
                <a:solidFill>
                  <a:schemeClr val="tx1"/>
                </a:solidFill>
              </a:rPr>
              <a:t>——</a:t>
            </a:r>
            <a:r>
              <a:rPr lang="zh-CN" altLang="en-US" sz="3400" cap="none" smtClean="0">
                <a:ln>
                  <a:noFill/>
                </a:ln>
                <a:solidFill>
                  <a:schemeClr val="tx1"/>
                </a:solidFill>
              </a:rPr>
              <a:t>区块链（</a:t>
            </a:r>
            <a:r>
              <a:rPr lang="en-US" altLang="zh-CN" sz="3400" cap="none" smtClean="0">
                <a:ln>
                  <a:noFill/>
                </a:ln>
                <a:solidFill>
                  <a:schemeClr val="tx1"/>
                </a:solidFill>
              </a:rPr>
              <a:t>blockchain</a:t>
            </a:r>
            <a:r>
              <a:rPr lang="zh-CN" altLang="en-US" sz="3400" cap="none" smtClean="0">
                <a:ln>
                  <a:noFill/>
                </a:ln>
                <a:solidFill>
                  <a:schemeClr val="tx1"/>
                </a:solidFill>
              </a:rPr>
              <a:t>）</a:t>
            </a:r>
          </a:p>
        </p:txBody>
      </p:sp>
      <p:sp>
        <p:nvSpPr>
          <p:cNvPr id="89090" name="Rectangle 3"/>
          <p:cNvSpPr>
            <a:spLocks noGrp="1"/>
          </p:cNvSpPr>
          <p:nvPr>
            <p:ph type="body" idx="1"/>
          </p:nvPr>
        </p:nvSpPr>
        <p:spPr/>
        <p:txBody>
          <a:bodyPr/>
          <a:lstStyle/>
          <a:p>
            <a:pPr eaLnBrk="1" hangingPunct="1"/>
            <a:r>
              <a:rPr lang="zh-CN" altLang="en-US" smtClean="0"/>
              <a:t>区块链建立全网记账建立分布式信用，是互联网</a:t>
            </a:r>
            <a:r>
              <a:rPr lang="en-US" altLang="zh-CN" smtClean="0"/>
              <a:t>TCP/IP</a:t>
            </a:r>
            <a:r>
              <a:rPr lang="zh-CN" altLang="en-US" smtClean="0"/>
              <a:t>的升级版，是从信息传递升级到价值传递；</a:t>
            </a:r>
          </a:p>
        </p:txBody>
      </p:sp>
      <p:pic>
        <p:nvPicPr>
          <p:cNvPr id="89091" name="Picture 5" descr="dfbe1620098aa195-4d4889acff083c01-76af993a3eccacdcdfc9dd043cb2e19a"/>
          <p:cNvPicPr>
            <a:picLocks noChangeAspect="1" noChangeArrowheads="1"/>
          </p:cNvPicPr>
          <p:nvPr/>
        </p:nvPicPr>
        <p:blipFill>
          <a:blip r:embed="rId2"/>
          <a:srcRect/>
          <a:stretch>
            <a:fillRect/>
          </a:stretch>
        </p:blipFill>
        <p:spPr bwMode="auto">
          <a:xfrm>
            <a:off x="1692275" y="3141663"/>
            <a:ext cx="4968875" cy="3098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p:cNvSpPr>
          <p:nvPr>
            <p:ph type="title"/>
          </p:nvPr>
        </p:nvSpPr>
        <p:spPr bwMode="auto"/>
        <p:txBody>
          <a:bodyPr wrap="square" numCol="1" compatLnSpc="1">
            <a:prstTxWarp prst="textNoShape">
              <a:avLst/>
            </a:prstTxWarp>
          </a:bodyPr>
          <a:lstStyle/>
          <a:p>
            <a:pPr eaLnBrk="1" hangingPunct="1"/>
            <a:r>
              <a:rPr lang="zh-CN" altLang="en-US" sz="3400" cap="none" smtClean="0">
                <a:ln>
                  <a:noFill/>
                </a:ln>
                <a:solidFill>
                  <a:schemeClr val="tx1"/>
                </a:solidFill>
              </a:rPr>
              <a:t>区块链（</a:t>
            </a:r>
            <a:r>
              <a:rPr lang="en-US" altLang="zh-CN" sz="3400" cap="none" smtClean="0">
                <a:ln>
                  <a:noFill/>
                </a:ln>
                <a:solidFill>
                  <a:schemeClr val="tx1"/>
                </a:solidFill>
              </a:rPr>
              <a:t>Blockchain</a:t>
            </a:r>
            <a:r>
              <a:rPr lang="zh-CN" altLang="en-US" sz="3400" cap="none" smtClean="0">
                <a:ln>
                  <a:noFill/>
                </a:ln>
                <a:solidFill>
                  <a:schemeClr val="tx1"/>
                </a:solidFill>
              </a:rPr>
              <a:t>）时代的创新</a:t>
            </a:r>
            <a:endParaRPr lang="en-US" altLang="zh-CN" sz="3400" cap="none" smtClean="0">
              <a:ln>
                <a:noFill/>
              </a:ln>
              <a:solidFill>
                <a:schemeClr val="tx1"/>
              </a:solidFill>
            </a:endParaRPr>
          </a:p>
        </p:txBody>
      </p:sp>
      <p:sp>
        <p:nvSpPr>
          <p:cNvPr id="91138" name="Rectangle 3"/>
          <p:cNvSpPr>
            <a:spLocks noGrp="1"/>
          </p:cNvSpPr>
          <p:nvPr>
            <p:ph type="body" idx="1"/>
          </p:nvPr>
        </p:nvSpPr>
        <p:spPr/>
        <p:txBody>
          <a:bodyPr/>
          <a:lstStyle/>
          <a:p>
            <a:pPr eaLnBrk="1" hangingPunct="1">
              <a:lnSpc>
                <a:spcPct val="90000"/>
              </a:lnSpc>
            </a:pPr>
            <a:r>
              <a:rPr lang="zh-CN" altLang="en-US" sz="2200" smtClean="0"/>
              <a:t>区块链和物联网结合，将数字资产和原子资产统一起来，抹平消费资产和现金资产的区别，扩展大众的信用，加速价值流通；</a:t>
            </a:r>
          </a:p>
          <a:p>
            <a:pPr eaLnBrk="1" hangingPunct="1">
              <a:lnSpc>
                <a:spcPct val="90000"/>
              </a:lnSpc>
            </a:pPr>
            <a:r>
              <a:rPr lang="zh-CN" altLang="en-US" sz="2200" smtClean="0"/>
              <a:t>区块链上建立知识产权保护系统，对知识产权的使用全网记账，建立全球广告市场；</a:t>
            </a:r>
          </a:p>
          <a:p>
            <a:pPr eaLnBrk="1" hangingPunct="1">
              <a:lnSpc>
                <a:spcPct val="90000"/>
              </a:lnSpc>
            </a:pPr>
            <a:r>
              <a:rPr lang="zh-CN" altLang="en-US" sz="2200" smtClean="0"/>
              <a:t>区块链为一路一带的新兴经济体发行协议型密码学货币提供了技术自称；</a:t>
            </a:r>
          </a:p>
          <a:p>
            <a:pPr eaLnBrk="1" hangingPunct="1">
              <a:lnSpc>
                <a:spcPct val="90000"/>
              </a:lnSpc>
            </a:pPr>
            <a:r>
              <a:rPr lang="zh-CN" altLang="en-US" sz="2200" smtClean="0"/>
              <a:t>区块链</a:t>
            </a:r>
            <a:r>
              <a:rPr lang="en-US" altLang="zh-CN" sz="2200" smtClean="0"/>
              <a:t>+</a:t>
            </a:r>
            <a:r>
              <a:rPr lang="zh-CN" altLang="en-US" sz="2200" smtClean="0"/>
              <a:t>云计算可以发展成去中心化的自媒体和社区系统；</a:t>
            </a:r>
          </a:p>
          <a:p>
            <a:pPr eaLnBrk="1" hangingPunct="1">
              <a:lnSpc>
                <a:spcPct val="90000"/>
              </a:lnSpc>
            </a:pPr>
            <a:r>
              <a:rPr lang="zh-CN" altLang="en-US" sz="2200" smtClean="0"/>
              <a:t>区块链可以搭建去中心化的股权众筹体系，让创新项目提前进入流通领域；</a:t>
            </a:r>
          </a:p>
          <a:p>
            <a:pPr eaLnBrk="1" hangingPunct="1">
              <a:lnSpc>
                <a:spcPct val="90000"/>
              </a:lnSpc>
            </a:pPr>
            <a:r>
              <a:rPr lang="zh-CN" altLang="en-US" sz="2200" smtClean="0"/>
              <a:t>区块链可以发展出全透明的财务管理系统；</a:t>
            </a:r>
          </a:p>
          <a:p>
            <a:pPr eaLnBrk="1" hangingPunct="1">
              <a:lnSpc>
                <a:spcPct val="90000"/>
              </a:lnSpc>
            </a:pPr>
            <a:r>
              <a:rPr lang="zh-CN" altLang="en-US" sz="2200" smtClean="0"/>
              <a:t>区块链与</a:t>
            </a:r>
            <a:r>
              <a:rPr lang="en-US" altLang="zh-CN" sz="2200" smtClean="0"/>
              <a:t>DAC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p:cNvSpPr>
          <p:nvPr>
            <p:ph type="title"/>
          </p:nvPr>
        </p:nvSpPr>
        <p:spPr bwMode="auto"/>
        <p:txBody>
          <a:bodyPr wrap="square" numCol="1" compatLnSpc="1">
            <a:prstTxWarp prst="textNoShape">
              <a:avLst/>
            </a:prstTxWarp>
          </a:bodyPr>
          <a:lstStyle/>
          <a:p>
            <a:pPr eaLnBrk="1" hangingPunct="1"/>
            <a:r>
              <a:rPr lang="zh-CN" altLang="en-US" sz="3400" cap="none" smtClean="0">
                <a:ln>
                  <a:noFill/>
                </a:ln>
                <a:solidFill>
                  <a:schemeClr val="tx1"/>
                </a:solidFill>
              </a:rPr>
              <a:t>亚洲数字资产金融协会的财务管理</a:t>
            </a:r>
          </a:p>
        </p:txBody>
      </p:sp>
      <p:sp>
        <p:nvSpPr>
          <p:cNvPr id="92162" name="Rectangle 3"/>
          <p:cNvSpPr>
            <a:spLocks noGrp="1"/>
          </p:cNvSpPr>
          <p:nvPr>
            <p:ph type="body" idx="1"/>
          </p:nvPr>
        </p:nvSpPr>
        <p:spPr>
          <a:xfrm>
            <a:off x="468313" y="1773238"/>
            <a:ext cx="7239000" cy="1150937"/>
          </a:xfrm>
        </p:spPr>
        <p:txBody>
          <a:bodyPr/>
          <a:lstStyle/>
          <a:p>
            <a:pPr eaLnBrk="1" hangingPunct="1"/>
            <a:r>
              <a:rPr lang="en-US" altLang="zh-CN" smtClean="0"/>
              <a:t>18unxm9c5PkHLZruYvEeSsgJst9upEpLGX  </a:t>
            </a:r>
          </a:p>
          <a:p>
            <a:pPr eaLnBrk="1" hangingPunct="1"/>
            <a:r>
              <a:rPr lang="zh-CN" altLang="en-US" smtClean="0"/>
              <a:t>实验</a:t>
            </a:r>
            <a:r>
              <a:rPr lang="en-US" altLang="zh-CN" smtClean="0"/>
              <a:t>2014-12-10 </a:t>
            </a:r>
          </a:p>
          <a:p>
            <a:pPr eaLnBrk="1" hangingPunct="1"/>
            <a:endParaRPr lang="zh-CN" altLang="en-US" smtClean="0"/>
          </a:p>
        </p:txBody>
      </p:sp>
      <p:sp>
        <p:nvSpPr>
          <p:cNvPr id="92163" name="AutoShape 5" descr="proxy?url=aHR0cDovL3d3dy44YnRjLmNvbS93cC1jb250ZW50L3VwbG9hZHMvMjAxNC8wNS90aW10aHVtYi5qcGVn&amp;md5=b4900ace6e28cfabc1a38c8bcdcd7b3d"/>
          <p:cNvSpPr>
            <a:spLocks noChangeAspect="1" noChangeArrowheads="1"/>
          </p:cNvSpPr>
          <p:nvPr/>
        </p:nvSpPr>
        <p:spPr bwMode="auto">
          <a:xfrm>
            <a:off x="160338" y="46038"/>
            <a:ext cx="304800" cy="304800"/>
          </a:xfrm>
          <a:prstGeom prst="rect">
            <a:avLst/>
          </a:prstGeom>
          <a:noFill/>
          <a:ln w="9525">
            <a:noFill/>
            <a:miter lim="800000"/>
            <a:headEnd/>
            <a:tailEnd/>
          </a:ln>
        </p:spPr>
        <p:txBody>
          <a:bodyPr/>
          <a:lstStyle/>
          <a:p>
            <a:endParaRPr lang="zh-CN" altLang="en-US">
              <a:ea typeface="宋体" charset="-122"/>
            </a:endParaRPr>
          </a:p>
        </p:txBody>
      </p:sp>
      <p:sp>
        <p:nvSpPr>
          <p:cNvPr id="92164" name="AutoShape 7" descr="proxy?url=aHR0cDovL3d3dy44YnRjLmNvbS93cC1jb250ZW50L3VwbG9hZHMvMjAxNC8wNS90aW10aHVtYi5qcGVn&amp;md5=b4900ace6e28cfabc1a38c8bcdcd7b3d"/>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zh-CN" altLang="en-US">
              <a:ea typeface="宋体" charset="-122"/>
            </a:endParaRPr>
          </a:p>
        </p:txBody>
      </p:sp>
      <p:sp>
        <p:nvSpPr>
          <p:cNvPr id="92165" name="AutoShape 9" descr="proxy?url=aHR0cDovL3d3dy44YnRjLmNvbS93cC1jb250ZW50L3VwbG9hZHMvMjAxNC8wNS90aW10aHVtYi5qcGVn&amp;md5=b4900ace6e28cfabc1a38c8bcdcd7b3d"/>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zh-CN" altLang="en-US">
              <a:ea typeface="宋体" charset="-122"/>
            </a:endParaRPr>
          </a:p>
        </p:txBody>
      </p:sp>
      <p:pic>
        <p:nvPicPr>
          <p:cNvPr id="92166" name="Picture 10"/>
          <p:cNvPicPr>
            <a:picLocks noChangeAspect="1" noChangeArrowheads="1"/>
          </p:cNvPicPr>
          <p:nvPr/>
        </p:nvPicPr>
        <p:blipFill>
          <a:blip r:embed="rId2"/>
          <a:srcRect/>
          <a:stretch>
            <a:fillRect/>
          </a:stretch>
        </p:blipFill>
        <p:spPr bwMode="auto">
          <a:xfrm>
            <a:off x="1619250" y="2852738"/>
            <a:ext cx="5040313" cy="33226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p:nvPr>
        </p:nvSpPr>
        <p:spPr bwMode="auto"/>
        <p:txBody>
          <a:bodyPr wrap="square" numCol="1" compatLnSpc="1">
            <a:prstTxWarp prst="textNoShape">
              <a:avLst/>
            </a:prstTxWarp>
          </a:bodyPr>
          <a:lstStyle/>
          <a:p>
            <a:pPr eaLnBrk="1" hangingPunct="1"/>
            <a:r>
              <a:rPr lang="zh-CN" altLang="en-US" sz="3400" cap="none" smtClean="0">
                <a:ln>
                  <a:noFill/>
                </a:ln>
                <a:solidFill>
                  <a:schemeClr val="tx1"/>
                </a:solidFill>
              </a:rPr>
              <a:t>区块链游戏的规则：</a:t>
            </a:r>
            <a:br>
              <a:rPr lang="zh-CN" altLang="en-US" sz="3400" cap="none" smtClean="0">
                <a:ln>
                  <a:noFill/>
                </a:ln>
                <a:solidFill>
                  <a:schemeClr val="tx1"/>
                </a:solidFill>
              </a:rPr>
            </a:br>
            <a:endParaRPr lang="zh-CN" altLang="en-US" sz="3400" cap="none" smtClean="0">
              <a:ln>
                <a:noFill/>
              </a:ln>
              <a:solidFill>
                <a:schemeClr val="tx1"/>
              </a:solidFill>
            </a:endParaRPr>
          </a:p>
        </p:txBody>
      </p:sp>
      <p:sp>
        <p:nvSpPr>
          <p:cNvPr id="93188" name="Text Box 4"/>
          <p:cNvSpPr txBox="1">
            <a:spLocks noChangeArrowheads="1"/>
          </p:cNvSpPr>
          <p:nvPr/>
        </p:nvSpPr>
        <p:spPr bwMode="auto">
          <a:xfrm>
            <a:off x="684213" y="1484313"/>
            <a:ext cx="6911975" cy="2154237"/>
          </a:xfrm>
          <a:prstGeom prst="rect">
            <a:avLst/>
          </a:prstGeom>
          <a:noFill/>
          <a:ln w="9525">
            <a:noFill/>
            <a:miter lim="800000"/>
            <a:headEnd/>
            <a:tailEnd/>
          </a:ln>
          <a:effectLst/>
        </p:spPr>
        <p:txBody>
          <a:bodyPr>
            <a:spAutoFit/>
          </a:bodyPr>
          <a:lstStyle/>
          <a:p>
            <a:pPr>
              <a:spcBef>
                <a:spcPct val="50000"/>
              </a:spcBef>
            </a:pPr>
            <a:r>
              <a:rPr lang="zh-CN" altLang="en-US"/>
              <a:t>一、每一次学生有效的提问、回答、提出见解，得到老师认可的，在区块链上的这位同学名字后面的“正”字上加一笔画。</a:t>
            </a:r>
          </a:p>
          <a:p>
            <a:pPr>
              <a:spcBef>
                <a:spcPct val="50000"/>
              </a:spcBef>
            </a:pPr>
            <a:r>
              <a:rPr lang="zh-CN" altLang="en-US"/>
              <a:t>二、最后结果统计，共识机制：如果</a:t>
            </a:r>
            <a:r>
              <a:rPr lang="en-US" altLang="zh-CN"/>
              <a:t>50%</a:t>
            </a:r>
            <a:r>
              <a:rPr lang="zh-CN" altLang="en-US"/>
              <a:t>以上同学记账一致，该位同学的统计有效。</a:t>
            </a:r>
          </a:p>
          <a:p>
            <a:pPr>
              <a:spcBef>
                <a:spcPct val="50000"/>
              </a:spcBef>
            </a:pPr>
            <a:r>
              <a:rPr lang="zh-CN" altLang="en-US"/>
              <a:t>三、如果没有达到</a:t>
            </a:r>
            <a:r>
              <a:rPr lang="en-US" altLang="zh-CN"/>
              <a:t>50%</a:t>
            </a:r>
            <a:r>
              <a:rPr lang="zh-CN" altLang="en-US"/>
              <a:t>一致的记账作废。</a:t>
            </a:r>
          </a:p>
          <a:p>
            <a:pPr>
              <a:spcBef>
                <a:spcPct val="50000"/>
              </a:spcBef>
            </a:pPr>
            <a:r>
              <a:rPr lang="zh-CN" altLang="en-US"/>
              <a:t>四、得有效统计正字最多的同学获胜。</a:t>
            </a:r>
          </a:p>
        </p:txBody>
      </p:sp>
      <p:pic>
        <p:nvPicPr>
          <p:cNvPr id="93189" name="Picture 5" descr="f704f7170ab21588-ea732ad9d282d60c-d4763674294918b3ca8566196d5c7419"/>
          <p:cNvPicPr>
            <a:picLocks noChangeAspect="1" noChangeArrowheads="1"/>
          </p:cNvPicPr>
          <p:nvPr/>
        </p:nvPicPr>
        <p:blipFill>
          <a:blip r:embed="rId2"/>
          <a:srcRect/>
          <a:stretch>
            <a:fillRect/>
          </a:stretch>
        </p:blipFill>
        <p:spPr bwMode="auto">
          <a:xfrm>
            <a:off x="1547813" y="4292600"/>
            <a:ext cx="4608512" cy="16605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p:cNvSpPr>
          <p:nvPr>
            <p:ph type="title"/>
          </p:nvPr>
        </p:nvSpPr>
        <p:spPr bwMode="auto"/>
        <p:txBody>
          <a:bodyPr wrap="square" numCol="1" compatLnSpc="1">
            <a:prstTxWarp prst="textNoShape">
              <a:avLst/>
            </a:prstTxWarp>
          </a:bodyPr>
          <a:lstStyle/>
          <a:p>
            <a:pPr eaLnBrk="1" hangingPunct="1"/>
            <a:r>
              <a:rPr lang="zh-CN" altLang="en-US" cap="none" smtClean="0">
                <a:ln>
                  <a:noFill/>
                </a:ln>
                <a:solidFill>
                  <a:schemeClr val="tx1"/>
                </a:solidFill>
              </a:rPr>
              <a:t>后附：</a:t>
            </a:r>
          </a:p>
        </p:txBody>
      </p:sp>
      <p:sp>
        <p:nvSpPr>
          <p:cNvPr id="94210" name="Rectangle 3"/>
          <p:cNvSpPr>
            <a:spLocks noGrp="1"/>
          </p:cNvSpPr>
          <p:nvPr>
            <p:ph type="body" idx="1"/>
          </p:nvPr>
        </p:nvSpPr>
        <p:spPr/>
        <p:txBody>
          <a:bodyPr/>
          <a:lstStyle/>
          <a:p>
            <a:pPr eaLnBrk="1" hangingPunct="1"/>
            <a:r>
              <a:rPr lang="zh-CN" altLang="en-US" b="1" smtClean="0"/>
              <a:t>量子金融和比特币</a:t>
            </a:r>
          </a:p>
          <a:p>
            <a:pPr eaLnBrk="1" hangingPunct="1"/>
            <a:r>
              <a:rPr lang="zh-CN" altLang="en-US" b="1" smtClean="0"/>
              <a:t>比特币运行原理和金融功能</a:t>
            </a:r>
          </a:p>
          <a:p>
            <a:pPr eaLnBrk="1" hangingPunct="1"/>
            <a:r>
              <a:rPr lang="zh-CN" altLang="en-US" b="1" smtClean="0"/>
              <a:t>和王小云教授学习区块链的密码学基础</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en-US" altLang="zh-CN" dirty="0" smtClean="0"/>
              <a:t> </a:t>
            </a:r>
            <a:endParaRPr lang="zh-CN" altLang="en-US" dirty="0"/>
          </a:p>
        </p:txBody>
      </p:sp>
      <p:sp>
        <p:nvSpPr>
          <p:cNvPr id="17410" name="TextBox 12"/>
          <p:cNvSpPr txBox="1">
            <a:spLocks noChangeArrowheads="1"/>
          </p:cNvSpPr>
          <p:nvPr/>
        </p:nvSpPr>
        <p:spPr bwMode="auto">
          <a:xfrm>
            <a:off x="2555875" y="0"/>
            <a:ext cx="6588125" cy="641350"/>
          </a:xfrm>
          <a:prstGeom prst="rect">
            <a:avLst/>
          </a:prstGeom>
          <a:noFill/>
          <a:ln w="9525">
            <a:noFill/>
            <a:miter lim="800000"/>
            <a:headEnd/>
            <a:tailEnd/>
          </a:ln>
        </p:spPr>
        <p:txBody>
          <a:bodyPr>
            <a:spAutoFit/>
          </a:bodyPr>
          <a:lstStyle/>
          <a:p>
            <a:r>
              <a:rPr lang="zh-CN" altLang="en-US" sz="2800">
                <a:solidFill>
                  <a:schemeClr val="bg1"/>
                </a:solidFill>
                <a:latin typeface="方正姚体"/>
                <a:ea typeface="方正姚体"/>
                <a:cs typeface="方正姚体"/>
              </a:rPr>
              <a:t>一、</a:t>
            </a:r>
            <a:r>
              <a:rPr lang="zh-CN" altLang="en-US" sz="3600" b="1">
                <a:solidFill>
                  <a:schemeClr val="bg1"/>
                </a:solidFill>
                <a:latin typeface="方正姚体"/>
                <a:ea typeface="方正姚体"/>
                <a:cs typeface="方正姚体"/>
              </a:rPr>
              <a:t>第一代互联网创新的意义</a:t>
            </a:r>
          </a:p>
        </p:txBody>
      </p:sp>
      <p:sp>
        <p:nvSpPr>
          <p:cNvPr id="17411" name="TextBox 15"/>
          <p:cNvSpPr txBox="1">
            <a:spLocks noChangeArrowheads="1"/>
          </p:cNvSpPr>
          <p:nvPr/>
        </p:nvSpPr>
        <p:spPr bwMode="auto">
          <a:xfrm>
            <a:off x="539750" y="1196975"/>
            <a:ext cx="8280400" cy="1187450"/>
          </a:xfrm>
          <a:prstGeom prst="rect">
            <a:avLst/>
          </a:prstGeom>
          <a:noFill/>
          <a:ln w="9525">
            <a:noFill/>
            <a:miter lim="800000"/>
            <a:headEnd/>
            <a:tailEnd/>
          </a:ln>
        </p:spPr>
        <p:txBody>
          <a:bodyPr>
            <a:spAutoFit/>
          </a:bodyPr>
          <a:lstStyle/>
          <a:p>
            <a:pPr marL="342900" indent="-342900"/>
            <a:r>
              <a:rPr lang="en-US" altLang="zh-CN" sz="2400" b="1">
                <a:solidFill>
                  <a:srgbClr val="FF9933"/>
                </a:solidFill>
                <a:ea typeface="宋体" charset="-122"/>
              </a:rPr>
              <a:t>TCP/IP</a:t>
            </a:r>
            <a:r>
              <a:rPr lang="zh-CN" altLang="en-US" sz="2400" b="1">
                <a:solidFill>
                  <a:srgbClr val="FF9933"/>
                </a:solidFill>
                <a:ea typeface="宋体" charset="-122"/>
              </a:rPr>
              <a:t>协议就是“自由、平等、博爱”普世价值的程序化、协议化、可执行化。</a:t>
            </a:r>
          </a:p>
          <a:p>
            <a:pPr marL="342900" indent="-342900"/>
            <a:r>
              <a:rPr lang="zh-CN" altLang="en-US" sz="2400" b="1">
                <a:solidFill>
                  <a:srgbClr val="FF9933"/>
                </a:solidFill>
                <a:ea typeface="宋体" charset="-122"/>
              </a:rPr>
              <a:t>第一代互联网的革命具体解决了信息传输的低成本高效率</a:t>
            </a:r>
          </a:p>
        </p:txBody>
      </p:sp>
      <p:pic>
        <p:nvPicPr>
          <p:cNvPr id="17414" name="Picture 6" descr="366be602420c0f2eb5c3bec3a42f438a"/>
          <p:cNvPicPr>
            <a:picLocks noChangeAspect="1" noChangeArrowheads="1"/>
          </p:cNvPicPr>
          <p:nvPr/>
        </p:nvPicPr>
        <p:blipFill>
          <a:blip r:embed="rId2"/>
          <a:srcRect/>
          <a:stretch>
            <a:fillRect/>
          </a:stretch>
        </p:blipFill>
        <p:spPr bwMode="auto">
          <a:xfrm>
            <a:off x="1476375" y="3284538"/>
            <a:ext cx="4895850" cy="24479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idx="4294967295"/>
          </p:nvPr>
        </p:nvSpPr>
        <p:spPr bwMode="auto">
          <a:noFill/>
        </p:spPr>
        <p:txBody>
          <a:bodyPr wrap="square" numCol="1" compatLnSpc="1">
            <a:prstTxWarp prst="textNoShape">
              <a:avLst/>
            </a:prstTxWarp>
          </a:bodyPr>
          <a:lstStyle/>
          <a:p>
            <a:pPr eaLnBrk="1" hangingPunct="1"/>
            <a:r>
              <a:rPr lang="zh-CN" altLang="en-US" cap="none" smtClean="0">
                <a:ln>
                  <a:noFill/>
                </a:ln>
                <a:solidFill>
                  <a:schemeClr val="tx1"/>
                </a:solidFill>
              </a:rPr>
              <a:t>二、第二代互联网要解决的问题</a:t>
            </a:r>
          </a:p>
        </p:txBody>
      </p:sp>
      <p:sp>
        <p:nvSpPr>
          <p:cNvPr id="18437" name="Rectangle 3"/>
          <p:cNvSpPr>
            <a:spLocks/>
          </p:cNvSpPr>
          <p:nvPr/>
        </p:nvSpPr>
        <p:spPr bwMode="auto">
          <a:xfrm>
            <a:off x="468313" y="1628775"/>
            <a:ext cx="7239000" cy="4846638"/>
          </a:xfrm>
          <a:prstGeom prst="rect">
            <a:avLst/>
          </a:prstGeom>
          <a:noFill/>
          <a:ln w="9525">
            <a:noFill/>
            <a:miter lim="800000"/>
            <a:headEnd/>
            <a:tailEnd/>
          </a:ln>
        </p:spPr>
        <p:txBody>
          <a:bodyPr/>
          <a:lstStyle/>
          <a:p>
            <a:pPr marL="273050" indent="-273050"/>
            <a:r>
              <a:rPr lang="en-US" altLang="zh-CN" sz="2600" b="1">
                <a:solidFill>
                  <a:srgbClr val="E36406"/>
                </a:solidFill>
                <a:latin typeface="Trebuchet MS" pitchFamily="34" charset="0"/>
              </a:rPr>
              <a:t>B</a:t>
            </a:r>
            <a:r>
              <a:rPr lang="zh-CN" altLang="en-US" sz="2600" b="1">
                <a:solidFill>
                  <a:srgbClr val="E36406"/>
                </a:solidFill>
                <a:latin typeface="Trebuchet MS" pitchFamily="34" charset="0"/>
              </a:rPr>
              <a:t>：价值传递的高成本低效率</a:t>
            </a:r>
            <a:endParaRPr lang="zh-CN" altLang="en-US" sz="2600">
              <a:latin typeface="Trebuchet MS" pitchFamily="34" charset="0"/>
            </a:endParaRPr>
          </a:p>
        </p:txBody>
      </p:sp>
      <p:pic>
        <p:nvPicPr>
          <p:cNvPr id="18438" name="Picture 6"/>
          <p:cNvPicPr>
            <a:picLocks noChangeAspect="1" noChangeArrowheads="1"/>
          </p:cNvPicPr>
          <p:nvPr/>
        </p:nvPicPr>
        <p:blipFill>
          <a:blip r:embed="rId2"/>
          <a:srcRect/>
          <a:stretch>
            <a:fillRect/>
          </a:stretch>
        </p:blipFill>
        <p:spPr bwMode="auto">
          <a:xfrm>
            <a:off x="1547813" y="2708275"/>
            <a:ext cx="5543550" cy="33242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Box 12"/>
          <p:cNvSpPr txBox="1">
            <a:spLocks noChangeArrowheads="1"/>
          </p:cNvSpPr>
          <p:nvPr/>
        </p:nvSpPr>
        <p:spPr bwMode="auto">
          <a:xfrm>
            <a:off x="3857625" y="142875"/>
            <a:ext cx="4429125" cy="954088"/>
          </a:xfrm>
          <a:prstGeom prst="rect">
            <a:avLst/>
          </a:prstGeom>
          <a:noFill/>
          <a:ln w="9525">
            <a:noFill/>
            <a:miter lim="800000"/>
            <a:headEnd/>
            <a:tailEnd/>
          </a:ln>
        </p:spPr>
        <p:txBody>
          <a:bodyPr>
            <a:spAutoFit/>
          </a:bodyPr>
          <a:lstStyle/>
          <a:p>
            <a:pPr algn="ctr"/>
            <a:endParaRPr lang="en-US" altLang="zh-CN" sz="2800">
              <a:solidFill>
                <a:schemeClr val="bg1"/>
              </a:solidFill>
              <a:latin typeface="方正姚体"/>
              <a:ea typeface="方正姚体"/>
              <a:cs typeface="方正姚体"/>
            </a:endParaRPr>
          </a:p>
          <a:p>
            <a:pPr algn="ctr"/>
            <a:endParaRPr lang="zh-CN" altLang="en-US" sz="2800">
              <a:solidFill>
                <a:schemeClr val="bg1"/>
              </a:solidFill>
              <a:latin typeface="方正姚体"/>
              <a:ea typeface="方正姚体"/>
              <a:cs typeface="方正姚体"/>
            </a:endParaRPr>
          </a:p>
        </p:txBody>
      </p:sp>
      <p:sp>
        <p:nvSpPr>
          <p:cNvPr id="77826" name="TextBox 14"/>
          <p:cNvSpPr txBox="1">
            <a:spLocks noChangeArrowheads="1"/>
          </p:cNvSpPr>
          <p:nvPr/>
        </p:nvSpPr>
        <p:spPr bwMode="auto">
          <a:xfrm>
            <a:off x="2771775" y="71438"/>
            <a:ext cx="6015038" cy="523875"/>
          </a:xfrm>
          <a:prstGeom prst="rect">
            <a:avLst/>
          </a:prstGeom>
          <a:noFill/>
          <a:ln w="9525">
            <a:noFill/>
            <a:miter lim="800000"/>
            <a:headEnd/>
            <a:tailEnd/>
          </a:ln>
        </p:spPr>
        <p:txBody>
          <a:bodyPr>
            <a:spAutoFit/>
          </a:bodyPr>
          <a:lstStyle/>
          <a:p>
            <a:pPr algn="ctr"/>
            <a:r>
              <a:rPr lang="zh-CN" altLang="en-US" sz="2800">
                <a:solidFill>
                  <a:schemeClr val="bg1"/>
                </a:solidFill>
                <a:latin typeface="方正姚体"/>
                <a:ea typeface="方正姚体"/>
                <a:cs typeface="方正姚体"/>
              </a:rPr>
              <a:t>全球电商遭遇跨境支付</a:t>
            </a:r>
          </a:p>
        </p:txBody>
      </p:sp>
      <p:graphicFrame>
        <p:nvGraphicFramePr>
          <p:cNvPr id="10" name="图表 9"/>
          <p:cNvGraphicFramePr/>
          <p:nvPr/>
        </p:nvGraphicFramePr>
        <p:xfrm>
          <a:off x="971600" y="1268760"/>
          <a:ext cx="7560840" cy="475252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Box 12"/>
          <p:cNvSpPr txBox="1">
            <a:spLocks noChangeArrowheads="1"/>
          </p:cNvSpPr>
          <p:nvPr/>
        </p:nvSpPr>
        <p:spPr bwMode="auto">
          <a:xfrm>
            <a:off x="3857625" y="142875"/>
            <a:ext cx="4429125" cy="954088"/>
          </a:xfrm>
          <a:prstGeom prst="rect">
            <a:avLst/>
          </a:prstGeom>
          <a:noFill/>
          <a:ln w="9525">
            <a:noFill/>
            <a:miter lim="800000"/>
            <a:headEnd/>
            <a:tailEnd/>
          </a:ln>
        </p:spPr>
        <p:txBody>
          <a:bodyPr>
            <a:spAutoFit/>
          </a:bodyPr>
          <a:lstStyle/>
          <a:p>
            <a:pPr algn="ctr"/>
            <a:endParaRPr lang="en-US" altLang="zh-CN" sz="2800">
              <a:solidFill>
                <a:schemeClr val="bg1"/>
              </a:solidFill>
              <a:latin typeface="方正姚体"/>
              <a:ea typeface="方正姚体"/>
              <a:cs typeface="方正姚体"/>
            </a:endParaRPr>
          </a:p>
          <a:p>
            <a:pPr algn="ctr"/>
            <a:endParaRPr lang="zh-CN" altLang="en-US" sz="2800">
              <a:solidFill>
                <a:schemeClr val="bg1"/>
              </a:solidFill>
              <a:latin typeface="方正姚体"/>
              <a:ea typeface="方正姚体"/>
              <a:cs typeface="方正姚体"/>
            </a:endParaRPr>
          </a:p>
        </p:txBody>
      </p:sp>
      <p:sp>
        <p:nvSpPr>
          <p:cNvPr id="78850" name="TextBox 26"/>
          <p:cNvSpPr txBox="1">
            <a:spLocks noChangeArrowheads="1"/>
          </p:cNvSpPr>
          <p:nvPr/>
        </p:nvSpPr>
        <p:spPr bwMode="auto">
          <a:xfrm>
            <a:off x="684213" y="2133600"/>
            <a:ext cx="8135937" cy="3508375"/>
          </a:xfrm>
          <a:prstGeom prst="rect">
            <a:avLst/>
          </a:prstGeom>
          <a:noFill/>
          <a:ln w="9525">
            <a:noFill/>
            <a:miter lim="800000"/>
            <a:headEnd/>
            <a:tailEnd/>
          </a:ln>
        </p:spPr>
        <p:txBody>
          <a:bodyPr>
            <a:spAutoFit/>
          </a:bodyPr>
          <a:lstStyle/>
          <a:p>
            <a:r>
              <a:rPr lang="zh-CN" altLang="en-US" sz="2800">
                <a:solidFill>
                  <a:srgbClr val="FF9933"/>
                </a:solidFill>
                <a:latin typeface="Trebuchet MS" pitchFamily="34" charset="0"/>
              </a:rPr>
              <a:t>费率一般在</a:t>
            </a:r>
            <a:r>
              <a:rPr lang="en-US" altLang="zh-CN" sz="2800">
                <a:solidFill>
                  <a:srgbClr val="FF9933"/>
                </a:solidFill>
                <a:latin typeface="Trebuchet MS" pitchFamily="34" charset="0"/>
              </a:rPr>
              <a:t>5%</a:t>
            </a:r>
            <a:r>
              <a:rPr lang="zh-CN" altLang="en-US" sz="2800">
                <a:solidFill>
                  <a:srgbClr val="FF9933"/>
                </a:solidFill>
                <a:latin typeface="Trebuchet MS" pitchFamily="34" charset="0"/>
              </a:rPr>
              <a:t>左右，清算时间一般在一周，商业欺诈问题，账户冻结问题</a:t>
            </a:r>
            <a:endParaRPr lang="en-US" altLang="zh-CN" sz="2800">
              <a:solidFill>
                <a:srgbClr val="FF9933"/>
              </a:solidFill>
              <a:latin typeface="Trebuchet MS" pitchFamily="34" charset="0"/>
            </a:endParaRPr>
          </a:p>
          <a:p>
            <a:r>
              <a:rPr lang="zh-CN" altLang="en-US" sz="2800">
                <a:solidFill>
                  <a:srgbClr val="FF9933"/>
                </a:solidFill>
                <a:latin typeface="Trebuchet MS" pitchFamily="34" charset="0"/>
              </a:rPr>
              <a:t>信用卡、电汇、西联汇款、</a:t>
            </a:r>
            <a:r>
              <a:rPr lang="en-US" altLang="zh-CN" sz="2800">
                <a:solidFill>
                  <a:srgbClr val="FF9933"/>
                </a:solidFill>
                <a:latin typeface="Trebuchet MS" pitchFamily="34" charset="0"/>
              </a:rPr>
              <a:t>PAYPAL</a:t>
            </a:r>
          </a:p>
          <a:p>
            <a:endParaRPr lang="en-US" altLang="zh-CN" sz="2800">
              <a:solidFill>
                <a:srgbClr val="FF9933"/>
              </a:solidFill>
              <a:latin typeface="Trebuchet MS" pitchFamily="34" charset="0"/>
            </a:endParaRPr>
          </a:p>
          <a:p>
            <a:r>
              <a:rPr lang="zh-CN" altLang="en-US" sz="2800">
                <a:solidFill>
                  <a:srgbClr val="FF9933"/>
                </a:solidFill>
                <a:latin typeface="Trebuchet MS" pitchFamily="34" charset="0"/>
              </a:rPr>
              <a:t>以主权国家为中心的法币和传统银行系统，供应链太长、成本居高</a:t>
            </a:r>
            <a:endParaRPr lang="en-US" altLang="zh-CN" sz="2800">
              <a:solidFill>
                <a:srgbClr val="FF9933"/>
              </a:solidFill>
              <a:latin typeface="Trebuchet MS" pitchFamily="34" charset="0"/>
            </a:endParaRPr>
          </a:p>
          <a:p>
            <a:endParaRPr lang="en-US" altLang="zh-CN" sz="2800">
              <a:solidFill>
                <a:srgbClr val="FF9933"/>
              </a:solidFill>
              <a:latin typeface="Trebuchet MS" pitchFamily="34" charset="0"/>
            </a:endParaRPr>
          </a:p>
          <a:p>
            <a:r>
              <a:rPr lang="en-US" altLang="zh-CN" sz="2800">
                <a:solidFill>
                  <a:srgbClr val="FF9933"/>
                </a:solidFill>
                <a:latin typeface="Trebuchet MS" pitchFamily="34" charset="0"/>
              </a:rPr>
              <a:t>2013</a:t>
            </a:r>
            <a:r>
              <a:rPr lang="zh-CN" altLang="en-US" sz="2800">
                <a:solidFill>
                  <a:srgbClr val="FF9933"/>
                </a:solidFill>
                <a:latin typeface="Trebuchet MS" pitchFamily="34" charset="0"/>
              </a:rPr>
              <a:t>年兴起的互联网金融的启示</a:t>
            </a:r>
          </a:p>
        </p:txBody>
      </p:sp>
      <p:sp>
        <p:nvSpPr>
          <p:cNvPr id="78851" name="TextBox 14"/>
          <p:cNvSpPr txBox="1">
            <a:spLocks noChangeArrowheads="1"/>
          </p:cNvSpPr>
          <p:nvPr/>
        </p:nvSpPr>
        <p:spPr bwMode="auto">
          <a:xfrm>
            <a:off x="1258888" y="404813"/>
            <a:ext cx="7456487" cy="579437"/>
          </a:xfrm>
          <a:prstGeom prst="rect">
            <a:avLst/>
          </a:prstGeom>
          <a:noFill/>
          <a:ln w="9525">
            <a:noFill/>
            <a:miter lim="800000"/>
            <a:headEnd/>
            <a:tailEnd/>
          </a:ln>
        </p:spPr>
        <p:txBody>
          <a:bodyPr>
            <a:spAutoFit/>
          </a:bodyPr>
          <a:lstStyle/>
          <a:p>
            <a:pPr algn="ctr"/>
            <a:r>
              <a:rPr lang="zh-CN" altLang="en-US" sz="3200" b="1">
                <a:solidFill>
                  <a:srgbClr val="FF9933"/>
                </a:solidFill>
                <a:latin typeface="方正姚体"/>
                <a:ea typeface="方正姚体"/>
                <a:cs typeface="方正姚体"/>
              </a:rPr>
              <a:t>以美元为主导的跨境支付费率高效率低</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idx="4294967295"/>
          </p:nvPr>
        </p:nvSpPr>
        <p:spPr bwMode="auto">
          <a:noFill/>
        </p:spPr>
        <p:txBody>
          <a:bodyPr wrap="square" numCol="1" compatLnSpc="1">
            <a:prstTxWarp prst="textNoShape">
              <a:avLst/>
            </a:prstTxWarp>
          </a:bodyPr>
          <a:lstStyle/>
          <a:p>
            <a:pPr eaLnBrk="1" hangingPunct="1"/>
            <a:r>
              <a:rPr lang="zh-CN" altLang="en-US" sz="3400" cap="none" smtClean="0">
                <a:ln>
                  <a:noFill/>
                </a:ln>
                <a:solidFill>
                  <a:srgbClr val="FF9933"/>
                </a:solidFill>
              </a:rPr>
              <a:t>三、加密货币</a:t>
            </a:r>
            <a:r>
              <a:rPr lang="en-US" altLang="zh-CN" sz="3400" cap="none" smtClean="0">
                <a:ln>
                  <a:noFill/>
                </a:ln>
                <a:solidFill>
                  <a:srgbClr val="FF9933"/>
                </a:solidFill>
              </a:rPr>
              <a:t>———</a:t>
            </a:r>
            <a:r>
              <a:rPr lang="zh-CN" altLang="en-US" sz="3400" cap="none" smtClean="0">
                <a:ln>
                  <a:noFill/>
                </a:ln>
                <a:solidFill>
                  <a:srgbClr val="FF9933"/>
                </a:solidFill>
              </a:rPr>
              <a:t>改变中心化信用建立机制</a:t>
            </a:r>
          </a:p>
        </p:txBody>
      </p:sp>
      <p:pic>
        <p:nvPicPr>
          <p:cNvPr id="79874" name="Picture 5" descr="cc4512ca0b8445e1856326785ca9dedc"/>
          <p:cNvPicPr>
            <a:picLocks noChangeAspect="1" noChangeArrowheads="1"/>
          </p:cNvPicPr>
          <p:nvPr/>
        </p:nvPicPr>
        <p:blipFill>
          <a:blip r:embed="rId2"/>
          <a:srcRect/>
          <a:stretch>
            <a:fillRect/>
          </a:stretch>
        </p:blipFill>
        <p:spPr bwMode="auto">
          <a:xfrm>
            <a:off x="1547813" y="2133600"/>
            <a:ext cx="5838825" cy="40767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normAutofit fontScale="90000"/>
          </a:bodyPr>
          <a:lstStyle/>
          <a:p>
            <a:pPr eaLnBrk="1" fontAlgn="auto" hangingPunct="1">
              <a:spcAft>
                <a:spcPts val="0"/>
              </a:spcAft>
              <a:defRPr/>
            </a:pPr>
            <a:r>
              <a:rPr lang="zh-CN" altLang="en-US" dirty="0" smtClean="0"/>
              <a:t>比特币的金融实验</a:t>
            </a:r>
            <a:r>
              <a:rPr lang="en-US" altLang="zh-CN" dirty="0" smtClean="0"/>
              <a:t>-</a:t>
            </a:r>
            <a:r>
              <a:rPr lang="zh-CN" altLang="en-US" dirty="0" smtClean="0"/>
              <a:t>去掉货币支付的中间链条</a:t>
            </a:r>
            <a:endParaRPr lang="zh-CN" altLang="en-US" dirty="0"/>
          </a:p>
        </p:txBody>
      </p:sp>
      <p:sp>
        <p:nvSpPr>
          <p:cNvPr id="80898" name="内容占位符 2"/>
          <p:cNvSpPr>
            <a:spLocks noGrp="1"/>
          </p:cNvSpPr>
          <p:nvPr>
            <p:ph idx="1"/>
          </p:nvPr>
        </p:nvSpPr>
        <p:spPr/>
        <p:txBody>
          <a:bodyPr/>
          <a:lstStyle/>
          <a:p>
            <a:pPr eaLnBrk="1" hangingPunct="1"/>
            <a:r>
              <a:rPr lang="en-US" altLang="zh-CN" sz="2800" smtClean="0"/>
              <a:t>A</a:t>
            </a:r>
            <a:r>
              <a:rPr lang="zh-CN" altLang="en-US" sz="2800" smtClean="0"/>
              <a:t>、</a:t>
            </a:r>
            <a:r>
              <a:rPr lang="en-US" altLang="zh-CN" sz="2800" smtClean="0"/>
              <a:t>2008</a:t>
            </a:r>
            <a:r>
              <a:rPr lang="zh-CN" altLang="en-US" sz="2800" smtClean="0"/>
              <a:t>年一个自称中本聪的人在密码学的学术圈里发表了一篇：：“</a:t>
            </a:r>
            <a:r>
              <a:rPr lang="en-US" altLang="zh-CN" sz="2800" smtClean="0"/>
              <a:t>Bitcoin:A peer to peer Electronic cash system</a:t>
            </a:r>
            <a:r>
              <a:rPr lang="zh-CN" altLang="en-US" sz="2800" smtClean="0"/>
              <a:t>”，其第一篇参考文献是引述中国人戴伟的论文：</a:t>
            </a:r>
            <a:r>
              <a:rPr lang="it-IT" altLang="zh-CN" sz="2800" smtClean="0"/>
              <a:t>W. Dai, “b-money,” http://www.weidai.com/bmoney.txt, 1998.</a:t>
            </a:r>
            <a:r>
              <a:rPr lang="zh-CN" altLang="en-US" sz="2800" smtClean="0">
                <a:solidFill>
                  <a:srgbClr val="FF0000"/>
                </a:solidFill>
              </a:rPr>
              <a:t>（想当圣人？）</a:t>
            </a:r>
            <a:endParaRPr lang="en-US" altLang="zh-CN" sz="2800" smtClean="0">
              <a:solidFill>
                <a:srgbClr val="FF0000"/>
              </a:solidFill>
            </a:endParaRPr>
          </a:p>
          <a:p>
            <a:pPr eaLnBrk="1" hangingPunct="1"/>
            <a:r>
              <a:rPr lang="en-US" altLang="zh-CN" sz="2800" smtClean="0"/>
              <a:t>B</a:t>
            </a:r>
            <a:r>
              <a:rPr lang="zh-CN" altLang="en-US" sz="2800" smtClean="0"/>
              <a:t>、</a:t>
            </a:r>
            <a:r>
              <a:rPr lang="en-US" altLang="zh-CN" sz="2800" smtClean="0"/>
              <a:t>2009</a:t>
            </a:r>
            <a:r>
              <a:rPr lang="zh-CN" altLang="en-US" sz="2800" smtClean="0"/>
              <a:t>年中本聪发布了基于互联网上的开源程序：比特币；</a:t>
            </a:r>
            <a:endParaRPr lang="en-US" altLang="zh-CN" sz="2800" smtClean="0"/>
          </a:p>
          <a:p>
            <a:pPr eaLnBrk="1" hangingPunct="1"/>
            <a:endParaRPr lang="zh-CN"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normAutofit fontScale="90000"/>
          </a:bodyPr>
          <a:lstStyle/>
          <a:p>
            <a:pPr eaLnBrk="1" fontAlgn="auto" hangingPunct="1">
              <a:spcAft>
                <a:spcPts val="0"/>
              </a:spcAft>
              <a:defRPr/>
            </a:pPr>
            <a:r>
              <a:rPr lang="en-US" altLang="zh-CN" sz="4000" dirty="0" smtClean="0">
                <a:solidFill>
                  <a:srgbClr val="0070C0"/>
                </a:solidFill>
              </a:rPr>
              <a:t/>
            </a:r>
            <a:br>
              <a:rPr lang="en-US" altLang="zh-CN" sz="4000" dirty="0" smtClean="0">
                <a:solidFill>
                  <a:srgbClr val="0070C0"/>
                </a:solidFill>
              </a:rPr>
            </a:br>
            <a:r>
              <a:rPr lang="zh-CN" altLang="en-US" sz="4000" dirty="0" smtClean="0">
                <a:solidFill>
                  <a:srgbClr val="0070C0"/>
                </a:solidFill>
              </a:rPr>
              <a:t>怎样防止重复支付：时间戳</a:t>
            </a:r>
            <a:br>
              <a:rPr lang="zh-CN" altLang="en-US" sz="4000" dirty="0" smtClean="0">
                <a:solidFill>
                  <a:srgbClr val="0070C0"/>
                </a:solidFill>
              </a:rPr>
            </a:br>
            <a:endParaRPr lang="zh-CN" altLang="en-US" dirty="0"/>
          </a:p>
        </p:txBody>
      </p:sp>
      <p:pic>
        <p:nvPicPr>
          <p:cNvPr id="81922" name="Picture 2"/>
          <p:cNvPicPr>
            <a:picLocks noChangeAspect="1" noChangeArrowheads="1"/>
          </p:cNvPicPr>
          <p:nvPr/>
        </p:nvPicPr>
        <p:blipFill>
          <a:blip r:embed="rId2"/>
          <a:srcRect/>
          <a:stretch>
            <a:fillRect/>
          </a:stretch>
        </p:blipFill>
        <p:spPr bwMode="auto">
          <a:xfrm>
            <a:off x="611188" y="1844675"/>
            <a:ext cx="6953250" cy="29622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1143000"/>
          </a:xfrm>
        </p:spPr>
        <p:txBody>
          <a:bodyPr>
            <a:normAutofit fontScale="90000"/>
          </a:bodyPr>
          <a:lstStyle/>
          <a:p>
            <a:pPr eaLnBrk="1" fontAlgn="auto" hangingPunct="1">
              <a:spcAft>
                <a:spcPts val="0"/>
              </a:spcAft>
              <a:defRPr/>
            </a:pPr>
            <a:r>
              <a:rPr lang="zh-CN" altLang="en-US" sz="4000" dirty="0" smtClean="0">
                <a:solidFill>
                  <a:srgbClr val="0070C0"/>
                </a:solidFill>
                <a:latin typeface="华文楷体" pitchFamily="2" charset="-122"/>
                <a:ea typeface="华文楷体" pitchFamily="2" charset="-122"/>
              </a:rPr>
              <a:t>矿工怎样同时记账？</a:t>
            </a:r>
            <a:br>
              <a:rPr lang="zh-CN" altLang="en-US" sz="4000" dirty="0" smtClean="0">
                <a:solidFill>
                  <a:srgbClr val="0070C0"/>
                </a:solidFill>
                <a:latin typeface="华文楷体" pitchFamily="2" charset="-122"/>
                <a:ea typeface="华文楷体" pitchFamily="2" charset="-122"/>
              </a:rPr>
            </a:br>
            <a:endParaRPr lang="zh-CN" altLang="en-US" dirty="0"/>
          </a:p>
        </p:txBody>
      </p:sp>
      <p:pic>
        <p:nvPicPr>
          <p:cNvPr id="82946" name="Picture 4"/>
          <p:cNvPicPr>
            <a:picLocks noChangeAspect="1" noChangeArrowheads="1"/>
          </p:cNvPicPr>
          <p:nvPr/>
        </p:nvPicPr>
        <p:blipFill>
          <a:blip r:embed="rId2"/>
          <a:srcRect/>
          <a:stretch>
            <a:fillRect/>
          </a:stretch>
        </p:blipFill>
        <p:spPr bwMode="auto">
          <a:xfrm>
            <a:off x="755650" y="1989138"/>
            <a:ext cx="6696075" cy="29146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Opulent</Template>
  <TotalTime>4635</TotalTime>
  <Words>862</Words>
  <Application>Microsoft Office PowerPoint</Application>
  <PresentationFormat>全屏显示(4:3)</PresentationFormat>
  <Paragraphs>49</Paragraphs>
  <Slides>17</Slides>
  <Notes>1</Notes>
  <HiddenSlides>0</HiddenSlides>
  <MMClips>0</MMClips>
  <ScaleCrop>false</ScaleCrop>
  <HeadingPairs>
    <vt:vector size="6" baseType="variant">
      <vt:variant>
        <vt:lpstr>已用的字体</vt:lpstr>
      </vt:variant>
      <vt:variant>
        <vt:i4>9</vt:i4>
      </vt:variant>
      <vt:variant>
        <vt:lpstr>演示文稿设计模板</vt:lpstr>
      </vt:variant>
      <vt:variant>
        <vt:i4>5</vt:i4>
      </vt:variant>
      <vt:variant>
        <vt:lpstr>幻灯片标题</vt:lpstr>
      </vt:variant>
      <vt:variant>
        <vt:i4>17</vt:i4>
      </vt:variant>
    </vt:vector>
  </HeadingPairs>
  <TitlesOfParts>
    <vt:vector size="31" baseType="lpstr">
      <vt:lpstr>Arial</vt:lpstr>
      <vt:lpstr>华文新魏</vt:lpstr>
      <vt:lpstr>Trebuchet MS</vt:lpstr>
      <vt:lpstr>黑体</vt:lpstr>
      <vt:lpstr>Wingdings 2</vt:lpstr>
      <vt:lpstr>Wingdings</vt:lpstr>
      <vt:lpstr>Calibri</vt:lpstr>
      <vt:lpstr>宋体</vt:lpstr>
      <vt:lpstr>方正姚体</vt:lpstr>
      <vt:lpstr>华丽</vt:lpstr>
      <vt:lpstr>华丽</vt:lpstr>
      <vt:lpstr>华丽</vt:lpstr>
      <vt:lpstr>华丽</vt:lpstr>
      <vt:lpstr>华丽</vt:lpstr>
      <vt:lpstr>幻灯片 1</vt:lpstr>
      <vt:lpstr>幻灯片 2</vt:lpstr>
      <vt:lpstr>二、第二代互联网要解决的问题</vt:lpstr>
      <vt:lpstr>幻灯片 4</vt:lpstr>
      <vt:lpstr>幻灯片 5</vt:lpstr>
      <vt:lpstr>三、加密货币———改变中心化信用建立机制</vt:lpstr>
      <vt:lpstr>幻灯片 7</vt:lpstr>
      <vt:lpstr>幻灯片 8</vt:lpstr>
      <vt:lpstr>幻灯片 9</vt:lpstr>
      <vt:lpstr>幻灯片 10</vt:lpstr>
      <vt:lpstr>幻灯片 11</vt:lpstr>
      <vt:lpstr>幻灯片 12</vt:lpstr>
      <vt:lpstr>比特币创新的核心——区块链（blockchain）</vt:lpstr>
      <vt:lpstr>区块链（Blockchain）时代的创新</vt:lpstr>
      <vt:lpstr>亚洲数字资产金融协会的财务管理</vt:lpstr>
      <vt:lpstr>区块链游戏的规则： </vt:lpstr>
      <vt:lpstr>后附：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Xiaocheng Xu</dc:creator>
  <cp:lastModifiedBy>john</cp:lastModifiedBy>
  <cp:revision>155</cp:revision>
  <dcterms:created xsi:type="dcterms:W3CDTF">2014-04-01T06:44:08Z</dcterms:created>
  <dcterms:modified xsi:type="dcterms:W3CDTF">2015-01-21T12:10:56Z</dcterms:modified>
</cp:coreProperties>
</file>