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0"/>
    <p:restoredTop sz="94676"/>
  </p:normalViewPr>
  <p:slideViewPr>
    <p:cSldViewPr snapToGrid="0">
      <p:cViewPr varScale="1">
        <p:scale>
          <a:sx n="135" d="100"/>
          <a:sy n="135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8b23112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8b23112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8b23112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8b23112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8b23112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8b23112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8b23112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8b23112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8b23112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8b23112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8b23112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8b23112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8b23112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8b23112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8b23112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8b23112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8b23112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8b23112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16E9A98-C786-8D4A-96BF-86CB2D59BB8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zh-CN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BME595 Course Project: Image colorization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by Ziyang Tang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Zhang, R., Isola, P., &amp; Efros, A. A. (2016, October). Colorful image colorization. In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European Conference on Computer Vision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649-666). Springer, Cham.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Zhang, R., Zhu, J. Y., Isola, P., Geng, X., Lin, A. S., Yu, T., &amp; Efros, A. A. (2017). Real-time user-guided image colorization with learned deep priors.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arXiv:1705.02999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Isola, P., Zhu, J. Y., Zhou, T., &amp; Efros, A. A. (2017). Image-to-image translation with conditional adversarial networks.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Zhu, J. Y., Park, T., Isola, P., &amp; Efros, A. A. (2017). Unpaired image-to-image translation using cycle-consistent adversarial networks.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Miyato, T., Kataoka, T., Koyama, M., &amp; Yoshida, Y. (2018). Spectral normalization for generative adversarial networks.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arXiv:1802.05957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Zhang, H., Goodfellow, I., Metaxas, D., &amp; Odena, A. (2018). Self-Attention Generative Adversarial Networks.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arXiv:1805.08318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Brock, A., Donahue, J., &amp; Simonyan, K. (2018). Large scale gan training for high fidelity natural image synthesis. </a:t>
            </a:r>
            <a:r>
              <a:rPr lang="zh-CN" sz="1000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arXiv:1809.11096</a:t>
            </a:r>
            <a:r>
              <a:rPr lang="zh-CN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167640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4"/>
          <p:cNvCxnSpPr/>
          <p:nvPr/>
        </p:nvCxnSpPr>
        <p:spPr>
          <a:xfrm>
            <a:off x="2784600" y="2972750"/>
            <a:ext cx="2634000" cy="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625" y="2078875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625" y="2078875"/>
            <a:ext cx="1676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Literature Reviews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>
              <a:lnSpc>
                <a:spcPct val="70000"/>
              </a:lnSpc>
            </a:pPr>
            <a:r>
              <a:rPr lang="en-US" altLang="zh-CN" dirty="0" smtClean="0"/>
              <a:t>Colorization</a:t>
            </a:r>
            <a:endParaRPr dirty="0"/>
          </a:p>
          <a:p>
            <a:pPr marL="742950" lvl="1" indent="-285750">
              <a:lnSpc>
                <a:spcPct val="70000"/>
              </a:lnSpc>
            </a:pPr>
            <a:r>
              <a:rPr lang="zh-CN" dirty="0" smtClean="0"/>
              <a:t>Classification</a:t>
            </a:r>
            <a:endParaRPr lang="en-US" altLang="zh-CN" dirty="0" smtClean="0"/>
          </a:p>
          <a:p>
            <a:pPr marL="742950" lvl="1" indent="-285750">
              <a:lnSpc>
                <a:spcPct val="70000"/>
              </a:lnSpc>
            </a:pPr>
            <a:r>
              <a:rPr lang="en-US" altLang="zh-CN" dirty="0" smtClean="0"/>
              <a:t>Regression</a:t>
            </a:r>
            <a:endParaRPr dirty="0"/>
          </a:p>
          <a:p>
            <a:pPr marL="285750" indent="-285750">
              <a:lnSpc>
                <a:spcPct val="70000"/>
              </a:lnSpc>
              <a:spcBef>
                <a:spcPts val="1600"/>
              </a:spcBef>
            </a:pPr>
            <a:r>
              <a:rPr lang="zh-CN" dirty="0"/>
              <a:t>Image-to-Image </a:t>
            </a:r>
            <a:r>
              <a:rPr lang="zh-CN" dirty="0" smtClean="0"/>
              <a:t>translations</a:t>
            </a:r>
            <a:endParaRPr lang="en-US" altLang="zh-CN" dirty="0" smtClean="0"/>
          </a:p>
          <a:p>
            <a:pPr marL="742950" lvl="1" indent="-285750">
              <a:lnSpc>
                <a:spcPct val="70000"/>
              </a:lnSpc>
            </a:pPr>
            <a:r>
              <a:rPr lang="en-US" altLang="zh-CN" dirty="0" err="1" smtClean="0"/>
              <a:t>Unet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altLang="zh-CN" dirty="0" smtClean="0"/>
              <a:t>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self-attention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(didn’t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it)</a:t>
            </a:r>
            <a:endParaRPr dirty="0"/>
          </a:p>
          <a:p>
            <a:pPr marL="285750" indent="-285750">
              <a:lnSpc>
                <a:spcPct val="70000"/>
              </a:lnSpc>
              <a:spcBef>
                <a:spcPts val="1600"/>
              </a:spcBef>
            </a:pPr>
            <a:r>
              <a:rPr lang="zh-CN" dirty="0"/>
              <a:t>Color </a:t>
            </a:r>
            <a:r>
              <a:rPr lang="zh-CN" dirty="0" smtClean="0"/>
              <a:t>Space</a:t>
            </a:r>
            <a:endParaRPr lang="en-US" altLang="zh-CN" dirty="0" smtClean="0"/>
          </a:p>
          <a:p>
            <a:pPr marL="742950" lvl="1" indent="-285750">
              <a:lnSpc>
                <a:spcPct val="70000"/>
              </a:lnSpc>
            </a:pPr>
            <a:r>
              <a:rPr lang="en-US" altLang="zh-CN" dirty="0" smtClean="0"/>
              <a:t>RGB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50000"/>
              </a:lnSpc>
            </a:pPr>
            <a:r>
              <a:rPr lang="zh-CN" dirty="0"/>
              <a:t>Dataset</a:t>
            </a:r>
            <a:endParaRPr dirty="0"/>
          </a:p>
          <a:p>
            <a:pPr marL="742950" lvl="1" indent="-285750">
              <a:lnSpc>
                <a:spcPct val="50000"/>
              </a:lnSpc>
            </a:pPr>
            <a:r>
              <a:rPr lang="zh-CN" dirty="0"/>
              <a:t>ImageNet </a:t>
            </a:r>
            <a:r>
              <a:rPr 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tune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en-US" altLang="zh-CN" dirty="0" smtClean="0"/>
              <a:t>)</a:t>
            </a:r>
            <a:endParaRPr dirty="0"/>
          </a:p>
          <a:p>
            <a:pPr marL="742950" lvl="1" indent="-285750">
              <a:lnSpc>
                <a:spcPct val="50000"/>
              </a:lnSpc>
            </a:pPr>
            <a:r>
              <a:rPr lang="zh-CN" dirty="0"/>
              <a:t>ImageNet Video </a:t>
            </a:r>
            <a:r>
              <a:rPr 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millions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data)</a:t>
            </a:r>
            <a:endParaRPr dirty="0"/>
          </a:p>
          <a:p>
            <a:pPr marL="742950" lvl="1" indent="-285750">
              <a:lnSpc>
                <a:spcPct val="50000"/>
              </a:lnSpc>
              <a:spcAft>
                <a:spcPts val="1600"/>
              </a:spcAft>
            </a:pPr>
            <a:r>
              <a:rPr lang="en-US" altLang="zh-CN" dirty="0" smtClean="0"/>
              <a:t>A</a:t>
            </a:r>
            <a:r>
              <a:rPr lang="zh-CN" dirty="0" smtClean="0"/>
              <a:t>miniface</a:t>
            </a:r>
            <a:r>
              <a:rPr lang="en-US" altLang="zh-CN" dirty="0" smtClean="0"/>
              <a:t>(88K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22K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classmate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Bingbing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CN" dirty="0"/>
              <a:t>Two Nvidia 1070 Gpus (8G)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zh-CN" dirty="0"/>
              <a:t>Adam(betas = 0.9, 0.99)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zh-CN" dirty="0"/>
              <a:t>learning rate = 1e-3 for the first two epochs, 1e-4 for the last three </a:t>
            </a:r>
            <a:r>
              <a:rPr lang="zh-CN" dirty="0" smtClean="0"/>
              <a:t>epochs</a:t>
            </a:r>
            <a:endParaRPr lang="en-US" altLang="zh-CN" dirty="0" smtClean="0"/>
          </a:p>
          <a:p>
            <a:pPr marL="285750" indent="-285750">
              <a:spcBef>
                <a:spcPts val="1600"/>
              </a:spcBef>
            </a:pPr>
            <a:r>
              <a:rPr lang="en-US" altLang="zh-CN" dirty="0" err="1" smtClean="0"/>
              <a:t>Batch_size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24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90350" y="2130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1" y="2502250"/>
            <a:ext cx="1002274" cy="159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1268950" y="2571750"/>
            <a:ext cx="444600" cy="1378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38300" y="2734450"/>
            <a:ext cx="715200" cy="10284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316750" y="2918350"/>
            <a:ext cx="777600" cy="5352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019125" y="3085600"/>
            <a:ext cx="614700" cy="200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545150" y="3085600"/>
            <a:ext cx="614700" cy="200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070850" y="3085600"/>
            <a:ext cx="614700" cy="200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634600" y="3085600"/>
            <a:ext cx="614700" cy="2007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198775" y="2918350"/>
            <a:ext cx="777600" cy="5352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830550" y="2671750"/>
            <a:ext cx="715200" cy="10284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376875" y="2496550"/>
            <a:ext cx="444600" cy="1378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125" y="2684813"/>
            <a:ext cx="1002275" cy="10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9225" y="2671748"/>
            <a:ext cx="1002275" cy="100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>
            <a:stCxn id="125" idx="0"/>
            <a:endCxn id="130" idx="0"/>
          </p:cNvCxnSpPr>
          <p:nvPr/>
        </p:nvCxnSpPr>
        <p:spPr>
          <a:xfrm rot="-5400000" flipH="1">
            <a:off x="4213200" y="1477600"/>
            <a:ext cx="600" cy="288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>
            <a:stCxn id="124" idx="0"/>
            <a:endCxn id="131" idx="0"/>
          </p:cNvCxnSpPr>
          <p:nvPr/>
        </p:nvCxnSpPr>
        <p:spPr>
          <a:xfrm rot="-5400000">
            <a:off x="4150050" y="607000"/>
            <a:ext cx="62700" cy="4192200"/>
          </a:xfrm>
          <a:prstGeom prst="bentConnector3">
            <a:avLst>
              <a:gd name="adj1" fmla="val 479785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>
            <a:stCxn id="123" idx="0"/>
            <a:endCxn id="132" idx="0"/>
          </p:cNvCxnSpPr>
          <p:nvPr/>
        </p:nvCxnSpPr>
        <p:spPr>
          <a:xfrm rot="-5400000">
            <a:off x="4063075" y="-19800"/>
            <a:ext cx="75300" cy="5107800"/>
          </a:xfrm>
          <a:prstGeom prst="bentConnector3">
            <a:avLst>
              <a:gd name="adj1" fmla="val 416102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8"/>
          <p:cNvCxnSpPr>
            <a:stCxn id="122" idx="2"/>
            <a:endCxn id="133" idx="2"/>
          </p:cNvCxnSpPr>
          <p:nvPr/>
        </p:nvCxnSpPr>
        <p:spPr>
          <a:xfrm rot="-5400000">
            <a:off x="3988889" y="704451"/>
            <a:ext cx="413700" cy="6379200"/>
          </a:xfrm>
          <a:prstGeom prst="bentConnector3">
            <a:avLst>
              <a:gd name="adj1" fmla="val -575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 txBox="1"/>
          <p:nvPr/>
        </p:nvSpPr>
        <p:spPr>
          <a:xfrm>
            <a:off x="1193700" y="3925550"/>
            <a:ext cx="4446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64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638300" y="38001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128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392950" y="34097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256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058550" y="33301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512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570938" y="33301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512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128650" y="3314225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512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660550" y="33301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512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5325013" y="34097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256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816750" y="36467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128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6393975" y="3849350"/>
            <a:ext cx="7152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64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646125" y="4382875"/>
            <a:ext cx="31707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concat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62925" y="4230475"/>
            <a:ext cx="10920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Lightness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25" y="2078875"/>
            <a:ext cx="22611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054" y="2078875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75" y="2078875"/>
            <a:ext cx="22611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975" y="2078875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75" y="2078875"/>
            <a:ext cx="22611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25" y="2078875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449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Calibri Light</vt:lpstr>
      <vt:lpstr>Arial</vt:lpstr>
      <vt:lpstr>Calibri</vt:lpstr>
      <vt:lpstr>Retrospect</vt:lpstr>
      <vt:lpstr>BME595 Course Project: Image colorization</vt:lpstr>
      <vt:lpstr>Introduction</vt:lpstr>
      <vt:lpstr>Literature Reviews</vt:lpstr>
      <vt:lpstr>experiment</vt:lpstr>
      <vt:lpstr>Experiment</vt:lpstr>
      <vt:lpstr>Experiment</vt:lpstr>
      <vt:lpstr>Results</vt:lpstr>
      <vt:lpstr>Results</vt:lpstr>
      <vt:lpstr>Results</vt:lpstr>
      <vt:lpstr>Reference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BME595 Course Project: Image colorization</dc:title>
  <cp:lastModifiedBy>Ziyang Tang</cp:lastModifiedBy>
  <cp:revision>3</cp:revision>
  <dcterms:modified xsi:type="dcterms:W3CDTF">2018-12-03T20:39:13Z</dcterms:modified>
</cp:coreProperties>
</file>