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63" r:id="rId2"/>
    <p:sldId id="455" r:id="rId3"/>
    <p:sldId id="454" r:id="rId4"/>
    <p:sldId id="473" r:id="rId5"/>
    <p:sldId id="415" r:id="rId6"/>
    <p:sldId id="457" r:id="rId7"/>
    <p:sldId id="458" r:id="rId8"/>
    <p:sldId id="474" r:id="rId9"/>
    <p:sldId id="472" r:id="rId10"/>
    <p:sldId id="416" r:id="rId11"/>
    <p:sldId id="417" r:id="rId12"/>
    <p:sldId id="418" r:id="rId13"/>
    <p:sldId id="459" r:id="rId14"/>
    <p:sldId id="476" r:id="rId15"/>
    <p:sldId id="477" r:id="rId16"/>
    <p:sldId id="480" r:id="rId17"/>
    <p:sldId id="479" r:id="rId18"/>
    <p:sldId id="481" r:id="rId19"/>
    <p:sldId id="482" r:id="rId20"/>
    <p:sldId id="483" r:id="rId21"/>
    <p:sldId id="484" r:id="rId22"/>
    <p:sldId id="485" r:id="rId23"/>
    <p:sldId id="486" r:id="rId24"/>
    <p:sldId id="487" r:id="rId25"/>
    <p:sldId id="488" r:id="rId26"/>
    <p:sldId id="489" r:id="rId27"/>
    <p:sldId id="491" r:id="rId28"/>
    <p:sldId id="490" r:id="rId29"/>
    <p:sldId id="478" r:id="rId30"/>
    <p:sldId id="492" r:id="rId31"/>
    <p:sldId id="407"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005F"/>
    <a:srgbClr val="0724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94270" autoAdjust="0"/>
  </p:normalViewPr>
  <p:slideViewPr>
    <p:cSldViewPr snapToGrid="0">
      <p:cViewPr varScale="1">
        <p:scale>
          <a:sx n="72" d="100"/>
          <a:sy n="72" d="100"/>
        </p:scale>
        <p:origin x="7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2020/5/6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AB1C5-890B-45E3-BA6B-6749EFEF71E8}" type="datetimeFigureOut">
              <a:rPr lang="zh-CN" altLang="en-US" smtClean="0"/>
              <a:t>2020/5/6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3A85F1-1F91-44D1-86F1-9BA663ADA21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10</a:t>
            </a:fld>
            <a:endParaRPr lang="zh-CN" altLang="en-US"/>
          </a:p>
        </p:txBody>
      </p:sp>
    </p:spTree>
    <p:extLst>
      <p:ext uri="{BB962C8B-B14F-4D97-AF65-F5344CB8AC3E}">
        <p14:creationId xmlns:p14="http://schemas.microsoft.com/office/powerpoint/2010/main" val="1176019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11</a:t>
            </a:fld>
            <a:endParaRPr lang="zh-CN" altLang="en-US"/>
          </a:p>
        </p:txBody>
      </p:sp>
    </p:spTree>
    <p:extLst>
      <p:ext uri="{BB962C8B-B14F-4D97-AF65-F5344CB8AC3E}">
        <p14:creationId xmlns:p14="http://schemas.microsoft.com/office/powerpoint/2010/main" val="1565804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12</a:t>
            </a:fld>
            <a:endParaRPr lang="zh-CN" altLang="en-US"/>
          </a:p>
        </p:txBody>
      </p:sp>
    </p:spTree>
    <p:extLst>
      <p:ext uri="{BB962C8B-B14F-4D97-AF65-F5344CB8AC3E}">
        <p14:creationId xmlns:p14="http://schemas.microsoft.com/office/powerpoint/2010/main" val="920668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13</a:t>
            </a:fld>
            <a:endParaRPr lang="zh-CN" altLang="en-US"/>
          </a:p>
        </p:txBody>
      </p:sp>
    </p:spTree>
    <p:extLst>
      <p:ext uri="{BB962C8B-B14F-4D97-AF65-F5344CB8AC3E}">
        <p14:creationId xmlns:p14="http://schemas.microsoft.com/office/powerpoint/2010/main" val="745789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14</a:t>
            </a:fld>
            <a:endParaRPr lang="zh-CN" altLang="en-US"/>
          </a:p>
        </p:txBody>
      </p:sp>
    </p:spTree>
    <p:extLst>
      <p:ext uri="{BB962C8B-B14F-4D97-AF65-F5344CB8AC3E}">
        <p14:creationId xmlns:p14="http://schemas.microsoft.com/office/powerpoint/2010/main" val="1334961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15</a:t>
            </a:fld>
            <a:endParaRPr lang="zh-CN" altLang="en-US"/>
          </a:p>
        </p:txBody>
      </p:sp>
    </p:spTree>
    <p:extLst>
      <p:ext uri="{BB962C8B-B14F-4D97-AF65-F5344CB8AC3E}">
        <p14:creationId xmlns:p14="http://schemas.microsoft.com/office/powerpoint/2010/main" val="3245753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16</a:t>
            </a:fld>
            <a:endParaRPr lang="zh-CN" altLang="en-US"/>
          </a:p>
        </p:txBody>
      </p:sp>
    </p:spTree>
    <p:extLst>
      <p:ext uri="{BB962C8B-B14F-4D97-AF65-F5344CB8AC3E}">
        <p14:creationId xmlns:p14="http://schemas.microsoft.com/office/powerpoint/2010/main" val="3278292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17</a:t>
            </a:fld>
            <a:endParaRPr lang="zh-CN" altLang="en-US"/>
          </a:p>
        </p:txBody>
      </p:sp>
    </p:spTree>
    <p:extLst>
      <p:ext uri="{BB962C8B-B14F-4D97-AF65-F5344CB8AC3E}">
        <p14:creationId xmlns:p14="http://schemas.microsoft.com/office/powerpoint/2010/main" val="2682975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18</a:t>
            </a:fld>
            <a:endParaRPr lang="zh-CN" altLang="en-US"/>
          </a:p>
        </p:txBody>
      </p:sp>
    </p:spTree>
    <p:extLst>
      <p:ext uri="{BB962C8B-B14F-4D97-AF65-F5344CB8AC3E}">
        <p14:creationId xmlns:p14="http://schemas.microsoft.com/office/powerpoint/2010/main" val="3309323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19</a:t>
            </a:fld>
            <a:endParaRPr lang="zh-CN" altLang="en-US"/>
          </a:p>
        </p:txBody>
      </p:sp>
    </p:spTree>
    <p:extLst>
      <p:ext uri="{BB962C8B-B14F-4D97-AF65-F5344CB8AC3E}">
        <p14:creationId xmlns:p14="http://schemas.microsoft.com/office/powerpoint/2010/main" val="3583775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2</a:t>
            </a:fld>
            <a:endParaRPr lang="zh-CN" altLang="en-US"/>
          </a:p>
        </p:txBody>
      </p:sp>
    </p:spTree>
    <p:extLst>
      <p:ext uri="{BB962C8B-B14F-4D97-AF65-F5344CB8AC3E}">
        <p14:creationId xmlns:p14="http://schemas.microsoft.com/office/powerpoint/2010/main" val="14471940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20</a:t>
            </a:fld>
            <a:endParaRPr lang="zh-CN" altLang="en-US"/>
          </a:p>
        </p:txBody>
      </p:sp>
    </p:spTree>
    <p:extLst>
      <p:ext uri="{BB962C8B-B14F-4D97-AF65-F5344CB8AC3E}">
        <p14:creationId xmlns:p14="http://schemas.microsoft.com/office/powerpoint/2010/main" val="317622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21</a:t>
            </a:fld>
            <a:endParaRPr lang="zh-CN" altLang="en-US"/>
          </a:p>
        </p:txBody>
      </p:sp>
    </p:spTree>
    <p:extLst>
      <p:ext uri="{BB962C8B-B14F-4D97-AF65-F5344CB8AC3E}">
        <p14:creationId xmlns:p14="http://schemas.microsoft.com/office/powerpoint/2010/main" val="3641823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22</a:t>
            </a:fld>
            <a:endParaRPr lang="zh-CN" altLang="en-US"/>
          </a:p>
        </p:txBody>
      </p:sp>
    </p:spTree>
    <p:extLst>
      <p:ext uri="{BB962C8B-B14F-4D97-AF65-F5344CB8AC3E}">
        <p14:creationId xmlns:p14="http://schemas.microsoft.com/office/powerpoint/2010/main" val="1363958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23</a:t>
            </a:fld>
            <a:endParaRPr lang="zh-CN" altLang="en-US"/>
          </a:p>
        </p:txBody>
      </p:sp>
    </p:spTree>
    <p:extLst>
      <p:ext uri="{BB962C8B-B14F-4D97-AF65-F5344CB8AC3E}">
        <p14:creationId xmlns:p14="http://schemas.microsoft.com/office/powerpoint/2010/main" val="783854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24</a:t>
            </a:fld>
            <a:endParaRPr lang="zh-CN" altLang="en-US"/>
          </a:p>
        </p:txBody>
      </p:sp>
    </p:spTree>
    <p:extLst>
      <p:ext uri="{BB962C8B-B14F-4D97-AF65-F5344CB8AC3E}">
        <p14:creationId xmlns:p14="http://schemas.microsoft.com/office/powerpoint/2010/main" val="2455394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25</a:t>
            </a:fld>
            <a:endParaRPr lang="zh-CN" altLang="en-US"/>
          </a:p>
        </p:txBody>
      </p:sp>
    </p:spTree>
    <p:extLst>
      <p:ext uri="{BB962C8B-B14F-4D97-AF65-F5344CB8AC3E}">
        <p14:creationId xmlns:p14="http://schemas.microsoft.com/office/powerpoint/2010/main" val="3748148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26</a:t>
            </a:fld>
            <a:endParaRPr lang="zh-CN" altLang="en-US"/>
          </a:p>
        </p:txBody>
      </p:sp>
    </p:spTree>
    <p:extLst>
      <p:ext uri="{BB962C8B-B14F-4D97-AF65-F5344CB8AC3E}">
        <p14:creationId xmlns:p14="http://schemas.microsoft.com/office/powerpoint/2010/main" val="2154731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27</a:t>
            </a:fld>
            <a:endParaRPr lang="zh-CN" altLang="en-US"/>
          </a:p>
        </p:txBody>
      </p:sp>
    </p:spTree>
    <p:extLst>
      <p:ext uri="{BB962C8B-B14F-4D97-AF65-F5344CB8AC3E}">
        <p14:creationId xmlns:p14="http://schemas.microsoft.com/office/powerpoint/2010/main" val="4135777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28</a:t>
            </a:fld>
            <a:endParaRPr lang="zh-CN" altLang="en-US"/>
          </a:p>
        </p:txBody>
      </p:sp>
    </p:spTree>
    <p:extLst>
      <p:ext uri="{BB962C8B-B14F-4D97-AF65-F5344CB8AC3E}">
        <p14:creationId xmlns:p14="http://schemas.microsoft.com/office/powerpoint/2010/main" val="3732686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29</a:t>
            </a:fld>
            <a:endParaRPr lang="zh-CN" altLang="en-US"/>
          </a:p>
        </p:txBody>
      </p:sp>
    </p:spTree>
    <p:extLst>
      <p:ext uri="{BB962C8B-B14F-4D97-AF65-F5344CB8AC3E}">
        <p14:creationId xmlns:p14="http://schemas.microsoft.com/office/powerpoint/2010/main" val="4197247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3</a:t>
            </a:fld>
            <a:endParaRPr lang="zh-CN" altLang="en-US"/>
          </a:p>
        </p:txBody>
      </p:sp>
    </p:spTree>
    <p:extLst>
      <p:ext uri="{BB962C8B-B14F-4D97-AF65-F5344CB8AC3E}">
        <p14:creationId xmlns:p14="http://schemas.microsoft.com/office/powerpoint/2010/main" val="772761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30</a:t>
            </a:fld>
            <a:endParaRPr lang="zh-CN" altLang="en-US"/>
          </a:p>
        </p:txBody>
      </p:sp>
    </p:spTree>
    <p:extLst>
      <p:ext uri="{BB962C8B-B14F-4D97-AF65-F5344CB8AC3E}">
        <p14:creationId xmlns:p14="http://schemas.microsoft.com/office/powerpoint/2010/main" val="32158215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4</a:t>
            </a:fld>
            <a:endParaRPr lang="zh-CN" altLang="en-US"/>
          </a:p>
        </p:txBody>
      </p:sp>
    </p:spTree>
    <p:extLst>
      <p:ext uri="{BB962C8B-B14F-4D97-AF65-F5344CB8AC3E}">
        <p14:creationId xmlns:p14="http://schemas.microsoft.com/office/powerpoint/2010/main" val="3371636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6</a:t>
            </a:fld>
            <a:endParaRPr lang="zh-CN" altLang="en-US"/>
          </a:p>
        </p:txBody>
      </p:sp>
    </p:spTree>
    <p:extLst>
      <p:ext uri="{BB962C8B-B14F-4D97-AF65-F5344CB8AC3E}">
        <p14:creationId xmlns:p14="http://schemas.microsoft.com/office/powerpoint/2010/main" val="3083191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7</a:t>
            </a:fld>
            <a:endParaRPr lang="zh-CN" altLang="en-US"/>
          </a:p>
        </p:txBody>
      </p:sp>
    </p:spTree>
    <p:extLst>
      <p:ext uri="{BB962C8B-B14F-4D97-AF65-F5344CB8AC3E}">
        <p14:creationId xmlns:p14="http://schemas.microsoft.com/office/powerpoint/2010/main" val="559757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8</a:t>
            </a:fld>
            <a:endParaRPr lang="zh-CN" altLang="en-US"/>
          </a:p>
        </p:txBody>
      </p:sp>
    </p:spTree>
    <p:extLst>
      <p:ext uri="{BB962C8B-B14F-4D97-AF65-F5344CB8AC3E}">
        <p14:creationId xmlns:p14="http://schemas.microsoft.com/office/powerpoint/2010/main" val="1506466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3A85F1-1F91-44D1-86F1-9BA663ADA216}" type="slidenum">
              <a:rPr lang="zh-CN" altLang="en-US" smtClean="0"/>
              <a:t>9</a:t>
            </a:fld>
            <a:endParaRPr lang="zh-CN" altLang="en-US"/>
          </a:p>
        </p:txBody>
      </p:sp>
    </p:spTree>
    <p:extLst>
      <p:ext uri="{BB962C8B-B14F-4D97-AF65-F5344CB8AC3E}">
        <p14:creationId xmlns:p14="http://schemas.microsoft.com/office/powerpoint/2010/main" val="3410280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矩形 7"/>
          <p:cNvSpPr/>
          <p:nvPr userDrawn="1"/>
        </p:nvSpPr>
        <p:spPr>
          <a:xfrm>
            <a:off x="119325" y="135275"/>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userDrawn="1"/>
        </p:nvSpPr>
        <p:spPr>
          <a:xfrm>
            <a:off x="11226675" y="6318000"/>
            <a:ext cx="540000" cy="540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灯片编号占位符 15"/>
          <p:cNvSpPr>
            <a:spLocks noGrp="1"/>
          </p:cNvSpPr>
          <p:nvPr>
            <p:ph type="sldNum" sz="quarter" idx="12"/>
          </p:nvPr>
        </p:nvSpPr>
        <p:spPr>
          <a:xfrm>
            <a:off x="10801349" y="6405444"/>
            <a:ext cx="1390651" cy="365125"/>
          </a:xfrm>
        </p:spPr>
        <p:txBody>
          <a:bodyPr/>
          <a:lstStyle>
            <a:lvl1pPr algn="ctr">
              <a:defRPr sz="2000" b="1">
                <a:solidFill>
                  <a:schemeClr val="bg1"/>
                </a:solidFill>
              </a:defRPr>
            </a:lvl1pPr>
          </a:lstStyle>
          <a:p>
            <a:fld id="{51D91E7F-84B6-4064-9D4E-CC7D244BCA04}" type="slidenum">
              <a:rPr lang="zh-CN" altLang="en-US" smtClean="0"/>
              <a:t>‹#›</a:t>
            </a:fld>
            <a:endParaRPr lang="zh-CN" altLang="en-US"/>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325" y="6409078"/>
            <a:ext cx="1136719" cy="36149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2020/5/6</a:t>
            </a:fld>
            <a:endParaRPr lang="zh-CN" altLang="en-US"/>
          </a:p>
        </p:txBody>
      </p:sp>
      <p:sp>
        <p:nvSpPr>
          <p:cNvPr id="5" name="页脚占位符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
        <p:nvSpPr>
          <p:cNvPr id="7" name="矩形 6"/>
          <p:cNvSpPr/>
          <p:nvPr userDrawn="1"/>
        </p:nvSpPr>
        <p:spPr>
          <a:xfrm>
            <a:off x="371325" y="387275"/>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矩形 7"/>
          <p:cNvSpPr/>
          <p:nvPr userDrawn="1"/>
        </p:nvSpPr>
        <p:spPr>
          <a:xfrm>
            <a:off x="119325" y="135275"/>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灯片编号占位符 15"/>
          <p:cNvSpPr txBox="1"/>
          <p:nvPr userDrawn="1"/>
        </p:nvSpPr>
        <p:spPr>
          <a:xfrm>
            <a:off x="10801349" y="6405444"/>
            <a:ext cx="1390651" cy="365125"/>
          </a:xfrm>
          <a:prstGeom prst="rect">
            <a:avLst/>
          </a:prstGeom>
        </p:spPr>
        <p:txBody>
          <a:bodyPr/>
          <a:lstStyle>
            <a:defPPr>
              <a:defRPr lang="zh-CN"/>
            </a:defPPr>
            <a:lvl1pPr marL="0" algn="ctr" defTabSz="914400" rtl="0" eaLnBrk="1" latinLnBrk="0" hangingPunct="1">
              <a:defRPr sz="20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D91E7F-84B6-4064-9D4E-CC7D244BCA04}" type="slidenum">
              <a:rPr lang="zh-CN" altLang="en-US" smtClean="0"/>
              <a:t>‹#›</a:t>
            </a:fld>
            <a:endParaRPr lang="zh-CN" altLang="en-US"/>
          </a:p>
        </p:txBody>
      </p:sp>
      <p:pic>
        <p:nvPicPr>
          <p:cNvPr id="11" name="图片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9325" y="6409078"/>
            <a:ext cx="1136719" cy="3614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769651"/>
            <a:ext cx="12192000" cy="1128237"/>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微软雅黑" panose="020B0503020204020204" charset="-122"/>
              <a:cs typeface="+mn-cs"/>
            </a:endParaRPr>
          </a:p>
        </p:txBody>
      </p:sp>
      <p:sp>
        <p:nvSpPr>
          <p:cNvPr id="11" name="文本框 10"/>
          <p:cNvSpPr txBox="1"/>
          <p:nvPr/>
        </p:nvSpPr>
        <p:spPr>
          <a:xfrm>
            <a:off x="1811419" y="3028422"/>
            <a:ext cx="9446966" cy="553998"/>
          </a:xfrm>
          <a:prstGeom prst="rect">
            <a:avLst/>
          </a:prstGeom>
          <a:noFill/>
        </p:spPr>
        <p:txBody>
          <a:bodyPr wrap="square" rtlCol="0">
            <a:spAutoFit/>
          </a:bodyPr>
          <a:lstStyle/>
          <a:p>
            <a:pPr lvl="0" algn="ctr">
              <a:defRPr/>
            </a:pPr>
            <a:r>
              <a:rPr lang="en-US" altLang="zh-CN" sz="3000" b="1" dirty="0">
                <a:solidFill>
                  <a:prstClr val="white"/>
                </a:solidFill>
                <a:latin typeface="Times New Roman" panose="02020603050405020304"/>
                <a:ea typeface="微软雅黑" panose="020B0503020204020204" charset="-122"/>
              </a:rPr>
              <a:t>Kubernetes</a:t>
            </a:r>
            <a:r>
              <a:rPr lang="zh-CN" altLang="en-US" sz="3000" b="1" dirty="0">
                <a:solidFill>
                  <a:prstClr val="white"/>
                </a:solidFill>
                <a:ea typeface="微软雅黑" panose="020B0503020204020204" charset="-122"/>
              </a:rPr>
              <a:t>容器编排引擎</a:t>
            </a:r>
            <a:endParaRPr kumimoji="0" lang="zh-CN" altLang="en-US" sz="3000" b="1" i="0" u="none" strike="noStrike" kern="1200" cap="none" spc="0" normalizeH="0" baseline="0" noProof="0" dirty="0">
              <a:ln>
                <a:noFill/>
              </a:ln>
              <a:solidFill>
                <a:prstClr val="white"/>
              </a:solidFill>
              <a:effectLst/>
              <a:uLnTx/>
              <a:uFillTx/>
              <a:latin typeface="Times New Roman" panose="02020603050405020304"/>
              <a:ea typeface="微软雅黑" panose="020B0503020204020204" charset="-122"/>
              <a:cs typeface="+mn-cs"/>
            </a:endParaRPr>
          </a:p>
        </p:txBody>
      </p:sp>
      <p:grpSp>
        <p:nvGrpSpPr>
          <p:cNvPr id="3" name="组合 2"/>
          <p:cNvGrpSpPr/>
          <p:nvPr/>
        </p:nvGrpSpPr>
        <p:grpSpPr>
          <a:xfrm>
            <a:off x="10910985" y="1963404"/>
            <a:ext cx="576000" cy="576000"/>
            <a:chOff x="10920675" y="2008140"/>
            <a:chExt cx="576000" cy="576000"/>
          </a:xfrm>
        </p:grpSpPr>
        <p:sp>
          <p:nvSpPr>
            <p:cNvPr id="15" name="矩形 14"/>
            <p:cNvSpPr/>
            <p:nvPr/>
          </p:nvSpPr>
          <p:spPr>
            <a:xfrm>
              <a:off x="11172675" y="2260140"/>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微软雅黑" panose="020B0503020204020204" charset="-122"/>
                <a:cs typeface="+mn-cs"/>
              </a:endParaRPr>
            </a:p>
          </p:txBody>
        </p:sp>
        <p:sp>
          <p:nvSpPr>
            <p:cNvPr id="16" name="矩形 15"/>
            <p:cNvSpPr/>
            <p:nvPr/>
          </p:nvSpPr>
          <p:spPr>
            <a:xfrm>
              <a:off x="10920675" y="2008140"/>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微软雅黑" panose="020B0503020204020204" charset="-122"/>
                <a:cs typeface="+mn-cs"/>
              </a:endParaRPr>
            </a:p>
          </p:txBody>
        </p:sp>
      </p:grpSp>
      <p:sp>
        <p:nvSpPr>
          <p:cNvPr id="5" name="Freeform 5"/>
          <p:cNvSpPr>
            <a:spLocks noEditPoints="1"/>
          </p:cNvSpPr>
          <p:nvPr/>
        </p:nvSpPr>
        <p:spPr bwMode="auto">
          <a:xfrm>
            <a:off x="11258385" y="3086722"/>
            <a:ext cx="555624" cy="489479"/>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a:ea typeface="微软雅黑" panose="020B0503020204020204" charset="-122"/>
              <a:cs typeface="+mn-cs"/>
            </a:endParaRPr>
          </a:p>
        </p:txBody>
      </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652" y="2305903"/>
            <a:ext cx="1754367" cy="219886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306355"/>
            <a:ext cx="8670694" cy="584775"/>
          </a:xfrm>
          <a:prstGeom prst="rect">
            <a:avLst/>
          </a:prstGeom>
        </p:spPr>
        <p:txBody>
          <a:bodyPr wrap="square">
            <a:spAutoFit/>
          </a:bodyPr>
          <a:lstStyle/>
          <a:p>
            <a:pPr lvl="0">
              <a:defRPr/>
            </a:pPr>
            <a:r>
              <a:rPr lang="en-US" altLang="zh-CN" sz="3200" b="1" dirty="0">
                <a:solidFill>
                  <a:srgbClr val="6A005F"/>
                </a:solidFill>
                <a:sym typeface="+mn-ea"/>
              </a:rPr>
              <a:t>Pod</a:t>
            </a:r>
            <a:r>
              <a:rPr lang="zh-CN" altLang="en-US" sz="3200" b="1" dirty="0">
                <a:solidFill>
                  <a:srgbClr val="6A005F"/>
                </a:solidFill>
                <a:sym typeface="+mn-ea"/>
              </a:rPr>
              <a:t>的健康检查（</a:t>
            </a:r>
            <a:r>
              <a:rPr lang="en-US" altLang="zh-CN" sz="3200" b="1" dirty="0" err="1">
                <a:solidFill>
                  <a:srgbClr val="6A005F"/>
                </a:solidFill>
                <a:sym typeface="+mn-ea"/>
              </a:rPr>
              <a:t>Kubelet</a:t>
            </a:r>
            <a:r>
              <a:rPr lang="zh-CN" altLang="en-US" sz="3200" b="1" dirty="0">
                <a:solidFill>
                  <a:srgbClr val="6A005F"/>
                </a:solidFill>
                <a:sym typeface="+mn-ea"/>
              </a:rPr>
              <a:t>）</a:t>
            </a:r>
            <a:endParaRPr lang="en-US" altLang="zh-CN" sz="3200" b="1" dirty="0">
              <a:solidFill>
                <a:srgbClr val="6A005F"/>
              </a:solidFill>
              <a:sym typeface="+mn-ea"/>
            </a:endParaRPr>
          </a:p>
        </p:txBody>
      </p:sp>
      <p:sp>
        <p:nvSpPr>
          <p:cNvPr id="13" name="矩形 12">
            <a:extLst>
              <a:ext uri="{FF2B5EF4-FFF2-40B4-BE49-F238E27FC236}">
                <a16:creationId xmlns:a16="http://schemas.microsoft.com/office/drawing/2014/main" id="{7CB42D4B-F03F-4A4E-8FA9-75588B7A02D7}"/>
              </a:ext>
            </a:extLst>
          </p:cNvPr>
          <p:cNvSpPr/>
          <p:nvPr/>
        </p:nvSpPr>
        <p:spPr>
          <a:xfrm>
            <a:off x="805815" y="1069324"/>
            <a:ext cx="10776585" cy="3693319"/>
          </a:xfrm>
          <a:prstGeom prst="rect">
            <a:avLst/>
          </a:prstGeom>
        </p:spPr>
        <p:txBody>
          <a:bodyPr wrap="square">
            <a:spAutoFit/>
          </a:bodyPr>
          <a:lstStyle/>
          <a:p>
            <a:pPr marL="285750" indent="-285750">
              <a:buFont typeface="Arial" panose="020B0604020202020204" pitchFamily="34" charset="0"/>
              <a:buChar char="•"/>
            </a:pPr>
            <a:r>
              <a:rPr lang="en-US" altLang="zh-CN" b="1" dirty="0" err="1">
                <a:solidFill>
                  <a:srgbClr val="6A005F"/>
                </a:solidFill>
                <a:latin typeface="+mn-ea"/>
              </a:rPr>
              <a:t>LivenessProbe</a:t>
            </a:r>
            <a:r>
              <a:rPr lang="zh-CN" altLang="en-US" b="1" dirty="0">
                <a:solidFill>
                  <a:srgbClr val="6A005F"/>
                </a:solidFill>
                <a:latin typeface="+mn-ea"/>
              </a:rPr>
              <a:t>探针</a:t>
            </a:r>
            <a:endParaRPr lang="en-US" altLang="zh-CN" b="1" dirty="0">
              <a:solidFill>
                <a:srgbClr val="6A005F"/>
              </a:solidFill>
              <a:latin typeface="+mn-ea"/>
            </a:endParaRPr>
          </a:p>
          <a:p>
            <a:r>
              <a:rPr lang="en-US" altLang="zh-CN" b="1" dirty="0">
                <a:solidFill>
                  <a:srgbClr val="6A005F"/>
                </a:solidFill>
                <a:latin typeface="+mn-ea"/>
              </a:rPr>
              <a:t>	</a:t>
            </a:r>
            <a:r>
              <a:rPr lang="zh-CN" altLang="en-US" b="1" dirty="0">
                <a:solidFill>
                  <a:srgbClr val="6A005F"/>
                </a:solidFill>
                <a:latin typeface="+mn-ea"/>
              </a:rPr>
              <a:t>用于判断容器是否存活</a:t>
            </a:r>
            <a:r>
              <a:rPr lang="en-US" altLang="zh-CN" b="1" dirty="0">
                <a:solidFill>
                  <a:srgbClr val="6A005F"/>
                </a:solidFill>
                <a:latin typeface="+mn-ea"/>
              </a:rPr>
              <a:t>(running</a:t>
            </a:r>
            <a:r>
              <a:rPr lang="zh-CN" altLang="en-US" b="1" dirty="0">
                <a:solidFill>
                  <a:srgbClr val="6A005F"/>
                </a:solidFill>
                <a:latin typeface="+mn-ea"/>
              </a:rPr>
              <a:t>状态</a:t>
            </a:r>
            <a:r>
              <a:rPr lang="en-US" altLang="zh-CN" b="1" dirty="0">
                <a:solidFill>
                  <a:srgbClr val="6A005F"/>
                </a:solidFill>
                <a:latin typeface="+mn-ea"/>
              </a:rPr>
              <a:t>)</a:t>
            </a:r>
            <a:r>
              <a:rPr lang="zh-CN" altLang="en-US" dirty="0">
                <a:solidFill>
                  <a:srgbClr val="6A005F"/>
                </a:solidFill>
                <a:latin typeface="+mn-ea"/>
              </a:rPr>
              <a:t>，如果</a:t>
            </a:r>
            <a:r>
              <a:rPr lang="en-US" altLang="zh-CN" dirty="0" err="1">
                <a:solidFill>
                  <a:srgbClr val="6A005F"/>
                </a:solidFill>
                <a:latin typeface="+mn-ea"/>
              </a:rPr>
              <a:t>LivenessProbe</a:t>
            </a:r>
            <a:r>
              <a:rPr lang="zh-CN" altLang="en-US" dirty="0">
                <a:solidFill>
                  <a:srgbClr val="6A005F"/>
                </a:solidFill>
                <a:latin typeface="+mn-ea"/>
              </a:rPr>
              <a:t>探针探测到容器不健康，则</a:t>
            </a:r>
            <a:r>
              <a:rPr lang="en-US" altLang="zh-CN" dirty="0" err="1">
                <a:solidFill>
                  <a:srgbClr val="6A005F"/>
                </a:solidFill>
                <a:latin typeface="+mn-ea"/>
              </a:rPr>
              <a:t>kubelet</a:t>
            </a:r>
            <a:r>
              <a:rPr lang="zh-CN" altLang="en-US" dirty="0">
                <a:solidFill>
                  <a:srgbClr val="6A005F"/>
                </a:solidFill>
                <a:latin typeface="+mn-ea"/>
              </a:rPr>
              <a:t>将</a:t>
            </a:r>
            <a:r>
              <a:rPr lang="zh-CN" altLang="en-US" b="1" dirty="0">
                <a:solidFill>
                  <a:srgbClr val="6A005F"/>
                </a:solidFill>
                <a:latin typeface="+mn-ea"/>
              </a:rPr>
              <a:t>杀掉该容器</a:t>
            </a:r>
            <a:r>
              <a:rPr lang="zh-CN" altLang="en-US" dirty="0">
                <a:solidFill>
                  <a:srgbClr val="6A005F"/>
                </a:solidFill>
                <a:latin typeface="+mn-ea"/>
              </a:rPr>
              <a:t>，并根据容器的</a:t>
            </a:r>
            <a:r>
              <a:rPr lang="zh-CN" altLang="en-US" b="1" dirty="0">
                <a:solidFill>
                  <a:srgbClr val="6A005F"/>
                </a:solidFill>
                <a:latin typeface="+mn-ea"/>
              </a:rPr>
              <a:t>重启策略做相应的处理</a:t>
            </a:r>
            <a:r>
              <a:rPr lang="zh-CN" altLang="en-US" dirty="0">
                <a:solidFill>
                  <a:srgbClr val="6A005F"/>
                </a:solidFill>
                <a:latin typeface="+mn-ea"/>
              </a:rPr>
              <a:t>。如果一个容器不包含</a:t>
            </a:r>
            <a:r>
              <a:rPr lang="en-US" altLang="zh-CN" dirty="0" err="1">
                <a:solidFill>
                  <a:srgbClr val="6A005F"/>
                </a:solidFill>
                <a:latin typeface="+mn-ea"/>
              </a:rPr>
              <a:t>LivenessProbe</a:t>
            </a:r>
            <a:r>
              <a:rPr lang="zh-CN" altLang="en-US" dirty="0">
                <a:solidFill>
                  <a:srgbClr val="6A005F"/>
                </a:solidFill>
                <a:latin typeface="+mn-ea"/>
              </a:rPr>
              <a:t>探针，那么</a:t>
            </a:r>
            <a:r>
              <a:rPr lang="en-US" altLang="zh-CN" dirty="0" err="1">
                <a:solidFill>
                  <a:srgbClr val="6A005F"/>
                </a:solidFill>
                <a:latin typeface="+mn-ea"/>
              </a:rPr>
              <a:t>kubelet</a:t>
            </a:r>
            <a:r>
              <a:rPr lang="zh-CN" altLang="en-US" dirty="0">
                <a:solidFill>
                  <a:srgbClr val="6A005F"/>
                </a:solidFill>
                <a:latin typeface="+mn-ea"/>
              </a:rPr>
              <a:t>认为该容器的</a:t>
            </a:r>
            <a:r>
              <a:rPr lang="en-US" altLang="zh-CN" dirty="0" err="1">
                <a:solidFill>
                  <a:srgbClr val="6A005F"/>
                </a:solidFill>
                <a:latin typeface="+mn-ea"/>
              </a:rPr>
              <a:t>LivenessProbe</a:t>
            </a:r>
            <a:r>
              <a:rPr lang="zh-CN" altLang="en-US" dirty="0">
                <a:solidFill>
                  <a:srgbClr val="6A005F"/>
                </a:solidFill>
                <a:latin typeface="+mn-ea"/>
              </a:rPr>
              <a:t>探针返回的值永远是“</a:t>
            </a:r>
            <a:r>
              <a:rPr lang="en-US" altLang="zh-CN" dirty="0">
                <a:solidFill>
                  <a:srgbClr val="6A005F"/>
                </a:solidFill>
                <a:latin typeface="+mn-ea"/>
              </a:rPr>
              <a:t>Success</a:t>
            </a:r>
            <a:r>
              <a:rPr lang="zh-CN" altLang="en-US" dirty="0">
                <a:solidFill>
                  <a:srgbClr val="6A005F"/>
                </a:solidFill>
                <a:latin typeface="+mn-ea"/>
              </a:rPr>
              <a:t>“。</a:t>
            </a:r>
            <a:endParaRPr lang="en-US" altLang="zh-CN" dirty="0">
              <a:solidFill>
                <a:srgbClr val="6A005F"/>
              </a:solidFill>
              <a:latin typeface="+mn-ea"/>
            </a:endParaRPr>
          </a:p>
          <a:p>
            <a:endParaRPr lang="en-US" altLang="zh-CN" b="1" dirty="0">
              <a:solidFill>
                <a:srgbClr val="6A005F"/>
              </a:solidFill>
              <a:latin typeface="+mn-ea"/>
            </a:endParaRPr>
          </a:p>
          <a:p>
            <a:r>
              <a:rPr lang="en-US" altLang="zh-CN" b="1" dirty="0" err="1">
                <a:solidFill>
                  <a:srgbClr val="6A005F"/>
                </a:solidFill>
                <a:latin typeface="+mn-ea"/>
              </a:rPr>
              <a:t>LivenessProbe</a:t>
            </a:r>
            <a:r>
              <a:rPr lang="zh-CN" altLang="en-US" b="1" dirty="0">
                <a:solidFill>
                  <a:srgbClr val="6A005F"/>
                </a:solidFill>
                <a:latin typeface="+mn-ea"/>
              </a:rPr>
              <a:t>探针的三种实现方式</a:t>
            </a:r>
            <a:endParaRPr lang="en-US" altLang="zh-CN" b="1" dirty="0">
              <a:solidFill>
                <a:srgbClr val="6A005F"/>
              </a:solidFill>
              <a:latin typeface="+mn-ea"/>
            </a:endParaRPr>
          </a:p>
          <a:p>
            <a:r>
              <a:rPr lang="zh-CN" altLang="en-US" b="1" dirty="0">
                <a:solidFill>
                  <a:srgbClr val="6A005F"/>
                </a:solidFill>
                <a:latin typeface="+mn-ea"/>
              </a:rPr>
              <a:t>（</a:t>
            </a:r>
            <a:r>
              <a:rPr lang="en-US" altLang="zh-CN" b="1" dirty="0">
                <a:solidFill>
                  <a:srgbClr val="6A005F"/>
                </a:solidFill>
                <a:latin typeface="+mn-ea"/>
              </a:rPr>
              <a:t>1</a:t>
            </a:r>
            <a:r>
              <a:rPr lang="zh-CN" altLang="en-US" b="1" dirty="0">
                <a:solidFill>
                  <a:srgbClr val="6A005F"/>
                </a:solidFill>
                <a:latin typeface="+mn-ea"/>
              </a:rPr>
              <a:t>）</a:t>
            </a:r>
            <a:r>
              <a:rPr lang="en-US" altLang="zh-CN" b="1" dirty="0" err="1">
                <a:solidFill>
                  <a:srgbClr val="6A005F"/>
                </a:solidFill>
                <a:latin typeface="+mn-ea"/>
              </a:rPr>
              <a:t>ExecAction</a:t>
            </a:r>
            <a:r>
              <a:rPr lang="en-US" altLang="zh-CN" b="1" dirty="0">
                <a:solidFill>
                  <a:srgbClr val="6A005F"/>
                </a:solidFill>
                <a:latin typeface="+mn-ea"/>
              </a:rPr>
              <a:t>:</a:t>
            </a:r>
            <a:r>
              <a:rPr lang="zh-CN" altLang="en-US" b="1" dirty="0">
                <a:solidFill>
                  <a:srgbClr val="6A005F"/>
                </a:solidFill>
                <a:latin typeface="+mn-ea"/>
              </a:rPr>
              <a:t>在容器内部执行一个命令，如果该命令的返回码为</a:t>
            </a:r>
            <a:r>
              <a:rPr lang="en-US" altLang="zh-CN" b="1" dirty="0">
                <a:solidFill>
                  <a:srgbClr val="6A005F"/>
                </a:solidFill>
                <a:latin typeface="+mn-ea"/>
              </a:rPr>
              <a:t>0</a:t>
            </a:r>
            <a:r>
              <a:rPr lang="zh-CN" altLang="en-US" b="1" dirty="0">
                <a:solidFill>
                  <a:srgbClr val="6A005F"/>
                </a:solidFill>
                <a:latin typeface="+mn-ea"/>
              </a:rPr>
              <a:t>，则表明容器健康。</a:t>
            </a:r>
            <a:endParaRPr lang="en-US" altLang="zh-CN" b="1" dirty="0">
              <a:solidFill>
                <a:srgbClr val="6A005F"/>
              </a:solidFill>
              <a:latin typeface="+mn-ea"/>
            </a:endParaRPr>
          </a:p>
          <a:p>
            <a:r>
              <a:rPr lang="zh-CN" altLang="en-US" b="1" dirty="0">
                <a:solidFill>
                  <a:srgbClr val="6A005F"/>
                </a:solidFill>
                <a:latin typeface="+mn-ea"/>
              </a:rPr>
              <a:t>（</a:t>
            </a:r>
            <a:r>
              <a:rPr lang="en-US" altLang="zh-CN" b="1" dirty="0">
                <a:solidFill>
                  <a:srgbClr val="6A005F"/>
                </a:solidFill>
                <a:latin typeface="+mn-ea"/>
              </a:rPr>
              <a:t>2</a:t>
            </a:r>
            <a:r>
              <a:rPr lang="zh-CN" altLang="en-US" b="1" dirty="0">
                <a:solidFill>
                  <a:srgbClr val="6A005F"/>
                </a:solidFill>
                <a:latin typeface="+mn-ea"/>
              </a:rPr>
              <a:t>）</a:t>
            </a:r>
            <a:r>
              <a:rPr lang="en-US" altLang="zh-CN" b="1" dirty="0" err="1">
                <a:solidFill>
                  <a:srgbClr val="6A005F"/>
                </a:solidFill>
                <a:latin typeface="+mn-ea"/>
              </a:rPr>
              <a:t>TCPSocketAction</a:t>
            </a:r>
            <a:r>
              <a:rPr lang="en-US" altLang="zh-CN" b="1" dirty="0">
                <a:solidFill>
                  <a:srgbClr val="6A005F"/>
                </a:solidFill>
                <a:latin typeface="+mn-ea"/>
              </a:rPr>
              <a:t>: </a:t>
            </a:r>
            <a:r>
              <a:rPr lang="zh-CN" altLang="en-US" b="1" dirty="0">
                <a:solidFill>
                  <a:srgbClr val="6A005F"/>
                </a:solidFill>
                <a:latin typeface="+mn-ea"/>
              </a:rPr>
              <a:t>通过容器的</a:t>
            </a:r>
            <a:r>
              <a:rPr lang="en-US" altLang="zh-CN" b="1" dirty="0">
                <a:solidFill>
                  <a:srgbClr val="6A005F"/>
                </a:solidFill>
                <a:latin typeface="+mn-ea"/>
              </a:rPr>
              <a:t>IP</a:t>
            </a:r>
            <a:r>
              <a:rPr lang="zh-CN" altLang="en-US" b="1" dirty="0">
                <a:solidFill>
                  <a:srgbClr val="6A005F"/>
                </a:solidFill>
                <a:latin typeface="+mn-ea"/>
              </a:rPr>
              <a:t>地址和端口号执行</a:t>
            </a:r>
            <a:r>
              <a:rPr lang="en-US" altLang="zh-CN" b="1" dirty="0">
                <a:solidFill>
                  <a:srgbClr val="6A005F"/>
                </a:solidFill>
                <a:latin typeface="+mn-ea"/>
              </a:rPr>
              <a:t>TCP</a:t>
            </a:r>
            <a:r>
              <a:rPr lang="zh-CN" altLang="en-US" b="1" dirty="0">
                <a:solidFill>
                  <a:srgbClr val="6A005F"/>
                </a:solidFill>
                <a:latin typeface="+mn-ea"/>
              </a:rPr>
              <a:t>检查，如果能够建立</a:t>
            </a:r>
            <a:r>
              <a:rPr lang="en-US" altLang="zh-CN" b="1" dirty="0">
                <a:solidFill>
                  <a:srgbClr val="6A005F"/>
                </a:solidFill>
                <a:latin typeface="+mn-ea"/>
              </a:rPr>
              <a:t>TCP</a:t>
            </a:r>
            <a:r>
              <a:rPr lang="zh-CN" altLang="en-US" b="1" dirty="0">
                <a:solidFill>
                  <a:srgbClr val="6A005F"/>
                </a:solidFill>
                <a:latin typeface="+mn-ea"/>
              </a:rPr>
              <a:t>连接，则表明容器健康。</a:t>
            </a:r>
          </a:p>
          <a:p>
            <a:r>
              <a:rPr lang="zh-CN" altLang="en-US" b="1" dirty="0">
                <a:solidFill>
                  <a:srgbClr val="6A005F"/>
                </a:solidFill>
                <a:latin typeface="+mn-ea"/>
              </a:rPr>
              <a:t>（</a:t>
            </a:r>
            <a:r>
              <a:rPr lang="en-US" altLang="zh-CN" b="1" dirty="0">
                <a:solidFill>
                  <a:srgbClr val="6A005F"/>
                </a:solidFill>
                <a:latin typeface="+mn-ea"/>
              </a:rPr>
              <a:t>3</a:t>
            </a:r>
            <a:r>
              <a:rPr lang="zh-CN" altLang="en-US" b="1" dirty="0">
                <a:solidFill>
                  <a:srgbClr val="6A005F"/>
                </a:solidFill>
                <a:latin typeface="+mn-ea"/>
              </a:rPr>
              <a:t>）</a:t>
            </a:r>
            <a:r>
              <a:rPr lang="en-US" altLang="zh-CN" b="1" dirty="0" err="1">
                <a:solidFill>
                  <a:srgbClr val="6A005F"/>
                </a:solidFill>
                <a:latin typeface="+mn-ea"/>
              </a:rPr>
              <a:t>HTTPGetAction</a:t>
            </a:r>
            <a:r>
              <a:rPr lang="en-US" altLang="zh-CN" b="1" dirty="0">
                <a:solidFill>
                  <a:srgbClr val="6A005F"/>
                </a:solidFill>
                <a:latin typeface="+mn-ea"/>
              </a:rPr>
              <a:t>:</a:t>
            </a:r>
            <a:r>
              <a:rPr lang="zh-CN" altLang="en-US" b="1" dirty="0">
                <a:solidFill>
                  <a:srgbClr val="6A005F"/>
                </a:solidFill>
                <a:latin typeface="+mn-ea"/>
              </a:rPr>
              <a:t>通过容器的</a:t>
            </a:r>
            <a:r>
              <a:rPr lang="en-US" altLang="zh-CN" b="1" dirty="0">
                <a:solidFill>
                  <a:srgbClr val="6A005F"/>
                </a:solidFill>
                <a:latin typeface="+mn-ea"/>
              </a:rPr>
              <a:t>IP</a:t>
            </a:r>
            <a:r>
              <a:rPr lang="zh-CN" altLang="en-US" b="1" dirty="0">
                <a:solidFill>
                  <a:srgbClr val="6A005F"/>
                </a:solidFill>
                <a:latin typeface="+mn-ea"/>
              </a:rPr>
              <a:t>地址、端口号及路径调用</a:t>
            </a:r>
            <a:r>
              <a:rPr lang="en-US" altLang="zh-CN" b="1" dirty="0">
                <a:solidFill>
                  <a:srgbClr val="6A005F"/>
                </a:solidFill>
                <a:latin typeface="+mn-ea"/>
              </a:rPr>
              <a:t>HTTP Get</a:t>
            </a:r>
            <a:r>
              <a:rPr lang="zh-CN" altLang="en-US" b="1" dirty="0">
                <a:solidFill>
                  <a:srgbClr val="6A005F"/>
                </a:solidFill>
                <a:latin typeface="+mn-ea"/>
              </a:rPr>
              <a:t>方法，如果响应的状态码大于等于</a:t>
            </a:r>
            <a:r>
              <a:rPr lang="en-US" altLang="zh-CN" b="1" dirty="0">
                <a:solidFill>
                  <a:srgbClr val="6A005F"/>
                </a:solidFill>
                <a:latin typeface="+mn-ea"/>
              </a:rPr>
              <a:t>200</a:t>
            </a:r>
            <a:r>
              <a:rPr lang="zh-CN" altLang="en-US" b="1" dirty="0">
                <a:solidFill>
                  <a:srgbClr val="6A005F"/>
                </a:solidFill>
                <a:latin typeface="+mn-ea"/>
              </a:rPr>
              <a:t>且小于等于</a:t>
            </a:r>
            <a:r>
              <a:rPr lang="en-US" altLang="zh-CN" b="1" dirty="0">
                <a:solidFill>
                  <a:srgbClr val="6A005F"/>
                </a:solidFill>
                <a:latin typeface="+mn-ea"/>
              </a:rPr>
              <a:t>400</a:t>
            </a:r>
            <a:r>
              <a:rPr lang="zh-CN" altLang="en-US" b="1" dirty="0">
                <a:solidFill>
                  <a:srgbClr val="6A005F"/>
                </a:solidFill>
                <a:latin typeface="+mn-ea"/>
              </a:rPr>
              <a:t>，则认为容器状态健康。</a:t>
            </a:r>
          </a:p>
          <a:p>
            <a:endParaRPr lang="zh-CN" altLang="en-US" b="1" dirty="0">
              <a:solidFill>
                <a:srgbClr val="6A005F"/>
              </a:solidFill>
              <a:latin typeface="+mn-ea"/>
            </a:endParaRPr>
          </a:p>
          <a:p>
            <a:endParaRPr lang="en-US" altLang="zh-CN" b="1" dirty="0">
              <a:solidFill>
                <a:srgbClr val="6A005F"/>
              </a:solidFill>
              <a:latin typeface="+mn-ea"/>
            </a:endParaRPr>
          </a:p>
        </p:txBody>
      </p:sp>
      <p:pic>
        <p:nvPicPr>
          <p:cNvPr id="2" name="图片 1">
            <a:extLst>
              <a:ext uri="{FF2B5EF4-FFF2-40B4-BE49-F238E27FC236}">
                <a16:creationId xmlns:a16="http://schemas.microsoft.com/office/drawing/2014/main" id="{B253FF50-C9A5-4E66-AF20-2545EA369ECF}"/>
              </a:ext>
            </a:extLst>
          </p:cNvPr>
          <p:cNvPicPr>
            <a:picLocks noChangeAspect="1"/>
          </p:cNvPicPr>
          <p:nvPr/>
        </p:nvPicPr>
        <p:blipFill>
          <a:blip r:embed="rId4"/>
          <a:stretch>
            <a:fillRect/>
          </a:stretch>
        </p:blipFill>
        <p:spPr>
          <a:xfrm>
            <a:off x="3657599" y="4175714"/>
            <a:ext cx="5383875" cy="2150644"/>
          </a:xfrm>
          <a:prstGeom prst="rect">
            <a:avLst/>
          </a:prstGeom>
        </p:spPr>
      </p:pic>
    </p:spTree>
    <p:extLst>
      <p:ext uri="{BB962C8B-B14F-4D97-AF65-F5344CB8AC3E}">
        <p14:creationId xmlns:p14="http://schemas.microsoft.com/office/powerpoint/2010/main" val="3365617437"/>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8670694" cy="584775"/>
          </a:xfrm>
          <a:prstGeom prst="rect">
            <a:avLst/>
          </a:prstGeom>
        </p:spPr>
        <p:txBody>
          <a:bodyPr wrap="square">
            <a:spAutoFit/>
          </a:bodyPr>
          <a:lstStyle/>
          <a:p>
            <a:pPr lvl="0">
              <a:defRPr/>
            </a:pPr>
            <a:r>
              <a:rPr lang="en-US" altLang="zh-CN" sz="3200" b="1" dirty="0">
                <a:solidFill>
                  <a:srgbClr val="6A005F"/>
                </a:solidFill>
                <a:sym typeface="+mn-ea"/>
              </a:rPr>
              <a:t>Pod</a:t>
            </a:r>
            <a:r>
              <a:rPr lang="zh-CN" altLang="en-US" sz="3200" b="1" dirty="0">
                <a:solidFill>
                  <a:srgbClr val="6A005F"/>
                </a:solidFill>
                <a:sym typeface="+mn-ea"/>
              </a:rPr>
              <a:t>的调度</a:t>
            </a:r>
            <a:endParaRPr lang="en-US" altLang="zh-CN" sz="3200" b="1" dirty="0">
              <a:solidFill>
                <a:srgbClr val="6A005F"/>
              </a:solidFill>
              <a:sym typeface="+mn-ea"/>
            </a:endParaRPr>
          </a:p>
        </p:txBody>
      </p:sp>
      <p:sp>
        <p:nvSpPr>
          <p:cNvPr id="15" name="文本框 14">
            <a:extLst>
              <a:ext uri="{FF2B5EF4-FFF2-40B4-BE49-F238E27FC236}">
                <a16:creationId xmlns:a16="http://schemas.microsoft.com/office/drawing/2014/main" id="{CAC04333-B3BD-B244-B0B5-C8DD246912DC}"/>
              </a:ext>
            </a:extLst>
          </p:cNvPr>
          <p:cNvSpPr txBox="1"/>
          <p:nvPr/>
        </p:nvSpPr>
        <p:spPr>
          <a:xfrm>
            <a:off x="805815" y="1167601"/>
            <a:ext cx="10039928" cy="2308324"/>
          </a:xfrm>
          <a:prstGeom prst="rect">
            <a:avLst/>
          </a:prstGeom>
          <a:noFill/>
        </p:spPr>
        <p:txBody>
          <a:bodyPr wrap="none" rtlCol="0">
            <a:spAutoFit/>
          </a:bodyPr>
          <a:lstStyle/>
          <a:p>
            <a:pPr marL="342900" indent="-342900">
              <a:buFont typeface="Arial" panose="020B0604020202020204" pitchFamily="34" charset="0"/>
              <a:buChar char="•"/>
            </a:pPr>
            <a:r>
              <a:rPr kumimoji="1" lang="en-US" altLang="zh-CN" b="1" dirty="0">
                <a:solidFill>
                  <a:srgbClr val="6A005F"/>
                </a:solidFill>
              </a:rPr>
              <a:t>Replication Controller</a:t>
            </a:r>
            <a:r>
              <a:rPr kumimoji="1" lang="zh-CN" altLang="en-US" b="1" dirty="0">
                <a:solidFill>
                  <a:srgbClr val="6A005F"/>
                </a:solidFill>
              </a:rPr>
              <a:t>、</a:t>
            </a:r>
            <a:r>
              <a:rPr kumimoji="1" lang="en-US" altLang="zh-CN" b="1" dirty="0">
                <a:solidFill>
                  <a:srgbClr val="6A005F"/>
                </a:solidFill>
              </a:rPr>
              <a:t>Deployment</a:t>
            </a:r>
            <a:r>
              <a:rPr kumimoji="1" lang="zh-CN" altLang="en-US" b="1" dirty="0">
                <a:solidFill>
                  <a:srgbClr val="6A005F"/>
                </a:solidFill>
              </a:rPr>
              <a:t>：全自动调度</a:t>
            </a:r>
            <a:endParaRPr kumimoji="1" lang="en-US" altLang="zh-CN" b="1" dirty="0">
              <a:solidFill>
                <a:srgbClr val="6A005F"/>
              </a:solidFill>
            </a:endParaRPr>
          </a:p>
          <a:p>
            <a:r>
              <a:rPr kumimoji="1" lang="en-US" altLang="zh-CN" dirty="0">
                <a:solidFill>
                  <a:srgbClr val="6A005F"/>
                </a:solidFill>
              </a:rPr>
              <a:t>	RC</a:t>
            </a:r>
            <a:r>
              <a:rPr kumimoji="1" lang="zh-CN" altLang="en-US" dirty="0">
                <a:solidFill>
                  <a:srgbClr val="6A005F"/>
                </a:solidFill>
              </a:rPr>
              <a:t>的主要功能之一就是自动部署一个容器应用的多份副本</a:t>
            </a:r>
            <a:r>
              <a:rPr kumimoji="1" lang="en-US" altLang="zh-CN" dirty="0">
                <a:solidFill>
                  <a:srgbClr val="6A005F"/>
                </a:solidFill>
              </a:rPr>
              <a:t>,</a:t>
            </a:r>
            <a:r>
              <a:rPr kumimoji="1" lang="zh-CN" altLang="en-US" dirty="0">
                <a:solidFill>
                  <a:srgbClr val="6A005F"/>
                </a:solidFill>
              </a:rPr>
              <a:t>以及持续监控副本的数量</a:t>
            </a:r>
            <a:r>
              <a:rPr kumimoji="1" lang="en-US" altLang="zh-CN" dirty="0">
                <a:solidFill>
                  <a:srgbClr val="6A005F"/>
                </a:solidFill>
              </a:rPr>
              <a:t>,</a:t>
            </a:r>
            <a:r>
              <a:rPr kumimoji="1" lang="zh-CN" altLang="en-US" dirty="0">
                <a:solidFill>
                  <a:srgbClr val="6A005F"/>
                </a:solidFill>
              </a:rPr>
              <a:t>在</a:t>
            </a:r>
          </a:p>
          <a:p>
            <a:r>
              <a:rPr kumimoji="1" lang="zh-CN" altLang="en-US" dirty="0">
                <a:solidFill>
                  <a:srgbClr val="6A005F"/>
                </a:solidFill>
              </a:rPr>
              <a:t>集群内始终维持用户指定的副本数量。</a:t>
            </a:r>
            <a:endParaRPr kumimoji="1" lang="en-US" altLang="zh-CN" dirty="0">
              <a:solidFill>
                <a:srgbClr val="6A005F"/>
              </a:solidFill>
            </a:endParaRPr>
          </a:p>
          <a:p>
            <a:pPr marL="342900" indent="-342900">
              <a:buFont typeface="Arial" panose="020B0604020202020204" pitchFamily="34" charset="0"/>
              <a:buChar char="•"/>
            </a:pPr>
            <a:r>
              <a:rPr kumimoji="1" lang="en-US" altLang="zh-CN" b="1" dirty="0">
                <a:solidFill>
                  <a:srgbClr val="6A005F"/>
                </a:solidFill>
              </a:rPr>
              <a:t>Pod</a:t>
            </a:r>
            <a:r>
              <a:rPr kumimoji="1" lang="zh-CN" altLang="en-US" b="1" dirty="0">
                <a:solidFill>
                  <a:srgbClr val="6A005F"/>
                </a:solidFill>
              </a:rPr>
              <a:t>扩容缩容 </a:t>
            </a:r>
            <a:r>
              <a:rPr kumimoji="1" lang="en-US" altLang="zh-CN" b="1" dirty="0" err="1">
                <a:solidFill>
                  <a:srgbClr val="6A005F"/>
                </a:solidFill>
              </a:rPr>
              <a:t>kubectl</a:t>
            </a:r>
            <a:r>
              <a:rPr kumimoji="1" lang="en-US" altLang="zh-CN" b="1" dirty="0">
                <a:solidFill>
                  <a:srgbClr val="6A005F"/>
                </a:solidFill>
              </a:rPr>
              <a:t> scale </a:t>
            </a:r>
            <a:r>
              <a:rPr kumimoji="1" lang="en-US" altLang="zh-CN" b="1" dirty="0" err="1">
                <a:solidFill>
                  <a:srgbClr val="6A005F"/>
                </a:solidFill>
              </a:rPr>
              <a:t>rc</a:t>
            </a:r>
            <a:r>
              <a:rPr kumimoji="1" lang="en-US" altLang="zh-CN" b="1" dirty="0">
                <a:solidFill>
                  <a:srgbClr val="6A005F"/>
                </a:solidFill>
              </a:rPr>
              <a:t> XXX --replicas=3</a:t>
            </a:r>
          </a:p>
          <a:p>
            <a:pPr marL="342900" indent="-342900">
              <a:buFont typeface="Arial" panose="020B0604020202020204" pitchFamily="34" charset="0"/>
              <a:buChar char="•"/>
            </a:pPr>
            <a:r>
              <a:rPr kumimoji="1" lang="en-US" altLang="zh-CN" b="1" dirty="0">
                <a:solidFill>
                  <a:srgbClr val="6A005F"/>
                </a:solidFill>
              </a:rPr>
              <a:t>Pod</a:t>
            </a:r>
            <a:r>
              <a:rPr kumimoji="1" lang="zh-CN" altLang="en-US" b="1" dirty="0">
                <a:solidFill>
                  <a:srgbClr val="6A005F"/>
                </a:solidFill>
              </a:rPr>
              <a:t>滚动升级</a:t>
            </a:r>
          </a:p>
          <a:p>
            <a:r>
              <a:rPr kumimoji="1" lang="en-US" altLang="zh-CN" b="1" dirty="0">
                <a:solidFill>
                  <a:srgbClr val="6A005F"/>
                </a:solidFill>
              </a:rPr>
              <a:t>	</a:t>
            </a:r>
            <a:r>
              <a:rPr kumimoji="1" lang="zh-CN" altLang="en-US" dirty="0">
                <a:solidFill>
                  <a:srgbClr val="6A005F"/>
                </a:solidFill>
              </a:rPr>
              <a:t>滚动升级通过执行</a:t>
            </a:r>
            <a:r>
              <a:rPr kumimoji="1" lang="en-US" altLang="zh-CN" dirty="0" err="1">
                <a:solidFill>
                  <a:srgbClr val="6A005F"/>
                </a:solidFill>
              </a:rPr>
              <a:t>kubectl</a:t>
            </a:r>
            <a:r>
              <a:rPr kumimoji="1" lang="en-US" altLang="zh-CN" dirty="0">
                <a:solidFill>
                  <a:srgbClr val="6A005F"/>
                </a:solidFill>
              </a:rPr>
              <a:t> rolling-update</a:t>
            </a:r>
            <a:r>
              <a:rPr kumimoji="1" lang="zh-CN" altLang="en-US" dirty="0">
                <a:solidFill>
                  <a:srgbClr val="6A005F"/>
                </a:solidFill>
              </a:rPr>
              <a:t>命令</a:t>
            </a:r>
            <a:r>
              <a:rPr kumimoji="1" lang="en-US" altLang="zh-CN" dirty="0">
                <a:solidFill>
                  <a:srgbClr val="6A005F"/>
                </a:solidFill>
              </a:rPr>
              <a:t>- -</a:t>
            </a:r>
            <a:r>
              <a:rPr kumimoji="1" lang="zh-CN" altLang="en-US" dirty="0">
                <a:solidFill>
                  <a:srgbClr val="6A005F"/>
                </a:solidFill>
              </a:rPr>
              <a:t>键完成，该命令创建了一</a:t>
            </a:r>
            <a:r>
              <a:rPr kumimoji="1" lang="en-US" altLang="zh-CN" dirty="0">
                <a:solidFill>
                  <a:srgbClr val="6A005F"/>
                </a:solidFill>
              </a:rPr>
              <a:t>-</a:t>
            </a:r>
            <a:r>
              <a:rPr kumimoji="1" lang="zh-CN" altLang="en-US" dirty="0">
                <a:solidFill>
                  <a:srgbClr val="6A005F"/>
                </a:solidFill>
              </a:rPr>
              <a:t>个新的 </a:t>
            </a:r>
            <a:r>
              <a:rPr kumimoji="1" lang="en-US" altLang="zh-CN" dirty="0">
                <a:solidFill>
                  <a:srgbClr val="6A005F"/>
                </a:solidFill>
              </a:rPr>
              <a:t>RC</a:t>
            </a:r>
            <a:r>
              <a:rPr kumimoji="1" lang="zh-CN" altLang="en-US" dirty="0">
                <a:solidFill>
                  <a:srgbClr val="6A005F"/>
                </a:solidFill>
              </a:rPr>
              <a:t>，然后</a:t>
            </a:r>
          </a:p>
          <a:p>
            <a:r>
              <a:rPr kumimoji="1" lang="zh-CN" altLang="en-US" dirty="0">
                <a:solidFill>
                  <a:srgbClr val="6A005F"/>
                </a:solidFill>
              </a:rPr>
              <a:t>自动控制旧的</a:t>
            </a:r>
            <a:r>
              <a:rPr kumimoji="1" lang="en-US" altLang="zh-CN" dirty="0">
                <a:solidFill>
                  <a:srgbClr val="6A005F"/>
                </a:solidFill>
              </a:rPr>
              <a:t>RC</a:t>
            </a:r>
            <a:r>
              <a:rPr kumimoji="1" lang="zh-CN" altLang="en-US" dirty="0">
                <a:solidFill>
                  <a:srgbClr val="6A005F"/>
                </a:solidFill>
              </a:rPr>
              <a:t>中的</a:t>
            </a:r>
            <a:r>
              <a:rPr kumimoji="1" lang="en-US" altLang="zh-CN" dirty="0">
                <a:solidFill>
                  <a:srgbClr val="6A005F"/>
                </a:solidFill>
              </a:rPr>
              <a:t>Pod</a:t>
            </a:r>
            <a:r>
              <a:rPr kumimoji="1" lang="zh-CN" altLang="en-US" dirty="0">
                <a:solidFill>
                  <a:srgbClr val="6A005F"/>
                </a:solidFill>
              </a:rPr>
              <a:t>副本的数量逐渐减少到</a:t>
            </a:r>
            <a:r>
              <a:rPr kumimoji="1" lang="en-US" altLang="zh-CN" dirty="0">
                <a:solidFill>
                  <a:srgbClr val="6A005F"/>
                </a:solidFill>
              </a:rPr>
              <a:t>0</a:t>
            </a:r>
            <a:r>
              <a:rPr kumimoji="1" lang="zh-CN" altLang="en-US" dirty="0">
                <a:solidFill>
                  <a:srgbClr val="6A005F"/>
                </a:solidFill>
              </a:rPr>
              <a:t>，同时新的</a:t>
            </a:r>
            <a:r>
              <a:rPr kumimoji="1" lang="en-US" altLang="zh-CN" dirty="0">
                <a:solidFill>
                  <a:srgbClr val="6A005F"/>
                </a:solidFill>
              </a:rPr>
              <a:t>RC</a:t>
            </a:r>
            <a:r>
              <a:rPr kumimoji="1" lang="zh-CN" altLang="en-US" dirty="0">
                <a:solidFill>
                  <a:srgbClr val="6A005F"/>
                </a:solidFill>
              </a:rPr>
              <a:t>中的</a:t>
            </a:r>
            <a:r>
              <a:rPr kumimoji="1" lang="en-US" altLang="zh-CN" dirty="0">
                <a:solidFill>
                  <a:srgbClr val="6A005F"/>
                </a:solidFill>
              </a:rPr>
              <a:t>Pod</a:t>
            </a:r>
            <a:r>
              <a:rPr kumimoji="1" lang="zh-CN" altLang="en-US" dirty="0">
                <a:solidFill>
                  <a:srgbClr val="6A005F"/>
                </a:solidFill>
              </a:rPr>
              <a:t>副本的数量从</a:t>
            </a:r>
            <a:r>
              <a:rPr kumimoji="1" lang="en-US" altLang="zh-CN" dirty="0">
                <a:solidFill>
                  <a:srgbClr val="6A005F"/>
                </a:solidFill>
              </a:rPr>
              <a:t>0</a:t>
            </a:r>
          </a:p>
          <a:p>
            <a:r>
              <a:rPr kumimoji="1" lang="zh-CN" altLang="en-US" dirty="0">
                <a:solidFill>
                  <a:srgbClr val="6A005F"/>
                </a:solidFill>
              </a:rPr>
              <a:t>逐步增加到目标值，最终实现了</a:t>
            </a:r>
            <a:r>
              <a:rPr kumimoji="1" lang="en-US" altLang="zh-CN" dirty="0">
                <a:solidFill>
                  <a:srgbClr val="6A005F"/>
                </a:solidFill>
              </a:rPr>
              <a:t>Pod</a:t>
            </a:r>
            <a:r>
              <a:rPr kumimoji="1" lang="zh-CN" altLang="en-US" dirty="0">
                <a:solidFill>
                  <a:srgbClr val="6A005F"/>
                </a:solidFill>
              </a:rPr>
              <a:t>的升级。</a:t>
            </a:r>
            <a:endParaRPr kumimoji="1" lang="en-US" altLang="zh-CN" b="1" dirty="0">
              <a:solidFill>
                <a:srgbClr val="6A005F"/>
              </a:solidFill>
            </a:endParaRPr>
          </a:p>
        </p:txBody>
      </p:sp>
      <p:pic>
        <p:nvPicPr>
          <p:cNvPr id="2" name="图片 1">
            <a:extLst>
              <a:ext uri="{FF2B5EF4-FFF2-40B4-BE49-F238E27FC236}">
                <a16:creationId xmlns:a16="http://schemas.microsoft.com/office/drawing/2014/main" id="{B5F3E6FD-03A4-4283-A3D2-0D148E1730DA}"/>
              </a:ext>
            </a:extLst>
          </p:cNvPr>
          <p:cNvPicPr>
            <a:picLocks noChangeAspect="1"/>
          </p:cNvPicPr>
          <p:nvPr/>
        </p:nvPicPr>
        <p:blipFill>
          <a:blip r:embed="rId4"/>
          <a:stretch>
            <a:fillRect/>
          </a:stretch>
        </p:blipFill>
        <p:spPr>
          <a:xfrm>
            <a:off x="2726785" y="3623732"/>
            <a:ext cx="5704762" cy="2066667"/>
          </a:xfrm>
          <a:prstGeom prst="rect">
            <a:avLst/>
          </a:prstGeom>
        </p:spPr>
      </p:pic>
    </p:spTree>
    <p:extLst>
      <p:ext uri="{BB962C8B-B14F-4D97-AF65-F5344CB8AC3E}">
        <p14:creationId xmlns:p14="http://schemas.microsoft.com/office/powerpoint/2010/main" val="189622727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127102"/>
            <a:ext cx="8670694" cy="584775"/>
          </a:xfrm>
          <a:prstGeom prst="rect">
            <a:avLst/>
          </a:prstGeom>
        </p:spPr>
        <p:txBody>
          <a:bodyPr wrap="square">
            <a:spAutoFit/>
          </a:bodyPr>
          <a:lstStyle/>
          <a:p>
            <a:pPr lvl="0">
              <a:defRPr/>
            </a:pPr>
            <a:r>
              <a:rPr lang="en-US" altLang="zh-CN" sz="3200" b="1" dirty="0">
                <a:solidFill>
                  <a:srgbClr val="6A005F"/>
                </a:solidFill>
                <a:sym typeface="+mn-ea"/>
              </a:rPr>
              <a:t>Service</a:t>
            </a:r>
          </a:p>
        </p:txBody>
      </p:sp>
      <p:sp>
        <p:nvSpPr>
          <p:cNvPr id="6" name="文本框 5">
            <a:extLst>
              <a:ext uri="{FF2B5EF4-FFF2-40B4-BE49-F238E27FC236}">
                <a16:creationId xmlns:a16="http://schemas.microsoft.com/office/drawing/2014/main" id="{625E4212-E234-1145-9F86-4633E055139F}"/>
              </a:ext>
            </a:extLst>
          </p:cNvPr>
          <p:cNvSpPr txBox="1"/>
          <p:nvPr/>
        </p:nvSpPr>
        <p:spPr>
          <a:xfrm>
            <a:off x="805815" y="1066800"/>
            <a:ext cx="9582194" cy="646331"/>
          </a:xfrm>
          <a:prstGeom prst="rect">
            <a:avLst/>
          </a:prstGeom>
          <a:noFill/>
        </p:spPr>
        <p:txBody>
          <a:bodyPr wrap="square" rtlCol="0">
            <a:spAutoFit/>
          </a:bodyPr>
          <a:lstStyle/>
          <a:p>
            <a:r>
              <a:rPr kumimoji="1" lang="en-US" altLang="zh-CN" b="1" dirty="0">
                <a:solidFill>
                  <a:srgbClr val="6A005F"/>
                </a:solidFill>
              </a:rPr>
              <a:t>	Service</a:t>
            </a:r>
            <a:r>
              <a:rPr kumimoji="1" lang="zh-CN" altLang="en-US" b="1" dirty="0">
                <a:solidFill>
                  <a:srgbClr val="6A005F"/>
                </a:solidFill>
              </a:rPr>
              <a:t>是</a:t>
            </a:r>
            <a:r>
              <a:rPr kumimoji="1" lang="en-US" altLang="zh-CN" b="1" dirty="0">
                <a:solidFill>
                  <a:srgbClr val="6A005F"/>
                </a:solidFill>
              </a:rPr>
              <a:t>Kubernetes</a:t>
            </a:r>
            <a:r>
              <a:rPr kumimoji="1" lang="zh-CN" altLang="en-US" b="1" dirty="0">
                <a:solidFill>
                  <a:srgbClr val="6A005F"/>
                </a:solidFill>
              </a:rPr>
              <a:t>的核心概念，通过创建</a:t>
            </a:r>
            <a:r>
              <a:rPr kumimoji="1" lang="en-US" altLang="zh-CN" b="1" dirty="0">
                <a:solidFill>
                  <a:srgbClr val="6A005F"/>
                </a:solidFill>
              </a:rPr>
              <a:t>Service</a:t>
            </a:r>
            <a:r>
              <a:rPr kumimoji="1" lang="zh-CN" altLang="en-US" b="1" dirty="0">
                <a:solidFill>
                  <a:srgbClr val="6A005F"/>
                </a:solidFill>
              </a:rPr>
              <a:t>，可以为一组具有相同功能的容器应用提供一个统一的入口地址，并且将请求进行负载分发到后端的各个容器应用上。</a:t>
            </a:r>
          </a:p>
        </p:txBody>
      </p:sp>
      <p:pic>
        <p:nvPicPr>
          <p:cNvPr id="8" name="图片 7">
            <a:extLst>
              <a:ext uri="{FF2B5EF4-FFF2-40B4-BE49-F238E27FC236}">
                <a16:creationId xmlns:a16="http://schemas.microsoft.com/office/drawing/2014/main" id="{3043F2B4-B613-4BEE-B946-9297CA486AE6}"/>
              </a:ext>
            </a:extLst>
          </p:cNvPr>
          <p:cNvPicPr>
            <a:picLocks noChangeAspect="1"/>
          </p:cNvPicPr>
          <p:nvPr/>
        </p:nvPicPr>
        <p:blipFill>
          <a:blip r:embed="rId4"/>
          <a:stretch>
            <a:fillRect/>
          </a:stretch>
        </p:blipFill>
        <p:spPr>
          <a:xfrm>
            <a:off x="1967689" y="2442856"/>
            <a:ext cx="6967608" cy="2463443"/>
          </a:xfrm>
          <a:prstGeom prst="rect">
            <a:avLst/>
          </a:prstGeom>
        </p:spPr>
      </p:pic>
    </p:spTree>
    <p:extLst>
      <p:ext uri="{BB962C8B-B14F-4D97-AF65-F5344CB8AC3E}">
        <p14:creationId xmlns:p14="http://schemas.microsoft.com/office/powerpoint/2010/main" val="3314017930"/>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769651"/>
            <a:ext cx="12192000" cy="1128237"/>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微软雅黑" panose="020B0503020204020204" charset="-122"/>
              <a:cs typeface="+mn-cs"/>
            </a:endParaRPr>
          </a:p>
        </p:txBody>
      </p:sp>
      <p:sp>
        <p:nvSpPr>
          <p:cNvPr id="11" name="文本框 10"/>
          <p:cNvSpPr txBox="1"/>
          <p:nvPr/>
        </p:nvSpPr>
        <p:spPr>
          <a:xfrm>
            <a:off x="1811419" y="3028422"/>
            <a:ext cx="9446966"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000" b="1" i="0" u="none" strike="noStrike" kern="1200" cap="none" spc="0" normalizeH="0" baseline="0" noProof="0" dirty="0">
                <a:ln>
                  <a:noFill/>
                </a:ln>
                <a:solidFill>
                  <a:prstClr val="white"/>
                </a:solidFill>
                <a:effectLst/>
                <a:uLnTx/>
                <a:uFillTx/>
                <a:latin typeface="Times New Roman" panose="02020603050405020304"/>
                <a:ea typeface="微软雅黑" panose="020B0503020204020204" charset="-122"/>
                <a:cs typeface="+mn-cs"/>
              </a:rPr>
              <a:t>Kubernetes</a:t>
            </a:r>
            <a:r>
              <a:rPr lang="zh-CN" altLang="en-US" sz="3000" b="1" dirty="0">
                <a:solidFill>
                  <a:prstClr val="white"/>
                </a:solidFill>
                <a:latin typeface="Times New Roman" panose="02020603050405020304"/>
                <a:ea typeface="微软雅黑" panose="020B0503020204020204" charset="-122"/>
              </a:rPr>
              <a:t>主要组件及原理分析</a:t>
            </a:r>
            <a:endParaRPr kumimoji="0" lang="zh-CN" altLang="en-US" sz="3000" b="1" i="0" u="none" strike="noStrike" kern="1200" cap="none" spc="0" normalizeH="0" baseline="0" noProof="0" dirty="0">
              <a:ln>
                <a:noFill/>
              </a:ln>
              <a:solidFill>
                <a:prstClr val="white"/>
              </a:solidFill>
              <a:effectLst/>
              <a:uLnTx/>
              <a:uFillTx/>
              <a:latin typeface="Times New Roman" panose="02020603050405020304"/>
              <a:ea typeface="微软雅黑" panose="020B0503020204020204" charset="-122"/>
              <a:cs typeface="+mn-cs"/>
            </a:endParaRPr>
          </a:p>
        </p:txBody>
      </p:sp>
      <p:grpSp>
        <p:nvGrpSpPr>
          <p:cNvPr id="3" name="组合 2"/>
          <p:cNvGrpSpPr/>
          <p:nvPr/>
        </p:nvGrpSpPr>
        <p:grpSpPr>
          <a:xfrm>
            <a:off x="10910985" y="1963404"/>
            <a:ext cx="576000" cy="576000"/>
            <a:chOff x="10920675" y="2008140"/>
            <a:chExt cx="576000" cy="576000"/>
          </a:xfrm>
        </p:grpSpPr>
        <p:sp>
          <p:nvSpPr>
            <p:cNvPr id="15" name="矩形 14"/>
            <p:cNvSpPr/>
            <p:nvPr/>
          </p:nvSpPr>
          <p:spPr>
            <a:xfrm>
              <a:off x="11172675" y="2260140"/>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微软雅黑" panose="020B0503020204020204" charset="-122"/>
                <a:cs typeface="+mn-cs"/>
              </a:endParaRPr>
            </a:p>
          </p:txBody>
        </p:sp>
        <p:sp>
          <p:nvSpPr>
            <p:cNvPr id="16" name="矩形 15"/>
            <p:cNvSpPr/>
            <p:nvPr/>
          </p:nvSpPr>
          <p:spPr>
            <a:xfrm>
              <a:off x="10920675" y="2008140"/>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微软雅黑" panose="020B0503020204020204" charset="-122"/>
                <a:cs typeface="+mn-cs"/>
              </a:endParaRPr>
            </a:p>
          </p:txBody>
        </p:sp>
      </p:grpSp>
      <p:sp>
        <p:nvSpPr>
          <p:cNvPr id="5" name="Freeform 5"/>
          <p:cNvSpPr>
            <a:spLocks noEditPoints="1"/>
          </p:cNvSpPr>
          <p:nvPr/>
        </p:nvSpPr>
        <p:spPr bwMode="auto">
          <a:xfrm>
            <a:off x="11258385" y="3086722"/>
            <a:ext cx="555624" cy="489479"/>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a:ea typeface="微软雅黑" panose="020B0503020204020204" charset="-122"/>
              <a:cs typeface="+mn-cs"/>
            </a:endParaRPr>
          </a:p>
        </p:txBody>
      </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652" y="2305903"/>
            <a:ext cx="1754367" cy="2198865"/>
          </a:xfrm>
          <a:prstGeom prst="rect">
            <a:avLst/>
          </a:prstGeom>
        </p:spPr>
      </p:pic>
    </p:spTree>
    <p:extLst>
      <p:ext uri="{BB962C8B-B14F-4D97-AF65-F5344CB8AC3E}">
        <p14:creationId xmlns:p14="http://schemas.microsoft.com/office/powerpoint/2010/main" val="303864895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127102"/>
            <a:ext cx="8670694" cy="584775"/>
          </a:xfrm>
          <a:prstGeom prst="rect">
            <a:avLst/>
          </a:prstGeom>
        </p:spPr>
        <p:txBody>
          <a:bodyPr wrap="square">
            <a:spAutoFit/>
          </a:bodyPr>
          <a:lstStyle/>
          <a:p>
            <a:pPr lvl="0">
              <a:defRPr/>
            </a:pPr>
            <a:r>
              <a:rPr lang="en-US" altLang="zh-CN" sz="3200" b="1" dirty="0">
                <a:solidFill>
                  <a:srgbClr val="6A005F"/>
                </a:solidFill>
                <a:sym typeface="+mn-ea"/>
              </a:rPr>
              <a:t>Kubernetes</a:t>
            </a:r>
            <a:r>
              <a:rPr lang="zh-CN" altLang="en-US" sz="3200" b="1" dirty="0">
                <a:solidFill>
                  <a:srgbClr val="6A005F"/>
                </a:solidFill>
                <a:sym typeface="+mn-ea"/>
              </a:rPr>
              <a:t>主要组件概述</a:t>
            </a:r>
            <a:endParaRPr lang="en-US" altLang="zh-CN" sz="3200" b="1" dirty="0">
              <a:solidFill>
                <a:srgbClr val="6A005F"/>
              </a:solidFill>
              <a:sym typeface="+mn-ea"/>
            </a:endParaRPr>
          </a:p>
        </p:txBody>
      </p:sp>
      <p:sp>
        <p:nvSpPr>
          <p:cNvPr id="6" name="文本框 5">
            <a:extLst>
              <a:ext uri="{FF2B5EF4-FFF2-40B4-BE49-F238E27FC236}">
                <a16:creationId xmlns:a16="http://schemas.microsoft.com/office/drawing/2014/main" id="{625E4212-E234-1145-9F86-4633E055139F}"/>
              </a:ext>
            </a:extLst>
          </p:cNvPr>
          <p:cNvSpPr txBox="1"/>
          <p:nvPr/>
        </p:nvSpPr>
        <p:spPr>
          <a:xfrm>
            <a:off x="805815" y="1322113"/>
            <a:ext cx="11311166" cy="2862322"/>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b="1" dirty="0">
                <a:solidFill>
                  <a:srgbClr val="6A005F"/>
                </a:solidFill>
              </a:rPr>
              <a:t>API Server</a:t>
            </a:r>
            <a:r>
              <a:rPr kumimoji="1" lang="zh-CN" altLang="en-US" b="1" dirty="0">
                <a:solidFill>
                  <a:srgbClr val="6A005F"/>
                </a:solidFill>
              </a:rPr>
              <a:t>：对</a:t>
            </a:r>
            <a:r>
              <a:rPr kumimoji="1" lang="en-US" altLang="zh-CN" b="1" dirty="0">
                <a:solidFill>
                  <a:srgbClr val="6A005F"/>
                </a:solidFill>
              </a:rPr>
              <a:t>Pod</a:t>
            </a:r>
            <a:r>
              <a:rPr kumimoji="1" lang="zh-CN" altLang="en-US" b="1" dirty="0">
                <a:solidFill>
                  <a:srgbClr val="6A005F"/>
                </a:solidFill>
              </a:rPr>
              <a:t>、</a:t>
            </a:r>
            <a:r>
              <a:rPr kumimoji="1" lang="en-US" altLang="zh-CN" b="1" dirty="0">
                <a:solidFill>
                  <a:srgbClr val="6A005F"/>
                </a:solidFill>
              </a:rPr>
              <a:t>RC</a:t>
            </a:r>
            <a:r>
              <a:rPr kumimoji="1" lang="zh-CN" altLang="en-US" b="1" dirty="0">
                <a:solidFill>
                  <a:srgbClr val="6A005F"/>
                </a:solidFill>
              </a:rPr>
              <a:t>等资源对象进行增、删、改、查的</a:t>
            </a:r>
            <a:r>
              <a:rPr kumimoji="1" lang="en-US" altLang="zh-CN" b="1" dirty="0">
                <a:solidFill>
                  <a:srgbClr val="6A005F"/>
                </a:solidFill>
              </a:rPr>
              <a:t>Rest API</a:t>
            </a:r>
            <a:r>
              <a:rPr kumimoji="1" lang="zh-CN" altLang="en-US" b="1" dirty="0">
                <a:solidFill>
                  <a:srgbClr val="6A005F"/>
                </a:solidFill>
              </a:rPr>
              <a:t>服务器</a:t>
            </a:r>
            <a:endParaRPr kumimoji="1" lang="en-US" altLang="zh-CN" b="1" dirty="0">
              <a:solidFill>
                <a:srgbClr val="6A005F"/>
              </a:solidFill>
            </a:endParaRPr>
          </a:p>
          <a:p>
            <a:pPr marL="285750" indent="-285750">
              <a:buFont typeface="Arial" panose="020B0604020202020204" pitchFamily="34" charset="0"/>
              <a:buChar char="•"/>
            </a:pPr>
            <a:r>
              <a:rPr kumimoji="1" lang="en-US" altLang="zh-CN" b="1" dirty="0">
                <a:solidFill>
                  <a:srgbClr val="6A005F"/>
                </a:solidFill>
              </a:rPr>
              <a:t>Controller Manager</a:t>
            </a:r>
            <a:r>
              <a:rPr kumimoji="1" lang="zh-CN" altLang="en-US" b="1" dirty="0">
                <a:solidFill>
                  <a:srgbClr val="6A005F"/>
                </a:solidFill>
              </a:rPr>
              <a:t>：负责集群中资源对象管理同步的组件</a:t>
            </a:r>
            <a:endParaRPr kumimoji="1" lang="en-US" altLang="zh-CN" b="1" dirty="0">
              <a:solidFill>
                <a:srgbClr val="6A005F"/>
              </a:solidFill>
            </a:endParaRPr>
          </a:p>
          <a:p>
            <a:pPr marL="285750" indent="-285750">
              <a:buFont typeface="Arial" panose="020B0604020202020204" pitchFamily="34" charset="0"/>
              <a:buChar char="•"/>
            </a:pPr>
            <a:r>
              <a:rPr kumimoji="1" lang="en-US" altLang="zh-CN" b="1" dirty="0">
                <a:solidFill>
                  <a:srgbClr val="6A005F"/>
                </a:solidFill>
              </a:rPr>
              <a:t>Scheduler</a:t>
            </a:r>
            <a:r>
              <a:rPr kumimoji="1" lang="zh-CN" altLang="en-US" b="1" dirty="0">
                <a:solidFill>
                  <a:srgbClr val="6A005F"/>
                </a:solidFill>
              </a:rPr>
              <a:t>：集群中资源对象的调度控制器</a:t>
            </a:r>
            <a:endParaRPr kumimoji="1" lang="en-US" altLang="zh-CN" b="1" dirty="0">
              <a:solidFill>
                <a:srgbClr val="6A005F"/>
              </a:solidFill>
            </a:endParaRPr>
          </a:p>
          <a:p>
            <a:pPr marL="285750" indent="-285750">
              <a:buFont typeface="Arial" panose="020B0604020202020204" pitchFamily="34" charset="0"/>
              <a:buChar char="•"/>
            </a:pPr>
            <a:r>
              <a:rPr kumimoji="1" lang="en-US" altLang="zh-CN" b="1" dirty="0" err="1">
                <a:solidFill>
                  <a:srgbClr val="6A005F"/>
                </a:solidFill>
              </a:rPr>
              <a:t>Kubelet</a:t>
            </a:r>
            <a:r>
              <a:rPr kumimoji="1" lang="zh-CN" altLang="en-US" b="1" dirty="0">
                <a:solidFill>
                  <a:srgbClr val="6A005F"/>
                </a:solidFill>
              </a:rPr>
              <a:t>：负责维护</a:t>
            </a:r>
            <a:r>
              <a:rPr kumimoji="1" lang="en-US" altLang="zh-CN" b="1" dirty="0">
                <a:solidFill>
                  <a:srgbClr val="6A005F"/>
                </a:solidFill>
              </a:rPr>
              <a:t>Pod</a:t>
            </a:r>
            <a:r>
              <a:rPr kumimoji="1" lang="zh-CN" altLang="en-US" b="1" dirty="0">
                <a:solidFill>
                  <a:srgbClr val="6A005F"/>
                </a:solidFill>
              </a:rPr>
              <a:t>容器的生命周期</a:t>
            </a:r>
            <a:endParaRPr kumimoji="1" lang="en-US" altLang="zh-CN" b="1" dirty="0">
              <a:solidFill>
                <a:srgbClr val="6A005F"/>
              </a:solidFill>
            </a:endParaRPr>
          </a:p>
          <a:p>
            <a:pPr marL="285750" indent="-285750">
              <a:buFont typeface="Arial" panose="020B0604020202020204" pitchFamily="34" charset="0"/>
              <a:buChar char="•"/>
            </a:pPr>
            <a:r>
              <a:rPr kumimoji="1" lang="en-US" altLang="zh-CN" b="1" dirty="0" err="1">
                <a:solidFill>
                  <a:srgbClr val="6A005F"/>
                </a:solidFill>
              </a:rPr>
              <a:t>Kube</a:t>
            </a:r>
            <a:r>
              <a:rPr kumimoji="1" lang="en-US" altLang="zh-CN" b="1" dirty="0">
                <a:solidFill>
                  <a:srgbClr val="6A005F"/>
                </a:solidFill>
              </a:rPr>
              <a:t>-proxy</a:t>
            </a:r>
            <a:r>
              <a:rPr kumimoji="1" lang="zh-CN" altLang="en-US" b="1" dirty="0">
                <a:solidFill>
                  <a:srgbClr val="6A005F"/>
                </a:solidFill>
              </a:rPr>
              <a:t>：负载均衡和代理服务</a:t>
            </a:r>
            <a:endParaRPr kumimoji="1" lang="en-US" altLang="zh-CN" b="1" dirty="0">
              <a:solidFill>
                <a:srgbClr val="6A005F"/>
              </a:solidFill>
            </a:endParaRPr>
          </a:p>
          <a:p>
            <a:pPr marL="285750" indent="-285750">
              <a:buFont typeface="Arial" panose="020B0604020202020204" pitchFamily="34" charset="0"/>
              <a:buChar char="•"/>
            </a:pPr>
            <a:r>
              <a:rPr kumimoji="1" lang="en-US" altLang="zh-CN" b="1" dirty="0" err="1">
                <a:solidFill>
                  <a:srgbClr val="6A005F"/>
                </a:solidFill>
              </a:rPr>
              <a:t>Etcd</a:t>
            </a:r>
            <a:r>
              <a:rPr kumimoji="1" lang="zh-CN" altLang="en-US" b="1" dirty="0">
                <a:solidFill>
                  <a:srgbClr val="6A005F"/>
                </a:solidFill>
              </a:rPr>
              <a:t>：分布式键值对</a:t>
            </a:r>
            <a:r>
              <a:rPr kumimoji="1" lang="en-US" altLang="zh-CN" b="1" dirty="0">
                <a:solidFill>
                  <a:srgbClr val="6A005F"/>
                </a:solidFill>
              </a:rPr>
              <a:t>(</a:t>
            </a:r>
            <a:r>
              <a:rPr kumimoji="1" lang="en-US" altLang="zh-CN" b="1" dirty="0" err="1">
                <a:solidFill>
                  <a:srgbClr val="6A005F"/>
                </a:solidFill>
              </a:rPr>
              <a:t>k,v</a:t>
            </a:r>
            <a:r>
              <a:rPr kumimoji="1" lang="en-US" altLang="zh-CN" b="1" dirty="0">
                <a:solidFill>
                  <a:srgbClr val="6A005F"/>
                </a:solidFill>
              </a:rPr>
              <a:t>)</a:t>
            </a:r>
            <a:r>
              <a:rPr kumimoji="1" lang="zh-CN" altLang="en-US" b="1" dirty="0">
                <a:solidFill>
                  <a:srgbClr val="6A005F"/>
                </a:solidFill>
              </a:rPr>
              <a:t>存储服务，存储整个集群的状态信息</a:t>
            </a:r>
            <a:endParaRPr kumimoji="1" lang="en-US" altLang="zh-CN" b="1" dirty="0">
              <a:solidFill>
                <a:srgbClr val="6A005F"/>
              </a:solidFill>
            </a:endParaRPr>
          </a:p>
          <a:p>
            <a:endParaRPr kumimoji="1" lang="en-US" altLang="zh-CN" b="1" dirty="0">
              <a:solidFill>
                <a:srgbClr val="6A005F"/>
              </a:solidFill>
            </a:endParaRPr>
          </a:p>
          <a:p>
            <a:r>
              <a:rPr kumimoji="1" lang="en-US" altLang="zh-CN" b="1" dirty="0">
                <a:solidFill>
                  <a:srgbClr val="6A005F"/>
                </a:solidFill>
              </a:rPr>
              <a:t>Kubernetes</a:t>
            </a:r>
            <a:r>
              <a:rPr kumimoji="1" lang="zh-CN" altLang="en-US" b="1" dirty="0">
                <a:solidFill>
                  <a:srgbClr val="6A005F"/>
                </a:solidFill>
              </a:rPr>
              <a:t>主要组件有</a:t>
            </a:r>
            <a:r>
              <a:rPr kumimoji="1" lang="en-US" altLang="zh-CN" b="1" dirty="0">
                <a:solidFill>
                  <a:srgbClr val="6A005F"/>
                </a:solidFill>
              </a:rPr>
              <a:t>API Server</a:t>
            </a:r>
            <a:r>
              <a:rPr kumimoji="1" lang="zh-CN" altLang="en-US" b="1" dirty="0">
                <a:solidFill>
                  <a:srgbClr val="6A005F"/>
                </a:solidFill>
              </a:rPr>
              <a:t>、</a:t>
            </a:r>
            <a:r>
              <a:rPr kumimoji="1" lang="en-US" altLang="zh-CN" b="1" dirty="0">
                <a:solidFill>
                  <a:srgbClr val="6A005F"/>
                </a:solidFill>
              </a:rPr>
              <a:t>Controller Manager</a:t>
            </a:r>
            <a:r>
              <a:rPr kumimoji="1" lang="zh-CN" altLang="en-US" b="1" dirty="0">
                <a:solidFill>
                  <a:srgbClr val="6A005F"/>
                </a:solidFill>
              </a:rPr>
              <a:t>、</a:t>
            </a:r>
            <a:r>
              <a:rPr kumimoji="1" lang="en-US" altLang="zh-CN" b="1" dirty="0">
                <a:solidFill>
                  <a:srgbClr val="6A005F"/>
                </a:solidFill>
              </a:rPr>
              <a:t>Scheduler</a:t>
            </a:r>
            <a:r>
              <a:rPr kumimoji="1" lang="zh-CN" altLang="en-US" b="1" dirty="0">
                <a:solidFill>
                  <a:srgbClr val="6A005F"/>
                </a:solidFill>
              </a:rPr>
              <a:t>、</a:t>
            </a:r>
            <a:r>
              <a:rPr kumimoji="1" lang="en-US" altLang="zh-CN" b="1" dirty="0" err="1">
                <a:solidFill>
                  <a:srgbClr val="6A005F"/>
                </a:solidFill>
              </a:rPr>
              <a:t>kubelet</a:t>
            </a:r>
            <a:r>
              <a:rPr kumimoji="1" lang="zh-CN" altLang="en-US" b="1" dirty="0">
                <a:solidFill>
                  <a:srgbClr val="6A005F"/>
                </a:solidFill>
              </a:rPr>
              <a:t>、</a:t>
            </a:r>
            <a:r>
              <a:rPr kumimoji="1" lang="en-US" altLang="zh-CN" b="1" dirty="0" err="1">
                <a:solidFill>
                  <a:srgbClr val="6A005F"/>
                </a:solidFill>
              </a:rPr>
              <a:t>kube</a:t>
            </a:r>
            <a:r>
              <a:rPr kumimoji="1" lang="en-US" altLang="zh-CN" b="1" dirty="0">
                <a:solidFill>
                  <a:srgbClr val="6A005F"/>
                </a:solidFill>
              </a:rPr>
              <a:t>-proxy</a:t>
            </a:r>
            <a:r>
              <a:rPr kumimoji="1" lang="zh-CN" altLang="en-US" b="1" dirty="0">
                <a:solidFill>
                  <a:srgbClr val="6A005F"/>
                </a:solidFill>
              </a:rPr>
              <a:t>，其中前三者运行于集群的</a:t>
            </a:r>
            <a:r>
              <a:rPr kumimoji="1" lang="en-US" altLang="zh-CN" b="1" dirty="0">
                <a:solidFill>
                  <a:srgbClr val="6A005F"/>
                </a:solidFill>
              </a:rPr>
              <a:t>Master</a:t>
            </a:r>
            <a:r>
              <a:rPr kumimoji="1" lang="zh-CN" altLang="en-US" b="1" dirty="0">
                <a:solidFill>
                  <a:srgbClr val="6A005F"/>
                </a:solidFill>
              </a:rPr>
              <a:t>节点，后两者运行于集群的</a:t>
            </a:r>
            <a:r>
              <a:rPr kumimoji="1" lang="en-US" altLang="zh-CN" b="1" dirty="0">
                <a:solidFill>
                  <a:srgbClr val="6A005F"/>
                </a:solidFill>
              </a:rPr>
              <a:t>Slave</a:t>
            </a:r>
            <a:r>
              <a:rPr kumimoji="1" lang="zh-CN" altLang="en-US" b="1" dirty="0">
                <a:solidFill>
                  <a:srgbClr val="6A005F"/>
                </a:solidFill>
              </a:rPr>
              <a:t>节点。还有一个用于存储</a:t>
            </a:r>
            <a:r>
              <a:rPr kumimoji="1" lang="en-US" altLang="zh-CN" b="1" dirty="0">
                <a:solidFill>
                  <a:srgbClr val="6A005F"/>
                </a:solidFill>
              </a:rPr>
              <a:t>Kubernetes</a:t>
            </a:r>
            <a:r>
              <a:rPr kumimoji="1" lang="zh-CN" altLang="en-US" b="1" dirty="0">
                <a:solidFill>
                  <a:srgbClr val="6A005F"/>
                </a:solidFill>
              </a:rPr>
              <a:t>集群信息的</a:t>
            </a:r>
            <a:r>
              <a:rPr kumimoji="1" lang="en-US" altLang="zh-CN" b="1" dirty="0" err="1">
                <a:solidFill>
                  <a:srgbClr val="6A005F"/>
                </a:solidFill>
              </a:rPr>
              <a:t>Etcd</a:t>
            </a:r>
            <a:r>
              <a:rPr kumimoji="1" lang="zh-CN" altLang="en-US" b="1" dirty="0">
                <a:solidFill>
                  <a:srgbClr val="6A005F"/>
                </a:solidFill>
              </a:rPr>
              <a:t>，它是一个高可用、强一致性的服务发现存储仓库，基于</a:t>
            </a:r>
            <a:r>
              <a:rPr kumimoji="1" lang="en-US" altLang="zh-CN" b="1" dirty="0">
                <a:solidFill>
                  <a:srgbClr val="6A005F"/>
                </a:solidFill>
              </a:rPr>
              <a:t>raft</a:t>
            </a:r>
            <a:r>
              <a:rPr kumimoji="1" lang="zh-CN" altLang="en-US" b="1" dirty="0">
                <a:solidFill>
                  <a:srgbClr val="6A005F"/>
                </a:solidFill>
              </a:rPr>
              <a:t>协议。</a:t>
            </a:r>
          </a:p>
        </p:txBody>
      </p:sp>
    </p:spTree>
    <p:extLst>
      <p:ext uri="{BB962C8B-B14F-4D97-AF65-F5344CB8AC3E}">
        <p14:creationId xmlns:p14="http://schemas.microsoft.com/office/powerpoint/2010/main" val="78965782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127102"/>
            <a:ext cx="8670694" cy="584775"/>
          </a:xfrm>
          <a:prstGeom prst="rect">
            <a:avLst/>
          </a:prstGeom>
        </p:spPr>
        <p:txBody>
          <a:bodyPr wrap="square">
            <a:spAutoFit/>
          </a:bodyPr>
          <a:lstStyle/>
          <a:p>
            <a:pPr lvl="0">
              <a:defRPr/>
            </a:pPr>
            <a:r>
              <a:rPr lang="en-US" altLang="zh-CN" sz="3200" b="1" dirty="0">
                <a:solidFill>
                  <a:srgbClr val="6A005F"/>
                </a:solidFill>
                <a:sym typeface="+mn-ea"/>
              </a:rPr>
              <a:t>API Server</a:t>
            </a:r>
            <a:r>
              <a:rPr lang="zh-CN" altLang="en-US" sz="3200" b="1" dirty="0">
                <a:solidFill>
                  <a:srgbClr val="6A005F"/>
                </a:solidFill>
                <a:sym typeface="+mn-ea"/>
              </a:rPr>
              <a:t>：</a:t>
            </a:r>
            <a:r>
              <a:rPr kumimoji="1" lang="zh-CN" altLang="en-US" sz="3200" b="1" dirty="0">
                <a:solidFill>
                  <a:srgbClr val="6A005F"/>
                </a:solidFill>
              </a:rPr>
              <a:t>增删改查</a:t>
            </a:r>
            <a:r>
              <a:rPr kumimoji="1" lang="en-US" altLang="zh-CN" sz="3200" b="1" dirty="0">
                <a:solidFill>
                  <a:srgbClr val="6A005F"/>
                </a:solidFill>
              </a:rPr>
              <a:t>Rest API</a:t>
            </a:r>
            <a:r>
              <a:rPr kumimoji="1" lang="zh-CN" altLang="en-US" sz="3200" b="1" dirty="0">
                <a:solidFill>
                  <a:srgbClr val="6A005F"/>
                </a:solidFill>
              </a:rPr>
              <a:t>服务器</a:t>
            </a:r>
            <a:endParaRPr lang="en-US" altLang="zh-CN" sz="3200" b="1" dirty="0">
              <a:solidFill>
                <a:srgbClr val="6A005F"/>
              </a:solidFill>
              <a:sym typeface="+mn-ea"/>
            </a:endParaRPr>
          </a:p>
        </p:txBody>
      </p:sp>
      <p:sp>
        <p:nvSpPr>
          <p:cNvPr id="6" name="文本框 5">
            <a:extLst>
              <a:ext uri="{FF2B5EF4-FFF2-40B4-BE49-F238E27FC236}">
                <a16:creationId xmlns:a16="http://schemas.microsoft.com/office/drawing/2014/main" id="{625E4212-E234-1145-9F86-4633E055139F}"/>
              </a:ext>
            </a:extLst>
          </p:cNvPr>
          <p:cNvSpPr txBox="1"/>
          <p:nvPr/>
        </p:nvSpPr>
        <p:spPr>
          <a:xfrm>
            <a:off x="1132624" y="1159566"/>
            <a:ext cx="10240127" cy="3693319"/>
          </a:xfrm>
          <a:prstGeom prst="rect">
            <a:avLst/>
          </a:prstGeom>
          <a:noFill/>
        </p:spPr>
        <p:txBody>
          <a:bodyPr wrap="square" rtlCol="0">
            <a:spAutoFit/>
          </a:bodyPr>
          <a:lstStyle/>
          <a:p>
            <a:r>
              <a:rPr kumimoji="1" lang="en-US" altLang="zh-CN" b="1" dirty="0">
                <a:solidFill>
                  <a:srgbClr val="6A005F"/>
                </a:solidFill>
              </a:rPr>
              <a:t>	API Server</a:t>
            </a:r>
            <a:r>
              <a:rPr kumimoji="1" lang="zh-CN" altLang="en-US" b="1" dirty="0">
                <a:solidFill>
                  <a:srgbClr val="6A005F"/>
                </a:solidFill>
              </a:rPr>
              <a:t>是对以上</a:t>
            </a:r>
            <a:r>
              <a:rPr kumimoji="1" lang="en-US" altLang="zh-CN" b="1" dirty="0">
                <a:solidFill>
                  <a:srgbClr val="6A005F"/>
                </a:solidFill>
              </a:rPr>
              <a:t>Pod</a:t>
            </a:r>
            <a:r>
              <a:rPr kumimoji="1" lang="zh-CN" altLang="en-US" b="1" dirty="0">
                <a:solidFill>
                  <a:srgbClr val="6A005F"/>
                </a:solidFill>
              </a:rPr>
              <a:t>、</a:t>
            </a:r>
            <a:r>
              <a:rPr kumimoji="1" lang="en-US" altLang="zh-CN" b="1" dirty="0">
                <a:solidFill>
                  <a:srgbClr val="6A005F"/>
                </a:solidFill>
              </a:rPr>
              <a:t>Service</a:t>
            </a:r>
            <a:r>
              <a:rPr kumimoji="1" lang="zh-CN" altLang="en-US" b="1" dirty="0">
                <a:solidFill>
                  <a:srgbClr val="6A005F"/>
                </a:solidFill>
              </a:rPr>
              <a:t>、</a:t>
            </a:r>
            <a:r>
              <a:rPr kumimoji="1" lang="en-US" altLang="zh-CN" b="1" dirty="0">
                <a:solidFill>
                  <a:srgbClr val="6A005F"/>
                </a:solidFill>
              </a:rPr>
              <a:t>RC</a:t>
            </a:r>
            <a:r>
              <a:rPr kumimoji="1" lang="zh-CN" altLang="en-US" b="1" dirty="0">
                <a:solidFill>
                  <a:srgbClr val="6A005F"/>
                </a:solidFill>
              </a:rPr>
              <a:t>等资源对象进行增、删、改、查的</a:t>
            </a:r>
            <a:r>
              <a:rPr kumimoji="1" lang="en-US" altLang="zh-CN" b="1" dirty="0">
                <a:solidFill>
                  <a:srgbClr val="6A005F"/>
                </a:solidFill>
              </a:rPr>
              <a:t>Rest API</a:t>
            </a:r>
            <a:r>
              <a:rPr kumimoji="1" lang="zh-CN" altLang="en-US" b="1" dirty="0">
                <a:solidFill>
                  <a:srgbClr val="6A005F"/>
                </a:solidFill>
              </a:rPr>
              <a:t>服务器。通过</a:t>
            </a:r>
            <a:r>
              <a:rPr kumimoji="1" lang="en-US" altLang="zh-CN" b="1" dirty="0" err="1">
                <a:solidFill>
                  <a:srgbClr val="6A005F"/>
                </a:solidFill>
              </a:rPr>
              <a:t>kube-apiserver</a:t>
            </a:r>
            <a:r>
              <a:rPr kumimoji="1" lang="zh-CN" altLang="en-US" b="1" dirty="0">
                <a:solidFill>
                  <a:srgbClr val="6A005F"/>
                </a:solidFill>
              </a:rPr>
              <a:t>进程提供服务，该进程运行于</a:t>
            </a:r>
            <a:r>
              <a:rPr kumimoji="1" lang="en-US" altLang="zh-CN" b="1" dirty="0">
                <a:solidFill>
                  <a:srgbClr val="6A005F"/>
                </a:solidFill>
              </a:rPr>
              <a:t>Master</a:t>
            </a:r>
            <a:r>
              <a:rPr kumimoji="1" lang="zh-CN" altLang="en-US" b="1" dirty="0">
                <a:solidFill>
                  <a:srgbClr val="6A005F"/>
                </a:solidFill>
              </a:rPr>
              <a:t>节点上。</a:t>
            </a:r>
            <a:r>
              <a:rPr kumimoji="1" lang="en-US" altLang="zh-CN" b="1" dirty="0">
                <a:solidFill>
                  <a:srgbClr val="6A005F"/>
                </a:solidFill>
              </a:rPr>
              <a:t>API Server</a:t>
            </a:r>
            <a:r>
              <a:rPr kumimoji="1" lang="zh-CN" altLang="en-US" b="1" dirty="0">
                <a:solidFill>
                  <a:srgbClr val="6A005F"/>
                </a:solidFill>
              </a:rPr>
              <a:t>是</a:t>
            </a:r>
            <a:r>
              <a:rPr kumimoji="1" lang="en-US" altLang="zh-CN" b="1" dirty="0">
                <a:solidFill>
                  <a:srgbClr val="6A005F"/>
                </a:solidFill>
              </a:rPr>
              <a:t>Kubernetes</a:t>
            </a:r>
            <a:r>
              <a:rPr kumimoji="1" lang="zh-CN" altLang="en-US" b="1" dirty="0">
                <a:solidFill>
                  <a:srgbClr val="6A005F"/>
                </a:solidFill>
              </a:rPr>
              <a:t>的核心组件，是各个组件通信的渠道，有如下特性：</a:t>
            </a:r>
            <a:endParaRPr kumimoji="1" lang="en-US" altLang="zh-CN" b="1" dirty="0">
              <a:solidFill>
                <a:srgbClr val="6A005F"/>
              </a:solidFill>
            </a:endParaRPr>
          </a:p>
          <a:p>
            <a:pPr marL="285750" indent="-285750">
              <a:buFont typeface="Arial" panose="020B0604020202020204" pitchFamily="34" charset="0"/>
              <a:buChar char="•"/>
            </a:pPr>
            <a:r>
              <a:rPr kumimoji="1" lang="en-US" altLang="zh-CN" b="1" dirty="0">
                <a:solidFill>
                  <a:srgbClr val="6A005F"/>
                </a:solidFill>
              </a:rPr>
              <a:t>(1)</a:t>
            </a:r>
            <a:r>
              <a:rPr kumimoji="1" lang="zh-CN" altLang="en-US" b="1" dirty="0">
                <a:solidFill>
                  <a:srgbClr val="6A005F"/>
                </a:solidFill>
              </a:rPr>
              <a:t>是集群管理的</a:t>
            </a:r>
            <a:r>
              <a:rPr kumimoji="1" lang="en-US" altLang="zh-CN" b="1" dirty="0">
                <a:solidFill>
                  <a:srgbClr val="6A005F"/>
                </a:solidFill>
              </a:rPr>
              <a:t>API</a:t>
            </a:r>
            <a:r>
              <a:rPr kumimoji="1" lang="zh-CN" altLang="en-US" b="1" dirty="0">
                <a:solidFill>
                  <a:srgbClr val="6A005F"/>
                </a:solidFill>
              </a:rPr>
              <a:t>入口。</a:t>
            </a:r>
          </a:p>
          <a:p>
            <a:pPr marL="285750" indent="-285750">
              <a:buFont typeface="Arial" panose="020B0604020202020204" pitchFamily="34" charset="0"/>
              <a:buChar char="•"/>
            </a:pPr>
            <a:r>
              <a:rPr kumimoji="1" lang="en-US" altLang="zh-CN" b="1" dirty="0">
                <a:solidFill>
                  <a:srgbClr val="6A005F"/>
                </a:solidFill>
              </a:rPr>
              <a:t>(2)</a:t>
            </a:r>
            <a:r>
              <a:rPr kumimoji="1" lang="zh-CN" altLang="en-US" b="1" dirty="0">
                <a:solidFill>
                  <a:srgbClr val="6A005F"/>
                </a:solidFill>
              </a:rPr>
              <a:t>是资源配额控制的入口。</a:t>
            </a:r>
          </a:p>
          <a:p>
            <a:pPr marL="285750" indent="-285750">
              <a:buFont typeface="Arial" panose="020B0604020202020204" pitchFamily="34" charset="0"/>
              <a:buChar char="•"/>
            </a:pPr>
            <a:r>
              <a:rPr kumimoji="1" lang="en-US" altLang="zh-CN" b="1" dirty="0">
                <a:solidFill>
                  <a:srgbClr val="6A005F"/>
                </a:solidFill>
              </a:rPr>
              <a:t>(3)</a:t>
            </a:r>
            <a:r>
              <a:rPr kumimoji="1" lang="zh-CN" altLang="en-US" b="1" dirty="0">
                <a:solidFill>
                  <a:srgbClr val="6A005F"/>
                </a:solidFill>
              </a:rPr>
              <a:t>提供了完备的集群安全机制。</a:t>
            </a:r>
          </a:p>
          <a:p>
            <a:endParaRPr kumimoji="1" lang="en-US" altLang="zh-CN" b="1" dirty="0">
              <a:solidFill>
                <a:srgbClr val="6A005F"/>
              </a:solidFill>
            </a:endParaRPr>
          </a:p>
          <a:p>
            <a:pPr marL="285750" indent="-285750">
              <a:buFont typeface="Arial" panose="020B0604020202020204" pitchFamily="34" charset="0"/>
              <a:buChar char="•"/>
            </a:pPr>
            <a:r>
              <a:rPr kumimoji="1" lang="zh-CN" altLang="en-US" b="1" dirty="0">
                <a:solidFill>
                  <a:srgbClr val="6A005F"/>
                </a:solidFill>
              </a:rPr>
              <a:t>集群管理的</a:t>
            </a:r>
            <a:r>
              <a:rPr kumimoji="1" lang="en-US" altLang="zh-CN" b="1" dirty="0">
                <a:solidFill>
                  <a:srgbClr val="6A005F"/>
                </a:solidFill>
              </a:rPr>
              <a:t>API</a:t>
            </a:r>
            <a:r>
              <a:rPr kumimoji="1" lang="zh-CN" altLang="en-US" b="1" dirty="0">
                <a:solidFill>
                  <a:srgbClr val="6A005F"/>
                </a:solidFill>
              </a:rPr>
              <a:t>入口</a:t>
            </a:r>
            <a:endParaRPr kumimoji="1" lang="en-US" altLang="zh-CN" b="1" dirty="0">
              <a:solidFill>
                <a:srgbClr val="6A005F"/>
              </a:solidFill>
            </a:endParaRPr>
          </a:p>
          <a:p>
            <a:r>
              <a:rPr kumimoji="1" lang="en-US" altLang="zh-CN" dirty="0">
                <a:solidFill>
                  <a:srgbClr val="6A005F"/>
                </a:solidFill>
              </a:rPr>
              <a:t>      </a:t>
            </a:r>
            <a:r>
              <a:rPr kumimoji="1" lang="zh-CN" altLang="en-US" dirty="0">
                <a:solidFill>
                  <a:srgbClr val="6A005F"/>
                </a:solidFill>
              </a:rPr>
              <a:t>我们如果要创建一个资源对象如</a:t>
            </a:r>
            <a:r>
              <a:rPr kumimoji="1" lang="en-US" altLang="zh-CN" dirty="0">
                <a:solidFill>
                  <a:srgbClr val="6A005F"/>
                </a:solidFill>
              </a:rPr>
              <a:t>Pod</a:t>
            </a:r>
            <a:r>
              <a:rPr kumimoji="1" lang="zh-CN" altLang="en-US" dirty="0">
                <a:solidFill>
                  <a:srgbClr val="6A005F"/>
                </a:solidFill>
              </a:rPr>
              <a:t>、</a:t>
            </a:r>
            <a:r>
              <a:rPr kumimoji="1" lang="en-US" altLang="zh-CN" dirty="0">
                <a:solidFill>
                  <a:srgbClr val="6A005F"/>
                </a:solidFill>
              </a:rPr>
              <a:t>Service</a:t>
            </a:r>
            <a:r>
              <a:rPr kumimoji="1" lang="zh-CN" altLang="en-US" dirty="0">
                <a:solidFill>
                  <a:srgbClr val="6A005F"/>
                </a:solidFill>
              </a:rPr>
              <a:t>、</a:t>
            </a:r>
            <a:r>
              <a:rPr kumimoji="1" lang="en-US" altLang="zh-CN" dirty="0">
                <a:solidFill>
                  <a:srgbClr val="6A005F"/>
                </a:solidFill>
              </a:rPr>
              <a:t>RC</a:t>
            </a:r>
            <a:r>
              <a:rPr kumimoji="1" lang="zh-CN" altLang="en-US" dirty="0">
                <a:solidFill>
                  <a:srgbClr val="6A005F"/>
                </a:solidFill>
              </a:rPr>
              <a:t>、</a:t>
            </a:r>
            <a:r>
              <a:rPr kumimoji="1" lang="en-US" altLang="zh-CN" dirty="0">
                <a:solidFill>
                  <a:srgbClr val="6A005F"/>
                </a:solidFill>
              </a:rPr>
              <a:t> Deployment</a:t>
            </a:r>
            <a:r>
              <a:rPr kumimoji="1" lang="zh-CN" altLang="en-US" dirty="0">
                <a:solidFill>
                  <a:srgbClr val="6A005F"/>
                </a:solidFill>
              </a:rPr>
              <a:t>等，都是要通过</a:t>
            </a:r>
            <a:r>
              <a:rPr kumimoji="1" lang="en-US" altLang="zh-CN" dirty="0">
                <a:solidFill>
                  <a:srgbClr val="6A005F"/>
                </a:solidFill>
              </a:rPr>
              <a:t>API Server</a:t>
            </a:r>
            <a:r>
              <a:rPr kumimoji="1" lang="zh-CN" altLang="en-US" dirty="0">
                <a:solidFill>
                  <a:srgbClr val="6A005F"/>
                </a:solidFill>
              </a:rPr>
              <a:t>的。当然，我们可能是通过命令行的</a:t>
            </a:r>
            <a:r>
              <a:rPr kumimoji="1" lang="en-US" altLang="zh-CN" dirty="0" err="1">
                <a:solidFill>
                  <a:srgbClr val="6A005F"/>
                </a:solidFill>
              </a:rPr>
              <a:t>kubectl</a:t>
            </a:r>
            <a:r>
              <a:rPr kumimoji="1" lang="zh-CN" altLang="en-US" dirty="0">
                <a:solidFill>
                  <a:srgbClr val="6A005F"/>
                </a:solidFill>
              </a:rPr>
              <a:t>命令将一个</a:t>
            </a:r>
            <a:r>
              <a:rPr kumimoji="1" lang="en-US" altLang="zh-CN" dirty="0" err="1">
                <a:solidFill>
                  <a:srgbClr val="6A005F"/>
                </a:solidFill>
              </a:rPr>
              <a:t>yaml</a:t>
            </a:r>
            <a:r>
              <a:rPr kumimoji="1" lang="en-US" altLang="zh-CN" dirty="0">
                <a:solidFill>
                  <a:srgbClr val="6A005F"/>
                </a:solidFill>
              </a:rPr>
              <a:t>/json</a:t>
            </a:r>
            <a:r>
              <a:rPr kumimoji="1" lang="zh-CN" altLang="en-US" dirty="0">
                <a:solidFill>
                  <a:srgbClr val="6A005F"/>
                </a:solidFill>
              </a:rPr>
              <a:t>格式的文件</a:t>
            </a:r>
            <a:r>
              <a:rPr kumimoji="1" lang="en-US" altLang="zh-CN" dirty="0">
                <a:solidFill>
                  <a:srgbClr val="6A005F"/>
                </a:solidFill>
              </a:rPr>
              <a:t>create</a:t>
            </a:r>
            <a:r>
              <a:rPr kumimoji="1" lang="zh-CN" altLang="en-US" dirty="0">
                <a:solidFill>
                  <a:srgbClr val="6A005F"/>
                </a:solidFill>
              </a:rPr>
              <a:t>进行创建，还可能是通过写代码的方式使用如</a:t>
            </a:r>
            <a:r>
              <a:rPr kumimoji="1" lang="en-US" altLang="zh-CN" dirty="0">
                <a:solidFill>
                  <a:srgbClr val="6A005F"/>
                </a:solidFill>
              </a:rPr>
              <a:t>client-go</a:t>
            </a:r>
            <a:r>
              <a:rPr kumimoji="1" lang="zh-CN" altLang="en-US" dirty="0">
                <a:solidFill>
                  <a:srgbClr val="6A005F"/>
                </a:solidFill>
              </a:rPr>
              <a:t>这样的操作</a:t>
            </a:r>
            <a:r>
              <a:rPr kumimoji="1" lang="en-US" altLang="zh-CN" dirty="0">
                <a:solidFill>
                  <a:srgbClr val="6A005F"/>
                </a:solidFill>
              </a:rPr>
              <a:t>Kubernetes</a:t>
            </a:r>
            <a:r>
              <a:rPr kumimoji="1" lang="zh-CN" altLang="en-US" dirty="0">
                <a:solidFill>
                  <a:srgbClr val="6A005F"/>
                </a:solidFill>
              </a:rPr>
              <a:t>的第三方包来操作集群。总之，最终，都是通过</a:t>
            </a:r>
            <a:r>
              <a:rPr kumimoji="1" lang="en-US" altLang="zh-CN" dirty="0">
                <a:solidFill>
                  <a:srgbClr val="6A005F"/>
                </a:solidFill>
              </a:rPr>
              <a:t>API Server</a:t>
            </a:r>
            <a:r>
              <a:rPr kumimoji="1" lang="zh-CN" altLang="en-US" dirty="0">
                <a:solidFill>
                  <a:srgbClr val="6A005F"/>
                </a:solidFill>
              </a:rPr>
              <a:t>对集群进行操作的。通过</a:t>
            </a:r>
            <a:r>
              <a:rPr kumimoji="1" lang="en-US" altLang="zh-CN" dirty="0">
                <a:solidFill>
                  <a:srgbClr val="6A005F"/>
                </a:solidFill>
              </a:rPr>
              <a:t>API Server</a:t>
            </a:r>
            <a:r>
              <a:rPr kumimoji="1" lang="zh-CN" altLang="en-US" dirty="0">
                <a:solidFill>
                  <a:srgbClr val="6A005F"/>
                </a:solidFill>
              </a:rPr>
              <a:t>，我们就可以往</a:t>
            </a:r>
            <a:r>
              <a:rPr kumimoji="1" lang="en-US" altLang="zh-CN" dirty="0" err="1">
                <a:solidFill>
                  <a:srgbClr val="6A005F"/>
                </a:solidFill>
              </a:rPr>
              <a:t>Etcd</a:t>
            </a:r>
            <a:r>
              <a:rPr kumimoji="1" lang="zh-CN" altLang="en-US" dirty="0">
                <a:solidFill>
                  <a:srgbClr val="6A005F"/>
                </a:solidFill>
              </a:rPr>
              <a:t>中写入数据。</a:t>
            </a:r>
            <a:r>
              <a:rPr kumimoji="1" lang="en-US" altLang="zh-CN" dirty="0" err="1">
                <a:solidFill>
                  <a:srgbClr val="6A005F"/>
                </a:solidFill>
              </a:rPr>
              <a:t>Etcd</a:t>
            </a:r>
            <a:r>
              <a:rPr kumimoji="1" lang="zh-CN" altLang="en-US" dirty="0">
                <a:solidFill>
                  <a:srgbClr val="6A005F"/>
                </a:solidFill>
              </a:rPr>
              <a:t>中存储着集群的各种数据。</a:t>
            </a:r>
          </a:p>
        </p:txBody>
      </p:sp>
      <p:pic>
        <p:nvPicPr>
          <p:cNvPr id="2" name="图片 1">
            <a:extLst>
              <a:ext uri="{FF2B5EF4-FFF2-40B4-BE49-F238E27FC236}">
                <a16:creationId xmlns:a16="http://schemas.microsoft.com/office/drawing/2014/main" id="{4BEA476B-DD8A-4CAB-BA43-6B5D16B71FF0}"/>
              </a:ext>
            </a:extLst>
          </p:cNvPr>
          <p:cNvPicPr>
            <a:picLocks noChangeAspect="1"/>
          </p:cNvPicPr>
          <p:nvPr/>
        </p:nvPicPr>
        <p:blipFill>
          <a:blip r:embed="rId4"/>
          <a:stretch>
            <a:fillRect/>
          </a:stretch>
        </p:blipFill>
        <p:spPr>
          <a:xfrm>
            <a:off x="3456589" y="4528816"/>
            <a:ext cx="5278822" cy="2202082"/>
          </a:xfrm>
          <a:prstGeom prst="rect">
            <a:avLst/>
          </a:prstGeom>
        </p:spPr>
      </p:pic>
    </p:spTree>
    <p:extLst>
      <p:ext uri="{BB962C8B-B14F-4D97-AF65-F5344CB8AC3E}">
        <p14:creationId xmlns:p14="http://schemas.microsoft.com/office/powerpoint/2010/main" val="2879605717"/>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127102"/>
            <a:ext cx="8670694" cy="584775"/>
          </a:xfrm>
          <a:prstGeom prst="rect">
            <a:avLst/>
          </a:prstGeom>
        </p:spPr>
        <p:txBody>
          <a:bodyPr wrap="square">
            <a:spAutoFit/>
          </a:bodyPr>
          <a:lstStyle/>
          <a:p>
            <a:pPr lvl="0">
              <a:defRPr/>
            </a:pPr>
            <a:r>
              <a:rPr lang="en-US" altLang="zh-CN" sz="3200" b="1" dirty="0">
                <a:solidFill>
                  <a:srgbClr val="6A005F"/>
                </a:solidFill>
                <a:sym typeface="+mn-ea"/>
              </a:rPr>
              <a:t>API Server</a:t>
            </a:r>
            <a:r>
              <a:rPr lang="zh-CN" altLang="en-US" sz="3200" b="1" dirty="0">
                <a:solidFill>
                  <a:srgbClr val="6A005F"/>
                </a:solidFill>
                <a:sym typeface="+mn-ea"/>
              </a:rPr>
              <a:t>保证集群功能模块间的通信</a:t>
            </a:r>
            <a:endParaRPr lang="en-US" altLang="zh-CN" sz="3200" b="1" dirty="0">
              <a:solidFill>
                <a:srgbClr val="6A005F"/>
              </a:solidFill>
              <a:sym typeface="+mn-ea"/>
            </a:endParaRPr>
          </a:p>
        </p:txBody>
      </p:sp>
      <p:sp>
        <p:nvSpPr>
          <p:cNvPr id="6" name="文本框 5">
            <a:extLst>
              <a:ext uri="{FF2B5EF4-FFF2-40B4-BE49-F238E27FC236}">
                <a16:creationId xmlns:a16="http://schemas.microsoft.com/office/drawing/2014/main" id="{625E4212-E234-1145-9F86-4633E055139F}"/>
              </a:ext>
            </a:extLst>
          </p:cNvPr>
          <p:cNvSpPr txBox="1"/>
          <p:nvPr/>
        </p:nvSpPr>
        <p:spPr>
          <a:xfrm>
            <a:off x="1053111" y="1156174"/>
            <a:ext cx="9667898" cy="3693319"/>
          </a:xfrm>
          <a:prstGeom prst="rect">
            <a:avLst/>
          </a:prstGeom>
          <a:noFill/>
        </p:spPr>
        <p:txBody>
          <a:bodyPr wrap="square" rtlCol="0">
            <a:spAutoFit/>
          </a:bodyPr>
          <a:lstStyle/>
          <a:p>
            <a:pPr defTabSz="504000"/>
            <a:r>
              <a:rPr kumimoji="1" lang="en-US" altLang="zh-CN" b="1" dirty="0">
                <a:solidFill>
                  <a:srgbClr val="6A005F"/>
                </a:solidFill>
              </a:rPr>
              <a:t>	API server</a:t>
            </a:r>
            <a:r>
              <a:rPr kumimoji="1" lang="zh-CN" altLang="en-US" b="1" dirty="0">
                <a:solidFill>
                  <a:srgbClr val="6A005F"/>
                </a:solidFill>
              </a:rPr>
              <a:t>作为集群的核心，负责各个功能模块之间的通信。集群中各个模块通过</a:t>
            </a:r>
            <a:r>
              <a:rPr kumimoji="1" lang="en-US" altLang="zh-CN" b="1" dirty="0">
                <a:solidFill>
                  <a:srgbClr val="6A005F"/>
                </a:solidFill>
              </a:rPr>
              <a:t>API server</a:t>
            </a:r>
            <a:r>
              <a:rPr kumimoji="1" lang="zh-CN" altLang="en-US" b="1" dirty="0">
                <a:solidFill>
                  <a:srgbClr val="6A005F"/>
                </a:solidFill>
              </a:rPr>
              <a:t>将信息存入</a:t>
            </a:r>
            <a:r>
              <a:rPr kumimoji="1" lang="en-US" altLang="zh-CN" b="1" dirty="0" err="1">
                <a:solidFill>
                  <a:srgbClr val="6A005F"/>
                </a:solidFill>
              </a:rPr>
              <a:t>etcd</a:t>
            </a:r>
            <a:r>
              <a:rPr kumimoji="1" lang="zh-CN" altLang="en-US" b="1" dirty="0">
                <a:solidFill>
                  <a:srgbClr val="6A005F"/>
                </a:solidFill>
              </a:rPr>
              <a:t>，当需要获取和操作这些数据时，则通过</a:t>
            </a:r>
            <a:r>
              <a:rPr kumimoji="1" lang="en-US" altLang="zh-CN" b="1" dirty="0">
                <a:solidFill>
                  <a:srgbClr val="6A005F"/>
                </a:solidFill>
              </a:rPr>
              <a:t>API server</a:t>
            </a:r>
            <a:r>
              <a:rPr kumimoji="1" lang="zh-CN" altLang="en-US" b="1" dirty="0">
                <a:solidFill>
                  <a:srgbClr val="6A005F"/>
                </a:solidFill>
              </a:rPr>
              <a:t>提供的</a:t>
            </a:r>
            <a:r>
              <a:rPr kumimoji="1" lang="en-US" altLang="zh-CN" b="1" dirty="0">
                <a:solidFill>
                  <a:srgbClr val="6A005F"/>
                </a:solidFill>
              </a:rPr>
              <a:t>REST</a:t>
            </a:r>
            <a:r>
              <a:rPr kumimoji="1" lang="zh-CN" altLang="en-US" b="1" dirty="0">
                <a:solidFill>
                  <a:srgbClr val="6A005F"/>
                </a:solidFill>
              </a:rPr>
              <a:t>接口来实现，从而实现各模块之间的信息交互。</a:t>
            </a:r>
            <a:endParaRPr kumimoji="1" lang="en-US" altLang="zh-CN" b="1" dirty="0">
              <a:solidFill>
                <a:srgbClr val="6A005F"/>
              </a:solidFill>
            </a:endParaRPr>
          </a:p>
          <a:p>
            <a:pPr marL="285750" indent="-285750" defTabSz="540000">
              <a:buFont typeface="Arial" panose="020B0604020202020204" pitchFamily="34" charset="0"/>
              <a:buChar char="•"/>
            </a:pPr>
            <a:r>
              <a:rPr kumimoji="1" lang="en-US" altLang="zh-CN" b="1" dirty="0" err="1">
                <a:solidFill>
                  <a:srgbClr val="6A005F"/>
                </a:solidFill>
              </a:rPr>
              <a:t>Kubelet</a:t>
            </a:r>
            <a:r>
              <a:rPr kumimoji="1" lang="zh-CN" altLang="en-US" b="1" dirty="0">
                <a:solidFill>
                  <a:srgbClr val="6A005F"/>
                </a:solidFill>
              </a:rPr>
              <a:t>与</a:t>
            </a:r>
            <a:r>
              <a:rPr kumimoji="1" lang="en-US" altLang="zh-CN" b="1" dirty="0">
                <a:solidFill>
                  <a:srgbClr val="6A005F"/>
                </a:solidFill>
              </a:rPr>
              <a:t>API Server</a:t>
            </a:r>
            <a:r>
              <a:rPr kumimoji="1" lang="zh-CN" altLang="en-US" b="1" dirty="0">
                <a:solidFill>
                  <a:srgbClr val="6A005F"/>
                </a:solidFill>
              </a:rPr>
              <a:t>交互</a:t>
            </a:r>
            <a:endParaRPr kumimoji="1" lang="en-US" altLang="zh-CN" b="1" dirty="0">
              <a:solidFill>
                <a:srgbClr val="6A005F"/>
              </a:solidFill>
            </a:endParaRPr>
          </a:p>
          <a:p>
            <a:pPr defTabSz="540000"/>
            <a:r>
              <a:rPr kumimoji="1" lang="en-US" altLang="zh-CN" dirty="0">
                <a:solidFill>
                  <a:srgbClr val="6A005F"/>
                </a:solidFill>
              </a:rPr>
              <a:t>	</a:t>
            </a:r>
            <a:r>
              <a:rPr kumimoji="1" lang="zh-CN" altLang="en-US" dirty="0">
                <a:solidFill>
                  <a:srgbClr val="6A005F"/>
                </a:solidFill>
              </a:rPr>
              <a:t>每个</a:t>
            </a:r>
            <a:r>
              <a:rPr kumimoji="1" lang="en-US" altLang="zh-CN" dirty="0">
                <a:solidFill>
                  <a:srgbClr val="6A005F"/>
                </a:solidFill>
              </a:rPr>
              <a:t>Node</a:t>
            </a:r>
            <a:r>
              <a:rPr kumimoji="1" lang="zh-CN" altLang="en-US" dirty="0">
                <a:solidFill>
                  <a:srgbClr val="6A005F"/>
                </a:solidFill>
              </a:rPr>
              <a:t>节点上的</a:t>
            </a:r>
            <a:r>
              <a:rPr kumimoji="1" lang="en-US" altLang="zh-CN" dirty="0" err="1">
                <a:solidFill>
                  <a:srgbClr val="6A005F"/>
                </a:solidFill>
              </a:rPr>
              <a:t>kubelet</a:t>
            </a:r>
            <a:r>
              <a:rPr kumimoji="1" lang="zh-CN" altLang="en-US" dirty="0">
                <a:solidFill>
                  <a:srgbClr val="6A005F"/>
                </a:solidFill>
              </a:rPr>
              <a:t>定期就会调用</a:t>
            </a:r>
            <a:r>
              <a:rPr kumimoji="1" lang="en-US" altLang="zh-CN" dirty="0">
                <a:solidFill>
                  <a:srgbClr val="6A005F"/>
                </a:solidFill>
              </a:rPr>
              <a:t>API Server</a:t>
            </a:r>
            <a:r>
              <a:rPr kumimoji="1" lang="zh-CN" altLang="en-US" dirty="0">
                <a:solidFill>
                  <a:srgbClr val="6A005F"/>
                </a:solidFill>
              </a:rPr>
              <a:t>的</a:t>
            </a:r>
            <a:r>
              <a:rPr kumimoji="1" lang="en-US" altLang="zh-CN" dirty="0">
                <a:solidFill>
                  <a:srgbClr val="6A005F"/>
                </a:solidFill>
              </a:rPr>
              <a:t>REST</a:t>
            </a:r>
            <a:r>
              <a:rPr kumimoji="1" lang="zh-CN" altLang="en-US" dirty="0">
                <a:solidFill>
                  <a:srgbClr val="6A005F"/>
                </a:solidFill>
              </a:rPr>
              <a:t>接口报告自身状态，</a:t>
            </a:r>
            <a:r>
              <a:rPr kumimoji="1" lang="en-US" altLang="zh-CN" dirty="0">
                <a:solidFill>
                  <a:srgbClr val="6A005F"/>
                </a:solidFill>
              </a:rPr>
              <a:t>API Server</a:t>
            </a:r>
            <a:r>
              <a:rPr kumimoji="1" lang="zh-CN" altLang="en-US" dirty="0">
                <a:solidFill>
                  <a:srgbClr val="6A005F"/>
                </a:solidFill>
              </a:rPr>
              <a:t>接收这些信息后，将节点状态信息更新到</a:t>
            </a:r>
            <a:r>
              <a:rPr kumimoji="1" lang="en-US" altLang="zh-CN" dirty="0" err="1">
                <a:solidFill>
                  <a:srgbClr val="6A005F"/>
                </a:solidFill>
              </a:rPr>
              <a:t>etcd</a:t>
            </a:r>
            <a:r>
              <a:rPr kumimoji="1" lang="zh-CN" altLang="en-US" dirty="0">
                <a:solidFill>
                  <a:srgbClr val="6A005F"/>
                </a:solidFill>
              </a:rPr>
              <a:t>中。</a:t>
            </a:r>
            <a:r>
              <a:rPr kumimoji="1" lang="en-US" altLang="zh-CN" dirty="0" err="1">
                <a:solidFill>
                  <a:srgbClr val="6A005F"/>
                </a:solidFill>
              </a:rPr>
              <a:t>kubelet</a:t>
            </a:r>
            <a:r>
              <a:rPr kumimoji="1" lang="zh-CN" altLang="en-US" dirty="0">
                <a:solidFill>
                  <a:srgbClr val="6A005F"/>
                </a:solidFill>
              </a:rPr>
              <a:t>也通过</a:t>
            </a:r>
            <a:r>
              <a:rPr kumimoji="1" lang="en-US" altLang="zh-CN" dirty="0">
                <a:solidFill>
                  <a:srgbClr val="6A005F"/>
                </a:solidFill>
              </a:rPr>
              <a:t>API Server</a:t>
            </a:r>
            <a:r>
              <a:rPr kumimoji="1" lang="zh-CN" altLang="en-US" dirty="0">
                <a:solidFill>
                  <a:srgbClr val="6A005F"/>
                </a:solidFill>
              </a:rPr>
              <a:t>的</a:t>
            </a:r>
            <a:r>
              <a:rPr kumimoji="1" lang="en-US" altLang="zh-CN" dirty="0">
                <a:solidFill>
                  <a:srgbClr val="6A005F"/>
                </a:solidFill>
              </a:rPr>
              <a:t>Watch</a:t>
            </a:r>
            <a:r>
              <a:rPr kumimoji="1" lang="zh-CN" altLang="en-US" dirty="0">
                <a:solidFill>
                  <a:srgbClr val="6A005F"/>
                </a:solidFill>
              </a:rPr>
              <a:t>接口监听</a:t>
            </a:r>
            <a:r>
              <a:rPr kumimoji="1" lang="en-US" altLang="zh-CN" dirty="0">
                <a:solidFill>
                  <a:srgbClr val="6A005F"/>
                </a:solidFill>
              </a:rPr>
              <a:t>Pod</a:t>
            </a:r>
            <a:r>
              <a:rPr kumimoji="1" lang="zh-CN" altLang="en-US" dirty="0">
                <a:solidFill>
                  <a:srgbClr val="6A005F"/>
                </a:solidFill>
              </a:rPr>
              <a:t>信息，从而对</a:t>
            </a:r>
            <a:r>
              <a:rPr kumimoji="1" lang="en-US" altLang="zh-CN" dirty="0">
                <a:solidFill>
                  <a:srgbClr val="6A005F"/>
                </a:solidFill>
              </a:rPr>
              <a:t>Node</a:t>
            </a:r>
            <a:r>
              <a:rPr kumimoji="1" lang="zh-CN" altLang="en-US" dirty="0">
                <a:solidFill>
                  <a:srgbClr val="6A005F"/>
                </a:solidFill>
              </a:rPr>
              <a:t>机器上的</a:t>
            </a:r>
            <a:r>
              <a:rPr kumimoji="1" lang="en-US" altLang="zh-CN" dirty="0">
                <a:solidFill>
                  <a:srgbClr val="6A005F"/>
                </a:solidFill>
              </a:rPr>
              <a:t>POD</a:t>
            </a:r>
            <a:r>
              <a:rPr kumimoji="1" lang="zh-CN" altLang="en-US" dirty="0">
                <a:solidFill>
                  <a:srgbClr val="6A005F"/>
                </a:solidFill>
              </a:rPr>
              <a:t>进行管理。</a:t>
            </a:r>
            <a:endParaRPr kumimoji="1" lang="en-US" altLang="zh-CN" dirty="0">
              <a:solidFill>
                <a:srgbClr val="6A005F"/>
              </a:solidFill>
            </a:endParaRPr>
          </a:p>
          <a:p>
            <a:pPr marL="285750" indent="-285750" defTabSz="540000">
              <a:buFont typeface="Arial" panose="020B0604020202020204" pitchFamily="34" charset="0"/>
              <a:buChar char="•"/>
            </a:pPr>
            <a:r>
              <a:rPr kumimoji="1" lang="en-US" altLang="zh-CN" b="1" dirty="0">
                <a:solidFill>
                  <a:srgbClr val="6A005F"/>
                </a:solidFill>
              </a:rPr>
              <a:t>C</a:t>
            </a:r>
            <a:r>
              <a:rPr kumimoji="1" lang="it-IT" altLang="zh-CN" b="1" dirty="0">
                <a:solidFill>
                  <a:srgbClr val="6A005F"/>
                </a:solidFill>
              </a:rPr>
              <a:t>ontroller </a:t>
            </a:r>
            <a:r>
              <a:rPr kumimoji="1" lang="en-US" altLang="zh-CN" b="1" dirty="0">
                <a:solidFill>
                  <a:srgbClr val="6A005F"/>
                </a:solidFill>
              </a:rPr>
              <a:t>M</a:t>
            </a:r>
            <a:r>
              <a:rPr kumimoji="1" lang="it-IT" altLang="zh-CN" b="1" dirty="0">
                <a:solidFill>
                  <a:srgbClr val="6A005F"/>
                </a:solidFill>
              </a:rPr>
              <a:t>anager</a:t>
            </a:r>
            <a:r>
              <a:rPr kumimoji="1" lang="zh-CN" altLang="it-IT" b="1" dirty="0">
                <a:solidFill>
                  <a:srgbClr val="6A005F"/>
                </a:solidFill>
              </a:rPr>
              <a:t>与</a:t>
            </a:r>
            <a:r>
              <a:rPr kumimoji="1" lang="it-IT" altLang="zh-CN" b="1" dirty="0">
                <a:solidFill>
                  <a:srgbClr val="6A005F"/>
                </a:solidFill>
              </a:rPr>
              <a:t>API Server</a:t>
            </a:r>
            <a:r>
              <a:rPr kumimoji="1" lang="zh-CN" altLang="it-IT" b="1" dirty="0">
                <a:solidFill>
                  <a:srgbClr val="6A005F"/>
                </a:solidFill>
              </a:rPr>
              <a:t>交互</a:t>
            </a:r>
            <a:endParaRPr kumimoji="1" lang="en-US" altLang="zh-CN" b="1" dirty="0">
              <a:solidFill>
                <a:srgbClr val="6A005F"/>
              </a:solidFill>
            </a:endParaRPr>
          </a:p>
          <a:p>
            <a:pPr defTabSz="540000"/>
            <a:r>
              <a:rPr kumimoji="1" lang="en-US" altLang="zh-CN" dirty="0">
                <a:solidFill>
                  <a:srgbClr val="6A005F"/>
                </a:solidFill>
              </a:rPr>
              <a:t>	Node Controller</a:t>
            </a:r>
            <a:r>
              <a:rPr kumimoji="1" lang="zh-CN" altLang="en-US" dirty="0">
                <a:solidFill>
                  <a:srgbClr val="6A005F"/>
                </a:solidFill>
              </a:rPr>
              <a:t>模块通过</a:t>
            </a:r>
            <a:r>
              <a:rPr kumimoji="1" lang="en-US" altLang="zh-CN" dirty="0">
                <a:solidFill>
                  <a:srgbClr val="6A005F"/>
                </a:solidFill>
              </a:rPr>
              <a:t>API Server</a:t>
            </a:r>
            <a:r>
              <a:rPr kumimoji="1" lang="zh-CN" altLang="en-US" dirty="0">
                <a:solidFill>
                  <a:srgbClr val="6A005F"/>
                </a:solidFill>
              </a:rPr>
              <a:t>提供的</a:t>
            </a:r>
            <a:r>
              <a:rPr kumimoji="1" lang="en-US" altLang="zh-CN" dirty="0">
                <a:solidFill>
                  <a:srgbClr val="6A005F"/>
                </a:solidFill>
              </a:rPr>
              <a:t>Watch</a:t>
            </a:r>
            <a:r>
              <a:rPr kumimoji="1" lang="zh-CN" altLang="en-US" dirty="0">
                <a:solidFill>
                  <a:srgbClr val="6A005F"/>
                </a:solidFill>
              </a:rPr>
              <a:t>接口，实时监控</a:t>
            </a:r>
            <a:r>
              <a:rPr kumimoji="1" lang="en-US" altLang="zh-CN" dirty="0">
                <a:solidFill>
                  <a:srgbClr val="6A005F"/>
                </a:solidFill>
              </a:rPr>
              <a:t>Node</a:t>
            </a:r>
            <a:r>
              <a:rPr kumimoji="1" lang="zh-CN" altLang="en-US" dirty="0">
                <a:solidFill>
                  <a:srgbClr val="6A005F"/>
                </a:solidFill>
              </a:rPr>
              <a:t>的信息，并做相应处理。</a:t>
            </a:r>
            <a:endParaRPr kumimoji="1" lang="en-US" altLang="zh-CN" dirty="0">
              <a:solidFill>
                <a:srgbClr val="6A005F"/>
              </a:solidFill>
            </a:endParaRPr>
          </a:p>
          <a:p>
            <a:pPr marL="285750" indent="-285750" defTabSz="540000">
              <a:buFont typeface="Arial" panose="020B0604020202020204" pitchFamily="34" charset="0"/>
              <a:buChar char="•"/>
            </a:pPr>
            <a:r>
              <a:rPr kumimoji="1" lang="en-US" altLang="zh-CN" b="1" dirty="0">
                <a:solidFill>
                  <a:srgbClr val="6A005F"/>
                </a:solidFill>
              </a:rPr>
              <a:t>Scheduler</a:t>
            </a:r>
            <a:r>
              <a:rPr kumimoji="1" lang="zh-CN" altLang="en-US" b="1" dirty="0">
                <a:solidFill>
                  <a:srgbClr val="6A005F"/>
                </a:solidFill>
              </a:rPr>
              <a:t>与</a:t>
            </a:r>
            <a:r>
              <a:rPr kumimoji="1" lang="en-US" altLang="zh-CN" b="1" dirty="0">
                <a:solidFill>
                  <a:srgbClr val="6A005F"/>
                </a:solidFill>
              </a:rPr>
              <a:t>API Server</a:t>
            </a:r>
            <a:r>
              <a:rPr kumimoji="1" lang="zh-CN" altLang="en-US" b="1" dirty="0">
                <a:solidFill>
                  <a:srgbClr val="6A005F"/>
                </a:solidFill>
              </a:rPr>
              <a:t>交互</a:t>
            </a:r>
            <a:endParaRPr kumimoji="1" lang="en-US" altLang="zh-CN" b="1" dirty="0">
              <a:solidFill>
                <a:srgbClr val="6A005F"/>
              </a:solidFill>
            </a:endParaRPr>
          </a:p>
          <a:p>
            <a:pPr defTabSz="540000"/>
            <a:r>
              <a:rPr kumimoji="1" lang="en-US" altLang="zh-CN" b="1" dirty="0">
                <a:solidFill>
                  <a:srgbClr val="6A005F"/>
                </a:solidFill>
              </a:rPr>
              <a:t>	</a:t>
            </a:r>
            <a:r>
              <a:rPr kumimoji="1" lang="zh-CN" altLang="en-US" dirty="0">
                <a:solidFill>
                  <a:srgbClr val="6A005F"/>
                </a:solidFill>
              </a:rPr>
              <a:t>当前者通过</a:t>
            </a:r>
            <a:r>
              <a:rPr kumimoji="1" lang="en-US" altLang="zh-CN" dirty="0">
                <a:solidFill>
                  <a:srgbClr val="6A005F"/>
                </a:solidFill>
              </a:rPr>
              <a:t>server</a:t>
            </a:r>
            <a:r>
              <a:rPr kumimoji="1" lang="zh-CN" altLang="en-US" dirty="0">
                <a:solidFill>
                  <a:srgbClr val="6A005F"/>
                </a:solidFill>
              </a:rPr>
              <a:t>的</a:t>
            </a:r>
            <a:r>
              <a:rPr kumimoji="1" lang="en-US" altLang="zh-CN" dirty="0">
                <a:solidFill>
                  <a:srgbClr val="6A005F"/>
                </a:solidFill>
              </a:rPr>
              <a:t>watch</a:t>
            </a:r>
            <a:r>
              <a:rPr kumimoji="1" lang="zh-CN" altLang="en-US" dirty="0">
                <a:solidFill>
                  <a:srgbClr val="6A005F"/>
                </a:solidFill>
              </a:rPr>
              <a:t>接口监听到新建</a:t>
            </a:r>
            <a:r>
              <a:rPr kumimoji="1" lang="en-US" altLang="zh-CN" dirty="0">
                <a:solidFill>
                  <a:srgbClr val="6A005F"/>
                </a:solidFill>
              </a:rPr>
              <a:t>pod</a:t>
            </a:r>
            <a:r>
              <a:rPr kumimoji="1" lang="zh-CN" altLang="en-US" dirty="0">
                <a:solidFill>
                  <a:srgbClr val="6A005F"/>
                </a:solidFill>
              </a:rPr>
              <a:t>副本的信息后，它会检索所有符合该</a:t>
            </a:r>
            <a:r>
              <a:rPr kumimoji="1" lang="en-US" altLang="zh-CN" dirty="0">
                <a:solidFill>
                  <a:srgbClr val="6A005F"/>
                </a:solidFill>
              </a:rPr>
              <a:t>pod</a:t>
            </a:r>
            <a:r>
              <a:rPr kumimoji="1" lang="zh-CN" altLang="en-US" dirty="0">
                <a:solidFill>
                  <a:srgbClr val="6A005F"/>
                </a:solidFill>
              </a:rPr>
              <a:t>要求的</a:t>
            </a:r>
            <a:r>
              <a:rPr kumimoji="1" lang="en-US" altLang="zh-CN" dirty="0">
                <a:solidFill>
                  <a:srgbClr val="6A005F"/>
                </a:solidFill>
              </a:rPr>
              <a:t>Node</a:t>
            </a:r>
            <a:r>
              <a:rPr kumimoji="1" lang="zh-CN" altLang="en-US" dirty="0">
                <a:solidFill>
                  <a:srgbClr val="6A005F"/>
                </a:solidFill>
              </a:rPr>
              <a:t>列表，开始执行</a:t>
            </a:r>
            <a:r>
              <a:rPr kumimoji="1" lang="en-US" altLang="zh-CN" dirty="0">
                <a:solidFill>
                  <a:srgbClr val="6A005F"/>
                </a:solidFill>
              </a:rPr>
              <a:t>pod</a:t>
            </a:r>
            <a:r>
              <a:rPr kumimoji="1" lang="zh-CN" altLang="en-US" dirty="0">
                <a:solidFill>
                  <a:srgbClr val="6A005F"/>
                </a:solidFill>
              </a:rPr>
              <a:t>调度逻辑，调度成功后将</a:t>
            </a:r>
            <a:r>
              <a:rPr kumimoji="1" lang="en-US" altLang="zh-CN" dirty="0">
                <a:solidFill>
                  <a:srgbClr val="6A005F"/>
                </a:solidFill>
              </a:rPr>
              <a:t>pod</a:t>
            </a:r>
            <a:r>
              <a:rPr kumimoji="1" lang="zh-CN" altLang="en-US" dirty="0">
                <a:solidFill>
                  <a:srgbClr val="6A005F"/>
                </a:solidFill>
              </a:rPr>
              <a:t>绑定到目标节点上。</a:t>
            </a:r>
          </a:p>
        </p:txBody>
      </p:sp>
    </p:spTree>
    <p:extLst>
      <p:ext uri="{BB962C8B-B14F-4D97-AF65-F5344CB8AC3E}">
        <p14:creationId xmlns:p14="http://schemas.microsoft.com/office/powerpoint/2010/main" val="391468023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4" y="127102"/>
            <a:ext cx="10352515" cy="584775"/>
          </a:xfrm>
          <a:prstGeom prst="rect">
            <a:avLst/>
          </a:prstGeom>
        </p:spPr>
        <p:txBody>
          <a:bodyPr wrap="square">
            <a:spAutoFit/>
          </a:bodyPr>
          <a:lstStyle/>
          <a:p>
            <a:pPr lvl="0">
              <a:defRPr/>
            </a:pPr>
            <a:r>
              <a:rPr lang="en-US" altLang="zh-CN" sz="3200" b="1" dirty="0">
                <a:solidFill>
                  <a:srgbClr val="6A005F"/>
                </a:solidFill>
                <a:sym typeface="+mn-ea"/>
              </a:rPr>
              <a:t>Controller Manager</a:t>
            </a:r>
            <a:r>
              <a:rPr lang="zh-CN" altLang="en-US" sz="3200" b="1" dirty="0">
                <a:solidFill>
                  <a:srgbClr val="6A005F"/>
                </a:solidFill>
                <a:sym typeface="+mn-ea"/>
              </a:rPr>
              <a:t>：</a:t>
            </a:r>
            <a:r>
              <a:rPr kumimoji="1" lang="zh-CN" altLang="en-US" sz="3200" b="1" dirty="0">
                <a:solidFill>
                  <a:srgbClr val="6A005F"/>
                </a:solidFill>
              </a:rPr>
              <a:t>负责集群中资源对象管理同步</a:t>
            </a:r>
            <a:endParaRPr lang="en-US" altLang="zh-CN" sz="3200" b="1" dirty="0">
              <a:solidFill>
                <a:srgbClr val="6A005F"/>
              </a:solidFill>
              <a:sym typeface="+mn-ea"/>
            </a:endParaRPr>
          </a:p>
        </p:txBody>
      </p:sp>
      <p:sp>
        <p:nvSpPr>
          <p:cNvPr id="6" name="文本框 5">
            <a:extLst>
              <a:ext uri="{FF2B5EF4-FFF2-40B4-BE49-F238E27FC236}">
                <a16:creationId xmlns:a16="http://schemas.microsoft.com/office/drawing/2014/main" id="{625E4212-E234-1145-9F86-4633E055139F}"/>
              </a:ext>
            </a:extLst>
          </p:cNvPr>
          <p:cNvSpPr txBox="1"/>
          <p:nvPr/>
        </p:nvSpPr>
        <p:spPr>
          <a:xfrm>
            <a:off x="1304903" y="1159566"/>
            <a:ext cx="9582194" cy="2862322"/>
          </a:xfrm>
          <a:prstGeom prst="rect">
            <a:avLst/>
          </a:prstGeom>
          <a:noFill/>
        </p:spPr>
        <p:txBody>
          <a:bodyPr wrap="square" rtlCol="0">
            <a:spAutoFit/>
          </a:bodyPr>
          <a:lstStyle/>
          <a:p>
            <a:r>
              <a:rPr kumimoji="1" lang="en-US" altLang="zh-CN" b="1" dirty="0">
                <a:solidFill>
                  <a:srgbClr val="6A005F"/>
                </a:solidFill>
              </a:rPr>
              <a:t>      Controller Manager</a:t>
            </a:r>
            <a:r>
              <a:rPr kumimoji="1" lang="zh-CN" altLang="en-US" b="1" dirty="0">
                <a:solidFill>
                  <a:srgbClr val="6A005F"/>
                </a:solidFill>
              </a:rPr>
              <a:t>作为集群内部的管理控制中心，负责集群内的</a:t>
            </a:r>
            <a:r>
              <a:rPr kumimoji="1" lang="en-US" altLang="zh-CN" b="1" dirty="0">
                <a:solidFill>
                  <a:srgbClr val="6A005F"/>
                </a:solidFill>
              </a:rPr>
              <a:t>Node</a:t>
            </a:r>
            <a:r>
              <a:rPr kumimoji="1" lang="zh-CN" altLang="en-US" b="1" dirty="0">
                <a:solidFill>
                  <a:srgbClr val="6A005F"/>
                </a:solidFill>
              </a:rPr>
              <a:t>、</a:t>
            </a:r>
            <a:r>
              <a:rPr kumimoji="1" lang="en-US" altLang="zh-CN" b="1" dirty="0">
                <a:solidFill>
                  <a:srgbClr val="6A005F"/>
                </a:solidFill>
              </a:rPr>
              <a:t>Pod</a:t>
            </a:r>
            <a:r>
              <a:rPr kumimoji="1" lang="zh-CN" altLang="en-US" b="1" dirty="0">
                <a:solidFill>
                  <a:srgbClr val="6A005F"/>
                </a:solidFill>
              </a:rPr>
              <a:t>副本、服务端</a:t>
            </a:r>
          </a:p>
          <a:p>
            <a:r>
              <a:rPr kumimoji="1" lang="zh-CN" altLang="en-US" b="1" dirty="0">
                <a:solidFill>
                  <a:srgbClr val="6A005F"/>
                </a:solidFill>
              </a:rPr>
              <a:t>点</a:t>
            </a:r>
            <a:r>
              <a:rPr kumimoji="1" lang="en-US" altLang="zh-CN" b="1" dirty="0">
                <a:solidFill>
                  <a:srgbClr val="6A005F"/>
                </a:solidFill>
              </a:rPr>
              <a:t>(Endpoint)</a:t>
            </a:r>
            <a:r>
              <a:rPr kumimoji="1" lang="zh-CN" altLang="en-US" b="1" dirty="0">
                <a:solidFill>
                  <a:srgbClr val="6A005F"/>
                </a:solidFill>
              </a:rPr>
              <a:t>、命名空间</a:t>
            </a:r>
            <a:r>
              <a:rPr kumimoji="1" lang="en-US" altLang="zh-CN" b="1" dirty="0">
                <a:solidFill>
                  <a:srgbClr val="6A005F"/>
                </a:solidFill>
              </a:rPr>
              <a:t>(Namespace)</a:t>
            </a:r>
            <a:r>
              <a:rPr kumimoji="1" lang="zh-CN" altLang="en-US" b="1" dirty="0">
                <a:solidFill>
                  <a:srgbClr val="6A005F"/>
                </a:solidFill>
              </a:rPr>
              <a:t>、服务账号</a:t>
            </a:r>
            <a:r>
              <a:rPr kumimoji="1" lang="en-US" altLang="zh-CN" b="1" dirty="0">
                <a:solidFill>
                  <a:srgbClr val="6A005F"/>
                </a:solidFill>
              </a:rPr>
              <a:t>( </a:t>
            </a:r>
            <a:r>
              <a:rPr kumimoji="1" lang="en-US" altLang="zh-CN" b="1" dirty="0" err="1">
                <a:solidFill>
                  <a:srgbClr val="6A005F"/>
                </a:solidFill>
              </a:rPr>
              <a:t>ServiceAccount</a:t>
            </a:r>
            <a:r>
              <a:rPr kumimoji="1" lang="en-US" altLang="zh-CN" b="1" dirty="0">
                <a:solidFill>
                  <a:srgbClr val="6A005F"/>
                </a:solidFill>
              </a:rPr>
              <a:t>)</a:t>
            </a:r>
            <a:r>
              <a:rPr kumimoji="1" lang="zh-CN" altLang="en-US" b="1" dirty="0">
                <a:solidFill>
                  <a:srgbClr val="6A005F"/>
                </a:solidFill>
              </a:rPr>
              <a:t>、资源定额</a:t>
            </a:r>
            <a:r>
              <a:rPr kumimoji="1" lang="en-US" altLang="zh-CN" b="1" dirty="0">
                <a:solidFill>
                  <a:srgbClr val="6A005F"/>
                </a:solidFill>
              </a:rPr>
              <a:t>(</a:t>
            </a:r>
            <a:r>
              <a:rPr kumimoji="1" lang="en-US" altLang="zh-CN" b="1" dirty="0" err="1">
                <a:solidFill>
                  <a:srgbClr val="6A005F"/>
                </a:solidFill>
              </a:rPr>
              <a:t>ResourceQuota</a:t>
            </a:r>
            <a:r>
              <a:rPr kumimoji="1" lang="en-US" altLang="zh-CN" b="1" dirty="0">
                <a:solidFill>
                  <a:srgbClr val="6A005F"/>
                </a:solidFill>
              </a:rPr>
              <a:t>)</a:t>
            </a:r>
          </a:p>
          <a:p>
            <a:r>
              <a:rPr kumimoji="1" lang="zh-CN" altLang="en-US" b="1" dirty="0">
                <a:solidFill>
                  <a:srgbClr val="6A005F"/>
                </a:solidFill>
              </a:rPr>
              <a:t>等的管理，当某个</a:t>
            </a:r>
            <a:r>
              <a:rPr kumimoji="1" lang="en-US" altLang="zh-CN" b="1" dirty="0">
                <a:solidFill>
                  <a:srgbClr val="6A005F"/>
                </a:solidFill>
              </a:rPr>
              <a:t>Node</a:t>
            </a:r>
            <a:r>
              <a:rPr kumimoji="1" lang="zh-CN" altLang="en-US" b="1" dirty="0">
                <a:solidFill>
                  <a:srgbClr val="6A005F"/>
                </a:solidFill>
              </a:rPr>
              <a:t>意外宕机时，</a:t>
            </a:r>
            <a:r>
              <a:rPr kumimoji="1" lang="en-US" altLang="zh-CN" b="1" dirty="0">
                <a:solidFill>
                  <a:srgbClr val="6A005F"/>
                </a:solidFill>
              </a:rPr>
              <a:t>Controller Manager</a:t>
            </a:r>
            <a:r>
              <a:rPr kumimoji="1" lang="zh-CN" altLang="en-US" b="1" dirty="0">
                <a:solidFill>
                  <a:srgbClr val="6A005F"/>
                </a:solidFill>
              </a:rPr>
              <a:t>会及时发现此故障并执行自动化修复</a:t>
            </a:r>
          </a:p>
          <a:p>
            <a:r>
              <a:rPr kumimoji="1" lang="zh-CN" altLang="en-US" b="1" dirty="0">
                <a:solidFill>
                  <a:srgbClr val="6A005F"/>
                </a:solidFill>
              </a:rPr>
              <a:t>流程，确保集群始终处于预期的工作状态。</a:t>
            </a:r>
            <a:endParaRPr kumimoji="1" lang="en-US" altLang="zh-CN" b="1" dirty="0">
              <a:solidFill>
                <a:srgbClr val="6A005F"/>
              </a:solidFill>
            </a:endParaRPr>
          </a:p>
          <a:p>
            <a:r>
              <a:rPr kumimoji="1" lang="zh-CN" altLang="en-US" b="1" dirty="0">
                <a:solidFill>
                  <a:srgbClr val="6A005F"/>
                </a:solidFill>
              </a:rPr>
              <a:t>      如图所示，</a:t>
            </a:r>
            <a:r>
              <a:rPr kumimoji="1" lang="en-US" altLang="zh-CN" b="1" dirty="0">
                <a:solidFill>
                  <a:srgbClr val="6A005F"/>
                </a:solidFill>
              </a:rPr>
              <a:t>Controller Manager </a:t>
            </a:r>
            <a:r>
              <a:rPr kumimoji="1" lang="zh-CN" altLang="en-US" b="1" dirty="0">
                <a:solidFill>
                  <a:srgbClr val="6A005F"/>
                </a:solidFill>
              </a:rPr>
              <a:t>内部包含</a:t>
            </a:r>
            <a:r>
              <a:rPr kumimoji="1" lang="en-US" altLang="zh-CN" b="1" dirty="0">
                <a:solidFill>
                  <a:srgbClr val="6A005F"/>
                </a:solidFill>
              </a:rPr>
              <a:t>Replication Controller</a:t>
            </a:r>
            <a:r>
              <a:rPr kumimoji="1" lang="zh-CN" altLang="en-US" b="1" dirty="0">
                <a:solidFill>
                  <a:srgbClr val="6A005F"/>
                </a:solidFill>
              </a:rPr>
              <a:t>、 </a:t>
            </a:r>
            <a:r>
              <a:rPr kumimoji="1" lang="en-US" altLang="zh-CN" b="1" dirty="0">
                <a:solidFill>
                  <a:srgbClr val="6A005F"/>
                </a:solidFill>
              </a:rPr>
              <a:t>Node Controller</a:t>
            </a:r>
            <a:r>
              <a:rPr kumimoji="1" lang="zh-CN" altLang="en-US" b="1" dirty="0">
                <a:solidFill>
                  <a:srgbClr val="6A005F"/>
                </a:solidFill>
              </a:rPr>
              <a:t>、</a:t>
            </a:r>
            <a:r>
              <a:rPr kumimoji="1" lang="en-US" altLang="zh-CN" b="1" dirty="0" err="1">
                <a:solidFill>
                  <a:srgbClr val="6A005F"/>
                </a:solidFill>
              </a:rPr>
              <a:t>ResourceQuota</a:t>
            </a:r>
            <a:r>
              <a:rPr kumimoji="1" lang="en-US" altLang="zh-CN" b="1" dirty="0">
                <a:solidFill>
                  <a:srgbClr val="6A005F"/>
                </a:solidFill>
              </a:rPr>
              <a:t> Controller</a:t>
            </a:r>
            <a:r>
              <a:rPr kumimoji="1" lang="zh-CN" altLang="en-US" b="1" dirty="0">
                <a:solidFill>
                  <a:srgbClr val="6A005F"/>
                </a:solidFill>
              </a:rPr>
              <a:t>、</a:t>
            </a:r>
            <a:r>
              <a:rPr kumimoji="1" lang="en-US" altLang="zh-CN" b="1" dirty="0">
                <a:solidFill>
                  <a:srgbClr val="6A005F"/>
                </a:solidFill>
              </a:rPr>
              <a:t>Namespace Controller</a:t>
            </a:r>
            <a:r>
              <a:rPr kumimoji="1" lang="zh-CN" altLang="en-US" b="1" dirty="0">
                <a:solidFill>
                  <a:srgbClr val="6A005F"/>
                </a:solidFill>
              </a:rPr>
              <a:t>、</a:t>
            </a:r>
            <a:r>
              <a:rPr kumimoji="1" lang="en-US" altLang="zh-CN" b="1" dirty="0" err="1">
                <a:solidFill>
                  <a:srgbClr val="6A005F"/>
                </a:solidFill>
              </a:rPr>
              <a:t>ServiceAccount</a:t>
            </a:r>
            <a:r>
              <a:rPr kumimoji="1" lang="en-US" altLang="zh-CN" b="1" dirty="0">
                <a:solidFill>
                  <a:srgbClr val="6A005F"/>
                </a:solidFill>
              </a:rPr>
              <a:t> Controller</a:t>
            </a:r>
            <a:r>
              <a:rPr kumimoji="1" lang="zh-CN" altLang="en-US" b="1" dirty="0">
                <a:solidFill>
                  <a:srgbClr val="6A005F"/>
                </a:solidFill>
              </a:rPr>
              <a:t>、</a:t>
            </a:r>
            <a:r>
              <a:rPr kumimoji="1" lang="en-US" altLang="zh-CN" b="1" dirty="0">
                <a:solidFill>
                  <a:srgbClr val="6A005F"/>
                </a:solidFill>
              </a:rPr>
              <a:t>Token Controller</a:t>
            </a:r>
            <a:r>
              <a:rPr kumimoji="1" lang="zh-CN" altLang="en-US" b="1" dirty="0">
                <a:solidFill>
                  <a:srgbClr val="6A005F"/>
                </a:solidFill>
              </a:rPr>
              <a:t>、</a:t>
            </a:r>
            <a:r>
              <a:rPr kumimoji="1" lang="en-US" altLang="zh-CN" b="1" dirty="0">
                <a:solidFill>
                  <a:srgbClr val="6A005F"/>
                </a:solidFill>
              </a:rPr>
              <a:t>Service </a:t>
            </a:r>
            <a:r>
              <a:rPr kumimoji="1" lang="en-US" altLang="zh-CN" b="1" dirty="0" err="1">
                <a:solidFill>
                  <a:srgbClr val="6A005F"/>
                </a:solidFill>
              </a:rPr>
              <a:t>Cotoller</a:t>
            </a:r>
            <a:r>
              <a:rPr kumimoji="1" lang="zh-CN" altLang="en-US" b="1" dirty="0">
                <a:solidFill>
                  <a:srgbClr val="6A005F"/>
                </a:solidFill>
              </a:rPr>
              <a:t>及</a:t>
            </a:r>
            <a:r>
              <a:rPr kumimoji="1" lang="en-US" altLang="zh-CN" b="1" dirty="0">
                <a:solidFill>
                  <a:srgbClr val="6A005F"/>
                </a:solidFill>
              </a:rPr>
              <a:t>Endpoint Controller</a:t>
            </a:r>
            <a:r>
              <a:rPr kumimoji="1" lang="zh-CN" altLang="en-US" b="1" dirty="0">
                <a:solidFill>
                  <a:srgbClr val="6A005F"/>
                </a:solidFill>
              </a:rPr>
              <a:t>等多个</a:t>
            </a:r>
            <a:r>
              <a:rPr kumimoji="1" lang="en-US" altLang="zh-CN" b="1" dirty="0" err="1">
                <a:solidFill>
                  <a:srgbClr val="6A005F"/>
                </a:solidFill>
              </a:rPr>
              <a:t>Contoller</a:t>
            </a:r>
            <a:r>
              <a:rPr kumimoji="1" lang="zh-CN" altLang="en-US" b="1" dirty="0">
                <a:solidFill>
                  <a:srgbClr val="6A005F"/>
                </a:solidFill>
              </a:rPr>
              <a:t>，每种</a:t>
            </a:r>
            <a:r>
              <a:rPr kumimoji="1" lang="en-US" altLang="zh-CN" b="1" dirty="0" err="1">
                <a:solidFill>
                  <a:srgbClr val="6A005F"/>
                </a:solidFill>
              </a:rPr>
              <a:t>Contoller</a:t>
            </a:r>
            <a:r>
              <a:rPr kumimoji="1" lang="zh-CN" altLang="en-US" b="1" dirty="0">
                <a:solidFill>
                  <a:srgbClr val="6A005F"/>
                </a:solidFill>
              </a:rPr>
              <a:t>都负责一种具体的控制流程，而</a:t>
            </a:r>
            <a:r>
              <a:rPr kumimoji="1" lang="en-US" altLang="zh-CN" b="1" dirty="0">
                <a:solidFill>
                  <a:srgbClr val="6A005F"/>
                </a:solidFill>
              </a:rPr>
              <a:t>Controller Manager</a:t>
            </a:r>
            <a:r>
              <a:rPr kumimoji="1" lang="zh-CN" altLang="en-US" b="1" dirty="0">
                <a:solidFill>
                  <a:srgbClr val="6A005F"/>
                </a:solidFill>
              </a:rPr>
              <a:t>正是这些</a:t>
            </a:r>
            <a:r>
              <a:rPr kumimoji="1" lang="en-US" altLang="zh-CN" b="1" dirty="0">
                <a:solidFill>
                  <a:srgbClr val="6A005F"/>
                </a:solidFill>
              </a:rPr>
              <a:t>Controller</a:t>
            </a:r>
            <a:r>
              <a:rPr kumimoji="1" lang="zh-CN" altLang="en-US" b="1" dirty="0">
                <a:solidFill>
                  <a:srgbClr val="6A005F"/>
                </a:solidFill>
              </a:rPr>
              <a:t>的核心管理者。</a:t>
            </a:r>
          </a:p>
          <a:p>
            <a:endParaRPr kumimoji="1" lang="zh-CN" altLang="en-US" b="1" dirty="0">
              <a:solidFill>
                <a:srgbClr val="6A005F"/>
              </a:solidFill>
            </a:endParaRPr>
          </a:p>
          <a:p>
            <a:endParaRPr kumimoji="1" lang="zh-CN" altLang="en-US" b="1" dirty="0">
              <a:solidFill>
                <a:srgbClr val="6A005F"/>
              </a:solidFill>
            </a:endParaRPr>
          </a:p>
        </p:txBody>
      </p:sp>
      <p:pic>
        <p:nvPicPr>
          <p:cNvPr id="2" name="图片 1">
            <a:extLst>
              <a:ext uri="{FF2B5EF4-FFF2-40B4-BE49-F238E27FC236}">
                <a16:creationId xmlns:a16="http://schemas.microsoft.com/office/drawing/2014/main" id="{FD447FE6-D91A-48E6-B766-96D0B7A85F06}"/>
              </a:ext>
            </a:extLst>
          </p:cNvPr>
          <p:cNvPicPr>
            <a:picLocks noChangeAspect="1"/>
          </p:cNvPicPr>
          <p:nvPr/>
        </p:nvPicPr>
        <p:blipFill>
          <a:blip r:embed="rId4"/>
          <a:stretch>
            <a:fillRect/>
          </a:stretch>
        </p:blipFill>
        <p:spPr>
          <a:xfrm>
            <a:off x="3397179" y="3520954"/>
            <a:ext cx="5813082" cy="2963285"/>
          </a:xfrm>
          <a:prstGeom prst="rect">
            <a:avLst/>
          </a:prstGeom>
        </p:spPr>
      </p:pic>
    </p:spTree>
    <p:extLst>
      <p:ext uri="{BB962C8B-B14F-4D97-AF65-F5344CB8AC3E}">
        <p14:creationId xmlns:p14="http://schemas.microsoft.com/office/powerpoint/2010/main" val="2698383502"/>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4" y="127102"/>
            <a:ext cx="10776585" cy="584775"/>
          </a:xfrm>
          <a:prstGeom prst="rect">
            <a:avLst/>
          </a:prstGeom>
        </p:spPr>
        <p:txBody>
          <a:bodyPr wrap="square">
            <a:spAutoFit/>
          </a:bodyPr>
          <a:lstStyle/>
          <a:p>
            <a:pPr lvl="0">
              <a:defRPr/>
            </a:pPr>
            <a:r>
              <a:rPr lang="en-US" altLang="zh-CN" sz="3200" b="1" dirty="0">
                <a:solidFill>
                  <a:srgbClr val="6A005F"/>
                </a:solidFill>
                <a:sym typeface="+mn-ea"/>
              </a:rPr>
              <a:t>Controller Manager</a:t>
            </a:r>
            <a:r>
              <a:rPr lang="zh-CN" altLang="en-US" sz="3200" b="1" dirty="0">
                <a:solidFill>
                  <a:srgbClr val="6A005F"/>
                </a:solidFill>
                <a:sym typeface="+mn-ea"/>
              </a:rPr>
              <a:t>：</a:t>
            </a:r>
            <a:r>
              <a:rPr kumimoji="1" lang="zh-CN" altLang="en-US" sz="3200" b="1" dirty="0">
                <a:solidFill>
                  <a:srgbClr val="6A005F"/>
                </a:solidFill>
              </a:rPr>
              <a:t>负责集群中资源对象管理同步</a:t>
            </a:r>
            <a:endParaRPr lang="en-US" altLang="zh-CN" sz="3200" b="1" dirty="0">
              <a:solidFill>
                <a:srgbClr val="6A005F"/>
              </a:solidFill>
              <a:sym typeface="+mn-ea"/>
            </a:endParaRPr>
          </a:p>
        </p:txBody>
      </p:sp>
      <p:sp>
        <p:nvSpPr>
          <p:cNvPr id="6" name="文本框 5">
            <a:extLst>
              <a:ext uri="{FF2B5EF4-FFF2-40B4-BE49-F238E27FC236}">
                <a16:creationId xmlns:a16="http://schemas.microsoft.com/office/drawing/2014/main" id="{625E4212-E234-1145-9F86-4633E055139F}"/>
              </a:ext>
            </a:extLst>
          </p:cNvPr>
          <p:cNvSpPr txBox="1"/>
          <p:nvPr/>
        </p:nvSpPr>
        <p:spPr>
          <a:xfrm>
            <a:off x="1304903" y="1159566"/>
            <a:ext cx="9582194" cy="3970318"/>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b="1" dirty="0">
                <a:solidFill>
                  <a:srgbClr val="6A005F"/>
                </a:solidFill>
              </a:rPr>
              <a:t>Replication Controller</a:t>
            </a:r>
            <a:r>
              <a:rPr kumimoji="1" lang="zh-CN" altLang="en-US" b="1" dirty="0">
                <a:solidFill>
                  <a:srgbClr val="6A005F"/>
                </a:solidFill>
              </a:rPr>
              <a:t>（副本控制器）</a:t>
            </a:r>
            <a:endParaRPr kumimoji="1" lang="en-US" altLang="zh-CN" b="1" dirty="0">
              <a:solidFill>
                <a:srgbClr val="6A005F"/>
              </a:solidFill>
            </a:endParaRPr>
          </a:p>
          <a:p>
            <a:pPr defTabSz="720000"/>
            <a:r>
              <a:rPr kumimoji="1" lang="en-US" altLang="zh-CN" b="1" dirty="0">
                <a:solidFill>
                  <a:srgbClr val="6A005F"/>
                </a:solidFill>
              </a:rPr>
              <a:t>	</a:t>
            </a:r>
            <a:r>
              <a:rPr kumimoji="1" lang="zh-CN" altLang="en-US" b="1" dirty="0">
                <a:solidFill>
                  <a:srgbClr val="6A005F"/>
                </a:solidFill>
              </a:rPr>
              <a:t>核心作用是确保在任何时候集群中一个</a:t>
            </a:r>
            <a:r>
              <a:rPr kumimoji="1" lang="en-US" altLang="zh-CN" b="1" dirty="0">
                <a:solidFill>
                  <a:srgbClr val="6A005F"/>
                </a:solidFill>
              </a:rPr>
              <a:t>RC</a:t>
            </a:r>
            <a:r>
              <a:rPr kumimoji="1" lang="zh-CN" altLang="en-US" b="1" dirty="0">
                <a:solidFill>
                  <a:srgbClr val="6A005F"/>
                </a:solidFill>
              </a:rPr>
              <a:t>所关联的</a:t>
            </a:r>
            <a:r>
              <a:rPr kumimoji="1" lang="en-US" altLang="zh-CN" b="1" dirty="0">
                <a:solidFill>
                  <a:srgbClr val="6A005F"/>
                </a:solidFill>
              </a:rPr>
              <a:t>Pod</a:t>
            </a:r>
            <a:r>
              <a:rPr kumimoji="1" lang="zh-CN" altLang="en-US" b="1" dirty="0">
                <a:solidFill>
                  <a:srgbClr val="6A005F"/>
                </a:solidFill>
              </a:rPr>
              <a:t>副本数量保持预设值。如果发现</a:t>
            </a:r>
            <a:r>
              <a:rPr kumimoji="1" lang="en-US" altLang="zh-CN" b="1" dirty="0">
                <a:solidFill>
                  <a:srgbClr val="6A005F"/>
                </a:solidFill>
              </a:rPr>
              <a:t>Pod</a:t>
            </a:r>
            <a:r>
              <a:rPr kumimoji="1" lang="zh-CN" altLang="en-US" b="1" dirty="0">
                <a:solidFill>
                  <a:srgbClr val="6A005F"/>
                </a:solidFill>
              </a:rPr>
              <a:t>副本数量超过预期值</a:t>
            </a:r>
            <a:r>
              <a:rPr kumimoji="1" lang="en-US" altLang="zh-CN" b="1" dirty="0">
                <a:solidFill>
                  <a:srgbClr val="6A005F"/>
                </a:solidFill>
              </a:rPr>
              <a:t>,</a:t>
            </a:r>
            <a:r>
              <a:rPr kumimoji="1" lang="zh-CN" altLang="en-US" b="1" dirty="0">
                <a:solidFill>
                  <a:srgbClr val="6A005F"/>
                </a:solidFill>
              </a:rPr>
              <a:t>则</a:t>
            </a:r>
            <a:r>
              <a:rPr kumimoji="1" lang="en-US" altLang="zh-CN" b="1" dirty="0">
                <a:solidFill>
                  <a:srgbClr val="6A005F"/>
                </a:solidFill>
              </a:rPr>
              <a:t>Replication Controller</a:t>
            </a:r>
            <a:r>
              <a:rPr kumimoji="1" lang="zh-CN" altLang="en-US" b="1" dirty="0">
                <a:solidFill>
                  <a:srgbClr val="6A005F"/>
                </a:solidFill>
              </a:rPr>
              <a:t>会销毁一些</a:t>
            </a:r>
            <a:r>
              <a:rPr kumimoji="1" lang="en-US" altLang="zh-CN" b="1" dirty="0">
                <a:solidFill>
                  <a:srgbClr val="6A005F"/>
                </a:solidFill>
              </a:rPr>
              <a:t>Pod</a:t>
            </a:r>
            <a:r>
              <a:rPr kumimoji="1" lang="zh-CN" altLang="en-US" b="1" dirty="0">
                <a:solidFill>
                  <a:srgbClr val="6A005F"/>
                </a:solidFill>
              </a:rPr>
              <a:t>副本；反之，</a:t>
            </a:r>
            <a:r>
              <a:rPr kumimoji="1" lang="en-US" altLang="zh-CN" b="1" dirty="0">
                <a:solidFill>
                  <a:srgbClr val="6A005F"/>
                </a:solidFill>
              </a:rPr>
              <a:t>Replication Controller</a:t>
            </a:r>
            <a:r>
              <a:rPr kumimoji="1" lang="zh-CN" altLang="en-US" b="1" dirty="0">
                <a:solidFill>
                  <a:srgbClr val="6A005F"/>
                </a:solidFill>
              </a:rPr>
              <a:t>会自动创建新的</a:t>
            </a:r>
            <a:r>
              <a:rPr kumimoji="1" lang="en-US" altLang="zh-CN" b="1" dirty="0">
                <a:solidFill>
                  <a:srgbClr val="6A005F"/>
                </a:solidFill>
              </a:rPr>
              <a:t>Pod</a:t>
            </a:r>
            <a:r>
              <a:rPr kumimoji="1" lang="zh-CN" altLang="en-US" b="1" dirty="0">
                <a:solidFill>
                  <a:srgbClr val="6A005F"/>
                </a:solidFill>
              </a:rPr>
              <a:t>副本，直到符合条件的</a:t>
            </a:r>
            <a:r>
              <a:rPr kumimoji="1" lang="en-US" altLang="zh-CN" b="1" dirty="0">
                <a:solidFill>
                  <a:srgbClr val="6A005F"/>
                </a:solidFill>
              </a:rPr>
              <a:t>Pod</a:t>
            </a:r>
            <a:r>
              <a:rPr kumimoji="1" lang="zh-CN" altLang="en-US" b="1" dirty="0">
                <a:solidFill>
                  <a:srgbClr val="6A005F"/>
                </a:solidFill>
              </a:rPr>
              <a:t>副本数量达到预设值。</a:t>
            </a:r>
            <a:endParaRPr kumimoji="1" lang="en-US" altLang="zh-CN" b="1" dirty="0">
              <a:solidFill>
                <a:srgbClr val="6A005F"/>
              </a:solidFill>
            </a:endParaRPr>
          </a:p>
          <a:p>
            <a:pPr defTabSz="720000"/>
            <a:r>
              <a:rPr kumimoji="1" lang="en-US" altLang="zh-CN" b="1" dirty="0">
                <a:solidFill>
                  <a:srgbClr val="6A005F"/>
                </a:solidFill>
              </a:rPr>
              <a:t>	</a:t>
            </a:r>
            <a:r>
              <a:rPr kumimoji="1" lang="zh-CN" altLang="en-US" b="1" dirty="0">
                <a:solidFill>
                  <a:srgbClr val="6A005F"/>
                </a:solidFill>
              </a:rPr>
              <a:t>使用场景：重新调度（即时发生意外也会保证特定数量）、弹性伸缩（动态的扩容缩容）、滚动更新（逐个替换辅助滚动更新）</a:t>
            </a:r>
            <a:endParaRPr kumimoji="1" lang="en-US" altLang="zh-CN" b="1" dirty="0">
              <a:solidFill>
                <a:srgbClr val="6A005F"/>
              </a:solidFill>
            </a:endParaRPr>
          </a:p>
          <a:p>
            <a:pPr marL="285750" indent="-285750">
              <a:buFont typeface="Arial" panose="020B0604020202020204" pitchFamily="34" charset="0"/>
              <a:buChar char="•"/>
            </a:pPr>
            <a:r>
              <a:rPr kumimoji="1" lang="en-US" altLang="zh-CN" b="1" dirty="0">
                <a:solidFill>
                  <a:srgbClr val="6A005F"/>
                </a:solidFill>
              </a:rPr>
              <a:t>Node Controller </a:t>
            </a:r>
            <a:r>
              <a:rPr kumimoji="1" lang="zh-CN" altLang="en-US" b="1" dirty="0">
                <a:solidFill>
                  <a:srgbClr val="6A005F"/>
                </a:solidFill>
              </a:rPr>
              <a:t>（节点控制器）</a:t>
            </a:r>
            <a:endParaRPr kumimoji="1" lang="en-US" altLang="zh-CN" b="1" dirty="0">
              <a:solidFill>
                <a:srgbClr val="6A005F"/>
              </a:solidFill>
            </a:endParaRPr>
          </a:p>
          <a:p>
            <a:r>
              <a:rPr kumimoji="1" lang="en-US" altLang="zh-CN" b="1" dirty="0">
                <a:solidFill>
                  <a:srgbClr val="6A005F"/>
                </a:solidFill>
              </a:rPr>
              <a:t>	</a:t>
            </a:r>
            <a:r>
              <a:rPr kumimoji="1" lang="en-US" altLang="zh-CN" b="1" dirty="0" err="1">
                <a:solidFill>
                  <a:srgbClr val="6A005F"/>
                </a:solidFill>
              </a:rPr>
              <a:t>kubelet</a:t>
            </a:r>
            <a:r>
              <a:rPr kumimoji="1" lang="zh-CN" altLang="en-US" b="1" dirty="0">
                <a:solidFill>
                  <a:srgbClr val="6A005F"/>
                </a:solidFill>
              </a:rPr>
              <a:t>进程在启动时通过</a:t>
            </a:r>
            <a:r>
              <a:rPr kumimoji="1" lang="en-US" altLang="zh-CN" b="1" dirty="0">
                <a:solidFill>
                  <a:srgbClr val="6A005F"/>
                </a:solidFill>
              </a:rPr>
              <a:t>API Server</a:t>
            </a:r>
            <a:r>
              <a:rPr kumimoji="1" lang="zh-CN" altLang="en-US" b="1" dirty="0">
                <a:solidFill>
                  <a:srgbClr val="6A005F"/>
                </a:solidFill>
              </a:rPr>
              <a:t>注册自身的节点信息，并定时向</a:t>
            </a:r>
            <a:r>
              <a:rPr kumimoji="1" lang="en-US" altLang="zh-CN" b="1" dirty="0">
                <a:solidFill>
                  <a:srgbClr val="6A005F"/>
                </a:solidFill>
              </a:rPr>
              <a:t>API Server</a:t>
            </a:r>
            <a:r>
              <a:rPr kumimoji="1" lang="zh-CN" altLang="en-US" b="1" dirty="0">
                <a:solidFill>
                  <a:srgbClr val="6A005F"/>
                </a:solidFill>
              </a:rPr>
              <a:t>汇报状态信息，</a:t>
            </a:r>
            <a:r>
              <a:rPr kumimoji="1" lang="en-US" altLang="zh-CN" b="1" dirty="0">
                <a:solidFill>
                  <a:srgbClr val="6A005F"/>
                </a:solidFill>
              </a:rPr>
              <a:t>API Server </a:t>
            </a:r>
            <a:r>
              <a:rPr kumimoji="1" lang="zh-CN" altLang="en-US" b="1" dirty="0">
                <a:solidFill>
                  <a:srgbClr val="6A005F"/>
                </a:solidFill>
              </a:rPr>
              <a:t>接收到这些信息后，将这些信息更新到</a:t>
            </a:r>
            <a:r>
              <a:rPr kumimoji="1" lang="en-US" altLang="zh-CN" b="1" dirty="0" err="1">
                <a:solidFill>
                  <a:srgbClr val="6A005F"/>
                </a:solidFill>
              </a:rPr>
              <a:t>etcd</a:t>
            </a:r>
            <a:r>
              <a:rPr kumimoji="1" lang="zh-CN" altLang="en-US" b="1" dirty="0">
                <a:solidFill>
                  <a:srgbClr val="6A005F"/>
                </a:solidFill>
              </a:rPr>
              <a:t>中，</a:t>
            </a:r>
            <a:r>
              <a:rPr kumimoji="1" lang="en-US" altLang="zh-CN" b="1" dirty="0" err="1">
                <a:solidFill>
                  <a:srgbClr val="6A005F"/>
                </a:solidFill>
              </a:rPr>
              <a:t>etcd</a:t>
            </a:r>
            <a:r>
              <a:rPr kumimoji="1" lang="en-US" altLang="zh-CN" b="1" dirty="0">
                <a:solidFill>
                  <a:srgbClr val="6A005F"/>
                </a:solidFill>
              </a:rPr>
              <a:t> </a:t>
            </a:r>
            <a:r>
              <a:rPr kumimoji="1" lang="zh-CN" altLang="en-US" b="1" dirty="0">
                <a:solidFill>
                  <a:srgbClr val="6A005F"/>
                </a:solidFill>
              </a:rPr>
              <a:t>中存储的节点信息包括节点健康状况、节点资源、节点名称、节点地址信息、操作系统版本、</a:t>
            </a:r>
            <a:r>
              <a:rPr kumimoji="1" lang="en-US" altLang="zh-CN" b="1" dirty="0">
                <a:solidFill>
                  <a:srgbClr val="6A005F"/>
                </a:solidFill>
              </a:rPr>
              <a:t>Docker </a:t>
            </a:r>
            <a:r>
              <a:rPr kumimoji="1" lang="zh-CN" altLang="en-US" b="1" dirty="0">
                <a:solidFill>
                  <a:srgbClr val="6A005F"/>
                </a:solidFill>
              </a:rPr>
              <a:t>版本、</a:t>
            </a:r>
            <a:r>
              <a:rPr kumimoji="1" lang="en-US" altLang="zh-CN" b="1" dirty="0" err="1">
                <a:solidFill>
                  <a:srgbClr val="6A005F"/>
                </a:solidFill>
              </a:rPr>
              <a:t>kubelet</a:t>
            </a:r>
            <a:r>
              <a:rPr kumimoji="1" lang="zh-CN" altLang="en-US" b="1" dirty="0">
                <a:solidFill>
                  <a:srgbClr val="6A005F"/>
                </a:solidFill>
              </a:rPr>
              <a:t>版本等。节点健康状况包含“就绪”</a:t>
            </a:r>
            <a:r>
              <a:rPr kumimoji="1" lang="en-US" altLang="zh-CN" b="1" dirty="0">
                <a:solidFill>
                  <a:srgbClr val="6A005F"/>
                </a:solidFill>
              </a:rPr>
              <a:t>(True)“</a:t>
            </a:r>
            <a:r>
              <a:rPr kumimoji="1" lang="zh-CN" altLang="en-US" b="1" dirty="0">
                <a:solidFill>
                  <a:srgbClr val="6A005F"/>
                </a:solidFill>
              </a:rPr>
              <a:t>未就绪”</a:t>
            </a:r>
            <a:r>
              <a:rPr kumimoji="1" lang="en-US" altLang="zh-CN" b="1" dirty="0">
                <a:solidFill>
                  <a:srgbClr val="6A005F"/>
                </a:solidFill>
              </a:rPr>
              <a:t>(False)</a:t>
            </a:r>
            <a:r>
              <a:rPr kumimoji="1" lang="zh-CN" altLang="en-US" b="1" dirty="0">
                <a:solidFill>
                  <a:srgbClr val="6A005F"/>
                </a:solidFill>
              </a:rPr>
              <a:t>和“未知”</a:t>
            </a:r>
            <a:r>
              <a:rPr kumimoji="1" lang="en-US" altLang="zh-CN" b="1" dirty="0">
                <a:solidFill>
                  <a:srgbClr val="6A005F"/>
                </a:solidFill>
              </a:rPr>
              <a:t>(Unknown)</a:t>
            </a:r>
            <a:r>
              <a:rPr kumimoji="1" lang="zh-CN" altLang="en-US" b="1" dirty="0">
                <a:solidFill>
                  <a:srgbClr val="6A005F"/>
                </a:solidFill>
              </a:rPr>
              <a:t>三种。</a:t>
            </a:r>
          </a:p>
          <a:p>
            <a:r>
              <a:rPr kumimoji="1" lang="en-US" altLang="zh-CN" b="1" dirty="0">
                <a:solidFill>
                  <a:srgbClr val="6A005F"/>
                </a:solidFill>
              </a:rPr>
              <a:t>	Node Controller</a:t>
            </a:r>
            <a:r>
              <a:rPr kumimoji="1" lang="zh-CN" altLang="en-US" b="1" dirty="0">
                <a:solidFill>
                  <a:srgbClr val="6A005F"/>
                </a:solidFill>
              </a:rPr>
              <a:t>通过</a:t>
            </a:r>
            <a:r>
              <a:rPr kumimoji="1" lang="en-US" altLang="zh-CN" b="1" dirty="0">
                <a:solidFill>
                  <a:srgbClr val="6A005F"/>
                </a:solidFill>
              </a:rPr>
              <a:t>API Server</a:t>
            </a:r>
            <a:r>
              <a:rPr kumimoji="1" lang="zh-CN" altLang="en-US" b="1" dirty="0">
                <a:solidFill>
                  <a:srgbClr val="6A005F"/>
                </a:solidFill>
              </a:rPr>
              <a:t>实时获取</a:t>
            </a:r>
            <a:r>
              <a:rPr kumimoji="1" lang="en-US" altLang="zh-CN" b="1" dirty="0">
                <a:solidFill>
                  <a:srgbClr val="6A005F"/>
                </a:solidFill>
              </a:rPr>
              <a:t>Node</a:t>
            </a:r>
            <a:r>
              <a:rPr kumimoji="1" lang="zh-CN" altLang="en-US" b="1" dirty="0">
                <a:solidFill>
                  <a:srgbClr val="6A005F"/>
                </a:solidFill>
              </a:rPr>
              <a:t>的相关信息，实现管理和监控集群中的各个</a:t>
            </a:r>
            <a:r>
              <a:rPr kumimoji="1" lang="en-US" altLang="zh-CN" b="1" dirty="0">
                <a:solidFill>
                  <a:srgbClr val="6A005F"/>
                </a:solidFill>
              </a:rPr>
              <a:t>Node</a:t>
            </a:r>
            <a:r>
              <a:rPr kumimoji="1" lang="zh-CN" altLang="en-US" b="1" dirty="0">
                <a:solidFill>
                  <a:srgbClr val="6A005F"/>
                </a:solidFill>
              </a:rPr>
              <a:t>节点的相关控制功能，</a:t>
            </a:r>
            <a:r>
              <a:rPr kumimoji="1" lang="en-US" altLang="zh-CN" b="1" dirty="0">
                <a:solidFill>
                  <a:srgbClr val="6A005F"/>
                </a:solidFill>
              </a:rPr>
              <a:t>Node Controller</a:t>
            </a:r>
            <a:r>
              <a:rPr kumimoji="1" lang="zh-CN" altLang="en-US" b="1" dirty="0">
                <a:solidFill>
                  <a:srgbClr val="6A005F"/>
                </a:solidFill>
              </a:rPr>
              <a:t>的核心工作流程如图所示。</a:t>
            </a:r>
          </a:p>
          <a:p>
            <a:endParaRPr kumimoji="1" lang="zh-CN" altLang="en-US" b="1" dirty="0">
              <a:solidFill>
                <a:srgbClr val="6A005F"/>
              </a:solidFill>
            </a:endParaRPr>
          </a:p>
        </p:txBody>
      </p:sp>
    </p:spTree>
    <p:extLst>
      <p:ext uri="{BB962C8B-B14F-4D97-AF65-F5344CB8AC3E}">
        <p14:creationId xmlns:p14="http://schemas.microsoft.com/office/powerpoint/2010/main" val="41417803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127102"/>
            <a:ext cx="10816342" cy="584775"/>
          </a:xfrm>
          <a:prstGeom prst="rect">
            <a:avLst/>
          </a:prstGeom>
        </p:spPr>
        <p:txBody>
          <a:bodyPr wrap="square">
            <a:spAutoFit/>
          </a:bodyPr>
          <a:lstStyle/>
          <a:p>
            <a:pPr lvl="0">
              <a:defRPr/>
            </a:pPr>
            <a:r>
              <a:rPr lang="en-US" altLang="zh-CN" sz="3200" b="1" dirty="0">
                <a:solidFill>
                  <a:srgbClr val="6A005F"/>
                </a:solidFill>
                <a:sym typeface="+mn-ea"/>
              </a:rPr>
              <a:t>Controller Manager</a:t>
            </a:r>
            <a:r>
              <a:rPr lang="zh-CN" altLang="en-US" sz="3200" b="1" dirty="0">
                <a:solidFill>
                  <a:srgbClr val="6A005F"/>
                </a:solidFill>
                <a:sym typeface="+mn-ea"/>
              </a:rPr>
              <a:t>：</a:t>
            </a:r>
            <a:r>
              <a:rPr kumimoji="1" lang="zh-CN" altLang="en-US" sz="3200" b="1" dirty="0">
                <a:solidFill>
                  <a:srgbClr val="6A005F"/>
                </a:solidFill>
              </a:rPr>
              <a:t>负责集群中资源对象管理同步</a:t>
            </a:r>
            <a:endParaRPr lang="en-US" altLang="zh-CN" sz="3200" b="1" dirty="0">
              <a:solidFill>
                <a:srgbClr val="6A005F"/>
              </a:solidFill>
              <a:sym typeface="+mn-ea"/>
            </a:endParaRPr>
          </a:p>
        </p:txBody>
      </p:sp>
      <p:pic>
        <p:nvPicPr>
          <p:cNvPr id="4" name="图片 3">
            <a:extLst>
              <a:ext uri="{FF2B5EF4-FFF2-40B4-BE49-F238E27FC236}">
                <a16:creationId xmlns:a16="http://schemas.microsoft.com/office/drawing/2014/main" id="{57421726-3070-4D0E-81F7-4C18C5A22C54}"/>
              </a:ext>
            </a:extLst>
          </p:cNvPr>
          <p:cNvPicPr>
            <a:picLocks noChangeAspect="1"/>
          </p:cNvPicPr>
          <p:nvPr/>
        </p:nvPicPr>
        <p:blipFill rotWithShape="1">
          <a:blip r:embed="rId4"/>
          <a:srcRect r="6049"/>
          <a:stretch/>
        </p:blipFill>
        <p:spPr>
          <a:xfrm>
            <a:off x="2239504" y="891130"/>
            <a:ext cx="7948963" cy="5460961"/>
          </a:xfrm>
          <a:prstGeom prst="rect">
            <a:avLst/>
          </a:prstGeom>
        </p:spPr>
      </p:pic>
    </p:spTree>
    <p:extLst>
      <p:ext uri="{BB962C8B-B14F-4D97-AF65-F5344CB8AC3E}">
        <p14:creationId xmlns:p14="http://schemas.microsoft.com/office/powerpoint/2010/main" val="115764057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云原生概述</a:t>
            </a:r>
            <a:endParaRPr lang="en-US" altLang="zh-CN" sz="3200" b="1" dirty="0">
              <a:solidFill>
                <a:srgbClr val="6A005F"/>
              </a:solidFill>
              <a:sym typeface="+mn-ea"/>
            </a:endParaRPr>
          </a:p>
        </p:txBody>
      </p:sp>
      <p:pic>
        <p:nvPicPr>
          <p:cNvPr id="6" name="图片 5">
            <a:extLst>
              <a:ext uri="{FF2B5EF4-FFF2-40B4-BE49-F238E27FC236}">
                <a16:creationId xmlns:a16="http://schemas.microsoft.com/office/drawing/2014/main" id="{A011AFEA-ABDC-404F-8DD2-543D88416A14}"/>
              </a:ext>
            </a:extLst>
          </p:cNvPr>
          <p:cNvPicPr>
            <a:picLocks noChangeAspect="1"/>
          </p:cNvPicPr>
          <p:nvPr/>
        </p:nvPicPr>
        <p:blipFill>
          <a:blip r:embed="rId4"/>
          <a:stretch>
            <a:fillRect/>
          </a:stretch>
        </p:blipFill>
        <p:spPr>
          <a:xfrm>
            <a:off x="1010077" y="1169923"/>
            <a:ext cx="8021181" cy="4645699"/>
          </a:xfrm>
          <a:prstGeom prst="rect">
            <a:avLst/>
          </a:prstGeom>
        </p:spPr>
      </p:pic>
      <p:sp>
        <p:nvSpPr>
          <p:cNvPr id="9" name="矩形 8">
            <a:extLst>
              <a:ext uri="{FF2B5EF4-FFF2-40B4-BE49-F238E27FC236}">
                <a16:creationId xmlns:a16="http://schemas.microsoft.com/office/drawing/2014/main" id="{A8C1F931-33BD-4008-BDB5-60379FB4F903}"/>
              </a:ext>
            </a:extLst>
          </p:cNvPr>
          <p:cNvSpPr/>
          <p:nvPr/>
        </p:nvSpPr>
        <p:spPr>
          <a:xfrm>
            <a:off x="8259936" y="1813741"/>
            <a:ext cx="1699504" cy="369332"/>
          </a:xfrm>
          <a:prstGeom prst="rect">
            <a:avLst/>
          </a:prstGeom>
        </p:spPr>
        <p:txBody>
          <a:bodyPr wrap="none">
            <a:spAutoFit/>
          </a:bodyPr>
          <a:lstStyle/>
          <a:p>
            <a:r>
              <a:rPr lang="zh-CN" altLang="en-US" dirty="0"/>
              <a:t>低耦合</a:t>
            </a:r>
            <a:r>
              <a:rPr lang="en-US" altLang="zh-CN" dirty="0"/>
              <a:t>+</a:t>
            </a:r>
            <a:r>
              <a:rPr lang="zh-CN" altLang="en-US" dirty="0"/>
              <a:t>高内聚</a:t>
            </a:r>
          </a:p>
        </p:txBody>
      </p:sp>
      <p:sp>
        <p:nvSpPr>
          <p:cNvPr id="10" name="矩形 9">
            <a:extLst>
              <a:ext uri="{FF2B5EF4-FFF2-40B4-BE49-F238E27FC236}">
                <a16:creationId xmlns:a16="http://schemas.microsoft.com/office/drawing/2014/main" id="{4C9870A5-9843-4919-ABD5-FAB83CB9274B}"/>
              </a:ext>
            </a:extLst>
          </p:cNvPr>
          <p:cNvSpPr/>
          <p:nvPr/>
        </p:nvSpPr>
        <p:spPr>
          <a:xfrm>
            <a:off x="8259936" y="3244333"/>
            <a:ext cx="2262158" cy="369332"/>
          </a:xfrm>
          <a:prstGeom prst="rect">
            <a:avLst/>
          </a:prstGeom>
        </p:spPr>
        <p:txBody>
          <a:bodyPr wrap="none">
            <a:spAutoFit/>
          </a:bodyPr>
          <a:lstStyle/>
          <a:p>
            <a:r>
              <a:rPr lang="zh-CN" altLang="en-US" dirty="0"/>
              <a:t>开发和运维不再分离</a:t>
            </a:r>
          </a:p>
        </p:txBody>
      </p:sp>
      <p:sp>
        <p:nvSpPr>
          <p:cNvPr id="12" name="矩形 11">
            <a:extLst>
              <a:ext uri="{FF2B5EF4-FFF2-40B4-BE49-F238E27FC236}">
                <a16:creationId xmlns:a16="http://schemas.microsoft.com/office/drawing/2014/main" id="{3C8B0A59-5154-421F-B2D0-D36EE52146A5}"/>
              </a:ext>
            </a:extLst>
          </p:cNvPr>
          <p:cNvSpPr/>
          <p:nvPr/>
        </p:nvSpPr>
        <p:spPr>
          <a:xfrm>
            <a:off x="8919765" y="4351759"/>
            <a:ext cx="2262158" cy="646331"/>
          </a:xfrm>
          <a:prstGeom prst="rect">
            <a:avLst/>
          </a:prstGeom>
        </p:spPr>
        <p:txBody>
          <a:bodyPr wrap="none">
            <a:spAutoFit/>
          </a:bodyPr>
          <a:lstStyle/>
          <a:p>
            <a:r>
              <a:rPr lang="zh-CN" altLang="en-US" dirty="0"/>
              <a:t>不影响用户使用服务</a:t>
            </a:r>
            <a:endParaRPr lang="en-US" altLang="zh-CN" dirty="0"/>
          </a:p>
          <a:p>
            <a:r>
              <a:rPr lang="zh-CN" altLang="en-US" dirty="0"/>
              <a:t>的前提下迭代</a:t>
            </a:r>
          </a:p>
        </p:txBody>
      </p:sp>
      <p:sp>
        <p:nvSpPr>
          <p:cNvPr id="14" name="矩形 13">
            <a:extLst>
              <a:ext uri="{FF2B5EF4-FFF2-40B4-BE49-F238E27FC236}">
                <a16:creationId xmlns:a16="http://schemas.microsoft.com/office/drawing/2014/main" id="{CE56C654-CB5B-45DA-AE89-AD3BD543CB00}"/>
              </a:ext>
            </a:extLst>
          </p:cNvPr>
          <p:cNvSpPr/>
          <p:nvPr/>
        </p:nvSpPr>
        <p:spPr>
          <a:xfrm>
            <a:off x="7092108" y="5318745"/>
            <a:ext cx="3877985" cy="646331"/>
          </a:xfrm>
          <a:prstGeom prst="rect">
            <a:avLst/>
          </a:prstGeom>
        </p:spPr>
        <p:txBody>
          <a:bodyPr wrap="none">
            <a:spAutoFit/>
          </a:bodyPr>
          <a:lstStyle/>
          <a:p>
            <a:r>
              <a:rPr lang="zh-CN" altLang="en-US" dirty="0">
                <a:solidFill>
                  <a:srgbClr val="404040"/>
                </a:solidFill>
                <a:latin typeface="-apple-system"/>
              </a:rPr>
              <a:t>每个服务都被无差别地封装在容器里</a:t>
            </a:r>
            <a:endParaRPr lang="en-US" altLang="zh-CN" dirty="0">
              <a:solidFill>
                <a:srgbClr val="404040"/>
              </a:solidFill>
              <a:latin typeface="-apple-system"/>
            </a:endParaRPr>
          </a:p>
          <a:p>
            <a:r>
              <a:rPr lang="en-US" altLang="zh-CN" b="1" dirty="0">
                <a:solidFill>
                  <a:srgbClr val="404040"/>
                </a:solidFill>
                <a:latin typeface="-apple-system"/>
              </a:rPr>
              <a:t>Docker</a:t>
            </a:r>
            <a:r>
              <a:rPr lang="zh-CN" altLang="en-US" b="1" dirty="0">
                <a:solidFill>
                  <a:srgbClr val="404040"/>
                </a:solidFill>
                <a:latin typeface="-apple-system"/>
              </a:rPr>
              <a:t>、</a:t>
            </a:r>
            <a:r>
              <a:rPr lang="en-US" altLang="zh-CN" b="1" dirty="0">
                <a:solidFill>
                  <a:srgbClr val="404040"/>
                </a:solidFill>
                <a:latin typeface="-apple-system"/>
              </a:rPr>
              <a:t>Kubernetes</a:t>
            </a:r>
            <a:endParaRPr lang="zh-CN" altLang="en-US" b="1" dirty="0"/>
          </a:p>
        </p:txBody>
      </p:sp>
      <p:sp>
        <p:nvSpPr>
          <p:cNvPr id="17" name="椭圆 16">
            <a:extLst>
              <a:ext uri="{FF2B5EF4-FFF2-40B4-BE49-F238E27FC236}">
                <a16:creationId xmlns:a16="http://schemas.microsoft.com/office/drawing/2014/main" id="{2A3152A0-932D-4116-A9DE-5EA28F2E5D11}"/>
              </a:ext>
            </a:extLst>
          </p:cNvPr>
          <p:cNvSpPr/>
          <p:nvPr/>
        </p:nvSpPr>
        <p:spPr>
          <a:xfrm>
            <a:off x="2283068" y="4919177"/>
            <a:ext cx="4746473" cy="986308"/>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4770445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127102"/>
            <a:ext cx="8670694" cy="584775"/>
          </a:xfrm>
          <a:prstGeom prst="rect">
            <a:avLst/>
          </a:prstGeom>
        </p:spPr>
        <p:txBody>
          <a:bodyPr wrap="square">
            <a:spAutoFit/>
          </a:bodyPr>
          <a:lstStyle/>
          <a:p>
            <a:pPr lvl="0">
              <a:defRPr/>
            </a:pPr>
            <a:r>
              <a:rPr lang="en-US" altLang="zh-CN" sz="3200" b="1" dirty="0">
                <a:solidFill>
                  <a:srgbClr val="6A005F"/>
                </a:solidFill>
                <a:sym typeface="+mn-ea"/>
              </a:rPr>
              <a:t>Scheduler</a:t>
            </a:r>
            <a:r>
              <a:rPr lang="zh-CN" altLang="en-US" sz="3200" b="1" dirty="0">
                <a:solidFill>
                  <a:srgbClr val="6A005F"/>
                </a:solidFill>
                <a:sym typeface="+mn-ea"/>
              </a:rPr>
              <a:t>：</a:t>
            </a:r>
            <a:r>
              <a:rPr kumimoji="1" lang="zh-CN" altLang="en-US" sz="3200" b="1" dirty="0">
                <a:solidFill>
                  <a:srgbClr val="6A005F"/>
                </a:solidFill>
              </a:rPr>
              <a:t>集群中资源对象的调度控制器</a:t>
            </a:r>
            <a:endParaRPr lang="en-US" altLang="zh-CN" sz="3200" b="1" dirty="0">
              <a:solidFill>
                <a:srgbClr val="6A005F"/>
              </a:solidFill>
              <a:sym typeface="+mn-ea"/>
            </a:endParaRPr>
          </a:p>
        </p:txBody>
      </p:sp>
      <p:sp>
        <p:nvSpPr>
          <p:cNvPr id="6" name="文本框 5">
            <a:extLst>
              <a:ext uri="{FF2B5EF4-FFF2-40B4-BE49-F238E27FC236}">
                <a16:creationId xmlns:a16="http://schemas.microsoft.com/office/drawing/2014/main" id="{625E4212-E234-1145-9F86-4633E055139F}"/>
              </a:ext>
            </a:extLst>
          </p:cNvPr>
          <p:cNvSpPr txBox="1"/>
          <p:nvPr/>
        </p:nvSpPr>
        <p:spPr>
          <a:xfrm>
            <a:off x="805815" y="942988"/>
            <a:ext cx="9582194" cy="2031325"/>
          </a:xfrm>
          <a:prstGeom prst="rect">
            <a:avLst/>
          </a:prstGeom>
          <a:noFill/>
        </p:spPr>
        <p:txBody>
          <a:bodyPr wrap="square" rtlCol="0">
            <a:spAutoFit/>
          </a:bodyPr>
          <a:lstStyle/>
          <a:p>
            <a:r>
              <a:rPr kumimoji="1" lang="en-US" altLang="zh-CN" b="1" dirty="0">
                <a:solidFill>
                  <a:srgbClr val="6A005F"/>
                </a:solidFill>
              </a:rPr>
              <a:t>	Kubernetes Scheduler</a:t>
            </a:r>
            <a:r>
              <a:rPr kumimoji="1" lang="zh-CN" altLang="en-US" b="1" dirty="0">
                <a:solidFill>
                  <a:srgbClr val="6A005F"/>
                </a:solidFill>
              </a:rPr>
              <a:t>在整个系统中承担了“承上启下”的重要功能，“承上”是指它负责接收</a:t>
            </a:r>
            <a:r>
              <a:rPr kumimoji="1" lang="en-US" altLang="zh-CN" b="1" dirty="0" err="1">
                <a:solidFill>
                  <a:srgbClr val="6A005F"/>
                </a:solidFill>
              </a:rPr>
              <a:t>Contoller</a:t>
            </a:r>
            <a:r>
              <a:rPr kumimoji="1" lang="en-US" altLang="zh-CN" b="1" dirty="0">
                <a:solidFill>
                  <a:srgbClr val="6A005F"/>
                </a:solidFill>
              </a:rPr>
              <a:t> Manager</a:t>
            </a:r>
            <a:r>
              <a:rPr kumimoji="1" lang="zh-CN" altLang="en-US" b="1" dirty="0">
                <a:solidFill>
                  <a:srgbClr val="6A005F"/>
                </a:solidFill>
              </a:rPr>
              <a:t>创建的新</a:t>
            </a:r>
            <a:r>
              <a:rPr kumimoji="1" lang="en-US" altLang="zh-CN" b="1" dirty="0">
                <a:solidFill>
                  <a:srgbClr val="6A005F"/>
                </a:solidFill>
              </a:rPr>
              <a:t>Pod</a:t>
            </a:r>
            <a:r>
              <a:rPr kumimoji="1" lang="zh-CN" altLang="en-US" b="1" dirty="0">
                <a:solidFill>
                  <a:srgbClr val="6A005F"/>
                </a:solidFill>
              </a:rPr>
              <a:t>，为其安排</a:t>
            </a:r>
            <a:r>
              <a:rPr kumimoji="1" lang="en-US" altLang="zh-CN" b="1" dirty="0">
                <a:solidFill>
                  <a:srgbClr val="6A005F"/>
                </a:solidFill>
              </a:rPr>
              <a:t>-</a:t>
            </a:r>
            <a:r>
              <a:rPr kumimoji="1" lang="zh-CN" altLang="en-US" b="1" dirty="0">
                <a:solidFill>
                  <a:srgbClr val="6A005F"/>
                </a:solidFill>
              </a:rPr>
              <a:t>一个落脚的“家”一目标 </a:t>
            </a:r>
            <a:r>
              <a:rPr kumimoji="1" lang="en-US" altLang="zh-CN" b="1" dirty="0">
                <a:solidFill>
                  <a:srgbClr val="6A005F"/>
                </a:solidFill>
              </a:rPr>
              <a:t>Node</a:t>
            </a:r>
            <a:r>
              <a:rPr kumimoji="1" lang="zh-CN" altLang="en-US" b="1" dirty="0">
                <a:solidFill>
                  <a:srgbClr val="6A005F"/>
                </a:solidFill>
              </a:rPr>
              <a:t>；</a:t>
            </a:r>
            <a:r>
              <a:rPr kumimoji="1" lang="en-US" altLang="zh-CN" b="1" dirty="0">
                <a:solidFill>
                  <a:srgbClr val="6A005F"/>
                </a:solidFill>
              </a:rPr>
              <a:t>“</a:t>
            </a:r>
            <a:r>
              <a:rPr kumimoji="1" lang="zh-CN" altLang="en-US" b="1" dirty="0">
                <a:solidFill>
                  <a:srgbClr val="6A005F"/>
                </a:solidFill>
              </a:rPr>
              <a:t>启下”是指安置工作完成后，目标</a:t>
            </a:r>
            <a:r>
              <a:rPr kumimoji="1" lang="en-US" altLang="zh-CN" b="1" dirty="0">
                <a:solidFill>
                  <a:srgbClr val="6A005F"/>
                </a:solidFill>
              </a:rPr>
              <a:t>Node</a:t>
            </a:r>
            <a:r>
              <a:rPr kumimoji="1" lang="zh-CN" altLang="en-US" b="1" dirty="0">
                <a:solidFill>
                  <a:srgbClr val="6A005F"/>
                </a:solidFill>
              </a:rPr>
              <a:t>上的</a:t>
            </a:r>
            <a:r>
              <a:rPr kumimoji="1" lang="en-US" altLang="zh-CN" b="1" dirty="0" err="1">
                <a:solidFill>
                  <a:srgbClr val="6A005F"/>
                </a:solidFill>
              </a:rPr>
              <a:t>kubelet</a:t>
            </a:r>
            <a:r>
              <a:rPr kumimoji="1" lang="zh-CN" altLang="en-US" b="1" dirty="0">
                <a:solidFill>
                  <a:srgbClr val="6A005F"/>
                </a:solidFill>
              </a:rPr>
              <a:t>服务进程接管后继工作，负责</a:t>
            </a:r>
            <a:r>
              <a:rPr kumimoji="1" lang="en-US" altLang="zh-CN" b="1" dirty="0">
                <a:solidFill>
                  <a:srgbClr val="6A005F"/>
                </a:solidFill>
              </a:rPr>
              <a:t>Pod</a:t>
            </a:r>
            <a:r>
              <a:rPr kumimoji="1" lang="zh-CN" altLang="en-US" b="1" dirty="0">
                <a:solidFill>
                  <a:srgbClr val="6A005F"/>
                </a:solidFill>
              </a:rPr>
              <a:t>生命周期中的“下半生”。在整个调度过程中涉及三个对象，分别是：待调度</a:t>
            </a:r>
            <a:r>
              <a:rPr kumimoji="1" lang="en-US" altLang="zh-CN" b="1" dirty="0">
                <a:solidFill>
                  <a:srgbClr val="6A005F"/>
                </a:solidFill>
              </a:rPr>
              <a:t>Pod</a:t>
            </a:r>
            <a:r>
              <a:rPr kumimoji="1" lang="zh-CN" altLang="en-US" b="1" dirty="0">
                <a:solidFill>
                  <a:srgbClr val="6A005F"/>
                </a:solidFill>
              </a:rPr>
              <a:t>列表、可用</a:t>
            </a:r>
            <a:r>
              <a:rPr kumimoji="1" lang="en-US" altLang="zh-CN" b="1" dirty="0">
                <a:solidFill>
                  <a:srgbClr val="6A005F"/>
                </a:solidFill>
              </a:rPr>
              <a:t>Node</a:t>
            </a:r>
            <a:r>
              <a:rPr kumimoji="1" lang="zh-CN" altLang="en-US" b="1" dirty="0">
                <a:solidFill>
                  <a:srgbClr val="6A005F"/>
                </a:solidFill>
              </a:rPr>
              <a:t>列表，</a:t>
            </a:r>
            <a:endParaRPr kumimoji="1" lang="en-US" altLang="zh-CN" b="1" dirty="0">
              <a:solidFill>
                <a:srgbClr val="6A005F"/>
              </a:solidFill>
            </a:endParaRPr>
          </a:p>
          <a:p>
            <a:r>
              <a:rPr kumimoji="1" lang="zh-CN" altLang="en-US" b="1" dirty="0">
                <a:solidFill>
                  <a:srgbClr val="6A005F"/>
                </a:solidFill>
              </a:rPr>
              <a:t>以及调度算法和策略。简单地说，就是通过调度算法调度为待调度</a:t>
            </a:r>
            <a:r>
              <a:rPr kumimoji="1" lang="en-US" altLang="zh-CN" b="1" dirty="0">
                <a:solidFill>
                  <a:srgbClr val="6A005F"/>
                </a:solidFill>
              </a:rPr>
              <a:t>Pod</a:t>
            </a:r>
            <a:r>
              <a:rPr kumimoji="1" lang="zh-CN" altLang="en-US" b="1" dirty="0">
                <a:solidFill>
                  <a:srgbClr val="6A005F"/>
                </a:solidFill>
              </a:rPr>
              <a:t>列表的每个</a:t>
            </a:r>
            <a:r>
              <a:rPr kumimoji="1" lang="en-US" altLang="zh-CN" b="1" dirty="0">
                <a:solidFill>
                  <a:srgbClr val="6A005F"/>
                </a:solidFill>
              </a:rPr>
              <a:t>Pod</a:t>
            </a:r>
            <a:r>
              <a:rPr kumimoji="1" lang="zh-CN" altLang="en-US" b="1" dirty="0">
                <a:solidFill>
                  <a:srgbClr val="6A005F"/>
                </a:solidFill>
              </a:rPr>
              <a:t>从</a:t>
            </a:r>
            <a:r>
              <a:rPr kumimoji="1" lang="en-US" altLang="zh-CN" b="1" dirty="0">
                <a:solidFill>
                  <a:srgbClr val="6A005F"/>
                </a:solidFill>
              </a:rPr>
              <a:t>Node</a:t>
            </a:r>
            <a:r>
              <a:rPr kumimoji="1" lang="zh-CN" altLang="en-US" b="1" dirty="0">
                <a:solidFill>
                  <a:srgbClr val="6A005F"/>
                </a:solidFill>
              </a:rPr>
              <a:t>列表中选择一个最适合的</a:t>
            </a:r>
            <a:r>
              <a:rPr kumimoji="1" lang="en-US" altLang="zh-CN" b="1" dirty="0">
                <a:solidFill>
                  <a:srgbClr val="6A005F"/>
                </a:solidFill>
              </a:rPr>
              <a:t>Node</a:t>
            </a:r>
            <a:r>
              <a:rPr kumimoji="1" lang="zh-CN" altLang="en-US" b="1" dirty="0">
                <a:solidFill>
                  <a:srgbClr val="6A005F"/>
                </a:solidFill>
              </a:rPr>
              <a:t>。</a:t>
            </a:r>
          </a:p>
          <a:p>
            <a:endParaRPr kumimoji="1" lang="en-US" altLang="zh-CN" b="1" dirty="0">
              <a:solidFill>
                <a:srgbClr val="6A005F"/>
              </a:solidFill>
            </a:endParaRPr>
          </a:p>
        </p:txBody>
      </p:sp>
      <p:pic>
        <p:nvPicPr>
          <p:cNvPr id="5" name="图片 4">
            <a:extLst>
              <a:ext uri="{FF2B5EF4-FFF2-40B4-BE49-F238E27FC236}">
                <a16:creationId xmlns:a16="http://schemas.microsoft.com/office/drawing/2014/main" id="{403E98B1-E4BF-40D0-A19C-7CF820D84AE1}"/>
              </a:ext>
            </a:extLst>
          </p:cNvPr>
          <p:cNvPicPr>
            <a:picLocks noChangeAspect="1"/>
          </p:cNvPicPr>
          <p:nvPr/>
        </p:nvPicPr>
        <p:blipFill>
          <a:blip r:embed="rId4"/>
          <a:stretch>
            <a:fillRect/>
          </a:stretch>
        </p:blipFill>
        <p:spPr>
          <a:xfrm>
            <a:off x="6901815" y="2618394"/>
            <a:ext cx="5104245" cy="3384358"/>
          </a:xfrm>
          <a:prstGeom prst="rect">
            <a:avLst/>
          </a:prstGeom>
        </p:spPr>
      </p:pic>
      <p:sp>
        <p:nvSpPr>
          <p:cNvPr id="8" name="矩形 7">
            <a:extLst>
              <a:ext uri="{FF2B5EF4-FFF2-40B4-BE49-F238E27FC236}">
                <a16:creationId xmlns:a16="http://schemas.microsoft.com/office/drawing/2014/main" id="{F11A824B-5B44-413A-87DB-F0D458CDFA58}"/>
              </a:ext>
            </a:extLst>
          </p:cNvPr>
          <p:cNvSpPr/>
          <p:nvPr/>
        </p:nvSpPr>
        <p:spPr>
          <a:xfrm>
            <a:off x="805815" y="2863431"/>
            <a:ext cx="6096000" cy="3139321"/>
          </a:xfrm>
          <a:prstGeom prst="rect">
            <a:avLst/>
          </a:prstGeom>
        </p:spPr>
        <p:txBody>
          <a:bodyPr>
            <a:spAutoFit/>
          </a:bodyPr>
          <a:lstStyle/>
          <a:p>
            <a:r>
              <a:rPr kumimoji="1" lang="zh-CN" altLang="en-US" b="1" dirty="0">
                <a:solidFill>
                  <a:srgbClr val="6A005F"/>
                </a:solidFill>
              </a:rPr>
              <a:t>流程：</a:t>
            </a:r>
            <a:endParaRPr kumimoji="1" lang="en-US" altLang="zh-CN" b="1" dirty="0">
              <a:solidFill>
                <a:srgbClr val="6A005F"/>
              </a:solidFill>
            </a:endParaRPr>
          </a:p>
          <a:p>
            <a:r>
              <a:rPr kumimoji="1" lang="en-US" altLang="zh-CN" b="1" dirty="0">
                <a:solidFill>
                  <a:srgbClr val="6A005F"/>
                </a:solidFill>
              </a:rPr>
              <a:t>0.</a:t>
            </a:r>
            <a:r>
              <a:rPr kumimoji="1" lang="zh-CN" altLang="en-US" b="1" dirty="0">
                <a:solidFill>
                  <a:srgbClr val="6A005F"/>
                </a:solidFill>
              </a:rPr>
              <a:t>通过</a:t>
            </a:r>
            <a:r>
              <a:rPr kumimoji="1" lang="en-US" altLang="zh-CN" b="1" dirty="0" err="1">
                <a:solidFill>
                  <a:srgbClr val="6A005F"/>
                </a:solidFill>
              </a:rPr>
              <a:t>apiserver</a:t>
            </a:r>
            <a:r>
              <a:rPr kumimoji="1" lang="zh-CN" altLang="en-US" b="1" dirty="0">
                <a:solidFill>
                  <a:srgbClr val="6A005F"/>
                </a:solidFill>
              </a:rPr>
              <a:t>来进行主节点选举，成功者进行调度业务流程处理</a:t>
            </a:r>
          </a:p>
          <a:p>
            <a:r>
              <a:rPr kumimoji="1" lang="en-US" altLang="zh-CN" b="1" dirty="0">
                <a:solidFill>
                  <a:srgbClr val="6A005F"/>
                </a:solidFill>
              </a:rPr>
              <a:t>1.</a:t>
            </a:r>
            <a:r>
              <a:rPr kumimoji="1" lang="zh-CN" altLang="en-US" b="1" dirty="0">
                <a:solidFill>
                  <a:srgbClr val="6A005F"/>
                </a:solidFill>
              </a:rPr>
              <a:t>通过</a:t>
            </a:r>
            <a:r>
              <a:rPr kumimoji="1" lang="en-US" altLang="zh-CN" b="1" dirty="0" err="1">
                <a:solidFill>
                  <a:srgbClr val="6A005F"/>
                </a:solidFill>
              </a:rPr>
              <a:t>apiserver</a:t>
            </a:r>
            <a:r>
              <a:rPr kumimoji="1" lang="zh-CN" altLang="en-US" b="1" dirty="0">
                <a:solidFill>
                  <a:srgbClr val="6A005F"/>
                </a:solidFill>
              </a:rPr>
              <a:t>感知集群的资源数据和</a:t>
            </a:r>
            <a:r>
              <a:rPr kumimoji="1" lang="en-US" altLang="zh-CN" b="1" dirty="0">
                <a:solidFill>
                  <a:srgbClr val="6A005F"/>
                </a:solidFill>
              </a:rPr>
              <a:t>pod</a:t>
            </a:r>
            <a:r>
              <a:rPr kumimoji="1" lang="zh-CN" altLang="en-US" b="1" dirty="0">
                <a:solidFill>
                  <a:srgbClr val="6A005F"/>
                </a:solidFill>
              </a:rPr>
              <a:t>数据，更新本地</a:t>
            </a:r>
            <a:r>
              <a:rPr kumimoji="1" lang="en-US" altLang="zh-CN" b="1" dirty="0" err="1">
                <a:solidFill>
                  <a:srgbClr val="6A005F"/>
                </a:solidFill>
              </a:rPr>
              <a:t>schedulerCache</a:t>
            </a:r>
            <a:endParaRPr kumimoji="1" lang="en-US" altLang="zh-CN" b="1" dirty="0">
              <a:solidFill>
                <a:srgbClr val="6A005F"/>
              </a:solidFill>
            </a:endParaRPr>
          </a:p>
          <a:p>
            <a:r>
              <a:rPr kumimoji="1" lang="en-US" altLang="zh-CN" b="1" dirty="0">
                <a:solidFill>
                  <a:srgbClr val="6A005F"/>
                </a:solidFill>
              </a:rPr>
              <a:t>2.</a:t>
            </a:r>
            <a:r>
              <a:rPr kumimoji="1" lang="zh-CN" altLang="en-US" b="1" dirty="0">
                <a:solidFill>
                  <a:srgbClr val="6A005F"/>
                </a:solidFill>
              </a:rPr>
              <a:t>通过</a:t>
            </a:r>
            <a:r>
              <a:rPr kumimoji="1" lang="en-US" altLang="zh-CN" b="1" dirty="0" err="1">
                <a:solidFill>
                  <a:srgbClr val="6A005F"/>
                </a:solidFill>
              </a:rPr>
              <a:t>apiserver</a:t>
            </a:r>
            <a:r>
              <a:rPr kumimoji="1" lang="zh-CN" altLang="en-US" b="1" dirty="0">
                <a:solidFill>
                  <a:srgbClr val="6A005F"/>
                </a:solidFill>
              </a:rPr>
              <a:t>感知用户或者</a:t>
            </a:r>
            <a:r>
              <a:rPr kumimoji="1" lang="en-US" altLang="zh-CN" b="1" dirty="0">
                <a:solidFill>
                  <a:srgbClr val="6A005F"/>
                </a:solidFill>
              </a:rPr>
              <a:t>controller</a:t>
            </a:r>
            <a:r>
              <a:rPr kumimoji="1" lang="zh-CN" altLang="en-US" b="1" dirty="0">
                <a:solidFill>
                  <a:srgbClr val="6A005F"/>
                </a:solidFill>
              </a:rPr>
              <a:t>的</a:t>
            </a:r>
            <a:r>
              <a:rPr kumimoji="1" lang="en-US" altLang="zh-CN" b="1" dirty="0">
                <a:solidFill>
                  <a:srgbClr val="6A005F"/>
                </a:solidFill>
              </a:rPr>
              <a:t>pod</a:t>
            </a:r>
            <a:r>
              <a:rPr kumimoji="1" lang="zh-CN" altLang="en-US" b="1" dirty="0">
                <a:solidFill>
                  <a:srgbClr val="6A005F"/>
                </a:solidFill>
              </a:rPr>
              <a:t>调度请求，加入本地调度队列</a:t>
            </a:r>
            <a:r>
              <a:rPr kumimoji="1" lang="en-US" altLang="zh-CN" b="1" dirty="0" err="1">
                <a:solidFill>
                  <a:srgbClr val="6A005F"/>
                </a:solidFill>
              </a:rPr>
              <a:t>SchedulingQueue</a:t>
            </a:r>
            <a:endParaRPr kumimoji="1" lang="zh-CN" altLang="en-US" b="1" dirty="0">
              <a:solidFill>
                <a:srgbClr val="6A005F"/>
              </a:solidFill>
            </a:endParaRPr>
          </a:p>
          <a:p>
            <a:r>
              <a:rPr kumimoji="1" lang="en-US" altLang="zh-CN" b="1" dirty="0">
                <a:solidFill>
                  <a:srgbClr val="6A005F"/>
                </a:solidFill>
              </a:rPr>
              <a:t>3.</a:t>
            </a:r>
            <a:r>
              <a:rPr kumimoji="1" lang="zh-CN" altLang="en-US" b="1" dirty="0">
                <a:solidFill>
                  <a:srgbClr val="6A005F"/>
                </a:solidFill>
              </a:rPr>
              <a:t>通过调度算法来进行</a:t>
            </a:r>
            <a:r>
              <a:rPr kumimoji="1" lang="en-US" altLang="zh-CN" b="1" dirty="0">
                <a:solidFill>
                  <a:srgbClr val="6A005F"/>
                </a:solidFill>
              </a:rPr>
              <a:t>pod</a:t>
            </a:r>
            <a:r>
              <a:rPr kumimoji="1" lang="zh-CN" altLang="en-US" b="1" dirty="0">
                <a:solidFill>
                  <a:srgbClr val="6A005F"/>
                </a:solidFill>
              </a:rPr>
              <a:t>请求的调度，分配合适的</a:t>
            </a:r>
            <a:r>
              <a:rPr kumimoji="1" lang="en-US" altLang="zh-CN" b="1" dirty="0">
                <a:solidFill>
                  <a:srgbClr val="6A005F"/>
                </a:solidFill>
              </a:rPr>
              <a:t>node</a:t>
            </a:r>
            <a:r>
              <a:rPr kumimoji="1" lang="zh-CN" altLang="en-US" b="1" dirty="0">
                <a:solidFill>
                  <a:srgbClr val="6A005F"/>
                </a:solidFill>
              </a:rPr>
              <a:t>节点，此过程可能会发生抢占调度</a:t>
            </a:r>
          </a:p>
          <a:p>
            <a:r>
              <a:rPr kumimoji="1" lang="en-US" altLang="zh-CN" b="1" dirty="0">
                <a:solidFill>
                  <a:srgbClr val="6A005F"/>
                </a:solidFill>
              </a:rPr>
              <a:t>4.</a:t>
            </a:r>
            <a:r>
              <a:rPr kumimoji="1" lang="zh-CN" altLang="en-US" b="1" dirty="0">
                <a:solidFill>
                  <a:srgbClr val="6A005F"/>
                </a:solidFill>
              </a:rPr>
              <a:t>将调度结果返回给</a:t>
            </a:r>
            <a:r>
              <a:rPr kumimoji="1" lang="en-US" altLang="zh-CN" b="1" dirty="0" err="1">
                <a:solidFill>
                  <a:srgbClr val="6A005F"/>
                </a:solidFill>
              </a:rPr>
              <a:t>apiserver</a:t>
            </a:r>
            <a:r>
              <a:rPr kumimoji="1" lang="en-US" altLang="zh-CN" b="1" dirty="0">
                <a:solidFill>
                  <a:srgbClr val="6A005F"/>
                </a:solidFill>
              </a:rPr>
              <a:t>,</a:t>
            </a:r>
            <a:r>
              <a:rPr kumimoji="1" lang="zh-CN" altLang="en-US" b="1" dirty="0">
                <a:solidFill>
                  <a:srgbClr val="6A005F"/>
                </a:solidFill>
              </a:rPr>
              <a:t>然后由</a:t>
            </a:r>
            <a:r>
              <a:rPr kumimoji="1" lang="en-US" altLang="zh-CN" b="1" dirty="0" err="1">
                <a:solidFill>
                  <a:srgbClr val="6A005F"/>
                </a:solidFill>
              </a:rPr>
              <a:t>kubelet</a:t>
            </a:r>
            <a:r>
              <a:rPr kumimoji="1" lang="zh-CN" altLang="en-US" b="1" dirty="0">
                <a:solidFill>
                  <a:srgbClr val="6A005F"/>
                </a:solidFill>
              </a:rPr>
              <a:t>组件进行后续</a:t>
            </a:r>
            <a:r>
              <a:rPr kumimoji="1" lang="en-US" altLang="zh-CN" b="1" dirty="0">
                <a:solidFill>
                  <a:srgbClr val="6A005F"/>
                </a:solidFill>
              </a:rPr>
              <a:t>pod</a:t>
            </a:r>
            <a:r>
              <a:rPr kumimoji="1" lang="zh-CN" altLang="en-US" b="1" dirty="0">
                <a:solidFill>
                  <a:srgbClr val="6A005F"/>
                </a:solidFill>
              </a:rPr>
              <a:t>的请求处理</a:t>
            </a:r>
          </a:p>
        </p:txBody>
      </p:sp>
    </p:spTree>
    <p:extLst>
      <p:ext uri="{BB962C8B-B14F-4D97-AF65-F5344CB8AC3E}">
        <p14:creationId xmlns:p14="http://schemas.microsoft.com/office/powerpoint/2010/main" val="1996461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127102"/>
            <a:ext cx="8670694" cy="584775"/>
          </a:xfrm>
          <a:prstGeom prst="rect">
            <a:avLst/>
          </a:prstGeom>
        </p:spPr>
        <p:txBody>
          <a:bodyPr wrap="square">
            <a:spAutoFit/>
          </a:bodyPr>
          <a:lstStyle/>
          <a:p>
            <a:pPr lvl="0">
              <a:defRPr/>
            </a:pPr>
            <a:r>
              <a:rPr lang="en-US" altLang="zh-CN" sz="3200" b="1" dirty="0">
                <a:solidFill>
                  <a:srgbClr val="6A005F"/>
                </a:solidFill>
                <a:sym typeface="+mn-ea"/>
              </a:rPr>
              <a:t>Scheduler</a:t>
            </a:r>
            <a:r>
              <a:rPr lang="zh-CN" altLang="en-US" sz="3200" b="1" dirty="0">
                <a:solidFill>
                  <a:srgbClr val="6A005F"/>
                </a:solidFill>
                <a:sym typeface="+mn-ea"/>
              </a:rPr>
              <a:t>之</a:t>
            </a:r>
            <a:r>
              <a:rPr kumimoji="1" lang="zh-CN" altLang="en-US" sz="3200" b="1" dirty="0">
                <a:solidFill>
                  <a:srgbClr val="6A005F"/>
                </a:solidFill>
              </a:rPr>
              <a:t>预选算法和优选算法</a:t>
            </a:r>
            <a:endParaRPr lang="en-US" altLang="zh-CN" sz="3200" b="1" dirty="0">
              <a:solidFill>
                <a:srgbClr val="6A005F"/>
              </a:solidFill>
              <a:sym typeface="+mn-ea"/>
            </a:endParaRPr>
          </a:p>
        </p:txBody>
      </p:sp>
      <p:sp>
        <p:nvSpPr>
          <p:cNvPr id="6" name="文本框 5">
            <a:extLst>
              <a:ext uri="{FF2B5EF4-FFF2-40B4-BE49-F238E27FC236}">
                <a16:creationId xmlns:a16="http://schemas.microsoft.com/office/drawing/2014/main" id="{625E4212-E234-1145-9F86-4633E055139F}"/>
              </a:ext>
            </a:extLst>
          </p:cNvPr>
          <p:cNvSpPr txBox="1"/>
          <p:nvPr/>
        </p:nvSpPr>
        <p:spPr>
          <a:xfrm>
            <a:off x="805815" y="942988"/>
            <a:ext cx="9582194" cy="5909310"/>
          </a:xfrm>
          <a:prstGeom prst="rect">
            <a:avLst/>
          </a:prstGeom>
          <a:noFill/>
        </p:spPr>
        <p:txBody>
          <a:bodyPr wrap="square" rtlCol="0">
            <a:spAutoFit/>
          </a:bodyPr>
          <a:lstStyle/>
          <a:p>
            <a:r>
              <a:rPr kumimoji="1" lang="en-US" altLang="zh-CN" b="1" dirty="0">
                <a:solidFill>
                  <a:srgbClr val="6A005F"/>
                </a:solidFill>
              </a:rPr>
              <a:t>Kubernetes Scheduler</a:t>
            </a:r>
            <a:r>
              <a:rPr kumimoji="1" lang="zh-CN" altLang="en-US" b="1" dirty="0">
                <a:solidFill>
                  <a:srgbClr val="6A005F"/>
                </a:solidFill>
              </a:rPr>
              <a:t>当前提供的默认调度流程分为以下两步。</a:t>
            </a:r>
          </a:p>
          <a:p>
            <a:r>
              <a:rPr kumimoji="1" lang="en-US" altLang="zh-CN" b="1" dirty="0">
                <a:solidFill>
                  <a:srgbClr val="6A005F"/>
                </a:solidFill>
              </a:rPr>
              <a:t>      (1)</a:t>
            </a:r>
            <a:r>
              <a:rPr kumimoji="1" lang="zh-CN" altLang="en-US" b="1" dirty="0">
                <a:solidFill>
                  <a:srgbClr val="6A005F"/>
                </a:solidFill>
              </a:rPr>
              <a:t>预选调度过程，即遍历所有目标</a:t>
            </a:r>
            <a:r>
              <a:rPr kumimoji="1" lang="en-US" altLang="zh-CN" b="1" dirty="0">
                <a:solidFill>
                  <a:srgbClr val="6A005F"/>
                </a:solidFill>
              </a:rPr>
              <a:t>Node,</a:t>
            </a:r>
            <a:r>
              <a:rPr kumimoji="1" lang="zh-CN" altLang="en-US" b="1" dirty="0">
                <a:solidFill>
                  <a:srgbClr val="6A005F"/>
                </a:solidFill>
              </a:rPr>
              <a:t>筛选出符合要求的候选节点。为此，</a:t>
            </a:r>
            <a:r>
              <a:rPr kumimoji="1" lang="en-US" altLang="zh-CN" b="1" dirty="0">
                <a:solidFill>
                  <a:srgbClr val="6A005F"/>
                </a:solidFill>
              </a:rPr>
              <a:t>Kubernetes</a:t>
            </a:r>
            <a:r>
              <a:rPr kumimoji="1" lang="zh-CN" altLang="en-US" b="1" dirty="0">
                <a:solidFill>
                  <a:srgbClr val="6A005F"/>
                </a:solidFill>
              </a:rPr>
              <a:t>内置了多种预选策略</a:t>
            </a:r>
            <a:r>
              <a:rPr kumimoji="1" lang="en-US" altLang="zh-CN" b="1" dirty="0">
                <a:solidFill>
                  <a:srgbClr val="6A005F"/>
                </a:solidFill>
              </a:rPr>
              <a:t>(xxx Predicates)</a:t>
            </a:r>
            <a:r>
              <a:rPr kumimoji="1" lang="zh-CN" altLang="en-US" b="1" dirty="0">
                <a:solidFill>
                  <a:srgbClr val="6A005F"/>
                </a:solidFill>
              </a:rPr>
              <a:t>供用户选择。</a:t>
            </a:r>
          </a:p>
          <a:p>
            <a:r>
              <a:rPr kumimoji="1" lang="en-US" altLang="zh-CN" b="1" dirty="0">
                <a:solidFill>
                  <a:srgbClr val="6A005F"/>
                </a:solidFill>
              </a:rPr>
              <a:t>      (2) </a:t>
            </a:r>
            <a:r>
              <a:rPr kumimoji="1" lang="zh-CN" altLang="en-US" b="1" dirty="0">
                <a:solidFill>
                  <a:srgbClr val="6A005F"/>
                </a:solidFill>
              </a:rPr>
              <a:t>确定最优节点，在第</a:t>
            </a:r>
            <a:r>
              <a:rPr kumimoji="1" lang="en-US" altLang="zh-CN" b="1" dirty="0">
                <a:solidFill>
                  <a:srgbClr val="6A005F"/>
                </a:solidFill>
              </a:rPr>
              <a:t>1</a:t>
            </a:r>
            <a:r>
              <a:rPr kumimoji="1" lang="zh-CN" altLang="en-US" b="1" dirty="0">
                <a:solidFill>
                  <a:srgbClr val="6A005F"/>
                </a:solidFill>
              </a:rPr>
              <a:t>步的基础上，采用优选策略</a:t>
            </a:r>
            <a:r>
              <a:rPr kumimoji="1" lang="en-US" altLang="zh-CN" b="1" dirty="0">
                <a:solidFill>
                  <a:srgbClr val="6A005F"/>
                </a:solidFill>
              </a:rPr>
              <a:t>(xxx Priority) </a:t>
            </a:r>
            <a:r>
              <a:rPr kumimoji="1" lang="zh-CN" altLang="en-US" b="1" dirty="0">
                <a:solidFill>
                  <a:srgbClr val="6A005F"/>
                </a:solidFill>
              </a:rPr>
              <a:t>计算出每个候选节点的积分，积分最高者胜出。</a:t>
            </a:r>
            <a:endParaRPr kumimoji="1" lang="en-US" altLang="zh-CN" b="1" dirty="0">
              <a:solidFill>
                <a:srgbClr val="6A005F"/>
              </a:solidFill>
            </a:endParaRPr>
          </a:p>
          <a:p>
            <a:pPr marL="285750" indent="-285750">
              <a:buFont typeface="Arial" panose="020B0604020202020204" pitchFamily="34" charset="0"/>
              <a:buChar char="•"/>
            </a:pPr>
            <a:r>
              <a:rPr kumimoji="1" lang="zh-CN" altLang="en-US" b="1" dirty="0">
                <a:solidFill>
                  <a:srgbClr val="6A005F"/>
                </a:solidFill>
              </a:rPr>
              <a:t>预选调度</a:t>
            </a:r>
            <a:endParaRPr kumimoji="1" lang="en-US" altLang="zh-CN" b="1" dirty="0">
              <a:solidFill>
                <a:srgbClr val="6A005F"/>
              </a:solidFill>
            </a:endParaRPr>
          </a:p>
          <a:p>
            <a:pPr lvl="1"/>
            <a:r>
              <a:rPr kumimoji="1" lang="en-US" altLang="zh-CN" b="1" dirty="0" err="1">
                <a:solidFill>
                  <a:srgbClr val="6A005F"/>
                </a:solidFill>
              </a:rPr>
              <a:t>NoDiskConflict</a:t>
            </a:r>
            <a:r>
              <a:rPr kumimoji="1" lang="zh-CN" altLang="en-US" b="1" dirty="0">
                <a:solidFill>
                  <a:srgbClr val="6A005F"/>
                </a:solidFill>
              </a:rPr>
              <a:t>：判断备选</a:t>
            </a:r>
            <a:r>
              <a:rPr kumimoji="1" lang="en-US" altLang="zh-CN" b="1" dirty="0">
                <a:solidFill>
                  <a:srgbClr val="6A005F"/>
                </a:solidFill>
              </a:rPr>
              <a:t>Pod</a:t>
            </a:r>
            <a:r>
              <a:rPr kumimoji="1" lang="zh-CN" altLang="en-US" b="1" dirty="0">
                <a:solidFill>
                  <a:srgbClr val="6A005F"/>
                </a:solidFill>
              </a:rPr>
              <a:t>的</a:t>
            </a:r>
            <a:r>
              <a:rPr kumimoji="1" lang="en-US" altLang="zh-CN" b="1" dirty="0" err="1">
                <a:solidFill>
                  <a:srgbClr val="6A005F"/>
                </a:solidFill>
              </a:rPr>
              <a:t>GCEPersistentDisk</a:t>
            </a:r>
            <a:r>
              <a:rPr kumimoji="1" lang="zh-CN" altLang="en-US" b="1" dirty="0">
                <a:solidFill>
                  <a:srgbClr val="6A005F"/>
                </a:solidFill>
              </a:rPr>
              <a:t>和备选节点已存在的</a:t>
            </a:r>
            <a:r>
              <a:rPr kumimoji="1" lang="en-US" altLang="zh-CN" b="1" dirty="0">
                <a:solidFill>
                  <a:srgbClr val="6A005F"/>
                </a:solidFill>
              </a:rPr>
              <a:t>Pod</a:t>
            </a:r>
            <a:r>
              <a:rPr kumimoji="1" lang="zh-CN" altLang="en-US" b="1" dirty="0">
                <a:solidFill>
                  <a:srgbClr val="6A005F"/>
                </a:solidFill>
              </a:rPr>
              <a:t>是否冲突</a:t>
            </a:r>
            <a:endParaRPr kumimoji="1" lang="en-US" altLang="zh-CN" b="1" dirty="0">
              <a:solidFill>
                <a:srgbClr val="6A005F"/>
              </a:solidFill>
            </a:endParaRPr>
          </a:p>
          <a:p>
            <a:pPr lvl="1"/>
            <a:r>
              <a:rPr kumimoji="1" lang="en-US" altLang="zh-CN" b="1" dirty="0" err="1">
                <a:solidFill>
                  <a:srgbClr val="6A005F"/>
                </a:solidFill>
              </a:rPr>
              <a:t>PodFitsResources</a:t>
            </a:r>
            <a:r>
              <a:rPr kumimoji="1" lang="zh-CN" altLang="en-US" b="1" dirty="0">
                <a:solidFill>
                  <a:srgbClr val="6A005F"/>
                </a:solidFill>
              </a:rPr>
              <a:t>：判断备选节点的资源是否满足备选</a:t>
            </a:r>
            <a:r>
              <a:rPr kumimoji="1" lang="en-US" altLang="zh-CN" b="1" dirty="0">
                <a:solidFill>
                  <a:srgbClr val="6A005F"/>
                </a:solidFill>
              </a:rPr>
              <a:t>Pod</a:t>
            </a:r>
            <a:r>
              <a:rPr kumimoji="1" lang="zh-CN" altLang="en-US" b="1" dirty="0">
                <a:solidFill>
                  <a:srgbClr val="6A005F"/>
                </a:solidFill>
              </a:rPr>
              <a:t>的需求</a:t>
            </a:r>
            <a:r>
              <a:rPr kumimoji="1" lang="en-US" altLang="zh-CN" b="1" dirty="0">
                <a:solidFill>
                  <a:srgbClr val="6A005F"/>
                </a:solidFill>
              </a:rPr>
              <a:t>,</a:t>
            </a:r>
          </a:p>
          <a:p>
            <a:pPr lvl="1"/>
            <a:r>
              <a:rPr kumimoji="1" lang="en-US" altLang="zh-CN" b="1" dirty="0" err="1">
                <a:solidFill>
                  <a:srgbClr val="6A005F"/>
                </a:solidFill>
              </a:rPr>
              <a:t>PodSelectorMatches</a:t>
            </a:r>
            <a:r>
              <a:rPr kumimoji="1" lang="zh-CN" altLang="en-US" b="1" dirty="0">
                <a:solidFill>
                  <a:srgbClr val="6A005F"/>
                </a:solidFill>
              </a:rPr>
              <a:t>：判断备选节点是否包含备选</a:t>
            </a:r>
            <a:r>
              <a:rPr kumimoji="1" lang="en-US" altLang="zh-CN" b="1" dirty="0">
                <a:solidFill>
                  <a:srgbClr val="6A005F"/>
                </a:solidFill>
              </a:rPr>
              <a:t>Pod</a:t>
            </a:r>
            <a:r>
              <a:rPr kumimoji="1" lang="zh-CN" altLang="en-US" b="1" dirty="0">
                <a:solidFill>
                  <a:srgbClr val="6A005F"/>
                </a:solidFill>
              </a:rPr>
              <a:t>的标签选择器指定的标签。</a:t>
            </a:r>
          </a:p>
          <a:p>
            <a:pPr lvl="1"/>
            <a:r>
              <a:rPr kumimoji="1" lang="en-US" altLang="zh-CN" b="1" dirty="0" err="1">
                <a:solidFill>
                  <a:srgbClr val="6A005F"/>
                </a:solidFill>
              </a:rPr>
              <a:t>PodFitsHost</a:t>
            </a:r>
            <a:r>
              <a:rPr kumimoji="1" lang="zh-CN" altLang="en-US" b="1" dirty="0">
                <a:solidFill>
                  <a:srgbClr val="6A005F"/>
                </a:solidFill>
              </a:rPr>
              <a:t>：判断备选</a:t>
            </a:r>
            <a:r>
              <a:rPr kumimoji="1" lang="en-US" altLang="zh-CN" b="1" dirty="0">
                <a:solidFill>
                  <a:srgbClr val="6A005F"/>
                </a:solidFill>
              </a:rPr>
              <a:t>Pod</a:t>
            </a:r>
            <a:r>
              <a:rPr kumimoji="1" lang="zh-CN" altLang="en-US" b="1" dirty="0">
                <a:solidFill>
                  <a:srgbClr val="6A005F"/>
                </a:solidFill>
              </a:rPr>
              <a:t>的</a:t>
            </a:r>
            <a:r>
              <a:rPr kumimoji="1" lang="en-US" altLang="zh-CN" b="1" dirty="0" err="1">
                <a:solidFill>
                  <a:srgbClr val="6A005F"/>
                </a:solidFill>
              </a:rPr>
              <a:t>spec.nodeName</a:t>
            </a:r>
            <a:r>
              <a:rPr kumimoji="1" lang="zh-CN" altLang="en-US" b="1" dirty="0">
                <a:solidFill>
                  <a:srgbClr val="6A005F"/>
                </a:solidFill>
              </a:rPr>
              <a:t>域指定的节点名称和备选节点名称是否一致</a:t>
            </a:r>
            <a:r>
              <a:rPr kumimoji="1" lang="en-US" altLang="zh-CN" b="1" dirty="0">
                <a:solidFill>
                  <a:srgbClr val="6A005F"/>
                </a:solidFill>
              </a:rPr>
              <a:t>,</a:t>
            </a:r>
          </a:p>
          <a:p>
            <a:pPr lvl="1"/>
            <a:r>
              <a:rPr kumimoji="1" lang="en-US" altLang="zh-CN" b="1" dirty="0" err="1">
                <a:solidFill>
                  <a:srgbClr val="6A005F"/>
                </a:solidFill>
              </a:rPr>
              <a:t>PodFits</a:t>
            </a:r>
            <a:r>
              <a:rPr kumimoji="1" lang="en-US" altLang="zh-CN" b="1" dirty="0">
                <a:solidFill>
                  <a:srgbClr val="6A005F"/>
                </a:solidFill>
              </a:rPr>
              <a:t> Ports</a:t>
            </a:r>
            <a:r>
              <a:rPr kumimoji="1" lang="zh-CN" altLang="en-US" b="1" dirty="0">
                <a:solidFill>
                  <a:srgbClr val="6A005F"/>
                </a:solidFill>
              </a:rPr>
              <a:t>：判断备选</a:t>
            </a:r>
            <a:r>
              <a:rPr kumimoji="1" lang="en-US" altLang="zh-CN" b="1" dirty="0">
                <a:solidFill>
                  <a:srgbClr val="6A005F"/>
                </a:solidFill>
              </a:rPr>
              <a:t>Pod</a:t>
            </a:r>
            <a:r>
              <a:rPr kumimoji="1" lang="zh-CN" altLang="en-US" b="1" dirty="0">
                <a:solidFill>
                  <a:srgbClr val="6A005F"/>
                </a:solidFill>
              </a:rPr>
              <a:t>所用的端口列表中的端口是否在备选节点中已被占用</a:t>
            </a:r>
          </a:p>
          <a:p>
            <a:pPr marL="285750" indent="-285750">
              <a:buFont typeface="Arial" panose="020B0604020202020204" pitchFamily="34" charset="0"/>
              <a:buChar char="•"/>
            </a:pPr>
            <a:r>
              <a:rPr kumimoji="1" lang="zh-CN" altLang="en-US" b="1" dirty="0">
                <a:solidFill>
                  <a:srgbClr val="6A005F"/>
                </a:solidFill>
              </a:rPr>
              <a:t>优选调度</a:t>
            </a:r>
            <a:endParaRPr kumimoji="1" lang="en-US" altLang="zh-CN" b="1" dirty="0">
              <a:solidFill>
                <a:srgbClr val="6A005F"/>
              </a:solidFill>
            </a:endParaRPr>
          </a:p>
          <a:p>
            <a:pPr lvl="1"/>
            <a:r>
              <a:rPr kumimoji="1" lang="en-US" altLang="zh-CN" b="1" dirty="0" err="1">
                <a:solidFill>
                  <a:srgbClr val="6A005F"/>
                </a:solidFill>
              </a:rPr>
              <a:t>LeastRequestedPriority</a:t>
            </a:r>
            <a:r>
              <a:rPr kumimoji="1" lang="zh-CN" altLang="en-US" b="1" dirty="0">
                <a:solidFill>
                  <a:srgbClr val="6A005F"/>
                </a:solidFill>
              </a:rPr>
              <a:t>：该优选策略用于从备选节点列表中选出资源消耗最小的节点</a:t>
            </a:r>
          </a:p>
          <a:p>
            <a:pPr lvl="1"/>
            <a:r>
              <a:rPr kumimoji="1" lang="en-US" altLang="zh-CN" b="1" dirty="0" err="1">
                <a:solidFill>
                  <a:srgbClr val="6A005F"/>
                </a:solidFill>
              </a:rPr>
              <a:t>CalculateNodeLabelPriority</a:t>
            </a:r>
            <a:r>
              <a:rPr kumimoji="1" lang="zh-CN" altLang="en-US" b="1" dirty="0">
                <a:solidFill>
                  <a:srgbClr val="6A005F"/>
                </a:solidFill>
              </a:rPr>
              <a:t>：判断策略列出的标签在备选节点中是否存在，存在</a:t>
            </a:r>
            <a:r>
              <a:rPr kumimoji="1" lang="en-US" altLang="zh-CN" b="1" dirty="0">
                <a:solidFill>
                  <a:srgbClr val="6A005F"/>
                </a:solidFill>
              </a:rPr>
              <a:t>+10</a:t>
            </a:r>
            <a:r>
              <a:rPr kumimoji="1" lang="zh-CN" altLang="en-US" b="1" dirty="0">
                <a:solidFill>
                  <a:srgbClr val="6A005F"/>
                </a:solidFill>
              </a:rPr>
              <a:t>分</a:t>
            </a:r>
            <a:endParaRPr kumimoji="1" lang="en-US" altLang="zh-CN" b="1" dirty="0">
              <a:solidFill>
                <a:srgbClr val="6A005F"/>
              </a:solidFill>
            </a:endParaRPr>
          </a:p>
          <a:p>
            <a:pPr lvl="1"/>
            <a:r>
              <a:rPr kumimoji="1" lang="en-US" altLang="zh-CN" b="1" dirty="0">
                <a:solidFill>
                  <a:srgbClr val="6A005F"/>
                </a:solidFill>
              </a:rPr>
              <a:t>Balanced </a:t>
            </a:r>
            <a:r>
              <a:rPr kumimoji="1" lang="en-US" altLang="zh-CN" b="1" dirty="0" err="1">
                <a:solidFill>
                  <a:srgbClr val="6A005F"/>
                </a:solidFill>
              </a:rPr>
              <a:t>ResourceA</a:t>
            </a:r>
            <a:r>
              <a:rPr kumimoji="1" lang="en-US" altLang="zh-CN" b="1" dirty="0">
                <a:solidFill>
                  <a:srgbClr val="6A005F"/>
                </a:solidFill>
              </a:rPr>
              <a:t> </a:t>
            </a:r>
            <a:r>
              <a:rPr kumimoji="1" lang="en-US" altLang="zh-CN" b="1" dirty="0" err="1">
                <a:solidFill>
                  <a:srgbClr val="6A005F"/>
                </a:solidFill>
              </a:rPr>
              <a:t>llocation</a:t>
            </a:r>
            <a:r>
              <a:rPr kumimoji="1" lang="zh-CN" altLang="en-US" b="1" dirty="0">
                <a:solidFill>
                  <a:srgbClr val="6A005F"/>
                </a:solidFill>
              </a:rPr>
              <a:t>：该优选策略用于从备选节点列表中选出各项资源使用率最均衡的节点。</a:t>
            </a:r>
          </a:p>
          <a:p>
            <a:endParaRPr kumimoji="1" lang="en-US" altLang="zh-CN" b="1" dirty="0">
              <a:solidFill>
                <a:srgbClr val="6A005F"/>
              </a:solidFill>
            </a:endParaRPr>
          </a:p>
          <a:p>
            <a:endParaRPr kumimoji="1" lang="en-US" altLang="zh-CN" b="1" dirty="0">
              <a:solidFill>
                <a:srgbClr val="6A005F"/>
              </a:solidFill>
            </a:endParaRPr>
          </a:p>
          <a:p>
            <a:endParaRPr kumimoji="1" lang="en-US" altLang="zh-CN" b="1" dirty="0">
              <a:solidFill>
                <a:srgbClr val="6A005F"/>
              </a:solidFill>
            </a:endParaRPr>
          </a:p>
          <a:p>
            <a:endParaRPr kumimoji="1" lang="en-US" altLang="zh-CN" b="1" dirty="0">
              <a:solidFill>
                <a:srgbClr val="6A005F"/>
              </a:solidFill>
            </a:endParaRPr>
          </a:p>
          <a:p>
            <a:endParaRPr kumimoji="1" lang="en-US" altLang="zh-CN" b="1" dirty="0">
              <a:solidFill>
                <a:srgbClr val="6A005F"/>
              </a:solidFill>
            </a:endParaRPr>
          </a:p>
        </p:txBody>
      </p:sp>
    </p:spTree>
    <p:extLst>
      <p:ext uri="{BB962C8B-B14F-4D97-AF65-F5344CB8AC3E}">
        <p14:creationId xmlns:p14="http://schemas.microsoft.com/office/powerpoint/2010/main" val="1722220100"/>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127102"/>
            <a:ext cx="8670694" cy="584775"/>
          </a:xfrm>
          <a:prstGeom prst="rect">
            <a:avLst/>
          </a:prstGeom>
        </p:spPr>
        <p:txBody>
          <a:bodyPr wrap="square">
            <a:spAutoFit/>
          </a:bodyPr>
          <a:lstStyle/>
          <a:p>
            <a:pPr lvl="0">
              <a:defRPr/>
            </a:pPr>
            <a:r>
              <a:rPr lang="en-US" altLang="zh-CN" sz="3200" b="1" dirty="0" err="1">
                <a:solidFill>
                  <a:srgbClr val="6A005F"/>
                </a:solidFill>
                <a:sym typeface="+mn-ea"/>
              </a:rPr>
              <a:t>Kubelet</a:t>
            </a:r>
            <a:r>
              <a:rPr lang="zh-CN" altLang="en-US" sz="3200" b="1" dirty="0">
                <a:solidFill>
                  <a:srgbClr val="6A005F"/>
                </a:solidFill>
                <a:sym typeface="+mn-ea"/>
              </a:rPr>
              <a:t>运行机制分析</a:t>
            </a:r>
            <a:endParaRPr lang="en-US" altLang="zh-CN" sz="3200" b="1" dirty="0">
              <a:solidFill>
                <a:srgbClr val="6A005F"/>
              </a:solidFill>
              <a:sym typeface="+mn-ea"/>
            </a:endParaRPr>
          </a:p>
        </p:txBody>
      </p:sp>
      <p:sp>
        <p:nvSpPr>
          <p:cNvPr id="6" name="文本框 5">
            <a:extLst>
              <a:ext uri="{FF2B5EF4-FFF2-40B4-BE49-F238E27FC236}">
                <a16:creationId xmlns:a16="http://schemas.microsoft.com/office/drawing/2014/main" id="{625E4212-E234-1145-9F86-4633E055139F}"/>
              </a:ext>
            </a:extLst>
          </p:cNvPr>
          <p:cNvSpPr txBox="1"/>
          <p:nvPr/>
        </p:nvSpPr>
        <p:spPr>
          <a:xfrm>
            <a:off x="805815" y="942988"/>
            <a:ext cx="9582194" cy="5078313"/>
          </a:xfrm>
          <a:prstGeom prst="rect">
            <a:avLst/>
          </a:prstGeom>
          <a:noFill/>
        </p:spPr>
        <p:txBody>
          <a:bodyPr wrap="square" rtlCol="0">
            <a:spAutoFit/>
          </a:bodyPr>
          <a:lstStyle/>
          <a:p>
            <a:r>
              <a:rPr kumimoji="1" lang="en-US" altLang="zh-CN" b="1" dirty="0">
                <a:solidFill>
                  <a:srgbClr val="6A005F"/>
                </a:solidFill>
              </a:rPr>
              <a:t>	</a:t>
            </a:r>
            <a:r>
              <a:rPr kumimoji="1" lang="zh-CN" altLang="en-US" b="1" dirty="0">
                <a:solidFill>
                  <a:srgbClr val="6A005F"/>
                </a:solidFill>
              </a:rPr>
              <a:t>在</a:t>
            </a:r>
            <a:r>
              <a:rPr kumimoji="1" lang="en-US" altLang="zh-CN" b="1" dirty="0">
                <a:solidFill>
                  <a:srgbClr val="6A005F"/>
                </a:solidFill>
              </a:rPr>
              <a:t>Kubernetes</a:t>
            </a:r>
            <a:r>
              <a:rPr kumimoji="1" lang="zh-CN" altLang="en-US" b="1" dirty="0">
                <a:solidFill>
                  <a:srgbClr val="6A005F"/>
                </a:solidFill>
              </a:rPr>
              <a:t>集群中，在每个</a:t>
            </a:r>
            <a:r>
              <a:rPr kumimoji="1" lang="en-US" altLang="zh-CN" b="1" dirty="0">
                <a:solidFill>
                  <a:srgbClr val="6A005F"/>
                </a:solidFill>
              </a:rPr>
              <a:t>Node</a:t>
            </a:r>
            <a:r>
              <a:rPr kumimoji="1" lang="zh-CN" altLang="en-US" b="1" dirty="0">
                <a:solidFill>
                  <a:srgbClr val="6A005F"/>
                </a:solidFill>
              </a:rPr>
              <a:t>节点</a:t>
            </a:r>
            <a:r>
              <a:rPr kumimoji="1" lang="en-US" altLang="zh-CN" b="1" dirty="0">
                <a:solidFill>
                  <a:srgbClr val="6A005F"/>
                </a:solidFill>
              </a:rPr>
              <a:t>(</a:t>
            </a:r>
            <a:r>
              <a:rPr kumimoji="1" lang="zh-CN" altLang="en-US" b="1" dirty="0">
                <a:solidFill>
                  <a:srgbClr val="6A005F"/>
                </a:solidFill>
              </a:rPr>
              <a:t>又称</a:t>
            </a:r>
            <a:r>
              <a:rPr kumimoji="1" lang="en-US" altLang="zh-CN" b="1" dirty="0">
                <a:solidFill>
                  <a:srgbClr val="6A005F"/>
                </a:solidFill>
              </a:rPr>
              <a:t>Minion)</a:t>
            </a:r>
            <a:r>
              <a:rPr kumimoji="1" lang="zh-CN" altLang="en-US" b="1" dirty="0">
                <a:solidFill>
                  <a:srgbClr val="6A005F"/>
                </a:solidFill>
              </a:rPr>
              <a:t>上都会启动一个</a:t>
            </a:r>
            <a:r>
              <a:rPr kumimoji="1" lang="en-US" altLang="zh-CN" b="1" dirty="0" err="1">
                <a:solidFill>
                  <a:srgbClr val="6A005F"/>
                </a:solidFill>
              </a:rPr>
              <a:t>kubelet</a:t>
            </a:r>
            <a:r>
              <a:rPr kumimoji="1" lang="zh-CN" altLang="en-US" b="1" dirty="0">
                <a:solidFill>
                  <a:srgbClr val="6A005F"/>
                </a:solidFill>
              </a:rPr>
              <a:t>服务进程。</a:t>
            </a:r>
          </a:p>
          <a:p>
            <a:r>
              <a:rPr kumimoji="1" lang="zh-CN" altLang="en-US" b="1" dirty="0">
                <a:solidFill>
                  <a:srgbClr val="6A005F"/>
                </a:solidFill>
              </a:rPr>
              <a:t>该进程用于处理</a:t>
            </a:r>
            <a:r>
              <a:rPr kumimoji="1" lang="en-US" altLang="zh-CN" b="1" dirty="0">
                <a:solidFill>
                  <a:srgbClr val="6A005F"/>
                </a:solidFill>
              </a:rPr>
              <a:t>Master</a:t>
            </a:r>
            <a:r>
              <a:rPr kumimoji="1" lang="zh-CN" altLang="en-US" b="1" dirty="0">
                <a:solidFill>
                  <a:srgbClr val="6A005F"/>
                </a:solidFill>
              </a:rPr>
              <a:t>节点下发到本节点的任务，管理</a:t>
            </a:r>
            <a:r>
              <a:rPr kumimoji="1" lang="en-US" altLang="zh-CN" b="1" dirty="0">
                <a:solidFill>
                  <a:srgbClr val="6A005F"/>
                </a:solidFill>
              </a:rPr>
              <a:t>Pod</a:t>
            </a:r>
            <a:r>
              <a:rPr kumimoji="1" lang="zh-CN" altLang="en-US" b="1" dirty="0">
                <a:solidFill>
                  <a:srgbClr val="6A005F"/>
                </a:solidFill>
              </a:rPr>
              <a:t>及</a:t>
            </a:r>
            <a:r>
              <a:rPr kumimoji="1" lang="en-US" altLang="zh-CN" b="1" dirty="0">
                <a:solidFill>
                  <a:srgbClr val="6A005F"/>
                </a:solidFill>
              </a:rPr>
              <a:t>Pod</a:t>
            </a:r>
            <a:r>
              <a:rPr kumimoji="1" lang="zh-CN" altLang="en-US" b="1" dirty="0">
                <a:solidFill>
                  <a:srgbClr val="6A005F"/>
                </a:solidFill>
              </a:rPr>
              <a:t>中的容器。每个</a:t>
            </a:r>
            <a:r>
              <a:rPr kumimoji="1" lang="en-US" altLang="zh-CN" b="1" dirty="0" err="1">
                <a:solidFill>
                  <a:srgbClr val="6A005F"/>
                </a:solidFill>
              </a:rPr>
              <a:t>kubelet</a:t>
            </a:r>
            <a:r>
              <a:rPr kumimoji="1" lang="zh-CN" altLang="en-US" b="1" dirty="0">
                <a:solidFill>
                  <a:srgbClr val="6A005F"/>
                </a:solidFill>
              </a:rPr>
              <a:t>进</a:t>
            </a:r>
          </a:p>
          <a:p>
            <a:r>
              <a:rPr kumimoji="1" lang="zh-CN" altLang="en-US" b="1" dirty="0">
                <a:solidFill>
                  <a:srgbClr val="6A005F"/>
                </a:solidFill>
              </a:rPr>
              <a:t>程会在</a:t>
            </a:r>
            <a:r>
              <a:rPr kumimoji="1" lang="en-US" altLang="zh-CN" b="1" dirty="0">
                <a:solidFill>
                  <a:srgbClr val="6A005F"/>
                </a:solidFill>
              </a:rPr>
              <a:t>API Server.</a:t>
            </a:r>
            <a:r>
              <a:rPr kumimoji="1" lang="zh-CN" altLang="en-US" b="1" dirty="0">
                <a:solidFill>
                  <a:srgbClr val="6A005F"/>
                </a:solidFill>
              </a:rPr>
              <a:t>上注册节点自身信息，定期向</a:t>
            </a:r>
            <a:r>
              <a:rPr kumimoji="1" lang="en-US" altLang="zh-CN" b="1" dirty="0">
                <a:solidFill>
                  <a:srgbClr val="6A005F"/>
                </a:solidFill>
              </a:rPr>
              <a:t>Master</a:t>
            </a:r>
            <a:r>
              <a:rPr kumimoji="1" lang="zh-CN" altLang="en-US" b="1" dirty="0">
                <a:solidFill>
                  <a:srgbClr val="6A005F"/>
                </a:solidFill>
              </a:rPr>
              <a:t>节点汇报节点资源的使用情况，并通过</a:t>
            </a:r>
          </a:p>
          <a:p>
            <a:r>
              <a:rPr kumimoji="1" lang="en-US" altLang="zh-CN" b="1" dirty="0" err="1">
                <a:solidFill>
                  <a:srgbClr val="6A005F"/>
                </a:solidFill>
              </a:rPr>
              <a:t>cAdvisor</a:t>
            </a:r>
            <a:r>
              <a:rPr kumimoji="1" lang="zh-CN" altLang="en-US" b="1" dirty="0">
                <a:solidFill>
                  <a:srgbClr val="6A005F"/>
                </a:solidFill>
              </a:rPr>
              <a:t>监控容器和节点资源。</a:t>
            </a:r>
            <a:endParaRPr kumimoji="1" lang="en-US" altLang="zh-CN" b="1" dirty="0">
              <a:solidFill>
                <a:srgbClr val="6A005F"/>
              </a:solidFill>
            </a:endParaRPr>
          </a:p>
          <a:p>
            <a:endParaRPr kumimoji="1" lang="en-US" altLang="zh-CN" b="1" dirty="0">
              <a:solidFill>
                <a:srgbClr val="6A005F"/>
              </a:solidFill>
            </a:endParaRPr>
          </a:p>
          <a:p>
            <a:pPr marL="285750" indent="-285750">
              <a:buFont typeface="Arial" panose="020B0604020202020204" pitchFamily="34" charset="0"/>
              <a:buChar char="•"/>
            </a:pPr>
            <a:r>
              <a:rPr kumimoji="1" lang="zh-CN" altLang="en-US" b="1" dirty="0">
                <a:solidFill>
                  <a:srgbClr val="6A005F"/>
                </a:solidFill>
              </a:rPr>
              <a:t>节点管理</a:t>
            </a:r>
            <a:endParaRPr kumimoji="1" lang="en-US" altLang="zh-CN" b="1" dirty="0">
              <a:solidFill>
                <a:srgbClr val="6A005F"/>
              </a:solidFill>
            </a:endParaRPr>
          </a:p>
          <a:p>
            <a:r>
              <a:rPr kumimoji="1" lang="en-US" altLang="zh-CN" b="1" dirty="0">
                <a:solidFill>
                  <a:srgbClr val="6A005F"/>
                </a:solidFill>
              </a:rPr>
              <a:t>      </a:t>
            </a:r>
            <a:r>
              <a:rPr kumimoji="1" lang="en-US" altLang="zh-CN" b="1" dirty="0" err="1">
                <a:solidFill>
                  <a:srgbClr val="6A005F"/>
                </a:solidFill>
              </a:rPr>
              <a:t>kubelet</a:t>
            </a:r>
            <a:r>
              <a:rPr kumimoji="1" lang="zh-CN" altLang="en-US" b="1" dirty="0">
                <a:solidFill>
                  <a:srgbClr val="6A005F"/>
                </a:solidFill>
              </a:rPr>
              <a:t>在启动时通过</a:t>
            </a:r>
            <a:r>
              <a:rPr kumimoji="1" lang="en-US" altLang="zh-CN" b="1" dirty="0">
                <a:solidFill>
                  <a:srgbClr val="6A005F"/>
                </a:solidFill>
              </a:rPr>
              <a:t>API Server </a:t>
            </a:r>
            <a:r>
              <a:rPr kumimoji="1" lang="zh-CN" altLang="en-US" b="1" dirty="0">
                <a:solidFill>
                  <a:srgbClr val="6A005F"/>
                </a:solidFill>
              </a:rPr>
              <a:t>注册节点信息，并定时向</a:t>
            </a:r>
            <a:r>
              <a:rPr kumimoji="1" lang="en-US" altLang="zh-CN" b="1" dirty="0">
                <a:solidFill>
                  <a:srgbClr val="6A005F"/>
                </a:solidFill>
              </a:rPr>
              <a:t>API Server</a:t>
            </a:r>
            <a:r>
              <a:rPr kumimoji="1" lang="zh-CN" altLang="en-US" b="1" dirty="0">
                <a:solidFill>
                  <a:srgbClr val="6A005F"/>
                </a:solidFill>
              </a:rPr>
              <a:t>发送节点的新消息，</a:t>
            </a:r>
            <a:r>
              <a:rPr kumimoji="1" lang="en-US" altLang="zh-CN" b="1" dirty="0">
                <a:solidFill>
                  <a:srgbClr val="6A005F"/>
                </a:solidFill>
              </a:rPr>
              <a:t>API Server</a:t>
            </a:r>
            <a:r>
              <a:rPr kumimoji="1" lang="zh-CN" altLang="en-US" b="1" dirty="0">
                <a:solidFill>
                  <a:srgbClr val="6A005F"/>
                </a:solidFill>
              </a:rPr>
              <a:t>在接收到这些信息后，将这些信息写入</a:t>
            </a:r>
            <a:r>
              <a:rPr kumimoji="1" lang="en-US" altLang="zh-CN" b="1" dirty="0" err="1">
                <a:solidFill>
                  <a:srgbClr val="6A005F"/>
                </a:solidFill>
              </a:rPr>
              <a:t>etcd</a:t>
            </a:r>
            <a:r>
              <a:rPr kumimoji="1" lang="zh-CN" altLang="en-US" b="1" dirty="0">
                <a:solidFill>
                  <a:srgbClr val="6A005F"/>
                </a:solidFill>
              </a:rPr>
              <a:t>。</a:t>
            </a:r>
            <a:endParaRPr kumimoji="1" lang="en-US" altLang="zh-CN" b="1" dirty="0">
              <a:solidFill>
                <a:srgbClr val="6A005F"/>
              </a:solidFill>
            </a:endParaRPr>
          </a:p>
          <a:p>
            <a:pPr marL="285750" indent="-285750">
              <a:buFont typeface="Arial" panose="020B0604020202020204" pitchFamily="34" charset="0"/>
              <a:buChar char="•"/>
            </a:pPr>
            <a:r>
              <a:rPr kumimoji="1" lang="en-US" altLang="zh-CN" b="1" dirty="0">
                <a:solidFill>
                  <a:srgbClr val="6A005F"/>
                </a:solidFill>
              </a:rPr>
              <a:t>Pod</a:t>
            </a:r>
            <a:r>
              <a:rPr kumimoji="1" lang="zh-CN" altLang="en-US" b="1" dirty="0">
                <a:solidFill>
                  <a:srgbClr val="6A005F"/>
                </a:solidFill>
              </a:rPr>
              <a:t>管理</a:t>
            </a:r>
            <a:endParaRPr kumimoji="1" lang="en-US" altLang="zh-CN" b="1" dirty="0">
              <a:solidFill>
                <a:srgbClr val="6A005F"/>
              </a:solidFill>
            </a:endParaRPr>
          </a:p>
          <a:p>
            <a:r>
              <a:rPr kumimoji="1" lang="en-US" altLang="zh-CN" b="1" dirty="0">
                <a:solidFill>
                  <a:srgbClr val="6A005F"/>
                </a:solidFill>
              </a:rPr>
              <a:t>      </a:t>
            </a:r>
            <a:r>
              <a:rPr kumimoji="1" lang="en-US" altLang="zh-CN" b="1" dirty="0" err="1">
                <a:solidFill>
                  <a:srgbClr val="6A005F"/>
                </a:solidFill>
              </a:rPr>
              <a:t>kubelet</a:t>
            </a:r>
            <a:r>
              <a:rPr kumimoji="1" lang="zh-CN" altLang="en-US" b="1" dirty="0">
                <a:solidFill>
                  <a:srgbClr val="6A005F"/>
                </a:solidFill>
              </a:rPr>
              <a:t>监听</a:t>
            </a:r>
            <a:r>
              <a:rPr kumimoji="1" lang="en-US" altLang="zh-CN" b="1" dirty="0" err="1">
                <a:solidFill>
                  <a:srgbClr val="6A005F"/>
                </a:solidFill>
              </a:rPr>
              <a:t>etcd</a:t>
            </a:r>
            <a:r>
              <a:rPr kumimoji="1" lang="zh-CN" altLang="en-US" b="1" dirty="0">
                <a:solidFill>
                  <a:srgbClr val="6A005F"/>
                </a:solidFill>
              </a:rPr>
              <a:t>所有针对</a:t>
            </a:r>
            <a:r>
              <a:rPr kumimoji="1" lang="en-US" altLang="zh-CN" b="1" dirty="0">
                <a:solidFill>
                  <a:srgbClr val="6A005F"/>
                </a:solidFill>
              </a:rPr>
              <a:t>Pod</a:t>
            </a:r>
            <a:r>
              <a:rPr kumimoji="1" lang="zh-CN" altLang="en-US" b="1" dirty="0">
                <a:solidFill>
                  <a:srgbClr val="6A005F"/>
                </a:solidFill>
              </a:rPr>
              <a:t>的操作将会被</a:t>
            </a:r>
            <a:r>
              <a:rPr kumimoji="1" lang="en-US" altLang="zh-CN" b="1" dirty="0" err="1">
                <a:solidFill>
                  <a:srgbClr val="6A005F"/>
                </a:solidFill>
              </a:rPr>
              <a:t>kubelet</a:t>
            </a:r>
            <a:r>
              <a:rPr kumimoji="1" lang="zh-CN" altLang="en-US" b="1" dirty="0">
                <a:solidFill>
                  <a:srgbClr val="6A005F"/>
                </a:solidFill>
              </a:rPr>
              <a:t>监听到。如果发现有新的绑定到本节点的</a:t>
            </a:r>
            <a:r>
              <a:rPr kumimoji="1" lang="en-US" altLang="zh-CN" b="1" dirty="0">
                <a:solidFill>
                  <a:srgbClr val="6A005F"/>
                </a:solidFill>
              </a:rPr>
              <a:t>Pod</a:t>
            </a:r>
            <a:r>
              <a:rPr kumimoji="1" lang="zh-CN" altLang="en-US" b="1" dirty="0">
                <a:solidFill>
                  <a:srgbClr val="6A005F"/>
                </a:solidFill>
              </a:rPr>
              <a:t>，则按照</a:t>
            </a:r>
            <a:r>
              <a:rPr kumimoji="1" lang="en-US" altLang="zh-CN" b="1" dirty="0">
                <a:solidFill>
                  <a:srgbClr val="6A005F"/>
                </a:solidFill>
              </a:rPr>
              <a:t>Pod</a:t>
            </a:r>
            <a:r>
              <a:rPr kumimoji="1" lang="zh-CN" altLang="en-US" b="1" dirty="0">
                <a:solidFill>
                  <a:srgbClr val="6A005F"/>
                </a:solidFill>
              </a:rPr>
              <a:t>清单的要求创建该</a:t>
            </a:r>
            <a:r>
              <a:rPr kumimoji="1" lang="en-US" altLang="zh-CN" b="1" dirty="0">
                <a:solidFill>
                  <a:srgbClr val="6A005F"/>
                </a:solidFill>
              </a:rPr>
              <a:t>Pod</a:t>
            </a:r>
            <a:r>
              <a:rPr kumimoji="1" lang="zh-CN" altLang="en-US" b="1" dirty="0">
                <a:solidFill>
                  <a:srgbClr val="6A005F"/>
                </a:solidFill>
              </a:rPr>
              <a:t>。如果发现本地的</a:t>
            </a:r>
            <a:r>
              <a:rPr kumimoji="1" lang="en-US" altLang="zh-CN" b="1" dirty="0">
                <a:solidFill>
                  <a:srgbClr val="6A005F"/>
                </a:solidFill>
              </a:rPr>
              <a:t>Pod</a:t>
            </a:r>
            <a:r>
              <a:rPr kumimoji="1" lang="zh-CN" altLang="en-US" b="1" dirty="0">
                <a:solidFill>
                  <a:srgbClr val="6A005F"/>
                </a:solidFill>
              </a:rPr>
              <a:t>被修改，则</a:t>
            </a:r>
            <a:r>
              <a:rPr kumimoji="1" lang="en-US" altLang="zh-CN" b="1" dirty="0" err="1">
                <a:solidFill>
                  <a:srgbClr val="6A005F"/>
                </a:solidFill>
              </a:rPr>
              <a:t>kubelet</a:t>
            </a:r>
            <a:r>
              <a:rPr kumimoji="1" lang="zh-CN" altLang="en-US" b="1" dirty="0">
                <a:solidFill>
                  <a:srgbClr val="6A005F"/>
                </a:solidFill>
              </a:rPr>
              <a:t>会做出相应的修改，比如删除</a:t>
            </a:r>
            <a:r>
              <a:rPr kumimoji="1" lang="en-US" altLang="zh-CN" b="1" dirty="0">
                <a:solidFill>
                  <a:srgbClr val="6A005F"/>
                </a:solidFill>
              </a:rPr>
              <a:t>Pod</a:t>
            </a:r>
            <a:r>
              <a:rPr kumimoji="1" lang="zh-CN" altLang="en-US" b="1" dirty="0">
                <a:solidFill>
                  <a:srgbClr val="6A005F"/>
                </a:solidFill>
              </a:rPr>
              <a:t>中的某个容器时，则通过</a:t>
            </a:r>
            <a:r>
              <a:rPr kumimoji="1" lang="en-US" altLang="zh-CN" b="1" dirty="0">
                <a:solidFill>
                  <a:srgbClr val="6A005F"/>
                </a:solidFill>
              </a:rPr>
              <a:t>Docker Client</a:t>
            </a:r>
            <a:r>
              <a:rPr kumimoji="1" lang="zh-CN" altLang="en-US" b="1" dirty="0">
                <a:solidFill>
                  <a:srgbClr val="6A005F"/>
                </a:solidFill>
              </a:rPr>
              <a:t>删除该容器。</a:t>
            </a:r>
            <a:endParaRPr kumimoji="1" lang="en-US" altLang="zh-CN" b="1" dirty="0">
              <a:solidFill>
                <a:srgbClr val="6A005F"/>
              </a:solidFill>
            </a:endParaRPr>
          </a:p>
          <a:p>
            <a:pPr marL="285750" indent="-285750">
              <a:buFont typeface="Arial" panose="020B0604020202020204" pitchFamily="34" charset="0"/>
              <a:buChar char="•"/>
            </a:pPr>
            <a:r>
              <a:rPr kumimoji="1" lang="zh-CN" altLang="en-US" b="1" dirty="0">
                <a:solidFill>
                  <a:srgbClr val="6A005F"/>
                </a:solidFill>
              </a:rPr>
              <a:t>容器健康检查</a:t>
            </a:r>
          </a:p>
          <a:p>
            <a:pPr marL="285750" indent="-285750">
              <a:buFont typeface="Arial" panose="020B0604020202020204" pitchFamily="34" charset="0"/>
              <a:buChar char="•"/>
            </a:pPr>
            <a:r>
              <a:rPr kumimoji="1" lang="en-US" altLang="zh-CN" b="1" dirty="0" err="1">
                <a:solidFill>
                  <a:srgbClr val="6A005F"/>
                </a:solidFill>
              </a:rPr>
              <a:t>cAdvisor</a:t>
            </a:r>
            <a:r>
              <a:rPr kumimoji="1" lang="zh-CN" altLang="en-US" b="1" dirty="0">
                <a:solidFill>
                  <a:srgbClr val="6A005F"/>
                </a:solidFill>
              </a:rPr>
              <a:t>资源监控</a:t>
            </a:r>
            <a:endParaRPr kumimoji="1" lang="en-US" altLang="zh-CN" b="1" dirty="0">
              <a:solidFill>
                <a:srgbClr val="6A005F"/>
              </a:solidFill>
            </a:endParaRPr>
          </a:p>
          <a:p>
            <a:r>
              <a:rPr kumimoji="1" lang="en-US" altLang="zh-CN" b="1" dirty="0">
                <a:solidFill>
                  <a:srgbClr val="6A005F"/>
                </a:solidFill>
              </a:rPr>
              <a:t>      </a:t>
            </a:r>
            <a:r>
              <a:rPr kumimoji="1" lang="zh-CN" altLang="en-US" b="1" dirty="0">
                <a:solidFill>
                  <a:srgbClr val="6A005F"/>
                </a:solidFill>
              </a:rPr>
              <a:t>监控的对象包括容器、</a:t>
            </a:r>
            <a:r>
              <a:rPr kumimoji="1" lang="en-US" altLang="zh-CN" b="1" dirty="0">
                <a:solidFill>
                  <a:srgbClr val="6A005F"/>
                </a:solidFill>
              </a:rPr>
              <a:t>Pod</a:t>
            </a:r>
            <a:r>
              <a:rPr kumimoji="1" lang="zh-CN" altLang="en-US" b="1" dirty="0">
                <a:solidFill>
                  <a:srgbClr val="6A005F"/>
                </a:solidFill>
              </a:rPr>
              <a:t>、</a:t>
            </a:r>
            <a:r>
              <a:rPr kumimoji="1" lang="en-US" altLang="zh-CN" b="1" dirty="0">
                <a:solidFill>
                  <a:srgbClr val="6A005F"/>
                </a:solidFill>
              </a:rPr>
              <a:t>Service</a:t>
            </a:r>
            <a:r>
              <a:rPr kumimoji="1" lang="zh-CN" altLang="en-US" b="1" dirty="0">
                <a:solidFill>
                  <a:srgbClr val="6A005F"/>
                </a:solidFill>
              </a:rPr>
              <a:t>和整个集群。通过暴露</a:t>
            </a:r>
            <a:r>
              <a:rPr kumimoji="1" lang="en-US" altLang="zh-CN" b="1" dirty="0">
                <a:solidFill>
                  <a:srgbClr val="6A005F"/>
                </a:solidFill>
              </a:rPr>
              <a:t>REST API</a:t>
            </a:r>
            <a:r>
              <a:rPr kumimoji="1" lang="zh-CN" altLang="en-US" b="1" dirty="0">
                <a:solidFill>
                  <a:srgbClr val="6A005F"/>
                </a:solidFill>
              </a:rPr>
              <a:t>暴露这些资源的使用情况的。</a:t>
            </a:r>
            <a:r>
              <a:rPr kumimoji="1" lang="en-US" altLang="zh-CN" b="1" dirty="0" err="1">
                <a:solidFill>
                  <a:srgbClr val="6A005F"/>
                </a:solidFill>
              </a:rPr>
              <a:t>cAdvisor</a:t>
            </a:r>
            <a:r>
              <a:rPr kumimoji="1" lang="en-US" altLang="zh-CN" b="1" dirty="0">
                <a:solidFill>
                  <a:srgbClr val="6A005F"/>
                </a:solidFill>
              </a:rPr>
              <a:t> </a:t>
            </a:r>
            <a:r>
              <a:rPr kumimoji="1" lang="zh-CN" altLang="en-US" b="1" dirty="0">
                <a:solidFill>
                  <a:srgbClr val="6A005F"/>
                </a:solidFill>
              </a:rPr>
              <a:t>被集成到</a:t>
            </a:r>
            <a:r>
              <a:rPr kumimoji="1" lang="en-US" altLang="zh-CN" b="1" dirty="0">
                <a:solidFill>
                  <a:srgbClr val="6A005F"/>
                </a:solidFill>
              </a:rPr>
              <a:t>Kubernetes</a:t>
            </a:r>
            <a:r>
              <a:rPr kumimoji="1" lang="zh-CN" altLang="en-US" b="1" dirty="0">
                <a:solidFill>
                  <a:srgbClr val="6A005F"/>
                </a:solidFill>
              </a:rPr>
              <a:t>代码中，可以自动查找所有在其所在节点上的容器，自动采集</a:t>
            </a:r>
            <a:r>
              <a:rPr kumimoji="1" lang="en-US" altLang="zh-CN" b="1" dirty="0">
                <a:solidFill>
                  <a:srgbClr val="6A005F"/>
                </a:solidFill>
              </a:rPr>
              <a:t>CPU</a:t>
            </a:r>
            <a:r>
              <a:rPr kumimoji="1" lang="zh-CN" altLang="en-US" b="1" dirty="0">
                <a:solidFill>
                  <a:srgbClr val="6A005F"/>
                </a:solidFill>
              </a:rPr>
              <a:t>、内存、文件系统和网络使用的统计信息，并全面分析该节点机的使用情况。</a:t>
            </a:r>
          </a:p>
          <a:p>
            <a:endParaRPr kumimoji="1" lang="en-US" altLang="zh-CN" b="1" dirty="0">
              <a:solidFill>
                <a:srgbClr val="6A005F"/>
              </a:solidFill>
            </a:endParaRPr>
          </a:p>
        </p:txBody>
      </p:sp>
    </p:spTree>
    <p:extLst>
      <p:ext uri="{BB962C8B-B14F-4D97-AF65-F5344CB8AC3E}">
        <p14:creationId xmlns:p14="http://schemas.microsoft.com/office/powerpoint/2010/main" val="252296343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306355"/>
            <a:ext cx="8670694" cy="584775"/>
          </a:xfrm>
          <a:prstGeom prst="rect">
            <a:avLst/>
          </a:prstGeom>
        </p:spPr>
        <p:txBody>
          <a:bodyPr wrap="square">
            <a:spAutoFit/>
          </a:bodyPr>
          <a:lstStyle/>
          <a:p>
            <a:pPr lvl="0">
              <a:defRPr/>
            </a:pPr>
            <a:r>
              <a:rPr lang="en-US" altLang="zh-CN" sz="3200" b="1" dirty="0">
                <a:solidFill>
                  <a:srgbClr val="6A005F"/>
                </a:solidFill>
                <a:sym typeface="+mn-ea"/>
              </a:rPr>
              <a:t>Pod</a:t>
            </a:r>
            <a:r>
              <a:rPr lang="zh-CN" altLang="en-US" sz="3200" b="1" dirty="0">
                <a:solidFill>
                  <a:srgbClr val="6A005F"/>
                </a:solidFill>
                <a:sym typeface="+mn-ea"/>
              </a:rPr>
              <a:t>的健康检查（</a:t>
            </a:r>
            <a:r>
              <a:rPr lang="en-US" altLang="zh-CN" sz="3200" b="1" dirty="0" err="1">
                <a:solidFill>
                  <a:srgbClr val="6A005F"/>
                </a:solidFill>
                <a:sym typeface="+mn-ea"/>
              </a:rPr>
              <a:t>Kubelet</a:t>
            </a:r>
            <a:r>
              <a:rPr lang="zh-CN" altLang="en-US" sz="3200" b="1" dirty="0">
                <a:solidFill>
                  <a:srgbClr val="6A005F"/>
                </a:solidFill>
                <a:sym typeface="+mn-ea"/>
              </a:rPr>
              <a:t>）</a:t>
            </a:r>
            <a:endParaRPr lang="en-US" altLang="zh-CN" sz="3200" b="1" dirty="0">
              <a:solidFill>
                <a:srgbClr val="6A005F"/>
              </a:solidFill>
              <a:sym typeface="+mn-ea"/>
            </a:endParaRPr>
          </a:p>
        </p:txBody>
      </p:sp>
      <p:sp>
        <p:nvSpPr>
          <p:cNvPr id="13" name="矩形 12">
            <a:extLst>
              <a:ext uri="{FF2B5EF4-FFF2-40B4-BE49-F238E27FC236}">
                <a16:creationId xmlns:a16="http://schemas.microsoft.com/office/drawing/2014/main" id="{7CB42D4B-F03F-4A4E-8FA9-75588B7A02D7}"/>
              </a:ext>
            </a:extLst>
          </p:cNvPr>
          <p:cNvSpPr/>
          <p:nvPr/>
        </p:nvSpPr>
        <p:spPr>
          <a:xfrm>
            <a:off x="805815" y="1069324"/>
            <a:ext cx="10776585" cy="3693319"/>
          </a:xfrm>
          <a:prstGeom prst="rect">
            <a:avLst/>
          </a:prstGeom>
        </p:spPr>
        <p:txBody>
          <a:bodyPr wrap="square">
            <a:spAutoFit/>
          </a:bodyPr>
          <a:lstStyle/>
          <a:p>
            <a:pPr marL="285750" indent="-285750">
              <a:buFont typeface="Arial" panose="020B0604020202020204" pitchFamily="34" charset="0"/>
              <a:buChar char="•"/>
            </a:pPr>
            <a:r>
              <a:rPr lang="en-US" altLang="zh-CN" b="1" dirty="0" err="1">
                <a:solidFill>
                  <a:srgbClr val="6A005F"/>
                </a:solidFill>
                <a:latin typeface="+mn-ea"/>
              </a:rPr>
              <a:t>LivenessProbe</a:t>
            </a:r>
            <a:r>
              <a:rPr lang="zh-CN" altLang="en-US" b="1" dirty="0">
                <a:solidFill>
                  <a:srgbClr val="6A005F"/>
                </a:solidFill>
                <a:latin typeface="+mn-ea"/>
              </a:rPr>
              <a:t>探针</a:t>
            </a:r>
            <a:endParaRPr lang="en-US" altLang="zh-CN" b="1" dirty="0">
              <a:solidFill>
                <a:srgbClr val="6A005F"/>
              </a:solidFill>
              <a:latin typeface="+mn-ea"/>
            </a:endParaRPr>
          </a:p>
          <a:p>
            <a:r>
              <a:rPr lang="en-US" altLang="zh-CN" b="1" dirty="0">
                <a:solidFill>
                  <a:srgbClr val="6A005F"/>
                </a:solidFill>
                <a:latin typeface="+mn-ea"/>
              </a:rPr>
              <a:t>	</a:t>
            </a:r>
            <a:r>
              <a:rPr lang="zh-CN" altLang="en-US" b="1" dirty="0">
                <a:solidFill>
                  <a:srgbClr val="6A005F"/>
                </a:solidFill>
                <a:latin typeface="+mn-ea"/>
              </a:rPr>
              <a:t>用于判断容器是否存活</a:t>
            </a:r>
            <a:r>
              <a:rPr lang="en-US" altLang="zh-CN" b="1" dirty="0">
                <a:solidFill>
                  <a:srgbClr val="6A005F"/>
                </a:solidFill>
                <a:latin typeface="+mn-ea"/>
              </a:rPr>
              <a:t>(running</a:t>
            </a:r>
            <a:r>
              <a:rPr lang="zh-CN" altLang="en-US" b="1" dirty="0">
                <a:solidFill>
                  <a:srgbClr val="6A005F"/>
                </a:solidFill>
                <a:latin typeface="+mn-ea"/>
              </a:rPr>
              <a:t>状态</a:t>
            </a:r>
            <a:r>
              <a:rPr lang="en-US" altLang="zh-CN" b="1" dirty="0">
                <a:solidFill>
                  <a:srgbClr val="6A005F"/>
                </a:solidFill>
                <a:latin typeface="+mn-ea"/>
              </a:rPr>
              <a:t>)</a:t>
            </a:r>
            <a:r>
              <a:rPr lang="zh-CN" altLang="en-US" dirty="0">
                <a:solidFill>
                  <a:srgbClr val="6A005F"/>
                </a:solidFill>
                <a:latin typeface="+mn-ea"/>
              </a:rPr>
              <a:t>，如果</a:t>
            </a:r>
            <a:r>
              <a:rPr lang="en-US" altLang="zh-CN" dirty="0" err="1">
                <a:solidFill>
                  <a:srgbClr val="6A005F"/>
                </a:solidFill>
                <a:latin typeface="+mn-ea"/>
              </a:rPr>
              <a:t>LivenessProbe</a:t>
            </a:r>
            <a:r>
              <a:rPr lang="zh-CN" altLang="en-US" dirty="0">
                <a:solidFill>
                  <a:srgbClr val="6A005F"/>
                </a:solidFill>
                <a:latin typeface="+mn-ea"/>
              </a:rPr>
              <a:t>探针探测到容器不健康，则</a:t>
            </a:r>
            <a:r>
              <a:rPr lang="en-US" altLang="zh-CN" dirty="0" err="1">
                <a:solidFill>
                  <a:srgbClr val="6A005F"/>
                </a:solidFill>
                <a:latin typeface="+mn-ea"/>
              </a:rPr>
              <a:t>kubelet</a:t>
            </a:r>
            <a:r>
              <a:rPr lang="zh-CN" altLang="en-US" dirty="0">
                <a:solidFill>
                  <a:srgbClr val="6A005F"/>
                </a:solidFill>
                <a:latin typeface="+mn-ea"/>
              </a:rPr>
              <a:t>将</a:t>
            </a:r>
            <a:r>
              <a:rPr lang="zh-CN" altLang="en-US" b="1" dirty="0">
                <a:solidFill>
                  <a:srgbClr val="6A005F"/>
                </a:solidFill>
                <a:latin typeface="+mn-ea"/>
              </a:rPr>
              <a:t>杀掉该容器</a:t>
            </a:r>
            <a:r>
              <a:rPr lang="zh-CN" altLang="en-US" dirty="0">
                <a:solidFill>
                  <a:srgbClr val="6A005F"/>
                </a:solidFill>
                <a:latin typeface="+mn-ea"/>
              </a:rPr>
              <a:t>，并根据容器的</a:t>
            </a:r>
            <a:r>
              <a:rPr lang="zh-CN" altLang="en-US" b="1" dirty="0">
                <a:solidFill>
                  <a:srgbClr val="6A005F"/>
                </a:solidFill>
                <a:latin typeface="+mn-ea"/>
              </a:rPr>
              <a:t>重启策略做相应的处理</a:t>
            </a:r>
            <a:r>
              <a:rPr lang="zh-CN" altLang="en-US" dirty="0">
                <a:solidFill>
                  <a:srgbClr val="6A005F"/>
                </a:solidFill>
                <a:latin typeface="+mn-ea"/>
              </a:rPr>
              <a:t>。如果一个容器不包含</a:t>
            </a:r>
            <a:r>
              <a:rPr lang="en-US" altLang="zh-CN" dirty="0" err="1">
                <a:solidFill>
                  <a:srgbClr val="6A005F"/>
                </a:solidFill>
                <a:latin typeface="+mn-ea"/>
              </a:rPr>
              <a:t>LivenessProbe</a:t>
            </a:r>
            <a:r>
              <a:rPr lang="zh-CN" altLang="en-US" dirty="0">
                <a:solidFill>
                  <a:srgbClr val="6A005F"/>
                </a:solidFill>
                <a:latin typeface="+mn-ea"/>
              </a:rPr>
              <a:t>探针，那么</a:t>
            </a:r>
            <a:r>
              <a:rPr lang="en-US" altLang="zh-CN" dirty="0" err="1">
                <a:solidFill>
                  <a:srgbClr val="6A005F"/>
                </a:solidFill>
                <a:latin typeface="+mn-ea"/>
              </a:rPr>
              <a:t>kubelet</a:t>
            </a:r>
            <a:r>
              <a:rPr lang="zh-CN" altLang="en-US" dirty="0">
                <a:solidFill>
                  <a:srgbClr val="6A005F"/>
                </a:solidFill>
                <a:latin typeface="+mn-ea"/>
              </a:rPr>
              <a:t>认为该容器的</a:t>
            </a:r>
            <a:r>
              <a:rPr lang="en-US" altLang="zh-CN" dirty="0" err="1">
                <a:solidFill>
                  <a:srgbClr val="6A005F"/>
                </a:solidFill>
                <a:latin typeface="+mn-ea"/>
              </a:rPr>
              <a:t>LivenessProbe</a:t>
            </a:r>
            <a:r>
              <a:rPr lang="zh-CN" altLang="en-US" dirty="0">
                <a:solidFill>
                  <a:srgbClr val="6A005F"/>
                </a:solidFill>
                <a:latin typeface="+mn-ea"/>
              </a:rPr>
              <a:t>探针返回的值永远是“</a:t>
            </a:r>
            <a:r>
              <a:rPr lang="en-US" altLang="zh-CN" dirty="0">
                <a:solidFill>
                  <a:srgbClr val="6A005F"/>
                </a:solidFill>
                <a:latin typeface="+mn-ea"/>
              </a:rPr>
              <a:t>Success</a:t>
            </a:r>
            <a:r>
              <a:rPr lang="zh-CN" altLang="en-US" dirty="0">
                <a:solidFill>
                  <a:srgbClr val="6A005F"/>
                </a:solidFill>
                <a:latin typeface="+mn-ea"/>
              </a:rPr>
              <a:t>“。</a:t>
            </a:r>
            <a:endParaRPr lang="en-US" altLang="zh-CN" dirty="0">
              <a:solidFill>
                <a:srgbClr val="6A005F"/>
              </a:solidFill>
              <a:latin typeface="+mn-ea"/>
            </a:endParaRPr>
          </a:p>
          <a:p>
            <a:endParaRPr lang="en-US" altLang="zh-CN" b="1" dirty="0">
              <a:solidFill>
                <a:srgbClr val="6A005F"/>
              </a:solidFill>
              <a:latin typeface="+mn-ea"/>
            </a:endParaRPr>
          </a:p>
          <a:p>
            <a:r>
              <a:rPr lang="en-US" altLang="zh-CN" b="1" dirty="0" err="1">
                <a:solidFill>
                  <a:srgbClr val="6A005F"/>
                </a:solidFill>
                <a:latin typeface="+mn-ea"/>
              </a:rPr>
              <a:t>LivenessProbe</a:t>
            </a:r>
            <a:r>
              <a:rPr lang="zh-CN" altLang="en-US" b="1" dirty="0">
                <a:solidFill>
                  <a:srgbClr val="6A005F"/>
                </a:solidFill>
                <a:latin typeface="+mn-ea"/>
              </a:rPr>
              <a:t>探针的三种实现方式</a:t>
            </a:r>
            <a:endParaRPr lang="en-US" altLang="zh-CN" b="1" dirty="0">
              <a:solidFill>
                <a:srgbClr val="6A005F"/>
              </a:solidFill>
              <a:latin typeface="+mn-ea"/>
            </a:endParaRPr>
          </a:p>
          <a:p>
            <a:r>
              <a:rPr lang="zh-CN" altLang="en-US" b="1" dirty="0">
                <a:solidFill>
                  <a:srgbClr val="6A005F"/>
                </a:solidFill>
                <a:latin typeface="+mn-ea"/>
              </a:rPr>
              <a:t>（</a:t>
            </a:r>
            <a:r>
              <a:rPr lang="en-US" altLang="zh-CN" b="1" dirty="0">
                <a:solidFill>
                  <a:srgbClr val="6A005F"/>
                </a:solidFill>
                <a:latin typeface="+mn-ea"/>
              </a:rPr>
              <a:t>1</a:t>
            </a:r>
            <a:r>
              <a:rPr lang="zh-CN" altLang="en-US" b="1" dirty="0">
                <a:solidFill>
                  <a:srgbClr val="6A005F"/>
                </a:solidFill>
                <a:latin typeface="+mn-ea"/>
              </a:rPr>
              <a:t>）</a:t>
            </a:r>
            <a:r>
              <a:rPr lang="en-US" altLang="zh-CN" b="1" dirty="0" err="1">
                <a:solidFill>
                  <a:srgbClr val="6A005F"/>
                </a:solidFill>
                <a:latin typeface="+mn-ea"/>
              </a:rPr>
              <a:t>ExecAction</a:t>
            </a:r>
            <a:r>
              <a:rPr lang="en-US" altLang="zh-CN" b="1" dirty="0">
                <a:solidFill>
                  <a:srgbClr val="6A005F"/>
                </a:solidFill>
                <a:latin typeface="+mn-ea"/>
              </a:rPr>
              <a:t>:</a:t>
            </a:r>
            <a:r>
              <a:rPr lang="zh-CN" altLang="en-US" b="1" dirty="0">
                <a:solidFill>
                  <a:srgbClr val="6A005F"/>
                </a:solidFill>
                <a:latin typeface="+mn-ea"/>
              </a:rPr>
              <a:t>在容器内部执行一个命令，如果该命令的返回码为</a:t>
            </a:r>
            <a:r>
              <a:rPr lang="en-US" altLang="zh-CN" b="1" dirty="0">
                <a:solidFill>
                  <a:srgbClr val="6A005F"/>
                </a:solidFill>
                <a:latin typeface="+mn-ea"/>
              </a:rPr>
              <a:t>0</a:t>
            </a:r>
            <a:r>
              <a:rPr lang="zh-CN" altLang="en-US" b="1" dirty="0">
                <a:solidFill>
                  <a:srgbClr val="6A005F"/>
                </a:solidFill>
                <a:latin typeface="+mn-ea"/>
              </a:rPr>
              <a:t>，则表明容器健康。</a:t>
            </a:r>
            <a:endParaRPr lang="en-US" altLang="zh-CN" b="1" dirty="0">
              <a:solidFill>
                <a:srgbClr val="6A005F"/>
              </a:solidFill>
              <a:latin typeface="+mn-ea"/>
            </a:endParaRPr>
          </a:p>
          <a:p>
            <a:r>
              <a:rPr lang="zh-CN" altLang="en-US" b="1" dirty="0">
                <a:solidFill>
                  <a:srgbClr val="6A005F"/>
                </a:solidFill>
                <a:latin typeface="+mn-ea"/>
              </a:rPr>
              <a:t>（</a:t>
            </a:r>
            <a:r>
              <a:rPr lang="en-US" altLang="zh-CN" b="1" dirty="0">
                <a:solidFill>
                  <a:srgbClr val="6A005F"/>
                </a:solidFill>
                <a:latin typeface="+mn-ea"/>
              </a:rPr>
              <a:t>2</a:t>
            </a:r>
            <a:r>
              <a:rPr lang="zh-CN" altLang="en-US" b="1" dirty="0">
                <a:solidFill>
                  <a:srgbClr val="6A005F"/>
                </a:solidFill>
                <a:latin typeface="+mn-ea"/>
              </a:rPr>
              <a:t>）</a:t>
            </a:r>
            <a:r>
              <a:rPr lang="en-US" altLang="zh-CN" b="1" dirty="0" err="1">
                <a:solidFill>
                  <a:srgbClr val="6A005F"/>
                </a:solidFill>
                <a:latin typeface="+mn-ea"/>
              </a:rPr>
              <a:t>TCPSocketAction</a:t>
            </a:r>
            <a:r>
              <a:rPr lang="en-US" altLang="zh-CN" b="1" dirty="0">
                <a:solidFill>
                  <a:srgbClr val="6A005F"/>
                </a:solidFill>
                <a:latin typeface="+mn-ea"/>
              </a:rPr>
              <a:t>: </a:t>
            </a:r>
            <a:r>
              <a:rPr lang="zh-CN" altLang="en-US" b="1" dirty="0">
                <a:solidFill>
                  <a:srgbClr val="6A005F"/>
                </a:solidFill>
                <a:latin typeface="+mn-ea"/>
              </a:rPr>
              <a:t>通过容器的</a:t>
            </a:r>
            <a:r>
              <a:rPr lang="en-US" altLang="zh-CN" b="1" dirty="0">
                <a:solidFill>
                  <a:srgbClr val="6A005F"/>
                </a:solidFill>
                <a:latin typeface="+mn-ea"/>
              </a:rPr>
              <a:t>IP</a:t>
            </a:r>
            <a:r>
              <a:rPr lang="zh-CN" altLang="en-US" b="1" dirty="0">
                <a:solidFill>
                  <a:srgbClr val="6A005F"/>
                </a:solidFill>
                <a:latin typeface="+mn-ea"/>
              </a:rPr>
              <a:t>地址和端口号执行</a:t>
            </a:r>
            <a:r>
              <a:rPr lang="en-US" altLang="zh-CN" b="1" dirty="0">
                <a:solidFill>
                  <a:srgbClr val="6A005F"/>
                </a:solidFill>
                <a:latin typeface="+mn-ea"/>
              </a:rPr>
              <a:t>TCP</a:t>
            </a:r>
            <a:r>
              <a:rPr lang="zh-CN" altLang="en-US" b="1" dirty="0">
                <a:solidFill>
                  <a:srgbClr val="6A005F"/>
                </a:solidFill>
                <a:latin typeface="+mn-ea"/>
              </a:rPr>
              <a:t>检查，如果能够建立</a:t>
            </a:r>
            <a:r>
              <a:rPr lang="en-US" altLang="zh-CN" b="1" dirty="0">
                <a:solidFill>
                  <a:srgbClr val="6A005F"/>
                </a:solidFill>
                <a:latin typeface="+mn-ea"/>
              </a:rPr>
              <a:t>TCP</a:t>
            </a:r>
            <a:r>
              <a:rPr lang="zh-CN" altLang="en-US" b="1" dirty="0">
                <a:solidFill>
                  <a:srgbClr val="6A005F"/>
                </a:solidFill>
                <a:latin typeface="+mn-ea"/>
              </a:rPr>
              <a:t>连接，则表明容器健康。</a:t>
            </a:r>
          </a:p>
          <a:p>
            <a:r>
              <a:rPr lang="zh-CN" altLang="en-US" b="1" dirty="0">
                <a:solidFill>
                  <a:srgbClr val="6A005F"/>
                </a:solidFill>
                <a:latin typeface="+mn-ea"/>
              </a:rPr>
              <a:t>（</a:t>
            </a:r>
            <a:r>
              <a:rPr lang="en-US" altLang="zh-CN" b="1" dirty="0">
                <a:solidFill>
                  <a:srgbClr val="6A005F"/>
                </a:solidFill>
                <a:latin typeface="+mn-ea"/>
              </a:rPr>
              <a:t>3</a:t>
            </a:r>
            <a:r>
              <a:rPr lang="zh-CN" altLang="en-US" b="1" dirty="0">
                <a:solidFill>
                  <a:srgbClr val="6A005F"/>
                </a:solidFill>
                <a:latin typeface="+mn-ea"/>
              </a:rPr>
              <a:t>）</a:t>
            </a:r>
            <a:r>
              <a:rPr lang="en-US" altLang="zh-CN" b="1" dirty="0" err="1">
                <a:solidFill>
                  <a:srgbClr val="6A005F"/>
                </a:solidFill>
                <a:latin typeface="+mn-ea"/>
              </a:rPr>
              <a:t>HTTPGetAction</a:t>
            </a:r>
            <a:r>
              <a:rPr lang="en-US" altLang="zh-CN" b="1" dirty="0">
                <a:solidFill>
                  <a:srgbClr val="6A005F"/>
                </a:solidFill>
                <a:latin typeface="+mn-ea"/>
              </a:rPr>
              <a:t>:</a:t>
            </a:r>
            <a:r>
              <a:rPr lang="zh-CN" altLang="en-US" b="1" dirty="0">
                <a:solidFill>
                  <a:srgbClr val="6A005F"/>
                </a:solidFill>
                <a:latin typeface="+mn-ea"/>
              </a:rPr>
              <a:t>通过容器的</a:t>
            </a:r>
            <a:r>
              <a:rPr lang="en-US" altLang="zh-CN" b="1" dirty="0">
                <a:solidFill>
                  <a:srgbClr val="6A005F"/>
                </a:solidFill>
                <a:latin typeface="+mn-ea"/>
              </a:rPr>
              <a:t>IP</a:t>
            </a:r>
            <a:r>
              <a:rPr lang="zh-CN" altLang="en-US" b="1" dirty="0">
                <a:solidFill>
                  <a:srgbClr val="6A005F"/>
                </a:solidFill>
                <a:latin typeface="+mn-ea"/>
              </a:rPr>
              <a:t>地址、端口号及路径调用</a:t>
            </a:r>
            <a:r>
              <a:rPr lang="en-US" altLang="zh-CN" b="1" dirty="0">
                <a:solidFill>
                  <a:srgbClr val="6A005F"/>
                </a:solidFill>
                <a:latin typeface="+mn-ea"/>
              </a:rPr>
              <a:t>HTTP Get</a:t>
            </a:r>
            <a:r>
              <a:rPr lang="zh-CN" altLang="en-US" b="1" dirty="0">
                <a:solidFill>
                  <a:srgbClr val="6A005F"/>
                </a:solidFill>
                <a:latin typeface="+mn-ea"/>
              </a:rPr>
              <a:t>方法，如果响应的状态码大于等于</a:t>
            </a:r>
            <a:r>
              <a:rPr lang="en-US" altLang="zh-CN" b="1" dirty="0">
                <a:solidFill>
                  <a:srgbClr val="6A005F"/>
                </a:solidFill>
                <a:latin typeface="+mn-ea"/>
              </a:rPr>
              <a:t>200</a:t>
            </a:r>
            <a:r>
              <a:rPr lang="zh-CN" altLang="en-US" b="1" dirty="0">
                <a:solidFill>
                  <a:srgbClr val="6A005F"/>
                </a:solidFill>
                <a:latin typeface="+mn-ea"/>
              </a:rPr>
              <a:t>且小于等于</a:t>
            </a:r>
            <a:r>
              <a:rPr lang="en-US" altLang="zh-CN" b="1" dirty="0">
                <a:solidFill>
                  <a:srgbClr val="6A005F"/>
                </a:solidFill>
                <a:latin typeface="+mn-ea"/>
              </a:rPr>
              <a:t>400</a:t>
            </a:r>
            <a:r>
              <a:rPr lang="zh-CN" altLang="en-US" b="1" dirty="0">
                <a:solidFill>
                  <a:srgbClr val="6A005F"/>
                </a:solidFill>
                <a:latin typeface="+mn-ea"/>
              </a:rPr>
              <a:t>，则认为容器状态健康。</a:t>
            </a:r>
          </a:p>
          <a:p>
            <a:endParaRPr lang="zh-CN" altLang="en-US" b="1" dirty="0">
              <a:solidFill>
                <a:srgbClr val="6A005F"/>
              </a:solidFill>
              <a:latin typeface="+mn-ea"/>
            </a:endParaRPr>
          </a:p>
          <a:p>
            <a:endParaRPr lang="en-US" altLang="zh-CN" b="1" dirty="0">
              <a:solidFill>
                <a:srgbClr val="6A005F"/>
              </a:solidFill>
              <a:latin typeface="+mn-ea"/>
            </a:endParaRPr>
          </a:p>
        </p:txBody>
      </p:sp>
      <p:pic>
        <p:nvPicPr>
          <p:cNvPr id="2" name="图片 1">
            <a:extLst>
              <a:ext uri="{FF2B5EF4-FFF2-40B4-BE49-F238E27FC236}">
                <a16:creationId xmlns:a16="http://schemas.microsoft.com/office/drawing/2014/main" id="{B253FF50-C9A5-4E66-AF20-2545EA369ECF}"/>
              </a:ext>
            </a:extLst>
          </p:cNvPr>
          <p:cNvPicPr>
            <a:picLocks noChangeAspect="1"/>
          </p:cNvPicPr>
          <p:nvPr/>
        </p:nvPicPr>
        <p:blipFill>
          <a:blip r:embed="rId4"/>
          <a:stretch>
            <a:fillRect/>
          </a:stretch>
        </p:blipFill>
        <p:spPr>
          <a:xfrm>
            <a:off x="3657599" y="4175714"/>
            <a:ext cx="5383875" cy="2150644"/>
          </a:xfrm>
          <a:prstGeom prst="rect">
            <a:avLst/>
          </a:prstGeom>
        </p:spPr>
      </p:pic>
    </p:spTree>
    <p:extLst>
      <p:ext uri="{BB962C8B-B14F-4D97-AF65-F5344CB8AC3E}">
        <p14:creationId xmlns:p14="http://schemas.microsoft.com/office/powerpoint/2010/main" val="2464283097"/>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127102"/>
            <a:ext cx="8670694" cy="584775"/>
          </a:xfrm>
          <a:prstGeom prst="rect">
            <a:avLst/>
          </a:prstGeom>
        </p:spPr>
        <p:txBody>
          <a:bodyPr wrap="square">
            <a:spAutoFit/>
          </a:bodyPr>
          <a:lstStyle/>
          <a:p>
            <a:pPr lvl="0">
              <a:defRPr/>
            </a:pPr>
            <a:r>
              <a:rPr lang="en-US" altLang="zh-CN" sz="3200" b="1" dirty="0" err="1">
                <a:solidFill>
                  <a:srgbClr val="6A005F"/>
                </a:solidFill>
                <a:sym typeface="+mn-ea"/>
              </a:rPr>
              <a:t>Kube</a:t>
            </a:r>
            <a:r>
              <a:rPr lang="en-US" altLang="zh-CN" sz="3200" b="1" dirty="0">
                <a:solidFill>
                  <a:srgbClr val="6A005F"/>
                </a:solidFill>
                <a:sym typeface="+mn-ea"/>
              </a:rPr>
              <a:t>-proxy</a:t>
            </a:r>
            <a:r>
              <a:rPr lang="zh-CN" altLang="en-US" sz="3200" b="1" dirty="0">
                <a:solidFill>
                  <a:srgbClr val="6A005F"/>
                </a:solidFill>
                <a:sym typeface="+mn-ea"/>
              </a:rPr>
              <a:t>运行机制分析</a:t>
            </a:r>
            <a:endParaRPr lang="en-US" altLang="zh-CN" sz="3200" b="1" dirty="0">
              <a:solidFill>
                <a:srgbClr val="6A005F"/>
              </a:solidFill>
              <a:sym typeface="+mn-ea"/>
            </a:endParaRPr>
          </a:p>
        </p:txBody>
      </p:sp>
      <p:sp>
        <p:nvSpPr>
          <p:cNvPr id="6" name="文本框 5">
            <a:extLst>
              <a:ext uri="{FF2B5EF4-FFF2-40B4-BE49-F238E27FC236}">
                <a16:creationId xmlns:a16="http://schemas.microsoft.com/office/drawing/2014/main" id="{625E4212-E234-1145-9F86-4633E055139F}"/>
              </a:ext>
            </a:extLst>
          </p:cNvPr>
          <p:cNvSpPr txBox="1"/>
          <p:nvPr/>
        </p:nvSpPr>
        <p:spPr>
          <a:xfrm>
            <a:off x="805815" y="942988"/>
            <a:ext cx="9582194" cy="1477328"/>
          </a:xfrm>
          <a:prstGeom prst="rect">
            <a:avLst/>
          </a:prstGeom>
          <a:noFill/>
        </p:spPr>
        <p:txBody>
          <a:bodyPr wrap="square" rtlCol="0">
            <a:spAutoFit/>
          </a:bodyPr>
          <a:lstStyle/>
          <a:p>
            <a:r>
              <a:rPr kumimoji="1" lang="zh-CN" altLang="en-US" b="1" dirty="0">
                <a:solidFill>
                  <a:srgbClr val="6A005F"/>
                </a:solidFill>
              </a:rPr>
              <a:t>      前面提到，</a:t>
            </a:r>
            <a:r>
              <a:rPr kumimoji="1" lang="en-US" altLang="zh-CN" b="1" dirty="0">
                <a:solidFill>
                  <a:srgbClr val="6A005F"/>
                </a:solidFill>
              </a:rPr>
              <a:t>Service</a:t>
            </a:r>
            <a:r>
              <a:rPr kumimoji="1" lang="zh-CN" altLang="en-US" b="1" dirty="0">
                <a:solidFill>
                  <a:srgbClr val="6A005F"/>
                </a:solidFill>
              </a:rPr>
              <a:t>是对一组</a:t>
            </a:r>
            <a:r>
              <a:rPr kumimoji="1" lang="en-US" altLang="zh-CN" b="1" dirty="0">
                <a:solidFill>
                  <a:srgbClr val="6A005F"/>
                </a:solidFill>
              </a:rPr>
              <a:t>Pod</a:t>
            </a:r>
            <a:r>
              <a:rPr kumimoji="1" lang="zh-CN" altLang="en-US" b="1" dirty="0">
                <a:solidFill>
                  <a:srgbClr val="6A005F"/>
                </a:solidFill>
              </a:rPr>
              <a:t>的抽象，它会根据访问策略（如负载均衡策略）来访问这组</a:t>
            </a:r>
            <a:r>
              <a:rPr kumimoji="1" lang="en-US" altLang="zh-CN" b="1" dirty="0">
                <a:solidFill>
                  <a:srgbClr val="6A005F"/>
                </a:solidFill>
              </a:rPr>
              <a:t>Pod</a:t>
            </a:r>
            <a:r>
              <a:rPr kumimoji="1" lang="zh-CN" altLang="en-US" b="1" dirty="0">
                <a:solidFill>
                  <a:srgbClr val="6A005F"/>
                </a:solidFill>
              </a:rPr>
              <a:t>。</a:t>
            </a:r>
            <a:endParaRPr kumimoji="1" lang="en-US" altLang="zh-CN" b="1" dirty="0">
              <a:solidFill>
                <a:srgbClr val="6A005F"/>
              </a:solidFill>
            </a:endParaRPr>
          </a:p>
          <a:p>
            <a:r>
              <a:rPr kumimoji="1" lang="en-US" altLang="zh-CN" b="1" dirty="0">
                <a:solidFill>
                  <a:srgbClr val="6A005F"/>
                </a:solidFill>
              </a:rPr>
              <a:t>      Kubernetes</a:t>
            </a:r>
            <a:r>
              <a:rPr kumimoji="1" lang="zh-CN" altLang="en-US" b="1" dirty="0">
                <a:solidFill>
                  <a:srgbClr val="6A005F"/>
                </a:solidFill>
              </a:rPr>
              <a:t>在创建服务时会为服务分配一个虚拟的</a:t>
            </a:r>
            <a:r>
              <a:rPr kumimoji="1" lang="en-US" altLang="zh-CN" b="1" dirty="0">
                <a:solidFill>
                  <a:srgbClr val="6A005F"/>
                </a:solidFill>
              </a:rPr>
              <a:t>IP</a:t>
            </a:r>
            <a:r>
              <a:rPr kumimoji="1" lang="zh-CN" altLang="en-US" b="1" dirty="0">
                <a:solidFill>
                  <a:srgbClr val="6A005F"/>
                </a:solidFill>
              </a:rPr>
              <a:t>地址，客户端通过访问这个虚拟的</a:t>
            </a:r>
            <a:r>
              <a:rPr kumimoji="1" lang="en-US" altLang="zh-CN" b="1" dirty="0">
                <a:solidFill>
                  <a:srgbClr val="6A005F"/>
                </a:solidFill>
              </a:rPr>
              <a:t>IP</a:t>
            </a:r>
          </a:p>
          <a:p>
            <a:r>
              <a:rPr kumimoji="1" lang="zh-CN" altLang="en-US" b="1" dirty="0">
                <a:solidFill>
                  <a:srgbClr val="6A005F"/>
                </a:solidFill>
              </a:rPr>
              <a:t>地址来访问服务，而服务则负责将请求转发到后端的</a:t>
            </a:r>
            <a:r>
              <a:rPr kumimoji="1" lang="en-US" altLang="zh-CN" b="1" dirty="0">
                <a:solidFill>
                  <a:srgbClr val="6A005F"/>
                </a:solidFill>
              </a:rPr>
              <a:t>Pod</a:t>
            </a:r>
            <a:r>
              <a:rPr kumimoji="1" lang="zh-CN" altLang="en-US" b="1" dirty="0">
                <a:solidFill>
                  <a:srgbClr val="6A005F"/>
                </a:solidFill>
              </a:rPr>
              <a:t>上。这就类似于一个反向代理。</a:t>
            </a:r>
            <a:endParaRPr kumimoji="1" lang="en-US" altLang="zh-CN" b="1" dirty="0">
              <a:solidFill>
                <a:srgbClr val="6A005F"/>
              </a:solidFill>
            </a:endParaRPr>
          </a:p>
          <a:p>
            <a:r>
              <a:rPr kumimoji="1" lang="en-US" altLang="zh-CN" b="1" dirty="0">
                <a:solidFill>
                  <a:srgbClr val="6A005F"/>
                </a:solidFill>
              </a:rPr>
              <a:t>      </a:t>
            </a:r>
            <a:r>
              <a:rPr kumimoji="1" lang="zh-CN" altLang="en-US" b="1" dirty="0">
                <a:solidFill>
                  <a:srgbClr val="6A005F"/>
                </a:solidFill>
              </a:rPr>
              <a:t>而</a:t>
            </a:r>
            <a:r>
              <a:rPr kumimoji="1" lang="en-US" altLang="zh-CN" b="1" dirty="0" err="1">
                <a:solidFill>
                  <a:srgbClr val="6A005F"/>
                </a:solidFill>
              </a:rPr>
              <a:t>Kubelet</a:t>
            </a:r>
            <a:r>
              <a:rPr kumimoji="1" lang="en-US" altLang="zh-CN" b="1" dirty="0">
                <a:solidFill>
                  <a:srgbClr val="6A005F"/>
                </a:solidFill>
              </a:rPr>
              <a:t>-proxy</a:t>
            </a:r>
            <a:r>
              <a:rPr kumimoji="1" lang="zh-CN" altLang="en-US" b="1" dirty="0">
                <a:solidFill>
                  <a:srgbClr val="6A005F"/>
                </a:solidFill>
              </a:rPr>
              <a:t>正是这样一个透明代理兼负载均衡器。</a:t>
            </a:r>
            <a:endParaRPr kumimoji="1" lang="en-US" altLang="zh-CN" b="1" dirty="0">
              <a:solidFill>
                <a:srgbClr val="6A005F"/>
              </a:solidFill>
            </a:endParaRPr>
          </a:p>
        </p:txBody>
      </p:sp>
      <p:pic>
        <p:nvPicPr>
          <p:cNvPr id="2" name="图片 1">
            <a:extLst>
              <a:ext uri="{FF2B5EF4-FFF2-40B4-BE49-F238E27FC236}">
                <a16:creationId xmlns:a16="http://schemas.microsoft.com/office/drawing/2014/main" id="{9500C874-CA2D-453F-A29B-ADC315767645}"/>
              </a:ext>
            </a:extLst>
          </p:cNvPr>
          <p:cNvPicPr>
            <a:picLocks noChangeAspect="1"/>
          </p:cNvPicPr>
          <p:nvPr/>
        </p:nvPicPr>
        <p:blipFill>
          <a:blip r:embed="rId4"/>
          <a:stretch>
            <a:fillRect/>
          </a:stretch>
        </p:blipFill>
        <p:spPr>
          <a:xfrm>
            <a:off x="2703443" y="2651427"/>
            <a:ext cx="6226479" cy="3637943"/>
          </a:xfrm>
          <a:prstGeom prst="rect">
            <a:avLst/>
          </a:prstGeom>
        </p:spPr>
      </p:pic>
      <p:sp>
        <p:nvSpPr>
          <p:cNvPr id="4" name="矩形: 圆角 3">
            <a:extLst>
              <a:ext uri="{FF2B5EF4-FFF2-40B4-BE49-F238E27FC236}">
                <a16:creationId xmlns:a16="http://schemas.microsoft.com/office/drawing/2014/main" id="{4DA73D6F-A7E3-443A-BE10-91C1269EA381}"/>
              </a:ext>
            </a:extLst>
          </p:cNvPr>
          <p:cNvSpPr/>
          <p:nvPr/>
        </p:nvSpPr>
        <p:spPr>
          <a:xfrm>
            <a:off x="5009322" y="4094922"/>
            <a:ext cx="1417982" cy="477078"/>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129332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127102"/>
            <a:ext cx="8670694" cy="584775"/>
          </a:xfrm>
          <a:prstGeom prst="rect">
            <a:avLst/>
          </a:prstGeom>
        </p:spPr>
        <p:txBody>
          <a:bodyPr wrap="square">
            <a:spAutoFit/>
          </a:bodyPr>
          <a:lstStyle/>
          <a:p>
            <a:pPr lvl="0">
              <a:defRPr/>
            </a:pPr>
            <a:r>
              <a:rPr lang="en-US" altLang="zh-CN" sz="3200" b="1" dirty="0" err="1">
                <a:solidFill>
                  <a:srgbClr val="6A005F"/>
                </a:solidFill>
                <a:sym typeface="+mn-ea"/>
              </a:rPr>
              <a:t>Kube</a:t>
            </a:r>
            <a:r>
              <a:rPr lang="en-US" altLang="zh-CN" sz="3200" b="1" dirty="0">
                <a:solidFill>
                  <a:srgbClr val="6A005F"/>
                </a:solidFill>
                <a:sym typeface="+mn-ea"/>
              </a:rPr>
              <a:t>-proxy</a:t>
            </a:r>
            <a:r>
              <a:rPr lang="zh-CN" altLang="en-US" sz="3200" b="1" dirty="0">
                <a:solidFill>
                  <a:srgbClr val="6A005F"/>
                </a:solidFill>
                <a:sym typeface="+mn-ea"/>
              </a:rPr>
              <a:t>运行机制分析</a:t>
            </a:r>
            <a:endParaRPr lang="en-US" altLang="zh-CN" sz="3200" b="1" dirty="0">
              <a:solidFill>
                <a:srgbClr val="6A005F"/>
              </a:solidFill>
              <a:sym typeface="+mn-ea"/>
            </a:endParaRPr>
          </a:p>
        </p:txBody>
      </p:sp>
      <p:sp>
        <p:nvSpPr>
          <p:cNvPr id="6" name="文本框 5">
            <a:extLst>
              <a:ext uri="{FF2B5EF4-FFF2-40B4-BE49-F238E27FC236}">
                <a16:creationId xmlns:a16="http://schemas.microsoft.com/office/drawing/2014/main" id="{625E4212-E234-1145-9F86-4633E055139F}"/>
              </a:ext>
            </a:extLst>
          </p:cNvPr>
          <p:cNvSpPr txBox="1"/>
          <p:nvPr/>
        </p:nvSpPr>
        <p:spPr>
          <a:xfrm>
            <a:off x="805814" y="942988"/>
            <a:ext cx="10021211" cy="4524315"/>
          </a:xfrm>
          <a:prstGeom prst="rect">
            <a:avLst/>
          </a:prstGeom>
          <a:noFill/>
        </p:spPr>
        <p:txBody>
          <a:bodyPr wrap="square" rtlCol="0">
            <a:spAutoFit/>
          </a:bodyPr>
          <a:lstStyle/>
          <a:p>
            <a:r>
              <a:rPr kumimoji="1" lang="en-US" altLang="zh-CN" b="1" dirty="0">
                <a:solidFill>
                  <a:srgbClr val="6A005F"/>
                </a:solidFill>
              </a:rPr>
              <a:t>      </a:t>
            </a:r>
            <a:r>
              <a:rPr kumimoji="1" lang="en-US" altLang="zh-CN" b="1" dirty="0" err="1">
                <a:solidFill>
                  <a:srgbClr val="6A005F"/>
                </a:solidFill>
              </a:rPr>
              <a:t>Kube</a:t>
            </a:r>
            <a:r>
              <a:rPr kumimoji="1" lang="en-US" altLang="zh-CN" b="1" dirty="0">
                <a:solidFill>
                  <a:srgbClr val="6A005F"/>
                </a:solidFill>
              </a:rPr>
              <a:t>-proxy</a:t>
            </a:r>
            <a:r>
              <a:rPr kumimoji="1" lang="zh-CN" altLang="en-US" b="1" dirty="0">
                <a:solidFill>
                  <a:srgbClr val="6A005F"/>
                </a:solidFill>
              </a:rPr>
              <a:t>通过查询和监听</a:t>
            </a:r>
            <a:r>
              <a:rPr kumimoji="1" lang="en-US" altLang="zh-CN" b="1" dirty="0">
                <a:solidFill>
                  <a:srgbClr val="6A005F"/>
                </a:solidFill>
              </a:rPr>
              <a:t>API Server</a:t>
            </a:r>
            <a:r>
              <a:rPr kumimoji="1" lang="zh-CN" altLang="en-US" b="1" dirty="0">
                <a:solidFill>
                  <a:srgbClr val="6A005F"/>
                </a:solidFill>
              </a:rPr>
              <a:t>中</a:t>
            </a:r>
            <a:r>
              <a:rPr kumimoji="1" lang="en-US" altLang="zh-CN" b="1" dirty="0">
                <a:solidFill>
                  <a:srgbClr val="6A005F"/>
                </a:solidFill>
              </a:rPr>
              <a:t>Service</a:t>
            </a:r>
            <a:r>
              <a:rPr kumimoji="1" lang="zh-CN" altLang="en-US" b="1" dirty="0">
                <a:solidFill>
                  <a:srgbClr val="6A005F"/>
                </a:solidFill>
              </a:rPr>
              <a:t>与</a:t>
            </a:r>
            <a:r>
              <a:rPr kumimoji="1" lang="en-US" altLang="zh-CN" b="1" dirty="0">
                <a:solidFill>
                  <a:srgbClr val="6A005F"/>
                </a:solidFill>
              </a:rPr>
              <a:t>Endpoints</a:t>
            </a:r>
            <a:r>
              <a:rPr kumimoji="1" lang="zh-CN" altLang="en-US" b="1" dirty="0">
                <a:solidFill>
                  <a:srgbClr val="6A005F"/>
                </a:solidFill>
              </a:rPr>
              <a:t>的变化，为每个</a:t>
            </a:r>
            <a:r>
              <a:rPr kumimoji="1" lang="en-US" altLang="zh-CN" b="1" dirty="0">
                <a:solidFill>
                  <a:srgbClr val="6A005F"/>
                </a:solidFill>
              </a:rPr>
              <a:t>Service </a:t>
            </a:r>
            <a:r>
              <a:rPr kumimoji="1" lang="zh-CN" altLang="en-US" b="1" dirty="0">
                <a:solidFill>
                  <a:srgbClr val="6A005F"/>
                </a:solidFill>
              </a:rPr>
              <a:t>都建立了一个“服务代理对象”，并自动同步。服务代理对象是</a:t>
            </a:r>
            <a:r>
              <a:rPr kumimoji="1" lang="en-US" altLang="zh-CN" b="1" dirty="0" err="1">
                <a:solidFill>
                  <a:srgbClr val="6A005F"/>
                </a:solidFill>
              </a:rPr>
              <a:t>kube</a:t>
            </a:r>
            <a:r>
              <a:rPr kumimoji="1" lang="en-US" altLang="zh-CN" b="1" dirty="0">
                <a:solidFill>
                  <a:srgbClr val="6A005F"/>
                </a:solidFill>
              </a:rPr>
              <a:t>-proxy</a:t>
            </a:r>
            <a:r>
              <a:rPr kumimoji="1" lang="zh-CN" altLang="en-US" b="1" dirty="0">
                <a:solidFill>
                  <a:srgbClr val="6A005F"/>
                </a:solidFill>
              </a:rPr>
              <a:t>程序内部的一种数据结构，它包括一个用于监听此服务请求的</a:t>
            </a:r>
            <a:r>
              <a:rPr kumimoji="1" lang="en-US" altLang="zh-CN" b="1" dirty="0" err="1">
                <a:solidFill>
                  <a:srgbClr val="6A005F"/>
                </a:solidFill>
              </a:rPr>
              <a:t>SocketServer</a:t>
            </a:r>
            <a:r>
              <a:rPr kumimoji="1" lang="en-US" altLang="zh-CN" b="1" dirty="0">
                <a:solidFill>
                  <a:srgbClr val="6A005F"/>
                </a:solidFill>
              </a:rPr>
              <a:t>,</a:t>
            </a:r>
            <a:r>
              <a:rPr kumimoji="1" lang="zh-CN" altLang="en-US" b="1" dirty="0">
                <a:solidFill>
                  <a:srgbClr val="6A005F"/>
                </a:solidFill>
              </a:rPr>
              <a:t>，</a:t>
            </a:r>
            <a:r>
              <a:rPr kumimoji="1" lang="en-US" altLang="zh-CN" b="1" dirty="0" err="1">
                <a:solidFill>
                  <a:srgbClr val="6A005F"/>
                </a:solidFill>
              </a:rPr>
              <a:t>SocketServer</a:t>
            </a:r>
            <a:r>
              <a:rPr kumimoji="1" lang="en-US" altLang="zh-CN" b="1" dirty="0">
                <a:solidFill>
                  <a:srgbClr val="6A005F"/>
                </a:solidFill>
              </a:rPr>
              <a:t> </a:t>
            </a:r>
            <a:r>
              <a:rPr kumimoji="1" lang="zh-CN" altLang="en-US" b="1" dirty="0">
                <a:solidFill>
                  <a:srgbClr val="6A005F"/>
                </a:solidFill>
              </a:rPr>
              <a:t>的端口是随机选择的一个本地空闲端口。此外，</a:t>
            </a:r>
            <a:r>
              <a:rPr kumimoji="1" lang="en-US" altLang="zh-CN" b="1" dirty="0" err="1">
                <a:solidFill>
                  <a:srgbClr val="6A005F"/>
                </a:solidFill>
              </a:rPr>
              <a:t>kube</a:t>
            </a:r>
            <a:r>
              <a:rPr kumimoji="1" lang="en-US" altLang="zh-CN" b="1" dirty="0">
                <a:solidFill>
                  <a:srgbClr val="6A005F"/>
                </a:solidFill>
              </a:rPr>
              <a:t> proxy</a:t>
            </a:r>
            <a:r>
              <a:rPr kumimoji="1" lang="zh-CN" altLang="en-US" b="1" dirty="0">
                <a:solidFill>
                  <a:srgbClr val="6A005F"/>
                </a:solidFill>
              </a:rPr>
              <a:t>内部也创建了一个负载均衡器</a:t>
            </a:r>
            <a:r>
              <a:rPr kumimoji="1" lang="en-US" altLang="zh-CN" b="1" dirty="0">
                <a:solidFill>
                  <a:srgbClr val="6A005F"/>
                </a:solidFill>
              </a:rPr>
              <a:t>——</a:t>
            </a:r>
            <a:r>
              <a:rPr kumimoji="1" lang="en-US" altLang="zh-CN" b="1" dirty="0" err="1">
                <a:solidFill>
                  <a:srgbClr val="6A005F"/>
                </a:solidFill>
              </a:rPr>
              <a:t>LoadBalancer</a:t>
            </a:r>
            <a:r>
              <a:rPr kumimoji="1" lang="zh-CN" altLang="en-US" b="1" dirty="0">
                <a:solidFill>
                  <a:srgbClr val="6A005F"/>
                </a:solidFill>
              </a:rPr>
              <a:t>，</a:t>
            </a:r>
            <a:r>
              <a:rPr kumimoji="1" lang="en-US" altLang="zh-CN" b="1" dirty="0" err="1">
                <a:solidFill>
                  <a:srgbClr val="6A005F"/>
                </a:solidFill>
              </a:rPr>
              <a:t>LoadBalancer</a:t>
            </a:r>
            <a:r>
              <a:rPr kumimoji="1" lang="en-US" altLang="zh-CN" b="1" dirty="0">
                <a:solidFill>
                  <a:srgbClr val="6A005F"/>
                </a:solidFill>
              </a:rPr>
              <a:t> </a:t>
            </a:r>
            <a:r>
              <a:rPr kumimoji="1" lang="zh-CN" altLang="en-US" b="1" dirty="0">
                <a:solidFill>
                  <a:srgbClr val="6A005F"/>
                </a:solidFill>
              </a:rPr>
              <a:t>上保存</a:t>
            </a:r>
            <a:r>
              <a:rPr kumimoji="1" lang="en-US" altLang="zh-CN" b="1" dirty="0">
                <a:solidFill>
                  <a:srgbClr val="6A005F"/>
                </a:solidFill>
              </a:rPr>
              <a:t>Service</a:t>
            </a:r>
            <a:r>
              <a:rPr kumimoji="1" lang="zh-CN" altLang="en-US" b="1" dirty="0">
                <a:solidFill>
                  <a:srgbClr val="6A005F"/>
                </a:solidFill>
              </a:rPr>
              <a:t>到对应的后端</a:t>
            </a:r>
            <a:r>
              <a:rPr kumimoji="1" lang="en-US" altLang="zh-CN" b="1" dirty="0">
                <a:solidFill>
                  <a:srgbClr val="6A005F"/>
                </a:solidFill>
              </a:rPr>
              <a:t>Endpoint</a:t>
            </a:r>
            <a:r>
              <a:rPr kumimoji="1" lang="zh-CN" altLang="en-US" b="1" dirty="0">
                <a:solidFill>
                  <a:srgbClr val="6A005F"/>
                </a:solidFill>
              </a:rPr>
              <a:t>列表的动态转发路由表，而具体的路由选择则取决于</a:t>
            </a:r>
            <a:r>
              <a:rPr kumimoji="1" lang="en-US" altLang="zh-CN" b="1" dirty="0">
                <a:solidFill>
                  <a:srgbClr val="6A005F"/>
                </a:solidFill>
              </a:rPr>
              <a:t>Round Robin</a:t>
            </a:r>
            <a:r>
              <a:rPr kumimoji="1" lang="zh-CN" altLang="en-US" b="1" dirty="0">
                <a:solidFill>
                  <a:srgbClr val="6A005F"/>
                </a:solidFill>
              </a:rPr>
              <a:t>负载均衡算法及</a:t>
            </a:r>
            <a:r>
              <a:rPr kumimoji="1" lang="en-US" altLang="zh-CN" b="1" dirty="0">
                <a:solidFill>
                  <a:srgbClr val="6A005F"/>
                </a:solidFill>
              </a:rPr>
              <a:t>Service</a:t>
            </a:r>
            <a:r>
              <a:rPr kumimoji="1" lang="zh-CN" altLang="en-US" b="1" dirty="0">
                <a:solidFill>
                  <a:srgbClr val="6A005F"/>
                </a:solidFill>
              </a:rPr>
              <a:t>的</a:t>
            </a:r>
            <a:r>
              <a:rPr kumimoji="1" lang="en-US" altLang="zh-CN" b="1" dirty="0">
                <a:solidFill>
                  <a:srgbClr val="6A005F"/>
                </a:solidFill>
              </a:rPr>
              <a:t>Session</a:t>
            </a:r>
            <a:r>
              <a:rPr kumimoji="1" lang="zh-CN" altLang="en-US" b="1" dirty="0">
                <a:solidFill>
                  <a:srgbClr val="6A005F"/>
                </a:solidFill>
              </a:rPr>
              <a:t>会话保持</a:t>
            </a:r>
            <a:r>
              <a:rPr kumimoji="1" lang="en-US" altLang="zh-CN" b="1" dirty="0">
                <a:solidFill>
                  <a:srgbClr val="6A005F"/>
                </a:solidFill>
              </a:rPr>
              <a:t>(</a:t>
            </a:r>
            <a:r>
              <a:rPr kumimoji="1" lang="en-US" altLang="zh-CN" b="1" dirty="0" err="1">
                <a:solidFill>
                  <a:srgbClr val="6A005F"/>
                </a:solidFill>
              </a:rPr>
              <a:t>SessionAffinity</a:t>
            </a:r>
            <a:r>
              <a:rPr kumimoji="1" lang="en-US" altLang="zh-CN" b="1" dirty="0">
                <a:solidFill>
                  <a:srgbClr val="6A005F"/>
                </a:solidFill>
              </a:rPr>
              <a:t>) </a:t>
            </a:r>
            <a:r>
              <a:rPr kumimoji="1" lang="zh-CN" altLang="en-US" b="1" dirty="0">
                <a:solidFill>
                  <a:srgbClr val="6A005F"/>
                </a:solidFill>
              </a:rPr>
              <a:t>这两个特性。</a:t>
            </a:r>
            <a:endParaRPr kumimoji="1" lang="en-US" altLang="zh-CN" b="1" dirty="0">
              <a:solidFill>
                <a:srgbClr val="6A005F"/>
              </a:solidFill>
            </a:endParaRPr>
          </a:p>
          <a:p>
            <a:endParaRPr kumimoji="1" lang="en-US" altLang="zh-CN" b="1" dirty="0">
              <a:solidFill>
                <a:srgbClr val="6A005F"/>
              </a:solidFill>
            </a:endParaRPr>
          </a:p>
          <a:p>
            <a:pPr marL="285750" indent="-285750">
              <a:buFont typeface="Arial" panose="020B0604020202020204" pitchFamily="34" charset="0"/>
              <a:buChar char="•"/>
            </a:pPr>
            <a:r>
              <a:rPr kumimoji="1" lang="zh-CN" altLang="en-US" b="1" dirty="0">
                <a:solidFill>
                  <a:srgbClr val="6A005F"/>
                </a:solidFill>
              </a:rPr>
              <a:t>透明代理</a:t>
            </a:r>
            <a:endParaRPr kumimoji="1" lang="en-US" altLang="zh-CN" b="1" dirty="0">
              <a:solidFill>
                <a:srgbClr val="6A005F"/>
              </a:solidFill>
            </a:endParaRPr>
          </a:p>
          <a:p>
            <a:r>
              <a:rPr kumimoji="1" lang="zh-CN" altLang="en-US" b="1" dirty="0">
                <a:solidFill>
                  <a:srgbClr val="6A005F"/>
                </a:solidFill>
              </a:rPr>
              <a:t>      访问</a:t>
            </a:r>
            <a:r>
              <a:rPr kumimoji="1" lang="en-US" altLang="zh-CN" b="1" dirty="0">
                <a:solidFill>
                  <a:srgbClr val="6A005F"/>
                </a:solidFill>
              </a:rPr>
              <a:t>Service</a:t>
            </a:r>
            <a:r>
              <a:rPr kumimoji="1" lang="zh-CN" altLang="en-US" b="1" dirty="0">
                <a:solidFill>
                  <a:srgbClr val="6A005F"/>
                </a:solidFill>
              </a:rPr>
              <a:t>的请求，不论是用</a:t>
            </a:r>
            <a:r>
              <a:rPr kumimoji="1" lang="en-US" altLang="zh-CN" b="1" dirty="0">
                <a:solidFill>
                  <a:srgbClr val="6A005F"/>
                </a:solidFill>
              </a:rPr>
              <a:t>Cluster IP + </a:t>
            </a:r>
            <a:r>
              <a:rPr kumimoji="1" lang="en-US" altLang="zh-CN" b="1" dirty="0" err="1">
                <a:solidFill>
                  <a:srgbClr val="6A005F"/>
                </a:solidFill>
              </a:rPr>
              <a:t>TargetPort</a:t>
            </a:r>
            <a:r>
              <a:rPr kumimoji="1" lang="zh-CN" altLang="en-US" b="1" dirty="0">
                <a:solidFill>
                  <a:srgbClr val="6A005F"/>
                </a:solidFill>
              </a:rPr>
              <a:t>的方式，还是用节点机</a:t>
            </a:r>
            <a:r>
              <a:rPr kumimoji="1" lang="en-US" altLang="zh-CN" b="1" dirty="0">
                <a:solidFill>
                  <a:srgbClr val="6A005F"/>
                </a:solidFill>
              </a:rPr>
              <a:t>IP+ </a:t>
            </a:r>
            <a:r>
              <a:rPr kumimoji="1" lang="en-US" altLang="zh-CN" b="1" dirty="0" err="1">
                <a:solidFill>
                  <a:srgbClr val="6A005F"/>
                </a:solidFill>
              </a:rPr>
              <a:t>NodePort</a:t>
            </a:r>
            <a:r>
              <a:rPr kumimoji="1" lang="zh-CN" altLang="en-US" b="1" dirty="0">
                <a:solidFill>
                  <a:srgbClr val="6A005F"/>
                </a:solidFill>
              </a:rPr>
              <a:t>的方式，都被节点机的</a:t>
            </a:r>
            <a:r>
              <a:rPr kumimoji="1" lang="en-US" altLang="zh-CN" b="1" dirty="0">
                <a:solidFill>
                  <a:srgbClr val="6A005F"/>
                </a:solidFill>
              </a:rPr>
              <a:t>Iptables</a:t>
            </a:r>
            <a:r>
              <a:rPr kumimoji="1" lang="zh-CN" altLang="en-US" b="1" dirty="0">
                <a:solidFill>
                  <a:srgbClr val="6A005F"/>
                </a:solidFill>
              </a:rPr>
              <a:t>规则重定向到</a:t>
            </a:r>
            <a:r>
              <a:rPr kumimoji="1" lang="en-US" altLang="zh-CN" b="1" dirty="0" err="1">
                <a:solidFill>
                  <a:srgbClr val="6A005F"/>
                </a:solidFill>
              </a:rPr>
              <a:t>kube</a:t>
            </a:r>
            <a:r>
              <a:rPr kumimoji="1" lang="en-US" altLang="zh-CN" b="1" dirty="0">
                <a:solidFill>
                  <a:srgbClr val="6A005F"/>
                </a:solidFill>
              </a:rPr>
              <a:t>-proxy</a:t>
            </a:r>
            <a:r>
              <a:rPr kumimoji="1" lang="zh-CN" altLang="en-US" b="1" dirty="0">
                <a:solidFill>
                  <a:srgbClr val="6A005F"/>
                </a:solidFill>
              </a:rPr>
              <a:t>监听</a:t>
            </a:r>
            <a:r>
              <a:rPr kumimoji="1" lang="en-US" altLang="zh-CN" b="1" dirty="0">
                <a:solidFill>
                  <a:srgbClr val="6A005F"/>
                </a:solidFill>
              </a:rPr>
              <a:t>Service</a:t>
            </a:r>
            <a:r>
              <a:rPr kumimoji="1" lang="zh-CN" altLang="en-US" b="1" dirty="0">
                <a:solidFill>
                  <a:srgbClr val="6A005F"/>
                </a:solidFill>
              </a:rPr>
              <a:t>服务代理端口。</a:t>
            </a:r>
            <a:endParaRPr kumimoji="1" lang="en-US" altLang="zh-CN" b="1" dirty="0">
              <a:solidFill>
                <a:srgbClr val="6A005F"/>
              </a:solidFill>
            </a:endParaRPr>
          </a:p>
          <a:p>
            <a:endParaRPr kumimoji="1" lang="en-US" altLang="zh-CN" b="1" dirty="0">
              <a:solidFill>
                <a:srgbClr val="6A005F"/>
              </a:solidFill>
            </a:endParaRPr>
          </a:p>
          <a:p>
            <a:pPr marL="285750" indent="-285750">
              <a:buFont typeface="Arial" panose="020B0604020202020204" pitchFamily="34" charset="0"/>
              <a:buChar char="•"/>
            </a:pPr>
            <a:r>
              <a:rPr kumimoji="1" lang="zh-CN" altLang="en-US" b="1" dirty="0">
                <a:solidFill>
                  <a:srgbClr val="6A005F"/>
                </a:solidFill>
              </a:rPr>
              <a:t>负载均衡</a:t>
            </a:r>
            <a:r>
              <a:rPr kumimoji="1" lang="en-US" altLang="zh-CN" b="1" dirty="0">
                <a:solidFill>
                  <a:srgbClr val="6A005F"/>
                </a:solidFill>
              </a:rPr>
              <a:t>——</a:t>
            </a:r>
            <a:r>
              <a:rPr kumimoji="1" lang="en-US" altLang="zh-CN" b="1" dirty="0" err="1">
                <a:solidFill>
                  <a:srgbClr val="6A005F"/>
                </a:solidFill>
              </a:rPr>
              <a:t>LoadBalancer</a:t>
            </a:r>
            <a:endParaRPr kumimoji="1" lang="en-US" altLang="zh-CN" b="1" dirty="0">
              <a:solidFill>
                <a:srgbClr val="6A005F"/>
              </a:solidFill>
            </a:endParaRPr>
          </a:p>
          <a:p>
            <a:r>
              <a:rPr kumimoji="1" lang="zh-CN" altLang="en-US" b="1" dirty="0">
                <a:solidFill>
                  <a:srgbClr val="6A005F"/>
                </a:solidFill>
              </a:rPr>
              <a:t>     </a:t>
            </a:r>
            <a:r>
              <a:rPr kumimoji="1" lang="en-US" altLang="zh-CN" b="1" dirty="0" err="1">
                <a:solidFill>
                  <a:srgbClr val="6A005F"/>
                </a:solidFill>
              </a:rPr>
              <a:t>Kube</a:t>
            </a:r>
            <a:r>
              <a:rPr kumimoji="1" lang="en-US" altLang="zh-CN" b="1" dirty="0">
                <a:solidFill>
                  <a:srgbClr val="6A005F"/>
                </a:solidFill>
              </a:rPr>
              <a:t>-proxy</a:t>
            </a:r>
            <a:r>
              <a:rPr kumimoji="1" lang="zh-CN" altLang="en-US" b="1" dirty="0">
                <a:solidFill>
                  <a:srgbClr val="6A005F"/>
                </a:solidFill>
              </a:rPr>
              <a:t>接收到</a:t>
            </a:r>
            <a:r>
              <a:rPr kumimoji="1" lang="en-US" altLang="zh-CN" b="1" dirty="0">
                <a:solidFill>
                  <a:srgbClr val="6A005F"/>
                </a:solidFill>
              </a:rPr>
              <a:t>service</a:t>
            </a:r>
            <a:r>
              <a:rPr kumimoji="1" lang="zh-CN" altLang="en-US" b="1" dirty="0">
                <a:solidFill>
                  <a:srgbClr val="6A005F"/>
                </a:solidFill>
              </a:rPr>
              <a:t>的请求后，如何选择后端的</a:t>
            </a:r>
            <a:r>
              <a:rPr kumimoji="1" lang="en-US" altLang="zh-CN" b="1" dirty="0">
                <a:solidFill>
                  <a:srgbClr val="6A005F"/>
                </a:solidFill>
              </a:rPr>
              <a:t>Pod</a:t>
            </a:r>
            <a:r>
              <a:rPr kumimoji="1" lang="zh-CN" altLang="en-US" b="1" dirty="0">
                <a:solidFill>
                  <a:srgbClr val="6A005F"/>
                </a:solidFill>
              </a:rPr>
              <a:t>呢？</a:t>
            </a:r>
            <a:endParaRPr kumimoji="1" lang="en-US" altLang="zh-CN" b="1" dirty="0">
              <a:solidFill>
                <a:srgbClr val="6A005F"/>
              </a:solidFill>
            </a:endParaRPr>
          </a:p>
          <a:p>
            <a:r>
              <a:rPr kumimoji="1" lang="en-US" altLang="zh-CN" b="1" dirty="0">
                <a:solidFill>
                  <a:srgbClr val="6A005F"/>
                </a:solidFill>
              </a:rPr>
              <a:t>     </a:t>
            </a:r>
            <a:r>
              <a:rPr kumimoji="1" lang="zh-CN" altLang="en-US" b="1" dirty="0">
                <a:solidFill>
                  <a:srgbClr val="6A005F"/>
                </a:solidFill>
              </a:rPr>
              <a:t>目前</a:t>
            </a:r>
            <a:r>
              <a:rPr kumimoji="1" lang="en-US" altLang="zh-CN" b="1" dirty="0" err="1">
                <a:solidFill>
                  <a:srgbClr val="6A005F"/>
                </a:solidFill>
              </a:rPr>
              <a:t>kubeproxy</a:t>
            </a:r>
            <a:r>
              <a:rPr kumimoji="1" lang="zh-CN" altLang="en-US" b="1" dirty="0">
                <a:solidFill>
                  <a:srgbClr val="6A005F"/>
                </a:solidFill>
              </a:rPr>
              <a:t>的负载均衡器只支持</a:t>
            </a:r>
            <a:r>
              <a:rPr kumimoji="1" lang="en-US" altLang="zh-CN" b="1" dirty="0" err="1">
                <a:solidFill>
                  <a:srgbClr val="6A005F"/>
                </a:solidFill>
              </a:rPr>
              <a:t>RoundRobin</a:t>
            </a:r>
            <a:r>
              <a:rPr kumimoji="1" lang="zh-CN" altLang="en-US" b="1" dirty="0">
                <a:solidFill>
                  <a:srgbClr val="6A005F"/>
                </a:solidFill>
              </a:rPr>
              <a:t>算法。</a:t>
            </a:r>
            <a:r>
              <a:rPr kumimoji="1" lang="en-US" altLang="zh-CN" b="1" dirty="0" err="1">
                <a:solidFill>
                  <a:srgbClr val="6A005F"/>
                </a:solidFill>
              </a:rPr>
              <a:t>RoundRobin</a:t>
            </a:r>
            <a:r>
              <a:rPr kumimoji="1" lang="zh-CN" altLang="en-US" b="1" dirty="0">
                <a:solidFill>
                  <a:srgbClr val="6A005F"/>
                </a:solidFill>
              </a:rPr>
              <a:t>算法按照成员列表逐个选取成员，如果一轮循环完，便从头开始下一轮，如此循环往复。</a:t>
            </a:r>
          </a:p>
          <a:p>
            <a:endParaRPr kumimoji="1" lang="zh-CN" altLang="en-US" b="1" dirty="0">
              <a:solidFill>
                <a:srgbClr val="6A005F"/>
              </a:solidFill>
            </a:endParaRPr>
          </a:p>
        </p:txBody>
      </p:sp>
    </p:spTree>
    <p:extLst>
      <p:ext uri="{BB962C8B-B14F-4D97-AF65-F5344CB8AC3E}">
        <p14:creationId xmlns:p14="http://schemas.microsoft.com/office/powerpoint/2010/main" val="157077519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127102"/>
            <a:ext cx="8670694" cy="584775"/>
          </a:xfrm>
          <a:prstGeom prst="rect">
            <a:avLst/>
          </a:prstGeom>
        </p:spPr>
        <p:txBody>
          <a:bodyPr wrap="square">
            <a:spAutoFit/>
          </a:bodyPr>
          <a:lstStyle/>
          <a:p>
            <a:pPr lvl="0">
              <a:defRPr/>
            </a:pPr>
            <a:r>
              <a:rPr lang="en-US" altLang="zh-CN" sz="3200" b="1" dirty="0">
                <a:solidFill>
                  <a:srgbClr val="6A005F"/>
                </a:solidFill>
                <a:sym typeface="+mn-ea"/>
              </a:rPr>
              <a:t>Kubernetes</a:t>
            </a:r>
            <a:r>
              <a:rPr lang="zh-CN" altLang="en-US" sz="3200" b="1" dirty="0">
                <a:solidFill>
                  <a:srgbClr val="6A005F"/>
                </a:solidFill>
                <a:sym typeface="+mn-ea"/>
              </a:rPr>
              <a:t>网络原理</a:t>
            </a:r>
            <a:endParaRPr lang="en-US" altLang="zh-CN" sz="3200" b="1" dirty="0">
              <a:solidFill>
                <a:srgbClr val="6A005F"/>
              </a:solidFill>
              <a:sym typeface="+mn-ea"/>
            </a:endParaRPr>
          </a:p>
        </p:txBody>
      </p:sp>
      <p:sp>
        <p:nvSpPr>
          <p:cNvPr id="6" name="文本框 5">
            <a:extLst>
              <a:ext uri="{FF2B5EF4-FFF2-40B4-BE49-F238E27FC236}">
                <a16:creationId xmlns:a16="http://schemas.microsoft.com/office/drawing/2014/main" id="{625E4212-E234-1145-9F86-4633E055139F}"/>
              </a:ext>
            </a:extLst>
          </p:cNvPr>
          <p:cNvSpPr txBox="1"/>
          <p:nvPr/>
        </p:nvSpPr>
        <p:spPr>
          <a:xfrm>
            <a:off x="805814" y="942988"/>
            <a:ext cx="10021211" cy="2862322"/>
          </a:xfrm>
          <a:prstGeom prst="rect">
            <a:avLst/>
          </a:prstGeom>
          <a:noFill/>
        </p:spPr>
        <p:txBody>
          <a:bodyPr wrap="square" rtlCol="0">
            <a:spAutoFit/>
          </a:bodyPr>
          <a:lstStyle/>
          <a:p>
            <a:r>
              <a:rPr kumimoji="1" lang="en-US" altLang="zh-CN" b="1" dirty="0">
                <a:solidFill>
                  <a:srgbClr val="6A005F"/>
                </a:solidFill>
              </a:rPr>
              <a:t>      Kubernetes </a:t>
            </a:r>
            <a:r>
              <a:rPr kumimoji="1" lang="zh-CN" altLang="en-US" b="1" dirty="0">
                <a:solidFill>
                  <a:srgbClr val="6A005F"/>
                </a:solidFill>
              </a:rPr>
              <a:t>网络模型设计基础原则：每个 </a:t>
            </a:r>
            <a:r>
              <a:rPr kumimoji="1" lang="en-US" altLang="zh-CN" b="1" dirty="0">
                <a:solidFill>
                  <a:srgbClr val="6A005F"/>
                </a:solidFill>
              </a:rPr>
              <a:t>Pod </a:t>
            </a:r>
            <a:r>
              <a:rPr kumimoji="1" lang="zh-CN" altLang="en-US" b="1" dirty="0">
                <a:solidFill>
                  <a:srgbClr val="6A005F"/>
                </a:solidFill>
              </a:rPr>
              <a:t>都拥有一个独立的 </a:t>
            </a:r>
            <a:r>
              <a:rPr kumimoji="1" lang="en-US" altLang="zh-CN" b="1" dirty="0">
                <a:solidFill>
                  <a:srgbClr val="6A005F"/>
                </a:solidFill>
              </a:rPr>
              <a:t>IP </a:t>
            </a:r>
            <a:r>
              <a:rPr kumimoji="1" lang="zh-CN" altLang="en-US" b="1" dirty="0">
                <a:solidFill>
                  <a:srgbClr val="6A005F"/>
                </a:solidFill>
              </a:rPr>
              <a:t>地址，而且假定所有 </a:t>
            </a:r>
            <a:r>
              <a:rPr kumimoji="1" lang="en-US" altLang="zh-CN" b="1" dirty="0">
                <a:solidFill>
                  <a:srgbClr val="6A005F"/>
                </a:solidFill>
              </a:rPr>
              <a:t>Pod </a:t>
            </a:r>
            <a:r>
              <a:rPr kumimoji="1" lang="zh-CN" altLang="en-US" b="1" dirty="0">
                <a:solidFill>
                  <a:srgbClr val="6A005F"/>
                </a:solidFill>
              </a:rPr>
              <a:t>都在一个可以直接连通的、扁平的网络空间中。所以不管它们是否运行在同一个 </a:t>
            </a:r>
            <a:r>
              <a:rPr kumimoji="1" lang="en-US" altLang="zh-CN" b="1" dirty="0">
                <a:solidFill>
                  <a:srgbClr val="6A005F"/>
                </a:solidFill>
              </a:rPr>
              <a:t>Node (</a:t>
            </a:r>
            <a:r>
              <a:rPr kumimoji="1" lang="zh-CN" altLang="en-US" b="1" dirty="0">
                <a:solidFill>
                  <a:srgbClr val="6A005F"/>
                </a:solidFill>
              </a:rPr>
              <a:t>宿主机</a:t>
            </a:r>
            <a:r>
              <a:rPr kumimoji="1" lang="en-US" altLang="zh-CN" b="1" dirty="0">
                <a:solidFill>
                  <a:srgbClr val="6A005F"/>
                </a:solidFill>
              </a:rPr>
              <a:t>) </a:t>
            </a:r>
            <a:r>
              <a:rPr kumimoji="1" lang="zh-CN" altLang="en-US" b="1" dirty="0">
                <a:solidFill>
                  <a:srgbClr val="6A005F"/>
                </a:solidFill>
              </a:rPr>
              <a:t>中，都要求它们可以直接通过对方的 </a:t>
            </a:r>
            <a:r>
              <a:rPr kumimoji="1" lang="en-US" altLang="zh-CN" b="1" dirty="0">
                <a:solidFill>
                  <a:srgbClr val="6A005F"/>
                </a:solidFill>
              </a:rPr>
              <a:t>IP </a:t>
            </a:r>
            <a:r>
              <a:rPr kumimoji="1" lang="zh-CN" altLang="en-US" b="1" dirty="0">
                <a:solidFill>
                  <a:srgbClr val="6A005F"/>
                </a:solidFill>
              </a:rPr>
              <a:t>进行访问。设计这个原则的原因是，用户不需要额外考虑如何建立 </a:t>
            </a:r>
            <a:r>
              <a:rPr kumimoji="1" lang="en-US" altLang="zh-CN" b="1" dirty="0">
                <a:solidFill>
                  <a:srgbClr val="6A005F"/>
                </a:solidFill>
              </a:rPr>
              <a:t>Pod </a:t>
            </a:r>
            <a:r>
              <a:rPr kumimoji="1" lang="zh-CN" altLang="en-US" b="1" dirty="0">
                <a:solidFill>
                  <a:srgbClr val="6A005F"/>
                </a:solidFill>
              </a:rPr>
              <a:t>之间的连接，也不需要考虑将容器端口映射到主机端口等问题。</a:t>
            </a:r>
            <a:endParaRPr kumimoji="1" lang="en-US" altLang="zh-CN" b="1" dirty="0">
              <a:solidFill>
                <a:srgbClr val="6A005F"/>
              </a:solidFill>
            </a:endParaRPr>
          </a:p>
          <a:p>
            <a:endParaRPr kumimoji="1" lang="en-US" altLang="zh-CN" b="1" dirty="0">
              <a:solidFill>
                <a:srgbClr val="6A005F"/>
              </a:solidFill>
            </a:endParaRPr>
          </a:p>
          <a:p>
            <a:pPr marL="285750" indent="-285750">
              <a:buFont typeface="Arial" panose="020B0604020202020204" pitchFamily="34" charset="0"/>
              <a:buChar char="•"/>
            </a:pPr>
            <a:r>
              <a:rPr kumimoji="1" lang="zh-CN" altLang="en-US" b="1" dirty="0">
                <a:solidFill>
                  <a:srgbClr val="6A005F"/>
                </a:solidFill>
              </a:rPr>
              <a:t>容器到容器的通信</a:t>
            </a:r>
            <a:endParaRPr kumimoji="1" lang="en-US" altLang="zh-CN" b="1" dirty="0">
              <a:solidFill>
                <a:srgbClr val="6A005F"/>
              </a:solidFill>
            </a:endParaRPr>
          </a:p>
          <a:p>
            <a:r>
              <a:rPr kumimoji="1" lang="zh-CN" altLang="en-US" b="1" dirty="0">
                <a:solidFill>
                  <a:srgbClr val="6A005F"/>
                </a:solidFill>
              </a:rPr>
              <a:t>      在同一个</a:t>
            </a:r>
            <a:r>
              <a:rPr kumimoji="1" lang="en-US" altLang="zh-CN" b="1" dirty="0">
                <a:solidFill>
                  <a:srgbClr val="6A005F"/>
                </a:solidFill>
              </a:rPr>
              <a:t>Pod</a:t>
            </a:r>
            <a:r>
              <a:rPr kumimoji="1" lang="zh-CN" altLang="en-US" b="1" dirty="0">
                <a:solidFill>
                  <a:srgbClr val="6A005F"/>
                </a:solidFill>
              </a:rPr>
              <a:t>内的容器</a:t>
            </a:r>
            <a:r>
              <a:rPr kumimoji="1" lang="en-US" altLang="zh-CN" b="1" dirty="0">
                <a:solidFill>
                  <a:srgbClr val="6A005F"/>
                </a:solidFill>
              </a:rPr>
              <a:t>(Pod</a:t>
            </a:r>
            <a:r>
              <a:rPr kumimoji="1" lang="zh-CN" altLang="en-US" b="1" dirty="0">
                <a:solidFill>
                  <a:srgbClr val="6A005F"/>
                </a:solidFill>
              </a:rPr>
              <a:t>内的容器是不会跨宿主机的</a:t>
            </a:r>
            <a:r>
              <a:rPr kumimoji="1" lang="en-US" altLang="zh-CN" b="1" dirty="0">
                <a:solidFill>
                  <a:srgbClr val="6A005F"/>
                </a:solidFill>
              </a:rPr>
              <a:t>)</a:t>
            </a:r>
            <a:r>
              <a:rPr kumimoji="1" lang="zh-CN" altLang="en-US" b="1" dirty="0">
                <a:solidFill>
                  <a:srgbClr val="6A005F"/>
                </a:solidFill>
              </a:rPr>
              <a:t>共享同一个网络命名空间，共享同一个</a:t>
            </a:r>
            <a:r>
              <a:rPr kumimoji="1" lang="en-US" altLang="zh-CN" b="1" dirty="0">
                <a:solidFill>
                  <a:srgbClr val="6A005F"/>
                </a:solidFill>
              </a:rPr>
              <a:t>Linux</a:t>
            </a:r>
            <a:r>
              <a:rPr kumimoji="1" lang="zh-CN" altLang="en-US" b="1" dirty="0">
                <a:solidFill>
                  <a:srgbClr val="6A005F"/>
                </a:solidFill>
              </a:rPr>
              <a:t>协议栈。所以对于网络的各类操作，就和它们在同一台机器上一样，它们甚至可以</a:t>
            </a:r>
            <a:r>
              <a:rPr kumimoji="1" lang="en-US" altLang="zh-CN" b="1" dirty="0">
                <a:solidFill>
                  <a:srgbClr val="6A005F"/>
                </a:solidFill>
              </a:rPr>
              <a:t>localhost</a:t>
            </a:r>
            <a:r>
              <a:rPr kumimoji="1" lang="zh-CN" altLang="en-US" b="1" dirty="0">
                <a:solidFill>
                  <a:srgbClr val="6A005F"/>
                </a:solidFill>
              </a:rPr>
              <a:t>地址访问彼此的端口。</a:t>
            </a:r>
            <a:endParaRPr kumimoji="1" lang="en-US" altLang="zh-CN" b="1" dirty="0">
              <a:solidFill>
                <a:srgbClr val="6A005F"/>
              </a:solidFill>
            </a:endParaRPr>
          </a:p>
          <a:p>
            <a:endParaRPr kumimoji="1" lang="zh-CN" altLang="en-US" b="1" dirty="0">
              <a:solidFill>
                <a:srgbClr val="6A005F"/>
              </a:solidFill>
            </a:endParaRPr>
          </a:p>
        </p:txBody>
      </p:sp>
      <p:pic>
        <p:nvPicPr>
          <p:cNvPr id="5" name="图片 4">
            <a:extLst>
              <a:ext uri="{FF2B5EF4-FFF2-40B4-BE49-F238E27FC236}">
                <a16:creationId xmlns:a16="http://schemas.microsoft.com/office/drawing/2014/main" id="{11C5EE8A-B48F-401C-9BB3-97F6D2E98323}"/>
              </a:ext>
            </a:extLst>
          </p:cNvPr>
          <p:cNvPicPr>
            <a:picLocks noChangeAspect="1"/>
          </p:cNvPicPr>
          <p:nvPr/>
        </p:nvPicPr>
        <p:blipFill>
          <a:blip r:embed="rId4"/>
          <a:stretch>
            <a:fillRect/>
          </a:stretch>
        </p:blipFill>
        <p:spPr>
          <a:xfrm>
            <a:off x="3025014" y="3429000"/>
            <a:ext cx="5827438" cy="3052068"/>
          </a:xfrm>
          <a:prstGeom prst="rect">
            <a:avLst/>
          </a:prstGeom>
        </p:spPr>
      </p:pic>
    </p:spTree>
    <p:extLst>
      <p:ext uri="{BB962C8B-B14F-4D97-AF65-F5344CB8AC3E}">
        <p14:creationId xmlns:p14="http://schemas.microsoft.com/office/powerpoint/2010/main" val="385458793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127102"/>
            <a:ext cx="8670694" cy="584775"/>
          </a:xfrm>
          <a:prstGeom prst="rect">
            <a:avLst/>
          </a:prstGeom>
        </p:spPr>
        <p:txBody>
          <a:bodyPr wrap="square">
            <a:spAutoFit/>
          </a:bodyPr>
          <a:lstStyle/>
          <a:p>
            <a:pPr lvl="0">
              <a:defRPr/>
            </a:pPr>
            <a:r>
              <a:rPr lang="en-US" altLang="zh-CN" sz="3200" b="1" dirty="0">
                <a:solidFill>
                  <a:srgbClr val="6A005F"/>
                </a:solidFill>
                <a:sym typeface="+mn-ea"/>
              </a:rPr>
              <a:t>Kubernetes</a:t>
            </a:r>
            <a:r>
              <a:rPr lang="zh-CN" altLang="en-US" sz="3200" b="1" dirty="0">
                <a:solidFill>
                  <a:srgbClr val="6A005F"/>
                </a:solidFill>
                <a:sym typeface="+mn-ea"/>
              </a:rPr>
              <a:t>网络原理</a:t>
            </a:r>
            <a:endParaRPr lang="en-US" altLang="zh-CN" sz="3200" b="1" dirty="0">
              <a:solidFill>
                <a:srgbClr val="6A005F"/>
              </a:solidFill>
              <a:sym typeface="+mn-ea"/>
            </a:endParaRPr>
          </a:p>
        </p:txBody>
      </p:sp>
      <p:sp>
        <p:nvSpPr>
          <p:cNvPr id="6" name="文本框 5">
            <a:extLst>
              <a:ext uri="{FF2B5EF4-FFF2-40B4-BE49-F238E27FC236}">
                <a16:creationId xmlns:a16="http://schemas.microsoft.com/office/drawing/2014/main" id="{625E4212-E234-1145-9F86-4633E055139F}"/>
              </a:ext>
            </a:extLst>
          </p:cNvPr>
          <p:cNvSpPr txBox="1"/>
          <p:nvPr/>
        </p:nvSpPr>
        <p:spPr>
          <a:xfrm>
            <a:off x="1211722" y="1181925"/>
            <a:ext cx="10161030" cy="1754326"/>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b="1" dirty="0">
                <a:solidFill>
                  <a:srgbClr val="6A005F"/>
                </a:solidFill>
              </a:rPr>
              <a:t>同一</a:t>
            </a:r>
            <a:r>
              <a:rPr kumimoji="1" lang="en-US" altLang="zh-CN" b="1" dirty="0">
                <a:solidFill>
                  <a:srgbClr val="6A005F"/>
                </a:solidFill>
              </a:rPr>
              <a:t>Node</a:t>
            </a:r>
            <a:r>
              <a:rPr kumimoji="1" lang="zh-CN" altLang="en-US" b="1" dirty="0">
                <a:solidFill>
                  <a:srgbClr val="6A005F"/>
                </a:solidFill>
              </a:rPr>
              <a:t>上</a:t>
            </a:r>
            <a:r>
              <a:rPr kumimoji="1" lang="en-US" altLang="zh-CN" b="1" dirty="0">
                <a:solidFill>
                  <a:srgbClr val="6A005F"/>
                </a:solidFill>
              </a:rPr>
              <a:t>Pod</a:t>
            </a:r>
            <a:r>
              <a:rPr kumimoji="1" lang="zh-CN" altLang="en-US" b="1" dirty="0">
                <a:solidFill>
                  <a:srgbClr val="6A005F"/>
                </a:solidFill>
              </a:rPr>
              <a:t>间的通信</a:t>
            </a:r>
          </a:p>
          <a:p>
            <a:r>
              <a:rPr kumimoji="1" lang="zh-CN" altLang="en-US" b="1" dirty="0">
                <a:solidFill>
                  <a:srgbClr val="6A005F"/>
                </a:solidFill>
              </a:rPr>
              <a:t>      通过网桥把 </a:t>
            </a:r>
            <a:r>
              <a:rPr kumimoji="1" lang="en-US" altLang="zh-CN" b="1" dirty="0">
                <a:solidFill>
                  <a:srgbClr val="6A005F"/>
                </a:solidFill>
              </a:rPr>
              <a:t>veth0 </a:t>
            </a:r>
            <a:r>
              <a:rPr kumimoji="1" lang="zh-CN" altLang="en-US" b="1" dirty="0">
                <a:solidFill>
                  <a:srgbClr val="6A005F"/>
                </a:solidFill>
              </a:rPr>
              <a:t>和 </a:t>
            </a:r>
            <a:r>
              <a:rPr kumimoji="1" lang="en-US" altLang="zh-CN" b="1" dirty="0">
                <a:solidFill>
                  <a:srgbClr val="6A005F"/>
                </a:solidFill>
              </a:rPr>
              <a:t>veth1 </a:t>
            </a:r>
            <a:r>
              <a:rPr kumimoji="1" lang="zh-CN" altLang="en-US" b="1" dirty="0">
                <a:solidFill>
                  <a:srgbClr val="6A005F"/>
                </a:solidFill>
              </a:rPr>
              <a:t>组成为一个以太网，它们直接是可以直接通信的，另外这里通过 </a:t>
            </a:r>
            <a:r>
              <a:rPr kumimoji="1" lang="en-US" altLang="zh-CN" b="1" dirty="0" err="1">
                <a:solidFill>
                  <a:srgbClr val="6A005F"/>
                </a:solidFill>
              </a:rPr>
              <a:t>veth</a:t>
            </a:r>
            <a:r>
              <a:rPr kumimoji="1" lang="en-US" altLang="zh-CN" b="1" dirty="0">
                <a:solidFill>
                  <a:srgbClr val="6A005F"/>
                </a:solidFill>
              </a:rPr>
              <a:t> </a:t>
            </a:r>
            <a:r>
              <a:rPr kumimoji="1" lang="zh-CN" altLang="en-US" b="1" dirty="0">
                <a:solidFill>
                  <a:srgbClr val="6A005F"/>
                </a:solidFill>
              </a:rPr>
              <a:t>对让 </a:t>
            </a:r>
            <a:r>
              <a:rPr kumimoji="1" lang="en-US" altLang="zh-CN" b="1" dirty="0">
                <a:solidFill>
                  <a:srgbClr val="6A005F"/>
                </a:solidFill>
              </a:rPr>
              <a:t>Pod1 </a:t>
            </a:r>
            <a:r>
              <a:rPr kumimoji="1" lang="zh-CN" altLang="en-US" b="1" dirty="0">
                <a:solidFill>
                  <a:srgbClr val="6A005F"/>
                </a:solidFill>
              </a:rPr>
              <a:t>的 </a:t>
            </a:r>
            <a:r>
              <a:rPr kumimoji="1" lang="en-US" altLang="zh-CN" b="1" dirty="0">
                <a:solidFill>
                  <a:srgbClr val="6A005F"/>
                </a:solidFill>
              </a:rPr>
              <a:t>eth0 </a:t>
            </a:r>
            <a:r>
              <a:rPr kumimoji="1" lang="zh-CN" altLang="en-US" b="1" dirty="0">
                <a:solidFill>
                  <a:srgbClr val="6A005F"/>
                </a:solidFill>
              </a:rPr>
              <a:t>和 </a:t>
            </a:r>
            <a:r>
              <a:rPr kumimoji="1" lang="en-US" altLang="zh-CN" b="1" dirty="0">
                <a:solidFill>
                  <a:srgbClr val="6A005F"/>
                </a:solidFill>
              </a:rPr>
              <a:t>veth0</a:t>
            </a:r>
            <a:r>
              <a:rPr kumimoji="1" lang="zh-CN" altLang="en-US" b="1" dirty="0">
                <a:solidFill>
                  <a:srgbClr val="6A005F"/>
                </a:solidFill>
              </a:rPr>
              <a:t>、</a:t>
            </a:r>
            <a:r>
              <a:rPr kumimoji="1" lang="en-US" altLang="zh-CN" b="1" dirty="0">
                <a:solidFill>
                  <a:srgbClr val="6A005F"/>
                </a:solidFill>
              </a:rPr>
              <a:t>Pod2 </a:t>
            </a:r>
            <a:r>
              <a:rPr kumimoji="1" lang="zh-CN" altLang="en-US" b="1" dirty="0">
                <a:solidFill>
                  <a:srgbClr val="6A005F"/>
                </a:solidFill>
              </a:rPr>
              <a:t>的 </a:t>
            </a:r>
            <a:r>
              <a:rPr kumimoji="1" lang="en-US" altLang="zh-CN" b="1" dirty="0">
                <a:solidFill>
                  <a:srgbClr val="6A005F"/>
                </a:solidFill>
              </a:rPr>
              <a:t>eth0 </a:t>
            </a:r>
            <a:r>
              <a:rPr kumimoji="1" lang="zh-CN" altLang="en-US" b="1" dirty="0">
                <a:solidFill>
                  <a:srgbClr val="6A005F"/>
                </a:solidFill>
              </a:rPr>
              <a:t>和 </a:t>
            </a:r>
            <a:r>
              <a:rPr kumimoji="1" lang="en-US" altLang="zh-CN" b="1" dirty="0">
                <a:solidFill>
                  <a:srgbClr val="6A005F"/>
                </a:solidFill>
              </a:rPr>
              <a:t>veth1 </a:t>
            </a:r>
            <a:r>
              <a:rPr kumimoji="1" lang="zh-CN" altLang="en-US" b="1" dirty="0">
                <a:solidFill>
                  <a:srgbClr val="6A005F"/>
                </a:solidFill>
              </a:rPr>
              <a:t>关联起来，从而让 </a:t>
            </a:r>
            <a:r>
              <a:rPr kumimoji="1" lang="en-US" altLang="zh-CN" b="1" dirty="0">
                <a:solidFill>
                  <a:srgbClr val="6A005F"/>
                </a:solidFill>
              </a:rPr>
              <a:t>Pod1 </a:t>
            </a:r>
            <a:r>
              <a:rPr kumimoji="1" lang="zh-CN" altLang="en-US" b="1" dirty="0">
                <a:solidFill>
                  <a:srgbClr val="6A005F"/>
                </a:solidFill>
              </a:rPr>
              <a:t>和 </a:t>
            </a:r>
            <a:r>
              <a:rPr kumimoji="1" lang="en-US" altLang="zh-CN" b="1" dirty="0">
                <a:solidFill>
                  <a:srgbClr val="6A005F"/>
                </a:solidFill>
              </a:rPr>
              <a:t>Pod2 </a:t>
            </a:r>
            <a:r>
              <a:rPr kumimoji="1" lang="zh-CN" altLang="en-US" b="1" dirty="0">
                <a:solidFill>
                  <a:srgbClr val="6A005F"/>
                </a:solidFill>
              </a:rPr>
              <a:t>相互通信；</a:t>
            </a:r>
            <a:r>
              <a:rPr kumimoji="1" lang="en-US" altLang="zh-CN" b="1" dirty="0">
                <a:solidFill>
                  <a:srgbClr val="6A005F"/>
                </a:solidFill>
              </a:rPr>
              <a:t>Pod 1 </a:t>
            </a:r>
            <a:r>
              <a:rPr kumimoji="1" lang="zh-CN" altLang="en-US" b="1" dirty="0">
                <a:solidFill>
                  <a:srgbClr val="6A005F"/>
                </a:solidFill>
              </a:rPr>
              <a:t>通过自己默认的以太网设备 </a:t>
            </a:r>
            <a:r>
              <a:rPr kumimoji="1" lang="en-US" altLang="zh-CN" b="1" dirty="0">
                <a:solidFill>
                  <a:srgbClr val="6A005F"/>
                </a:solidFill>
              </a:rPr>
              <a:t>eth0 </a:t>
            </a:r>
            <a:r>
              <a:rPr kumimoji="1" lang="zh-CN" altLang="en-US" b="1" dirty="0">
                <a:solidFill>
                  <a:srgbClr val="6A005F"/>
                </a:solidFill>
              </a:rPr>
              <a:t>发送一个数据包，</a:t>
            </a:r>
            <a:r>
              <a:rPr kumimoji="1" lang="en-US" altLang="zh-CN" b="1" dirty="0">
                <a:solidFill>
                  <a:srgbClr val="6A005F"/>
                </a:solidFill>
              </a:rPr>
              <a:t>eth0 </a:t>
            </a:r>
            <a:r>
              <a:rPr kumimoji="1" lang="zh-CN" altLang="en-US" b="1" dirty="0">
                <a:solidFill>
                  <a:srgbClr val="6A005F"/>
                </a:solidFill>
              </a:rPr>
              <a:t>把数据传递给 </a:t>
            </a:r>
            <a:r>
              <a:rPr kumimoji="1" lang="en-US" altLang="zh-CN" b="1" dirty="0">
                <a:solidFill>
                  <a:srgbClr val="6A005F"/>
                </a:solidFill>
              </a:rPr>
              <a:t>veth0</a:t>
            </a:r>
            <a:r>
              <a:rPr kumimoji="1" lang="zh-CN" altLang="en-US" b="1" dirty="0">
                <a:solidFill>
                  <a:srgbClr val="6A005F"/>
                </a:solidFill>
              </a:rPr>
              <a:t>，数据包到达网桥后，网桥通过转发表把数据传递给 </a:t>
            </a:r>
            <a:r>
              <a:rPr kumimoji="1" lang="en-US" altLang="zh-CN" b="1" dirty="0">
                <a:solidFill>
                  <a:srgbClr val="6A005F"/>
                </a:solidFill>
              </a:rPr>
              <a:t>veth1</a:t>
            </a:r>
            <a:r>
              <a:rPr kumimoji="1" lang="zh-CN" altLang="en-US" b="1" dirty="0">
                <a:solidFill>
                  <a:srgbClr val="6A005F"/>
                </a:solidFill>
              </a:rPr>
              <a:t>，然后虚拟设备 </a:t>
            </a:r>
            <a:r>
              <a:rPr kumimoji="1" lang="en-US" altLang="zh-CN" b="1" dirty="0">
                <a:solidFill>
                  <a:srgbClr val="6A005F"/>
                </a:solidFill>
              </a:rPr>
              <a:t>veth1 </a:t>
            </a:r>
            <a:r>
              <a:rPr kumimoji="1" lang="zh-CN" altLang="en-US" b="1" dirty="0">
                <a:solidFill>
                  <a:srgbClr val="6A005F"/>
                </a:solidFill>
              </a:rPr>
              <a:t>直接把包传递给 </a:t>
            </a:r>
            <a:r>
              <a:rPr kumimoji="1" lang="en-US" altLang="zh-CN" b="1" dirty="0">
                <a:solidFill>
                  <a:srgbClr val="6A005F"/>
                </a:solidFill>
              </a:rPr>
              <a:t>Pod2 </a:t>
            </a:r>
            <a:r>
              <a:rPr kumimoji="1" lang="zh-CN" altLang="en-US" b="1" dirty="0">
                <a:solidFill>
                  <a:srgbClr val="6A005F"/>
                </a:solidFill>
              </a:rPr>
              <a:t>网络命名空间中的虚拟设备 </a:t>
            </a:r>
            <a:r>
              <a:rPr kumimoji="1" lang="en-US" altLang="zh-CN" b="1" dirty="0">
                <a:solidFill>
                  <a:srgbClr val="6A005F"/>
                </a:solidFill>
              </a:rPr>
              <a:t>eth0</a:t>
            </a:r>
            <a:r>
              <a:rPr kumimoji="1" lang="zh-CN" altLang="en-US" b="1" dirty="0">
                <a:solidFill>
                  <a:srgbClr val="6A005F"/>
                </a:solidFill>
              </a:rPr>
              <a:t>。</a:t>
            </a:r>
          </a:p>
        </p:txBody>
      </p:sp>
      <p:pic>
        <p:nvPicPr>
          <p:cNvPr id="4" name="图片 3">
            <a:extLst>
              <a:ext uri="{FF2B5EF4-FFF2-40B4-BE49-F238E27FC236}">
                <a16:creationId xmlns:a16="http://schemas.microsoft.com/office/drawing/2014/main" id="{C5EBDA23-1399-4EAC-B782-2067ABF49B31}"/>
              </a:ext>
            </a:extLst>
          </p:cNvPr>
          <p:cNvPicPr>
            <a:picLocks noChangeAspect="1"/>
          </p:cNvPicPr>
          <p:nvPr/>
        </p:nvPicPr>
        <p:blipFill>
          <a:blip r:embed="rId4"/>
          <a:stretch>
            <a:fillRect/>
          </a:stretch>
        </p:blipFill>
        <p:spPr>
          <a:xfrm>
            <a:off x="2204006" y="3061743"/>
            <a:ext cx="6723809" cy="3095238"/>
          </a:xfrm>
          <a:prstGeom prst="rect">
            <a:avLst/>
          </a:prstGeom>
        </p:spPr>
      </p:pic>
    </p:spTree>
    <p:extLst>
      <p:ext uri="{BB962C8B-B14F-4D97-AF65-F5344CB8AC3E}">
        <p14:creationId xmlns:p14="http://schemas.microsoft.com/office/powerpoint/2010/main" val="338922762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127102"/>
            <a:ext cx="8670694" cy="584775"/>
          </a:xfrm>
          <a:prstGeom prst="rect">
            <a:avLst/>
          </a:prstGeom>
        </p:spPr>
        <p:txBody>
          <a:bodyPr wrap="square">
            <a:spAutoFit/>
          </a:bodyPr>
          <a:lstStyle/>
          <a:p>
            <a:pPr lvl="0">
              <a:defRPr/>
            </a:pPr>
            <a:r>
              <a:rPr lang="en-US" altLang="zh-CN" sz="3200" b="1" dirty="0">
                <a:solidFill>
                  <a:srgbClr val="6A005F"/>
                </a:solidFill>
                <a:sym typeface="+mn-ea"/>
              </a:rPr>
              <a:t>Kubernetes</a:t>
            </a:r>
            <a:r>
              <a:rPr lang="zh-CN" altLang="en-US" sz="3200" b="1" dirty="0">
                <a:solidFill>
                  <a:srgbClr val="6A005F"/>
                </a:solidFill>
                <a:sym typeface="+mn-ea"/>
              </a:rPr>
              <a:t>网络原理</a:t>
            </a:r>
            <a:endParaRPr lang="en-US" altLang="zh-CN" sz="3200" b="1" dirty="0">
              <a:solidFill>
                <a:srgbClr val="6A005F"/>
              </a:solidFill>
              <a:sym typeface="+mn-ea"/>
            </a:endParaRPr>
          </a:p>
        </p:txBody>
      </p:sp>
      <p:sp>
        <p:nvSpPr>
          <p:cNvPr id="6" name="文本框 5">
            <a:extLst>
              <a:ext uri="{FF2B5EF4-FFF2-40B4-BE49-F238E27FC236}">
                <a16:creationId xmlns:a16="http://schemas.microsoft.com/office/drawing/2014/main" id="{625E4212-E234-1145-9F86-4633E055139F}"/>
              </a:ext>
            </a:extLst>
          </p:cNvPr>
          <p:cNvSpPr txBox="1"/>
          <p:nvPr/>
        </p:nvSpPr>
        <p:spPr>
          <a:xfrm>
            <a:off x="541637" y="1392129"/>
            <a:ext cx="4798989" cy="3416320"/>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b="1" dirty="0">
                <a:solidFill>
                  <a:srgbClr val="6A005F"/>
                </a:solidFill>
              </a:rPr>
              <a:t>不同</a:t>
            </a:r>
            <a:r>
              <a:rPr kumimoji="1" lang="en-US" altLang="zh-CN" b="1" dirty="0">
                <a:solidFill>
                  <a:srgbClr val="6A005F"/>
                </a:solidFill>
              </a:rPr>
              <a:t>Node</a:t>
            </a:r>
            <a:r>
              <a:rPr kumimoji="1" lang="zh-CN" altLang="en-US" b="1" dirty="0">
                <a:solidFill>
                  <a:srgbClr val="6A005F"/>
                </a:solidFill>
              </a:rPr>
              <a:t>上</a:t>
            </a:r>
            <a:r>
              <a:rPr kumimoji="1" lang="en-US" altLang="zh-CN" b="1" dirty="0">
                <a:solidFill>
                  <a:srgbClr val="6A005F"/>
                </a:solidFill>
              </a:rPr>
              <a:t>Pod</a:t>
            </a:r>
            <a:r>
              <a:rPr kumimoji="1" lang="zh-CN" altLang="en-US" b="1" dirty="0">
                <a:solidFill>
                  <a:srgbClr val="6A005F"/>
                </a:solidFill>
              </a:rPr>
              <a:t>间的通信</a:t>
            </a:r>
          </a:p>
          <a:p>
            <a:r>
              <a:rPr kumimoji="1" lang="zh-CN" altLang="en-US" b="1" dirty="0">
                <a:solidFill>
                  <a:srgbClr val="6A005F"/>
                </a:solidFill>
              </a:rPr>
              <a:t>      首先</a:t>
            </a:r>
            <a:r>
              <a:rPr kumimoji="1" lang="en-US" altLang="zh-CN" b="1" dirty="0">
                <a:solidFill>
                  <a:srgbClr val="6A005F"/>
                </a:solidFill>
              </a:rPr>
              <a:t>Pod1</a:t>
            </a:r>
            <a:r>
              <a:rPr kumimoji="1" lang="zh-CN" altLang="en-US" b="1" dirty="0">
                <a:solidFill>
                  <a:srgbClr val="6A005F"/>
                </a:solidFill>
              </a:rPr>
              <a:t>通过自己的以太网设备</a:t>
            </a:r>
            <a:r>
              <a:rPr kumimoji="1" lang="en-US" altLang="zh-CN" b="1" dirty="0">
                <a:solidFill>
                  <a:srgbClr val="6A005F"/>
                </a:solidFill>
              </a:rPr>
              <a:t>eth0</a:t>
            </a:r>
            <a:r>
              <a:rPr kumimoji="1" lang="zh-CN" altLang="en-US" b="1" dirty="0">
                <a:solidFill>
                  <a:srgbClr val="6A005F"/>
                </a:solidFill>
              </a:rPr>
              <a:t>把数据包发送到关联到</a:t>
            </a:r>
            <a:r>
              <a:rPr kumimoji="1" lang="en-US" altLang="zh-CN" b="1" dirty="0">
                <a:solidFill>
                  <a:srgbClr val="6A005F"/>
                </a:solidFill>
              </a:rPr>
              <a:t>root</a:t>
            </a:r>
            <a:r>
              <a:rPr kumimoji="1" lang="zh-CN" altLang="en-US" b="1" dirty="0">
                <a:solidFill>
                  <a:srgbClr val="6A005F"/>
                </a:solidFill>
              </a:rPr>
              <a:t>命名空间的</a:t>
            </a:r>
            <a:r>
              <a:rPr kumimoji="1" lang="en-US" altLang="zh-CN" b="1" dirty="0">
                <a:solidFill>
                  <a:srgbClr val="6A005F"/>
                </a:solidFill>
              </a:rPr>
              <a:t>veth0.</a:t>
            </a:r>
            <a:r>
              <a:rPr kumimoji="1" lang="zh-CN" altLang="en-US" b="1" dirty="0">
                <a:solidFill>
                  <a:srgbClr val="6A005F"/>
                </a:solidFill>
              </a:rPr>
              <a:t>上</a:t>
            </a:r>
            <a:r>
              <a:rPr kumimoji="1" lang="en-US" altLang="zh-CN" b="1" dirty="0">
                <a:solidFill>
                  <a:srgbClr val="6A005F"/>
                </a:solidFill>
              </a:rPr>
              <a:t>,</a:t>
            </a:r>
            <a:r>
              <a:rPr kumimoji="1" lang="zh-CN" altLang="en-US" b="1" dirty="0">
                <a:solidFill>
                  <a:srgbClr val="6A005F"/>
                </a:solidFill>
              </a:rPr>
              <a:t>然后数据包被</a:t>
            </a:r>
            <a:r>
              <a:rPr kumimoji="1" lang="en-US" altLang="zh-CN" b="1" dirty="0">
                <a:solidFill>
                  <a:srgbClr val="6A005F"/>
                </a:solidFill>
              </a:rPr>
              <a:t>Node1.</a:t>
            </a:r>
            <a:r>
              <a:rPr kumimoji="1" lang="zh-CN" altLang="en-US" b="1" dirty="0">
                <a:solidFill>
                  <a:srgbClr val="6A005F"/>
                </a:solidFill>
              </a:rPr>
              <a:t>上的网桥设备</a:t>
            </a:r>
            <a:r>
              <a:rPr kumimoji="1" lang="en-US" altLang="zh-CN" b="1" dirty="0">
                <a:solidFill>
                  <a:srgbClr val="6A005F"/>
                </a:solidFill>
              </a:rPr>
              <a:t>cbr0</a:t>
            </a:r>
            <a:r>
              <a:rPr kumimoji="1" lang="zh-CN" altLang="en-US" b="1" dirty="0">
                <a:solidFill>
                  <a:srgbClr val="6A005F"/>
                </a:solidFill>
              </a:rPr>
              <a:t>接受。网桥查找转发表发现找不到</a:t>
            </a:r>
            <a:r>
              <a:rPr kumimoji="1" lang="en-US" altLang="zh-CN" b="1" dirty="0">
                <a:solidFill>
                  <a:srgbClr val="6A005F"/>
                </a:solidFill>
              </a:rPr>
              <a:t>Pod4</a:t>
            </a:r>
            <a:r>
              <a:rPr kumimoji="1" lang="zh-CN" altLang="en-US" b="1" dirty="0">
                <a:solidFill>
                  <a:srgbClr val="6A005F"/>
                </a:solidFill>
              </a:rPr>
              <a:t>的</a:t>
            </a:r>
            <a:r>
              <a:rPr kumimoji="1" lang="en-US" altLang="zh-CN" b="1" dirty="0">
                <a:solidFill>
                  <a:srgbClr val="6A005F"/>
                </a:solidFill>
              </a:rPr>
              <a:t>MAC</a:t>
            </a:r>
            <a:r>
              <a:rPr kumimoji="1" lang="zh-CN" altLang="en-US" b="1" dirty="0">
                <a:solidFill>
                  <a:srgbClr val="6A005F"/>
                </a:solidFill>
              </a:rPr>
              <a:t>地址，则会把包转发到默认路由</a:t>
            </a:r>
            <a:r>
              <a:rPr kumimoji="1" lang="en-US" altLang="zh-CN" b="1" dirty="0">
                <a:solidFill>
                  <a:srgbClr val="6A005F"/>
                </a:solidFill>
              </a:rPr>
              <a:t>(root </a:t>
            </a:r>
            <a:r>
              <a:rPr kumimoji="1" lang="zh-CN" altLang="en-US" b="1" dirty="0">
                <a:solidFill>
                  <a:srgbClr val="6A005F"/>
                </a:solidFill>
              </a:rPr>
              <a:t>命名空间的</a:t>
            </a:r>
            <a:r>
              <a:rPr kumimoji="1" lang="en-US" altLang="zh-CN" b="1" dirty="0">
                <a:solidFill>
                  <a:srgbClr val="6A005F"/>
                </a:solidFill>
              </a:rPr>
              <a:t>eth0</a:t>
            </a:r>
            <a:r>
              <a:rPr kumimoji="1" lang="zh-CN" altLang="en-US" b="1" dirty="0">
                <a:solidFill>
                  <a:srgbClr val="6A005F"/>
                </a:solidFill>
              </a:rPr>
              <a:t>设备</a:t>
            </a:r>
            <a:r>
              <a:rPr kumimoji="1" lang="en-US" altLang="zh-CN" b="1" dirty="0">
                <a:solidFill>
                  <a:srgbClr val="6A005F"/>
                </a:solidFill>
              </a:rPr>
              <a:t>)</a:t>
            </a:r>
            <a:r>
              <a:rPr kumimoji="1" lang="zh-CN" altLang="en-US" b="1" dirty="0">
                <a:solidFill>
                  <a:srgbClr val="6A005F"/>
                </a:solidFill>
              </a:rPr>
              <a:t>，然后数据包经过</a:t>
            </a:r>
            <a:r>
              <a:rPr kumimoji="1" lang="en-US" altLang="zh-CN" b="1" dirty="0">
                <a:solidFill>
                  <a:srgbClr val="6A005F"/>
                </a:solidFill>
              </a:rPr>
              <a:t>eth0</a:t>
            </a:r>
            <a:r>
              <a:rPr kumimoji="1" lang="zh-CN" altLang="en-US" b="1" dirty="0">
                <a:solidFill>
                  <a:srgbClr val="6A005F"/>
                </a:solidFill>
              </a:rPr>
              <a:t>就离开了</a:t>
            </a:r>
            <a:r>
              <a:rPr kumimoji="1" lang="en-US" altLang="zh-CN" b="1" dirty="0">
                <a:solidFill>
                  <a:srgbClr val="6A005F"/>
                </a:solidFill>
              </a:rPr>
              <a:t>Node1,</a:t>
            </a:r>
            <a:r>
              <a:rPr kumimoji="1" lang="zh-CN" altLang="en-US" b="1" dirty="0">
                <a:solidFill>
                  <a:srgbClr val="6A005F"/>
                </a:solidFill>
              </a:rPr>
              <a:t>被</a:t>
            </a:r>
          </a:p>
          <a:p>
            <a:r>
              <a:rPr kumimoji="1" lang="zh-CN" altLang="en-US" b="1" dirty="0">
                <a:solidFill>
                  <a:srgbClr val="6A005F"/>
                </a:solidFill>
              </a:rPr>
              <a:t>发送到网络</a:t>
            </a:r>
            <a:r>
              <a:rPr kumimoji="1" lang="en-US" altLang="zh-CN" b="1" dirty="0">
                <a:solidFill>
                  <a:srgbClr val="6A005F"/>
                </a:solidFill>
              </a:rPr>
              <a:t>; </a:t>
            </a:r>
          </a:p>
          <a:p>
            <a:r>
              <a:rPr kumimoji="1" lang="zh-CN" altLang="en-US" b="1" dirty="0">
                <a:solidFill>
                  <a:srgbClr val="6A005F"/>
                </a:solidFill>
              </a:rPr>
              <a:t>      数据包到达</a:t>
            </a:r>
            <a:r>
              <a:rPr kumimoji="1" lang="en-US" altLang="zh-CN" b="1" dirty="0">
                <a:solidFill>
                  <a:srgbClr val="6A005F"/>
                </a:solidFill>
              </a:rPr>
              <a:t>Node2</a:t>
            </a:r>
            <a:r>
              <a:rPr kumimoji="1" lang="zh-CN" altLang="en-US" b="1" dirty="0">
                <a:solidFill>
                  <a:srgbClr val="6A005F"/>
                </a:solidFill>
              </a:rPr>
              <a:t>后，首先会被</a:t>
            </a:r>
            <a:r>
              <a:rPr kumimoji="1" lang="en-US" altLang="zh-CN" b="1" dirty="0">
                <a:solidFill>
                  <a:srgbClr val="6A005F"/>
                </a:solidFill>
              </a:rPr>
              <a:t>root</a:t>
            </a:r>
            <a:r>
              <a:rPr kumimoji="1" lang="zh-CN" altLang="en-US" b="1" dirty="0">
                <a:solidFill>
                  <a:srgbClr val="6A005F"/>
                </a:solidFill>
              </a:rPr>
              <a:t>命名空间的</a:t>
            </a:r>
            <a:r>
              <a:rPr kumimoji="1" lang="en-US" altLang="zh-CN" b="1" dirty="0">
                <a:solidFill>
                  <a:srgbClr val="6A005F"/>
                </a:solidFill>
              </a:rPr>
              <a:t>eth0</a:t>
            </a:r>
            <a:r>
              <a:rPr kumimoji="1" lang="zh-CN" altLang="en-US" b="1" dirty="0">
                <a:solidFill>
                  <a:srgbClr val="6A005F"/>
                </a:solidFill>
              </a:rPr>
              <a:t>设备进行处理，然后通过网桥</a:t>
            </a:r>
            <a:r>
              <a:rPr kumimoji="1" lang="en-US" altLang="zh-CN" b="1" dirty="0">
                <a:solidFill>
                  <a:srgbClr val="6A005F"/>
                </a:solidFill>
              </a:rPr>
              <a:t>cbr0</a:t>
            </a:r>
            <a:r>
              <a:rPr kumimoji="1" lang="zh-CN" altLang="en-US" b="1" dirty="0">
                <a:solidFill>
                  <a:srgbClr val="6A005F"/>
                </a:solidFill>
              </a:rPr>
              <a:t>把数据路由到虚拟设备</a:t>
            </a:r>
            <a:r>
              <a:rPr kumimoji="1" lang="en-US" altLang="zh-CN" b="1" dirty="0">
                <a:solidFill>
                  <a:srgbClr val="6A005F"/>
                </a:solidFill>
              </a:rPr>
              <a:t>veth1</a:t>
            </a:r>
            <a:r>
              <a:rPr kumimoji="1" lang="zh-CN" altLang="en-US" b="1" dirty="0">
                <a:solidFill>
                  <a:srgbClr val="6A005F"/>
                </a:solidFill>
              </a:rPr>
              <a:t>上，最终数据表会被流转到与</a:t>
            </a:r>
            <a:r>
              <a:rPr kumimoji="1" lang="en-US" altLang="zh-CN" b="1" dirty="0">
                <a:solidFill>
                  <a:srgbClr val="6A005F"/>
                </a:solidFill>
              </a:rPr>
              <a:t>veth1</a:t>
            </a:r>
            <a:r>
              <a:rPr kumimoji="1" lang="zh-CN" altLang="en-US" b="1" dirty="0">
                <a:solidFill>
                  <a:srgbClr val="6A005F"/>
                </a:solidFill>
              </a:rPr>
              <a:t>配对的另外</a:t>
            </a:r>
            <a:r>
              <a:rPr kumimoji="1" lang="en-US" altLang="zh-CN" b="1" dirty="0">
                <a:solidFill>
                  <a:srgbClr val="6A005F"/>
                </a:solidFill>
              </a:rPr>
              <a:t>-</a:t>
            </a:r>
            <a:r>
              <a:rPr kumimoji="1" lang="zh-CN" altLang="en-US" b="1" dirty="0">
                <a:solidFill>
                  <a:srgbClr val="6A005F"/>
                </a:solidFill>
              </a:rPr>
              <a:t>端</a:t>
            </a:r>
            <a:r>
              <a:rPr kumimoji="1" lang="en-US" altLang="zh-CN" b="1" dirty="0">
                <a:solidFill>
                  <a:srgbClr val="6A005F"/>
                </a:solidFill>
              </a:rPr>
              <a:t>(Pod4 </a:t>
            </a:r>
            <a:r>
              <a:rPr kumimoji="1" lang="zh-CN" altLang="en-US" b="1" dirty="0">
                <a:solidFill>
                  <a:srgbClr val="6A005F"/>
                </a:solidFill>
              </a:rPr>
              <a:t>的</a:t>
            </a:r>
            <a:r>
              <a:rPr kumimoji="1" lang="en-US" altLang="zh-CN" b="1" dirty="0">
                <a:solidFill>
                  <a:srgbClr val="6A005F"/>
                </a:solidFill>
              </a:rPr>
              <a:t>eth0)</a:t>
            </a:r>
          </a:p>
        </p:txBody>
      </p:sp>
      <p:pic>
        <p:nvPicPr>
          <p:cNvPr id="5" name="图片 4">
            <a:extLst>
              <a:ext uri="{FF2B5EF4-FFF2-40B4-BE49-F238E27FC236}">
                <a16:creationId xmlns:a16="http://schemas.microsoft.com/office/drawing/2014/main" id="{66A90A07-38E0-4E2A-B33C-1AEB870A7077}"/>
              </a:ext>
            </a:extLst>
          </p:cNvPr>
          <p:cNvPicPr>
            <a:picLocks noChangeAspect="1"/>
          </p:cNvPicPr>
          <p:nvPr/>
        </p:nvPicPr>
        <p:blipFill>
          <a:blip r:embed="rId4"/>
          <a:stretch>
            <a:fillRect/>
          </a:stretch>
        </p:blipFill>
        <p:spPr>
          <a:xfrm>
            <a:off x="5340626" y="561593"/>
            <a:ext cx="5898666" cy="5734814"/>
          </a:xfrm>
          <a:prstGeom prst="rect">
            <a:avLst/>
          </a:prstGeom>
        </p:spPr>
      </p:pic>
    </p:spTree>
    <p:extLst>
      <p:ext uri="{BB962C8B-B14F-4D97-AF65-F5344CB8AC3E}">
        <p14:creationId xmlns:p14="http://schemas.microsoft.com/office/powerpoint/2010/main" val="212671618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127102"/>
            <a:ext cx="8670694" cy="584775"/>
          </a:xfrm>
          <a:prstGeom prst="rect">
            <a:avLst/>
          </a:prstGeom>
        </p:spPr>
        <p:txBody>
          <a:bodyPr wrap="square">
            <a:spAutoFit/>
          </a:bodyPr>
          <a:lstStyle/>
          <a:p>
            <a:pPr lvl="0">
              <a:defRPr/>
            </a:pPr>
            <a:r>
              <a:rPr lang="en-US" altLang="zh-CN" sz="3200" b="1" dirty="0">
                <a:solidFill>
                  <a:srgbClr val="6A005F"/>
                </a:solidFill>
                <a:sym typeface="+mn-ea"/>
              </a:rPr>
              <a:t>Kubernetes</a:t>
            </a:r>
            <a:r>
              <a:rPr lang="zh-CN" altLang="en-US" sz="3200" b="1" dirty="0">
                <a:solidFill>
                  <a:srgbClr val="6A005F"/>
                </a:solidFill>
                <a:sym typeface="+mn-ea"/>
              </a:rPr>
              <a:t>整体工作流概述</a:t>
            </a:r>
            <a:endParaRPr lang="en-US" altLang="zh-CN" sz="3200" b="1" dirty="0">
              <a:solidFill>
                <a:srgbClr val="6A005F"/>
              </a:solidFill>
              <a:sym typeface="+mn-ea"/>
            </a:endParaRPr>
          </a:p>
        </p:txBody>
      </p:sp>
      <p:sp>
        <p:nvSpPr>
          <p:cNvPr id="6" name="文本框 5">
            <a:extLst>
              <a:ext uri="{FF2B5EF4-FFF2-40B4-BE49-F238E27FC236}">
                <a16:creationId xmlns:a16="http://schemas.microsoft.com/office/drawing/2014/main" id="{625E4212-E234-1145-9F86-4633E055139F}"/>
              </a:ext>
            </a:extLst>
          </p:cNvPr>
          <p:cNvSpPr txBox="1"/>
          <p:nvPr/>
        </p:nvSpPr>
        <p:spPr>
          <a:xfrm>
            <a:off x="1186993" y="891130"/>
            <a:ext cx="9582194" cy="5355312"/>
          </a:xfrm>
          <a:prstGeom prst="rect">
            <a:avLst/>
          </a:prstGeom>
          <a:noFill/>
        </p:spPr>
        <p:txBody>
          <a:bodyPr wrap="square" rtlCol="0">
            <a:spAutoFit/>
          </a:bodyPr>
          <a:lstStyle/>
          <a:p>
            <a:r>
              <a:rPr kumimoji="1" lang="zh-CN" altLang="en-US" b="1" dirty="0">
                <a:solidFill>
                  <a:srgbClr val="6A005F"/>
                </a:solidFill>
              </a:rPr>
              <a:t>假设此</a:t>
            </a:r>
            <a:r>
              <a:rPr kumimoji="1" lang="en-US" altLang="zh-CN" b="1" dirty="0">
                <a:solidFill>
                  <a:srgbClr val="6A005F"/>
                </a:solidFill>
              </a:rPr>
              <a:t>Kubernetes</a:t>
            </a:r>
            <a:r>
              <a:rPr kumimoji="1" lang="zh-CN" altLang="en-US" b="1" dirty="0">
                <a:solidFill>
                  <a:srgbClr val="6A005F"/>
                </a:solidFill>
              </a:rPr>
              <a:t>环境包含一个</a:t>
            </a:r>
            <a:r>
              <a:rPr kumimoji="1" lang="en-US" altLang="zh-CN" b="1" dirty="0">
                <a:solidFill>
                  <a:srgbClr val="6A005F"/>
                </a:solidFill>
              </a:rPr>
              <a:t>Master</a:t>
            </a:r>
            <a:r>
              <a:rPr kumimoji="1" lang="zh-CN" altLang="en-US" b="1" dirty="0">
                <a:solidFill>
                  <a:srgbClr val="6A005F"/>
                </a:solidFill>
              </a:rPr>
              <a:t>节点，若干个</a:t>
            </a:r>
            <a:r>
              <a:rPr kumimoji="1" lang="en-US" altLang="zh-CN" b="1" dirty="0">
                <a:solidFill>
                  <a:srgbClr val="6A005F"/>
                </a:solidFill>
              </a:rPr>
              <a:t>Node</a:t>
            </a:r>
            <a:r>
              <a:rPr kumimoji="1" lang="zh-CN" altLang="en-US" b="1" dirty="0">
                <a:solidFill>
                  <a:srgbClr val="6A005F"/>
                </a:solidFill>
              </a:rPr>
              <a:t>节点。后面说明一律按照此环境作为假设。接下来给大家展示一个简单的</a:t>
            </a:r>
            <a:r>
              <a:rPr kumimoji="1" lang="en-US" altLang="zh-CN" b="1" dirty="0">
                <a:solidFill>
                  <a:srgbClr val="6A005F"/>
                </a:solidFill>
              </a:rPr>
              <a:t>Pod</a:t>
            </a:r>
            <a:r>
              <a:rPr kumimoji="1" lang="zh-CN" altLang="en-US" b="1" dirty="0">
                <a:solidFill>
                  <a:srgbClr val="6A005F"/>
                </a:solidFill>
              </a:rPr>
              <a:t>工作流：</a:t>
            </a:r>
          </a:p>
          <a:p>
            <a:endParaRPr kumimoji="1" lang="zh-CN" altLang="en-US" b="1" dirty="0">
              <a:solidFill>
                <a:srgbClr val="6A005F"/>
              </a:solidFill>
            </a:endParaRPr>
          </a:p>
          <a:p>
            <a:r>
              <a:rPr kumimoji="1" lang="zh-CN" altLang="en-US" b="1" dirty="0">
                <a:solidFill>
                  <a:srgbClr val="6A005F"/>
                </a:solidFill>
              </a:rPr>
              <a:t>（</a:t>
            </a:r>
            <a:r>
              <a:rPr kumimoji="1" lang="en-US" altLang="zh-CN" b="1" dirty="0">
                <a:solidFill>
                  <a:srgbClr val="6A005F"/>
                </a:solidFill>
              </a:rPr>
              <a:t>1</a:t>
            </a:r>
            <a:r>
              <a:rPr kumimoji="1" lang="zh-CN" altLang="en-US" b="1" dirty="0">
                <a:solidFill>
                  <a:srgbClr val="6A005F"/>
                </a:solidFill>
              </a:rPr>
              <a:t>）提交请求：用户通常提交一个</a:t>
            </a:r>
            <a:r>
              <a:rPr kumimoji="1" lang="en-US" altLang="zh-CN" b="1" dirty="0" err="1">
                <a:solidFill>
                  <a:srgbClr val="6A005F"/>
                </a:solidFill>
              </a:rPr>
              <a:t>yaml</a:t>
            </a:r>
            <a:r>
              <a:rPr kumimoji="1" lang="zh-CN" altLang="en-US" b="1" dirty="0">
                <a:solidFill>
                  <a:srgbClr val="6A005F"/>
                </a:solidFill>
              </a:rPr>
              <a:t>文件，向</a:t>
            </a:r>
            <a:r>
              <a:rPr kumimoji="1" lang="en-US" altLang="zh-CN" b="1" dirty="0">
                <a:solidFill>
                  <a:srgbClr val="6A005F"/>
                </a:solidFill>
              </a:rPr>
              <a:t>API Server</a:t>
            </a:r>
            <a:r>
              <a:rPr kumimoji="1" lang="zh-CN" altLang="en-US" b="1" dirty="0">
                <a:solidFill>
                  <a:srgbClr val="6A005F"/>
                </a:solidFill>
              </a:rPr>
              <a:t>发送请求创建一个</a:t>
            </a:r>
            <a:r>
              <a:rPr kumimoji="1" lang="en-US" altLang="zh-CN" b="1" dirty="0">
                <a:solidFill>
                  <a:srgbClr val="6A005F"/>
                </a:solidFill>
              </a:rPr>
              <a:t>Pod</a:t>
            </a:r>
            <a:r>
              <a:rPr kumimoji="1" lang="zh-CN" altLang="en-US" b="1" dirty="0">
                <a:solidFill>
                  <a:srgbClr val="6A005F"/>
                </a:solidFill>
              </a:rPr>
              <a:t>， </a:t>
            </a:r>
            <a:r>
              <a:rPr kumimoji="1" lang="en-US" altLang="zh-CN" b="1" dirty="0" err="1">
                <a:solidFill>
                  <a:srgbClr val="6A005F"/>
                </a:solidFill>
              </a:rPr>
              <a:t>yaml</a:t>
            </a:r>
            <a:r>
              <a:rPr kumimoji="1" lang="zh-CN" altLang="en-US" b="1" dirty="0">
                <a:solidFill>
                  <a:srgbClr val="6A005F"/>
                </a:solidFill>
              </a:rPr>
              <a:t>文件含有此</a:t>
            </a:r>
            <a:r>
              <a:rPr kumimoji="1" lang="en-US" altLang="zh-CN" b="1" dirty="0">
                <a:solidFill>
                  <a:srgbClr val="6A005F"/>
                </a:solidFill>
              </a:rPr>
              <a:t>Pod</a:t>
            </a:r>
            <a:r>
              <a:rPr kumimoji="1" lang="zh-CN" altLang="en-US" b="1" dirty="0">
                <a:solidFill>
                  <a:srgbClr val="6A005F"/>
                </a:solidFill>
              </a:rPr>
              <a:t>的详细信息，包含此</a:t>
            </a:r>
            <a:r>
              <a:rPr kumimoji="1" lang="en-US" altLang="zh-CN" b="1" dirty="0">
                <a:solidFill>
                  <a:srgbClr val="6A005F"/>
                </a:solidFill>
              </a:rPr>
              <a:t>Pod</a:t>
            </a:r>
            <a:r>
              <a:rPr kumimoji="1" lang="zh-CN" altLang="en-US" b="1" dirty="0">
                <a:solidFill>
                  <a:srgbClr val="6A005F"/>
                </a:solidFill>
              </a:rPr>
              <a:t>运行副本数、镜像、</a:t>
            </a:r>
            <a:r>
              <a:rPr kumimoji="1" lang="en-US" altLang="zh-CN" b="1" dirty="0">
                <a:solidFill>
                  <a:srgbClr val="6A005F"/>
                </a:solidFill>
              </a:rPr>
              <a:t>Labels</a:t>
            </a:r>
            <a:r>
              <a:rPr kumimoji="1" lang="zh-CN" altLang="en-US" b="1" dirty="0">
                <a:solidFill>
                  <a:srgbClr val="6A005F"/>
                </a:solidFill>
              </a:rPr>
              <a:t>、名称，端口暴露情况等。</a:t>
            </a:r>
            <a:r>
              <a:rPr kumimoji="1" lang="en-US" altLang="zh-CN" b="1" dirty="0">
                <a:solidFill>
                  <a:srgbClr val="6A005F"/>
                </a:solidFill>
              </a:rPr>
              <a:t>API Server</a:t>
            </a:r>
            <a:r>
              <a:rPr kumimoji="1" lang="zh-CN" altLang="en-US" b="1" dirty="0">
                <a:solidFill>
                  <a:srgbClr val="6A005F"/>
                </a:solidFill>
              </a:rPr>
              <a:t>接收到请求后将</a:t>
            </a:r>
            <a:r>
              <a:rPr kumimoji="1" lang="en-US" altLang="zh-CN" b="1" dirty="0" err="1">
                <a:solidFill>
                  <a:srgbClr val="6A005F"/>
                </a:solidFill>
              </a:rPr>
              <a:t>yaml</a:t>
            </a:r>
            <a:r>
              <a:rPr kumimoji="1" lang="zh-CN" altLang="en-US" b="1" dirty="0">
                <a:solidFill>
                  <a:srgbClr val="6A005F"/>
                </a:solidFill>
              </a:rPr>
              <a:t>文件中的</a:t>
            </a:r>
            <a:r>
              <a:rPr kumimoji="1" lang="en-US" altLang="zh-CN" b="1" dirty="0">
                <a:solidFill>
                  <a:srgbClr val="6A005F"/>
                </a:solidFill>
              </a:rPr>
              <a:t>spec</a:t>
            </a:r>
            <a:r>
              <a:rPr kumimoji="1" lang="zh-CN" altLang="en-US" b="1" dirty="0">
                <a:solidFill>
                  <a:srgbClr val="6A005F"/>
                </a:solidFill>
              </a:rPr>
              <a:t>数据存入</a:t>
            </a:r>
            <a:r>
              <a:rPr kumimoji="1" lang="en-US" altLang="zh-CN" b="1" dirty="0" err="1">
                <a:solidFill>
                  <a:srgbClr val="6A005F"/>
                </a:solidFill>
              </a:rPr>
              <a:t>etcd</a:t>
            </a:r>
            <a:r>
              <a:rPr kumimoji="1" lang="zh-CN" altLang="en-US" b="1" dirty="0">
                <a:solidFill>
                  <a:srgbClr val="6A005F"/>
                </a:solidFill>
              </a:rPr>
              <a:t>中；</a:t>
            </a:r>
          </a:p>
          <a:p>
            <a:endParaRPr kumimoji="1" lang="zh-CN" altLang="en-US" b="1" dirty="0">
              <a:solidFill>
                <a:srgbClr val="6A005F"/>
              </a:solidFill>
            </a:endParaRPr>
          </a:p>
          <a:p>
            <a:r>
              <a:rPr kumimoji="1" lang="zh-CN" altLang="en-US" b="1" dirty="0">
                <a:solidFill>
                  <a:srgbClr val="6A005F"/>
                </a:solidFill>
              </a:rPr>
              <a:t>（</a:t>
            </a:r>
            <a:r>
              <a:rPr kumimoji="1" lang="en-US" altLang="zh-CN" b="1" dirty="0">
                <a:solidFill>
                  <a:srgbClr val="6A005F"/>
                </a:solidFill>
              </a:rPr>
              <a:t>2</a:t>
            </a:r>
            <a:r>
              <a:rPr kumimoji="1" lang="zh-CN" altLang="en-US" b="1" dirty="0">
                <a:solidFill>
                  <a:srgbClr val="6A005F"/>
                </a:solidFill>
              </a:rPr>
              <a:t>）资源状态同步：这一步涉及到</a:t>
            </a:r>
            <a:r>
              <a:rPr kumimoji="1" lang="en-US" altLang="zh-CN" b="1" dirty="0">
                <a:solidFill>
                  <a:srgbClr val="6A005F"/>
                </a:solidFill>
              </a:rPr>
              <a:t>Replication</a:t>
            </a:r>
            <a:r>
              <a:rPr kumimoji="1" lang="zh-CN" altLang="en-US" b="1" dirty="0">
                <a:solidFill>
                  <a:srgbClr val="6A005F"/>
                </a:solidFill>
              </a:rPr>
              <a:t>组件，</a:t>
            </a:r>
            <a:r>
              <a:rPr kumimoji="1" lang="en-US" altLang="zh-CN" b="1" dirty="0">
                <a:solidFill>
                  <a:srgbClr val="6A005F"/>
                </a:solidFill>
              </a:rPr>
              <a:t>Replication</a:t>
            </a:r>
            <a:r>
              <a:rPr kumimoji="1" lang="zh-CN" altLang="en-US" b="1" dirty="0">
                <a:solidFill>
                  <a:srgbClr val="6A005F"/>
                </a:solidFill>
              </a:rPr>
              <a:t>组件监控着数据库中的数据变化，对已有的</a:t>
            </a:r>
            <a:r>
              <a:rPr kumimoji="1" lang="en-US" altLang="zh-CN" b="1" dirty="0">
                <a:solidFill>
                  <a:srgbClr val="6A005F"/>
                </a:solidFill>
              </a:rPr>
              <a:t>Pod</a:t>
            </a:r>
            <a:r>
              <a:rPr kumimoji="1" lang="zh-CN" altLang="en-US" b="1" dirty="0">
                <a:solidFill>
                  <a:srgbClr val="6A005F"/>
                </a:solidFill>
              </a:rPr>
              <a:t>进行数量上的同步；</a:t>
            </a:r>
          </a:p>
          <a:p>
            <a:endParaRPr kumimoji="1" lang="zh-CN" altLang="en-US" b="1" dirty="0">
              <a:solidFill>
                <a:srgbClr val="6A005F"/>
              </a:solidFill>
            </a:endParaRPr>
          </a:p>
          <a:p>
            <a:r>
              <a:rPr kumimoji="1" lang="zh-CN" altLang="en-US" b="1" dirty="0">
                <a:solidFill>
                  <a:srgbClr val="6A005F"/>
                </a:solidFill>
              </a:rPr>
              <a:t>（</a:t>
            </a:r>
            <a:r>
              <a:rPr kumimoji="1" lang="en-US" altLang="zh-CN" b="1" dirty="0">
                <a:solidFill>
                  <a:srgbClr val="6A005F"/>
                </a:solidFill>
              </a:rPr>
              <a:t>3</a:t>
            </a:r>
            <a:r>
              <a:rPr kumimoji="1" lang="zh-CN" altLang="en-US" b="1" dirty="0">
                <a:solidFill>
                  <a:srgbClr val="6A005F"/>
                </a:solidFill>
              </a:rPr>
              <a:t>）资源分配：</a:t>
            </a:r>
            <a:r>
              <a:rPr kumimoji="1" lang="en-US" altLang="zh-CN" b="1" dirty="0">
                <a:solidFill>
                  <a:srgbClr val="6A005F"/>
                </a:solidFill>
              </a:rPr>
              <a:t>Scheduler</a:t>
            </a:r>
            <a:r>
              <a:rPr kumimoji="1" lang="zh-CN" altLang="en-US" b="1" dirty="0">
                <a:solidFill>
                  <a:srgbClr val="6A005F"/>
                </a:solidFill>
              </a:rPr>
              <a:t>会检查</a:t>
            </a:r>
            <a:r>
              <a:rPr kumimoji="1" lang="en-US" altLang="zh-CN" b="1" dirty="0" err="1">
                <a:solidFill>
                  <a:srgbClr val="6A005F"/>
                </a:solidFill>
              </a:rPr>
              <a:t>Etcd</a:t>
            </a:r>
            <a:r>
              <a:rPr kumimoji="1" lang="zh-CN" altLang="en-US" b="1" dirty="0">
                <a:solidFill>
                  <a:srgbClr val="6A005F"/>
                </a:solidFill>
              </a:rPr>
              <a:t>数据库中记录的没有被分配的</a:t>
            </a:r>
            <a:r>
              <a:rPr kumimoji="1" lang="en-US" altLang="zh-CN" b="1" dirty="0">
                <a:solidFill>
                  <a:srgbClr val="6A005F"/>
                </a:solidFill>
              </a:rPr>
              <a:t>Pod</a:t>
            </a:r>
            <a:r>
              <a:rPr kumimoji="1" lang="zh-CN" altLang="en-US" b="1" dirty="0">
                <a:solidFill>
                  <a:srgbClr val="6A005F"/>
                </a:solidFill>
              </a:rPr>
              <a:t>，将此类</a:t>
            </a:r>
            <a:r>
              <a:rPr kumimoji="1" lang="en-US" altLang="zh-CN" b="1" dirty="0">
                <a:solidFill>
                  <a:srgbClr val="6A005F"/>
                </a:solidFill>
              </a:rPr>
              <a:t>Pod</a:t>
            </a:r>
            <a:r>
              <a:rPr kumimoji="1" lang="zh-CN" altLang="en-US" b="1" dirty="0">
                <a:solidFill>
                  <a:srgbClr val="6A005F"/>
                </a:solidFill>
              </a:rPr>
              <a:t>分配至具有运行能力的</a:t>
            </a:r>
            <a:r>
              <a:rPr kumimoji="1" lang="en-US" altLang="zh-CN" b="1" dirty="0">
                <a:solidFill>
                  <a:srgbClr val="6A005F"/>
                </a:solidFill>
              </a:rPr>
              <a:t>Node</a:t>
            </a:r>
            <a:r>
              <a:rPr kumimoji="1" lang="zh-CN" altLang="en-US" b="1" dirty="0">
                <a:solidFill>
                  <a:srgbClr val="6A005F"/>
                </a:solidFill>
              </a:rPr>
              <a:t>节点中，并更新</a:t>
            </a:r>
            <a:r>
              <a:rPr kumimoji="1" lang="en-US" altLang="zh-CN" b="1" dirty="0" err="1">
                <a:solidFill>
                  <a:srgbClr val="6A005F"/>
                </a:solidFill>
              </a:rPr>
              <a:t>Etcd</a:t>
            </a:r>
            <a:r>
              <a:rPr kumimoji="1" lang="zh-CN" altLang="en-US" b="1" dirty="0">
                <a:solidFill>
                  <a:srgbClr val="6A005F"/>
                </a:solidFill>
              </a:rPr>
              <a:t>数据库中的</a:t>
            </a:r>
            <a:r>
              <a:rPr kumimoji="1" lang="en-US" altLang="zh-CN" b="1" dirty="0">
                <a:solidFill>
                  <a:srgbClr val="6A005F"/>
                </a:solidFill>
              </a:rPr>
              <a:t>Pod</a:t>
            </a:r>
            <a:r>
              <a:rPr kumimoji="1" lang="zh-CN" altLang="en-US" b="1" dirty="0">
                <a:solidFill>
                  <a:srgbClr val="6A005F"/>
                </a:solidFill>
              </a:rPr>
              <a:t>分配情况；</a:t>
            </a:r>
          </a:p>
          <a:p>
            <a:endParaRPr kumimoji="1" lang="zh-CN" altLang="en-US" b="1" dirty="0">
              <a:solidFill>
                <a:srgbClr val="6A005F"/>
              </a:solidFill>
            </a:endParaRPr>
          </a:p>
          <a:p>
            <a:r>
              <a:rPr kumimoji="1" lang="zh-CN" altLang="en-US" b="1" dirty="0">
                <a:solidFill>
                  <a:srgbClr val="6A005F"/>
                </a:solidFill>
              </a:rPr>
              <a:t>（</a:t>
            </a:r>
            <a:r>
              <a:rPr kumimoji="1" lang="en-US" altLang="zh-CN" b="1" dirty="0">
                <a:solidFill>
                  <a:srgbClr val="6A005F"/>
                </a:solidFill>
              </a:rPr>
              <a:t>4</a:t>
            </a:r>
            <a:r>
              <a:rPr kumimoji="1" lang="zh-CN" altLang="en-US" b="1" dirty="0">
                <a:solidFill>
                  <a:srgbClr val="6A005F"/>
                </a:solidFill>
              </a:rPr>
              <a:t>）新建容器：</a:t>
            </a:r>
            <a:r>
              <a:rPr kumimoji="1" lang="en-US" altLang="zh-CN" b="1" dirty="0" err="1">
                <a:solidFill>
                  <a:srgbClr val="6A005F"/>
                </a:solidFill>
              </a:rPr>
              <a:t>kubernetes</a:t>
            </a:r>
            <a:r>
              <a:rPr kumimoji="1" lang="zh-CN" altLang="en-US" b="1" dirty="0">
                <a:solidFill>
                  <a:srgbClr val="6A005F"/>
                </a:solidFill>
              </a:rPr>
              <a:t>集群节点中的</a:t>
            </a:r>
            <a:r>
              <a:rPr kumimoji="1" lang="en-US" altLang="zh-CN" b="1" dirty="0" err="1">
                <a:solidFill>
                  <a:srgbClr val="6A005F"/>
                </a:solidFill>
              </a:rPr>
              <a:t>Kubelet</a:t>
            </a:r>
            <a:r>
              <a:rPr kumimoji="1" lang="zh-CN" altLang="en-US" b="1" dirty="0">
                <a:solidFill>
                  <a:srgbClr val="6A005F"/>
                </a:solidFill>
              </a:rPr>
              <a:t>对</a:t>
            </a:r>
            <a:r>
              <a:rPr kumimoji="1" lang="en-US" altLang="zh-CN" b="1" dirty="0" err="1">
                <a:solidFill>
                  <a:srgbClr val="6A005F"/>
                </a:solidFill>
              </a:rPr>
              <a:t>Etcd</a:t>
            </a:r>
            <a:r>
              <a:rPr kumimoji="1" lang="zh-CN" altLang="en-US" b="1" dirty="0">
                <a:solidFill>
                  <a:srgbClr val="6A005F"/>
                </a:solidFill>
              </a:rPr>
              <a:t>数据库中的</a:t>
            </a:r>
            <a:r>
              <a:rPr kumimoji="1" lang="en-US" altLang="zh-CN" b="1" dirty="0">
                <a:solidFill>
                  <a:srgbClr val="6A005F"/>
                </a:solidFill>
              </a:rPr>
              <a:t>Pod</a:t>
            </a:r>
            <a:r>
              <a:rPr kumimoji="1" lang="zh-CN" altLang="en-US" b="1" dirty="0">
                <a:solidFill>
                  <a:srgbClr val="6A005F"/>
                </a:solidFill>
              </a:rPr>
              <a:t>部署状态进行同步，目标</a:t>
            </a:r>
            <a:r>
              <a:rPr kumimoji="1" lang="en-US" altLang="zh-CN" b="1" dirty="0">
                <a:solidFill>
                  <a:srgbClr val="6A005F"/>
                </a:solidFill>
              </a:rPr>
              <a:t>Node</a:t>
            </a:r>
            <a:r>
              <a:rPr kumimoji="1" lang="zh-CN" altLang="en-US" b="1" dirty="0">
                <a:solidFill>
                  <a:srgbClr val="6A005F"/>
                </a:solidFill>
              </a:rPr>
              <a:t>节点上的</a:t>
            </a:r>
            <a:r>
              <a:rPr kumimoji="1" lang="en-US" altLang="zh-CN" b="1" dirty="0" err="1">
                <a:solidFill>
                  <a:srgbClr val="6A005F"/>
                </a:solidFill>
              </a:rPr>
              <a:t>Kubelet</a:t>
            </a:r>
            <a:r>
              <a:rPr kumimoji="1" lang="zh-CN" altLang="en-US" b="1" dirty="0">
                <a:solidFill>
                  <a:srgbClr val="6A005F"/>
                </a:solidFill>
              </a:rPr>
              <a:t>将</a:t>
            </a:r>
            <a:r>
              <a:rPr kumimoji="1" lang="en-US" altLang="zh-CN" b="1" dirty="0">
                <a:solidFill>
                  <a:srgbClr val="6A005F"/>
                </a:solidFill>
              </a:rPr>
              <a:t>Pod</a:t>
            </a:r>
            <a:r>
              <a:rPr kumimoji="1" lang="zh-CN" altLang="en-US" b="1" dirty="0">
                <a:solidFill>
                  <a:srgbClr val="6A005F"/>
                </a:solidFill>
              </a:rPr>
              <a:t>相关</a:t>
            </a:r>
            <a:r>
              <a:rPr kumimoji="1" lang="en-US" altLang="zh-CN" b="1" dirty="0" err="1">
                <a:solidFill>
                  <a:srgbClr val="6A005F"/>
                </a:solidFill>
              </a:rPr>
              <a:t>yaml</a:t>
            </a:r>
            <a:r>
              <a:rPr kumimoji="1" lang="zh-CN" altLang="en-US" b="1" dirty="0">
                <a:solidFill>
                  <a:srgbClr val="6A005F"/>
                </a:solidFill>
              </a:rPr>
              <a:t>文件中的</a:t>
            </a:r>
            <a:r>
              <a:rPr kumimoji="1" lang="en-US" altLang="zh-CN" b="1" dirty="0">
                <a:solidFill>
                  <a:srgbClr val="6A005F"/>
                </a:solidFill>
              </a:rPr>
              <a:t>spec</a:t>
            </a:r>
            <a:r>
              <a:rPr kumimoji="1" lang="zh-CN" altLang="en-US" b="1" dirty="0">
                <a:solidFill>
                  <a:srgbClr val="6A005F"/>
                </a:solidFill>
              </a:rPr>
              <a:t>数据递给后面的容器运行时引擎（如</a:t>
            </a:r>
            <a:r>
              <a:rPr kumimoji="1" lang="en-US" altLang="zh-CN" b="1" dirty="0">
                <a:solidFill>
                  <a:srgbClr val="6A005F"/>
                </a:solidFill>
              </a:rPr>
              <a:t>Docker</a:t>
            </a:r>
            <a:r>
              <a:rPr kumimoji="1" lang="zh-CN" altLang="en-US" b="1" dirty="0">
                <a:solidFill>
                  <a:srgbClr val="6A005F"/>
                </a:solidFill>
              </a:rPr>
              <a:t>等），后者负责</a:t>
            </a:r>
            <a:r>
              <a:rPr kumimoji="1" lang="en-US" altLang="zh-CN" b="1" dirty="0">
                <a:solidFill>
                  <a:srgbClr val="6A005F"/>
                </a:solidFill>
              </a:rPr>
              <a:t>Pod</a:t>
            </a:r>
            <a:r>
              <a:rPr kumimoji="1" lang="zh-CN" altLang="en-US" b="1" dirty="0">
                <a:solidFill>
                  <a:srgbClr val="6A005F"/>
                </a:solidFill>
              </a:rPr>
              <a:t>容器的运行停止和更新；</a:t>
            </a:r>
            <a:r>
              <a:rPr kumimoji="1" lang="en-US" altLang="zh-CN" b="1" dirty="0" err="1">
                <a:solidFill>
                  <a:srgbClr val="6A005F"/>
                </a:solidFill>
              </a:rPr>
              <a:t>Kubelet</a:t>
            </a:r>
            <a:r>
              <a:rPr kumimoji="1" lang="zh-CN" altLang="en-US" b="1" dirty="0">
                <a:solidFill>
                  <a:srgbClr val="6A005F"/>
                </a:solidFill>
              </a:rPr>
              <a:t>会通过容器运行时引擎获取</a:t>
            </a:r>
            <a:r>
              <a:rPr kumimoji="1" lang="en-US" altLang="zh-CN" b="1" dirty="0">
                <a:solidFill>
                  <a:srgbClr val="6A005F"/>
                </a:solidFill>
              </a:rPr>
              <a:t>Pod</a:t>
            </a:r>
            <a:r>
              <a:rPr kumimoji="1" lang="zh-CN" altLang="en-US" b="1" dirty="0">
                <a:solidFill>
                  <a:srgbClr val="6A005F"/>
                </a:solidFill>
              </a:rPr>
              <a:t>的状态并将信息更新至</a:t>
            </a:r>
            <a:r>
              <a:rPr kumimoji="1" lang="en-US" altLang="zh-CN" b="1" dirty="0">
                <a:solidFill>
                  <a:srgbClr val="6A005F"/>
                </a:solidFill>
              </a:rPr>
              <a:t>API Server</a:t>
            </a:r>
            <a:r>
              <a:rPr kumimoji="1" lang="zh-CN" altLang="en-US" b="1" dirty="0">
                <a:solidFill>
                  <a:srgbClr val="6A005F"/>
                </a:solidFill>
              </a:rPr>
              <a:t>，最后写入</a:t>
            </a:r>
            <a:r>
              <a:rPr kumimoji="1" lang="en-US" altLang="zh-CN" b="1" dirty="0" err="1">
                <a:solidFill>
                  <a:srgbClr val="6A005F"/>
                </a:solidFill>
              </a:rPr>
              <a:t>etcd</a:t>
            </a:r>
            <a:r>
              <a:rPr kumimoji="1" lang="zh-CN" altLang="en-US" b="1" dirty="0">
                <a:solidFill>
                  <a:srgbClr val="6A005F"/>
                </a:solidFill>
              </a:rPr>
              <a:t>中；</a:t>
            </a:r>
          </a:p>
          <a:p>
            <a:endParaRPr kumimoji="1" lang="zh-CN" altLang="en-US" b="1" dirty="0">
              <a:solidFill>
                <a:srgbClr val="6A005F"/>
              </a:solidFill>
            </a:endParaRPr>
          </a:p>
          <a:p>
            <a:r>
              <a:rPr kumimoji="1" lang="zh-CN" altLang="en-US" b="1" dirty="0">
                <a:solidFill>
                  <a:srgbClr val="6A005F"/>
                </a:solidFill>
              </a:rPr>
              <a:t>（</a:t>
            </a:r>
            <a:r>
              <a:rPr kumimoji="1" lang="en-US" altLang="zh-CN" b="1" dirty="0">
                <a:solidFill>
                  <a:srgbClr val="6A005F"/>
                </a:solidFill>
              </a:rPr>
              <a:t>5</a:t>
            </a:r>
            <a:r>
              <a:rPr kumimoji="1" lang="zh-CN" altLang="en-US" b="1" dirty="0">
                <a:solidFill>
                  <a:srgbClr val="6A005F"/>
                </a:solidFill>
              </a:rPr>
              <a:t>）节点通讯：</a:t>
            </a:r>
            <a:r>
              <a:rPr kumimoji="1" lang="en-US" altLang="zh-CN" b="1" dirty="0" err="1">
                <a:solidFill>
                  <a:srgbClr val="6A005F"/>
                </a:solidFill>
              </a:rPr>
              <a:t>Kube</a:t>
            </a:r>
            <a:r>
              <a:rPr kumimoji="1" lang="en-US" altLang="zh-CN" b="1" dirty="0">
                <a:solidFill>
                  <a:srgbClr val="6A005F"/>
                </a:solidFill>
              </a:rPr>
              <a:t>-proxy</a:t>
            </a:r>
            <a:r>
              <a:rPr kumimoji="1" lang="zh-CN" altLang="en-US" b="1" dirty="0">
                <a:solidFill>
                  <a:srgbClr val="6A005F"/>
                </a:solidFill>
              </a:rPr>
              <a:t>负责各节点中</a:t>
            </a:r>
            <a:r>
              <a:rPr kumimoji="1" lang="en-US" altLang="zh-CN" b="1" dirty="0">
                <a:solidFill>
                  <a:srgbClr val="6A005F"/>
                </a:solidFill>
              </a:rPr>
              <a:t>Pod</a:t>
            </a:r>
            <a:r>
              <a:rPr kumimoji="1" lang="zh-CN" altLang="en-US" b="1" dirty="0">
                <a:solidFill>
                  <a:srgbClr val="6A005F"/>
                </a:solidFill>
              </a:rPr>
              <a:t>的网络通信，包括服务发现和负载均衡</a:t>
            </a:r>
          </a:p>
        </p:txBody>
      </p:sp>
    </p:spTree>
    <p:extLst>
      <p:ext uri="{BB962C8B-B14F-4D97-AF65-F5344CB8AC3E}">
        <p14:creationId xmlns:p14="http://schemas.microsoft.com/office/powerpoint/2010/main" val="384994242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什么是</a:t>
            </a:r>
            <a:r>
              <a:rPr lang="en-US" altLang="zh-CN" sz="3200" b="1" dirty="0">
                <a:solidFill>
                  <a:srgbClr val="6A005F"/>
                </a:solidFill>
                <a:sym typeface="+mn-ea"/>
              </a:rPr>
              <a:t>Kubernetes</a:t>
            </a:r>
            <a:r>
              <a:rPr lang="zh-CN" altLang="en-US" sz="3200" b="1" dirty="0">
                <a:solidFill>
                  <a:srgbClr val="6A005F"/>
                </a:solidFill>
                <a:sym typeface="+mn-ea"/>
              </a:rPr>
              <a:t>？</a:t>
            </a:r>
            <a:endParaRPr lang="en-US" altLang="zh-CN" sz="3200" b="1" dirty="0">
              <a:solidFill>
                <a:srgbClr val="6A005F"/>
              </a:solidFill>
              <a:sym typeface="+mn-ea"/>
            </a:endParaRPr>
          </a:p>
        </p:txBody>
      </p:sp>
      <p:sp>
        <p:nvSpPr>
          <p:cNvPr id="5" name="矩形 4">
            <a:extLst>
              <a:ext uri="{FF2B5EF4-FFF2-40B4-BE49-F238E27FC236}">
                <a16:creationId xmlns:a16="http://schemas.microsoft.com/office/drawing/2014/main" id="{45072BAC-E877-3F49-AFCD-5312F314725B}"/>
              </a:ext>
            </a:extLst>
          </p:cNvPr>
          <p:cNvSpPr/>
          <p:nvPr/>
        </p:nvSpPr>
        <p:spPr>
          <a:xfrm>
            <a:off x="936975" y="1438164"/>
            <a:ext cx="10581764" cy="3367397"/>
          </a:xfrm>
          <a:prstGeom prst="rect">
            <a:avLst/>
          </a:prstGeom>
        </p:spPr>
        <p:txBody>
          <a:bodyPr wrap="square">
            <a:spAutoFit/>
          </a:bodyPr>
          <a:lstStyle/>
          <a:p>
            <a:pPr>
              <a:lnSpc>
                <a:spcPct val="150000"/>
              </a:lnSpc>
            </a:pPr>
            <a:r>
              <a:rPr lang="zh-CN" altLang="en-US" dirty="0">
                <a:solidFill>
                  <a:srgbClr val="6A005F"/>
                </a:solidFill>
                <a:latin typeface="+mn-ea"/>
              </a:rPr>
              <a:t>简单说：</a:t>
            </a:r>
            <a:endParaRPr lang="en-US" altLang="zh-CN" dirty="0">
              <a:solidFill>
                <a:srgbClr val="6A005F"/>
              </a:solidFill>
              <a:latin typeface="+mn-ea"/>
            </a:endParaRPr>
          </a:p>
          <a:p>
            <a:pPr marL="285750" indent="-285750">
              <a:lnSpc>
                <a:spcPct val="150000"/>
              </a:lnSpc>
              <a:buFont typeface="Arial" panose="020B0604020202020204" pitchFamily="34" charset="0"/>
              <a:buChar char="•"/>
            </a:pPr>
            <a:r>
              <a:rPr lang="zh-CN" altLang="en-US" dirty="0">
                <a:solidFill>
                  <a:srgbClr val="6A005F"/>
                </a:solidFill>
                <a:latin typeface="+mn-ea"/>
              </a:rPr>
              <a:t>是生产级别的</a:t>
            </a:r>
            <a:r>
              <a:rPr lang="zh-CN" altLang="en-US" b="1" dirty="0">
                <a:solidFill>
                  <a:srgbClr val="6A005F"/>
                </a:solidFill>
                <a:latin typeface="+mn-ea"/>
              </a:rPr>
              <a:t>容器编排引擎</a:t>
            </a:r>
            <a:endParaRPr lang="en-US" altLang="zh-CN" b="1" dirty="0">
              <a:solidFill>
                <a:srgbClr val="6A005F"/>
              </a:solidFill>
              <a:latin typeface="+mn-ea"/>
            </a:endParaRPr>
          </a:p>
          <a:p>
            <a:pPr marL="285750" indent="-285750">
              <a:lnSpc>
                <a:spcPct val="150000"/>
              </a:lnSpc>
              <a:buFont typeface="Arial" panose="020B0604020202020204" pitchFamily="34" charset="0"/>
              <a:buChar char="•"/>
            </a:pPr>
            <a:r>
              <a:rPr lang="zh-CN" altLang="en-US" dirty="0">
                <a:solidFill>
                  <a:srgbClr val="6A005F"/>
                </a:solidFill>
                <a:latin typeface="+mn-ea"/>
              </a:rPr>
              <a:t>可以</a:t>
            </a:r>
            <a:r>
              <a:rPr lang="zh-CN" altLang="en-US" b="1" dirty="0">
                <a:solidFill>
                  <a:srgbClr val="6A005F"/>
                </a:solidFill>
                <a:latin typeface="+mn-ea"/>
              </a:rPr>
              <a:t>自动化</a:t>
            </a:r>
            <a:r>
              <a:rPr lang="zh-CN" altLang="en-US" dirty="0">
                <a:solidFill>
                  <a:srgbClr val="6A005F"/>
                </a:solidFill>
                <a:latin typeface="+mn-ea"/>
              </a:rPr>
              <a:t>的容器部署、扩展和管理</a:t>
            </a:r>
            <a:endParaRPr lang="en-US" altLang="zh-CN" dirty="0">
              <a:solidFill>
                <a:srgbClr val="6A005F"/>
              </a:solidFill>
              <a:latin typeface="+mn-ea"/>
            </a:endParaRPr>
          </a:p>
          <a:p>
            <a:pPr>
              <a:lnSpc>
                <a:spcPct val="150000"/>
              </a:lnSpc>
            </a:pPr>
            <a:endParaRPr lang="en-US" altLang="zh-CN" dirty="0">
              <a:solidFill>
                <a:srgbClr val="6A005F"/>
              </a:solidFill>
              <a:latin typeface="+mn-ea"/>
            </a:endParaRPr>
          </a:p>
          <a:p>
            <a:pPr>
              <a:lnSpc>
                <a:spcPct val="150000"/>
              </a:lnSpc>
            </a:pPr>
            <a:r>
              <a:rPr lang="zh-CN" altLang="en-US" dirty="0">
                <a:solidFill>
                  <a:srgbClr val="6A005F"/>
                </a:solidFill>
                <a:latin typeface="+mn-ea"/>
              </a:rPr>
              <a:t>从</a:t>
            </a:r>
            <a:r>
              <a:rPr lang="en-US" altLang="zh-CN" dirty="0">
                <a:solidFill>
                  <a:srgbClr val="6A005F"/>
                </a:solidFill>
                <a:latin typeface="+mn-ea"/>
              </a:rPr>
              <a:t>2000</a:t>
            </a:r>
            <a:r>
              <a:rPr lang="zh-CN" altLang="en-US" dirty="0">
                <a:solidFill>
                  <a:srgbClr val="6A005F"/>
                </a:solidFill>
                <a:latin typeface="+mn-ea"/>
              </a:rPr>
              <a:t>年以来，谷歌基于容器研发三个容器管理系统，分别是</a:t>
            </a:r>
            <a:r>
              <a:rPr lang="en-US" altLang="zh-CN" dirty="0">
                <a:solidFill>
                  <a:srgbClr val="6A005F"/>
                </a:solidFill>
                <a:latin typeface="+mn-ea"/>
              </a:rPr>
              <a:t>Borg</a:t>
            </a:r>
            <a:r>
              <a:rPr lang="zh-CN" altLang="en-US" dirty="0">
                <a:solidFill>
                  <a:srgbClr val="6A005F"/>
                </a:solidFill>
                <a:latin typeface="+mn-ea"/>
              </a:rPr>
              <a:t>、</a:t>
            </a:r>
            <a:r>
              <a:rPr lang="en-US" altLang="zh-CN" dirty="0">
                <a:solidFill>
                  <a:srgbClr val="6A005F"/>
                </a:solidFill>
                <a:latin typeface="+mn-ea"/>
              </a:rPr>
              <a:t>Omega</a:t>
            </a:r>
            <a:r>
              <a:rPr lang="zh-CN" altLang="en-US" dirty="0">
                <a:solidFill>
                  <a:srgbClr val="6A005F"/>
                </a:solidFill>
                <a:latin typeface="+mn-ea"/>
              </a:rPr>
              <a:t>和</a:t>
            </a:r>
            <a:r>
              <a:rPr lang="en-US" altLang="zh-CN" dirty="0">
                <a:solidFill>
                  <a:srgbClr val="6A005F"/>
                </a:solidFill>
                <a:latin typeface="+mn-ea"/>
              </a:rPr>
              <a:t>Kubernetes</a:t>
            </a:r>
            <a:r>
              <a:rPr lang="zh-CN" altLang="en-US" dirty="0">
                <a:solidFill>
                  <a:srgbClr val="6A005F"/>
                </a:solidFill>
                <a:latin typeface="+mn-ea"/>
              </a:rPr>
              <a:t>。</a:t>
            </a:r>
            <a:endParaRPr lang="en-US" altLang="zh-CN" dirty="0">
              <a:solidFill>
                <a:srgbClr val="6A005F"/>
              </a:solidFill>
              <a:latin typeface="+mn-ea"/>
            </a:endParaRPr>
          </a:p>
          <a:p>
            <a:pPr marL="342900" indent="-342900">
              <a:lnSpc>
                <a:spcPct val="150000"/>
              </a:lnSpc>
              <a:buFont typeface="Arial" panose="020B0604020202020204" pitchFamily="34" charset="0"/>
              <a:buChar char="•"/>
            </a:pPr>
            <a:r>
              <a:rPr lang="en-US" altLang="zh-CN" dirty="0">
                <a:solidFill>
                  <a:srgbClr val="6A005F"/>
                </a:solidFill>
                <a:latin typeface="+mn-ea"/>
              </a:rPr>
              <a:t>Borg</a:t>
            </a:r>
            <a:r>
              <a:rPr lang="zh-CN" altLang="en-US" dirty="0">
                <a:solidFill>
                  <a:srgbClr val="6A005F"/>
                </a:solidFill>
                <a:latin typeface="+mn-ea"/>
              </a:rPr>
              <a:t>是谷歌严守十几年的秘密武器，利用其管理数量庞大的应用集群</a:t>
            </a:r>
            <a:endParaRPr lang="en-US" altLang="zh-CN" dirty="0">
              <a:solidFill>
                <a:srgbClr val="6A005F"/>
              </a:solidFill>
              <a:latin typeface="+mn-ea"/>
            </a:endParaRPr>
          </a:p>
          <a:p>
            <a:pPr marL="342900" indent="-342900">
              <a:lnSpc>
                <a:spcPct val="150000"/>
              </a:lnSpc>
              <a:buFont typeface="Arial" panose="020B0604020202020204" pitchFamily="34" charset="0"/>
              <a:buChar char="•"/>
            </a:pPr>
            <a:r>
              <a:rPr lang="en-US" altLang="zh-CN" dirty="0">
                <a:solidFill>
                  <a:srgbClr val="6A005F"/>
                </a:solidFill>
                <a:latin typeface="+mn-ea"/>
              </a:rPr>
              <a:t>Borg</a:t>
            </a:r>
            <a:r>
              <a:rPr lang="zh-CN" altLang="en-US" dirty="0">
                <a:solidFill>
                  <a:srgbClr val="6A005F"/>
                </a:solidFill>
                <a:latin typeface="+mn-ea"/>
              </a:rPr>
              <a:t>和</a:t>
            </a:r>
            <a:r>
              <a:rPr lang="en-US" altLang="zh-CN" dirty="0">
                <a:solidFill>
                  <a:srgbClr val="6A005F"/>
                </a:solidFill>
                <a:latin typeface="+mn-ea"/>
              </a:rPr>
              <a:t>Omega</a:t>
            </a:r>
            <a:r>
              <a:rPr lang="zh-CN" altLang="en-US" dirty="0">
                <a:solidFill>
                  <a:srgbClr val="6A005F"/>
                </a:solidFill>
                <a:latin typeface="+mn-ea"/>
              </a:rPr>
              <a:t>是谷歌内部工具，至今未开源，</a:t>
            </a:r>
            <a:r>
              <a:rPr lang="en-US" altLang="zh-CN" dirty="0">
                <a:solidFill>
                  <a:srgbClr val="6A005F"/>
                </a:solidFill>
                <a:latin typeface="+mn-ea"/>
              </a:rPr>
              <a:t>Kubernetes</a:t>
            </a:r>
            <a:r>
              <a:rPr lang="zh-CN" altLang="en-US" dirty="0">
                <a:solidFill>
                  <a:srgbClr val="6A005F"/>
                </a:solidFill>
                <a:latin typeface="+mn-ea"/>
              </a:rPr>
              <a:t>是开源的</a:t>
            </a:r>
            <a:endParaRPr lang="en-US" altLang="zh-CN" dirty="0">
              <a:solidFill>
                <a:srgbClr val="6A005F"/>
              </a:solidFill>
              <a:latin typeface="+mn-ea"/>
            </a:endParaRPr>
          </a:p>
          <a:p>
            <a:pPr marL="342900" indent="-342900">
              <a:lnSpc>
                <a:spcPct val="150000"/>
              </a:lnSpc>
              <a:buFont typeface="Arial" panose="020B0604020202020204" pitchFamily="34" charset="0"/>
              <a:buChar char="•"/>
            </a:pPr>
            <a:r>
              <a:rPr lang="zh-CN" altLang="en-US" dirty="0">
                <a:solidFill>
                  <a:srgbClr val="6A005F"/>
                </a:solidFill>
                <a:latin typeface="+mn-ea"/>
              </a:rPr>
              <a:t>谷歌从</a:t>
            </a:r>
            <a:r>
              <a:rPr lang="en-US" altLang="zh-CN" dirty="0">
                <a:solidFill>
                  <a:srgbClr val="6A005F"/>
                </a:solidFill>
                <a:latin typeface="+mn-ea"/>
              </a:rPr>
              <a:t>Borg</a:t>
            </a:r>
            <a:r>
              <a:rPr lang="zh-CN" altLang="en-US" dirty="0">
                <a:solidFill>
                  <a:srgbClr val="6A005F"/>
                </a:solidFill>
                <a:latin typeface="+mn-ea"/>
              </a:rPr>
              <a:t>到</a:t>
            </a:r>
            <a:r>
              <a:rPr lang="en-US" altLang="zh-CN" dirty="0">
                <a:solidFill>
                  <a:srgbClr val="6A005F"/>
                </a:solidFill>
                <a:latin typeface="+mn-ea"/>
              </a:rPr>
              <a:t>Kubernetes</a:t>
            </a:r>
            <a:r>
              <a:rPr lang="zh-CN" altLang="en-US" dirty="0">
                <a:solidFill>
                  <a:srgbClr val="6A005F"/>
                </a:solidFill>
                <a:latin typeface="+mn-ea"/>
              </a:rPr>
              <a:t>逐步吸取经验进行改进，于</a:t>
            </a:r>
            <a:r>
              <a:rPr lang="en-US" altLang="zh-CN" b="1" dirty="0">
                <a:solidFill>
                  <a:srgbClr val="6A005F"/>
                </a:solidFill>
                <a:latin typeface="+mn-ea"/>
              </a:rPr>
              <a:t>2015</a:t>
            </a:r>
            <a:r>
              <a:rPr lang="zh-CN" altLang="en-US" b="1" dirty="0">
                <a:solidFill>
                  <a:srgbClr val="6A005F"/>
                </a:solidFill>
                <a:latin typeface="+mn-ea"/>
              </a:rPr>
              <a:t>年</a:t>
            </a:r>
            <a:r>
              <a:rPr lang="zh-CN" altLang="en-US" dirty="0">
                <a:solidFill>
                  <a:srgbClr val="6A005F"/>
                </a:solidFill>
                <a:latin typeface="+mn-ea"/>
              </a:rPr>
              <a:t>将</a:t>
            </a:r>
            <a:r>
              <a:rPr lang="en-US" altLang="zh-CN" dirty="0">
                <a:solidFill>
                  <a:srgbClr val="6A005F"/>
                </a:solidFill>
                <a:latin typeface="+mn-ea"/>
              </a:rPr>
              <a:t>Kubernetes</a:t>
            </a:r>
            <a:r>
              <a:rPr lang="zh-CN" altLang="en-US" dirty="0">
                <a:solidFill>
                  <a:srgbClr val="6A005F"/>
                </a:solidFill>
                <a:latin typeface="+mn-ea"/>
              </a:rPr>
              <a:t>开源</a:t>
            </a:r>
            <a:endParaRPr lang="en-US" altLang="zh-CN" dirty="0">
              <a:solidFill>
                <a:srgbClr val="6A005F"/>
              </a:solidFill>
              <a:latin typeface="+mn-ea"/>
            </a:endParaRPr>
          </a:p>
        </p:txBody>
      </p:sp>
      <p:pic>
        <p:nvPicPr>
          <p:cNvPr id="6" name="图片 5">
            <a:extLst>
              <a:ext uri="{FF2B5EF4-FFF2-40B4-BE49-F238E27FC236}">
                <a16:creationId xmlns:a16="http://schemas.microsoft.com/office/drawing/2014/main" id="{E4377B81-4B5F-47EE-8BD3-5829ACA4C5A8}"/>
              </a:ext>
            </a:extLst>
          </p:cNvPr>
          <p:cNvPicPr>
            <a:picLocks noChangeAspect="1"/>
          </p:cNvPicPr>
          <p:nvPr/>
        </p:nvPicPr>
        <p:blipFill>
          <a:blip r:embed="rId4"/>
          <a:stretch>
            <a:fillRect/>
          </a:stretch>
        </p:blipFill>
        <p:spPr>
          <a:xfrm>
            <a:off x="7168692" y="1438164"/>
            <a:ext cx="2975205" cy="918611"/>
          </a:xfrm>
          <a:prstGeom prst="rect">
            <a:avLst/>
          </a:prstGeom>
        </p:spPr>
      </p:pic>
    </p:spTree>
    <p:extLst>
      <p:ext uri="{BB962C8B-B14F-4D97-AF65-F5344CB8AC3E}">
        <p14:creationId xmlns:p14="http://schemas.microsoft.com/office/powerpoint/2010/main" val="19447912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127102"/>
            <a:ext cx="8670694" cy="584775"/>
          </a:xfrm>
          <a:prstGeom prst="rect">
            <a:avLst/>
          </a:prstGeom>
        </p:spPr>
        <p:txBody>
          <a:bodyPr wrap="square">
            <a:spAutoFit/>
          </a:bodyPr>
          <a:lstStyle/>
          <a:p>
            <a:pPr lvl="0">
              <a:defRPr/>
            </a:pPr>
            <a:r>
              <a:rPr lang="en-US" altLang="zh-CN" sz="3200" b="1" dirty="0">
                <a:solidFill>
                  <a:srgbClr val="6A005F"/>
                </a:solidFill>
                <a:sym typeface="+mn-ea"/>
              </a:rPr>
              <a:t>Kubernetes</a:t>
            </a:r>
            <a:r>
              <a:rPr lang="zh-CN" altLang="en-US" sz="3200" b="1" dirty="0">
                <a:solidFill>
                  <a:srgbClr val="6A005F"/>
                </a:solidFill>
                <a:sym typeface="+mn-ea"/>
              </a:rPr>
              <a:t>整体工作流概述</a:t>
            </a:r>
            <a:endParaRPr lang="en-US" altLang="zh-CN" sz="3200" b="1" dirty="0">
              <a:solidFill>
                <a:srgbClr val="6A005F"/>
              </a:solidFill>
              <a:sym typeface="+mn-ea"/>
            </a:endParaRPr>
          </a:p>
        </p:txBody>
      </p:sp>
      <p:pic>
        <p:nvPicPr>
          <p:cNvPr id="5" name="图片 4">
            <a:extLst>
              <a:ext uri="{FF2B5EF4-FFF2-40B4-BE49-F238E27FC236}">
                <a16:creationId xmlns:a16="http://schemas.microsoft.com/office/drawing/2014/main" id="{257E1331-80B6-4861-A3A9-CEA17A5C0B0C}"/>
              </a:ext>
            </a:extLst>
          </p:cNvPr>
          <p:cNvPicPr>
            <a:picLocks noChangeAspect="1"/>
          </p:cNvPicPr>
          <p:nvPr/>
        </p:nvPicPr>
        <p:blipFill>
          <a:blip r:embed="rId4"/>
          <a:stretch>
            <a:fillRect/>
          </a:stretch>
        </p:blipFill>
        <p:spPr>
          <a:xfrm>
            <a:off x="1913570" y="891130"/>
            <a:ext cx="7914286" cy="5180952"/>
          </a:xfrm>
          <a:prstGeom prst="rect">
            <a:avLst/>
          </a:prstGeom>
        </p:spPr>
      </p:pic>
    </p:spTree>
    <p:extLst>
      <p:ext uri="{BB962C8B-B14F-4D97-AF65-F5344CB8AC3E}">
        <p14:creationId xmlns:p14="http://schemas.microsoft.com/office/powerpoint/2010/main" val="3516420407"/>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769651"/>
            <a:ext cx="12192000" cy="1128237"/>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微软雅黑" panose="020B0503020204020204" charset="-122"/>
              <a:cs typeface="+mn-cs"/>
            </a:endParaRPr>
          </a:p>
        </p:txBody>
      </p:sp>
      <p:sp>
        <p:nvSpPr>
          <p:cNvPr id="11" name="文本框 10"/>
          <p:cNvSpPr txBox="1"/>
          <p:nvPr/>
        </p:nvSpPr>
        <p:spPr>
          <a:xfrm>
            <a:off x="1811419" y="3054462"/>
            <a:ext cx="9446966"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000" b="1" i="0" u="none" strike="noStrike" kern="1200" cap="none" spc="0" normalizeH="0" baseline="0" noProof="0" dirty="0">
                <a:ln>
                  <a:noFill/>
                </a:ln>
                <a:solidFill>
                  <a:prstClr val="white"/>
                </a:solidFill>
                <a:effectLst/>
                <a:uLnTx/>
                <a:uFillTx/>
                <a:latin typeface="Times New Roman" panose="02020603050405020304"/>
                <a:ea typeface="微软雅黑" panose="020B0503020204020204" charset="-122"/>
                <a:cs typeface="+mn-cs"/>
              </a:rPr>
              <a:t>Thanks</a:t>
            </a:r>
            <a:r>
              <a:rPr kumimoji="0" lang="en-US" altLang="zh-CN" sz="3000" b="1" i="0" u="none" strike="noStrike" kern="1200" cap="none" spc="0" normalizeH="0" noProof="0" dirty="0">
                <a:ln>
                  <a:noFill/>
                </a:ln>
                <a:solidFill>
                  <a:prstClr val="white"/>
                </a:solidFill>
                <a:effectLst/>
                <a:uLnTx/>
                <a:uFillTx/>
                <a:latin typeface="Times New Roman" panose="02020603050405020304"/>
                <a:ea typeface="微软雅黑" panose="020B0503020204020204" charset="-122"/>
                <a:cs typeface="+mn-cs"/>
              </a:rPr>
              <a:t> for your listening!</a:t>
            </a:r>
            <a:endParaRPr kumimoji="0" lang="zh-CN" altLang="en-US" sz="3000" b="1" i="0" u="none" strike="noStrike" kern="1200" cap="none" spc="0" normalizeH="0" baseline="0" noProof="0" dirty="0">
              <a:ln>
                <a:noFill/>
              </a:ln>
              <a:solidFill>
                <a:prstClr val="white"/>
              </a:solidFill>
              <a:effectLst/>
              <a:uLnTx/>
              <a:uFillTx/>
              <a:latin typeface="Times New Roman" panose="02020603050405020304"/>
              <a:ea typeface="微软雅黑" panose="020B0503020204020204" charset="-122"/>
              <a:cs typeface="+mn-cs"/>
            </a:endParaRPr>
          </a:p>
        </p:txBody>
      </p:sp>
      <p:grpSp>
        <p:nvGrpSpPr>
          <p:cNvPr id="3" name="组合 2"/>
          <p:cNvGrpSpPr/>
          <p:nvPr/>
        </p:nvGrpSpPr>
        <p:grpSpPr>
          <a:xfrm>
            <a:off x="10910985" y="1963404"/>
            <a:ext cx="576000" cy="576000"/>
            <a:chOff x="10920675" y="2008140"/>
            <a:chExt cx="576000" cy="576000"/>
          </a:xfrm>
        </p:grpSpPr>
        <p:sp>
          <p:nvSpPr>
            <p:cNvPr id="15" name="矩形 14"/>
            <p:cNvSpPr/>
            <p:nvPr/>
          </p:nvSpPr>
          <p:spPr>
            <a:xfrm>
              <a:off x="11172675" y="2260140"/>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微软雅黑" panose="020B0503020204020204" charset="-122"/>
                <a:cs typeface="+mn-cs"/>
              </a:endParaRPr>
            </a:p>
          </p:txBody>
        </p:sp>
        <p:sp>
          <p:nvSpPr>
            <p:cNvPr id="16" name="矩形 15"/>
            <p:cNvSpPr/>
            <p:nvPr/>
          </p:nvSpPr>
          <p:spPr>
            <a:xfrm>
              <a:off x="10920675" y="2008140"/>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a:ea typeface="微软雅黑" panose="020B0503020204020204" charset="-122"/>
                <a:cs typeface="+mn-cs"/>
              </a:endParaRPr>
            </a:p>
          </p:txBody>
        </p:sp>
      </p:grpSp>
      <p:sp>
        <p:nvSpPr>
          <p:cNvPr id="5" name="Freeform 5"/>
          <p:cNvSpPr>
            <a:spLocks noEditPoints="1"/>
          </p:cNvSpPr>
          <p:nvPr/>
        </p:nvSpPr>
        <p:spPr bwMode="auto">
          <a:xfrm>
            <a:off x="11258385" y="3086722"/>
            <a:ext cx="555624" cy="489479"/>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a:ea typeface="微软雅黑" panose="020B0503020204020204" charset="-122"/>
              <a:cs typeface="+mn-cs"/>
            </a:endParaRPr>
          </a:p>
        </p:txBody>
      </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652" y="2305903"/>
            <a:ext cx="1754367" cy="219886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什么是</a:t>
            </a:r>
            <a:r>
              <a:rPr lang="en-US" altLang="zh-CN" sz="3200" b="1" dirty="0">
                <a:solidFill>
                  <a:srgbClr val="6A005F"/>
                </a:solidFill>
                <a:sym typeface="+mn-ea"/>
              </a:rPr>
              <a:t>Kubernetes</a:t>
            </a:r>
            <a:r>
              <a:rPr lang="zh-CN" altLang="en-US" sz="3200" b="1" dirty="0">
                <a:solidFill>
                  <a:srgbClr val="6A005F"/>
                </a:solidFill>
                <a:sym typeface="+mn-ea"/>
              </a:rPr>
              <a:t>？</a:t>
            </a:r>
            <a:endParaRPr lang="en-US" altLang="zh-CN" sz="3200" b="1" dirty="0">
              <a:solidFill>
                <a:srgbClr val="6A005F"/>
              </a:solidFill>
              <a:sym typeface="+mn-ea"/>
            </a:endParaRPr>
          </a:p>
        </p:txBody>
      </p:sp>
      <p:sp>
        <p:nvSpPr>
          <p:cNvPr id="5" name="矩形 4">
            <a:extLst>
              <a:ext uri="{FF2B5EF4-FFF2-40B4-BE49-F238E27FC236}">
                <a16:creationId xmlns:a16="http://schemas.microsoft.com/office/drawing/2014/main" id="{45072BAC-E877-3F49-AFCD-5312F314725B}"/>
              </a:ext>
            </a:extLst>
          </p:cNvPr>
          <p:cNvSpPr/>
          <p:nvPr/>
        </p:nvSpPr>
        <p:spPr>
          <a:xfrm>
            <a:off x="923723" y="1794193"/>
            <a:ext cx="10581764" cy="253640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dirty="0">
                <a:solidFill>
                  <a:srgbClr val="6A005F"/>
                </a:solidFill>
                <a:latin typeface="+mn-ea"/>
              </a:rPr>
              <a:t>首先，它是一个全新的基于容器技术的分布式架构领先方案。</a:t>
            </a:r>
            <a:endParaRPr lang="en-US" altLang="zh-CN" b="1" dirty="0">
              <a:solidFill>
                <a:srgbClr val="6A005F"/>
              </a:solidFill>
              <a:latin typeface="+mn-ea"/>
            </a:endParaRPr>
          </a:p>
          <a:p>
            <a:pPr marL="285750" indent="-285750">
              <a:lnSpc>
                <a:spcPct val="150000"/>
              </a:lnSpc>
              <a:buFont typeface="Arial" panose="020B0604020202020204" pitchFamily="34" charset="0"/>
              <a:buChar char="•"/>
            </a:pPr>
            <a:r>
              <a:rPr lang="zh-CN" altLang="en-US" b="1" dirty="0">
                <a:solidFill>
                  <a:srgbClr val="6A005F"/>
                </a:solidFill>
                <a:latin typeface="+mn-ea"/>
              </a:rPr>
              <a:t>其次，</a:t>
            </a:r>
            <a:r>
              <a:rPr lang="en-US" altLang="zh-CN" b="1" dirty="0">
                <a:solidFill>
                  <a:srgbClr val="6A005F"/>
                </a:solidFill>
                <a:latin typeface="+mn-ea"/>
              </a:rPr>
              <a:t>Kubernetes</a:t>
            </a:r>
            <a:r>
              <a:rPr lang="zh-CN" altLang="en-US" b="1" dirty="0">
                <a:solidFill>
                  <a:srgbClr val="6A005F"/>
                </a:solidFill>
                <a:latin typeface="+mn-ea"/>
              </a:rPr>
              <a:t>提供强大的自动化机制，可以大大降低运维成本。</a:t>
            </a:r>
            <a:endParaRPr lang="en-US" altLang="zh-CN" b="1" dirty="0">
              <a:solidFill>
                <a:srgbClr val="6A005F"/>
              </a:solidFill>
              <a:latin typeface="+mn-ea"/>
            </a:endParaRPr>
          </a:p>
          <a:p>
            <a:pPr marL="285750" indent="-285750">
              <a:lnSpc>
                <a:spcPct val="150000"/>
              </a:lnSpc>
              <a:buFont typeface="Arial" panose="020B0604020202020204" pitchFamily="34" charset="0"/>
              <a:buChar char="•"/>
            </a:pPr>
            <a:r>
              <a:rPr lang="zh-CN" altLang="en-US" b="1" dirty="0">
                <a:solidFill>
                  <a:srgbClr val="6A005F"/>
                </a:solidFill>
                <a:latin typeface="+mn-ea"/>
              </a:rPr>
              <a:t>然后，</a:t>
            </a:r>
            <a:r>
              <a:rPr lang="en-US" altLang="zh-CN" b="1" dirty="0">
                <a:solidFill>
                  <a:srgbClr val="6A005F"/>
                </a:solidFill>
                <a:latin typeface="+mn-ea"/>
              </a:rPr>
              <a:t>Kubernetes</a:t>
            </a:r>
            <a:r>
              <a:rPr lang="zh-CN" altLang="en-US" b="1" dirty="0">
                <a:solidFill>
                  <a:srgbClr val="6A005F"/>
                </a:solidFill>
                <a:latin typeface="+mn-ea"/>
              </a:rPr>
              <a:t>是一个开放的开发平台，不限于任何一种语言，没有接口限定，无论是</a:t>
            </a:r>
            <a:r>
              <a:rPr lang="en-US" altLang="zh-CN" b="1" dirty="0">
                <a:solidFill>
                  <a:srgbClr val="6A005F"/>
                </a:solidFill>
                <a:latin typeface="+mn-ea"/>
              </a:rPr>
              <a:t>	Java</a:t>
            </a:r>
            <a:r>
              <a:rPr lang="zh-CN" altLang="en-US" b="1" dirty="0">
                <a:solidFill>
                  <a:srgbClr val="6A005F"/>
                </a:solidFill>
                <a:latin typeface="+mn-ea"/>
              </a:rPr>
              <a:t>、</a:t>
            </a:r>
            <a:r>
              <a:rPr lang="en-US" altLang="zh-CN" b="1" dirty="0">
                <a:solidFill>
                  <a:srgbClr val="6A005F"/>
                </a:solidFill>
                <a:latin typeface="+mn-ea"/>
              </a:rPr>
              <a:t>C++</a:t>
            </a:r>
            <a:r>
              <a:rPr lang="zh-CN" altLang="en-US" b="1" dirty="0">
                <a:solidFill>
                  <a:srgbClr val="6A005F"/>
                </a:solidFill>
                <a:latin typeface="+mn-ea"/>
              </a:rPr>
              <a:t>、</a:t>
            </a:r>
            <a:r>
              <a:rPr lang="en-US" altLang="zh-CN" b="1" dirty="0">
                <a:solidFill>
                  <a:srgbClr val="6A005F"/>
                </a:solidFill>
                <a:latin typeface="+mn-ea"/>
              </a:rPr>
              <a:t>Go</a:t>
            </a:r>
            <a:r>
              <a:rPr lang="zh-CN" altLang="en-US" b="1" dirty="0">
                <a:solidFill>
                  <a:srgbClr val="6A005F"/>
                </a:solidFill>
                <a:latin typeface="+mn-ea"/>
              </a:rPr>
              <a:t>都可以映射为</a:t>
            </a:r>
            <a:r>
              <a:rPr lang="en-US" altLang="zh-CN" b="1" dirty="0">
                <a:solidFill>
                  <a:srgbClr val="6A005F"/>
                </a:solidFill>
                <a:latin typeface="+mn-ea"/>
              </a:rPr>
              <a:t>Kubernetes</a:t>
            </a:r>
            <a:r>
              <a:rPr lang="zh-CN" altLang="en-US" b="1" dirty="0">
                <a:solidFill>
                  <a:srgbClr val="6A005F"/>
                </a:solidFill>
                <a:latin typeface="+mn-ea"/>
              </a:rPr>
              <a:t>的</a:t>
            </a:r>
            <a:r>
              <a:rPr lang="en-US" altLang="zh-CN" b="1" dirty="0">
                <a:solidFill>
                  <a:srgbClr val="6A005F"/>
                </a:solidFill>
                <a:latin typeface="+mn-ea"/>
              </a:rPr>
              <a:t>Service</a:t>
            </a:r>
            <a:r>
              <a:rPr lang="zh-CN" altLang="en-US" b="1" dirty="0">
                <a:solidFill>
                  <a:srgbClr val="6A005F"/>
                </a:solidFill>
                <a:latin typeface="+mn-ea"/>
              </a:rPr>
              <a:t>。</a:t>
            </a:r>
            <a:endParaRPr lang="en-US" altLang="zh-CN" b="1" dirty="0">
              <a:solidFill>
                <a:srgbClr val="6A005F"/>
              </a:solidFill>
              <a:latin typeface="+mn-ea"/>
            </a:endParaRPr>
          </a:p>
          <a:p>
            <a:pPr marL="285750" indent="-285750">
              <a:lnSpc>
                <a:spcPct val="150000"/>
              </a:lnSpc>
              <a:buFont typeface="Arial" panose="020B0604020202020204" pitchFamily="34" charset="0"/>
              <a:buChar char="•"/>
            </a:pPr>
            <a:r>
              <a:rPr lang="zh-CN" altLang="en-US" b="1" dirty="0">
                <a:solidFill>
                  <a:srgbClr val="6A005F"/>
                </a:solidFill>
                <a:latin typeface="+mn-ea"/>
              </a:rPr>
              <a:t>最后，</a:t>
            </a:r>
            <a:r>
              <a:rPr lang="en-US" altLang="zh-CN" b="1" dirty="0">
                <a:solidFill>
                  <a:srgbClr val="6A005F"/>
                </a:solidFill>
                <a:latin typeface="+mn-ea"/>
              </a:rPr>
              <a:t>Kubernetes</a:t>
            </a:r>
            <a:r>
              <a:rPr lang="zh-CN" altLang="en-US" b="1" dirty="0">
                <a:solidFill>
                  <a:srgbClr val="6A005F"/>
                </a:solidFill>
                <a:latin typeface="+mn-ea"/>
              </a:rPr>
              <a:t>是一个完备的分布式系统支撑平台，具备完备的集群管理能力，包括服务注册服务发现、负载均衡、故障修复、在线扩容等。</a:t>
            </a:r>
            <a:endParaRPr lang="en-US" altLang="zh-CN" b="1" dirty="0">
              <a:solidFill>
                <a:srgbClr val="6A005F"/>
              </a:solidFill>
              <a:latin typeface="+mn-ea"/>
            </a:endParaRPr>
          </a:p>
        </p:txBody>
      </p:sp>
    </p:spTree>
    <p:extLst>
      <p:ext uri="{BB962C8B-B14F-4D97-AF65-F5344CB8AC3E}">
        <p14:creationId xmlns:p14="http://schemas.microsoft.com/office/powerpoint/2010/main" val="235361143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en-US" altLang="zh-CN" sz="3200" b="1" dirty="0">
                <a:solidFill>
                  <a:srgbClr val="6A005F"/>
                </a:solidFill>
                <a:sym typeface="+mn-ea"/>
              </a:rPr>
              <a:t>Kubernetes</a:t>
            </a:r>
            <a:r>
              <a:rPr lang="zh-CN" altLang="en-US" sz="3200" b="1" dirty="0">
                <a:solidFill>
                  <a:srgbClr val="6A005F"/>
                </a:solidFill>
                <a:sym typeface="+mn-ea"/>
              </a:rPr>
              <a:t>主要优点</a:t>
            </a:r>
            <a:endParaRPr lang="en-US" altLang="zh-CN" sz="3200" b="1" dirty="0">
              <a:solidFill>
                <a:srgbClr val="6A005F"/>
              </a:solidFill>
              <a:sym typeface="+mn-ea"/>
            </a:endParaRPr>
          </a:p>
        </p:txBody>
      </p:sp>
      <p:sp>
        <p:nvSpPr>
          <p:cNvPr id="11" name="矩形 10">
            <a:extLst>
              <a:ext uri="{FF2B5EF4-FFF2-40B4-BE49-F238E27FC236}">
                <a16:creationId xmlns:a16="http://schemas.microsoft.com/office/drawing/2014/main" id="{2FA42C94-4596-4273-B712-43A1F7AF5422}"/>
              </a:ext>
            </a:extLst>
          </p:cNvPr>
          <p:cNvSpPr/>
          <p:nvPr/>
        </p:nvSpPr>
        <p:spPr>
          <a:xfrm>
            <a:off x="964294" y="1778008"/>
            <a:ext cx="10032075" cy="2308324"/>
          </a:xfrm>
          <a:prstGeom prst="rect">
            <a:avLst/>
          </a:prstGeom>
        </p:spPr>
        <p:txBody>
          <a:bodyPr wrap="square">
            <a:spAutoFit/>
          </a:bodyPr>
          <a:lstStyle/>
          <a:p>
            <a:r>
              <a:rPr lang="zh-CN" altLang="en-US" b="1" dirty="0">
                <a:solidFill>
                  <a:srgbClr val="6A005F"/>
                </a:solidFill>
                <a:latin typeface="+mn-ea"/>
              </a:rPr>
              <a:t>（</a:t>
            </a:r>
            <a:r>
              <a:rPr lang="en-US" altLang="zh-CN" b="1" dirty="0">
                <a:solidFill>
                  <a:srgbClr val="6A005F"/>
                </a:solidFill>
                <a:latin typeface="+mn-ea"/>
              </a:rPr>
              <a:t>1</a:t>
            </a:r>
            <a:r>
              <a:rPr lang="zh-CN" altLang="en-US" b="1" dirty="0">
                <a:solidFill>
                  <a:srgbClr val="6A005F"/>
                </a:solidFill>
                <a:latin typeface="+mn-ea"/>
              </a:rPr>
              <a:t>）隐藏资源管理和故障处理的细节，使其用户可以专注于应用程序开发；</a:t>
            </a:r>
            <a:endParaRPr lang="en-US" altLang="zh-CN" b="1" dirty="0">
              <a:solidFill>
                <a:srgbClr val="6A005F"/>
              </a:solidFill>
              <a:latin typeface="+mn-ea"/>
            </a:endParaRPr>
          </a:p>
          <a:p>
            <a:endParaRPr lang="en-US" altLang="zh-CN" b="1" dirty="0">
              <a:solidFill>
                <a:srgbClr val="6A005F"/>
              </a:solidFill>
              <a:latin typeface="+mn-ea"/>
            </a:endParaRPr>
          </a:p>
          <a:p>
            <a:r>
              <a:rPr lang="en-US" altLang="zh-CN" b="1" dirty="0">
                <a:solidFill>
                  <a:srgbClr val="6A005F"/>
                </a:solidFill>
                <a:latin typeface="+mn-ea"/>
              </a:rPr>
              <a:t>  (2</a:t>
            </a:r>
            <a:r>
              <a:rPr lang="zh-CN" altLang="en-US" b="1" dirty="0">
                <a:solidFill>
                  <a:srgbClr val="6A005F"/>
                </a:solidFill>
                <a:latin typeface="+mn-ea"/>
              </a:rPr>
              <a:t>）以非常高的可靠性和可用性运行，并支持应用程序做同样的事情；</a:t>
            </a:r>
            <a:endParaRPr lang="en-US" altLang="zh-CN" b="1" dirty="0">
              <a:solidFill>
                <a:srgbClr val="6A005F"/>
              </a:solidFill>
              <a:latin typeface="+mn-ea"/>
            </a:endParaRPr>
          </a:p>
          <a:p>
            <a:endParaRPr lang="en-US" altLang="zh-CN" b="1" dirty="0">
              <a:solidFill>
                <a:srgbClr val="6A005F"/>
              </a:solidFill>
              <a:latin typeface="+mn-ea"/>
            </a:endParaRPr>
          </a:p>
          <a:p>
            <a:r>
              <a:rPr lang="zh-CN" altLang="en-US" b="1" dirty="0">
                <a:solidFill>
                  <a:srgbClr val="6A005F"/>
                </a:solidFill>
                <a:latin typeface="+mn-ea"/>
              </a:rPr>
              <a:t>（</a:t>
            </a:r>
            <a:r>
              <a:rPr lang="en-US" altLang="zh-CN" b="1" dirty="0">
                <a:solidFill>
                  <a:srgbClr val="6A005F"/>
                </a:solidFill>
                <a:latin typeface="+mn-ea"/>
              </a:rPr>
              <a:t>3</a:t>
            </a:r>
            <a:r>
              <a:rPr lang="zh-CN" altLang="en-US" b="1" dirty="0">
                <a:solidFill>
                  <a:srgbClr val="6A005F"/>
                </a:solidFill>
                <a:latin typeface="+mn-ea"/>
              </a:rPr>
              <a:t>）让我们有效地在数万台机器上运行工作负载。 博格不是第一个解决这些问题的系统，但它是少数几个运行系统之一他的规模，有这种程度的弹性和完整性。</a:t>
            </a:r>
            <a:endParaRPr lang="en-US" altLang="zh-CN" b="1" dirty="0">
              <a:solidFill>
                <a:srgbClr val="6A005F"/>
              </a:solidFill>
              <a:latin typeface="+mn-ea"/>
            </a:endParaRPr>
          </a:p>
          <a:p>
            <a:endParaRPr lang="en-US" altLang="zh-CN" b="1" dirty="0">
              <a:solidFill>
                <a:srgbClr val="6A005F"/>
              </a:solidFill>
              <a:latin typeface="+mn-ea"/>
            </a:endParaRPr>
          </a:p>
          <a:p>
            <a:r>
              <a:rPr lang="zh-CN" altLang="en-US" b="1" dirty="0">
                <a:solidFill>
                  <a:srgbClr val="6A005F"/>
                </a:solidFill>
                <a:latin typeface="+mn-ea"/>
              </a:rPr>
              <a:t>（</a:t>
            </a:r>
            <a:r>
              <a:rPr lang="en-US" altLang="zh-CN" b="1" dirty="0">
                <a:solidFill>
                  <a:srgbClr val="6A005F"/>
                </a:solidFill>
                <a:latin typeface="+mn-ea"/>
              </a:rPr>
              <a:t>4</a:t>
            </a:r>
            <a:r>
              <a:rPr lang="zh-CN" altLang="en-US" b="1" dirty="0">
                <a:solidFill>
                  <a:srgbClr val="6A005F"/>
                </a:solidFill>
                <a:latin typeface="+mn-ea"/>
              </a:rPr>
              <a:t>）同时支持</a:t>
            </a:r>
            <a:r>
              <a:rPr lang="en-US" altLang="zh-CN" b="1" dirty="0">
                <a:solidFill>
                  <a:srgbClr val="6A005F"/>
                </a:solidFill>
                <a:latin typeface="+mn-ea"/>
              </a:rPr>
              <a:t>Docker</a:t>
            </a:r>
            <a:r>
              <a:rPr lang="zh-CN" altLang="en-US" b="1" dirty="0">
                <a:solidFill>
                  <a:srgbClr val="6A005F"/>
                </a:solidFill>
                <a:latin typeface="+mn-ea"/>
              </a:rPr>
              <a:t>和</a:t>
            </a:r>
            <a:r>
              <a:rPr lang="en-US" altLang="zh-CN" b="1" dirty="0">
                <a:solidFill>
                  <a:srgbClr val="6A005F"/>
                </a:solidFill>
                <a:latin typeface="+mn-ea"/>
              </a:rPr>
              <a:t>Rocket</a:t>
            </a:r>
          </a:p>
        </p:txBody>
      </p:sp>
    </p:spTree>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zh-CN" altLang="en-US" sz="3200" b="1" dirty="0">
                <a:solidFill>
                  <a:srgbClr val="6A005F"/>
                </a:solidFill>
                <a:sym typeface="+mn-ea"/>
              </a:rPr>
              <a:t>容器概述（</a:t>
            </a:r>
            <a:r>
              <a:rPr lang="en-US" altLang="zh-CN" sz="3200" b="1" dirty="0">
                <a:solidFill>
                  <a:srgbClr val="6A005F"/>
                </a:solidFill>
                <a:sym typeface="+mn-ea"/>
              </a:rPr>
              <a:t>Docker</a:t>
            </a:r>
            <a:r>
              <a:rPr lang="zh-CN" altLang="en-US" sz="3200" b="1" dirty="0">
                <a:solidFill>
                  <a:srgbClr val="6A005F"/>
                </a:solidFill>
                <a:sym typeface="+mn-ea"/>
              </a:rPr>
              <a:t>）</a:t>
            </a:r>
            <a:endParaRPr lang="en-US" altLang="zh-CN" sz="3200" b="1" dirty="0">
              <a:solidFill>
                <a:srgbClr val="6A005F"/>
              </a:solidFill>
              <a:sym typeface="+mn-ea"/>
            </a:endParaRPr>
          </a:p>
        </p:txBody>
      </p:sp>
      <p:sp>
        <p:nvSpPr>
          <p:cNvPr id="11" name="矩形 10">
            <a:extLst>
              <a:ext uri="{FF2B5EF4-FFF2-40B4-BE49-F238E27FC236}">
                <a16:creationId xmlns:a16="http://schemas.microsoft.com/office/drawing/2014/main" id="{2FA42C94-4596-4273-B712-43A1F7AF5422}"/>
              </a:ext>
            </a:extLst>
          </p:cNvPr>
          <p:cNvSpPr/>
          <p:nvPr/>
        </p:nvSpPr>
        <p:spPr>
          <a:xfrm>
            <a:off x="805815" y="1143753"/>
            <a:ext cx="10166985" cy="4524315"/>
          </a:xfrm>
          <a:prstGeom prst="rect">
            <a:avLst/>
          </a:prstGeom>
        </p:spPr>
        <p:txBody>
          <a:bodyPr wrap="square">
            <a:spAutoFit/>
          </a:bodyPr>
          <a:lstStyle/>
          <a:p>
            <a:r>
              <a:rPr lang="zh-CN" altLang="en-US" dirty="0">
                <a:solidFill>
                  <a:srgbClr val="6A005F"/>
                </a:solidFill>
                <a:latin typeface="+mn-ea"/>
              </a:rPr>
              <a:t>      在一个实际的大型系统中，微服务架构可能由成千上万个服务组成，如果将每个服务都打包上传并运行，工作量和</a:t>
            </a:r>
            <a:r>
              <a:rPr lang="zh-CN" altLang="en-US" b="1" dirty="0">
                <a:solidFill>
                  <a:srgbClr val="6A005F"/>
                </a:solidFill>
                <a:latin typeface="+mn-ea"/>
              </a:rPr>
              <a:t>系统资源占用无疑是巨大的</a:t>
            </a:r>
            <a:r>
              <a:rPr lang="zh-CN" altLang="en-US" dirty="0">
                <a:solidFill>
                  <a:srgbClr val="6A005F"/>
                </a:solidFill>
                <a:latin typeface="+mn-ea"/>
              </a:rPr>
              <a:t>。而且进行服务器伸缩的时候，都需要进行</a:t>
            </a:r>
            <a:r>
              <a:rPr lang="zh-CN" altLang="en-US" b="1" dirty="0">
                <a:solidFill>
                  <a:srgbClr val="6A005F"/>
                </a:solidFill>
                <a:latin typeface="+mn-ea"/>
              </a:rPr>
              <a:t>重复的部署或删除</a:t>
            </a:r>
            <a:r>
              <a:rPr lang="zh-CN" altLang="en-US" dirty="0">
                <a:solidFill>
                  <a:srgbClr val="6A005F"/>
                </a:solidFill>
                <a:latin typeface="+mn-ea"/>
              </a:rPr>
              <a:t>操作。</a:t>
            </a:r>
            <a:endParaRPr lang="en-US" altLang="zh-CN" dirty="0">
              <a:solidFill>
                <a:srgbClr val="6A005F"/>
              </a:solidFill>
              <a:latin typeface="+mn-ea"/>
            </a:endParaRPr>
          </a:p>
          <a:p>
            <a:r>
              <a:rPr lang="en-US" altLang="zh-CN" dirty="0">
                <a:solidFill>
                  <a:srgbClr val="6A005F"/>
                </a:solidFill>
                <a:latin typeface="+mn-ea"/>
              </a:rPr>
              <a:t>      </a:t>
            </a:r>
            <a:r>
              <a:rPr lang="zh-CN" altLang="en-US" dirty="0">
                <a:solidFill>
                  <a:srgbClr val="6A005F"/>
                </a:solidFill>
                <a:latin typeface="+mn-ea"/>
              </a:rPr>
              <a:t>容器技术的出现解决了这一问题，我们</a:t>
            </a:r>
            <a:r>
              <a:rPr lang="zh-CN" altLang="en-US" b="1" dirty="0">
                <a:solidFill>
                  <a:srgbClr val="6A005F"/>
                </a:solidFill>
                <a:latin typeface="+mn-ea"/>
              </a:rPr>
              <a:t>可以将服务打包成镜像，放到容器中，通过容器来运行服务，这样便于进行分布式管理，也方便进行水平扩展。</a:t>
            </a:r>
            <a:endParaRPr lang="en-US" altLang="zh-CN" b="1" dirty="0">
              <a:solidFill>
                <a:srgbClr val="6A005F"/>
              </a:solidFill>
              <a:latin typeface="+mn-ea"/>
            </a:endParaRPr>
          </a:p>
          <a:p>
            <a:endParaRPr lang="en-US" altLang="zh-CN" b="1" dirty="0">
              <a:solidFill>
                <a:srgbClr val="6A005F"/>
              </a:solidFill>
              <a:latin typeface="+mn-ea"/>
            </a:endParaRPr>
          </a:p>
          <a:p>
            <a:r>
              <a:rPr lang="en-US" altLang="zh-CN" b="1" dirty="0">
                <a:solidFill>
                  <a:srgbClr val="6A005F"/>
                </a:solidFill>
                <a:latin typeface="+mn-ea"/>
              </a:rPr>
              <a:t>      </a:t>
            </a:r>
            <a:r>
              <a:rPr lang="en-US" altLang="zh-CN" dirty="0">
                <a:solidFill>
                  <a:srgbClr val="6A005F"/>
                </a:solidFill>
                <a:latin typeface="+mn-ea"/>
              </a:rPr>
              <a:t>Docker</a:t>
            </a:r>
            <a:r>
              <a:rPr lang="zh-CN" altLang="en-US" dirty="0">
                <a:solidFill>
                  <a:srgbClr val="6A005F"/>
                </a:solidFill>
                <a:latin typeface="+mn-ea"/>
              </a:rPr>
              <a:t>是容器技术的佼佼者，是一个开源容器，而</a:t>
            </a:r>
            <a:r>
              <a:rPr lang="en-US" altLang="zh-CN" dirty="0">
                <a:solidFill>
                  <a:srgbClr val="6A005F"/>
                </a:solidFill>
                <a:latin typeface="+mn-ea"/>
              </a:rPr>
              <a:t>Kubernetes</a:t>
            </a:r>
            <a:r>
              <a:rPr lang="zh-CN" altLang="en-US" dirty="0">
                <a:solidFill>
                  <a:srgbClr val="6A005F"/>
                </a:solidFill>
                <a:latin typeface="+mn-ea"/>
              </a:rPr>
              <a:t>是一个分布式容器编排引擎，二者是天生的一对。</a:t>
            </a:r>
            <a:endParaRPr lang="en-US" altLang="zh-CN" dirty="0">
              <a:solidFill>
                <a:srgbClr val="6A005F"/>
              </a:solidFill>
              <a:latin typeface="+mn-ea"/>
            </a:endParaRPr>
          </a:p>
          <a:p>
            <a:endParaRPr lang="en-US" altLang="zh-CN" b="1" dirty="0">
              <a:solidFill>
                <a:srgbClr val="6A005F"/>
              </a:solidFill>
              <a:latin typeface="+mn-ea"/>
            </a:endParaRPr>
          </a:p>
          <a:p>
            <a:r>
              <a:rPr lang="zh-CN" altLang="en-US" b="1" dirty="0">
                <a:solidFill>
                  <a:srgbClr val="6A005F"/>
                </a:solidFill>
                <a:latin typeface="+mn-ea"/>
              </a:rPr>
              <a:t>基于</a:t>
            </a:r>
            <a:r>
              <a:rPr lang="en-US" altLang="zh-CN" b="1" dirty="0">
                <a:solidFill>
                  <a:srgbClr val="6A005F"/>
                </a:solidFill>
                <a:latin typeface="+mn-ea"/>
              </a:rPr>
              <a:t>Linux 64bit</a:t>
            </a:r>
          </a:p>
          <a:p>
            <a:r>
              <a:rPr lang="zh-CN" altLang="en-US" b="1" dirty="0">
                <a:solidFill>
                  <a:srgbClr val="6A005F"/>
                </a:solidFill>
                <a:latin typeface="+mn-ea"/>
              </a:rPr>
              <a:t>网络隔离：</a:t>
            </a:r>
            <a:r>
              <a:rPr lang="en-US" altLang="zh-CN" b="1" dirty="0">
                <a:solidFill>
                  <a:srgbClr val="6A005F"/>
                </a:solidFill>
                <a:latin typeface="+mn-ea"/>
              </a:rPr>
              <a:t>namespace</a:t>
            </a:r>
          </a:p>
          <a:p>
            <a:r>
              <a:rPr lang="zh-CN" altLang="en-US" b="1" dirty="0">
                <a:solidFill>
                  <a:srgbClr val="6A005F"/>
                </a:solidFill>
                <a:latin typeface="+mn-ea"/>
              </a:rPr>
              <a:t>资源隔离：</a:t>
            </a:r>
            <a:r>
              <a:rPr lang="en-US" altLang="zh-CN" b="1" dirty="0" err="1">
                <a:solidFill>
                  <a:srgbClr val="6A005F"/>
                </a:solidFill>
                <a:latin typeface="+mn-ea"/>
              </a:rPr>
              <a:t>cgroup</a:t>
            </a:r>
            <a:endParaRPr lang="en-US" altLang="zh-CN" b="1" dirty="0">
              <a:solidFill>
                <a:srgbClr val="6A005F"/>
              </a:solidFill>
              <a:latin typeface="+mn-ea"/>
            </a:endParaRPr>
          </a:p>
          <a:p>
            <a:r>
              <a:rPr lang="zh-CN" altLang="en-US" b="1" dirty="0">
                <a:solidFill>
                  <a:srgbClr val="6A005F"/>
                </a:solidFill>
                <a:latin typeface="+mn-ea"/>
              </a:rPr>
              <a:t>虚拟化：轻量、</a:t>
            </a:r>
            <a:r>
              <a:rPr lang="en-US" altLang="zh-CN" b="1" dirty="0">
                <a:solidFill>
                  <a:srgbClr val="6A005F"/>
                </a:solidFill>
                <a:latin typeface="+mn-ea"/>
              </a:rPr>
              <a:t>containerization</a:t>
            </a:r>
          </a:p>
          <a:p>
            <a:endParaRPr lang="en-US" altLang="zh-CN" b="1" dirty="0">
              <a:solidFill>
                <a:srgbClr val="6A005F"/>
              </a:solidFill>
              <a:latin typeface="+mn-ea"/>
            </a:endParaRPr>
          </a:p>
          <a:p>
            <a:r>
              <a:rPr lang="en-US" altLang="zh-CN" b="1" dirty="0" err="1">
                <a:solidFill>
                  <a:srgbClr val="6A005F"/>
                </a:solidFill>
                <a:latin typeface="+mn-ea"/>
              </a:rPr>
              <a:t>Dockerfile</a:t>
            </a:r>
            <a:endParaRPr lang="en-US" altLang="zh-CN" b="1" dirty="0">
              <a:solidFill>
                <a:srgbClr val="6A005F"/>
              </a:solidFill>
              <a:latin typeface="+mn-ea"/>
            </a:endParaRPr>
          </a:p>
          <a:p>
            <a:endParaRPr lang="en-US" altLang="zh-CN" b="1" dirty="0">
              <a:solidFill>
                <a:srgbClr val="6A005F"/>
              </a:solidFill>
              <a:latin typeface="+mn-ea"/>
            </a:endParaRPr>
          </a:p>
        </p:txBody>
      </p:sp>
      <p:pic>
        <p:nvPicPr>
          <p:cNvPr id="6" name="图片 5">
            <a:extLst>
              <a:ext uri="{FF2B5EF4-FFF2-40B4-BE49-F238E27FC236}">
                <a16:creationId xmlns:a16="http://schemas.microsoft.com/office/drawing/2014/main" id="{0D04E476-8401-4673-B8FF-60148DD4C0E0}"/>
              </a:ext>
            </a:extLst>
          </p:cNvPr>
          <p:cNvPicPr>
            <a:picLocks noChangeAspect="1"/>
          </p:cNvPicPr>
          <p:nvPr/>
        </p:nvPicPr>
        <p:blipFill>
          <a:blip r:embed="rId4"/>
          <a:stretch>
            <a:fillRect/>
          </a:stretch>
        </p:blipFill>
        <p:spPr>
          <a:xfrm>
            <a:off x="5202749" y="3698298"/>
            <a:ext cx="3221937" cy="1900116"/>
          </a:xfrm>
          <a:prstGeom prst="rect">
            <a:avLst/>
          </a:prstGeom>
        </p:spPr>
      </p:pic>
      <p:pic>
        <p:nvPicPr>
          <p:cNvPr id="8" name="图片 7">
            <a:extLst>
              <a:ext uri="{FF2B5EF4-FFF2-40B4-BE49-F238E27FC236}">
                <a16:creationId xmlns:a16="http://schemas.microsoft.com/office/drawing/2014/main" id="{BAE41E3C-3372-4611-9048-28DB0B1AE623}"/>
              </a:ext>
            </a:extLst>
          </p:cNvPr>
          <p:cNvPicPr>
            <a:picLocks noChangeAspect="1"/>
          </p:cNvPicPr>
          <p:nvPr/>
        </p:nvPicPr>
        <p:blipFill>
          <a:blip r:embed="rId5"/>
          <a:stretch>
            <a:fillRect/>
          </a:stretch>
        </p:blipFill>
        <p:spPr>
          <a:xfrm>
            <a:off x="8752997" y="3698298"/>
            <a:ext cx="2952410" cy="2198866"/>
          </a:xfrm>
          <a:prstGeom prst="rect">
            <a:avLst/>
          </a:prstGeom>
        </p:spPr>
      </p:pic>
    </p:spTree>
    <p:extLst>
      <p:ext uri="{BB962C8B-B14F-4D97-AF65-F5344CB8AC3E}">
        <p14:creationId xmlns:p14="http://schemas.microsoft.com/office/powerpoint/2010/main" val="3889503690"/>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en-US" altLang="zh-CN" sz="3200" b="1" dirty="0">
                <a:solidFill>
                  <a:srgbClr val="6A005F"/>
                </a:solidFill>
                <a:sym typeface="+mn-ea"/>
              </a:rPr>
              <a:t>Kubernetes</a:t>
            </a:r>
            <a:r>
              <a:rPr lang="zh-CN" altLang="en-US" sz="3200" b="1" dirty="0">
                <a:solidFill>
                  <a:srgbClr val="6A005F"/>
                </a:solidFill>
                <a:sym typeface="+mn-ea"/>
              </a:rPr>
              <a:t>基本概念和术语</a:t>
            </a:r>
            <a:endParaRPr lang="en-US" altLang="zh-CN" sz="3200" b="1" dirty="0">
              <a:solidFill>
                <a:srgbClr val="6A005F"/>
              </a:solidFill>
              <a:sym typeface="+mn-ea"/>
            </a:endParaRPr>
          </a:p>
        </p:txBody>
      </p:sp>
      <p:sp>
        <p:nvSpPr>
          <p:cNvPr id="11" name="矩形 10">
            <a:extLst>
              <a:ext uri="{FF2B5EF4-FFF2-40B4-BE49-F238E27FC236}">
                <a16:creationId xmlns:a16="http://schemas.microsoft.com/office/drawing/2014/main" id="{2FA42C94-4596-4273-B712-43A1F7AF5422}"/>
              </a:ext>
            </a:extLst>
          </p:cNvPr>
          <p:cNvSpPr/>
          <p:nvPr/>
        </p:nvSpPr>
        <p:spPr>
          <a:xfrm>
            <a:off x="805815" y="825704"/>
            <a:ext cx="10751776" cy="3139321"/>
          </a:xfrm>
          <a:prstGeom prst="rect">
            <a:avLst/>
          </a:prstGeom>
        </p:spPr>
        <p:txBody>
          <a:bodyPr wrap="square">
            <a:spAutoFit/>
          </a:bodyPr>
          <a:lstStyle/>
          <a:p>
            <a:r>
              <a:rPr lang="en-US" altLang="zh-CN" dirty="0">
                <a:solidFill>
                  <a:srgbClr val="6A005F"/>
                </a:solidFill>
                <a:latin typeface="+mn-ea"/>
              </a:rPr>
              <a:t>	Kubernetes</a:t>
            </a:r>
            <a:r>
              <a:rPr lang="zh-CN" altLang="en-US" dirty="0">
                <a:solidFill>
                  <a:srgbClr val="6A005F"/>
                </a:solidFill>
                <a:latin typeface="+mn-ea"/>
              </a:rPr>
              <a:t>大部分的概念如</a:t>
            </a:r>
            <a:r>
              <a:rPr lang="en-US" altLang="zh-CN" dirty="0">
                <a:solidFill>
                  <a:srgbClr val="6A005F"/>
                </a:solidFill>
                <a:latin typeface="+mn-ea"/>
              </a:rPr>
              <a:t>Node</a:t>
            </a:r>
            <a:r>
              <a:rPr lang="zh-CN" altLang="en-US" dirty="0">
                <a:solidFill>
                  <a:srgbClr val="6A005F"/>
                </a:solidFill>
                <a:latin typeface="+mn-ea"/>
              </a:rPr>
              <a:t>、</a:t>
            </a:r>
            <a:r>
              <a:rPr lang="en-US" altLang="zh-CN" dirty="0">
                <a:solidFill>
                  <a:srgbClr val="6A005F"/>
                </a:solidFill>
                <a:latin typeface="+mn-ea"/>
              </a:rPr>
              <a:t>Pod</a:t>
            </a:r>
            <a:r>
              <a:rPr lang="zh-CN" altLang="en-US" dirty="0">
                <a:solidFill>
                  <a:srgbClr val="6A005F"/>
                </a:solidFill>
                <a:latin typeface="+mn-ea"/>
              </a:rPr>
              <a:t>、</a:t>
            </a:r>
            <a:r>
              <a:rPr lang="en-US" altLang="zh-CN" dirty="0">
                <a:solidFill>
                  <a:srgbClr val="6A005F"/>
                </a:solidFill>
                <a:latin typeface="+mn-ea"/>
              </a:rPr>
              <a:t>Replication Controller</a:t>
            </a:r>
            <a:r>
              <a:rPr lang="zh-CN" altLang="en-US" dirty="0">
                <a:solidFill>
                  <a:srgbClr val="6A005F"/>
                </a:solidFill>
                <a:latin typeface="+mn-ea"/>
              </a:rPr>
              <a:t>、</a:t>
            </a:r>
            <a:r>
              <a:rPr lang="en-US" altLang="zh-CN" dirty="0">
                <a:solidFill>
                  <a:srgbClr val="6A005F"/>
                </a:solidFill>
                <a:latin typeface="+mn-ea"/>
              </a:rPr>
              <a:t>Service</a:t>
            </a:r>
            <a:r>
              <a:rPr lang="zh-CN" altLang="en-US" dirty="0">
                <a:solidFill>
                  <a:srgbClr val="6A005F"/>
                </a:solidFill>
                <a:latin typeface="+mn-ea"/>
              </a:rPr>
              <a:t>都可以看做一种“资源对象”。几乎所有对象都可以通过</a:t>
            </a:r>
            <a:r>
              <a:rPr lang="en-US" altLang="zh-CN" dirty="0">
                <a:solidFill>
                  <a:srgbClr val="6A005F"/>
                </a:solidFill>
                <a:latin typeface="+mn-ea"/>
              </a:rPr>
              <a:t>Kubernetes</a:t>
            </a:r>
            <a:r>
              <a:rPr lang="zh-CN" altLang="en-US" dirty="0">
                <a:solidFill>
                  <a:srgbClr val="6A005F"/>
                </a:solidFill>
                <a:latin typeface="+mn-ea"/>
              </a:rPr>
              <a:t>提供的</a:t>
            </a:r>
            <a:r>
              <a:rPr lang="en-US" altLang="zh-CN" dirty="0" err="1">
                <a:solidFill>
                  <a:srgbClr val="6A005F"/>
                </a:solidFill>
                <a:latin typeface="+mn-ea"/>
              </a:rPr>
              <a:t>kubectl</a:t>
            </a:r>
            <a:r>
              <a:rPr lang="zh-CN" altLang="en-US" dirty="0">
                <a:solidFill>
                  <a:srgbClr val="6A005F"/>
                </a:solidFill>
                <a:latin typeface="+mn-ea"/>
              </a:rPr>
              <a:t>工具执行增删改查等操作并将其保存在</a:t>
            </a:r>
            <a:r>
              <a:rPr lang="en-US" altLang="zh-CN" dirty="0" err="1">
                <a:solidFill>
                  <a:srgbClr val="6A005F"/>
                </a:solidFill>
                <a:latin typeface="+mn-ea"/>
              </a:rPr>
              <a:t>etcd</a:t>
            </a:r>
            <a:r>
              <a:rPr lang="zh-CN" altLang="en-US" dirty="0">
                <a:solidFill>
                  <a:srgbClr val="6A005F"/>
                </a:solidFill>
                <a:latin typeface="+mn-ea"/>
              </a:rPr>
              <a:t>中持久化存储。程调用</a:t>
            </a:r>
            <a:r>
              <a:rPr lang="en-US" altLang="zh-CN" dirty="0">
                <a:solidFill>
                  <a:srgbClr val="6A005F"/>
                </a:solidFill>
                <a:latin typeface="+mn-ea"/>
              </a:rPr>
              <a:t>)</a:t>
            </a:r>
            <a:r>
              <a:rPr lang="zh-CN" altLang="en-US" dirty="0">
                <a:solidFill>
                  <a:srgbClr val="6A005F"/>
                </a:solidFill>
                <a:latin typeface="+mn-ea"/>
              </a:rPr>
              <a:t>执行增、删、改、查等操作并将其保存在</a:t>
            </a:r>
            <a:r>
              <a:rPr lang="en-US" altLang="zh-CN" dirty="0" err="1">
                <a:solidFill>
                  <a:srgbClr val="6A005F"/>
                </a:solidFill>
                <a:latin typeface="+mn-ea"/>
              </a:rPr>
              <a:t>eted</a:t>
            </a:r>
            <a:r>
              <a:rPr lang="zh-CN" altLang="en-US" dirty="0">
                <a:solidFill>
                  <a:srgbClr val="6A005F"/>
                </a:solidFill>
                <a:latin typeface="+mn-ea"/>
              </a:rPr>
              <a:t>中持久化存储。从这个角度来看</a:t>
            </a:r>
            <a:r>
              <a:rPr lang="en-US" altLang="zh-CN" dirty="0">
                <a:solidFill>
                  <a:srgbClr val="6A005F"/>
                </a:solidFill>
                <a:latin typeface="+mn-ea"/>
              </a:rPr>
              <a:t>, </a:t>
            </a:r>
            <a:r>
              <a:rPr lang="en-US" altLang="zh-CN" dirty="0" err="1">
                <a:solidFill>
                  <a:srgbClr val="6A005F"/>
                </a:solidFill>
                <a:latin typeface="+mn-ea"/>
              </a:rPr>
              <a:t>Kubermetes</a:t>
            </a:r>
            <a:r>
              <a:rPr lang="zh-CN" altLang="en-US" dirty="0">
                <a:solidFill>
                  <a:srgbClr val="6A005F"/>
                </a:solidFill>
                <a:latin typeface="+mn-ea"/>
              </a:rPr>
              <a:t>其实是一个高度自动化的资源控制系统，它通过跟踪对比</a:t>
            </a:r>
            <a:r>
              <a:rPr lang="en-US" altLang="zh-CN" dirty="0" err="1">
                <a:solidFill>
                  <a:srgbClr val="6A005F"/>
                </a:solidFill>
                <a:latin typeface="+mn-ea"/>
              </a:rPr>
              <a:t>etcd</a:t>
            </a:r>
            <a:r>
              <a:rPr lang="en-US" altLang="zh-CN" dirty="0">
                <a:solidFill>
                  <a:srgbClr val="6A005F"/>
                </a:solidFill>
                <a:latin typeface="+mn-ea"/>
              </a:rPr>
              <a:t> </a:t>
            </a:r>
            <a:r>
              <a:rPr lang="zh-CN" altLang="en-US" dirty="0">
                <a:solidFill>
                  <a:srgbClr val="6A005F"/>
                </a:solidFill>
                <a:latin typeface="+mn-ea"/>
              </a:rPr>
              <a:t>库里保存的“资源期望状态”与当前环境中的“实际资源状态”的差异来实现自动控制和自动纠错的高级功能。</a:t>
            </a:r>
            <a:endParaRPr lang="en-US" altLang="zh-CN" dirty="0">
              <a:solidFill>
                <a:srgbClr val="6A005F"/>
              </a:solidFill>
              <a:latin typeface="+mn-ea"/>
            </a:endParaRPr>
          </a:p>
          <a:p>
            <a:endParaRPr lang="en-US" altLang="zh-CN" dirty="0">
              <a:solidFill>
                <a:srgbClr val="6A005F"/>
              </a:solidFill>
              <a:latin typeface="+mn-ea"/>
            </a:endParaRPr>
          </a:p>
          <a:p>
            <a:pPr marL="342900" indent="-342900">
              <a:buFont typeface="Arial" panose="020B0604020202020204" pitchFamily="34" charset="0"/>
              <a:buChar char="•"/>
            </a:pPr>
            <a:r>
              <a:rPr lang="en-US" altLang="zh-CN" b="1" dirty="0">
                <a:solidFill>
                  <a:srgbClr val="6A005F"/>
                </a:solidFill>
                <a:latin typeface="+mn-ea"/>
              </a:rPr>
              <a:t>Pod</a:t>
            </a:r>
            <a:r>
              <a:rPr lang="zh-CN" altLang="en-US" b="1" dirty="0">
                <a:solidFill>
                  <a:srgbClr val="6A005F"/>
                </a:solidFill>
                <a:latin typeface="+mn-ea"/>
              </a:rPr>
              <a:t>：最重要也是最基本的概念，一个</a:t>
            </a:r>
            <a:r>
              <a:rPr lang="en-US" altLang="zh-CN" b="1" dirty="0">
                <a:solidFill>
                  <a:srgbClr val="6A005F"/>
                </a:solidFill>
                <a:latin typeface="+mn-ea"/>
              </a:rPr>
              <a:t>Pod</a:t>
            </a:r>
            <a:r>
              <a:rPr lang="zh-CN" altLang="en-US" b="1" dirty="0">
                <a:solidFill>
                  <a:srgbClr val="6A005F"/>
                </a:solidFill>
                <a:latin typeface="+mn-ea"/>
              </a:rPr>
              <a:t>包含一个或多个紧密相关的用户业务容器</a:t>
            </a:r>
            <a:endParaRPr lang="en-US" altLang="zh-CN" b="1" dirty="0">
              <a:solidFill>
                <a:srgbClr val="6A005F"/>
              </a:solidFill>
              <a:latin typeface="+mn-ea"/>
            </a:endParaRPr>
          </a:p>
          <a:p>
            <a:pPr marL="342900" indent="-342900">
              <a:buFont typeface="Arial" panose="020B0604020202020204" pitchFamily="34" charset="0"/>
              <a:buChar char="•"/>
            </a:pPr>
            <a:r>
              <a:rPr lang="en-US" altLang="zh-CN" b="1" dirty="0">
                <a:solidFill>
                  <a:srgbClr val="6A005F"/>
                </a:solidFill>
                <a:latin typeface="+mn-ea"/>
              </a:rPr>
              <a:t>Label</a:t>
            </a:r>
            <a:r>
              <a:rPr lang="zh-CN" altLang="en-US" b="1" dirty="0">
                <a:solidFill>
                  <a:srgbClr val="6A005F"/>
                </a:solidFill>
                <a:latin typeface="+mn-ea"/>
              </a:rPr>
              <a:t>：标签，资源分组管理</a:t>
            </a:r>
            <a:endParaRPr lang="en-US" altLang="zh-CN" b="1" dirty="0">
              <a:solidFill>
                <a:srgbClr val="6A005F"/>
              </a:solidFill>
              <a:latin typeface="+mn-ea"/>
            </a:endParaRPr>
          </a:p>
          <a:p>
            <a:pPr marL="342900" indent="-342900">
              <a:buFont typeface="Arial" panose="020B0604020202020204" pitchFamily="34" charset="0"/>
              <a:buChar char="•"/>
            </a:pPr>
            <a:r>
              <a:rPr lang="en-US" altLang="zh-CN" b="1" dirty="0">
                <a:solidFill>
                  <a:srgbClr val="6A005F"/>
                </a:solidFill>
                <a:latin typeface="+mn-ea"/>
              </a:rPr>
              <a:t>Replication Controller</a:t>
            </a:r>
            <a:r>
              <a:rPr lang="zh-CN" altLang="en-US" b="1" dirty="0">
                <a:solidFill>
                  <a:srgbClr val="6A005F"/>
                </a:solidFill>
                <a:latin typeface="+mn-ea"/>
              </a:rPr>
              <a:t>：</a:t>
            </a:r>
            <a:r>
              <a:rPr lang="en-US" altLang="zh-CN" b="1" dirty="0">
                <a:solidFill>
                  <a:srgbClr val="6A005F"/>
                </a:solidFill>
                <a:latin typeface="+mn-ea"/>
              </a:rPr>
              <a:t>Pod</a:t>
            </a:r>
            <a:r>
              <a:rPr lang="zh-CN" altLang="en-US" b="1" dirty="0">
                <a:solidFill>
                  <a:srgbClr val="6A005F"/>
                </a:solidFill>
                <a:latin typeface="+mn-ea"/>
              </a:rPr>
              <a:t>的伸缩扩展（副本数量控制）</a:t>
            </a:r>
            <a:endParaRPr lang="en-US" altLang="zh-CN" b="1" dirty="0">
              <a:solidFill>
                <a:srgbClr val="6A005F"/>
              </a:solidFill>
              <a:latin typeface="+mn-ea"/>
            </a:endParaRPr>
          </a:p>
          <a:p>
            <a:pPr marL="342900" indent="-342900">
              <a:buFont typeface="Arial" panose="020B0604020202020204" pitchFamily="34" charset="0"/>
              <a:buChar char="•"/>
            </a:pPr>
            <a:r>
              <a:rPr lang="en-US" altLang="zh-CN" b="1" dirty="0">
                <a:solidFill>
                  <a:srgbClr val="6A005F"/>
                </a:solidFill>
                <a:latin typeface="+mn-ea"/>
              </a:rPr>
              <a:t>Service</a:t>
            </a:r>
            <a:r>
              <a:rPr lang="zh-CN" altLang="en-US" b="1" dirty="0">
                <a:solidFill>
                  <a:srgbClr val="6A005F"/>
                </a:solidFill>
                <a:latin typeface="+mn-ea"/>
              </a:rPr>
              <a:t>：一项“微服务”</a:t>
            </a:r>
            <a:endParaRPr lang="en-US" altLang="zh-CN" b="1" dirty="0">
              <a:solidFill>
                <a:srgbClr val="6A005F"/>
              </a:solidFill>
              <a:latin typeface="+mn-ea"/>
            </a:endParaRPr>
          </a:p>
          <a:p>
            <a:pPr marL="342900" indent="-342900">
              <a:buFont typeface="Arial" panose="020B0604020202020204" pitchFamily="34" charset="0"/>
              <a:buChar char="•"/>
            </a:pPr>
            <a:endParaRPr lang="en-US" altLang="zh-CN" dirty="0">
              <a:solidFill>
                <a:srgbClr val="6A005F"/>
              </a:solidFill>
              <a:latin typeface="+mn-ea"/>
            </a:endParaRPr>
          </a:p>
        </p:txBody>
      </p:sp>
      <p:pic>
        <p:nvPicPr>
          <p:cNvPr id="4" name="图片 3">
            <a:extLst>
              <a:ext uri="{FF2B5EF4-FFF2-40B4-BE49-F238E27FC236}">
                <a16:creationId xmlns:a16="http://schemas.microsoft.com/office/drawing/2014/main" id="{FAD3CF6C-2FAF-4C48-AFB6-2C7C228B512B}"/>
              </a:ext>
            </a:extLst>
          </p:cNvPr>
          <p:cNvPicPr>
            <a:picLocks noChangeAspect="1"/>
          </p:cNvPicPr>
          <p:nvPr/>
        </p:nvPicPr>
        <p:blipFill>
          <a:blip r:embed="rId4"/>
          <a:stretch>
            <a:fillRect/>
          </a:stretch>
        </p:blipFill>
        <p:spPr>
          <a:xfrm>
            <a:off x="8457166" y="3965025"/>
            <a:ext cx="2876190" cy="1952381"/>
          </a:xfrm>
          <a:prstGeom prst="rect">
            <a:avLst/>
          </a:prstGeom>
        </p:spPr>
      </p:pic>
      <p:pic>
        <p:nvPicPr>
          <p:cNvPr id="5" name="图片 4">
            <a:extLst>
              <a:ext uri="{FF2B5EF4-FFF2-40B4-BE49-F238E27FC236}">
                <a16:creationId xmlns:a16="http://schemas.microsoft.com/office/drawing/2014/main" id="{7681DE82-79D2-4070-867A-BF63DEC849EB}"/>
              </a:ext>
            </a:extLst>
          </p:cNvPr>
          <p:cNvPicPr>
            <a:picLocks noChangeAspect="1"/>
          </p:cNvPicPr>
          <p:nvPr/>
        </p:nvPicPr>
        <p:blipFill>
          <a:blip r:embed="rId5"/>
          <a:stretch>
            <a:fillRect/>
          </a:stretch>
        </p:blipFill>
        <p:spPr>
          <a:xfrm>
            <a:off x="1265324" y="3741569"/>
            <a:ext cx="6967608" cy="2463443"/>
          </a:xfrm>
          <a:prstGeom prst="rect">
            <a:avLst/>
          </a:prstGeom>
        </p:spPr>
      </p:pic>
    </p:spTree>
    <p:extLst>
      <p:ext uri="{BB962C8B-B14F-4D97-AF65-F5344CB8AC3E}">
        <p14:creationId xmlns:p14="http://schemas.microsoft.com/office/powerpoint/2010/main" val="35704302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7014210" cy="583565"/>
          </a:xfrm>
          <a:prstGeom prst="rect">
            <a:avLst/>
          </a:prstGeom>
        </p:spPr>
        <p:txBody>
          <a:bodyPr wrap="square">
            <a:spAutoFit/>
          </a:bodyPr>
          <a:lstStyle/>
          <a:p>
            <a:pPr lvl="0">
              <a:defRPr/>
            </a:pPr>
            <a:r>
              <a:rPr lang="en-US" altLang="zh-CN" sz="3200" b="1" dirty="0">
                <a:solidFill>
                  <a:srgbClr val="6A005F"/>
                </a:solidFill>
                <a:sym typeface="+mn-ea"/>
              </a:rPr>
              <a:t>Kubernetes</a:t>
            </a:r>
            <a:r>
              <a:rPr lang="zh-CN" altLang="en-US" sz="3200" b="1" dirty="0">
                <a:solidFill>
                  <a:srgbClr val="6A005F"/>
                </a:solidFill>
                <a:sym typeface="+mn-ea"/>
              </a:rPr>
              <a:t>基本概念和术语</a:t>
            </a:r>
            <a:endParaRPr lang="en-US" altLang="zh-CN" sz="3200" b="1" dirty="0">
              <a:solidFill>
                <a:srgbClr val="6A005F"/>
              </a:solidFill>
              <a:sym typeface="+mn-ea"/>
            </a:endParaRPr>
          </a:p>
        </p:txBody>
      </p:sp>
      <p:sp>
        <p:nvSpPr>
          <p:cNvPr id="11" name="矩形 10">
            <a:extLst>
              <a:ext uri="{FF2B5EF4-FFF2-40B4-BE49-F238E27FC236}">
                <a16:creationId xmlns:a16="http://schemas.microsoft.com/office/drawing/2014/main" id="{2FA42C94-4596-4273-B712-43A1F7AF5422}"/>
              </a:ext>
            </a:extLst>
          </p:cNvPr>
          <p:cNvSpPr/>
          <p:nvPr/>
        </p:nvSpPr>
        <p:spPr>
          <a:xfrm>
            <a:off x="805815" y="1143753"/>
            <a:ext cx="10751776" cy="1754326"/>
          </a:xfrm>
          <a:prstGeom prst="rect">
            <a:avLst/>
          </a:prstGeom>
        </p:spPr>
        <p:txBody>
          <a:bodyPr wrap="square">
            <a:spAutoFit/>
          </a:bodyPr>
          <a:lstStyle/>
          <a:p>
            <a:r>
              <a:rPr lang="en-US" altLang="zh-CN" dirty="0">
                <a:solidFill>
                  <a:srgbClr val="6A005F"/>
                </a:solidFill>
                <a:latin typeface="+mn-ea"/>
              </a:rPr>
              <a:t>	</a:t>
            </a:r>
          </a:p>
          <a:p>
            <a:pPr marL="342900" indent="-342900">
              <a:buFont typeface="Arial" panose="020B0604020202020204" pitchFamily="34" charset="0"/>
              <a:buChar char="•"/>
            </a:pPr>
            <a:r>
              <a:rPr lang="en-US" altLang="zh-CN" dirty="0">
                <a:solidFill>
                  <a:srgbClr val="6A005F"/>
                </a:solidFill>
                <a:latin typeface="+mn-ea"/>
              </a:rPr>
              <a:t>Master</a:t>
            </a:r>
            <a:r>
              <a:rPr lang="zh-CN" altLang="en-US" dirty="0">
                <a:solidFill>
                  <a:srgbClr val="6A005F"/>
                </a:solidFill>
                <a:latin typeface="+mn-ea"/>
              </a:rPr>
              <a:t>：集群控制节点</a:t>
            </a:r>
            <a:endParaRPr lang="en-US" altLang="zh-CN" dirty="0">
              <a:solidFill>
                <a:srgbClr val="6A005F"/>
              </a:solidFill>
              <a:latin typeface="+mn-ea"/>
            </a:endParaRPr>
          </a:p>
          <a:p>
            <a:pPr marL="342900" indent="-342900">
              <a:buFont typeface="Arial" panose="020B0604020202020204" pitchFamily="34" charset="0"/>
              <a:buChar char="•"/>
            </a:pPr>
            <a:r>
              <a:rPr lang="en-US" altLang="zh-CN" dirty="0">
                <a:solidFill>
                  <a:srgbClr val="6A005F"/>
                </a:solidFill>
                <a:latin typeface="+mn-ea"/>
              </a:rPr>
              <a:t>Node</a:t>
            </a:r>
            <a:r>
              <a:rPr lang="zh-CN" altLang="en-US" dirty="0">
                <a:solidFill>
                  <a:srgbClr val="6A005F"/>
                </a:solidFill>
                <a:latin typeface="+mn-ea"/>
              </a:rPr>
              <a:t>：除</a:t>
            </a:r>
            <a:r>
              <a:rPr lang="en-US" altLang="zh-CN" dirty="0">
                <a:solidFill>
                  <a:srgbClr val="6A005F"/>
                </a:solidFill>
                <a:latin typeface="+mn-ea"/>
              </a:rPr>
              <a:t>Master</a:t>
            </a:r>
            <a:r>
              <a:rPr lang="zh-CN" altLang="en-US" dirty="0">
                <a:solidFill>
                  <a:srgbClr val="6A005F"/>
                </a:solidFill>
                <a:latin typeface="+mn-ea"/>
              </a:rPr>
              <a:t>外的其他机器节点</a:t>
            </a:r>
            <a:endParaRPr lang="en-US" altLang="zh-CN" dirty="0">
              <a:solidFill>
                <a:srgbClr val="6A005F"/>
              </a:solidFill>
              <a:latin typeface="+mn-ea"/>
            </a:endParaRPr>
          </a:p>
          <a:p>
            <a:pPr marL="342900" indent="-342900">
              <a:buFont typeface="Arial" panose="020B0604020202020204" pitchFamily="34" charset="0"/>
              <a:buChar char="•"/>
            </a:pPr>
            <a:r>
              <a:rPr lang="en-US" altLang="zh-CN" dirty="0">
                <a:solidFill>
                  <a:srgbClr val="6A005F"/>
                </a:solidFill>
                <a:latin typeface="+mn-ea"/>
              </a:rPr>
              <a:t>Deployment</a:t>
            </a:r>
            <a:r>
              <a:rPr lang="zh-CN" altLang="en-US" dirty="0">
                <a:solidFill>
                  <a:srgbClr val="6A005F"/>
                </a:solidFill>
                <a:latin typeface="+mn-ea"/>
              </a:rPr>
              <a:t>：部署动作</a:t>
            </a:r>
            <a:endParaRPr lang="en-US" altLang="zh-CN" dirty="0">
              <a:solidFill>
                <a:srgbClr val="6A005F"/>
              </a:solidFill>
              <a:latin typeface="+mn-ea"/>
            </a:endParaRPr>
          </a:p>
          <a:p>
            <a:pPr marL="342900" indent="-342900">
              <a:buFont typeface="Arial" panose="020B0604020202020204" pitchFamily="34" charset="0"/>
              <a:buChar char="•"/>
            </a:pPr>
            <a:r>
              <a:rPr lang="en-US" altLang="zh-CN" dirty="0">
                <a:solidFill>
                  <a:srgbClr val="6A005F"/>
                </a:solidFill>
                <a:latin typeface="+mn-ea"/>
              </a:rPr>
              <a:t>Volume</a:t>
            </a:r>
            <a:r>
              <a:rPr lang="zh-CN" altLang="en-US" dirty="0">
                <a:solidFill>
                  <a:srgbClr val="6A005F"/>
                </a:solidFill>
                <a:latin typeface="+mn-ea"/>
              </a:rPr>
              <a:t>：存储卷</a:t>
            </a:r>
            <a:endParaRPr lang="en-US" altLang="zh-CN" dirty="0">
              <a:solidFill>
                <a:srgbClr val="6A005F"/>
              </a:solidFill>
              <a:latin typeface="+mn-ea"/>
            </a:endParaRPr>
          </a:p>
          <a:p>
            <a:pPr marL="342900" indent="-342900">
              <a:buFont typeface="Arial" panose="020B0604020202020204" pitchFamily="34" charset="0"/>
              <a:buChar char="•"/>
            </a:pPr>
            <a:r>
              <a:rPr lang="en-US" altLang="zh-CN" dirty="0">
                <a:solidFill>
                  <a:srgbClr val="6A005F"/>
                </a:solidFill>
                <a:latin typeface="+mn-ea"/>
              </a:rPr>
              <a:t>Namespace</a:t>
            </a:r>
            <a:r>
              <a:rPr lang="zh-CN" altLang="en-US" dirty="0">
                <a:solidFill>
                  <a:srgbClr val="6A005F"/>
                </a:solidFill>
                <a:latin typeface="+mn-ea"/>
              </a:rPr>
              <a:t>：命名空间</a:t>
            </a:r>
            <a:endParaRPr lang="en-US" altLang="zh-CN" dirty="0">
              <a:solidFill>
                <a:srgbClr val="6A005F"/>
              </a:solidFill>
              <a:latin typeface="+mn-ea"/>
            </a:endParaRPr>
          </a:p>
        </p:txBody>
      </p:sp>
    </p:spTree>
    <p:extLst>
      <p:ext uri="{BB962C8B-B14F-4D97-AF65-F5344CB8AC3E}">
        <p14:creationId xmlns:p14="http://schemas.microsoft.com/office/powerpoint/2010/main" val="350657022"/>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2752" y="97363"/>
            <a:ext cx="633308" cy="793767"/>
          </a:xfrm>
          <a:prstGeom prst="rect">
            <a:avLst/>
          </a:prstGeom>
        </p:spPr>
      </p:pic>
      <p:sp>
        <p:nvSpPr>
          <p:cNvPr id="7" name="矩形 6"/>
          <p:cNvSpPr/>
          <p:nvPr/>
        </p:nvSpPr>
        <p:spPr>
          <a:xfrm>
            <a:off x="805815" y="201930"/>
            <a:ext cx="8670694" cy="584775"/>
          </a:xfrm>
          <a:prstGeom prst="rect">
            <a:avLst/>
          </a:prstGeom>
        </p:spPr>
        <p:txBody>
          <a:bodyPr wrap="square">
            <a:spAutoFit/>
          </a:bodyPr>
          <a:lstStyle/>
          <a:p>
            <a:pPr lvl="0">
              <a:defRPr/>
            </a:pPr>
            <a:r>
              <a:rPr lang="en-US" altLang="zh-CN" sz="3200" b="1" dirty="0">
                <a:solidFill>
                  <a:srgbClr val="6A005F"/>
                </a:solidFill>
                <a:sym typeface="+mn-ea"/>
              </a:rPr>
              <a:t>Pod</a:t>
            </a:r>
            <a:r>
              <a:rPr lang="zh-CN" altLang="en-US" sz="3200" b="1" dirty="0">
                <a:solidFill>
                  <a:srgbClr val="6A005F"/>
                </a:solidFill>
                <a:sym typeface="+mn-ea"/>
              </a:rPr>
              <a:t>的生命周期和重启策略</a:t>
            </a:r>
            <a:endParaRPr lang="en-US" altLang="zh-CN" sz="3200" b="1" dirty="0">
              <a:solidFill>
                <a:srgbClr val="6A005F"/>
              </a:solidFill>
              <a:sym typeface="+mn-ea"/>
            </a:endParaRPr>
          </a:p>
        </p:txBody>
      </p:sp>
      <p:sp>
        <p:nvSpPr>
          <p:cNvPr id="2" name="矩形 1">
            <a:extLst>
              <a:ext uri="{FF2B5EF4-FFF2-40B4-BE49-F238E27FC236}">
                <a16:creationId xmlns:a16="http://schemas.microsoft.com/office/drawing/2014/main" id="{9462D67E-23F3-43D0-B836-174CCD3A42CC}"/>
              </a:ext>
            </a:extLst>
          </p:cNvPr>
          <p:cNvSpPr/>
          <p:nvPr/>
        </p:nvSpPr>
        <p:spPr>
          <a:xfrm>
            <a:off x="1203702" y="1081010"/>
            <a:ext cx="9117368" cy="646331"/>
          </a:xfrm>
          <a:prstGeom prst="rect">
            <a:avLst/>
          </a:prstGeom>
        </p:spPr>
        <p:txBody>
          <a:bodyPr wrap="none">
            <a:spAutoFit/>
          </a:bodyPr>
          <a:lstStyle/>
          <a:p>
            <a:r>
              <a:rPr lang="en-US" altLang="zh-CN" dirty="0">
                <a:solidFill>
                  <a:srgbClr val="6A005F"/>
                </a:solidFill>
                <a:latin typeface="+mn-ea"/>
              </a:rPr>
              <a:t>Pod</a:t>
            </a:r>
            <a:r>
              <a:rPr lang="zh-CN" altLang="en-US" dirty="0">
                <a:solidFill>
                  <a:srgbClr val="6A005F"/>
                </a:solidFill>
                <a:latin typeface="+mn-ea"/>
              </a:rPr>
              <a:t>在整个生命周期过程中被系统定义为各种状态，熟悉</a:t>
            </a:r>
            <a:r>
              <a:rPr lang="en-US" altLang="zh-CN" dirty="0">
                <a:solidFill>
                  <a:srgbClr val="6A005F"/>
                </a:solidFill>
                <a:latin typeface="+mn-ea"/>
              </a:rPr>
              <a:t>Pod</a:t>
            </a:r>
            <a:r>
              <a:rPr lang="zh-CN" altLang="en-US" dirty="0">
                <a:solidFill>
                  <a:srgbClr val="6A005F"/>
                </a:solidFill>
                <a:latin typeface="+mn-ea"/>
              </a:rPr>
              <a:t>的各种状态对于我们理解如</a:t>
            </a:r>
          </a:p>
          <a:p>
            <a:r>
              <a:rPr lang="zh-CN" altLang="en-US" dirty="0">
                <a:solidFill>
                  <a:srgbClr val="6A005F"/>
                </a:solidFill>
                <a:latin typeface="+mn-ea"/>
              </a:rPr>
              <a:t>何设置</a:t>
            </a:r>
            <a:r>
              <a:rPr lang="en-US" altLang="zh-CN" dirty="0">
                <a:solidFill>
                  <a:srgbClr val="6A005F"/>
                </a:solidFill>
                <a:latin typeface="+mn-ea"/>
              </a:rPr>
              <a:t>Pod</a:t>
            </a:r>
            <a:r>
              <a:rPr lang="zh-CN" altLang="en-US" dirty="0">
                <a:solidFill>
                  <a:srgbClr val="6A005F"/>
                </a:solidFill>
                <a:latin typeface="+mn-ea"/>
              </a:rPr>
              <a:t>的调度策略、重启策略是很有必要的。</a:t>
            </a:r>
            <a:endParaRPr lang="en-US" altLang="zh-CN" dirty="0">
              <a:solidFill>
                <a:srgbClr val="6A005F"/>
              </a:solidFill>
              <a:latin typeface="+mn-ea"/>
            </a:endParaRPr>
          </a:p>
        </p:txBody>
      </p:sp>
      <p:pic>
        <p:nvPicPr>
          <p:cNvPr id="6" name="图片 5">
            <a:extLst>
              <a:ext uri="{FF2B5EF4-FFF2-40B4-BE49-F238E27FC236}">
                <a16:creationId xmlns:a16="http://schemas.microsoft.com/office/drawing/2014/main" id="{98366B24-1F5F-41B0-9981-F278FDF8D2E5}"/>
              </a:ext>
            </a:extLst>
          </p:cNvPr>
          <p:cNvPicPr>
            <a:picLocks noChangeAspect="1"/>
          </p:cNvPicPr>
          <p:nvPr/>
        </p:nvPicPr>
        <p:blipFill>
          <a:blip r:embed="rId4"/>
          <a:stretch>
            <a:fillRect/>
          </a:stretch>
        </p:blipFill>
        <p:spPr>
          <a:xfrm>
            <a:off x="1203702" y="1929597"/>
            <a:ext cx="9117368" cy="2071106"/>
          </a:xfrm>
          <a:prstGeom prst="rect">
            <a:avLst/>
          </a:prstGeom>
        </p:spPr>
      </p:pic>
      <p:sp>
        <p:nvSpPr>
          <p:cNvPr id="10" name="矩形 9">
            <a:extLst>
              <a:ext uri="{FF2B5EF4-FFF2-40B4-BE49-F238E27FC236}">
                <a16:creationId xmlns:a16="http://schemas.microsoft.com/office/drawing/2014/main" id="{07D84F68-ED6C-4D8B-96B6-02C7AD44AC56}"/>
              </a:ext>
            </a:extLst>
          </p:cNvPr>
          <p:cNvSpPr/>
          <p:nvPr/>
        </p:nvSpPr>
        <p:spPr>
          <a:xfrm>
            <a:off x="1203702" y="4304583"/>
            <a:ext cx="9849068" cy="1200329"/>
          </a:xfrm>
          <a:prstGeom prst="rect">
            <a:avLst/>
          </a:prstGeom>
        </p:spPr>
        <p:txBody>
          <a:bodyPr wrap="square">
            <a:spAutoFit/>
          </a:bodyPr>
          <a:lstStyle/>
          <a:p>
            <a:r>
              <a:rPr lang="en-US" altLang="zh-CN" dirty="0">
                <a:solidFill>
                  <a:srgbClr val="6A005F"/>
                </a:solidFill>
                <a:latin typeface="+mn-ea"/>
              </a:rPr>
              <a:t>Pod</a:t>
            </a:r>
            <a:r>
              <a:rPr lang="zh-CN" altLang="en-US" dirty="0">
                <a:solidFill>
                  <a:srgbClr val="6A005F"/>
                </a:solidFill>
                <a:latin typeface="+mn-ea"/>
              </a:rPr>
              <a:t>的重启策略包括</a:t>
            </a:r>
            <a:r>
              <a:rPr lang="en-US" altLang="zh-CN" dirty="0">
                <a:solidFill>
                  <a:srgbClr val="6A005F"/>
                </a:solidFill>
                <a:latin typeface="+mn-ea"/>
              </a:rPr>
              <a:t>Always</a:t>
            </a:r>
            <a:r>
              <a:rPr lang="zh-CN" altLang="en-US" dirty="0">
                <a:solidFill>
                  <a:srgbClr val="6A005F"/>
                </a:solidFill>
                <a:latin typeface="+mn-ea"/>
              </a:rPr>
              <a:t>、</a:t>
            </a:r>
            <a:r>
              <a:rPr lang="en-US" altLang="zh-CN" dirty="0" err="1">
                <a:solidFill>
                  <a:srgbClr val="6A005F"/>
                </a:solidFill>
                <a:latin typeface="+mn-ea"/>
              </a:rPr>
              <a:t>OnFailure</a:t>
            </a:r>
            <a:r>
              <a:rPr lang="en-US" altLang="zh-CN" dirty="0">
                <a:solidFill>
                  <a:srgbClr val="6A005F"/>
                </a:solidFill>
                <a:latin typeface="+mn-ea"/>
              </a:rPr>
              <a:t> </a:t>
            </a:r>
            <a:r>
              <a:rPr lang="zh-CN" altLang="en-US" dirty="0">
                <a:solidFill>
                  <a:srgbClr val="6A005F"/>
                </a:solidFill>
                <a:latin typeface="+mn-ea"/>
              </a:rPr>
              <a:t>和</a:t>
            </a:r>
            <a:r>
              <a:rPr lang="en-US" altLang="zh-CN" dirty="0">
                <a:solidFill>
                  <a:srgbClr val="6A005F"/>
                </a:solidFill>
                <a:latin typeface="+mn-ea"/>
              </a:rPr>
              <a:t>Never</a:t>
            </a:r>
            <a:r>
              <a:rPr lang="zh-CN" altLang="en-US" dirty="0">
                <a:solidFill>
                  <a:srgbClr val="6A005F"/>
                </a:solidFill>
                <a:latin typeface="+mn-ea"/>
              </a:rPr>
              <a:t>，默认值为</a:t>
            </a:r>
            <a:r>
              <a:rPr lang="en-US" altLang="zh-CN" dirty="0">
                <a:solidFill>
                  <a:srgbClr val="6A005F"/>
                </a:solidFill>
                <a:latin typeface="+mn-ea"/>
              </a:rPr>
              <a:t>Always</a:t>
            </a:r>
            <a:r>
              <a:rPr lang="zh-CN" altLang="en-US" dirty="0">
                <a:solidFill>
                  <a:srgbClr val="6A005F"/>
                </a:solidFill>
                <a:latin typeface="+mn-ea"/>
              </a:rPr>
              <a:t>。</a:t>
            </a:r>
          </a:p>
          <a:p>
            <a:pPr marL="285750" indent="-285750">
              <a:buFont typeface="Arial" panose="020B0604020202020204" pitchFamily="34" charset="0"/>
              <a:buChar char="•"/>
            </a:pPr>
            <a:r>
              <a:rPr lang="en-US" altLang="zh-CN" dirty="0">
                <a:solidFill>
                  <a:srgbClr val="6A005F"/>
                </a:solidFill>
                <a:latin typeface="+mn-ea"/>
              </a:rPr>
              <a:t>Always: </a:t>
            </a:r>
            <a:r>
              <a:rPr lang="zh-CN" altLang="en-US" dirty="0">
                <a:solidFill>
                  <a:srgbClr val="6A005F"/>
                </a:solidFill>
                <a:latin typeface="+mn-ea"/>
              </a:rPr>
              <a:t>当容器失效时，由</a:t>
            </a:r>
            <a:r>
              <a:rPr lang="en-US" altLang="zh-CN" dirty="0" err="1">
                <a:solidFill>
                  <a:srgbClr val="6A005F"/>
                </a:solidFill>
                <a:latin typeface="+mn-ea"/>
              </a:rPr>
              <a:t>kubelet</a:t>
            </a:r>
            <a:r>
              <a:rPr lang="zh-CN" altLang="en-US" dirty="0">
                <a:solidFill>
                  <a:srgbClr val="6A005F"/>
                </a:solidFill>
                <a:latin typeface="+mn-ea"/>
              </a:rPr>
              <a:t>自动重启该容器。</a:t>
            </a:r>
          </a:p>
          <a:p>
            <a:pPr marL="285750" indent="-285750">
              <a:buFont typeface="Arial" panose="020B0604020202020204" pitchFamily="34" charset="0"/>
              <a:buChar char="•"/>
            </a:pPr>
            <a:r>
              <a:rPr lang="en-US" altLang="zh-CN" dirty="0" err="1">
                <a:solidFill>
                  <a:srgbClr val="6A005F"/>
                </a:solidFill>
                <a:latin typeface="+mn-ea"/>
              </a:rPr>
              <a:t>OnFailure</a:t>
            </a:r>
            <a:r>
              <a:rPr lang="en-US" altLang="zh-CN" dirty="0">
                <a:solidFill>
                  <a:srgbClr val="6A005F"/>
                </a:solidFill>
                <a:latin typeface="+mn-ea"/>
              </a:rPr>
              <a:t>: </a:t>
            </a:r>
            <a:r>
              <a:rPr lang="zh-CN" altLang="en-US" dirty="0">
                <a:solidFill>
                  <a:srgbClr val="6A005F"/>
                </a:solidFill>
                <a:latin typeface="+mn-ea"/>
              </a:rPr>
              <a:t>当容器终止运行且退出码不为</a:t>
            </a:r>
            <a:r>
              <a:rPr lang="en-US" altLang="zh-CN" dirty="0">
                <a:solidFill>
                  <a:srgbClr val="6A005F"/>
                </a:solidFill>
                <a:latin typeface="+mn-ea"/>
              </a:rPr>
              <a:t>0</a:t>
            </a:r>
            <a:r>
              <a:rPr lang="zh-CN" altLang="en-US" dirty="0">
                <a:solidFill>
                  <a:srgbClr val="6A005F"/>
                </a:solidFill>
                <a:latin typeface="+mn-ea"/>
              </a:rPr>
              <a:t>时，由</a:t>
            </a:r>
            <a:r>
              <a:rPr lang="en-US" altLang="zh-CN" dirty="0" err="1">
                <a:solidFill>
                  <a:srgbClr val="6A005F"/>
                </a:solidFill>
                <a:latin typeface="+mn-ea"/>
              </a:rPr>
              <a:t>kubelet</a:t>
            </a:r>
            <a:r>
              <a:rPr lang="zh-CN" altLang="en-US" dirty="0">
                <a:solidFill>
                  <a:srgbClr val="6A005F"/>
                </a:solidFill>
                <a:latin typeface="+mn-ea"/>
              </a:rPr>
              <a:t>自动重启该容器。</a:t>
            </a:r>
          </a:p>
          <a:p>
            <a:pPr marL="285750" indent="-285750">
              <a:buFont typeface="Arial" panose="020B0604020202020204" pitchFamily="34" charset="0"/>
              <a:buChar char="•"/>
            </a:pPr>
            <a:r>
              <a:rPr lang="en-US" altLang="zh-CN" dirty="0">
                <a:solidFill>
                  <a:srgbClr val="6A005F"/>
                </a:solidFill>
                <a:latin typeface="+mn-ea"/>
              </a:rPr>
              <a:t>Never:</a:t>
            </a:r>
            <a:r>
              <a:rPr lang="zh-CN" altLang="en-US" dirty="0">
                <a:solidFill>
                  <a:srgbClr val="6A005F"/>
                </a:solidFill>
                <a:latin typeface="+mn-ea"/>
              </a:rPr>
              <a:t>不论容器运行状态如何</a:t>
            </a:r>
            <a:r>
              <a:rPr lang="en-US" altLang="zh-CN" dirty="0">
                <a:solidFill>
                  <a:srgbClr val="6A005F"/>
                </a:solidFill>
                <a:latin typeface="+mn-ea"/>
              </a:rPr>
              <a:t>,</a:t>
            </a:r>
            <a:r>
              <a:rPr lang="en-US" altLang="zh-CN" dirty="0" err="1">
                <a:solidFill>
                  <a:srgbClr val="6A005F"/>
                </a:solidFill>
                <a:latin typeface="+mn-ea"/>
              </a:rPr>
              <a:t>kubelet</a:t>
            </a:r>
            <a:r>
              <a:rPr lang="zh-CN" altLang="en-US" dirty="0">
                <a:solidFill>
                  <a:srgbClr val="6A005F"/>
                </a:solidFill>
                <a:latin typeface="+mn-ea"/>
              </a:rPr>
              <a:t>都不会重启该容器。</a:t>
            </a:r>
          </a:p>
        </p:txBody>
      </p:sp>
    </p:spTree>
    <p:extLst>
      <p:ext uri="{BB962C8B-B14F-4D97-AF65-F5344CB8AC3E}">
        <p14:creationId xmlns:p14="http://schemas.microsoft.com/office/powerpoint/2010/main" val="2901810827"/>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12070</TotalTime>
  <Words>4161</Words>
  <Application>Microsoft Office PowerPoint</Application>
  <PresentationFormat>宽屏</PresentationFormat>
  <Paragraphs>241</Paragraphs>
  <Slides>31</Slides>
  <Notes>31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-apple-system</vt:lpstr>
      <vt:lpstr>等线</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黄 祖强</cp:lastModifiedBy>
  <cp:revision>954</cp:revision>
  <dcterms:created xsi:type="dcterms:W3CDTF">2019-11-10T03:49:00Z</dcterms:created>
  <dcterms:modified xsi:type="dcterms:W3CDTF">2020-05-08T01:51:29Z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