
<file path=[Content_Types].xml><?xml version="1.0" encoding="utf-8"?>
<Types xmlns="http://schemas.openxmlformats.org/package/2006/content-types">
  <Default Extension="jpeg" ContentType="image/jpe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2"/>
  </p:handoutMasterIdLst>
  <p:sldIdLst>
    <p:sldId id="337" r:id="rId3"/>
    <p:sldId id="493" r:id="rId5"/>
    <p:sldId id="494" r:id="rId6"/>
    <p:sldId id="495" r:id="rId7"/>
    <p:sldId id="496" r:id="rId8"/>
    <p:sldId id="497" r:id="rId9"/>
    <p:sldId id="498" r:id="rId10"/>
    <p:sldId id="499" r:id="rId11"/>
    <p:sldId id="500" r:id="rId12"/>
    <p:sldId id="501" r:id="rId13"/>
    <p:sldId id="502" r:id="rId14"/>
    <p:sldId id="503" r:id="rId15"/>
    <p:sldId id="504" r:id="rId16"/>
    <p:sldId id="505" r:id="rId17"/>
    <p:sldId id="506" r:id="rId18"/>
    <p:sldId id="507" r:id="rId19"/>
    <p:sldId id="508" r:id="rId20"/>
    <p:sldId id="509" r:id="rId21"/>
    <p:sldId id="510" r:id="rId22"/>
    <p:sldId id="519" r:id="rId23"/>
    <p:sldId id="511" r:id="rId24"/>
    <p:sldId id="512" r:id="rId25"/>
    <p:sldId id="513" r:id="rId26"/>
    <p:sldId id="514" r:id="rId27"/>
    <p:sldId id="515" r:id="rId28"/>
    <p:sldId id="516" r:id="rId29"/>
    <p:sldId id="517" r:id="rId30"/>
    <p:sldId id="40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uel Garcia" initials="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0078"/>
    <a:srgbClr val="6A005F"/>
    <a:srgbClr val="000000"/>
    <a:srgbClr val="760068"/>
    <a:srgbClr val="500048"/>
    <a:srgbClr val="A2008F"/>
    <a:srgbClr val="C000A9"/>
    <a:srgbClr val="ECECEC"/>
    <a:srgbClr val="DB6B9E"/>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0" autoAdjust="0"/>
    <p:restoredTop sz="74657" autoAdjust="0"/>
  </p:normalViewPr>
  <p:slideViewPr>
    <p:cSldViewPr snapToGrid="0" showGuides="1">
      <p:cViewPr varScale="1">
        <p:scale>
          <a:sx n="93" d="100"/>
          <a:sy n="93" d="100"/>
        </p:scale>
        <p:origin x="1328" y="192"/>
      </p:cViewPr>
      <p:guideLst>
        <p:guide orient="horz" pos="2160"/>
        <p:guide pos="3817"/>
      </p:guideLst>
    </p:cSldViewPr>
  </p:slideViewPr>
  <p:notesTextViewPr>
    <p:cViewPr>
      <p:scale>
        <a:sx n="1" d="1"/>
        <a:sy n="1" d="1"/>
      </p:scale>
      <p:origin x="0" y="0"/>
    </p:cViewPr>
  </p:notesTextViewPr>
  <p:sorterViewPr>
    <p:cViewPr>
      <p:scale>
        <a:sx n="120" d="100"/>
        <a:sy n="120" d="100"/>
      </p:scale>
      <p:origin x="0" y="0"/>
    </p:cViewPr>
  </p:sorterViewPr>
  <p:notesViewPr>
    <p:cSldViewPr snapToGrid="0">
      <p:cViewPr varScale="1">
        <p:scale>
          <a:sx n="72" d="100"/>
          <a:sy n="72" d="100"/>
        </p:scale>
        <p:origin x="3012"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57D45F-9B06-4FD6-B80D-63AF92FC02D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33F7F3-BE4C-4D86-9918-24458AE0A277}"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zh.hortonworks.com/blog/dmmq/" TargetMode="External"/><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kern="1200" dirty="0">
                <a:solidFill>
                  <a:schemeClr val="tx1"/>
                </a:solidFill>
                <a:effectLst/>
                <a:latin typeface="+mn-lt"/>
                <a:ea typeface="+mn-ea"/>
                <a:cs typeface="+mn-cs"/>
              </a:rPr>
              <a:t>大数据查询引擎</a:t>
            </a:r>
            <a:endParaRPr lang="zh-CN" altLang="en-US" sz="1200" b="0" i="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解析（</a:t>
            </a:r>
            <a:r>
              <a:rPr lang="en-GB" altLang="zh-CN" dirty="0"/>
              <a:t>Parser</a:t>
            </a:r>
            <a:r>
              <a:rPr lang="zh-CN" altLang="en-GB" dirty="0"/>
              <a:t>），</a:t>
            </a:r>
            <a:r>
              <a:rPr lang="en-GB" altLang="zh-CN" dirty="0"/>
              <a:t>Calcite </a:t>
            </a:r>
            <a:r>
              <a:rPr lang="zh-CN" altLang="en-US" dirty="0"/>
              <a:t>通过</a:t>
            </a:r>
            <a:r>
              <a:rPr lang="en-GB" altLang="zh-CN" dirty="0"/>
              <a:t>Java CC </a:t>
            </a:r>
            <a:r>
              <a:rPr lang="zh-CN" altLang="en-US" dirty="0"/>
              <a:t>将 </a:t>
            </a:r>
            <a:r>
              <a:rPr lang="en-GB" altLang="zh-CN" dirty="0"/>
              <a:t>SQL </a:t>
            </a:r>
            <a:r>
              <a:rPr lang="zh-CN" altLang="en-US" dirty="0"/>
              <a:t>解析成未经校验的的 </a:t>
            </a:r>
            <a:r>
              <a:rPr lang="en-GB" altLang="zh-CN" dirty="0"/>
              <a:t>AST </a:t>
            </a:r>
            <a:endParaRPr lang="en-GB" altLang="zh-CN" dirty="0"/>
          </a:p>
          <a:p>
            <a:r>
              <a:rPr lang="en-GB" altLang="zh-CN" dirty="0"/>
              <a:t>2.</a:t>
            </a:r>
            <a:r>
              <a:rPr lang="zh-CN" altLang="en-US" dirty="0"/>
              <a:t>验证（</a:t>
            </a:r>
            <a:r>
              <a:rPr lang="en-GB" altLang="zh-CN" dirty="0"/>
              <a:t>Validate</a:t>
            </a:r>
            <a:r>
              <a:rPr lang="zh-CN" altLang="en-GB" dirty="0"/>
              <a:t>），</a:t>
            </a:r>
            <a:r>
              <a:rPr lang="zh-CN" altLang="en-US" dirty="0"/>
              <a:t>该步主要作用是校验上一步中的 </a:t>
            </a:r>
            <a:r>
              <a:rPr lang="en-GB" altLang="zh-CN" dirty="0"/>
              <a:t>AST </a:t>
            </a:r>
            <a:r>
              <a:rPr lang="zh-CN" altLang="en-US" dirty="0"/>
              <a:t>是否合法，比如如验证 </a:t>
            </a:r>
            <a:r>
              <a:rPr lang="en-GB" altLang="zh-CN" dirty="0"/>
              <a:t>SQL scheme</a:t>
            </a:r>
            <a:r>
              <a:rPr lang="zh-CN" altLang="en-GB" dirty="0"/>
              <a:t>、</a:t>
            </a:r>
            <a:r>
              <a:rPr lang="zh-CN" altLang="en-US" dirty="0"/>
              <a:t>字段、函数等是否存在，</a:t>
            </a:r>
            <a:r>
              <a:rPr lang="en-GB" altLang="zh-CN" dirty="0"/>
              <a:t>SQL </a:t>
            </a:r>
            <a:r>
              <a:rPr lang="zh-CN" altLang="en-US" dirty="0"/>
              <a:t>语句是否合法等等，此步完成之后就生成了 </a:t>
            </a:r>
            <a:r>
              <a:rPr lang="en-GB" altLang="zh-CN" dirty="0" err="1"/>
              <a:t>RelNode</a:t>
            </a:r>
            <a:r>
              <a:rPr lang="en-GB" altLang="zh-CN" dirty="0"/>
              <a:t> </a:t>
            </a:r>
            <a:r>
              <a:rPr lang="zh-CN" altLang="en-US" dirty="0"/>
              <a:t>树 </a:t>
            </a:r>
            <a:endParaRPr lang="en-US" altLang="zh-CN" dirty="0"/>
          </a:p>
          <a:p>
            <a:r>
              <a:rPr lang="en-US" altLang="zh-CN" dirty="0"/>
              <a:t>3.</a:t>
            </a:r>
            <a:r>
              <a:rPr lang="zh-CN" altLang="en-US" dirty="0"/>
              <a:t>优化（</a:t>
            </a:r>
            <a:r>
              <a:rPr lang="en-GB" altLang="zh-CN" dirty="0"/>
              <a:t>Optimize</a:t>
            </a:r>
            <a:r>
              <a:rPr lang="zh-CN" altLang="en-GB" dirty="0"/>
              <a:t>），</a:t>
            </a:r>
            <a:r>
              <a:rPr lang="zh-CN" altLang="en-US" dirty="0"/>
              <a:t>该步主要作用是优化 </a:t>
            </a:r>
            <a:r>
              <a:rPr lang="en-GB" altLang="zh-CN" dirty="0" err="1"/>
              <a:t>RelNode</a:t>
            </a:r>
            <a:r>
              <a:rPr lang="en-GB" altLang="zh-CN" dirty="0"/>
              <a:t> </a:t>
            </a:r>
            <a:r>
              <a:rPr lang="zh-CN" altLang="en-US" dirty="0"/>
              <a:t>树，把它转化成物理执行计划。涉及的 </a:t>
            </a:r>
            <a:r>
              <a:rPr lang="en-GB" altLang="zh-CN" dirty="0"/>
              <a:t>SQL </a:t>
            </a:r>
            <a:r>
              <a:rPr lang="zh-CN" altLang="en-US" dirty="0"/>
              <a:t>规则优化一般有两种：基于规则的优化（</a:t>
            </a:r>
            <a:r>
              <a:rPr lang="en-GB" altLang="zh-CN" dirty="0"/>
              <a:t>RBO</a:t>
            </a:r>
            <a:r>
              <a:rPr lang="zh-CN" altLang="en-GB" dirty="0"/>
              <a:t>）、</a:t>
            </a:r>
            <a:r>
              <a:rPr lang="zh-CN" altLang="en-US" dirty="0"/>
              <a:t>基于成本的优化（</a:t>
            </a:r>
            <a:r>
              <a:rPr lang="en-GB" altLang="zh-CN" dirty="0"/>
              <a:t>CBO</a:t>
            </a:r>
            <a:r>
              <a:rPr lang="zh-CN" altLang="en-GB" dirty="0"/>
              <a:t>）</a:t>
            </a:r>
            <a:r>
              <a:rPr lang="zh-CN" altLang="en-US" dirty="0"/>
              <a:t>这一步原则上说是可选的，经过 </a:t>
            </a:r>
            <a:r>
              <a:rPr lang="en-GB" altLang="zh-CN" dirty="0"/>
              <a:t>Validate </a:t>
            </a:r>
            <a:r>
              <a:rPr lang="zh-CN" altLang="en-US" dirty="0"/>
              <a:t>后的 </a:t>
            </a:r>
            <a:r>
              <a:rPr lang="en-GB" altLang="zh-CN" dirty="0" err="1"/>
              <a:t>RelNode</a:t>
            </a:r>
            <a:r>
              <a:rPr lang="en-GB" altLang="zh-CN" dirty="0"/>
              <a:t> </a:t>
            </a:r>
            <a:r>
              <a:rPr lang="zh-CN" altLang="en-US" dirty="0"/>
              <a:t>树实际就可以直接转化物理执行计划，但现代的 </a:t>
            </a:r>
            <a:r>
              <a:rPr lang="en-GB" altLang="zh-CN" dirty="0"/>
              <a:t>SQL </a:t>
            </a:r>
            <a:r>
              <a:rPr lang="zh-CN" altLang="en-US" dirty="0"/>
              <a:t>解析器基本上都有这一步，目的是优化 </a:t>
            </a:r>
            <a:r>
              <a:rPr lang="en-GB" altLang="zh-CN" dirty="0"/>
              <a:t>SQL </a:t>
            </a:r>
            <a:r>
              <a:rPr lang="zh-CN" altLang="en-US" dirty="0"/>
              <a:t>执行计划。该步骤得到的结果是物理执行计划。</a:t>
            </a:r>
            <a:endParaRPr lang="en-US" altLang="zh-CN" dirty="0"/>
          </a:p>
          <a:p>
            <a:r>
              <a:rPr lang="zh-CN" altLang="en-US" dirty="0"/>
              <a:t> </a:t>
            </a:r>
            <a:r>
              <a:rPr lang="en-US" altLang="zh-CN" dirty="0"/>
              <a:t>4.</a:t>
            </a:r>
            <a:r>
              <a:rPr lang="zh-CN" altLang="en-US" dirty="0"/>
              <a:t>执行（</a:t>
            </a:r>
            <a:r>
              <a:rPr lang="en-GB" altLang="zh-CN" dirty="0"/>
              <a:t>Execute</a:t>
            </a:r>
            <a:r>
              <a:rPr lang="zh-CN" altLang="en-GB" dirty="0"/>
              <a:t>），</a:t>
            </a:r>
            <a:r>
              <a:rPr lang="zh-CN" altLang="en-US" dirty="0"/>
              <a:t>这一步主要做的是把物理执行计划转换成可在特定平台执行的程序。如 </a:t>
            </a:r>
            <a:r>
              <a:rPr lang="en-GB" altLang="zh-CN" dirty="0"/>
              <a:t>Hive </a:t>
            </a:r>
            <a:r>
              <a:rPr lang="zh-CN" altLang="en-GB" dirty="0"/>
              <a:t>、</a:t>
            </a:r>
            <a:r>
              <a:rPr lang="en-GB" altLang="zh-CN" dirty="0" err="1"/>
              <a:t>Flink</a:t>
            </a:r>
            <a:r>
              <a:rPr lang="en-GB" altLang="zh-CN" dirty="0"/>
              <a:t> </a:t>
            </a:r>
            <a:r>
              <a:rPr lang="zh-CN" altLang="en-US" dirty="0"/>
              <a:t>都在此阶段将物理执行计划 </a:t>
            </a:r>
            <a:r>
              <a:rPr lang="en-GB" altLang="zh-CN" dirty="0" err="1"/>
              <a:t>CodeGen</a:t>
            </a:r>
            <a:r>
              <a:rPr lang="en-GB" altLang="zh-CN" dirty="0"/>
              <a:t> </a:t>
            </a:r>
            <a:r>
              <a:rPr lang="zh-CN" altLang="en-US" dirty="0"/>
              <a:t>生成相应的可执行代码。</a:t>
            </a:r>
            <a:endParaRPr lang="zh-CN" altLang="en-US" dirty="0"/>
          </a:p>
          <a:p>
            <a:endParaRPr kumimoji="1" lang="zh-CN" altLang="en-US" dirty="0"/>
          </a:p>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表连接可以根据索引优化，自查询不可以</a:t>
            </a:r>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a:solidFill>
                  <a:schemeClr val="tx1"/>
                </a:solidFill>
                <a:effectLst/>
                <a:latin typeface="+mn-lt"/>
                <a:ea typeface="+mn-ea"/>
                <a:cs typeface="+mn-cs"/>
              </a:rPr>
              <a:t>CBO </a:t>
            </a:r>
            <a:r>
              <a:rPr lang="zh-CN" altLang="en-US" sz="1200" b="0" i="0" kern="1200" dirty="0">
                <a:solidFill>
                  <a:schemeClr val="tx1"/>
                </a:solidFill>
                <a:effectLst/>
                <a:latin typeface="+mn-lt"/>
                <a:ea typeface="+mn-ea"/>
                <a:cs typeface="+mn-cs"/>
              </a:rPr>
              <a:t>是优于 </a:t>
            </a:r>
            <a:r>
              <a:rPr lang="en-US" altLang="zh-CN" sz="1200" b="0" i="0" kern="1200" dirty="0">
                <a:solidFill>
                  <a:schemeClr val="tx1"/>
                </a:solidFill>
                <a:effectLst/>
                <a:latin typeface="+mn-lt"/>
                <a:ea typeface="+mn-ea"/>
                <a:cs typeface="+mn-cs"/>
              </a:rPr>
              <a:t>RBO </a:t>
            </a:r>
            <a:r>
              <a:rPr lang="zh-CN" altLang="en-US" sz="1200" b="0" i="0" kern="1200" dirty="0">
                <a:solidFill>
                  <a:schemeClr val="tx1"/>
                </a:solidFill>
                <a:effectLst/>
                <a:latin typeface="+mn-lt"/>
                <a:ea typeface="+mn-ea"/>
                <a:cs typeface="+mn-cs"/>
              </a:rPr>
              <a:t>的，原因是 </a:t>
            </a:r>
            <a:r>
              <a:rPr lang="en-US" altLang="zh-CN" sz="1200" b="0" i="0" kern="1200" dirty="0">
                <a:solidFill>
                  <a:schemeClr val="tx1"/>
                </a:solidFill>
                <a:effectLst/>
                <a:latin typeface="+mn-lt"/>
                <a:ea typeface="+mn-ea"/>
                <a:cs typeface="+mn-cs"/>
              </a:rPr>
              <a:t>RBO </a:t>
            </a:r>
            <a:r>
              <a:rPr lang="zh-CN" altLang="en-US" sz="1200" b="0" i="0" kern="1200" dirty="0">
                <a:solidFill>
                  <a:schemeClr val="tx1"/>
                </a:solidFill>
                <a:effectLst/>
                <a:latin typeface="+mn-lt"/>
                <a:ea typeface="+mn-ea"/>
                <a:cs typeface="+mn-cs"/>
              </a:rPr>
              <a:t>是一种只认规则，对数据不敏感的呆板的优化器，而在实际过程中，数据往往是有变化的，通过 </a:t>
            </a:r>
            <a:r>
              <a:rPr lang="en-US" altLang="zh-CN" sz="1200" b="0" i="0" kern="1200" dirty="0">
                <a:solidFill>
                  <a:schemeClr val="tx1"/>
                </a:solidFill>
                <a:effectLst/>
                <a:latin typeface="+mn-lt"/>
                <a:ea typeface="+mn-ea"/>
                <a:cs typeface="+mn-cs"/>
              </a:rPr>
              <a:t>RBO </a:t>
            </a:r>
            <a:r>
              <a:rPr lang="zh-CN" altLang="en-US" sz="1200" b="0" i="0" kern="1200" dirty="0">
                <a:solidFill>
                  <a:schemeClr val="tx1"/>
                </a:solidFill>
                <a:effectLst/>
                <a:latin typeface="+mn-lt"/>
                <a:ea typeface="+mn-ea"/>
                <a:cs typeface="+mn-cs"/>
              </a:rPr>
              <a:t>生成的执行计划很有可能不是最优的。事实上目前各大数据库和大数据计算引擎都倾向于使用 </a:t>
            </a:r>
            <a:r>
              <a:rPr lang="en-US" altLang="zh-CN" sz="1200" b="0" i="0" kern="1200" dirty="0">
                <a:solidFill>
                  <a:schemeClr val="tx1"/>
                </a:solidFill>
                <a:effectLst/>
                <a:latin typeface="+mn-lt"/>
                <a:ea typeface="+mn-ea"/>
                <a:cs typeface="+mn-cs"/>
              </a:rPr>
              <a:t>CBO</a:t>
            </a:r>
            <a:r>
              <a:rPr lang="zh-CN" altLang="en-US" sz="1200" b="0" i="0" kern="1200" dirty="0">
                <a:solidFill>
                  <a:schemeClr val="tx1"/>
                </a:solidFill>
                <a:effectLst/>
                <a:latin typeface="+mn-lt"/>
                <a:ea typeface="+mn-ea"/>
                <a:cs typeface="+mn-cs"/>
              </a:rPr>
              <a:t>，但是对于流式计算引擎来说，使用 </a:t>
            </a:r>
            <a:r>
              <a:rPr lang="en-US" altLang="zh-CN" sz="1200" b="0" i="0" kern="1200" dirty="0">
                <a:solidFill>
                  <a:schemeClr val="tx1"/>
                </a:solidFill>
                <a:effectLst/>
                <a:latin typeface="+mn-lt"/>
                <a:ea typeface="+mn-ea"/>
                <a:cs typeface="+mn-cs"/>
              </a:rPr>
              <a:t>CBO </a:t>
            </a:r>
            <a:r>
              <a:rPr lang="zh-CN" altLang="en-US" sz="1200" b="0" i="0" kern="1200" dirty="0">
                <a:solidFill>
                  <a:schemeClr val="tx1"/>
                </a:solidFill>
                <a:effectLst/>
                <a:latin typeface="+mn-lt"/>
                <a:ea typeface="+mn-ea"/>
                <a:cs typeface="+mn-cs"/>
              </a:rPr>
              <a:t>还是有很大难度的，因为并不能提前预知数据量等信息，这会极大地影响优化效果，</a:t>
            </a:r>
            <a:r>
              <a:rPr lang="en-US" altLang="zh-CN" sz="1200" b="0" i="0" kern="1200" dirty="0">
                <a:solidFill>
                  <a:schemeClr val="tx1"/>
                </a:solidFill>
                <a:effectLst/>
                <a:latin typeface="+mn-lt"/>
                <a:ea typeface="+mn-ea"/>
                <a:cs typeface="+mn-cs"/>
              </a:rPr>
              <a:t>CBO </a:t>
            </a:r>
            <a:r>
              <a:rPr lang="zh-CN" altLang="en-US" sz="1200" b="0" i="0" kern="1200" dirty="0">
                <a:solidFill>
                  <a:schemeClr val="tx1"/>
                </a:solidFill>
                <a:effectLst/>
                <a:latin typeface="+mn-lt"/>
                <a:ea typeface="+mn-ea"/>
                <a:cs typeface="+mn-cs"/>
              </a:rPr>
              <a:t>主要还是应用在离线的场景。</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1200" b="0" i="0" u="none" strike="noStrike" kern="1200" dirty="0">
                <a:solidFill>
                  <a:schemeClr val="tx1"/>
                </a:solidFill>
                <a:effectLst/>
                <a:latin typeface="+mn-lt"/>
                <a:ea typeface="+mn-ea"/>
                <a:cs typeface="+mn-cs"/>
                <a:hlinkClick r:id="rId3"/>
              </a:rPr>
              <a:t>Calcite </a:t>
            </a:r>
            <a:r>
              <a:rPr lang="zh-CN" altLang="en-US" sz="1200" b="0" i="0" u="none" strike="noStrike" kern="1200" dirty="0">
                <a:solidFill>
                  <a:schemeClr val="tx1"/>
                </a:solidFill>
                <a:effectLst/>
                <a:latin typeface="+mn-lt"/>
                <a:ea typeface="+mn-ea"/>
                <a:cs typeface="+mn-cs"/>
                <a:hlinkClick r:id="rId3"/>
              </a:rPr>
              <a:t>的物化视图</a:t>
            </a:r>
            <a:r>
              <a:rPr lang="zh-CN" altLang="en-US" sz="1200" b="0" i="0" kern="1200" dirty="0">
                <a:solidFill>
                  <a:schemeClr val="tx1"/>
                </a:solidFill>
                <a:effectLst/>
                <a:latin typeface="+mn-lt"/>
                <a:ea typeface="+mn-ea"/>
                <a:cs typeface="+mn-cs"/>
              </a:rPr>
              <a:t>是从传统的关系型数据库系统（</a:t>
            </a:r>
            <a:r>
              <a:rPr lang="en-GB" altLang="zh-CN" sz="1200" b="0" i="0" kern="1200" dirty="0">
                <a:solidFill>
                  <a:schemeClr val="tx1"/>
                </a:solidFill>
                <a:effectLst/>
                <a:latin typeface="+mn-lt"/>
                <a:ea typeface="+mn-ea"/>
                <a:cs typeface="+mn-cs"/>
              </a:rPr>
              <a:t>Oracle/DB2/Teradata/SQL server</a:t>
            </a:r>
            <a:r>
              <a:rPr lang="zh-CN" altLang="en-GB"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借鉴而来，传统概念上，一个物化视图包含一个 </a:t>
            </a:r>
            <a:r>
              <a:rPr lang="en-GB" altLang="zh-CN" sz="1200" b="0" i="0" kern="1200" dirty="0">
                <a:solidFill>
                  <a:schemeClr val="tx1"/>
                </a:solidFill>
                <a:effectLst/>
                <a:latin typeface="+mn-lt"/>
                <a:ea typeface="+mn-ea"/>
                <a:cs typeface="+mn-cs"/>
              </a:rPr>
              <a:t>SQL </a:t>
            </a:r>
            <a:r>
              <a:rPr lang="zh-CN" altLang="en-US" sz="1200" b="0" i="0" kern="1200" dirty="0">
                <a:solidFill>
                  <a:schemeClr val="tx1"/>
                </a:solidFill>
                <a:effectLst/>
                <a:latin typeface="+mn-lt"/>
                <a:ea typeface="+mn-ea"/>
                <a:cs typeface="+mn-cs"/>
              </a:rPr>
              <a:t>查询和这个查询所生成的数据表。通过使用物化视图，应用程序可以设计自己的派生数据结构，并使其被系统自动识别和使用。因为物化视图本质上也是一个数据表，所以你可以直接查询它。更重要的是，你还可以通过物化视图的查询取代对相关数据表的查询，可参见图 </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。由于物化视图一般存储在内存中，且其数据更接近于最终结果，所以查询速度会大大加快。</a:t>
            </a:r>
            <a:endParaRPr kumimoji="1" lang="zh-CN" altLang="en-US" dirty="0"/>
          </a:p>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grpSp>
        <p:nvGrpSpPr>
          <p:cNvPr id="6" name="组合 5"/>
          <p:cNvGrpSpPr/>
          <p:nvPr userDrawn="1"/>
        </p:nvGrpSpPr>
        <p:grpSpPr>
          <a:xfrm>
            <a:off x="0" y="2697654"/>
            <a:ext cx="12192000" cy="1462692"/>
            <a:chOff x="0" y="2878638"/>
            <a:chExt cx="9144000" cy="1034852"/>
          </a:xfrm>
        </p:grpSpPr>
        <p:sp>
          <p:nvSpPr>
            <p:cNvPr id="7" name="矩形 6"/>
            <p:cNvSpPr/>
            <p:nvPr/>
          </p:nvSpPr>
          <p:spPr>
            <a:xfrm>
              <a:off x="0" y="3607982"/>
              <a:ext cx="9144000" cy="305508"/>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0" y="2878638"/>
              <a:ext cx="9144000" cy="729343"/>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0" name="组合 9"/>
          <p:cNvGrpSpPr/>
          <p:nvPr userDrawn="1"/>
        </p:nvGrpSpPr>
        <p:grpSpPr>
          <a:xfrm>
            <a:off x="10934299" y="1892024"/>
            <a:ext cx="693020" cy="653562"/>
            <a:chOff x="10920675" y="2008140"/>
            <a:chExt cx="576000" cy="576000"/>
          </a:xfrm>
        </p:grpSpPr>
        <p:sp>
          <p:nvSpPr>
            <p:cNvPr id="11" name="矩形 10"/>
            <p:cNvSpPr/>
            <p:nvPr/>
          </p:nvSpPr>
          <p:spPr>
            <a:xfrm>
              <a:off x="11172675" y="2260140"/>
              <a:ext cx="324000" cy="324000"/>
            </a:xfrm>
            <a:prstGeom prst="rect">
              <a:avLst/>
            </a:prstGeom>
            <a:solidFill>
              <a:srgbClr val="87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0920675" y="2008140"/>
              <a:ext cx="252000" cy="252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4" name="Freeform 5"/>
          <p:cNvSpPr>
            <a:spLocks noEditPoints="1"/>
          </p:cNvSpPr>
          <p:nvPr userDrawn="1"/>
        </p:nvSpPr>
        <p:spPr bwMode="auto">
          <a:xfrm>
            <a:off x="11026467" y="2954360"/>
            <a:ext cx="600852" cy="516114"/>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68580" tIns="34290" rIns="68580" bIns="34290" numCol="1" anchor="t" anchorCtr="0" compatLnSpc="1"/>
          <a:lstStyle/>
          <a:p>
            <a:endParaRPr lang="zh-CN" altLang="en-US" sz="1350"/>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1362" y="2429346"/>
            <a:ext cx="1596121" cy="1999307"/>
          </a:xfrm>
          <a:prstGeom prst="rect">
            <a:avLst/>
          </a:prstGeom>
        </p:spPr>
      </p:pic>
      <p:sp>
        <p:nvSpPr>
          <p:cNvPr id="20" name="文本占位符 19"/>
          <p:cNvSpPr>
            <a:spLocks noGrp="1"/>
          </p:cNvSpPr>
          <p:nvPr>
            <p:ph type="body" sz="quarter" idx="10"/>
          </p:nvPr>
        </p:nvSpPr>
        <p:spPr>
          <a:xfrm>
            <a:off x="2587484" y="2695225"/>
            <a:ext cx="8438981" cy="1030876"/>
          </a:xfrm>
        </p:spPr>
        <p:txBody>
          <a:bodyPr anchor="ctr"/>
          <a:lstStyle>
            <a:lvl1pPr marL="0" indent="0" algn="ctr">
              <a:lnSpc>
                <a:spcPct val="100000"/>
              </a:lnSpc>
              <a:spcBef>
                <a:spcPts val="0"/>
              </a:spcBef>
              <a:buNone/>
              <a:defRPr b="1" i="0" baseline="0">
                <a:solidFill>
                  <a:schemeClr val="bg1"/>
                </a:solidFill>
              </a:defRPr>
            </a:lvl1pPr>
          </a:lstStyle>
          <a:p>
            <a:pPr lvl="0"/>
            <a:endParaRPr lang="zh-CN" altLang="en-US" dirty="0"/>
          </a:p>
        </p:txBody>
      </p:sp>
      <p:sp>
        <p:nvSpPr>
          <p:cNvPr id="21" name="文本占位符 19"/>
          <p:cNvSpPr>
            <a:spLocks noGrp="1"/>
          </p:cNvSpPr>
          <p:nvPr>
            <p:ph type="body" sz="quarter" idx="11"/>
          </p:nvPr>
        </p:nvSpPr>
        <p:spPr>
          <a:xfrm>
            <a:off x="2587484" y="3738042"/>
            <a:ext cx="8438981" cy="422304"/>
          </a:xfrm>
        </p:spPr>
        <p:txBody>
          <a:bodyPr anchor="ctr">
            <a:normAutofit/>
          </a:bodyPr>
          <a:lstStyle>
            <a:lvl1pPr marL="0" indent="0" algn="ctr">
              <a:lnSpc>
                <a:spcPct val="100000"/>
              </a:lnSpc>
              <a:spcBef>
                <a:spcPts val="0"/>
              </a:spcBef>
              <a:buNone/>
              <a:defRPr sz="1800" baseline="0">
                <a:solidFill>
                  <a:schemeClr val="bg1"/>
                </a:solidFill>
              </a:defRPr>
            </a:lvl1pPr>
          </a:lstStyle>
          <a:p>
            <a:pPr lvl="0"/>
            <a:endParaRPr lang="zh-CN" altLang="en-US" dirty="0"/>
          </a:p>
        </p:txBody>
      </p:sp>
      <p:sp>
        <p:nvSpPr>
          <p:cNvPr id="23" name="文本占位符 22"/>
          <p:cNvSpPr>
            <a:spLocks noGrp="1"/>
          </p:cNvSpPr>
          <p:nvPr>
            <p:ph type="body" sz="quarter" idx="12"/>
          </p:nvPr>
        </p:nvSpPr>
        <p:spPr>
          <a:xfrm>
            <a:off x="6658709" y="4846566"/>
            <a:ext cx="5148903" cy="914400"/>
          </a:xfrm>
        </p:spPr>
        <p:txBody>
          <a:bodyPr>
            <a:normAutofit/>
          </a:bodyPr>
          <a:lstStyle>
            <a:lvl1pPr marL="0" indent="0" algn="r">
              <a:lnSpc>
                <a:spcPct val="100000"/>
              </a:lnSpc>
              <a:spcBef>
                <a:spcPts val="0"/>
              </a:spcBef>
              <a:buNone/>
              <a:defRPr sz="1800"/>
            </a:lvl1pPr>
          </a:lstStyle>
          <a:p>
            <a:pPr lvl="0"/>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矩形 6"/>
          <p:cNvSpPr/>
          <p:nvPr userDrawn="1"/>
        </p:nvSpPr>
        <p:spPr>
          <a:xfrm>
            <a:off x="0" y="0"/>
            <a:ext cx="3216275" cy="6858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文本框 7"/>
          <p:cNvSpPr txBox="1"/>
          <p:nvPr userDrawn="1"/>
        </p:nvSpPr>
        <p:spPr>
          <a:xfrm>
            <a:off x="0" y="3152001"/>
            <a:ext cx="3216275" cy="553998"/>
          </a:xfrm>
          <a:prstGeom prst="rect">
            <a:avLst/>
          </a:prstGeom>
          <a:noFill/>
        </p:spPr>
        <p:txBody>
          <a:bodyPr wrap="square" rtlCol="0">
            <a:spAutoFit/>
          </a:bodyPr>
          <a:lstStyle/>
          <a:p>
            <a:pPr algn="r"/>
            <a:r>
              <a:rPr lang="en-US" altLang="zh-CN" sz="3000" b="1" dirty="0">
                <a:solidFill>
                  <a:schemeClr val="bg1"/>
                </a:solidFill>
                <a:cs typeface="Times New Roman" panose="02020603050405020304" pitchFamily="18" charset="0"/>
              </a:rPr>
              <a:t>CONTENTS</a:t>
            </a:r>
            <a:endParaRPr lang="zh-CN" altLang="en-US" sz="3000" b="1" dirty="0">
              <a:solidFill>
                <a:schemeClr val="bg1"/>
              </a:solidFill>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gradFill flip="none" rotWithShape="1">
          <a:gsLst>
            <a:gs pos="0">
              <a:srgbClr val="A2008F"/>
            </a:gs>
            <a:gs pos="97000">
              <a:srgbClr val="76006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hasCustomPrompt="1"/>
          </p:nvPr>
        </p:nvSpPr>
        <p:spPr>
          <a:xfrm>
            <a:off x="1295400" y="5431536"/>
            <a:ext cx="9601200" cy="457200"/>
          </a:xfr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dirty="0"/>
              <a:t>编辑母版文本样式</a:t>
            </a:r>
            <a:endParaRPr lang="zh-CN" altLang="en-US" noProof="0" dirty="0"/>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致谢">
    <p:spTree>
      <p:nvGrpSpPr>
        <p:cNvPr id="1" name=""/>
        <p:cNvGrpSpPr/>
        <p:nvPr/>
      </p:nvGrpSpPr>
      <p:grpSpPr>
        <a:xfrm>
          <a:off x="0" y="0"/>
          <a:ext cx="0" cy="0"/>
          <a:chOff x="0" y="0"/>
          <a:chExt cx="0" cy="0"/>
        </a:xfrm>
      </p:grpSpPr>
      <p:grpSp>
        <p:nvGrpSpPr>
          <p:cNvPr id="6" name="组合 5"/>
          <p:cNvGrpSpPr/>
          <p:nvPr userDrawn="1"/>
        </p:nvGrpSpPr>
        <p:grpSpPr>
          <a:xfrm>
            <a:off x="0" y="851038"/>
            <a:ext cx="12192000" cy="875445"/>
            <a:chOff x="0" y="3019996"/>
            <a:chExt cx="9144000" cy="893494"/>
          </a:xfrm>
        </p:grpSpPr>
        <p:sp>
          <p:nvSpPr>
            <p:cNvPr id="7" name="矩形 6"/>
            <p:cNvSpPr/>
            <p:nvPr/>
          </p:nvSpPr>
          <p:spPr>
            <a:xfrm>
              <a:off x="0" y="3607982"/>
              <a:ext cx="9144000" cy="305508"/>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0" y="3019996"/>
              <a:ext cx="9144000" cy="587986"/>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829" y="629102"/>
            <a:ext cx="1051611" cy="1321787"/>
          </a:xfrm>
          <a:prstGeom prst="rect">
            <a:avLst/>
          </a:prstGeom>
        </p:spPr>
      </p:pic>
      <p:sp>
        <p:nvSpPr>
          <p:cNvPr id="13" name="文本框 12"/>
          <p:cNvSpPr txBox="1"/>
          <p:nvPr userDrawn="1"/>
        </p:nvSpPr>
        <p:spPr>
          <a:xfrm>
            <a:off x="4054413" y="2828835"/>
            <a:ext cx="4083169" cy="1200329"/>
          </a:xfrm>
          <a:prstGeom prst="rect">
            <a:avLst/>
          </a:prstGeom>
          <a:noFill/>
        </p:spPr>
        <p:txBody>
          <a:bodyPr wrap="none" rtlCol="0">
            <a:spAutoFit/>
          </a:bodyPr>
          <a:lstStyle/>
          <a:p>
            <a:r>
              <a:rPr lang="en-US" altLang="zh-CN" sz="7200" b="1" dirty="0">
                <a:solidFill>
                  <a:srgbClr val="6A005F"/>
                </a:solidFill>
              </a:rPr>
              <a:t>THANKS</a:t>
            </a:r>
            <a:endParaRPr lang="zh-CN" altLang="en-US" sz="7200" b="1" dirty="0">
              <a:solidFill>
                <a:srgbClr val="6A005F"/>
              </a:solidFill>
            </a:endParaRPr>
          </a:p>
        </p:txBody>
      </p:sp>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61027" y="6036473"/>
            <a:ext cx="1508760" cy="477982"/>
          </a:xfrm>
          <a:prstGeom prst="rect">
            <a:avLst/>
          </a:prstGeom>
        </p:spPr>
      </p:pic>
      <p:pic>
        <p:nvPicPr>
          <p:cNvPr id="15" name="图片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877187" y="5943183"/>
            <a:ext cx="2629267" cy="724001"/>
          </a:xfrm>
          <a:prstGeom prst="rect">
            <a:avLst/>
          </a:prstGeom>
        </p:spPr>
      </p:pic>
      <p:sp>
        <p:nvSpPr>
          <p:cNvPr id="17" name="文本占位符 16"/>
          <p:cNvSpPr>
            <a:spLocks noGrp="1"/>
          </p:cNvSpPr>
          <p:nvPr>
            <p:ph type="body" sz="quarter" idx="10"/>
          </p:nvPr>
        </p:nvSpPr>
        <p:spPr>
          <a:xfrm>
            <a:off x="1875440" y="851037"/>
            <a:ext cx="9844611" cy="576108"/>
          </a:xfrm>
        </p:spPr>
        <p:txBody>
          <a:bodyPr anchor="ctr">
            <a:normAutofit/>
          </a:bodyPr>
          <a:lstStyle>
            <a:lvl1pPr marL="0" indent="0" algn="ctr">
              <a:lnSpc>
                <a:spcPct val="100000"/>
              </a:lnSpc>
              <a:spcBef>
                <a:spcPts val="0"/>
              </a:spcBef>
              <a:buNone/>
              <a:defRPr sz="2000" b="1" i="0" baseline="0">
                <a:solidFill>
                  <a:schemeClr val="bg1"/>
                </a:solidFill>
              </a:defRPr>
            </a:lvl1pPr>
          </a:lstStyle>
          <a:p>
            <a:pPr lvl="0"/>
            <a:endParaRPr lang="zh-CN" altLang="en-US" dirty="0"/>
          </a:p>
        </p:txBody>
      </p:sp>
      <p:sp>
        <p:nvSpPr>
          <p:cNvPr id="18" name="文本占位符 16"/>
          <p:cNvSpPr>
            <a:spLocks noGrp="1"/>
          </p:cNvSpPr>
          <p:nvPr>
            <p:ph type="body" sz="quarter" idx="11"/>
          </p:nvPr>
        </p:nvSpPr>
        <p:spPr>
          <a:xfrm>
            <a:off x="1875440" y="1427146"/>
            <a:ext cx="9844611" cy="299337"/>
          </a:xfrm>
        </p:spPr>
        <p:txBody>
          <a:bodyPr anchor="ctr">
            <a:noAutofit/>
          </a:bodyPr>
          <a:lstStyle>
            <a:lvl1pPr marL="0" indent="0" algn="ctr">
              <a:lnSpc>
                <a:spcPct val="100000"/>
              </a:lnSpc>
              <a:spcBef>
                <a:spcPts val="0"/>
              </a:spcBef>
              <a:buNone/>
              <a:defRPr sz="1600" b="0" i="0" baseline="0">
                <a:solidFill>
                  <a:schemeClr val="bg1"/>
                </a:solidFill>
              </a:defRPr>
            </a:lvl1pPr>
          </a:lstStyle>
          <a:p>
            <a:pPr lvl="0"/>
            <a:endParaRPr lang="zh-CN" altLang="en-US" dirty="0"/>
          </a:p>
        </p:txBody>
      </p:sp>
      <p:sp>
        <p:nvSpPr>
          <p:cNvPr id="20" name="文本占位符 19"/>
          <p:cNvSpPr>
            <a:spLocks noGrp="1"/>
          </p:cNvSpPr>
          <p:nvPr>
            <p:ph type="body" sz="quarter" idx="12"/>
          </p:nvPr>
        </p:nvSpPr>
        <p:spPr>
          <a:xfrm>
            <a:off x="3373886" y="4589847"/>
            <a:ext cx="5444225" cy="1083341"/>
          </a:xfrm>
        </p:spPr>
        <p:txBody>
          <a:bodyPr>
            <a:normAutofit/>
          </a:bodyPr>
          <a:lstStyle>
            <a:lvl1pPr marL="0" indent="0">
              <a:lnSpc>
                <a:spcPct val="100000"/>
              </a:lnSpc>
              <a:spcBef>
                <a:spcPts val="0"/>
              </a:spcBef>
              <a:buNone/>
              <a:defRPr sz="1600">
                <a:solidFill>
                  <a:srgbClr val="6A005F"/>
                </a:solidFill>
              </a:defRPr>
            </a:lvl1pPr>
          </a:lstStyle>
          <a:p>
            <a:pPr lvl="0"/>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p14:dur="150">
        <p:fade/>
      </p:transition>
    </mc:Choice>
    <mc:Fallback>
      <p:transition>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0"/>
        </a:spcBef>
        <a:buFont typeface="Arial" panose="02080604020202020204" pitchFamily="34" charset="0"/>
        <a:buChar char="•"/>
        <a:defRPr sz="2800" kern="1200" baseline="0">
          <a:solidFill>
            <a:srgbClr val="6A005F"/>
          </a:solidFill>
          <a:latin typeface="+mn-lt"/>
          <a:ea typeface="+mn-ea"/>
          <a:cs typeface="+mn-cs"/>
        </a:defRPr>
      </a:lvl1pPr>
      <a:lvl2pPr marL="685800" indent="-228600" algn="l" defTabSz="914400" rtl="0" eaLnBrk="1" latinLnBrk="0" hangingPunct="1">
        <a:lnSpc>
          <a:spcPct val="150000"/>
        </a:lnSpc>
        <a:spcBef>
          <a:spcPts val="0"/>
        </a:spcBef>
        <a:buFont typeface="Arial" panose="02080604020202020204" pitchFamily="34" charset="0"/>
        <a:buChar char="•"/>
        <a:defRPr sz="2400" kern="1200" baseline="0">
          <a:solidFill>
            <a:srgbClr val="6A005F"/>
          </a:solidFill>
          <a:latin typeface="+mn-lt"/>
          <a:ea typeface="+mn-ea"/>
          <a:cs typeface="+mn-cs"/>
        </a:defRPr>
      </a:lvl2pPr>
      <a:lvl3pPr marL="1143000" indent="-228600" algn="l" defTabSz="914400" rtl="0" eaLnBrk="1" latinLnBrk="0" hangingPunct="1">
        <a:lnSpc>
          <a:spcPct val="150000"/>
        </a:lnSpc>
        <a:spcBef>
          <a:spcPts val="0"/>
        </a:spcBef>
        <a:buFont typeface="Arial" panose="02080604020202020204" pitchFamily="34" charset="0"/>
        <a:buChar char="•"/>
        <a:defRPr sz="2000" kern="1200" baseline="0">
          <a:solidFill>
            <a:srgbClr val="6A005F"/>
          </a:solidFill>
          <a:latin typeface="+mn-lt"/>
          <a:ea typeface="+mn-ea"/>
          <a:cs typeface="+mn-cs"/>
        </a:defRPr>
      </a:lvl3pPr>
      <a:lvl4pPr marL="1600200" indent="-228600" algn="l" defTabSz="914400" rtl="0" eaLnBrk="1" latinLnBrk="0" hangingPunct="1">
        <a:lnSpc>
          <a:spcPct val="150000"/>
        </a:lnSpc>
        <a:spcBef>
          <a:spcPts val="0"/>
        </a:spcBef>
        <a:buFont typeface="Arial" panose="02080604020202020204" pitchFamily="34" charset="0"/>
        <a:buChar char="•"/>
        <a:defRPr sz="1800" kern="1200" baseline="0">
          <a:solidFill>
            <a:srgbClr val="6A005F"/>
          </a:solidFill>
          <a:latin typeface="+mn-lt"/>
          <a:ea typeface="+mn-ea"/>
          <a:cs typeface="+mn-cs"/>
        </a:defRPr>
      </a:lvl4pPr>
      <a:lvl5pPr marL="2057400" indent="-228600" algn="l" defTabSz="914400" rtl="0" eaLnBrk="1" latinLnBrk="0" hangingPunct="1">
        <a:lnSpc>
          <a:spcPct val="150000"/>
        </a:lnSpc>
        <a:spcBef>
          <a:spcPts val="0"/>
        </a:spcBef>
        <a:buFont typeface="Arial" panose="02080604020202020204" pitchFamily="34" charset="0"/>
        <a:buChar char="•"/>
        <a:defRPr sz="1800" kern="1200" baseline="0">
          <a:solidFill>
            <a:srgbClr val="6A005F"/>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5.xml"/><Relationship Id="rId2" Type="http://schemas.openxmlformats.org/officeDocument/2006/relationships/image" Target="../media/image4.tiff"/><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5.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5.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5.xml"/><Relationship Id="rId2" Type="http://schemas.openxmlformats.org/officeDocument/2006/relationships/image" Target="../media/image11.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5.xml"/><Relationship Id="rId2" Type="http://schemas.openxmlformats.org/officeDocument/2006/relationships/image" Target="../media/image12.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5.xml"/><Relationship Id="rId2" Type="http://schemas.openxmlformats.org/officeDocument/2006/relationships/image" Target="../media/image13.png"/><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5.xml"/><Relationship Id="rId2" Type="http://schemas.openxmlformats.org/officeDocument/2006/relationships/image" Target="../media/image14.png"/><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5.xml"/><Relationship Id="rId2" Type="http://schemas.openxmlformats.org/officeDocument/2006/relationships/image" Target="../media/image15.png"/><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5.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5.xml"/><Relationship Id="rId2" Type="http://schemas.openxmlformats.org/officeDocument/2006/relationships/image" Target="../media/image18.png"/><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5.xml"/><Relationship Id="rId2" Type="http://schemas.openxmlformats.org/officeDocument/2006/relationships/image" Target="../media/image19.png"/><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5.xml"/><Relationship Id="rId2" Type="http://schemas.openxmlformats.org/officeDocument/2006/relationships/image" Target="../media/image20.png"/><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5.xml"/><Relationship Id="rId2" Type="http://schemas.openxmlformats.org/officeDocument/2006/relationships/image" Target="../media/image1.tiff"/><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2.tiff"/><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5.xml"/><Relationship Id="rId2" Type="http://schemas.openxmlformats.org/officeDocument/2006/relationships/image" Target="../media/image3.tiff"/><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5.xml"/><Relationship Id="rId2" Type="http://schemas.openxmlformats.org/officeDocument/2006/relationships/hyperlink" Target="http://calcite.incubator.apache.org/docs/algebra.html#adding-a-filter-and-aggregate" TargetMode="Externa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5.xml"/><Relationship Id="rId3" Type="http://schemas.openxmlformats.org/officeDocument/2006/relationships/hyperlink" Target="http://calcite.incubator.apache.org/docs/adapter.html" TargetMode="External"/><Relationship Id="rId2" Type="http://schemas.openxmlformats.org/officeDocument/2006/relationships/hyperlink" Target="http://calcite.incubator.apache.org/docs/index.html" TargetMode="Externa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5.xml"/><Relationship Id="rId2" Type="http://schemas.openxmlformats.org/officeDocument/2006/relationships/hyperlink" Target="https://calcite.incubator.apache.org/docs/stream.html" TargetMode="Externa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587485" y="2695225"/>
            <a:ext cx="7897044" cy="1030876"/>
          </a:xfrm>
        </p:spPr>
        <p:txBody>
          <a:bodyPr/>
          <a:lstStyle/>
          <a:p>
            <a:r>
              <a:rPr lang="en-GB" altLang="zh-CN" dirty="0"/>
              <a:t>Apache Calcite</a:t>
            </a:r>
            <a:endParaRPr lang="zh-CN" altLang="en-US" dirty="0"/>
          </a:p>
        </p:txBody>
      </p:sp>
      <p:sp>
        <p:nvSpPr>
          <p:cNvPr id="4" name="文本占位符 3"/>
          <p:cNvSpPr>
            <a:spLocks noGrp="1"/>
          </p:cNvSpPr>
          <p:nvPr>
            <p:ph type="body" sz="quarter" idx="12"/>
          </p:nvPr>
        </p:nvSpPr>
        <p:spPr/>
        <p:txBody>
          <a:bodyPr/>
          <a:lstStyle/>
          <a:p>
            <a:r>
              <a:rPr lang="en-US" altLang="zh-CN" dirty="0"/>
              <a:t>MF1932098 </a:t>
            </a:r>
            <a:r>
              <a:rPr lang="zh-CN" altLang="en-US" dirty="0"/>
              <a:t>李晓冬</a:t>
            </a:r>
            <a:endParaRPr lang="en-US" altLang="zh-CN" dirty="0"/>
          </a:p>
          <a:p>
            <a:r>
              <a:rPr lang="en-US" altLang="zh-CN" dirty="0"/>
              <a:t>2020/5/22</a:t>
            </a:r>
            <a:endParaRPr lang="zh-CN" altLang="en-US" dirty="0"/>
          </a:p>
        </p:txBody>
      </p:sp>
      <p:sp>
        <p:nvSpPr>
          <p:cNvPr id="3" name="文本框 2"/>
          <p:cNvSpPr txBox="1"/>
          <p:nvPr/>
        </p:nvSpPr>
        <p:spPr>
          <a:xfrm>
            <a:off x="4505739" y="4200235"/>
            <a:ext cx="4570482" cy="646331"/>
          </a:xfrm>
          <a:prstGeom prst="rect">
            <a:avLst/>
          </a:prstGeom>
          <a:noFill/>
        </p:spPr>
        <p:txBody>
          <a:bodyPr wrap="none" rtlCol="0">
            <a:spAutoFit/>
          </a:bodyPr>
          <a:lstStyle/>
          <a:p>
            <a:r>
              <a:rPr lang="zh-CN" altLang="en-US" dirty="0"/>
              <a:t>用于优化异构数据源的查询处理的基础框架</a:t>
            </a:r>
            <a:endParaRPr kumimoji="1" lang="zh-CN" altLang="en-US" dirty="0"/>
          </a:p>
          <a:p>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7014210" cy="1077218"/>
          </a:xfrm>
          <a:prstGeom prst="rect">
            <a:avLst/>
          </a:prstGeom>
        </p:spPr>
        <p:txBody>
          <a:bodyPr wrap="square">
            <a:spAutoFit/>
          </a:bodyPr>
          <a:lstStyle/>
          <a:p>
            <a:pPr>
              <a:defRPr/>
            </a:pPr>
            <a:r>
              <a:rPr lang="en-GB" altLang="zh-CN" sz="3200" b="1" dirty="0"/>
              <a:t>Calcite </a:t>
            </a:r>
            <a:r>
              <a:rPr lang="zh-CN" altLang="en-US" sz="3200" b="1" dirty="0"/>
              <a:t>处理流程</a:t>
            </a:r>
            <a:endParaRPr lang="zh-CN" altLang="en-US" sz="3200" b="1" dirty="0"/>
          </a:p>
          <a:p>
            <a:pPr lvl="0">
              <a:defRPr/>
            </a:pPr>
            <a:endParaRPr lang="en-US" altLang="zh-CN" sz="3200" b="1" dirty="0">
              <a:solidFill>
                <a:srgbClr val="6A005F"/>
              </a:solidFill>
              <a:sym typeface="+mn-ea"/>
            </a:endParaRPr>
          </a:p>
        </p:txBody>
      </p:sp>
      <p:sp>
        <p:nvSpPr>
          <p:cNvPr id="4" name="矩形 3"/>
          <p:cNvSpPr/>
          <p:nvPr/>
        </p:nvSpPr>
        <p:spPr>
          <a:xfrm>
            <a:off x="759581" y="1015778"/>
            <a:ext cx="10672837" cy="369332"/>
          </a:xfrm>
          <a:prstGeom prst="rect">
            <a:avLst/>
          </a:prstGeom>
        </p:spPr>
        <p:txBody>
          <a:bodyPr wrap="square">
            <a:spAutoFit/>
          </a:bodyPr>
          <a:lstStyle/>
          <a:p>
            <a:r>
              <a:rPr lang="en-GB" altLang="zh-CN" dirty="0" err="1"/>
              <a:t>Sql</a:t>
            </a:r>
            <a:r>
              <a:rPr lang="en-GB" altLang="zh-CN" dirty="0"/>
              <a:t> </a:t>
            </a:r>
            <a:r>
              <a:rPr lang="zh-CN" altLang="en-US" dirty="0"/>
              <a:t>的执行过程一般可以分为下图中的四个阶段，</a:t>
            </a:r>
            <a:r>
              <a:rPr lang="en-GB" altLang="zh-CN" dirty="0"/>
              <a:t>Calcite </a:t>
            </a:r>
            <a:r>
              <a:rPr lang="zh-CN" altLang="en-US" dirty="0"/>
              <a:t>同样也是这样：</a:t>
            </a:r>
            <a:endParaRPr lang="zh-CN" altLang="en-US" dirty="0"/>
          </a:p>
        </p:txBody>
      </p:sp>
      <p:pic>
        <p:nvPicPr>
          <p:cNvPr id="5" name="图片 4"/>
          <p:cNvPicPr>
            <a:picLocks noChangeAspect="1"/>
          </p:cNvPicPr>
          <p:nvPr/>
        </p:nvPicPr>
        <p:blipFill>
          <a:blip r:embed="rId2"/>
          <a:stretch>
            <a:fillRect/>
          </a:stretch>
        </p:blipFill>
        <p:spPr>
          <a:xfrm>
            <a:off x="1098551" y="1909535"/>
            <a:ext cx="9537700" cy="774700"/>
          </a:xfrm>
          <a:prstGeom prst="rect">
            <a:avLst/>
          </a:prstGeom>
        </p:spPr>
      </p:pic>
      <p:sp>
        <p:nvSpPr>
          <p:cNvPr id="6" name="矩形 5"/>
          <p:cNvSpPr/>
          <p:nvPr/>
        </p:nvSpPr>
        <p:spPr>
          <a:xfrm>
            <a:off x="1317171" y="3208660"/>
            <a:ext cx="9176658" cy="2308324"/>
          </a:xfrm>
          <a:prstGeom prst="rect">
            <a:avLst/>
          </a:prstGeom>
        </p:spPr>
        <p:txBody>
          <a:bodyPr wrap="square">
            <a:spAutoFit/>
          </a:bodyPr>
          <a:lstStyle/>
          <a:p>
            <a:pPr algn="just">
              <a:buFont typeface="+mj-lt"/>
              <a:buAutoNum type="arabicPeriod"/>
            </a:pPr>
            <a:r>
              <a:rPr lang="zh-CN" altLang="en-US" dirty="0"/>
              <a:t>解析 </a:t>
            </a:r>
            <a:r>
              <a:rPr lang="en-GB" altLang="zh-CN" dirty="0"/>
              <a:t>SQL</a:t>
            </a:r>
            <a:r>
              <a:rPr lang="zh-CN" altLang="en-GB" dirty="0"/>
              <a:t>， </a:t>
            </a:r>
            <a:r>
              <a:rPr lang="zh-CN" altLang="en-US" dirty="0"/>
              <a:t>把 </a:t>
            </a:r>
            <a:r>
              <a:rPr lang="en-GB" altLang="zh-CN" dirty="0"/>
              <a:t>SQL </a:t>
            </a:r>
            <a:r>
              <a:rPr lang="zh-CN" altLang="en-US" dirty="0"/>
              <a:t>转换成为 </a:t>
            </a:r>
            <a:r>
              <a:rPr lang="en-GB" altLang="zh-CN" dirty="0"/>
              <a:t>AST </a:t>
            </a:r>
            <a:r>
              <a:rPr lang="zh-CN" altLang="en-GB" dirty="0"/>
              <a:t>（</a:t>
            </a:r>
            <a:r>
              <a:rPr lang="zh-CN" altLang="en-US" dirty="0"/>
              <a:t>抽象语法树），在 </a:t>
            </a:r>
            <a:r>
              <a:rPr lang="en-GB" altLang="zh-CN" dirty="0"/>
              <a:t>Calcite </a:t>
            </a:r>
            <a:r>
              <a:rPr lang="zh-CN" altLang="en-US" dirty="0"/>
              <a:t>中用 </a:t>
            </a:r>
            <a:r>
              <a:rPr lang="en-GB" altLang="zh-CN" dirty="0" err="1"/>
              <a:t>SqlNode</a:t>
            </a:r>
            <a:r>
              <a:rPr lang="en-GB" altLang="zh-CN" dirty="0"/>
              <a:t> </a:t>
            </a:r>
            <a:r>
              <a:rPr lang="zh-CN" altLang="en-US" dirty="0"/>
              <a:t>来表示；</a:t>
            </a:r>
            <a:endParaRPr lang="zh-CN" altLang="en-US" dirty="0"/>
          </a:p>
          <a:p>
            <a:pPr algn="just">
              <a:buFont typeface="+mj-lt"/>
              <a:buAutoNum type="arabicPeriod"/>
            </a:pPr>
            <a:r>
              <a:rPr lang="zh-CN" altLang="en-US" dirty="0"/>
              <a:t>语法检查，根据数据库的元数据信息进行语法验证，验证之后还是用 </a:t>
            </a:r>
            <a:r>
              <a:rPr lang="en-GB" altLang="zh-CN" dirty="0" err="1"/>
              <a:t>SqlNode</a:t>
            </a:r>
            <a:r>
              <a:rPr lang="en-GB" altLang="zh-CN" dirty="0"/>
              <a:t> </a:t>
            </a:r>
            <a:r>
              <a:rPr lang="zh-CN" altLang="en-US" dirty="0"/>
              <a:t>表示 </a:t>
            </a:r>
            <a:r>
              <a:rPr lang="en-GB" altLang="zh-CN" dirty="0"/>
              <a:t>AST </a:t>
            </a:r>
            <a:r>
              <a:rPr lang="zh-CN" altLang="en-US" dirty="0"/>
              <a:t>语法树；</a:t>
            </a:r>
            <a:endParaRPr lang="zh-CN" altLang="en-US" dirty="0"/>
          </a:p>
          <a:p>
            <a:pPr algn="just">
              <a:buFont typeface="+mj-lt"/>
              <a:buAutoNum type="arabicPeriod"/>
            </a:pPr>
            <a:r>
              <a:rPr lang="zh-CN" altLang="en-US" dirty="0"/>
              <a:t>语义分析，根据 </a:t>
            </a:r>
            <a:r>
              <a:rPr lang="en-GB" altLang="zh-CN" dirty="0" err="1"/>
              <a:t>SqlNode</a:t>
            </a:r>
            <a:r>
              <a:rPr lang="en-GB" altLang="zh-CN" dirty="0"/>
              <a:t> </a:t>
            </a:r>
            <a:r>
              <a:rPr lang="zh-CN" altLang="en-US" dirty="0"/>
              <a:t>及元信息构建 </a:t>
            </a:r>
            <a:r>
              <a:rPr lang="en-GB" altLang="zh-CN" dirty="0" err="1"/>
              <a:t>RelNode</a:t>
            </a:r>
            <a:r>
              <a:rPr lang="en-GB" altLang="zh-CN" dirty="0"/>
              <a:t> </a:t>
            </a:r>
            <a:r>
              <a:rPr lang="zh-CN" altLang="en-US" dirty="0"/>
              <a:t>树，也就是最初版本的逻辑计划（</a:t>
            </a:r>
            <a:r>
              <a:rPr lang="en-GB" altLang="zh-CN" dirty="0"/>
              <a:t>Logical Plan</a:t>
            </a:r>
            <a:r>
              <a:rPr lang="zh-CN" altLang="en-GB" dirty="0"/>
              <a:t>）；</a:t>
            </a:r>
            <a:endParaRPr lang="zh-CN" altLang="en-GB" dirty="0"/>
          </a:p>
          <a:p>
            <a:pPr algn="just">
              <a:buFont typeface="+mj-lt"/>
              <a:buAutoNum type="arabicPeriod"/>
            </a:pPr>
            <a:r>
              <a:rPr lang="zh-CN" altLang="en-US" dirty="0"/>
              <a:t>逻辑计划优化，优化器的核心，根据前面生成的逻辑计划按照相应的规则（</a:t>
            </a:r>
            <a:r>
              <a:rPr lang="en-GB" altLang="zh-CN" dirty="0"/>
              <a:t>Rule</a:t>
            </a:r>
            <a:r>
              <a:rPr lang="zh-CN" altLang="en-GB" dirty="0"/>
              <a:t>）</a:t>
            </a:r>
            <a:r>
              <a:rPr lang="zh-CN" altLang="en-US" dirty="0"/>
              <a:t>进行优化；</a:t>
            </a:r>
            <a:endParaRPr lang="zh-CN" altLang="en-US" dirty="0"/>
          </a:p>
          <a:p>
            <a:pPr algn="just">
              <a:buFont typeface="+mj-lt"/>
              <a:buAutoNum type="arabicPeriod"/>
            </a:pPr>
            <a:r>
              <a:rPr lang="zh-CN" altLang="en-US" dirty="0"/>
              <a:t>物理执行，生成物理计划，物理执行计划执行。</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7014210" cy="1077218"/>
          </a:xfrm>
          <a:prstGeom prst="rect">
            <a:avLst/>
          </a:prstGeom>
        </p:spPr>
        <p:txBody>
          <a:bodyPr wrap="square">
            <a:spAutoFit/>
          </a:bodyPr>
          <a:lstStyle/>
          <a:p>
            <a:pPr>
              <a:defRPr/>
            </a:pPr>
            <a:r>
              <a:rPr lang="zh-CN" altLang="en-US" sz="3200" b="1" dirty="0"/>
              <a:t>查询优化器</a:t>
            </a:r>
            <a:endParaRPr lang="zh-CN" altLang="en-US" sz="3200" b="1" dirty="0"/>
          </a:p>
          <a:p>
            <a:pPr lvl="0">
              <a:defRPr/>
            </a:pPr>
            <a:endParaRPr lang="en-US" altLang="zh-CN" sz="3200" b="1" dirty="0">
              <a:solidFill>
                <a:srgbClr val="6A005F"/>
              </a:solidFill>
              <a:sym typeface="+mn-ea"/>
            </a:endParaRPr>
          </a:p>
        </p:txBody>
      </p:sp>
      <p:sp>
        <p:nvSpPr>
          <p:cNvPr id="4" name="矩形 3"/>
          <p:cNvSpPr/>
          <p:nvPr/>
        </p:nvSpPr>
        <p:spPr>
          <a:xfrm>
            <a:off x="1641231" y="1482357"/>
            <a:ext cx="9301424" cy="923330"/>
          </a:xfrm>
          <a:prstGeom prst="rect">
            <a:avLst/>
          </a:prstGeom>
        </p:spPr>
        <p:txBody>
          <a:bodyPr wrap="square">
            <a:spAutoFit/>
          </a:bodyPr>
          <a:lstStyle/>
          <a:p>
            <a:r>
              <a:rPr lang="zh-CN" altLang="en-US" dirty="0"/>
              <a:t>查询优化器是传统数据库的核心模块，也是大数据计算引擎的核心模块，开源大数据引擎如 </a:t>
            </a:r>
            <a:r>
              <a:rPr lang="en-US" altLang="zh-CN" dirty="0"/>
              <a:t>Impala</a:t>
            </a:r>
            <a:r>
              <a:rPr lang="zh-CN" altLang="en-US" dirty="0"/>
              <a:t>、</a:t>
            </a:r>
            <a:r>
              <a:rPr lang="en-US" altLang="zh-CN" dirty="0"/>
              <a:t>Presto</a:t>
            </a:r>
            <a:r>
              <a:rPr lang="zh-CN" altLang="en-US" dirty="0"/>
              <a:t>、</a:t>
            </a:r>
            <a:r>
              <a:rPr lang="en-US" altLang="zh-CN" dirty="0"/>
              <a:t>Drill</a:t>
            </a:r>
            <a:r>
              <a:rPr lang="zh-CN" altLang="en-US" dirty="0"/>
              <a:t>、</a:t>
            </a:r>
            <a:r>
              <a:rPr lang="en-US" altLang="zh-CN" dirty="0"/>
              <a:t>HAWQ</a:t>
            </a:r>
            <a:r>
              <a:rPr lang="zh-CN" altLang="en-US" dirty="0"/>
              <a:t>、 </a:t>
            </a:r>
            <a:r>
              <a:rPr lang="en-US" altLang="zh-CN" dirty="0"/>
              <a:t>Spark</a:t>
            </a:r>
            <a:r>
              <a:rPr lang="zh-CN" altLang="en-US" dirty="0"/>
              <a:t>、</a:t>
            </a:r>
            <a:r>
              <a:rPr lang="en-US" altLang="zh-CN" dirty="0"/>
              <a:t>Hive </a:t>
            </a:r>
            <a:r>
              <a:rPr lang="zh-CN" altLang="en-US" dirty="0"/>
              <a:t>等都有自己的查询优化器。</a:t>
            </a:r>
            <a:r>
              <a:rPr lang="en-US" altLang="zh-CN" dirty="0"/>
              <a:t>Calcite </a:t>
            </a:r>
            <a:r>
              <a:rPr lang="zh-CN" altLang="en-US" dirty="0"/>
              <a:t>就是从 </a:t>
            </a:r>
            <a:r>
              <a:rPr lang="en-US" altLang="zh-CN" dirty="0"/>
              <a:t>Hive </a:t>
            </a:r>
            <a:r>
              <a:rPr lang="zh-CN" altLang="en-US" dirty="0"/>
              <a:t>的优化器演化而来的。</a:t>
            </a:r>
            <a:endParaRPr lang="zh-CN" altLang="en-US" dirty="0"/>
          </a:p>
        </p:txBody>
      </p:sp>
      <p:sp>
        <p:nvSpPr>
          <p:cNvPr id="5" name="矩形 4"/>
          <p:cNvSpPr/>
          <p:nvPr/>
        </p:nvSpPr>
        <p:spPr>
          <a:xfrm>
            <a:off x="1641231" y="2989220"/>
            <a:ext cx="9190892" cy="1754326"/>
          </a:xfrm>
          <a:prstGeom prst="rect">
            <a:avLst/>
          </a:prstGeom>
        </p:spPr>
        <p:txBody>
          <a:bodyPr wrap="square">
            <a:spAutoFit/>
          </a:bodyPr>
          <a:lstStyle/>
          <a:p>
            <a:r>
              <a:rPr lang="zh-CN" altLang="en-US" dirty="0"/>
              <a:t>优化器的作用：</a:t>
            </a:r>
            <a:endParaRPr lang="en-US" altLang="zh-CN" dirty="0"/>
          </a:p>
          <a:p>
            <a:pPr marL="285750" indent="-285750">
              <a:buFont typeface="Arial" panose="02080604020202020204" pitchFamily="34" charset="0"/>
              <a:buChar char="•"/>
            </a:pPr>
            <a:endParaRPr lang="en-US" altLang="zh-CN" dirty="0">
              <a:solidFill>
                <a:srgbClr val="444444"/>
              </a:solidFill>
              <a:latin typeface="PingFang SC" panose="020B0400000000000000"/>
            </a:endParaRPr>
          </a:p>
          <a:p>
            <a:pPr marL="285750" indent="-285750">
              <a:buFont typeface="Arial" panose="02080604020202020204" pitchFamily="34" charset="0"/>
              <a:buChar char="•"/>
            </a:pPr>
            <a:r>
              <a:rPr lang="zh-CN" altLang="en-US" dirty="0"/>
              <a:t>优化逻辑计划</a:t>
            </a:r>
            <a:endParaRPr lang="en-US" altLang="zh-CN" dirty="0"/>
          </a:p>
          <a:p>
            <a:pPr marL="285750" indent="-285750">
              <a:buFont typeface="Arial" panose="02080604020202020204" pitchFamily="34" charset="0"/>
              <a:buChar char="•"/>
            </a:pPr>
            <a:r>
              <a:rPr lang="zh-CN" altLang="en-US" dirty="0"/>
              <a:t>目标通常是尝试减少计划早期必须处理的数据量</a:t>
            </a:r>
            <a:endParaRPr lang="en-US" altLang="zh-CN" dirty="0"/>
          </a:p>
          <a:p>
            <a:pPr marL="285750" indent="-285750">
              <a:buFont typeface="Arial" panose="02080604020202020204" pitchFamily="34" charset="0"/>
              <a:buChar char="•"/>
            </a:pPr>
            <a:r>
              <a:rPr lang="zh-CN" altLang="en-US" dirty="0"/>
              <a:t>将逻辑计划转换为物理执行计划</a:t>
            </a:r>
            <a:endParaRPr lang="en-US" altLang="zh-CN" dirty="0"/>
          </a:p>
          <a:p>
            <a:pPr marL="285750" indent="-285750">
              <a:buFont typeface="Arial" panose="02080604020202020204" pitchFamily="34" charset="0"/>
              <a:buChar char="•"/>
            </a:pPr>
            <a:r>
              <a:rPr lang="zh-CN" altLang="en-US" dirty="0"/>
              <a:t>物理计划是引擎特定的，代表了物理执行阶段</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7014210" cy="1077218"/>
          </a:xfrm>
          <a:prstGeom prst="rect">
            <a:avLst/>
          </a:prstGeom>
        </p:spPr>
        <p:txBody>
          <a:bodyPr wrap="square">
            <a:spAutoFit/>
          </a:bodyPr>
          <a:lstStyle/>
          <a:p>
            <a:pPr>
              <a:defRPr/>
            </a:pPr>
            <a:r>
              <a:rPr lang="zh-CN" altLang="en-US" sz="3200" b="1" dirty="0"/>
              <a:t>基于规则优化（</a:t>
            </a:r>
            <a:r>
              <a:rPr lang="en-US" altLang="zh-CN" sz="3200" b="1" dirty="0"/>
              <a:t>RBO</a:t>
            </a:r>
            <a:r>
              <a:rPr lang="zh-CN" altLang="en-US" sz="3200" b="1" dirty="0"/>
              <a:t>）</a:t>
            </a:r>
            <a:endParaRPr lang="zh-CN" altLang="en-US" sz="3200" b="1" dirty="0"/>
          </a:p>
          <a:p>
            <a:pPr lvl="0">
              <a:defRPr/>
            </a:pPr>
            <a:endParaRPr lang="en-US" altLang="zh-CN" sz="3200" b="1" dirty="0">
              <a:solidFill>
                <a:srgbClr val="6A005F"/>
              </a:solidFill>
              <a:sym typeface="+mn-ea"/>
            </a:endParaRPr>
          </a:p>
        </p:txBody>
      </p:sp>
      <p:sp>
        <p:nvSpPr>
          <p:cNvPr id="4" name="矩形 3"/>
          <p:cNvSpPr/>
          <p:nvPr/>
        </p:nvSpPr>
        <p:spPr>
          <a:xfrm>
            <a:off x="1095270" y="1657977"/>
            <a:ext cx="9947868" cy="646331"/>
          </a:xfrm>
          <a:prstGeom prst="rect">
            <a:avLst/>
          </a:prstGeom>
        </p:spPr>
        <p:txBody>
          <a:bodyPr wrap="square">
            <a:spAutoFit/>
          </a:bodyPr>
          <a:lstStyle/>
          <a:p>
            <a:pPr algn="just"/>
            <a:r>
              <a:rPr lang="zh-CN" altLang="en-US" dirty="0"/>
              <a:t>根据优化规则对关系表达式进行转换，这里的转换是说一个关系表达式经过优化规则后会变成另外一个关系表达式，同时原有表达式会被裁剪掉，经过一系列转换后生成最终的执行计划。</a:t>
            </a:r>
            <a:endParaRPr lang="zh-CN" altLang="en-US" dirty="0"/>
          </a:p>
        </p:txBody>
      </p:sp>
      <p:sp>
        <p:nvSpPr>
          <p:cNvPr id="5" name="矩形 4"/>
          <p:cNvSpPr/>
          <p:nvPr/>
        </p:nvSpPr>
        <p:spPr>
          <a:xfrm>
            <a:off x="1122066" y="2855339"/>
            <a:ext cx="9947868" cy="923330"/>
          </a:xfrm>
          <a:prstGeom prst="rect">
            <a:avLst/>
          </a:prstGeom>
        </p:spPr>
        <p:txBody>
          <a:bodyPr wrap="square">
            <a:spAutoFit/>
          </a:bodyPr>
          <a:lstStyle/>
          <a:p>
            <a:pPr algn="just"/>
            <a:r>
              <a:rPr lang="en-US" altLang="zh-CN" dirty="0"/>
              <a:t>RBO </a:t>
            </a:r>
            <a:r>
              <a:rPr lang="zh-CN" altLang="en-US" dirty="0"/>
              <a:t>中包含了一套有着严格顺序的优化规则，同样一条 </a:t>
            </a:r>
            <a:r>
              <a:rPr lang="en-US" altLang="zh-CN" dirty="0"/>
              <a:t>SQL</a:t>
            </a:r>
            <a:r>
              <a:rPr lang="zh-CN" altLang="en-US" dirty="0"/>
              <a:t>，无论读取的表中数据是怎么样的，最后生成的执行计划都是一样的。同时，在 </a:t>
            </a:r>
            <a:r>
              <a:rPr lang="en-US" altLang="zh-CN" dirty="0"/>
              <a:t>RBO </a:t>
            </a:r>
            <a:r>
              <a:rPr lang="zh-CN" altLang="en-US" dirty="0"/>
              <a:t>中 </a:t>
            </a:r>
            <a:r>
              <a:rPr lang="en-US" altLang="zh-CN" dirty="0"/>
              <a:t>SQL </a:t>
            </a:r>
            <a:r>
              <a:rPr lang="zh-CN" altLang="en-US" dirty="0"/>
              <a:t>写法的不同很有可能影响最终的执行计划，从而影响执行计划的性能。</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7014210" cy="1077218"/>
          </a:xfrm>
          <a:prstGeom prst="rect">
            <a:avLst/>
          </a:prstGeom>
        </p:spPr>
        <p:txBody>
          <a:bodyPr wrap="square">
            <a:spAutoFit/>
          </a:bodyPr>
          <a:lstStyle/>
          <a:p>
            <a:pPr>
              <a:defRPr/>
            </a:pPr>
            <a:r>
              <a:rPr lang="zh-CN" altLang="en-US" sz="3200" b="1" dirty="0"/>
              <a:t>基于规则优化（</a:t>
            </a:r>
            <a:r>
              <a:rPr lang="en-US" altLang="zh-CN" sz="3200" b="1" dirty="0"/>
              <a:t>RBO</a:t>
            </a:r>
            <a:r>
              <a:rPr lang="zh-CN" altLang="en-US" sz="3200" b="1" dirty="0"/>
              <a:t>）</a:t>
            </a:r>
            <a:endParaRPr lang="zh-CN" altLang="en-US" sz="3200" b="1" dirty="0"/>
          </a:p>
          <a:p>
            <a:pPr lvl="0">
              <a:defRPr/>
            </a:pPr>
            <a:endParaRPr lang="en-US" altLang="zh-CN" sz="3200" b="1" dirty="0">
              <a:solidFill>
                <a:srgbClr val="6A005F"/>
              </a:solidFill>
              <a:sym typeface="+mn-ea"/>
            </a:endParaRPr>
          </a:p>
        </p:txBody>
      </p:sp>
      <p:sp>
        <p:nvSpPr>
          <p:cNvPr id="2" name="矩形 1"/>
          <p:cNvSpPr/>
          <p:nvPr/>
        </p:nvSpPr>
        <p:spPr>
          <a:xfrm>
            <a:off x="1553097" y="1587812"/>
            <a:ext cx="1415772" cy="461665"/>
          </a:xfrm>
          <a:prstGeom prst="rect">
            <a:avLst/>
          </a:prstGeom>
        </p:spPr>
        <p:txBody>
          <a:bodyPr wrap="none">
            <a:spAutoFit/>
          </a:bodyPr>
          <a:lstStyle/>
          <a:p>
            <a:r>
              <a:rPr kumimoji="1" lang="zh-CN" altLang="en-US" sz="2400" b="1" dirty="0"/>
              <a:t>优化规则</a:t>
            </a:r>
            <a:endParaRPr kumimoji="1" lang="zh-CN" altLang="en-US" sz="2400" b="1" dirty="0"/>
          </a:p>
        </p:txBody>
      </p:sp>
      <p:sp>
        <p:nvSpPr>
          <p:cNvPr id="4" name="矩形 3"/>
          <p:cNvSpPr/>
          <p:nvPr/>
        </p:nvSpPr>
        <p:spPr>
          <a:xfrm>
            <a:off x="3723861" y="2411896"/>
            <a:ext cx="6016487" cy="2341538"/>
          </a:xfrm>
          <a:prstGeom prst="rect">
            <a:avLst/>
          </a:prstGeom>
        </p:spPr>
        <p:txBody>
          <a:bodyPr wrap="square">
            <a:spAutoFit/>
          </a:bodyPr>
          <a:lstStyle/>
          <a:p>
            <a:pPr marL="285750" indent="-285750">
              <a:lnSpc>
                <a:spcPct val="150000"/>
              </a:lnSpc>
              <a:buFont typeface="Arial" panose="02080604020202020204" pitchFamily="34" charset="0"/>
              <a:buChar char="•"/>
            </a:pPr>
            <a:r>
              <a:rPr lang="en-GB" altLang="zh-CN" sz="2000" dirty="0">
                <a:latin typeface="HelveticaNeue" panose="02000503000000020004" pitchFamily="2" charset="0"/>
              </a:rPr>
              <a:t>Prune unused fields</a:t>
            </a:r>
            <a:endParaRPr lang="en-GB" altLang="zh-CN" sz="2000" dirty="0">
              <a:latin typeface="HelveticaNeue" panose="02000503000000020004" pitchFamily="2" charset="0"/>
            </a:endParaRPr>
          </a:p>
          <a:p>
            <a:pPr marL="285750" indent="-285750">
              <a:lnSpc>
                <a:spcPct val="150000"/>
              </a:lnSpc>
              <a:buFont typeface="Arial" panose="02080604020202020204" pitchFamily="34" charset="0"/>
              <a:buChar char="•"/>
            </a:pPr>
            <a:r>
              <a:rPr lang="en-GB" altLang="zh-CN" sz="2000" dirty="0">
                <a:latin typeface="HelveticaNeue" panose="02000503000000020004" pitchFamily="2" charset="0"/>
              </a:rPr>
              <a:t>Convert subqueries to joins </a:t>
            </a:r>
            <a:endParaRPr lang="en-GB" altLang="zh-CN" sz="2000" dirty="0">
              <a:latin typeface="HelveticaNeue" panose="02000503000000020004" pitchFamily="2" charset="0"/>
            </a:endParaRPr>
          </a:p>
          <a:p>
            <a:pPr marL="285750" indent="-285750">
              <a:lnSpc>
                <a:spcPct val="150000"/>
              </a:lnSpc>
              <a:buFont typeface="Arial" panose="02080604020202020204" pitchFamily="34" charset="0"/>
              <a:buChar char="•"/>
            </a:pPr>
            <a:r>
              <a:rPr lang="en-GB" altLang="zh-CN" sz="2000" dirty="0">
                <a:latin typeface="HelveticaNeue" panose="02000503000000020004" pitchFamily="2" charset="0"/>
              </a:rPr>
              <a:t>Reorder joins </a:t>
            </a:r>
            <a:endParaRPr lang="en-GB" altLang="zh-CN" sz="2000" dirty="0">
              <a:latin typeface="HelveticaNeue" panose="02000503000000020004" pitchFamily="2" charset="0"/>
            </a:endParaRPr>
          </a:p>
          <a:p>
            <a:pPr marL="285750" indent="-285750">
              <a:lnSpc>
                <a:spcPct val="150000"/>
              </a:lnSpc>
              <a:buFont typeface="Arial" panose="02080604020202020204" pitchFamily="34" charset="0"/>
              <a:buChar char="•"/>
            </a:pPr>
            <a:r>
              <a:rPr lang="en-GB" altLang="zh-CN" sz="2000" dirty="0">
                <a:latin typeface="HelveticaNeue" panose="02000503000000020004" pitchFamily="2" charset="0"/>
              </a:rPr>
              <a:t>Push down projections </a:t>
            </a:r>
            <a:endParaRPr lang="en-GB" altLang="zh-CN" sz="2000" dirty="0">
              <a:latin typeface="HelveticaNeue" panose="02000503000000020004" pitchFamily="2" charset="0"/>
            </a:endParaRPr>
          </a:p>
          <a:p>
            <a:pPr marL="285750" indent="-285750">
              <a:lnSpc>
                <a:spcPct val="150000"/>
              </a:lnSpc>
              <a:buFont typeface="Arial" panose="02080604020202020204" pitchFamily="34" charset="0"/>
              <a:buChar char="•"/>
            </a:pPr>
            <a:r>
              <a:rPr lang="en-GB" altLang="zh-CN" sz="2000" dirty="0">
                <a:latin typeface="HelveticaNeue" panose="02000503000000020004" pitchFamily="2" charset="0"/>
              </a:rPr>
              <a:t>Push down filters </a:t>
            </a:r>
            <a:endParaRPr lang="en-GB" altLang="zh-CN" sz="2000" dirty="0">
              <a:latin typeface="HelveticaNeue" panose="02000503000000020004" pitchFamily="2" charset="0"/>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7014210" cy="583565"/>
          </a:xfrm>
          <a:prstGeom prst="rect">
            <a:avLst/>
          </a:prstGeom>
        </p:spPr>
        <p:txBody>
          <a:bodyPr wrap="square">
            <a:spAutoFit/>
          </a:bodyPr>
          <a:lstStyle/>
          <a:p>
            <a:pPr lvl="0">
              <a:defRPr/>
            </a:pPr>
            <a:r>
              <a:rPr lang="zh-CN" altLang="en-US" sz="3200" b="1" dirty="0">
                <a:solidFill>
                  <a:srgbClr val="6A005F"/>
                </a:solidFill>
                <a:sym typeface="+mn-ea"/>
              </a:rPr>
              <a:t>查询优化</a:t>
            </a:r>
            <a:endParaRPr lang="en-US" altLang="zh-CN" sz="3200" b="1" dirty="0">
              <a:solidFill>
                <a:srgbClr val="6A005F"/>
              </a:solidFill>
              <a:sym typeface="+mn-ea"/>
            </a:endParaRPr>
          </a:p>
        </p:txBody>
      </p:sp>
      <p:sp>
        <p:nvSpPr>
          <p:cNvPr id="4" name="矩形 3"/>
          <p:cNvSpPr/>
          <p:nvPr/>
        </p:nvSpPr>
        <p:spPr>
          <a:xfrm>
            <a:off x="1577526" y="1054834"/>
            <a:ext cx="1608133" cy="400110"/>
          </a:xfrm>
          <a:prstGeom prst="rect">
            <a:avLst/>
          </a:prstGeom>
        </p:spPr>
        <p:txBody>
          <a:bodyPr wrap="none">
            <a:spAutoFit/>
          </a:bodyPr>
          <a:lstStyle/>
          <a:p>
            <a:pPr lvl="0">
              <a:defRPr/>
            </a:pPr>
            <a:r>
              <a:rPr lang="en-GB" altLang="zh-CN" sz="2000" b="1" dirty="0"/>
              <a:t>Query Plans </a:t>
            </a:r>
            <a:endParaRPr lang="en-GB" altLang="zh-CN" sz="2000" b="1" dirty="0"/>
          </a:p>
        </p:txBody>
      </p:sp>
      <p:sp>
        <p:nvSpPr>
          <p:cNvPr id="5" name="矩形 4"/>
          <p:cNvSpPr/>
          <p:nvPr/>
        </p:nvSpPr>
        <p:spPr>
          <a:xfrm>
            <a:off x="4041931" y="1070223"/>
            <a:ext cx="3647152" cy="369332"/>
          </a:xfrm>
          <a:prstGeom prst="rect">
            <a:avLst/>
          </a:prstGeom>
        </p:spPr>
        <p:txBody>
          <a:bodyPr wrap="none">
            <a:spAutoFit/>
          </a:bodyPr>
          <a:lstStyle/>
          <a:p>
            <a:r>
              <a:rPr lang="zh-CN" altLang="en-US" dirty="0"/>
              <a:t>查询计划代表执行查询所需的步骤</a:t>
            </a:r>
            <a:endParaRPr lang="zh-CN" altLang="en-US" dirty="0"/>
          </a:p>
        </p:txBody>
      </p:sp>
      <p:pic>
        <p:nvPicPr>
          <p:cNvPr id="6" name="图片 5"/>
          <p:cNvPicPr>
            <a:picLocks noChangeAspect="1"/>
          </p:cNvPicPr>
          <p:nvPr/>
        </p:nvPicPr>
        <p:blipFill>
          <a:blip r:embed="rId2"/>
          <a:stretch>
            <a:fillRect/>
          </a:stretch>
        </p:blipFill>
        <p:spPr>
          <a:xfrm>
            <a:off x="1126667" y="1938331"/>
            <a:ext cx="10548257" cy="2412592"/>
          </a:xfrm>
          <a:prstGeom prst="rect">
            <a:avLst/>
          </a:prstGeom>
        </p:spPr>
      </p:pic>
      <p:pic>
        <p:nvPicPr>
          <p:cNvPr id="8" name="图片 7"/>
          <p:cNvPicPr>
            <a:picLocks noChangeAspect="1"/>
          </p:cNvPicPr>
          <p:nvPr/>
        </p:nvPicPr>
        <p:blipFill>
          <a:blip r:embed="rId3"/>
          <a:stretch>
            <a:fillRect/>
          </a:stretch>
        </p:blipFill>
        <p:spPr>
          <a:xfrm>
            <a:off x="1000064" y="4363279"/>
            <a:ext cx="10011129" cy="204790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307565"/>
            <a:ext cx="7014210" cy="583565"/>
          </a:xfrm>
          <a:prstGeom prst="rect">
            <a:avLst/>
          </a:prstGeom>
        </p:spPr>
        <p:txBody>
          <a:bodyPr wrap="square">
            <a:spAutoFit/>
          </a:bodyPr>
          <a:lstStyle/>
          <a:p>
            <a:pPr lvl="0">
              <a:defRPr/>
            </a:pPr>
            <a:r>
              <a:rPr lang="zh-CN" altLang="en-US" sz="3200" b="1" dirty="0">
                <a:solidFill>
                  <a:srgbClr val="6A005F"/>
                </a:solidFill>
                <a:sym typeface="+mn-ea"/>
              </a:rPr>
              <a:t>查询优化</a:t>
            </a:r>
            <a:endParaRPr lang="en-US" altLang="zh-CN" sz="3200" b="1" dirty="0">
              <a:solidFill>
                <a:srgbClr val="6A005F"/>
              </a:solidFill>
              <a:sym typeface="+mn-ea"/>
            </a:endParaRPr>
          </a:p>
        </p:txBody>
      </p:sp>
      <p:sp>
        <p:nvSpPr>
          <p:cNvPr id="5" name="矩形 4"/>
          <p:cNvSpPr/>
          <p:nvPr/>
        </p:nvSpPr>
        <p:spPr>
          <a:xfrm>
            <a:off x="1577526" y="1054834"/>
            <a:ext cx="2459328" cy="400110"/>
          </a:xfrm>
          <a:prstGeom prst="rect">
            <a:avLst/>
          </a:prstGeom>
        </p:spPr>
        <p:txBody>
          <a:bodyPr wrap="none">
            <a:spAutoFit/>
          </a:bodyPr>
          <a:lstStyle/>
          <a:p>
            <a:pPr lvl="0">
              <a:defRPr/>
            </a:pPr>
            <a:r>
              <a:rPr lang="en-GB" altLang="zh-CN" sz="2000" b="1" dirty="0"/>
              <a:t>Query Optimization </a:t>
            </a:r>
            <a:endParaRPr lang="en-GB" altLang="zh-CN" sz="2000" b="1" dirty="0"/>
          </a:p>
        </p:txBody>
      </p:sp>
      <p:pic>
        <p:nvPicPr>
          <p:cNvPr id="6" name="图片 5"/>
          <p:cNvPicPr>
            <a:picLocks noChangeAspect="1"/>
          </p:cNvPicPr>
          <p:nvPr/>
        </p:nvPicPr>
        <p:blipFill rotWithShape="1">
          <a:blip r:embed="rId2"/>
          <a:srcRect l="164" t="12361" r="-156" b="-10239"/>
          <a:stretch>
            <a:fillRect/>
          </a:stretch>
        </p:blipFill>
        <p:spPr>
          <a:xfrm>
            <a:off x="2390299" y="1618648"/>
            <a:ext cx="7818108" cy="5641300"/>
          </a:xfrm>
          <a:prstGeom prst="rect">
            <a:avLst/>
          </a:prstGeom>
        </p:spPr>
      </p:pic>
      <p:pic>
        <p:nvPicPr>
          <p:cNvPr id="8" name="图片 7"/>
          <p:cNvPicPr>
            <a:picLocks noChangeAspect="1"/>
          </p:cNvPicPr>
          <p:nvPr/>
        </p:nvPicPr>
        <p:blipFill>
          <a:blip r:embed="rId3"/>
          <a:stretch>
            <a:fillRect/>
          </a:stretch>
        </p:blipFill>
        <p:spPr>
          <a:xfrm>
            <a:off x="1788045" y="5079652"/>
            <a:ext cx="1641793" cy="1259458"/>
          </a:xfrm>
          <a:prstGeom prst="rect">
            <a:avLst/>
          </a:prstGeom>
        </p:spPr>
      </p:pic>
      <p:pic>
        <p:nvPicPr>
          <p:cNvPr id="9" name="图片 8"/>
          <p:cNvPicPr>
            <a:picLocks noChangeAspect="1"/>
          </p:cNvPicPr>
          <p:nvPr/>
        </p:nvPicPr>
        <p:blipFill>
          <a:blip r:embed="rId4"/>
          <a:stretch>
            <a:fillRect/>
          </a:stretch>
        </p:blipFill>
        <p:spPr>
          <a:xfrm>
            <a:off x="7820025" y="5079652"/>
            <a:ext cx="2198391" cy="8641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7014210" cy="583565"/>
          </a:xfrm>
          <a:prstGeom prst="rect">
            <a:avLst/>
          </a:prstGeom>
        </p:spPr>
        <p:txBody>
          <a:bodyPr wrap="square">
            <a:spAutoFit/>
          </a:bodyPr>
          <a:lstStyle/>
          <a:p>
            <a:pPr lvl="0">
              <a:defRPr/>
            </a:pPr>
            <a:r>
              <a:rPr lang="zh-CN" altLang="en-US" sz="3200" b="1" dirty="0">
                <a:solidFill>
                  <a:srgbClr val="6A005F"/>
                </a:solidFill>
                <a:sym typeface="+mn-ea"/>
              </a:rPr>
              <a:t>查询优化</a:t>
            </a:r>
            <a:endParaRPr lang="en-US" altLang="zh-CN" sz="3200" b="1" dirty="0">
              <a:solidFill>
                <a:srgbClr val="6A005F"/>
              </a:solidFill>
              <a:sym typeface="+mn-ea"/>
            </a:endParaRPr>
          </a:p>
        </p:txBody>
      </p:sp>
      <p:pic>
        <p:nvPicPr>
          <p:cNvPr id="4" name="图片 3"/>
          <p:cNvPicPr>
            <a:picLocks noChangeAspect="1"/>
          </p:cNvPicPr>
          <p:nvPr/>
        </p:nvPicPr>
        <p:blipFill rotWithShape="1">
          <a:blip r:embed="rId2"/>
          <a:srcRect t="9746" b="-9746"/>
          <a:stretch>
            <a:fillRect/>
          </a:stretch>
        </p:blipFill>
        <p:spPr>
          <a:xfrm>
            <a:off x="2320482" y="799272"/>
            <a:ext cx="7815168" cy="605872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7014210" cy="583565"/>
          </a:xfrm>
          <a:prstGeom prst="rect">
            <a:avLst/>
          </a:prstGeom>
        </p:spPr>
        <p:txBody>
          <a:bodyPr wrap="square">
            <a:spAutoFit/>
          </a:bodyPr>
          <a:lstStyle/>
          <a:p>
            <a:pPr lvl="0">
              <a:defRPr/>
            </a:pPr>
            <a:r>
              <a:rPr lang="zh-CN" altLang="en-US" sz="3200" b="1" dirty="0">
                <a:solidFill>
                  <a:srgbClr val="6A005F"/>
                </a:solidFill>
                <a:sym typeface="+mn-ea"/>
              </a:rPr>
              <a:t>查询优化</a:t>
            </a:r>
            <a:endParaRPr lang="en-US" altLang="zh-CN" sz="3200" b="1" dirty="0">
              <a:solidFill>
                <a:srgbClr val="6A005F"/>
              </a:solidFill>
              <a:sym typeface="+mn-ea"/>
            </a:endParaRPr>
          </a:p>
        </p:txBody>
      </p:sp>
      <p:sp>
        <p:nvSpPr>
          <p:cNvPr id="2" name="矩形 1"/>
          <p:cNvSpPr/>
          <p:nvPr/>
        </p:nvSpPr>
        <p:spPr>
          <a:xfrm>
            <a:off x="805815" y="1000741"/>
            <a:ext cx="4128053" cy="369332"/>
          </a:xfrm>
          <a:prstGeom prst="rect">
            <a:avLst/>
          </a:prstGeom>
        </p:spPr>
        <p:txBody>
          <a:bodyPr wrap="none">
            <a:spAutoFit/>
          </a:bodyPr>
          <a:lstStyle/>
          <a:p>
            <a:r>
              <a:rPr lang="en-US" altLang="zh-CN" dirty="0"/>
              <a:t>Calcite </a:t>
            </a:r>
            <a:r>
              <a:rPr lang="zh-CN" altLang="en-US" dirty="0"/>
              <a:t>中关于优化器提供了两种实现：</a:t>
            </a:r>
            <a:endParaRPr lang="zh-CN" altLang="en-US" dirty="0"/>
          </a:p>
        </p:txBody>
      </p:sp>
      <p:pic>
        <p:nvPicPr>
          <p:cNvPr id="5" name="图片 4"/>
          <p:cNvPicPr>
            <a:picLocks noChangeAspect="1"/>
          </p:cNvPicPr>
          <p:nvPr/>
        </p:nvPicPr>
        <p:blipFill>
          <a:blip r:embed="rId2"/>
          <a:stretch>
            <a:fillRect/>
          </a:stretch>
        </p:blipFill>
        <p:spPr>
          <a:xfrm>
            <a:off x="2164868" y="1585319"/>
            <a:ext cx="7235651" cy="3187132"/>
          </a:xfrm>
          <a:prstGeom prst="rect">
            <a:avLst/>
          </a:prstGeom>
        </p:spPr>
      </p:pic>
      <p:sp>
        <p:nvSpPr>
          <p:cNvPr id="4" name="矩形 3"/>
          <p:cNvSpPr/>
          <p:nvPr/>
        </p:nvSpPr>
        <p:spPr>
          <a:xfrm>
            <a:off x="2164868" y="4987697"/>
            <a:ext cx="4717958" cy="369332"/>
          </a:xfrm>
          <a:prstGeom prst="rect">
            <a:avLst/>
          </a:prstGeom>
        </p:spPr>
        <p:txBody>
          <a:bodyPr wrap="none">
            <a:spAutoFit/>
          </a:bodyPr>
          <a:lstStyle/>
          <a:p>
            <a:r>
              <a:rPr lang="en-US" altLang="zh-CN" dirty="0"/>
              <a:t>Planners implement the </a:t>
            </a:r>
            <a:r>
              <a:rPr lang="en-US" altLang="zh-CN" dirty="0" err="1"/>
              <a:t>RelOptPlanner</a:t>
            </a:r>
            <a:r>
              <a:rPr lang="en-US" altLang="zh-CN" dirty="0"/>
              <a:t> interface </a:t>
            </a:r>
            <a:endParaRPr lang="zh-CN" altLang="en-US" dirty="0"/>
          </a:p>
        </p:txBody>
      </p:sp>
      <p:sp>
        <p:nvSpPr>
          <p:cNvPr id="6" name="矩形 5"/>
          <p:cNvSpPr/>
          <p:nvPr/>
        </p:nvSpPr>
        <p:spPr>
          <a:xfrm>
            <a:off x="2164868" y="5572275"/>
            <a:ext cx="6096000" cy="923330"/>
          </a:xfrm>
          <a:prstGeom prst="rect">
            <a:avLst/>
          </a:prstGeom>
        </p:spPr>
        <p:txBody>
          <a:bodyPr>
            <a:spAutoFit/>
          </a:bodyPr>
          <a:lstStyle/>
          <a:p>
            <a:r>
              <a:rPr lang="zh-CN" altLang="en-US" dirty="0"/>
              <a:t> Two types of planners: </a:t>
            </a:r>
            <a:endParaRPr lang="en-US" altLang="zh-CN" dirty="0"/>
          </a:p>
          <a:p>
            <a:r>
              <a:rPr lang="zh-CN" altLang="en-US" dirty="0"/>
              <a:t>• HepPlanner </a:t>
            </a:r>
            <a:endParaRPr lang="en-US" altLang="zh-CN" dirty="0"/>
          </a:p>
          <a:p>
            <a:r>
              <a:rPr lang="zh-CN" altLang="en-US" dirty="0"/>
              <a:t>• VolcanoPlanne</a:t>
            </a:r>
            <a:r>
              <a:rPr lang="en-US" altLang="zh-CN" dirty="0"/>
              <a:t>r</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7014210" cy="583565"/>
          </a:xfrm>
          <a:prstGeom prst="rect">
            <a:avLst/>
          </a:prstGeom>
        </p:spPr>
        <p:txBody>
          <a:bodyPr wrap="square">
            <a:spAutoFit/>
          </a:bodyPr>
          <a:lstStyle/>
          <a:p>
            <a:pPr lvl="0">
              <a:defRPr/>
            </a:pPr>
            <a:r>
              <a:rPr lang="zh-CN" altLang="en-US" sz="3200" b="1" dirty="0">
                <a:solidFill>
                  <a:srgbClr val="6A005F"/>
                </a:solidFill>
                <a:sym typeface="+mn-ea"/>
              </a:rPr>
              <a:t>查询优化</a:t>
            </a:r>
            <a:endParaRPr lang="en-US" altLang="zh-CN" sz="3200" b="1" dirty="0">
              <a:solidFill>
                <a:srgbClr val="6A005F"/>
              </a:solidFill>
              <a:sym typeface="+mn-ea"/>
            </a:endParaRPr>
          </a:p>
        </p:txBody>
      </p:sp>
      <p:sp>
        <p:nvSpPr>
          <p:cNvPr id="6" name="矩形 5"/>
          <p:cNvSpPr/>
          <p:nvPr/>
        </p:nvSpPr>
        <p:spPr>
          <a:xfrm>
            <a:off x="805815" y="1216242"/>
            <a:ext cx="3615092" cy="369332"/>
          </a:xfrm>
          <a:prstGeom prst="rect">
            <a:avLst/>
          </a:prstGeom>
        </p:spPr>
        <p:txBody>
          <a:bodyPr wrap="none">
            <a:spAutoFit/>
          </a:bodyPr>
          <a:lstStyle/>
          <a:p>
            <a:r>
              <a:rPr lang="en-US" altLang="zh-CN" b="1" dirty="0"/>
              <a:t>Heuristic Optimization</a:t>
            </a:r>
            <a:r>
              <a:rPr lang="zh-CN" altLang="en-US" b="1" dirty="0"/>
              <a:t>（启发式）</a:t>
            </a:r>
            <a:endParaRPr lang="zh-CN" altLang="en-US" b="1" dirty="0"/>
          </a:p>
        </p:txBody>
      </p:sp>
      <p:sp>
        <p:nvSpPr>
          <p:cNvPr id="8" name="矩形 7"/>
          <p:cNvSpPr/>
          <p:nvPr/>
        </p:nvSpPr>
        <p:spPr>
          <a:xfrm>
            <a:off x="2356338" y="2719162"/>
            <a:ext cx="7748954" cy="1705210"/>
          </a:xfrm>
          <a:prstGeom prst="rect">
            <a:avLst/>
          </a:prstGeom>
        </p:spPr>
        <p:txBody>
          <a:bodyPr wrap="square">
            <a:spAutoFit/>
          </a:bodyPr>
          <a:lstStyle/>
          <a:p>
            <a:pPr marL="285750" indent="-285750">
              <a:lnSpc>
                <a:spcPct val="150000"/>
              </a:lnSpc>
              <a:buFont typeface="Arial" panose="02080604020202020204" pitchFamily="34" charset="0"/>
              <a:buChar char="•"/>
            </a:pPr>
            <a:r>
              <a:rPr lang="zh-CN" altLang="en-US" dirty="0"/>
              <a:t>HepPlanner是类似于Spark优化器的启发式优化器</a:t>
            </a:r>
            <a:endParaRPr lang="en-US" altLang="zh-CN" dirty="0"/>
          </a:p>
          <a:p>
            <a:pPr marL="285750" indent="-285750">
              <a:lnSpc>
                <a:spcPct val="150000"/>
              </a:lnSpc>
              <a:buFont typeface="Arial" panose="02080604020202020204" pitchFamily="34" charset="0"/>
              <a:buChar char="•"/>
            </a:pPr>
            <a:r>
              <a:rPr lang="zh-CN" altLang="en-US" dirty="0"/>
              <a:t>应用所有匹配规则，直到无法应用任何规则</a:t>
            </a:r>
            <a:endParaRPr lang="en-US" altLang="zh-CN" dirty="0"/>
          </a:p>
          <a:p>
            <a:pPr marL="285750" indent="-285750">
              <a:lnSpc>
                <a:spcPct val="150000"/>
              </a:lnSpc>
              <a:buFont typeface="Arial" panose="02080604020202020204" pitchFamily="34" charset="0"/>
              <a:buChar char="•"/>
            </a:pPr>
            <a:r>
              <a:rPr lang="zh-CN" altLang="en-US" dirty="0"/>
              <a:t>启发式优化比基于成本的优化更快</a:t>
            </a:r>
            <a:endParaRPr lang="en-US" altLang="zh-CN" dirty="0"/>
          </a:p>
          <a:p>
            <a:pPr marL="285750" indent="-285750">
              <a:lnSpc>
                <a:spcPct val="150000"/>
              </a:lnSpc>
              <a:buFont typeface="Arial" panose="02080604020202020204" pitchFamily="34" charset="0"/>
              <a:buChar char="•"/>
            </a:pPr>
            <a:r>
              <a:rPr lang="zh-CN" altLang="en-US" dirty="0"/>
              <a:t>如果规则对计划进行了相反的更改，则无限递归的风险</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7014210" cy="583565"/>
          </a:xfrm>
          <a:prstGeom prst="rect">
            <a:avLst/>
          </a:prstGeom>
        </p:spPr>
        <p:txBody>
          <a:bodyPr wrap="square">
            <a:spAutoFit/>
          </a:bodyPr>
          <a:lstStyle/>
          <a:p>
            <a:pPr lvl="0">
              <a:defRPr/>
            </a:pPr>
            <a:r>
              <a:rPr lang="zh-CN" altLang="en-US" sz="3200" b="1" dirty="0">
                <a:solidFill>
                  <a:srgbClr val="6A005F"/>
                </a:solidFill>
                <a:sym typeface="+mn-ea"/>
              </a:rPr>
              <a:t>查询优化</a:t>
            </a:r>
            <a:endParaRPr lang="en-US" altLang="zh-CN" sz="3200" b="1" dirty="0">
              <a:solidFill>
                <a:srgbClr val="6A005F"/>
              </a:solidFill>
              <a:sym typeface="+mn-ea"/>
            </a:endParaRPr>
          </a:p>
        </p:txBody>
      </p:sp>
      <p:sp>
        <p:nvSpPr>
          <p:cNvPr id="2" name="矩形 1"/>
          <p:cNvSpPr/>
          <p:nvPr/>
        </p:nvSpPr>
        <p:spPr>
          <a:xfrm>
            <a:off x="805815" y="1251411"/>
            <a:ext cx="4025461" cy="369332"/>
          </a:xfrm>
          <a:prstGeom prst="rect">
            <a:avLst/>
          </a:prstGeom>
        </p:spPr>
        <p:txBody>
          <a:bodyPr wrap="none">
            <a:spAutoFit/>
          </a:bodyPr>
          <a:lstStyle/>
          <a:p>
            <a:r>
              <a:rPr lang="en-US" altLang="zh-CN" b="1" dirty="0"/>
              <a:t>Cost-based Optimization</a:t>
            </a:r>
            <a:r>
              <a:rPr lang="zh-CN" altLang="en-US" b="1" dirty="0"/>
              <a:t>（基于代价）</a:t>
            </a:r>
            <a:endParaRPr lang="en-US" altLang="zh-CN" b="1" dirty="0"/>
          </a:p>
        </p:txBody>
      </p:sp>
      <p:sp>
        <p:nvSpPr>
          <p:cNvPr id="4" name="矩形 3"/>
          <p:cNvSpPr/>
          <p:nvPr/>
        </p:nvSpPr>
        <p:spPr>
          <a:xfrm>
            <a:off x="3048000" y="2690336"/>
            <a:ext cx="6096000" cy="2120709"/>
          </a:xfrm>
          <a:prstGeom prst="rect">
            <a:avLst/>
          </a:prstGeom>
        </p:spPr>
        <p:txBody>
          <a:bodyPr>
            <a:spAutoFit/>
          </a:bodyPr>
          <a:lstStyle/>
          <a:p>
            <a:pPr marL="285750" indent="-285750">
              <a:lnSpc>
                <a:spcPct val="150000"/>
              </a:lnSpc>
              <a:buFont typeface="Arial" panose="02080604020202020204" pitchFamily="34" charset="0"/>
              <a:buChar char="•"/>
            </a:pPr>
            <a:r>
              <a:rPr lang="en-US" altLang="zh-CN" dirty="0" err="1"/>
              <a:t>VolcanoPlanner</a:t>
            </a:r>
            <a:r>
              <a:rPr lang="zh-CN" altLang="en-US" dirty="0"/>
              <a:t>是一个基于成本的优化器</a:t>
            </a:r>
            <a:endParaRPr lang="en-US" altLang="zh-CN" dirty="0"/>
          </a:p>
          <a:p>
            <a:pPr marL="285750" indent="-285750">
              <a:lnSpc>
                <a:spcPct val="150000"/>
              </a:lnSpc>
              <a:buFont typeface="Arial" panose="02080604020202020204" pitchFamily="34" charset="0"/>
              <a:buChar char="•"/>
            </a:pPr>
            <a:r>
              <a:rPr lang="zh-CN" altLang="en-US" dirty="0"/>
              <a:t>迭代地应用匹配规则，选择每次迭代中成本最低的计划</a:t>
            </a:r>
            <a:endParaRPr lang="en-US" altLang="zh-CN" dirty="0"/>
          </a:p>
          <a:p>
            <a:pPr marL="285750" indent="-285750">
              <a:lnSpc>
                <a:spcPct val="150000"/>
              </a:lnSpc>
              <a:buFont typeface="Arial" panose="02080604020202020204" pitchFamily="34" charset="0"/>
              <a:buChar char="•"/>
            </a:pPr>
            <a:r>
              <a:rPr lang="zh-CN" altLang="en-US" dirty="0"/>
              <a:t>成本由关系表达式提供</a:t>
            </a:r>
            <a:endParaRPr lang="en-US" altLang="zh-CN" dirty="0"/>
          </a:p>
          <a:p>
            <a:pPr marL="285750" indent="-285750">
              <a:lnSpc>
                <a:spcPct val="150000"/>
              </a:lnSpc>
              <a:buFont typeface="Arial" panose="02080604020202020204" pitchFamily="34" charset="0"/>
              <a:buChar char="•"/>
            </a:pPr>
            <a:r>
              <a:rPr lang="zh-CN" altLang="en-US" dirty="0"/>
              <a:t>并非所有可能的计划都可以计算</a:t>
            </a:r>
            <a:endParaRPr lang="en-US" altLang="zh-CN" dirty="0"/>
          </a:p>
          <a:p>
            <a:pPr marL="285750" indent="-285750">
              <a:lnSpc>
                <a:spcPct val="150000"/>
              </a:lnSpc>
              <a:buFont typeface="Arial" panose="02080604020202020204" pitchFamily="34" charset="0"/>
              <a:buChar char="•"/>
            </a:pPr>
            <a:r>
              <a:rPr lang="zh-CN" altLang="en-US" dirty="0"/>
              <a:t>当成本没有显着提高时停止优化 可确定的迭代次数</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7014210" cy="583565"/>
          </a:xfrm>
          <a:prstGeom prst="rect">
            <a:avLst/>
          </a:prstGeom>
        </p:spPr>
        <p:txBody>
          <a:bodyPr wrap="square">
            <a:spAutoFit/>
          </a:bodyPr>
          <a:lstStyle/>
          <a:p>
            <a:pPr lvl="0">
              <a:defRPr/>
            </a:pPr>
            <a:r>
              <a:rPr lang="zh-CN" altLang="en-US" sz="3200" b="1" dirty="0">
                <a:solidFill>
                  <a:srgbClr val="6A005F"/>
                </a:solidFill>
                <a:sym typeface="+mn-ea"/>
              </a:rPr>
              <a:t>什么是</a:t>
            </a:r>
            <a:r>
              <a:rPr lang="en-US" altLang="zh-CN" sz="3200" b="1" dirty="0">
                <a:solidFill>
                  <a:srgbClr val="6A005F"/>
                </a:solidFill>
                <a:sym typeface="+mn-ea"/>
              </a:rPr>
              <a:t>Calcite</a:t>
            </a:r>
            <a:r>
              <a:rPr lang="zh-CN" altLang="en-US" sz="3200" b="1" dirty="0">
                <a:solidFill>
                  <a:srgbClr val="6A005F"/>
                </a:solidFill>
                <a:sym typeface="+mn-ea"/>
              </a:rPr>
              <a:t>？</a:t>
            </a:r>
            <a:endParaRPr lang="en-US" altLang="zh-CN" sz="3200" b="1" dirty="0">
              <a:solidFill>
                <a:srgbClr val="6A005F"/>
              </a:solidFill>
              <a:sym typeface="+mn-ea"/>
            </a:endParaRPr>
          </a:p>
        </p:txBody>
      </p:sp>
      <p:sp>
        <p:nvSpPr>
          <p:cNvPr id="2" name="矩形 1"/>
          <p:cNvSpPr/>
          <p:nvPr/>
        </p:nvSpPr>
        <p:spPr>
          <a:xfrm>
            <a:off x="805815" y="1991657"/>
            <a:ext cx="10697072" cy="2585323"/>
          </a:xfrm>
          <a:prstGeom prst="rect">
            <a:avLst/>
          </a:prstGeom>
        </p:spPr>
        <p:txBody>
          <a:bodyPr wrap="square">
            <a:spAutoFit/>
          </a:bodyPr>
          <a:lstStyle/>
          <a:p>
            <a:pPr algn="just"/>
            <a:r>
              <a:rPr lang="en-GB" altLang="zh-CN" dirty="0"/>
              <a:t>Apache Calcite</a:t>
            </a:r>
            <a:r>
              <a:rPr lang="zh-CN" altLang="en-US" dirty="0"/>
              <a:t>是一个动态数据管理框架，它具备很多典型数据库管理系统的功能，比如</a:t>
            </a:r>
            <a:r>
              <a:rPr lang="en-GB" altLang="zh-CN" b="1" dirty="0"/>
              <a:t>SQL</a:t>
            </a:r>
            <a:r>
              <a:rPr lang="zh-CN" altLang="en-US" b="1" dirty="0"/>
              <a:t>解析</a:t>
            </a:r>
            <a:r>
              <a:rPr lang="zh-CN" altLang="en-US" dirty="0"/>
              <a:t>、</a:t>
            </a:r>
            <a:r>
              <a:rPr lang="en-GB" altLang="zh-CN" b="1" dirty="0"/>
              <a:t>SQL</a:t>
            </a:r>
            <a:r>
              <a:rPr lang="zh-CN" altLang="en-US" b="1" dirty="0"/>
              <a:t>校验</a:t>
            </a:r>
            <a:r>
              <a:rPr lang="zh-CN" altLang="en-US" dirty="0"/>
              <a:t>、</a:t>
            </a:r>
            <a:r>
              <a:rPr lang="en-GB" altLang="zh-CN" b="1" dirty="0"/>
              <a:t>SQL</a:t>
            </a:r>
            <a:r>
              <a:rPr lang="zh-CN" altLang="en-US" b="1" dirty="0"/>
              <a:t>查询优化</a:t>
            </a:r>
            <a:r>
              <a:rPr lang="zh-CN" altLang="en-US" dirty="0"/>
              <a:t>、</a:t>
            </a:r>
            <a:r>
              <a:rPr lang="en-GB" altLang="zh-CN" b="1" dirty="0"/>
              <a:t>SQL</a:t>
            </a:r>
            <a:r>
              <a:rPr lang="zh-CN" altLang="en-US" b="1" dirty="0"/>
              <a:t>生成以及数据连接查询</a:t>
            </a:r>
            <a:r>
              <a:rPr lang="zh-CN" altLang="en-US" dirty="0"/>
              <a:t>等，但是又省略了一些关键的功能，比如</a:t>
            </a:r>
            <a:r>
              <a:rPr lang="en-GB" altLang="zh-CN" dirty="0"/>
              <a:t>Calcite</a:t>
            </a:r>
            <a:r>
              <a:rPr lang="zh-CN" altLang="en-US" dirty="0"/>
              <a:t>并不存储相关的元数据和基本数据，不完全包含相关处理数据的算法等。</a:t>
            </a:r>
            <a:endParaRPr lang="en-US" altLang="zh-CN" dirty="0"/>
          </a:p>
          <a:p>
            <a:endParaRPr lang="en-US" altLang="zh-CN" dirty="0"/>
          </a:p>
          <a:p>
            <a:pPr algn="just"/>
            <a:r>
              <a:rPr lang="en-GB" altLang="zh-CN" dirty="0"/>
              <a:t>Calcite</a:t>
            </a:r>
            <a:r>
              <a:rPr lang="zh-CN" altLang="en-US" dirty="0"/>
              <a:t>所做的工作就是将各种</a:t>
            </a:r>
            <a:r>
              <a:rPr lang="en-GB" altLang="zh-CN" dirty="0"/>
              <a:t>SQL</a:t>
            </a:r>
            <a:r>
              <a:rPr lang="zh-CN" altLang="en-US" dirty="0"/>
              <a:t>语句解析成抽象语法树（</a:t>
            </a:r>
            <a:r>
              <a:rPr lang="en-GB" altLang="zh-CN" dirty="0"/>
              <a:t>AST Abstract Syntax Tree</a:t>
            </a:r>
            <a:r>
              <a:rPr lang="zh-CN" altLang="en-GB" dirty="0"/>
              <a:t>），</a:t>
            </a:r>
            <a:r>
              <a:rPr lang="zh-CN" altLang="en-US" dirty="0"/>
              <a:t>并根据一定的规则或成本对</a:t>
            </a:r>
            <a:r>
              <a:rPr lang="en-GB" altLang="zh-CN" dirty="0"/>
              <a:t>AST</a:t>
            </a:r>
            <a:r>
              <a:rPr lang="zh-CN" altLang="en-US" dirty="0"/>
              <a:t>的算法与关系进行优化，最后推给各个数据处理引擎进行执行。</a:t>
            </a:r>
            <a:endParaRPr lang="en-US" altLang="zh-CN" dirty="0"/>
          </a:p>
          <a:p>
            <a:endParaRPr lang="en-US" altLang="zh-CN" dirty="0"/>
          </a:p>
          <a:p>
            <a:pPr algn="just"/>
            <a:r>
              <a:rPr lang="zh-CN" altLang="en-US" dirty="0"/>
              <a:t>目前，使用</a:t>
            </a:r>
            <a:r>
              <a:rPr lang="en-GB" altLang="zh-CN" dirty="0"/>
              <a:t>Calcite</a:t>
            </a:r>
            <a:r>
              <a:rPr lang="zh-CN" altLang="en-US" dirty="0"/>
              <a:t>作为</a:t>
            </a:r>
            <a:r>
              <a:rPr lang="en-GB" altLang="zh-CN" dirty="0"/>
              <a:t>SQL</a:t>
            </a:r>
            <a:r>
              <a:rPr lang="zh-CN" altLang="en-US" dirty="0"/>
              <a:t>解析与优化引擎的有</a:t>
            </a:r>
            <a:r>
              <a:rPr lang="en-GB" altLang="zh-CN" dirty="0"/>
              <a:t>Hive</a:t>
            </a:r>
            <a:r>
              <a:rPr lang="zh-CN" altLang="en-GB" dirty="0"/>
              <a:t>、</a:t>
            </a:r>
            <a:r>
              <a:rPr lang="en-GB" altLang="zh-CN" dirty="0"/>
              <a:t>Drill</a:t>
            </a:r>
            <a:r>
              <a:rPr lang="zh-CN" altLang="en-GB" dirty="0"/>
              <a:t>、</a:t>
            </a:r>
            <a:r>
              <a:rPr lang="en-GB" altLang="zh-CN" dirty="0" err="1"/>
              <a:t>Flink</a:t>
            </a:r>
            <a:r>
              <a:rPr lang="zh-CN" altLang="en-GB" dirty="0"/>
              <a:t>、</a:t>
            </a:r>
            <a:r>
              <a:rPr lang="en-GB" altLang="zh-CN" dirty="0"/>
              <a:t>Phoenix</a:t>
            </a:r>
            <a:r>
              <a:rPr lang="zh-CN" altLang="en-US" dirty="0"/>
              <a:t>和</a:t>
            </a:r>
            <a:r>
              <a:rPr lang="en-GB" altLang="zh-CN" dirty="0"/>
              <a:t>Storm</a:t>
            </a:r>
            <a:r>
              <a:rPr lang="zh-CN" altLang="en-GB" dirty="0"/>
              <a:t>等，</a:t>
            </a:r>
            <a:r>
              <a:rPr lang="en-GB" altLang="zh-CN" dirty="0"/>
              <a:t>Calcite</a:t>
            </a:r>
            <a:r>
              <a:rPr lang="zh-CN" altLang="en-US" dirty="0"/>
              <a:t>凭借其优秀的解析优化能力，会有越来越多的数据处理引擎采用</a:t>
            </a:r>
            <a:r>
              <a:rPr lang="en-GB" altLang="zh-CN" dirty="0"/>
              <a:t>Calcite</a:t>
            </a:r>
            <a:r>
              <a:rPr lang="zh-CN" altLang="en-US" dirty="0"/>
              <a:t>作为</a:t>
            </a:r>
            <a:r>
              <a:rPr lang="en-GB" altLang="zh-CN" dirty="0"/>
              <a:t>SQL</a:t>
            </a:r>
            <a:r>
              <a:rPr lang="zh-CN" altLang="en-US" dirty="0"/>
              <a:t>解析工具。</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7014210" cy="583565"/>
          </a:xfrm>
          <a:prstGeom prst="rect">
            <a:avLst/>
          </a:prstGeom>
        </p:spPr>
        <p:txBody>
          <a:bodyPr wrap="square">
            <a:spAutoFit/>
          </a:bodyPr>
          <a:lstStyle/>
          <a:p>
            <a:pPr lvl="0">
              <a:defRPr/>
            </a:pPr>
            <a:r>
              <a:rPr lang="zh-CN" altLang="en-US" sz="3200" b="1" dirty="0">
                <a:solidFill>
                  <a:srgbClr val="6A005F"/>
                </a:solidFill>
                <a:sym typeface="+mn-ea"/>
              </a:rPr>
              <a:t>查询优化</a:t>
            </a:r>
            <a:endParaRPr lang="en-US" altLang="zh-CN" sz="3200" b="1" dirty="0">
              <a:solidFill>
                <a:srgbClr val="6A005F"/>
              </a:solidFill>
              <a:sym typeface="+mn-ea"/>
            </a:endParaRPr>
          </a:p>
        </p:txBody>
      </p:sp>
      <p:sp>
        <p:nvSpPr>
          <p:cNvPr id="2" name="矩形 1"/>
          <p:cNvSpPr/>
          <p:nvPr/>
        </p:nvSpPr>
        <p:spPr>
          <a:xfrm>
            <a:off x="805815" y="1251411"/>
            <a:ext cx="4025461" cy="369332"/>
          </a:xfrm>
          <a:prstGeom prst="rect">
            <a:avLst/>
          </a:prstGeom>
        </p:spPr>
        <p:txBody>
          <a:bodyPr wrap="none">
            <a:spAutoFit/>
          </a:bodyPr>
          <a:lstStyle/>
          <a:p>
            <a:r>
              <a:rPr lang="en-US" altLang="zh-CN" b="1" dirty="0"/>
              <a:t>Cost-based Optimization</a:t>
            </a:r>
            <a:r>
              <a:rPr lang="zh-CN" altLang="en-US" b="1" dirty="0"/>
              <a:t>（基于代价）</a:t>
            </a:r>
            <a:endParaRPr lang="en-US" altLang="zh-CN" b="1" dirty="0"/>
          </a:p>
        </p:txBody>
      </p:sp>
      <p:sp>
        <p:nvSpPr>
          <p:cNvPr id="4" name="矩形 3"/>
          <p:cNvSpPr/>
          <p:nvPr/>
        </p:nvSpPr>
        <p:spPr>
          <a:xfrm>
            <a:off x="2051539" y="2625970"/>
            <a:ext cx="8628184" cy="2536207"/>
          </a:xfrm>
          <a:prstGeom prst="rect">
            <a:avLst/>
          </a:prstGeom>
        </p:spPr>
        <p:txBody>
          <a:bodyPr wrap="square">
            <a:spAutoFit/>
          </a:bodyPr>
          <a:lstStyle/>
          <a:p>
            <a:pPr marL="285750" indent="-285750">
              <a:lnSpc>
                <a:spcPct val="150000"/>
              </a:lnSpc>
              <a:buFont typeface="Arial" panose="02080604020202020204" pitchFamily="34" charset="0"/>
              <a:buChar char="•"/>
            </a:pPr>
            <a:r>
              <a:rPr lang="zh-CN" altLang="en-US" dirty="0"/>
              <a:t>成本由每个</a:t>
            </a:r>
            <a:r>
              <a:rPr lang="en-US" altLang="zh-CN" dirty="0" err="1"/>
              <a:t>RelNode</a:t>
            </a:r>
            <a:r>
              <a:rPr lang="zh-CN" altLang="en-US" dirty="0"/>
              <a:t>提供</a:t>
            </a:r>
            <a:endParaRPr lang="en-US" altLang="zh-CN" dirty="0"/>
          </a:p>
          <a:p>
            <a:pPr marL="285750" indent="-285750">
              <a:lnSpc>
                <a:spcPct val="150000"/>
              </a:lnSpc>
              <a:buFont typeface="Arial" panose="02080604020202020204" pitchFamily="34" charset="0"/>
              <a:buChar char="•"/>
            </a:pPr>
            <a:r>
              <a:rPr lang="zh-CN" altLang="en-US" dirty="0"/>
              <a:t>成本由</a:t>
            </a:r>
            <a:r>
              <a:rPr lang="en-US" altLang="zh-CN" dirty="0" err="1"/>
              <a:t>RelOptCost</a:t>
            </a:r>
            <a:r>
              <a:rPr lang="zh-CN" altLang="en-US" dirty="0"/>
              <a:t>表示</a:t>
            </a:r>
            <a:endParaRPr lang="en-US" altLang="zh-CN" dirty="0"/>
          </a:p>
          <a:p>
            <a:pPr marL="285750" indent="-285750">
              <a:lnSpc>
                <a:spcPct val="150000"/>
              </a:lnSpc>
              <a:buFont typeface="Arial" panose="02080604020202020204" pitchFamily="34" charset="0"/>
              <a:buChar char="•"/>
            </a:pPr>
            <a:r>
              <a:rPr lang="zh-CN" altLang="en-US" dirty="0"/>
              <a:t>成本通常包括行数，</a:t>
            </a:r>
            <a:r>
              <a:rPr lang="en-US" altLang="zh-CN" dirty="0"/>
              <a:t>I / O</a:t>
            </a:r>
            <a:r>
              <a:rPr lang="zh-CN" altLang="en-US" dirty="0"/>
              <a:t>和</a:t>
            </a:r>
            <a:r>
              <a:rPr lang="en-US" altLang="zh-CN" dirty="0"/>
              <a:t>CPU</a:t>
            </a:r>
            <a:r>
              <a:rPr lang="zh-CN" altLang="en-US" dirty="0"/>
              <a:t>成本</a:t>
            </a:r>
            <a:endParaRPr lang="en-US" altLang="zh-CN" dirty="0"/>
          </a:p>
          <a:p>
            <a:pPr marL="285750" indent="-285750">
              <a:lnSpc>
                <a:spcPct val="150000"/>
              </a:lnSpc>
              <a:buFont typeface="Arial" panose="02080604020202020204" pitchFamily="34" charset="0"/>
              <a:buChar char="•"/>
            </a:pPr>
            <a:r>
              <a:rPr lang="zh-CN" altLang="en-US" dirty="0"/>
              <a:t>成本估算是相对的</a:t>
            </a:r>
            <a:endParaRPr lang="en-US" altLang="zh-CN" dirty="0"/>
          </a:p>
          <a:p>
            <a:pPr marL="285750" indent="-285750">
              <a:lnSpc>
                <a:spcPct val="150000"/>
              </a:lnSpc>
              <a:buFont typeface="Arial" panose="02080604020202020204" pitchFamily="34" charset="0"/>
              <a:buChar char="•"/>
            </a:pPr>
            <a:r>
              <a:rPr lang="zh-CN" altLang="en-US" dirty="0"/>
              <a:t>统计信息用于提高成本估算的准确性</a:t>
            </a:r>
            <a:endParaRPr lang="en-US" altLang="zh-CN" dirty="0"/>
          </a:p>
          <a:p>
            <a:pPr marL="285750" indent="-285750">
              <a:lnSpc>
                <a:spcPct val="150000"/>
              </a:lnSpc>
              <a:buFont typeface="Arial" panose="02080604020202020204" pitchFamily="34" charset="0"/>
              <a:buChar char="•"/>
            </a:pPr>
            <a:r>
              <a:rPr lang="en-US" altLang="zh-CN" dirty="0"/>
              <a:t>Calcite</a:t>
            </a:r>
            <a:r>
              <a:rPr lang="zh-CN" altLang="en-US" dirty="0"/>
              <a:t>提供了用于计算各种资源的实用程序相关的统计信息，用于成本估算</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7014210" cy="583565"/>
          </a:xfrm>
          <a:prstGeom prst="rect">
            <a:avLst/>
          </a:prstGeom>
        </p:spPr>
        <p:txBody>
          <a:bodyPr wrap="square">
            <a:spAutoFit/>
          </a:bodyPr>
          <a:lstStyle/>
          <a:p>
            <a:pPr lvl="0">
              <a:defRPr/>
            </a:pPr>
            <a:r>
              <a:rPr lang="zh-CN" altLang="en-US" sz="3200" b="1" dirty="0">
                <a:solidFill>
                  <a:srgbClr val="6A005F"/>
                </a:solidFill>
                <a:sym typeface="+mn-ea"/>
              </a:rPr>
              <a:t>查询优化</a:t>
            </a:r>
            <a:endParaRPr lang="en-US" altLang="zh-CN" sz="3200" b="1" dirty="0">
              <a:solidFill>
                <a:srgbClr val="6A005F"/>
              </a:solidFill>
              <a:sym typeface="+mn-ea"/>
            </a:endParaRPr>
          </a:p>
        </p:txBody>
      </p:sp>
      <p:sp>
        <p:nvSpPr>
          <p:cNvPr id="2" name="矩形 1"/>
          <p:cNvSpPr/>
          <p:nvPr/>
        </p:nvSpPr>
        <p:spPr>
          <a:xfrm>
            <a:off x="805815" y="993503"/>
            <a:ext cx="2531462" cy="369332"/>
          </a:xfrm>
          <a:prstGeom prst="rect">
            <a:avLst/>
          </a:prstGeom>
        </p:spPr>
        <p:txBody>
          <a:bodyPr wrap="none">
            <a:spAutoFit/>
          </a:bodyPr>
          <a:lstStyle/>
          <a:p>
            <a:r>
              <a:rPr lang="zh-CN" altLang="en-US" b="1" dirty="0"/>
              <a:t>基于成本优化（</a:t>
            </a:r>
            <a:r>
              <a:rPr lang="en-US" altLang="zh-CN" b="1" dirty="0"/>
              <a:t>CBO</a:t>
            </a:r>
            <a:r>
              <a:rPr lang="zh-CN" altLang="en-US" b="1" dirty="0"/>
              <a:t>）</a:t>
            </a:r>
            <a:endParaRPr lang="zh-CN" altLang="en-US" b="1" dirty="0"/>
          </a:p>
        </p:txBody>
      </p:sp>
      <p:pic>
        <p:nvPicPr>
          <p:cNvPr id="5" name="图片 4"/>
          <p:cNvPicPr>
            <a:picLocks noChangeAspect="1"/>
          </p:cNvPicPr>
          <p:nvPr/>
        </p:nvPicPr>
        <p:blipFill>
          <a:blip r:embed="rId2"/>
          <a:stretch>
            <a:fillRect/>
          </a:stretch>
        </p:blipFill>
        <p:spPr>
          <a:xfrm>
            <a:off x="863635" y="2049864"/>
            <a:ext cx="10909187" cy="3892480"/>
          </a:xfrm>
          <a:prstGeom prst="rect">
            <a:avLst/>
          </a:prstGeom>
        </p:spPr>
      </p:pic>
      <p:sp>
        <p:nvSpPr>
          <p:cNvPr id="4" name="文本框 3"/>
          <p:cNvSpPr txBox="1"/>
          <p:nvPr/>
        </p:nvSpPr>
        <p:spPr>
          <a:xfrm>
            <a:off x="5169877" y="7233138"/>
            <a:ext cx="184731" cy="369332"/>
          </a:xfrm>
          <a:prstGeom prst="rect">
            <a:avLst/>
          </a:prstGeom>
          <a:noFill/>
        </p:spPr>
        <p:txBody>
          <a:bodyPr wrap="none" rtlCol="0">
            <a:spAutoFit/>
          </a:bodyPr>
          <a:lstStyle/>
          <a:p>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7014210" cy="583565"/>
          </a:xfrm>
          <a:prstGeom prst="rect">
            <a:avLst/>
          </a:prstGeom>
        </p:spPr>
        <p:txBody>
          <a:bodyPr wrap="square">
            <a:spAutoFit/>
          </a:bodyPr>
          <a:lstStyle/>
          <a:p>
            <a:pPr lvl="0">
              <a:defRPr/>
            </a:pPr>
            <a:r>
              <a:rPr lang="zh-CN" altLang="en-US" sz="3200" b="1" dirty="0">
                <a:solidFill>
                  <a:srgbClr val="6A005F"/>
                </a:solidFill>
                <a:sym typeface="+mn-ea"/>
              </a:rPr>
              <a:t>查询优化</a:t>
            </a:r>
            <a:endParaRPr lang="en-US" altLang="zh-CN" sz="3200" b="1" dirty="0">
              <a:solidFill>
                <a:srgbClr val="6A005F"/>
              </a:solidFill>
              <a:sym typeface="+mn-ea"/>
            </a:endParaRPr>
          </a:p>
        </p:txBody>
      </p:sp>
      <p:pic>
        <p:nvPicPr>
          <p:cNvPr id="9" name="图片 8"/>
          <p:cNvPicPr>
            <a:picLocks noChangeAspect="1"/>
          </p:cNvPicPr>
          <p:nvPr/>
        </p:nvPicPr>
        <p:blipFill>
          <a:blip r:embed="rId2"/>
          <a:stretch>
            <a:fillRect/>
          </a:stretch>
        </p:blipFill>
        <p:spPr>
          <a:xfrm>
            <a:off x="2652145" y="201930"/>
            <a:ext cx="8687416" cy="66560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7014210" cy="583565"/>
          </a:xfrm>
          <a:prstGeom prst="rect">
            <a:avLst/>
          </a:prstGeom>
        </p:spPr>
        <p:txBody>
          <a:bodyPr wrap="square">
            <a:spAutoFit/>
          </a:bodyPr>
          <a:lstStyle/>
          <a:p>
            <a:pPr lvl="0">
              <a:defRPr/>
            </a:pPr>
            <a:r>
              <a:rPr lang="zh-CN" altLang="en-US" sz="3200" b="1" dirty="0">
                <a:solidFill>
                  <a:srgbClr val="6A005F"/>
                </a:solidFill>
                <a:sym typeface="+mn-ea"/>
              </a:rPr>
              <a:t>查询优化</a:t>
            </a:r>
            <a:endParaRPr lang="en-US" altLang="zh-CN" sz="3200" b="1" dirty="0">
              <a:solidFill>
                <a:srgbClr val="6A005F"/>
              </a:solidFill>
              <a:sym typeface="+mn-ea"/>
            </a:endParaRPr>
          </a:p>
        </p:txBody>
      </p:sp>
      <p:pic>
        <p:nvPicPr>
          <p:cNvPr id="4" name="图片 3"/>
          <p:cNvPicPr>
            <a:picLocks noChangeAspect="1"/>
          </p:cNvPicPr>
          <p:nvPr/>
        </p:nvPicPr>
        <p:blipFill>
          <a:blip r:embed="rId2"/>
          <a:stretch>
            <a:fillRect/>
          </a:stretch>
        </p:blipFill>
        <p:spPr>
          <a:xfrm>
            <a:off x="1021406" y="880380"/>
            <a:ext cx="10668000" cy="59776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7014210" cy="583565"/>
          </a:xfrm>
          <a:prstGeom prst="rect">
            <a:avLst/>
          </a:prstGeom>
        </p:spPr>
        <p:txBody>
          <a:bodyPr wrap="square">
            <a:spAutoFit/>
          </a:bodyPr>
          <a:lstStyle/>
          <a:p>
            <a:pPr lvl="0">
              <a:defRPr/>
            </a:pPr>
            <a:r>
              <a:rPr lang="zh-CN" altLang="en-US" sz="3200" b="1" dirty="0">
                <a:solidFill>
                  <a:srgbClr val="6A005F"/>
                </a:solidFill>
                <a:sym typeface="+mn-ea"/>
              </a:rPr>
              <a:t>查询优化</a:t>
            </a:r>
            <a:endParaRPr lang="en-US" altLang="zh-CN" sz="3200" b="1" dirty="0">
              <a:solidFill>
                <a:srgbClr val="6A005F"/>
              </a:solidFill>
              <a:sym typeface="+mn-ea"/>
            </a:endParaRPr>
          </a:p>
        </p:txBody>
      </p:sp>
      <p:sp>
        <p:nvSpPr>
          <p:cNvPr id="4" name="文本框 3"/>
          <p:cNvSpPr txBox="1"/>
          <p:nvPr/>
        </p:nvSpPr>
        <p:spPr>
          <a:xfrm>
            <a:off x="805815" y="1096160"/>
            <a:ext cx="3526972" cy="369332"/>
          </a:xfrm>
          <a:prstGeom prst="rect">
            <a:avLst/>
          </a:prstGeom>
          <a:noFill/>
        </p:spPr>
        <p:txBody>
          <a:bodyPr wrap="square" rtlCol="0">
            <a:spAutoFit/>
          </a:bodyPr>
          <a:lstStyle/>
          <a:p>
            <a:r>
              <a:rPr lang="zh-CN" altLang="en-US" b="1" dirty="0"/>
              <a:t>综合</a:t>
            </a:r>
            <a:r>
              <a:rPr lang="en-US" altLang="zh-CN" b="1" dirty="0"/>
              <a:t>SQL</a:t>
            </a:r>
            <a:r>
              <a:rPr lang="zh-CN" altLang="en-US" b="1" dirty="0"/>
              <a:t>编译过程</a:t>
            </a:r>
            <a:endParaRPr lang="zh-CN" altLang="en-US" b="1" dirty="0"/>
          </a:p>
        </p:txBody>
      </p:sp>
      <p:pic>
        <p:nvPicPr>
          <p:cNvPr id="5" name="图片 4"/>
          <p:cNvPicPr>
            <a:picLocks noChangeAspect="1"/>
          </p:cNvPicPr>
          <p:nvPr/>
        </p:nvPicPr>
        <p:blipFill>
          <a:blip r:embed="rId2"/>
          <a:stretch>
            <a:fillRect/>
          </a:stretch>
        </p:blipFill>
        <p:spPr>
          <a:xfrm>
            <a:off x="805815" y="2016369"/>
            <a:ext cx="11084273" cy="960402"/>
          </a:xfrm>
          <a:prstGeom prst="rect">
            <a:avLst/>
          </a:prstGeom>
        </p:spPr>
      </p:pic>
      <p:pic>
        <p:nvPicPr>
          <p:cNvPr id="6" name="图片 5"/>
          <p:cNvPicPr>
            <a:picLocks noChangeAspect="1"/>
          </p:cNvPicPr>
          <p:nvPr/>
        </p:nvPicPr>
        <p:blipFill>
          <a:blip r:embed="rId3"/>
          <a:stretch>
            <a:fillRect/>
          </a:stretch>
        </p:blipFill>
        <p:spPr>
          <a:xfrm>
            <a:off x="681038" y="4025407"/>
            <a:ext cx="9541486" cy="154563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7014210" cy="583565"/>
          </a:xfrm>
          <a:prstGeom prst="rect">
            <a:avLst/>
          </a:prstGeom>
        </p:spPr>
        <p:txBody>
          <a:bodyPr wrap="square">
            <a:spAutoFit/>
          </a:bodyPr>
          <a:lstStyle/>
          <a:p>
            <a:pPr lvl="0">
              <a:defRPr/>
            </a:pPr>
            <a:r>
              <a:rPr lang="zh-CN" altLang="en-US" sz="3200" b="1" dirty="0">
                <a:solidFill>
                  <a:srgbClr val="6A005F"/>
                </a:solidFill>
                <a:sym typeface="+mn-ea"/>
              </a:rPr>
              <a:t>查询优化</a:t>
            </a:r>
            <a:endParaRPr lang="en-US" altLang="zh-CN" sz="3200" b="1" dirty="0">
              <a:solidFill>
                <a:srgbClr val="6A005F"/>
              </a:solidFill>
              <a:sym typeface="+mn-ea"/>
            </a:endParaRPr>
          </a:p>
        </p:txBody>
      </p:sp>
      <p:pic>
        <p:nvPicPr>
          <p:cNvPr id="4" name="图片 3"/>
          <p:cNvPicPr>
            <a:picLocks noChangeAspect="1"/>
          </p:cNvPicPr>
          <p:nvPr/>
        </p:nvPicPr>
        <p:blipFill>
          <a:blip r:embed="rId2"/>
          <a:stretch>
            <a:fillRect/>
          </a:stretch>
        </p:blipFill>
        <p:spPr>
          <a:xfrm>
            <a:off x="539261" y="2766645"/>
            <a:ext cx="11509772" cy="2305421"/>
          </a:xfrm>
          <a:prstGeom prst="rect">
            <a:avLst/>
          </a:prstGeom>
        </p:spPr>
      </p:pic>
      <p:sp>
        <p:nvSpPr>
          <p:cNvPr id="5" name="文本框 4"/>
          <p:cNvSpPr txBox="1"/>
          <p:nvPr/>
        </p:nvSpPr>
        <p:spPr>
          <a:xfrm>
            <a:off x="805815" y="1096160"/>
            <a:ext cx="3526972" cy="369332"/>
          </a:xfrm>
          <a:prstGeom prst="rect">
            <a:avLst/>
          </a:prstGeom>
          <a:noFill/>
        </p:spPr>
        <p:txBody>
          <a:bodyPr wrap="square" rtlCol="0">
            <a:spAutoFit/>
          </a:bodyPr>
          <a:lstStyle/>
          <a:p>
            <a:r>
              <a:rPr lang="zh-CN" altLang="en-US" b="1" dirty="0"/>
              <a:t>综合</a:t>
            </a:r>
            <a:r>
              <a:rPr lang="en-US" altLang="zh-CN" b="1" dirty="0"/>
              <a:t>SQL</a:t>
            </a:r>
            <a:r>
              <a:rPr lang="zh-CN" altLang="en-US" b="1" dirty="0"/>
              <a:t>编译过程</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7014210" cy="583565"/>
          </a:xfrm>
          <a:prstGeom prst="rect">
            <a:avLst/>
          </a:prstGeom>
        </p:spPr>
        <p:txBody>
          <a:bodyPr wrap="square">
            <a:spAutoFit/>
          </a:bodyPr>
          <a:lstStyle/>
          <a:p>
            <a:pPr lvl="0">
              <a:defRPr/>
            </a:pPr>
            <a:r>
              <a:rPr lang="zh-CN" altLang="en-US" sz="3200" b="1" dirty="0">
                <a:solidFill>
                  <a:srgbClr val="6A005F"/>
                </a:solidFill>
                <a:sym typeface="+mn-ea"/>
              </a:rPr>
              <a:t>查询优化</a:t>
            </a:r>
            <a:endParaRPr lang="en-US" altLang="zh-CN" sz="3200" b="1" dirty="0">
              <a:solidFill>
                <a:srgbClr val="6A005F"/>
              </a:solidFill>
              <a:sym typeface="+mn-ea"/>
            </a:endParaRPr>
          </a:p>
        </p:txBody>
      </p:sp>
      <p:sp>
        <p:nvSpPr>
          <p:cNvPr id="4" name="文本框 3"/>
          <p:cNvSpPr txBox="1"/>
          <p:nvPr/>
        </p:nvSpPr>
        <p:spPr>
          <a:xfrm>
            <a:off x="805815" y="1096160"/>
            <a:ext cx="3526972" cy="369332"/>
          </a:xfrm>
          <a:prstGeom prst="rect">
            <a:avLst/>
          </a:prstGeom>
          <a:noFill/>
        </p:spPr>
        <p:txBody>
          <a:bodyPr wrap="square" rtlCol="0">
            <a:spAutoFit/>
          </a:bodyPr>
          <a:lstStyle/>
          <a:p>
            <a:r>
              <a:rPr lang="zh-CN" altLang="en-US" b="1" dirty="0"/>
              <a:t>综合</a:t>
            </a:r>
            <a:r>
              <a:rPr lang="en-US" altLang="zh-CN" b="1" dirty="0"/>
              <a:t>SQL</a:t>
            </a:r>
            <a:r>
              <a:rPr lang="zh-CN" altLang="en-US" b="1" dirty="0"/>
              <a:t>编译过程</a:t>
            </a:r>
            <a:endParaRPr lang="zh-CN" altLang="en-US" b="1" dirty="0"/>
          </a:p>
        </p:txBody>
      </p:sp>
      <p:pic>
        <p:nvPicPr>
          <p:cNvPr id="5" name="图片 4"/>
          <p:cNvPicPr>
            <a:picLocks noChangeAspect="1"/>
          </p:cNvPicPr>
          <p:nvPr/>
        </p:nvPicPr>
        <p:blipFill>
          <a:blip r:embed="rId2"/>
          <a:stretch>
            <a:fillRect/>
          </a:stretch>
        </p:blipFill>
        <p:spPr>
          <a:xfrm>
            <a:off x="805814" y="2323095"/>
            <a:ext cx="11386185" cy="238026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7014210" cy="583565"/>
          </a:xfrm>
          <a:prstGeom prst="rect">
            <a:avLst/>
          </a:prstGeom>
        </p:spPr>
        <p:txBody>
          <a:bodyPr wrap="square">
            <a:spAutoFit/>
          </a:bodyPr>
          <a:lstStyle/>
          <a:p>
            <a:pPr lvl="0">
              <a:defRPr/>
            </a:pPr>
            <a:r>
              <a:rPr lang="zh-CN" altLang="en-US" sz="3200" b="1" dirty="0">
                <a:solidFill>
                  <a:srgbClr val="6A005F"/>
                </a:solidFill>
                <a:sym typeface="+mn-ea"/>
              </a:rPr>
              <a:t>查询优化</a:t>
            </a:r>
            <a:endParaRPr lang="en-US" altLang="zh-CN" sz="3200" b="1" dirty="0">
              <a:solidFill>
                <a:srgbClr val="6A005F"/>
              </a:solidFill>
              <a:sym typeface="+mn-ea"/>
            </a:endParaRPr>
          </a:p>
        </p:txBody>
      </p:sp>
      <p:sp>
        <p:nvSpPr>
          <p:cNvPr id="4" name="文本框 3"/>
          <p:cNvSpPr txBox="1"/>
          <p:nvPr/>
        </p:nvSpPr>
        <p:spPr>
          <a:xfrm>
            <a:off x="805815" y="1096160"/>
            <a:ext cx="3526972" cy="369332"/>
          </a:xfrm>
          <a:prstGeom prst="rect">
            <a:avLst/>
          </a:prstGeom>
          <a:noFill/>
        </p:spPr>
        <p:txBody>
          <a:bodyPr wrap="square" rtlCol="0">
            <a:spAutoFit/>
          </a:bodyPr>
          <a:lstStyle/>
          <a:p>
            <a:r>
              <a:rPr lang="zh-CN" altLang="en-US" b="1" dirty="0"/>
              <a:t>综合</a:t>
            </a:r>
            <a:r>
              <a:rPr lang="en-US" altLang="zh-CN" b="1" dirty="0"/>
              <a:t>SQL</a:t>
            </a:r>
            <a:r>
              <a:rPr lang="zh-CN" altLang="en-US" b="1" dirty="0"/>
              <a:t>编译过程</a:t>
            </a:r>
            <a:endParaRPr lang="zh-CN" altLang="en-US" b="1" dirty="0"/>
          </a:p>
        </p:txBody>
      </p:sp>
      <p:pic>
        <p:nvPicPr>
          <p:cNvPr id="5" name="图片 4"/>
          <p:cNvPicPr>
            <a:picLocks noChangeAspect="1"/>
          </p:cNvPicPr>
          <p:nvPr/>
        </p:nvPicPr>
        <p:blipFill>
          <a:blip r:embed="rId2"/>
          <a:stretch>
            <a:fillRect/>
          </a:stretch>
        </p:blipFill>
        <p:spPr>
          <a:xfrm>
            <a:off x="2458548" y="1573856"/>
            <a:ext cx="7916375" cy="504030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769651"/>
            <a:ext cx="12192000" cy="1128237"/>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a:ea typeface="微软雅黑" panose="020B0503020204020204" pitchFamily="34" charset="-122"/>
              <a:cs typeface="+mn-cs"/>
            </a:endParaRPr>
          </a:p>
        </p:txBody>
      </p:sp>
      <p:sp>
        <p:nvSpPr>
          <p:cNvPr id="11" name="文本框 10"/>
          <p:cNvSpPr txBox="1"/>
          <p:nvPr/>
        </p:nvSpPr>
        <p:spPr>
          <a:xfrm>
            <a:off x="1811419" y="3054462"/>
            <a:ext cx="9446966"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000" b="1" i="0" u="none" strike="noStrike" kern="1200" cap="none" spc="0" normalizeH="0" baseline="0" noProof="0" dirty="0">
                <a:ln>
                  <a:noFill/>
                </a:ln>
                <a:solidFill>
                  <a:prstClr val="white"/>
                </a:solidFill>
                <a:effectLst/>
                <a:uLnTx/>
                <a:uFillTx/>
                <a:latin typeface="Times New Roman" panose="02020603050405020304"/>
                <a:ea typeface="微软雅黑" panose="020B0503020204020204" pitchFamily="34" charset="-122"/>
                <a:cs typeface="+mn-cs"/>
              </a:rPr>
              <a:t>Thanks</a:t>
            </a:r>
            <a:r>
              <a:rPr kumimoji="0" lang="en-US" altLang="zh-CN" sz="3000" b="1" i="0" u="none" strike="noStrike" kern="1200" cap="none" spc="0" normalizeH="0" noProof="0" dirty="0">
                <a:ln>
                  <a:noFill/>
                </a:ln>
                <a:solidFill>
                  <a:prstClr val="white"/>
                </a:solidFill>
                <a:effectLst/>
                <a:uLnTx/>
                <a:uFillTx/>
                <a:latin typeface="Times New Roman" panose="02020603050405020304"/>
                <a:ea typeface="微软雅黑" panose="020B0503020204020204" pitchFamily="34" charset="-122"/>
                <a:cs typeface="+mn-cs"/>
              </a:rPr>
              <a:t> for your listening!</a:t>
            </a:r>
            <a:endParaRPr kumimoji="0" lang="zh-CN" altLang="en-US" sz="3000" b="1" i="0" u="none" strike="noStrike" kern="1200" cap="none" spc="0" normalizeH="0" baseline="0" noProof="0" dirty="0">
              <a:ln>
                <a:noFill/>
              </a:ln>
              <a:solidFill>
                <a:prstClr val="white"/>
              </a:solidFill>
              <a:effectLst/>
              <a:uLnTx/>
              <a:uFillTx/>
              <a:latin typeface="Times New Roman" panose="02020603050405020304"/>
              <a:ea typeface="微软雅黑" panose="020B0503020204020204" pitchFamily="34" charset="-122"/>
              <a:cs typeface="+mn-cs"/>
            </a:endParaRPr>
          </a:p>
        </p:txBody>
      </p:sp>
      <p:grpSp>
        <p:nvGrpSpPr>
          <p:cNvPr id="3" name="组合 2"/>
          <p:cNvGrpSpPr/>
          <p:nvPr/>
        </p:nvGrpSpPr>
        <p:grpSpPr>
          <a:xfrm>
            <a:off x="10910985" y="1963404"/>
            <a:ext cx="576000" cy="576000"/>
            <a:chOff x="10920675" y="2008140"/>
            <a:chExt cx="576000" cy="576000"/>
          </a:xfrm>
        </p:grpSpPr>
        <p:sp>
          <p:nvSpPr>
            <p:cNvPr id="15" name="矩形 14"/>
            <p:cNvSpPr/>
            <p:nvPr/>
          </p:nvSpPr>
          <p:spPr>
            <a:xfrm>
              <a:off x="11172675" y="2260140"/>
              <a:ext cx="324000" cy="324000"/>
            </a:xfrm>
            <a:prstGeom prst="rect">
              <a:avLst/>
            </a:prstGeom>
            <a:solidFill>
              <a:srgbClr val="87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a:ea typeface="微软雅黑" panose="020B0503020204020204" pitchFamily="34" charset="-122"/>
                <a:cs typeface="+mn-cs"/>
              </a:endParaRPr>
            </a:p>
          </p:txBody>
        </p:sp>
        <p:sp>
          <p:nvSpPr>
            <p:cNvPr id="16" name="矩形 15"/>
            <p:cNvSpPr/>
            <p:nvPr/>
          </p:nvSpPr>
          <p:spPr>
            <a:xfrm>
              <a:off x="10920675" y="2008140"/>
              <a:ext cx="252000" cy="252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a:ea typeface="微软雅黑" panose="020B0503020204020204" pitchFamily="34" charset="-122"/>
                <a:cs typeface="+mn-cs"/>
              </a:endParaRPr>
            </a:p>
          </p:txBody>
        </p:sp>
      </p:grpSp>
      <p:sp>
        <p:nvSpPr>
          <p:cNvPr id="5" name="Freeform 5"/>
          <p:cNvSpPr>
            <a:spLocks noEditPoints="1"/>
          </p:cNvSpPr>
          <p:nvPr/>
        </p:nvSpPr>
        <p:spPr bwMode="auto">
          <a:xfrm>
            <a:off x="11258385" y="3086722"/>
            <a:ext cx="555624" cy="489479"/>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a:ea typeface="微软雅黑" panose="020B0503020204020204" pitchFamily="34" charset="-122"/>
              <a:cs typeface="+mn-cs"/>
            </a:endParaRPr>
          </a:p>
        </p:txBody>
      </p:sp>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5652" y="2305903"/>
            <a:ext cx="1754367" cy="21988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7014210" cy="583565"/>
          </a:xfrm>
          <a:prstGeom prst="rect">
            <a:avLst/>
          </a:prstGeom>
        </p:spPr>
        <p:txBody>
          <a:bodyPr wrap="square">
            <a:spAutoFit/>
          </a:bodyPr>
          <a:lstStyle/>
          <a:p>
            <a:pPr lvl="0">
              <a:defRPr/>
            </a:pPr>
            <a:r>
              <a:rPr lang="zh-CN" altLang="en-US" sz="3200" b="1" dirty="0">
                <a:solidFill>
                  <a:srgbClr val="6A005F"/>
                </a:solidFill>
                <a:sym typeface="+mn-ea"/>
              </a:rPr>
              <a:t>架构</a:t>
            </a:r>
            <a:endParaRPr lang="en-US" altLang="zh-CN" sz="3200" b="1" dirty="0">
              <a:solidFill>
                <a:srgbClr val="6A005F"/>
              </a:solidFill>
              <a:sym typeface="+mn-ea"/>
            </a:endParaRPr>
          </a:p>
        </p:txBody>
      </p:sp>
      <p:pic>
        <p:nvPicPr>
          <p:cNvPr id="5" name="图片 4"/>
          <p:cNvPicPr>
            <a:picLocks noChangeAspect="1"/>
          </p:cNvPicPr>
          <p:nvPr/>
        </p:nvPicPr>
        <p:blipFill>
          <a:blip r:embed="rId2"/>
          <a:stretch>
            <a:fillRect/>
          </a:stretch>
        </p:blipFill>
        <p:spPr>
          <a:xfrm>
            <a:off x="1341879" y="1404730"/>
            <a:ext cx="2038836" cy="4593725"/>
          </a:xfrm>
          <a:prstGeom prst="rect">
            <a:avLst/>
          </a:prstGeom>
        </p:spPr>
      </p:pic>
      <p:sp>
        <p:nvSpPr>
          <p:cNvPr id="4" name="矩形 3"/>
          <p:cNvSpPr/>
          <p:nvPr/>
        </p:nvSpPr>
        <p:spPr>
          <a:xfrm>
            <a:off x="4464124" y="3701592"/>
            <a:ext cx="6398411" cy="1200329"/>
          </a:xfrm>
          <a:prstGeom prst="rect">
            <a:avLst/>
          </a:prstGeom>
        </p:spPr>
        <p:txBody>
          <a:bodyPr wrap="square">
            <a:spAutoFit/>
          </a:bodyPr>
          <a:lstStyle/>
          <a:p>
            <a:pPr algn="just"/>
            <a:r>
              <a:rPr lang="zh-CN" altLang="en-US" dirty="0"/>
              <a:t>数据管理和数据存储，尤其是后者是很复杂的，也会由于数据本身的特性导致实现上的多样性。</a:t>
            </a:r>
            <a:r>
              <a:rPr lang="en-GB" altLang="zh-CN" dirty="0"/>
              <a:t>Calcite </a:t>
            </a:r>
            <a:r>
              <a:rPr lang="zh-CN" altLang="en-US" dirty="0"/>
              <a:t>抛弃了这两部分，而是专注于上层更加通用的模块，使得自己能够轻装上阵，系统的复杂性得到控制，开发人员的精力也不至于铺的太开。</a:t>
            </a:r>
            <a:endParaRPr lang="zh-CN" altLang="en-US" dirty="0"/>
          </a:p>
        </p:txBody>
      </p:sp>
      <p:sp>
        <p:nvSpPr>
          <p:cNvPr id="8" name="矩形 7"/>
          <p:cNvSpPr/>
          <p:nvPr/>
        </p:nvSpPr>
        <p:spPr>
          <a:xfrm>
            <a:off x="4464125" y="1643379"/>
            <a:ext cx="6398411" cy="1200329"/>
          </a:xfrm>
          <a:prstGeom prst="rect">
            <a:avLst/>
          </a:prstGeom>
        </p:spPr>
        <p:txBody>
          <a:bodyPr wrap="square">
            <a:spAutoFit/>
          </a:bodyPr>
          <a:lstStyle/>
          <a:p>
            <a:pPr algn="just"/>
            <a:r>
              <a:rPr lang="zh-CN" altLang="en-US" dirty="0"/>
              <a:t>通常我们可以把一个数据库管理系统分为上图的五个组件。 </a:t>
            </a:r>
            <a:r>
              <a:rPr lang="en-GB" altLang="zh-CN" dirty="0"/>
              <a:t>Calcite </a:t>
            </a:r>
            <a:r>
              <a:rPr lang="zh-CN" altLang="en-US" dirty="0"/>
              <a:t>在设计之初就确定了自己只关注和实现图中绿色标识的三个部分，而把灰色部分的数据管理和数据存储留给了各个外部存储</a:t>
            </a:r>
            <a:r>
              <a:rPr lang="en-US" altLang="zh-CN" dirty="0"/>
              <a:t>/</a:t>
            </a:r>
            <a:r>
              <a:rPr lang="zh-CN" altLang="en-US" dirty="0"/>
              <a:t>计算引擎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7014210" cy="583565"/>
          </a:xfrm>
          <a:prstGeom prst="rect">
            <a:avLst/>
          </a:prstGeom>
        </p:spPr>
        <p:txBody>
          <a:bodyPr wrap="square">
            <a:spAutoFit/>
          </a:bodyPr>
          <a:lstStyle/>
          <a:p>
            <a:pPr lvl="0">
              <a:defRPr/>
            </a:pPr>
            <a:r>
              <a:rPr lang="zh-CN" altLang="en-US" sz="3200" b="1" dirty="0">
                <a:solidFill>
                  <a:srgbClr val="6A005F"/>
                </a:solidFill>
                <a:sym typeface="+mn-ea"/>
              </a:rPr>
              <a:t>架构</a:t>
            </a:r>
            <a:endParaRPr lang="en-US" altLang="zh-CN" sz="3200" b="1" dirty="0">
              <a:solidFill>
                <a:srgbClr val="6A005F"/>
              </a:solidFill>
              <a:sym typeface="+mn-ea"/>
            </a:endParaRPr>
          </a:p>
        </p:txBody>
      </p:sp>
      <p:pic>
        <p:nvPicPr>
          <p:cNvPr id="4" name="图片 3"/>
          <p:cNvPicPr>
            <a:picLocks noChangeAspect="1"/>
          </p:cNvPicPr>
          <p:nvPr/>
        </p:nvPicPr>
        <p:blipFill>
          <a:blip r:embed="rId2"/>
          <a:stretch>
            <a:fillRect/>
          </a:stretch>
        </p:blipFill>
        <p:spPr>
          <a:xfrm>
            <a:off x="614598" y="1049311"/>
            <a:ext cx="5612074" cy="4755141"/>
          </a:xfrm>
          <a:prstGeom prst="rect">
            <a:avLst/>
          </a:prstGeom>
        </p:spPr>
      </p:pic>
      <p:sp>
        <p:nvSpPr>
          <p:cNvPr id="2" name="矩形 1"/>
          <p:cNvSpPr/>
          <p:nvPr/>
        </p:nvSpPr>
        <p:spPr>
          <a:xfrm>
            <a:off x="6412612" y="2464585"/>
            <a:ext cx="5779388" cy="2308324"/>
          </a:xfrm>
          <a:prstGeom prst="rect">
            <a:avLst/>
          </a:prstGeom>
        </p:spPr>
        <p:txBody>
          <a:bodyPr wrap="square">
            <a:spAutoFit/>
          </a:bodyPr>
          <a:lstStyle/>
          <a:p>
            <a:r>
              <a:rPr lang="en-GB" altLang="zh-CN" dirty="0"/>
              <a:t>JDBC Driver </a:t>
            </a:r>
            <a:r>
              <a:rPr lang="zh-CN" altLang="en-US" dirty="0"/>
              <a:t>这个模块用来支持使用 </a:t>
            </a:r>
            <a:r>
              <a:rPr lang="en-GB" altLang="zh-CN" dirty="0"/>
              <a:t>JDBC client </a:t>
            </a:r>
            <a:r>
              <a:rPr lang="zh-CN" altLang="en-US" dirty="0"/>
              <a:t>的应用</a:t>
            </a:r>
            <a:endParaRPr lang="en-US" altLang="zh-CN" dirty="0"/>
          </a:p>
          <a:p>
            <a:r>
              <a:rPr lang="en-GB" altLang="zh-CN" dirty="0"/>
              <a:t>SQL Parser and Validator </a:t>
            </a:r>
            <a:r>
              <a:rPr lang="zh-CN" altLang="en-US" dirty="0"/>
              <a:t>模块用来做 </a:t>
            </a:r>
            <a:r>
              <a:rPr lang="en-GB" altLang="zh-CN" dirty="0"/>
              <a:t>SQL </a:t>
            </a:r>
            <a:r>
              <a:rPr lang="zh-CN" altLang="en-US" dirty="0"/>
              <a:t>解析和校验</a:t>
            </a:r>
            <a:endParaRPr lang="en-US" altLang="zh-CN" dirty="0"/>
          </a:p>
          <a:p>
            <a:r>
              <a:rPr lang="en-GB" altLang="zh-CN" dirty="0"/>
              <a:t>Expressions Builder </a:t>
            </a:r>
            <a:r>
              <a:rPr lang="zh-CN" altLang="en-US" dirty="0"/>
              <a:t>用来支持自己做 </a:t>
            </a:r>
            <a:r>
              <a:rPr lang="en-GB" altLang="zh-CN" dirty="0"/>
              <a:t>SQL </a:t>
            </a:r>
            <a:r>
              <a:rPr lang="zh-CN" altLang="en-US" dirty="0"/>
              <a:t>解析和校验的框架对接</a:t>
            </a:r>
            <a:endParaRPr lang="en-US" altLang="zh-CN" dirty="0"/>
          </a:p>
          <a:p>
            <a:r>
              <a:rPr lang="en-GB" altLang="zh-CN" dirty="0"/>
              <a:t>Operator Expressions </a:t>
            </a:r>
            <a:r>
              <a:rPr lang="zh-CN" altLang="en-US" dirty="0"/>
              <a:t>这个模块用来处理关系表达式</a:t>
            </a:r>
            <a:endParaRPr lang="en-US" altLang="zh-CN" dirty="0"/>
          </a:p>
          <a:p>
            <a:r>
              <a:rPr lang="en-GB" altLang="zh-CN" dirty="0"/>
              <a:t>Metadata Providers </a:t>
            </a:r>
            <a:r>
              <a:rPr lang="zh-CN" altLang="en-US" dirty="0"/>
              <a:t>用来支持外部自定义元数据</a:t>
            </a:r>
            <a:endParaRPr lang="en-US" altLang="zh-CN" dirty="0"/>
          </a:p>
          <a:p>
            <a:r>
              <a:rPr lang="en-GB" altLang="zh-CN" dirty="0"/>
              <a:t>Pluggable Rules </a:t>
            </a:r>
            <a:r>
              <a:rPr lang="zh-CN" altLang="en-US" dirty="0"/>
              <a:t>用来定义优化规则</a:t>
            </a:r>
            <a:endParaRPr lang="en-US" altLang="zh-CN" dirty="0"/>
          </a:p>
          <a:p>
            <a:r>
              <a:rPr lang="en-GB" altLang="zh-CN" dirty="0"/>
              <a:t>Query Optimizer </a:t>
            </a:r>
            <a:r>
              <a:rPr lang="zh-CN" altLang="en-US" dirty="0"/>
              <a:t>专注查询优化（</a:t>
            </a:r>
            <a:r>
              <a:rPr lang="zh-CN" altLang="en-US" b="1" dirty="0"/>
              <a:t>最核心的 </a:t>
            </a:r>
            <a:r>
              <a:rPr lang="zh-CN" altLang="en-US" dirty="0"/>
              <a:t>）</a:t>
            </a:r>
            <a:endParaRPr lang="zh-CN" altLang="en-US" dirty="0"/>
          </a:p>
        </p:txBody>
      </p:sp>
      <p:sp>
        <p:nvSpPr>
          <p:cNvPr id="6" name="矩形 5"/>
          <p:cNvSpPr/>
          <p:nvPr/>
        </p:nvSpPr>
        <p:spPr>
          <a:xfrm>
            <a:off x="6226672" y="1032933"/>
            <a:ext cx="2236510" cy="400110"/>
          </a:xfrm>
          <a:prstGeom prst="rect">
            <a:avLst/>
          </a:prstGeom>
        </p:spPr>
        <p:txBody>
          <a:bodyPr wrap="none">
            <a:spAutoFit/>
          </a:bodyPr>
          <a:lstStyle/>
          <a:p>
            <a:r>
              <a:rPr lang="zh-CN" altLang="en-US" sz="2000" b="1" dirty="0"/>
              <a:t>灵活可插拔的架构</a:t>
            </a:r>
            <a:endParaRPr lang="zh-CN" altLang="en-US" sz="2000" b="1" dirty="0"/>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7014210" cy="583565"/>
          </a:xfrm>
          <a:prstGeom prst="rect">
            <a:avLst/>
          </a:prstGeom>
        </p:spPr>
        <p:txBody>
          <a:bodyPr wrap="square">
            <a:spAutoFit/>
          </a:bodyPr>
          <a:lstStyle/>
          <a:p>
            <a:pPr lvl="0">
              <a:defRPr/>
            </a:pPr>
            <a:r>
              <a:rPr lang="zh-CN" altLang="en-US" sz="3200" b="1" dirty="0">
                <a:solidFill>
                  <a:srgbClr val="6A005F"/>
                </a:solidFill>
                <a:sym typeface="+mn-ea"/>
              </a:rPr>
              <a:t>架构</a:t>
            </a:r>
            <a:endParaRPr lang="en-US" altLang="zh-CN" sz="3200" b="1" dirty="0">
              <a:solidFill>
                <a:srgbClr val="6A005F"/>
              </a:solidFill>
              <a:sym typeface="+mn-ea"/>
            </a:endParaRPr>
          </a:p>
        </p:txBody>
      </p:sp>
      <p:pic>
        <p:nvPicPr>
          <p:cNvPr id="4" name="图片 3"/>
          <p:cNvPicPr>
            <a:picLocks noChangeAspect="1"/>
          </p:cNvPicPr>
          <p:nvPr/>
        </p:nvPicPr>
        <p:blipFill>
          <a:blip r:embed="rId2"/>
          <a:stretch>
            <a:fillRect/>
          </a:stretch>
        </p:blipFill>
        <p:spPr>
          <a:xfrm>
            <a:off x="238540" y="1577009"/>
            <a:ext cx="8281559" cy="4421284"/>
          </a:xfrm>
          <a:prstGeom prst="rect">
            <a:avLst/>
          </a:prstGeom>
        </p:spPr>
      </p:pic>
      <p:sp>
        <p:nvSpPr>
          <p:cNvPr id="2" name="矩形 1"/>
          <p:cNvSpPr/>
          <p:nvPr/>
        </p:nvSpPr>
        <p:spPr>
          <a:xfrm>
            <a:off x="8825947" y="2676940"/>
            <a:ext cx="3127513" cy="1754326"/>
          </a:xfrm>
          <a:prstGeom prst="rect">
            <a:avLst/>
          </a:prstGeom>
        </p:spPr>
        <p:txBody>
          <a:bodyPr wrap="square">
            <a:spAutoFit/>
          </a:bodyPr>
          <a:lstStyle/>
          <a:p>
            <a:r>
              <a:rPr lang="zh-CN" altLang="en-US" dirty="0"/>
              <a:t>功能模块的划分足够合理，足够独立，使得不用完整集成，而是可以只选择其中的一部分使用 ；而基本上每个模块都支持自定义，也使得用户能更多地定制系统。</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7014210" cy="583565"/>
          </a:xfrm>
          <a:prstGeom prst="rect">
            <a:avLst/>
          </a:prstGeom>
        </p:spPr>
        <p:txBody>
          <a:bodyPr wrap="square">
            <a:spAutoFit/>
          </a:bodyPr>
          <a:lstStyle/>
          <a:p>
            <a:pPr lvl="0">
              <a:defRPr/>
            </a:pPr>
            <a:r>
              <a:rPr lang="zh-CN" altLang="en-US" sz="3200" b="1" dirty="0">
                <a:solidFill>
                  <a:srgbClr val="6A005F"/>
                </a:solidFill>
                <a:sym typeface="+mn-ea"/>
              </a:rPr>
              <a:t>技术特性</a:t>
            </a:r>
            <a:endParaRPr lang="en-US" altLang="zh-CN" sz="3200" b="1" dirty="0">
              <a:solidFill>
                <a:srgbClr val="6A005F"/>
              </a:solidFill>
              <a:sym typeface="+mn-ea"/>
            </a:endParaRPr>
          </a:p>
        </p:txBody>
      </p:sp>
      <p:sp>
        <p:nvSpPr>
          <p:cNvPr id="2" name="矩形 1"/>
          <p:cNvSpPr/>
          <p:nvPr/>
        </p:nvSpPr>
        <p:spPr>
          <a:xfrm>
            <a:off x="2716696" y="1855304"/>
            <a:ext cx="7328452" cy="2951898"/>
          </a:xfrm>
          <a:prstGeom prst="rect">
            <a:avLst/>
          </a:prstGeom>
        </p:spPr>
        <p:txBody>
          <a:bodyPr wrap="square">
            <a:spAutoFit/>
          </a:bodyPr>
          <a:lstStyle/>
          <a:p>
            <a:pPr defTabSz="914400">
              <a:lnSpc>
                <a:spcPct val="150000"/>
              </a:lnSpc>
              <a:buFont typeface="Arial" panose="02080604020202020204" pitchFamily="34" charset="0"/>
              <a:buChar char="•"/>
            </a:pPr>
            <a:r>
              <a:rPr lang="zh-CN" altLang="en-US" dirty="0">
                <a:solidFill>
                  <a:srgbClr val="6A005F"/>
                </a:solidFill>
                <a:latin typeface="+mn-ea"/>
              </a:rPr>
              <a:t>支持标准</a:t>
            </a:r>
            <a:r>
              <a:rPr lang="en-US" altLang="zh-CN" dirty="0">
                <a:solidFill>
                  <a:srgbClr val="6A005F"/>
                </a:solidFill>
                <a:latin typeface="+mn-ea"/>
              </a:rPr>
              <a:t>SQL</a:t>
            </a:r>
            <a:r>
              <a:rPr lang="zh-CN" altLang="en-US" dirty="0">
                <a:solidFill>
                  <a:srgbClr val="6A005F"/>
                </a:solidFill>
                <a:latin typeface="+mn-ea"/>
              </a:rPr>
              <a:t>语言；</a:t>
            </a:r>
            <a:endParaRPr lang="zh-CN" altLang="en-US" dirty="0">
              <a:solidFill>
                <a:srgbClr val="6A005F"/>
              </a:solidFill>
              <a:latin typeface="+mn-ea"/>
            </a:endParaRPr>
          </a:p>
          <a:p>
            <a:pPr defTabSz="914400">
              <a:lnSpc>
                <a:spcPct val="150000"/>
              </a:lnSpc>
              <a:buFont typeface="Arial" panose="02080604020202020204" pitchFamily="34" charset="0"/>
              <a:buChar char="•"/>
            </a:pPr>
            <a:r>
              <a:rPr lang="zh-CN" altLang="en-US" dirty="0">
                <a:solidFill>
                  <a:srgbClr val="6A005F"/>
                </a:solidFill>
                <a:latin typeface="+mn-ea"/>
              </a:rPr>
              <a:t>独立于编程语言和数据源，可以支持不同的前端和后端；</a:t>
            </a:r>
            <a:endParaRPr lang="zh-CN" altLang="en-US" dirty="0">
              <a:solidFill>
                <a:srgbClr val="6A005F"/>
              </a:solidFill>
              <a:latin typeface="+mn-ea"/>
            </a:endParaRPr>
          </a:p>
          <a:p>
            <a:pPr defTabSz="914400">
              <a:lnSpc>
                <a:spcPct val="150000"/>
              </a:lnSpc>
              <a:buFont typeface="Arial" panose="02080604020202020204" pitchFamily="34" charset="0"/>
              <a:buChar char="•"/>
            </a:pPr>
            <a:r>
              <a:rPr lang="zh-CN" altLang="en-US" dirty="0">
                <a:solidFill>
                  <a:srgbClr val="6A005F"/>
                </a:solidFill>
                <a:latin typeface="+mn-ea"/>
              </a:rPr>
              <a:t>支持关系代数、可定制的逻辑规划规则和基于成本模型优化的查询引擎；</a:t>
            </a:r>
            <a:endParaRPr lang="zh-CN" altLang="en-US" dirty="0">
              <a:solidFill>
                <a:srgbClr val="6A005F"/>
              </a:solidFill>
              <a:latin typeface="+mn-ea"/>
            </a:endParaRPr>
          </a:p>
          <a:p>
            <a:pPr defTabSz="914400">
              <a:lnSpc>
                <a:spcPct val="150000"/>
              </a:lnSpc>
              <a:buFont typeface="Arial" panose="02080604020202020204" pitchFamily="34" charset="0"/>
              <a:buChar char="•"/>
            </a:pPr>
            <a:r>
              <a:rPr lang="zh-CN" altLang="en-US" dirty="0">
                <a:solidFill>
                  <a:srgbClr val="6A005F"/>
                </a:solidFill>
                <a:latin typeface="+mn-ea"/>
              </a:rPr>
              <a:t>支持物化视图（ </a:t>
            </a:r>
            <a:r>
              <a:rPr lang="en-GB" altLang="zh-CN" dirty="0">
                <a:solidFill>
                  <a:srgbClr val="6A005F"/>
                </a:solidFill>
                <a:latin typeface="+mn-ea"/>
              </a:rPr>
              <a:t>materialized view</a:t>
            </a:r>
            <a:r>
              <a:rPr lang="zh-CN" altLang="en-GB" dirty="0">
                <a:solidFill>
                  <a:srgbClr val="6A005F"/>
                </a:solidFill>
                <a:latin typeface="+mn-ea"/>
              </a:rPr>
              <a:t>）</a:t>
            </a:r>
            <a:r>
              <a:rPr lang="zh-CN" altLang="en-US" dirty="0">
                <a:solidFill>
                  <a:srgbClr val="6A005F"/>
                </a:solidFill>
                <a:latin typeface="+mn-ea"/>
              </a:rPr>
              <a:t>的管理（创建、丢弃、持久化和自动识别）；</a:t>
            </a:r>
            <a:endParaRPr lang="zh-CN" altLang="en-US" dirty="0">
              <a:solidFill>
                <a:srgbClr val="6A005F"/>
              </a:solidFill>
              <a:latin typeface="+mn-ea"/>
            </a:endParaRPr>
          </a:p>
          <a:p>
            <a:pPr defTabSz="914400">
              <a:lnSpc>
                <a:spcPct val="150000"/>
              </a:lnSpc>
              <a:buFont typeface="Arial" panose="02080604020202020204" pitchFamily="34" charset="0"/>
              <a:buChar char="•"/>
            </a:pPr>
            <a:r>
              <a:rPr lang="zh-CN" altLang="en-US" dirty="0">
                <a:solidFill>
                  <a:srgbClr val="6A005F"/>
                </a:solidFill>
                <a:latin typeface="+mn-ea"/>
              </a:rPr>
              <a:t>支持对流数据的查询。</a:t>
            </a:r>
            <a:endParaRPr lang="zh-CN" altLang="en-US" dirty="0">
              <a:solidFill>
                <a:srgbClr val="6A005F"/>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7014210" cy="583565"/>
          </a:xfrm>
          <a:prstGeom prst="rect">
            <a:avLst/>
          </a:prstGeom>
        </p:spPr>
        <p:txBody>
          <a:bodyPr wrap="square">
            <a:spAutoFit/>
          </a:bodyPr>
          <a:lstStyle/>
          <a:p>
            <a:pPr lvl="0">
              <a:defRPr/>
            </a:pPr>
            <a:r>
              <a:rPr lang="zh-CN" altLang="en-US" sz="3200" b="1" dirty="0">
                <a:solidFill>
                  <a:srgbClr val="6A005F"/>
                </a:solidFill>
                <a:sym typeface="+mn-ea"/>
              </a:rPr>
              <a:t>特性</a:t>
            </a:r>
            <a:endParaRPr lang="en-US" altLang="zh-CN" sz="3200" b="1" dirty="0">
              <a:solidFill>
                <a:srgbClr val="6A005F"/>
              </a:solidFill>
              <a:sym typeface="+mn-ea"/>
            </a:endParaRPr>
          </a:p>
        </p:txBody>
      </p:sp>
      <p:sp>
        <p:nvSpPr>
          <p:cNvPr id="2" name="矩形 1"/>
          <p:cNvSpPr/>
          <p:nvPr/>
        </p:nvSpPr>
        <p:spPr>
          <a:xfrm>
            <a:off x="805815" y="1150491"/>
            <a:ext cx="2723823" cy="369332"/>
          </a:xfrm>
          <a:prstGeom prst="rect">
            <a:avLst/>
          </a:prstGeom>
        </p:spPr>
        <p:txBody>
          <a:bodyPr wrap="none">
            <a:spAutoFit/>
          </a:bodyPr>
          <a:lstStyle/>
          <a:p>
            <a:pPr algn="just"/>
            <a:r>
              <a:rPr lang="zh-CN" altLang="en-US" b="1" dirty="0"/>
              <a:t>基于关系代数的查询引擎</a:t>
            </a:r>
            <a:endParaRPr lang="zh-CN" altLang="en-US" b="1" dirty="0"/>
          </a:p>
        </p:txBody>
      </p:sp>
      <p:sp>
        <p:nvSpPr>
          <p:cNvPr id="5" name="矩形 4"/>
          <p:cNvSpPr/>
          <p:nvPr/>
        </p:nvSpPr>
        <p:spPr>
          <a:xfrm>
            <a:off x="805815" y="1893160"/>
            <a:ext cx="11692454" cy="646331"/>
          </a:xfrm>
          <a:prstGeom prst="rect">
            <a:avLst/>
          </a:prstGeom>
        </p:spPr>
        <p:txBody>
          <a:bodyPr wrap="square">
            <a:spAutoFit/>
          </a:bodyPr>
          <a:lstStyle/>
          <a:p>
            <a:r>
              <a:rPr lang="zh-CN" altLang="en-US" dirty="0"/>
              <a:t>关系代数是关系型数据库操作的理论基础，关系代数支持并、差、笛卡尔积、投影和选择等基本运算。</a:t>
            </a:r>
            <a:endParaRPr lang="en-US" altLang="zh-CN" dirty="0"/>
          </a:p>
          <a:p>
            <a:r>
              <a:rPr lang="zh-CN" altLang="en-US" dirty="0">
                <a:hlinkClick r:id="rId2"/>
              </a:rPr>
              <a:t>关系代数</a:t>
            </a:r>
            <a:r>
              <a:rPr lang="zh-CN" altLang="en-US" dirty="0"/>
              <a:t>是 </a:t>
            </a:r>
            <a:r>
              <a:rPr lang="en-GB" altLang="zh-CN" dirty="0"/>
              <a:t>Calcite </a:t>
            </a:r>
            <a:r>
              <a:rPr lang="zh-CN" altLang="en-US" dirty="0"/>
              <a:t>的核心，任何一个查询都可以表示成由关系运算符组成的树。 </a:t>
            </a:r>
            <a:endParaRPr lang="zh-CN" altLang="en-US" dirty="0"/>
          </a:p>
        </p:txBody>
      </p:sp>
      <p:sp>
        <p:nvSpPr>
          <p:cNvPr id="6" name="矩形 5"/>
          <p:cNvSpPr/>
          <p:nvPr/>
        </p:nvSpPr>
        <p:spPr>
          <a:xfrm>
            <a:off x="1440742" y="2954083"/>
            <a:ext cx="2826415" cy="369332"/>
          </a:xfrm>
          <a:prstGeom prst="rect">
            <a:avLst/>
          </a:prstGeom>
        </p:spPr>
        <p:txBody>
          <a:bodyPr wrap="none">
            <a:spAutoFit/>
          </a:bodyPr>
          <a:lstStyle/>
          <a:p>
            <a:r>
              <a:rPr lang="zh-CN" altLang="en-US" i="1" dirty="0"/>
              <a:t>比如下面这段 </a:t>
            </a:r>
            <a:r>
              <a:rPr lang="en-GB" altLang="zh-CN" i="1" dirty="0"/>
              <a:t>SQL </a:t>
            </a:r>
            <a:r>
              <a:rPr lang="zh-CN" altLang="en-US" i="1" dirty="0"/>
              <a:t>查询：</a:t>
            </a:r>
            <a:endParaRPr lang="zh-CN" altLang="en-US" i="1" dirty="0"/>
          </a:p>
        </p:txBody>
      </p:sp>
      <p:sp>
        <p:nvSpPr>
          <p:cNvPr id="8" name="矩形 7"/>
          <p:cNvSpPr/>
          <p:nvPr/>
        </p:nvSpPr>
        <p:spPr>
          <a:xfrm>
            <a:off x="1678293" y="3541521"/>
            <a:ext cx="7903029" cy="646331"/>
          </a:xfrm>
          <a:prstGeom prst="rect">
            <a:avLst/>
          </a:prstGeom>
        </p:spPr>
        <p:txBody>
          <a:bodyPr wrap="square">
            <a:spAutoFit/>
          </a:bodyPr>
          <a:lstStyle/>
          <a:p>
            <a:r>
              <a:rPr lang="en-GB" altLang="zh-CN" dirty="0"/>
              <a:t>SELECT </a:t>
            </a:r>
            <a:r>
              <a:rPr lang="en-GB" altLang="zh-CN" dirty="0" err="1"/>
              <a:t>deptno</a:t>
            </a:r>
            <a:r>
              <a:rPr lang="en-GB" altLang="zh-CN" dirty="0"/>
              <a:t>, count(*) AS c, sum(</a:t>
            </a:r>
            <a:r>
              <a:rPr lang="en-GB" altLang="zh-CN" dirty="0" err="1"/>
              <a:t>sal</a:t>
            </a:r>
            <a:r>
              <a:rPr lang="en-GB" altLang="zh-CN" dirty="0"/>
              <a:t>) AS s FROM emp GROUP BY </a:t>
            </a:r>
            <a:r>
              <a:rPr lang="en-GB" altLang="zh-CN" dirty="0" err="1"/>
              <a:t>deptno</a:t>
            </a:r>
            <a:r>
              <a:rPr lang="en-GB" altLang="zh-CN" dirty="0"/>
              <a:t> HAVING count(*) &gt; 10</a:t>
            </a:r>
            <a:endParaRPr lang="zh-CN" altLang="en-US" dirty="0"/>
          </a:p>
        </p:txBody>
      </p:sp>
      <p:sp>
        <p:nvSpPr>
          <p:cNvPr id="9" name="矩形 8"/>
          <p:cNvSpPr/>
          <p:nvPr/>
        </p:nvSpPr>
        <p:spPr>
          <a:xfrm>
            <a:off x="1440742" y="4404898"/>
            <a:ext cx="3647152" cy="369332"/>
          </a:xfrm>
          <a:prstGeom prst="rect">
            <a:avLst/>
          </a:prstGeom>
        </p:spPr>
        <p:txBody>
          <a:bodyPr wrap="none">
            <a:spAutoFit/>
          </a:bodyPr>
          <a:lstStyle/>
          <a:p>
            <a:r>
              <a:rPr lang="zh-CN" altLang="en-US" i="1" dirty="0"/>
              <a:t>表达成如下的关系表达式语法树：</a:t>
            </a:r>
            <a:endParaRPr lang="zh-CN" altLang="en-US" i="1" dirty="0"/>
          </a:p>
        </p:txBody>
      </p:sp>
      <p:sp>
        <p:nvSpPr>
          <p:cNvPr id="10" name="矩形 9"/>
          <p:cNvSpPr/>
          <p:nvPr/>
        </p:nvSpPr>
        <p:spPr>
          <a:xfrm>
            <a:off x="1678292" y="4902234"/>
            <a:ext cx="7674429" cy="923330"/>
          </a:xfrm>
          <a:prstGeom prst="rect">
            <a:avLst/>
          </a:prstGeom>
        </p:spPr>
        <p:txBody>
          <a:bodyPr wrap="square">
            <a:spAutoFit/>
          </a:bodyPr>
          <a:lstStyle/>
          <a:p>
            <a:r>
              <a:rPr lang="en-GB" altLang="zh-CN" dirty="0" err="1"/>
              <a:t>LogicalFilter</a:t>
            </a:r>
            <a:r>
              <a:rPr lang="en-GB" altLang="zh-CN" dirty="0"/>
              <a:t>(condition=[&gt;($1, 10)])</a:t>
            </a:r>
            <a:endParaRPr lang="en-GB" altLang="zh-CN" dirty="0"/>
          </a:p>
          <a:p>
            <a:r>
              <a:rPr lang="en-GB" altLang="zh-CN" dirty="0"/>
              <a:t>	 </a:t>
            </a:r>
            <a:r>
              <a:rPr lang="en-GB" altLang="zh-CN" dirty="0" err="1"/>
              <a:t>LogicalAggregate</a:t>
            </a:r>
            <a:r>
              <a:rPr lang="en-GB" altLang="zh-CN" dirty="0"/>
              <a:t>(group=[{7}], C=[COUNT()], S=[SUM($5)]) 			</a:t>
            </a:r>
            <a:r>
              <a:rPr lang="en-GB" altLang="zh-CN" dirty="0" err="1"/>
              <a:t>LogicalTableScan</a:t>
            </a:r>
            <a:r>
              <a:rPr lang="en-GB" altLang="zh-CN" dirty="0"/>
              <a:t>(table=[[</a:t>
            </a:r>
            <a:r>
              <a:rPr lang="en-GB" altLang="zh-CN" dirty="0" err="1"/>
              <a:t>scott</a:t>
            </a:r>
            <a:r>
              <a:rPr lang="en-GB" altLang="zh-CN" dirty="0"/>
              <a:t>, EMP]])</a:t>
            </a:r>
            <a:endParaRPr lang="zh-CN" altLang="en-US" dirty="0"/>
          </a:p>
        </p:txBody>
      </p:sp>
      <p:sp>
        <p:nvSpPr>
          <p:cNvPr id="11" name="矩形 10"/>
          <p:cNvSpPr/>
          <p:nvPr/>
        </p:nvSpPr>
        <p:spPr>
          <a:xfrm>
            <a:off x="1440742" y="5917621"/>
            <a:ext cx="9795209" cy="369332"/>
          </a:xfrm>
          <a:prstGeom prst="rect">
            <a:avLst/>
          </a:prstGeom>
        </p:spPr>
        <p:txBody>
          <a:bodyPr wrap="square">
            <a:spAutoFit/>
          </a:bodyPr>
          <a:lstStyle/>
          <a:p>
            <a:r>
              <a:rPr lang="en-GB" altLang="zh-CN" dirty="0"/>
              <a:t> SQL </a:t>
            </a:r>
            <a:r>
              <a:rPr lang="zh-CN" altLang="en-US" dirty="0"/>
              <a:t>转换为关系表达式后，就会被送到 </a:t>
            </a:r>
            <a:r>
              <a:rPr lang="en-GB" altLang="zh-CN" dirty="0"/>
              <a:t>Calcite </a:t>
            </a:r>
            <a:r>
              <a:rPr lang="zh-CN" altLang="en-US" dirty="0"/>
              <a:t>的逻辑规划器进行规则匹配。</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7014210" cy="584775"/>
          </a:xfrm>
          <a:prstGeom prst="rect">
            <a:avLst/>
          </a:prstGeom>
        </p:spPr>
        <p:txBody>
          <a:bodyPr wrap="square">
            <a:spAutoFit/>
          </a:bodyPr>
          <a:lstStyle/>
          <a:p>
            <a:pPr lvl="0">
              <a:defRPr/>
            </a:pPr>
            <a:r>
              <a:rPr lang="zh-CN" altLang="en-US" sz="3200" b="1" dirty="0">
                <a:solidFill>
                  <a:srgbClr val="6A005F"/>
                </a:solidFill>
                <a:sym typeface="+mn-ea"/>
              </a:rPr>
              <a:t>特性</a:t>
            </a:r>
            <a:endParaRPr lang="en-US" altLang="zh-CN" sz="3200" b="1" dirty="0">
              <a:solidFill>
                <a:srgbClr val="6A005F"/>
              </a:solidFill>
              <a:sym typeface="+mn-ea"/>
            </a:endParaRPr>
          </a:p>
        </p:txBody>
      </p:sp>
      <p:sp>
        <p:nvSpPr>
          <p:cNvPr id="2" name="矩形 1"/>
          <p:cNvSpPr/>
          <p:nvPr/>
        </p:nvSpPr>
        <p:spPr>
          <a:xfrm>
            <a:off x="805815" y="891130"/>
            <a:ext cx="2262158" cy="369332"/>
          </a:xfrm>
          <a:prstGeom prst="rect">
            <a:avLst/>
          </a:prstGeom>
        </p:spPr>
        <p:txBody>
          <a:bodyPr wrap="none">
            <a:spAutoFit/>
          </a:bodyPr>
          <a:lstStyle/>
          <a:p>
            <a:pPr algn="just"/>
            <a:r>
              <a:rPr lang="zh-CN" altLang="en-US" b="1" dirty="0"/>
              <a:t>动态的数据管理系统</a:t>
            </a:r>
            <a:endParaRPr lang="zh-CN" altLang="en-US" b="1" dirty="0"/>
          </a:p>
        </p:txBody>
      </p:sp>
      <p:sp>
        <p:nvSpPr>
          <p:cNvPr id="10" name="矩形 9"/>
          <p:cNvSpPr/>
          <p:nvPr/>
        </p:nvSpPr>
        <p:spPr>
          <a:xfrm>
            <a:off x="761117" y="1734613"/>
            <a:ext cx="11244943" cy="923330"/>
          </a:xfrm>
          <a:prstGeom prst="rect">
            <a:avLst/>
          </a:prstGeom>
        </p:spPr>
        <p:txBody>
          <a:bodyPr wrap="square">
            <a:spAutoFit/>
          </a:bodyPr>
          <a:lstStyle/>
          <a:p>
            <a:r>
              <a:rPr lang="en-GB" altLang="zh-CN" dirty="0"/>
              <a:t>Calcite </a:t>
            </a:r>
            <a:r>
              <a:rPr lang="zh-CN" altLang="en-US" dirty="0"/>
              <a:t>的设计目标是成为</a:t>
            </a:r>
            <a:r>
              <a:rPr lang="zh-CN" altLang="en-US" dirty="0">
                <a:hlinkClick r:id="rId2"/>
              </a:rPr>
              <a:t>动态的数据管理系统</a:t>
            </a:r>
            <a:r>
              <a:rPr lang="zh-CN" altLang="en-US" dirty="0"/>
              <a:t>，所以在具有很多特性的同时，它也舍弃了一些功能，比如数据存储、处理数据的算法和元数据仓库。由于舍弃了这些功能，</a:t>
            </a:r>
            <a:r>
              <a:rPr lang="en-GB" altLang="zh-CN" dirty="0"/>
              <a:t>Calcite </a:t>
            </a:r>
            <a:r>
              <a:rPr lang="zh-CN" altLang="en-US" dirty="0"/>
              <a:t>可以在应用和数据存储、数据处理引擎之间很好地扮演中介的角色。</a:t>
            </a:r>
            <a:endParaRPr lang="zh-CN" altLang="en-US" dirty="0"/>
          </a:p>
        </p:txBody>
      </p:sp>
      <p:sp>
        <p:nvSpPr>
          <p:cNvPr id="11" name="矩形 10"/>
          <p:cNvSpPr/>
          <p:nvPr/>
        </p:nvSpPr>
        <p:spPr>
          <a:xfrm>
            <a:off x="848203" y="3269500"/>
            <a:ext cx="11157857" cy="923330"/>
          </a:xfrm>
          <a:prstGeom prst="rect">
            <a:avLst/>
          </a:prstGeom>
        </p:spPr>
        <p:txBody>
          <a:bodyPr wrap="square">
            <a:spAutoFit/>
          </a:bodyPr>
          <a:lstStyle/>
          <a:p>
            <a:r>
              <a:rPr lang="zh-CN" altLang="en-US" dirty="0"/>
              <a:t>前面提到过，</a:t>
            </a:r>
            <a:r>
              <a:rPr lang="en-GB" altLang="zh-CN" dirty="0"/>
              <a:t>Calcite </a:t>
            </a:r>
            <a:r>
              <a:rPr lang="zh-CN" altLang="en-US" dirty="0"/>
              <a:t>使用了基于关系代数的查询引擎，聚焦在关系代数的语法分析和查询逻辑的规划制定上。它不受上层编程语言的限制，前端可以使用 </a:t>
            </a:r>
            <a:r>
              <a:rPr lang="en-GB" altLang="zh-CN" dirty="0"/>
              <a:t>SQL</a:t>
            </a:r>
            <a:r>
              <a:rPr lang="zh-CN" altLang="en-GB" dirty="0"/>
              <a:t>、</a:t>
            </a:r>
            <a:r>
              <a:rPr lang="en-GB" altLang="zh-CN" dirty="0"/>
              <a:t>Pig</a:t>
            </a:r>
            <a:r>
              <a:rPr lang="zh-CN" altLang="en-GB" dirty="0"/>
              <a:t>、</a:t>
            </a:r>
            <a:r>
              <a:rPr lang="en-GB" altLang="zh-CN" dirty="0"/>
              <a:t>Cascading </a:t>
            </a:r>
            <a:r>
              <a:rPr lang="zh-CN" altLang="en-US" dirty="0"/>
              <a:t>或者 </a:t>
            </a:r>
            <a:r>
              <a:rPr lang="en-GB" altLang="zh-CN" dirty="0"/>
              <a:t>Scalding</a:t>
            </a:r>
            <a:r>
              <a:rPr lang="zh-CN" altLang="en-GB" dirty="0"/>
              <a:t>，</a:t>
            </a:r>
            <a:r>
              <a:rPr lang="zh-CN" altLang="en-US" dirty="0"/>
              <a:t>只要通过 </a:t>
            </a:r>
            <a:r>
              <a:rPr lang="en-GB" altLang="zh-CN" dirty="0"/>
              <a:t>Calcite </a:t>
            </a:r>
            <a:r>
              <a:rPr lang="zh-CN" altLang="en-US" dirty="0"/>
              <a:t>提供的 </a:t>
            </a:r>
            <a:r>
              <a:rPr lang="en-GB" altLang="zh-CN" dirty="0"/>
              <a:t>API </a:t>
            </a:r>
            <a:r>
              <a:rPr lang="zh-CN" altLang="en-US" dirty="0"/>
              <a:t>将它们转化成关系代数的抽象语法树即可。</a:t>
            </a:r>
            <a:endParaRPr lang="zh-CN" altLang="en-US" dirty="0"/>
          </a:p>
        </p:txBody>
      </p:sp>
      <p:sp>
        <p:nvSpPr>
          <p:cNvPr id="12" name="矩形 11"/>
          <p:cNvSpPr/>
          <p:nvPr/>
        </p:nvSpPr>
        <p:spPr>
          <a:xfrm>
            <a:off x="848203" y="4804387"/>
            <a:ext cx="11157856" cy="646331"/>
          </a:xfrm>
          <a:prstGeom prst="rect">
            <a:avLst/>
          </a:prstGeom>
        </p:spPr>
        <p:txBody>
          <a:bodyPr wrap="square">
            <a:spAutoFit/>
          </a:bodyPr>
          <a:lstStyle/>
          <a:p>
            <a:r>
              <a:rPr lang="en-GB" altLang="zh-CN" dirty="0"/>
              <a:t>Calcite </a:t>
            </a:r>
            <a:r>
              <a:rPr lang="zh-CN" altLang="en-US" dirty="0"/>
              <a:t>也不涉及物理规划层，它通过扩展适配器来连接多种后端的数据源和处理引擎，如 </a:t>
            </a:r>
            <a:r>
              <a:rPr lang="en-GB" altLang="zh-CN" dirty="0"/>
              <a:t>Spark</a:t>
            </a:r>
            <a:r>
              <a:rPr lang="zh-CN" altLang="en-GB" dirty="0"/>
              <a:t>、</a:t>
            </a:r>
            <a:r>
              <a:rPr lang="en-GB" altLang="zh-CN" dirty="0"/>
              <a:t>F</a:t>
            </a:r>
            <a:r>
              <a:rPr lang="en-US" altLang="zh-CN" dirty="0"/>
              <a:t>link</a:t>
            </a:r>
            <a:r>
              <a:rPr lang="zh-CN" altLang="en-GB" dirty="0"/>
              <a:t>、</a:t>
            </a:r>
            <a:r>
              <a:rPr lang="en-GB" altLang="zh-CN" dirty="0"/>
              <a:t>HBase</a:t>
            </a:r>
            <a:r>
              <a:rPr lang="zh-CN" altLang="en-GB" dirty="0"/>
              <a:t>、</a:t>
            </a:r>
            <a:r>
              <a:rPr lang="en-GB" altLang="zh-CN" dirty="0"/>
              <a:t>Cassandra </a:t>
            </a:r>
            <a:r>
              <a:rPr lang="zh-CN" altLang="en-US" dirty="0"/>
              <a:t>或者 </a:t>
            </a:r>
            <a:r>
              <a:rPr lang="en-GB" altLang="zh-CN" dirty="0" err="1"/>
              <a:t>MangoDB</a:t>
            </a:r>
            <a:r>
              <a:rPr lang="zh-CN" altLang="en-GB" dirty="0"/>
              <a:t>。</a:t>
            </a:r>
            <a:r>
              <a:rPr lang="zh-CN" altLang="en-US" dirty="0"/>
              <a:t>简单的说，这种架构就是“一种查询引擎，</a:t>
            </a:r>
            <a:r>
              <a:rPr lang="zh-CN" altLang="en-US" dirty="0">
                <a:hlinkClick r:id="rId3"/>
              </a:rPr>
              <a:t>连接多种前端和后端</a:t>
            </a:r>
            <a:r>
              <a:rPr lang="zh-CN" altLang="en-US"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7014210" cy="583565"/>
          </a:xfrm>
          <a:prstGeom prst="rect">
            <a:avLst/>
          </a:prstGeom>
        </p:spPr>
        <p:txBody>
          <a:bodyPr wrap="square">
            <a:spAutoFit/>
          </a:bodyPr>
          <a:lstStyle/>
          <a:p>
            <a:pPr lvl="0">
              <a:defRPr/>
            </a:pPr>
            <a:r>
              <a:rPr lang="zh-CN" altLang="en-US" sz="3200" b="1" dirty="0">
                <a:solidFill>
                  <a:srgbClr val="6A005F"/>
                </a:solidFill>
                <a:sym typeface="+mn-ea"/>
              </a:rPr>
              <a:t>特性</a:t>
            </a:r>
            <a:endParaRPr lang="en-US" altLang="zh-CN" sz="3200" b="1" dirty="0">
              <a:solidFill>
                <a:srgbClr val="6A005F"/>
              </a:solidFill>
              <a:sym typeface="+mn-ea"/>
            </a:endParaRPr>
          </a:p>
        </p:txBody>
      </p:sp>
      <p:sp>
        <p:nvSpPr>
          <p:cNvPr id="2" name="矩形 1"/>
          <p:cNvSpPr/>
          <p:nvPr/>
        </p:nvSpPr>
        <p:spPr>
          <a:xfrm>
            <a:off x="805815" y="988031"/>
            <a:ext cx="1338828" cy="369332"/>
          </a:xfrm>
          <a:prstGeom prst="rect">
            <a:avLst/>
          </a:prstGeom>
        </p:spPr>
        <p:txBody>
          <a:bodyPr wrap="none">
            <a:spAutoFit/>
          </a:bodyPr>
          <a:lstStyle/>
          <a:p>
            <a:pPr algn="just"/>
            <a:r>
              <a:rPr lang="zh-CN" altLang="en-US" b="1" dirty="0"/>
              <a:t>支持流查询</a:t>
            </a:r>
            <a:endParaRPr lang="zh-CN" altLang="en-US" b="1" dirty="0"/>
          </a:p>
        </p:txBody>
      </p:sp>
      <p:sp>
        <p:nvSpPr>
          <p:cNvPr id="5" name="矩形 4"/>
          <p:cNvSpPr/>
          <p:nvPr/>
        </p:nvSpPr>
        <p:spPr>
          <a:xfrm>
            <a:off x="805815" y="1929232"/>
            <a:ext cx="5908990" cy="369332"/>
          </a:xfrm>
          <a:prstGeom prst="rect">
            <a:avLst/>
          </a:prstGeom>
        </p:spPr>
        <p:txBody>
          <a:bodyPr wrap="none">
            <a:spAutoFit/>
          </a:bodyPr>
          <a:lstStyle/>
          <a:p>
            <a:r>
              <a:rPr lang="en-GB" altLang="zh-CN" dirty="0"/>
              <a:t>Calcite </a:t>
            </a:r>
            <a:r>
              <a:rPr lang="zh-CN" altLang="en-US" dirty="0"/>
              <a:t>对其 </a:t>
            </a:r>
            <a:r>
              <a:rPr lang="en-GB" altLang="zh-CN" dirty="0"/>
              <a:t>SQL </a:t>
            </a:r>
            <a:r>
              <a:rPr lang="zh-CN" altLang="en-US" dirty="0"/>
              <a:t>和关系代数进行了扩展以支持</a:t>
            </a:r>
            <a:r>
              <a:rPr lang="zh-CN" altLang="en-US" dirty="0">
                <a:hlinkClick r:id="rId2"/>
              </a:rPr>
              <a:t>流查询</a:t>
            </a:r>
            <a:r>
              <a:rPr lang="zh-CN" altLang="en-US" dirty="0"/>
              <a:t>。</a:t>
            </a:r>
            <a:endParaRPr lang="zh-CN" altLang="en-US" dirty="0"/>
          </a:p>
        </p:txBody>
      </p:sp>
      <p:sp>
        <p:nvSpPr>
          <p:cNvPr id="6" name="矩形 5"/>
          <p:cNvSpPr/>
          <p:nvPr/>
        </p:nvSpPr>
        <p:spPr>
          <a:xfrm>
            <a:off x="805815" y="2967335"/>
            <a:ext cx="10639809" cy="923330"/>
          </a:xfrm>
          <a:prstGeom prst="rect">
            <a:avLst/>
          </a:prstGeom>
        </p:spPr>
        <p:txBody>
          <a:bodyPr wrap="square">
            <a:spAutoFit/>
          </a:bodyPr>
          <a:lstStyle/>
          <a:p>
            <a:r>
              <a:rPr lang="en-GB" altLang="zh-CN" dirty="0"/>
              <a:t>Calcite </a:t>
            </a:r>
            <a:r>
              <a:rPr lang="zh-CN" altLang="en-US" dirty="0"/>
              <a:t>的流查询除了支持排序、聚合、过滤等常用操作和子查询外，也支持各种窗口操作，比如翻滚窗口（</a:t>
            </a:r>
            <a:r>
              <a:rPr lang="en-GB" altLang="zh-CN" dirty="0"/>
              <a:t>Tumbling window</a:t>
            </a:r>
            <a:r>
              <a:rPr lang="zh-CN" altLang="en-GB" dirty="0"/>
              <a:t>）、</a:t>
            </a:r>
            <a:r>
              <a:rPr lang="zh-CN" altLang="en-US" dirty="0"/>
              <a:t>跳跃窗口（</a:t>
            </a:r>
            <a:r>
              <a:rPr lang="en-GB" altLang="zh-CN" dirty="0"/>
              <a:t>Hopping window</a:t>
            </a:r>
            <a:r>
              <a:rPr lang="zh-CN" altLang="en-GB" dirty="0"/>
              <a:t>）</a:t>
            </a:r>
            <a:r>
              <a:rPr lang="zh-CN" altLang="en-US" dirty="0"/>
              <a:t>、滑动窗口（</a:t>
            </a:r>
            <a:r>
              <a:rPr lang="en-GB" altLang="zh-CN" dirty="0"/>
              <a:t>Sliding windows</a:t>
            </a:r>
            <a:r>
              <a:rPr lang="zh-CN" altLang="en-GB" dirty="0"/>
              <a:t>）、</a:t>
            </a:r>
            <a:r>
              <a:rPr lang="zh-CN" altLang="en-US" dirty="0"/>
              <a:t>级联窗口（</a:t>
            </a:r>
            <a:r>
              <a:rPr lang="en-GB" altLang="zh-CN" dirty="0"/>
              <a:t>Cascading window</a:t>
            </a:r>
            <a:r>
              <a:rPr lang="zh-CN" altLang="en-GB" dirty="0"/>
              <a:t>）。</a:t>
            </a:r>
            <a:r>
              <a:rPr lang="zh-CN" altLang="en-US" dirty="0"/>
              <a:t>其中级联窗口可以看作是滑动窗口和翻滚窗口的结合。</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theme/theme1.xml><?xml version="1.0" encoding="utf-8"?>
<a:theme xmlns:a="http://schemas.openxmlformats.org/drawingml/2006/main" name="南京大学软件学院">
  <a:themeElements>
    <a:clrScheme name="南大紫">
      <a:dk1>
        <a:srgbClr val="6A005F"/>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lides">
      <a:majorFont>
        <a:latin typeface="Times New Roman"/>
        <a:ea typeface="微软雅黑"/>
        <a:cs typeface=""/>
      </a:majorFont>
      <a:minorFont>
        <a:latin typeface="Times New Roman"/>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3511</Words>
  <Application>WPS Presentation</Application>
  <PresentationFormat>宽屏</PresentationFormat>
  <Paragraphs>201</Paragraphs>
  <Slides>28</Slides>
  <Notes>28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28</vt:i4>
      </vt:variant>
    </vt:vector>
  </HeadingPairs>
  <TitlesOfParts>
    <vt:vector size="44" baseType="lpstr">
      <vt:lpstr>Arial</vt:lpstr>
      <vt:lpstr>宋体</vt:lpstr>
      <vt:lpstr>Wingdings</vt:lpstr>
      <vt:lpstr>DejaVu Sans</vt:lpstr>
      <vt:lpstr>Times New Roman</vt:lpstr>
      <vt:lpstr>微软雅黑</vt:lpstr>
      <vt:lpstr>Droid Sans Fallback</vt:lpstr>
      <vt:lpstr>PingFang SC</vt:lpstr>
      <vt:lpstr>HelveticaNeue</vt:lpstr>
      <vt:lpstr>Times New Roman</vt:lpstr>
      <vt:lpstr>宋体</vt:lpstr>
      <vt:lpstr>Arial Unicode MS</vt:lpstr>
      <vt:lpstr>Calibri</vt:lpstr>
      <vt:lpstr>Noto Sans Mono CJK JP</vt:lpstr>
      <vt:lpstr>Abyssinica SIL</vt:lpstr>
      <vt:lpstr>南京大学软件学院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category>第一PPT模板网-WWW.1PPT.COM</cp:category>
  <cp:lastModifiedBy>vincent</cp:lastModifiedBy>
  <cp:revision>851</cp:revision>
  <dcterms:created xsi:type="dcterms:W3CDTF">2020-07-28T05:53:28Z</dcterms:created>
  <dcterms:modified xsi:type="dcterms:W3CDTF">2020-07-28T05:53:28Z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1033-11.1.0.9505</vt:lpwstr>
  </property>
</Properties>
</file>