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5"/>
  </p:notesMasterIdLst>
  <p:handoutMasterIdLst>
    <p:handoutMasterId r:id="rId36"/>
  </p:handoutMasterIdLst>
  <p:sldIdLst>
    <p:sldId id="3349" r:id="rId2"/>
    <p:sldId id="3297" r:id="rId3"/>
    <p:sldId id="3298" r:id="rId4"/>
    <p:sldId id="3318" r:id="rId5"/>
    <p:sldId id="3317" r:id="rId6"/>
    <p:sldId id="3323" r:id="rId7"/>
    <p:sldId id="3320" r:id="rId8"/>
    <p:sldId id="3322" r:id="rId9"/>
    <p:sldId id="3324" r:id="rId10"/>
    <p:sldId id="3326" r:id="rId11"/>
    <p:sldId id="3325" r:id="rId12"/>
    <p:sldId id="3327" r:id="rId13"/>
    <p:sldId id="3328" r:id="rId14"/>
    <p:sldId id="3329" r:id="rId15"/>
    <p:sldId id="3330" r:id="rId16"/>
    <p:sldId id="3332" r:id="rId17"/>
    <p:sldId id="3331" r:id="rId18"/>
    <p:sldId id="3333" r:id="rId19"/>
    <p:sldId id="3335" r:id="rId20"/>
    <p:sldId id="3336" r:id="rId21"/>
    <p:sldId id="3334" r:id="rId22"/>
    <p:sldId id="3337" r:id="rId23"/>
    <p:sldId id="3338" r:id="rId24"/>
    <p:sldId id="3339" r:id="rId25"/>
    <p:sldId id="3346" r:id="rId26"/>
    <p:sldId id="3345" r:id="rId27"/>
    <p:sldId id="3340" r:id="rId28"/>
    <p:sldId id="3347" r:id="rId29"/>
    <p:sldId id="3348" r:id="rId30"/>
    <p:sldId id="3344" r:id="rId31"/>
    <p:sldId id="3341" r:id="rId32"/>
    <p:sldId id="3343" r:id="rId33"/>
    <p:sldId id="3296" r:id="rId34"/>
  </p:sldIdLst>
  <p:sldSz cx="9145588" cy="5145088"/>
  <p:notesSz cx="6858000" cy="9144000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2FC3"/>
    <a:srgbClr val="AE1233"/>
    <a:srgbClr val="9F7B63"/>
    <a:srgbClr val="F48E77"/>
    <a:srgbClr val="A1BD70"/>
    <a:srgbClr val="889EB6"/>
    <a:srgbClr val="004236"/>
    <a:srgbClr val="169274"/>
    <a:srgbClr val="60AEA9"/>
    <a:srgbClr val="84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2986" autoAdjust="0"/>
  </p:normalViewPr>
  <p:slideViewPr>
    <p:cSldViewPr>
      <p:cViewPr varScale="1">
        <p:scale>
          <a:sx n="114" d="100"/>
          <a:sy n="114" d="100"/>
        </p:scale>
        <p:origin x="610" y="82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4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0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7" r:id="rId8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yuxuanliu1@link.cuhk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07" y="-3174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5862" y="410717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1056291" y="1879963"/>
            <a:ext cx="690088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Survey of Reconfigurable Accelerator in Large-Scale Data Center and Cloud</a:t>
            </a:r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2196530" y="3071794"/>
            <a:ext cx="4968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Project Presentation of CSC6031: Advanced Computer Architecture</a:t>
            </a: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48568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2869315" y="3593418"/>
            <a:ext cx="3456384" cy="71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●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Presenter: Liu Yuxuan</a:t>
            </a:r>
          </a:p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Email: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  <a:hlinkClick r:id="rId4"/>
              </a:rPr>
              <a:t>yuxuanliu1@link.cuhk.edu.cn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The Chinese University of Hong Kong, Shenzhen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4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6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1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619268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590465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Milestone of Microsoft Project Catapult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5A61C7-6818-9B12-D156-4DECB3A27FCF}"/>
              </a:ext>
            </a:extLst>
          </p:cNvPr>
          <p:cNvCxnSpPr>
            <a:cxnSpLocks/>
          </p:cNvCxnSpPr>
          <p:nvPr/>
        </p:nvCxnSpPr>
        <p:spPr>
          <a:xfrm flipH="1">
            <a:off x="4572794" y="1104756"/>
            <a:ext cx="5664" cy="4040332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组合 30">
            <a:extLst>
              <a:ext uri="{FF2B5EF4-FFF2-40B4-BE49-F238E27FC236}">
                <a16:creationId xmlns:a16="http://schemas.microsoft.com/office/drawing/2014/main" id="{C16B8B83-B4B4-2CCE-AE8F-D99FCE578F52}"/>
              </a:ext>
            </a:extLst>
          </p:cNvPr>
          <p:cNvGrpSpPr/>
          <p:nvPr/>
        </p:nvGrpSpPr>
        <p:grpSpPr>
          <a:xfrm>
            <a:off x="1766168" y="1245292"/>
            <a:ext cx="3254421" cy="725518"/>
            <a:chOff x="5879462" y="287200"/>
            <a:chExt cx="3545784" cy="79036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595DA86-086E-FE4C-1435-39DAC7479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9" name="组合 32">
              <a:extLst>
                <a:ext uri="{FF2B5EF4-FFF2-40B4-BE49-F238E27FC236}">
                  <a16:creationId xmlns:a16="http://schemas.microsoft.com/office/drawing/2014/main" id="{17DC455E-98A2-AD9D-C48B-604A2A58676E}"/>
                </a:ext>
              </a:extLst>
            </p:cNvPr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10" name="Freeform 56">
                <a:extLst>
                  <a:ext uri="{FF2B5EF4-FFF2-40B4-BE49-F238E27FC236}">
                    <a16:creationId xmlns:a16="http://schemas.microsoft.com/office/drawing/2014/main" id="{D14E538A-ABFC-50F2-FF2B-7F293C4D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Freeform 57">
                <a:extLst>
                  <a:ext uri="{FF2B5EF4-FFF2-40B4-BE49-F238E27FC236}">
                    <a16:creationId xmlns:a16="http://schemas.microsoft.com/office/drawing/2014/main" id="{CFB62020-9955-4F9F-C739-0B9264B1F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58">
                <a:extLst>
                  <a:ext uri="{FF2B5EF4-FFF2-40B4-BE49-F238E27FC236}">
                    <a16:creationId xmlns:a16="http://schemas.microsoft.com/office/drawing/2014/main" id="{3DAA28BF-3B02-FAEB-7D1F-24AB54514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F0662BB-F304-F2DF-4E80-5C3CC71834FD}"/>
              </a:ext>
            </a:extLst>
          </p:cNvPr>
          <p:cNvSpPr txBox="1"/>
          <p:nvPr/>
        </p:nvSpPr>
        <p:spPr>
          <a:xfrm>
            <a:off x="4039831" y="1321559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2010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" name="组合 37">
            <a:extLst>
              <a:ext uri="{FF2B5EF4-FFF2-40B4-BE49-F238E27FC236}">
                <a16:creationId xmlns:a16="http://schemas.microsoft.com/office/drawing/2014/main" id="{2639D417-48AC-4FD6-6304-AFDA3DBA4E4C}"/>
              </a:ext>
            </a:extLst>
          </p:cNvPr>
          <p:cNvGrpSpPr/>
          <p:nvPr/>
        </p:nvGrpSpPr>
        <p:grpSpPr>
          <a:xfrm>
            <a:off x="1766168" y="2733289"/>
            <a:ext cx="3254421" cy="725518"/>
            <a:chOff x="5879462" y="287200"/>
            <a:chExt cx="3545784" cy="79036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185A6FB-F53F-1A3A-CB60-068D18172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16" name="组合 39">
              <a:extLst>
                <a:ext uri="{FF2B5EF4-FFF2-40B4-BE49-F238E27FC236}">
                  <a16:creationId xmlns:a16="http://schemas.microsoft.com/office/drawing/2014/main" id="{FA65EED2-DDF2-BE71-3F86-D682E2EDFFBB}"/>
                </a:ext>
              </a:extLst>
            </p:cNvPr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17" name="Freeform 56">
                <a:extLst>
                  <a:ext uri="{FF2B5EF4-FFF2-40B4-BE49-F238E27FC236}">
                    <a16:creationId xmlns:a16="http://schemas.microsoft.com/office/drawing/2014/main" id="{3F1C8D07-C623-FBD4-D3EB-3D197FEB0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57">
                <a:extLst>
                  <a:ext uri="{FF2B5EF4-FFF2-40B4-BE49-F238E27FC236}">
                    <a16:creationId xmlns:a16="http://schemas.microsoft.com/office/drawing/2014/main" id="{322C0061-36CD-0C7B-D3E5-5227A6923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58">
                <a:extLst>
                  <a:ext uri="{FF2B5EF4-FFF2-40B4-BE49-F238E27FC236}">
                    <a16:creationId xmlns:a16="http://schemas.microsoft.com/office/drawing/2014/main" id="{E23C0C87-844C-04BF-3852-DCE0A7FC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2D77A29-7B7A-3248-59E9-7BB3FA21702C}"/>
              </a:ext>
            </a:extLst>
          </p:cNvPr>
          <p:cNvSpPr txBox="1"/>
          <p:nvPr/>
        </p:nvSpPr>
        <p:spPr>
          <a:xfrm>
            <a:off x="4036290" y="2790968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2014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44">
            <a:extLst>
              <a:ext uri="{FF2B5EF4-FFF2-40B4-BE49-F238E27FC236}">
                <a16:creationId xmlns:a16="http://schemas.microsoft.com/office/drawing/2014/main" id="{099D5BE2-5519-556F-4909-43D9A50D065A}"/>
              </a:ext>
            </a:extLst>
          </p:cNvPr>
          <p:cNvGrpSpPr/>
          <p:nvPr/>
        </p:nvGrpSpPr>
        <p:grpSpPr>
          <a:xfrm flipH="1">
            <a:off x="4140746" y="1986434"/>
            <a:ext cx="3254421" cy="725518"/>
            <a:chOff x="5879462" y="287200"/>
            <a:chExt cx="3545784" cy="79036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DD27C28-DC42-A08D-1629-852C7EED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23" name="组合 46">
              <a:extLst>
                <a:ext uri="{FF2B5EF4-FFF2-40B4-BE49-F238E27FC236}">
                  <a16:creationId xmlns:a16="http://schemas.microsoft.com/office/drawing/2014/main" id="{C514403A-80B8-A571-F149-7D2DB3D107B6}"/>
                </a:ext>
              </a:extLst>
            </p:cNvPr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24" name="Freeform 56">
                <a:extLst>
                  <a:ext uri="{FF2B5EF4-FFF2-40B4-BE49-F238E27FC236}">
                    <a16:creationId xmlns:a16="http://schemas.microsoft.com/office/drawing/2014/main" id="{860A16AC-9C25-A74F-B6BB-E7AC8A204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2A78E083-CA9C-0219-97FD-2EDCD9CA2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E01837BB-0520-09C9-6AB0-CB4060FA3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C3E0700-A2D7-DC47-98C9-07C18D38FF9C}"/>
              </a:ext>
            </a:extLst>
          </p:cNvPr>
          <p:cNvSpPr txBox="1"/>
          <p:nvPr/>
        </p:nvSpPr>
        <p:spPr>
          <a:xfrm>
            <a:off x="4149882" y="2054794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2011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21170E-B8D2-52C9-A278-4A045CF6E52B}"/>
              </a:ext>
            </a:extLst>
          </p:cNvPr>
          <p:cNvSpPr txBox="1"/>
          <p:nvPr/>
        </p:nvSpPr>
        <p:spPr>
          <a:xfrm>
            <a:off x="2359517" y="1300272"/>
            <a:ext cx="1484820" cy="3001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Proposal Initiate</a:t>
            </a:r>
            <a:endParaRPr lang="zh-CN" altLang="en-US" sz="15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861B72-E3B9-0EDB-4BF7-9A8EF0A29963}"/>
              </a:ext>
            </a:extLst>
          </p:cNvPr>
          <p:cNvSpPr txBox="1"/>
          <p:nvPr/>
        </p:nvSpPr>
        <p:spPr>
          <a:xfrm>
            <a:off x="1779788" y="2794839"/>
            <a:ext cx="241535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 Release Catapult v1 ISCA’14</a:t>
            </a:r>
            <a:endParaRPr lang="zh-CN" altLang="en-US" sz="15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6DE2EEB-FBF0-621A-BC34-7ECE2CE3F1DF}"/>
              </a:ext>
            </a:extLst>
          </p:cNvPr>
          <p:cNvSpPr txBox="1"/>
          <p:nvPr/>
        </p:nvSpPr>
        <p:spPr>
          <a:xfrm>
            <a:off x="4902720" y="2039165"/>
            <a:ext cx="2318278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First Prototype Developed</a:t>
            </a:r>
            <a:endParaRPr lang="zh-CN" altLang="en-US" sz="15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7E6399-A67C-F7C2-7724-6751E83B89EF}"/>
              </a:ext>
            </a:extLst>
          </p:cNvPr>
          <p:cNvSpPr txBox="1"/>
          <p:nvPr/>
        </p:nvSpPr>
        <p:spPr>
          <a:xfrm>
            <a:off x="5032514" y="2451390"/>
            <a:ext cx="3521351" cy="2830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Catapult v0 accelerating Bing </a:t>
            </a:r>
            <a:r>
              <a:rPr lang="en-US" altLang="zh-CN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IndexServer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 Engine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D653BF-7153-DB24-8F66-6C7B9104DDF1}"/>
              </a:ext>
            </a:extLst>
          </p:cNvPr>
          <p:cNvSpPr txBox="1"/>
          <p:nvPr/>
        </p:nvSpPr>
        <p:spPr>
          <a:xfrm>
            <a:off x="181258" y="3183752"/>
            <a:ext cx="4084295" cy="2830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Deploy on 1632 servers accelerating web search services </a:t>
            </a:r>
          </a:p>
        </p:txBody>
      </p:sp>
      <p:grpSp>
        <p:nvGrpSpPr>
          <p:cNvPr id="36" name="组合 44">
            <a:extLst>
              <a:ext uri="{FF2B5EF4-FFF2-40B4-BE49-F238E27FC236}">
                <a16:creationId xmlns:a16="http://schemas.microsoft.com/office/drawing/2014/main" id="{8572EAA8-0E86-2767-9CF8-8B1ABBFDD0D2}"/>
              </a:ext>
            </a:extLst>
          </p:cNvPr>
          <p:cNvGrpSpPr/>
          <p:nvPr/>
        </p:nvGrpSpPr>
        <p:grpSpPr>
          <a:xfrm flipH="1">
            <a:off x="4140746" y="3518229"/>
            <a:ext cx="3254421" cy="725518"/>
            <a:chOff x="5879462" y="287200"/>
            <a:chExt cx="3545784" cy="790365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97DE9BD-3064-6022-9582-4FFFDD82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38" name="组合 46">
              <a:extLst>
                <a:ext uri="{FF2B5EF4-FFF2-40B4-BE49-F238E27FC236}">
                  <a16:creationId xmlns:a16="http://schemas.microsoft.com/office/drawing/2014/main" id="{4AD785EC-603C-F66E-B736-0485E7DCCB81}"/>
                </a:ext>
              </a:extLst>
            </p:cNvPr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39" name="Freeform 56">
                <a:extLst>
                  <a:ext uri="{FF2B5EF4-FFF2-40B4-BE49-F238E27FC236}">
                    <a16:creationId xmlns:a16="http://schemas.microsoft.com/office/drawing/2014/main" id="{845A99A8-75FF-FAF8-D2E4-483FA7804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57">
                <a:extLst>
                  <a:ext uri="{FF2B5EF4-FFF2-40B4-BE49-F238E27FC236}">
                    <a16:creationId xmlns:a16="http://schemas.microsoft.com/office/drawing/2014/main" id="{01E2397F-5A39-F09F-668F-396496770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58">
                <a:extLst>
                  <a:ext uri="{FF2B5EF4-FFF2-40B4-BE49-F238E27FC236}">
                    <a16:creationId xmlns:a16="http://schemas.microsoft.com/office/drawing/2014/main" id="{700F6472-6C17-1E23-D172-5C0933834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D5C7F5D-D9D5-88D3-50E7-B07783266440}"/>
              </a:ext>
            </a:extLst>
          </p:cNvPr>
          <p:cNvSpPr txBox="1"/>
          <p:nvPr/>
        </p:nvSpPr>
        <p:spPr>
          <a:xfrm>
            <a:off x="4149882" y="3586589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2016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F34A072-866F-D1EF-C162-876270464A13}"/>
              </a:ext>
            </a:extLst>
          </p:cNvPr>
          <p:cNvSpPr txBox="1"/>
          <p:nvPr/>
        </p:nvSpPr>
        <p:spPr>
          <a:xfrm>
            <a:off x="4791633" y="3571288"/>
            <a:ext cx="2586894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Release Catapult v2 MICRO’16</a:t>
            </a:r>
            <a:endParaRPr lang="zh-CN" altLang="en-US" sz="15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602AFC5-4415-FAEA-B81A-8D947AC85496}"/>
              </a:ext>
            </a:extLst>
          </p:cNvPr>
          <p:cNvSpPr txBox="1"/>
          <p:nvPr/>
        </p:nvSpPr>
        <p:spPr>
          <a:xfrm>
            <a:off x="5015824" y="4003458"/>
            <a:ext cx="3346379" cy="525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Deploy on 5760 servers accelerating major web search and network services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F9D8E25-605D-59D5-F904-57CE3D316617}"/>
              </a:ext>
            </a:extLst>
          </p:cNvPr>
          <p:cNvSpPr txBox="1"/>
          <p:nvPr/>
        </p:nvSpPr>
        <p:spPr>
          <a:xfrm>
            <a:off x="307611" y="1667220"/>
            <a:ext cx="3931534" cy="2830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Propose to use FPGAs at scale to accelerate web search</a:t>
            </a:r>
          </a:p>
        </p:txBody>
      </p:sp>
      <p:grpSp>
        <p:nvGrpSpPr>
          <p:cNvPr id="46" name="组合 37">
            <a:extLst>
              <a:ext uri="{FF2B5EF4-FFF2-40B4-BE49-F238E27FC236}">
                <a16:creationId xmlns:a16="http://schemas.microsoft.com/office/drawing/2014/main" id="{5FD30E19-DF60-76A3-DDBF-94EDB7568FB8}"/>
              </a:ext>
            </a:extLst>
          </p:cNvPr>
          <p:cNvGrpSpPr/>
          <p:nvPr/>
        </p:nvGrpSpPr>
        <p:grpSpPr>
          <a:xfrm>
            <a:off x="1757055" y="4272480"/>
            <a:ext cx="3254421" cy="725518"/>
            <a:chOff x="5879462" y="287200"/>
            <a:chExt cx="3545784" cy="790365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48C94E5-A8BB-57B3-2E06-FB53BE2A1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48" name="组合 39">
              <a:extLst>
                <a:ext uri="{FF2B5EF4-FFF2-40B4-BE49-F238E27FC236}">
                  <a16:creationId xmlns:a16="http://schemas.microsoft.com/office/drawing/2014/main" id="{A5187A78-DDD6-1B7D-0C7A-76EBE9E13BC6}"/>
                </a:ext>
              </a:extLst>
            </p:cNvPr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9" name="Freeform 56">
                <a:extLst>
                  <a:ext uri="{FF2B5EF4-FFF2-40B4-BE49-F238E27FC236}">
                    <a16:creationId xmlns:a16="http://schemas.microsoft.com/office/drawing/2014/main" id="{23DE15E7-46C5-D14B-9611-57B29BB09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57">
                <a:extLst>
                  <a:ext uri="{FF2B5EF4-FFF2-40B4-BE49-F238E27FC236}">
                    <a16:creationId xmlns:a16="http://schemas.microsoft.com/office/drawing/2014/main" id="{EAE98DE2-CFAE-F9A5-DB97-03759A77C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58">
                <a:extLst>
                  <a:ext uri="{FF2B5EF4-FFF2-40B4-BE49-F238E27FC236}">
                    <a16:creationId xmlns:a16="http://schemas.microsoft.com/office/drawing/2014/main" id="{49D62A13-FA1F-8614-62E0-A96BD59A2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49AFA4EC-6326-8480-D9D0-BAF6A6A6B816}"/>
              </a:ext>
            </a:extLst>
          </p:cNvPr>
          <p:cNvSpPr txBox="1"/>
          <p:nvPr/>
        </p:nvSpPr>
        <p:spPr>
          <a:xfrm>
            <a:off x="4027177" y="4330159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2018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58B9FF-9D01-374E-5ECC-D1092229005C}"/>
              </a:ext>
            </a:extLst>
          </p:cNvPr>
          <p:cNvSpPr txBox="1"/>
          <p:nvPr/>
        </p:nvSpPr>
        <p:spPr>
          <a:xfrm>
            <a:off x="1770675" y="4334030"/>
            <a:ext cx="241535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 Release Brainwave ISCA’18</a:t>
            </a:r>
            <a:endParaRPr lang="zh-CN" altLang="en-US" sz="15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8ADDB67-4A34-7B0B-9BE5-7E43CA7A17EE}"/>
              </a:ext>
            </a:extLst>
          </p:cNvPr>
          <p:cNvSpPr txBox="1"/>
          <p:nvPr/>
        </p:nvSpPr>
        <p:spPr>
          <a:xfrm>
            <a:off x="918068" y="4749854"/>
            <a:ext cx="4084295" cy="2830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Use FPGAs to accelerate DNN and </a:t>
            </a:r>
            <a:r>
              <a:rPr lang="en-US" altLang="zh-CN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SmartNICs</a:t>
            </a:r>
            <a:endParaRPr lang="en-US" altLang="zh-CN" sz="10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26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727280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705678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v0 — Straightforward But Poor Design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132383"/>
            <a:ext cx="6192688" cy="3744415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Motivation &amp; Goal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Achieve the required capacity for a large-scale reconfigurable fabric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Six-in-One Board Design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Six Xilinx Virtix-6 FPGA on one daughter board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FPGAs inter-connected in a mesh network with general-purpose I/</a:t>
            </a:r>
            <a:r>
              <a:rPr lang="en-US" altLang="zh-CN" sz="1400" dirty="0" err="1"/>
              <a:t>Os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FPGA serves as local compute accelerator (co-processor)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Problems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Inelastic FPGA Resources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Incompatible power and physical space for the board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Single-Point-Of-Failure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Limited Functionality of local co-processor architecture</a:t>
            </a:r>
            <a:endParaRPr lang="en-US" altLang="zh-CN" sz="17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4C208C-9E0E-9C58-F2B8-EE68F2AB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042" y="2932590"/>
            <a:ext cx="3802778" cy="17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914" y="4782725"/>
            <a:ext cx="3024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6. Photograph of Catapult v0 Board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771377-5607-FBA0-AB52-DA16CEEFF68C}"/>
              </a:ext>
            </a:extLst>
          </p:cNvPr>
          <p:cNvSpPr/>
          <p:nvPr/>
        </p:nvSpPr>
        <p:spPr>
          <a:xfrm>
            <a:off x="5724923" y="3004592"/>
            <a:ext cx="576064" cy="576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7093C5-F19F-73A0-EE4F-AFBA46C937ED}"/>
              </a:ext>
            </a:extLst>
          </p:cNvPr>
          <p:cNvSpPr/>
          <p:nvPr/>
        </p:nvSpPr>
        <p:spPr>
          <a:xfrm>
            <a:off x="5724923" y="3602324"/>
            <a:ext cx="576064" cy="576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CDE374-3AD6-D88B-C7FC-D48C6CC2D916}"/>
              </a:ext>
            </a:extLst>
          </p:cNvPr>
          <p:cNvSpPr/>
          <p:nvPr/>
        </p:nvSpPr>
        <p:spPr>
          <a:xfrm>
            <a:off x="7165082" y="3026260"/>
            <a:ext cx="576064" cy="576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AAF18E-027E-95CA-8538-33F712804B97}"/>
              </a:ext>
            </a:extLst>
          </p:cNvPr>
          <p:cNvSpPr/>
          <p:nvPr/>
        </p:nvSpPr>
        <p:spPr>
          <a:xfrm>
            <a:off x="7165082" y="3685365"/>
            <a:ext cx="576064" cy="576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8873C6-5857-BE29-786E-5FDC60E6E4D8}"/>
              </a:ext>
            </a:extLst>
          </p:cNvPr>
          <p:cNvSpPr/>
          <p:nvPr/>
        </p:nvSpPr>
        <p:spPr>
          <a:xfrm>
            <a:off x="8006143" y="3015054"/>
            <a:ext cx="576064" cy="576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9ACD21-3D36-4098-D7E9-9A8C9C237CC6}"/>
              </a:ext>
            </a:extLst>
          </p:cNvPr>
          <p:cNvSpPr/>
          <p:nvPr/>
        </p:nvSpPr>
        <p:spPr>
          <a:xfrm>
            <a:off x="8003279" y="3686118"/>
            <a:ext cx="576064" cy="576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4655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475252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705678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v1 — A Global View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132384"/>
            <a:ext cx="5976664" cy="35783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Motivation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&amp; Goal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Elastic, low-latency, and good failure detection &amp; recovery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One-in-One Board Design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One Altera </a:t>
            </a:r>
            <a:r>
              <a:rPr lang="en-US" altLang="zh-CN" sz="1400" dirty="0" err="1"/>
              <a:t>Straix</a:t>
            </a:r>
            <a:r>
              <a:rPr lang="en-US" altLang="zh-CN" sz="1400" dirty="0"/>
              <a:t> V FPGA on one daughtercard with 8GB DRAM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Inter-FPGA </a:t>
            </a:r>
            <a:r>
              <a:rPr lang="en-US" altLang="zh-CN" sz="1400" dirty="0">
                <a:solidFill>
                  <a:srgbClr val="FF0000"/>
                </a:solidFill>
              </a:rPr>
              <a:t>direct secondary network </a:t>
            </a:r>
            <a:r>
              <a:rPr lang="en-US" altLang="zh-CN" sz="1400" dirty="0"/>
              <a:t>in 2D 6x8 torus (48 as a rack)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FPGA serves as local and remote compute accelerator (co-processor)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Use one  local FPGA through PCIe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Use remote FPGAs with secondary network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Cost &amp; Power Consumption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Less than 30% extra system TCO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Less than 10% extra server power 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400" dirty="0"/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480" y="4765487"/>
            <a:ext cx="48245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8. Diagram of 1U, half-width server hosting the FPGA board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3959BF-FE71-E9FC-7C26-28285733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55" y="1175513"/>
            <a:ext cx="1703501" cy="1495031"/>
          </a:xfrm>
          <a:prstGeom prst="rect">
            <a:avLst/>
          </a:prstGeom>
        </p:spPr>
      </p:pic>
      <p:sp>
        <p:nvSpPr>
          <p:cNvPr id="9" name="文本框 92">
            <a:extLst>
              <a:ext uri="{FF2B5EF4-FFF2-40B4-BE49-F238E27FC236}">
                <a16:creationId xmlns:a16="http://schemas.microsoft.com/office/drawing/2014/main" id="{6CACA389-0D85-923D-AC3C-BEAE3DA6C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37" y="2634696"/>
            <a:ext cx="31719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7. 2D 6 x 8 Torus Network Topology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72FE0A-4A4C-B25A-CDF0-A13D86529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480" y="3276848"/>
            <a:ext cx="5060666" cy="146125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7EF338E-9939-3990-2E84-F1E1D29CC3BE}"/>
              </a:ext>
            </a:extLst>
          </p:cNvPr>
          <p:cNvSpPr/>
          <p:nvPr/>
        </p:nvSpPr>
        <p:spPr>
          <a:xfrm>
            <a:off x="8254952" y="4082846"/>
            <a:ext cx="710330" cy="6278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60BB80B-4785-4085-777A-DB5F11F5585C}"/>
              </a:ext>
            </a:extLst>
          </p:cNvPr>
          <p:cNvSpPr txBox="1"/>
          <p:nvPr/>
        </p:nvSpPr>
        <p:spPr>
          <a:xfrm>
            <a:off x="7669138" y="3601208"/>
            <a:ext cx="1572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 Here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3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633670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705678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v1 — Shell &amp; Role Architecture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132384"/>
            <a:ext cx="4824536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Motivation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A simple and accessible interface to software application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Enhance user productivity and design re-use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Resilience and debugging support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Partial Reconfiguration with Shell/Role Architecture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Split all programmable logic blocks into shell &amp; role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Shell (23%): reusable common logic across application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dirty="0"/>
              <a:t> Not configurable logics by the application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Role (77%): Acceleration Application logic itself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dirty="0"/>
              <a:t> Configurable logics by the application</a:t>
            </a: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624" y="4765487"/>
            <a:ext cx="3761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8. Shell &amp; Role Architecture for Catapult v1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58B5046-2B6C-51FF-81B4-056D9DE0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34" y="1214554"/>
            <a:ext cx="3761391" cy="34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720080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705678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v1 — Accelerate Bing Ranking Service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132383"/>
            <a:ext cx="4968552" cy="3960439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Macro-pipeline with Multiple FPGA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1 FPGA for Feature Extraction (FE)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2 FPGAs for Free-Form Expressions (FFE)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1 FPGA for Compression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3 FPGAs for Machine-Learning Scoring Models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1 FPGA for redundancy in case of failure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Some Useful Terms for Later Understanding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&lt;Query, Document&gt; pair as input request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Query: user-input keywords for searching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Document: web pages, files or videos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Free-Form Expression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Combine multiple extracted features to be a hybrid feature</a:t>
            </a: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378" y="4289390"/>
            <a:ext cx="38539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9. Roles of FPGAs on the Reconfigurable Fabric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FBFCAA-6CA0-18B2-A00E-5F328093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43" y="1283025"/>
            <a:ext cx="3747288" cy="30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835292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v1 — Accelerate Feature Extraction with MISD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1" y="1132384"/>
            <a:ext cx="4885046" cy="38164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Why MISD for FE?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Need to compute thousands of different features</a:t>
            </a:r>
          </a:p>
          <a:p>
            <a:pPr marL="325161" lvl="1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1400" dirty="0"/>
              <a:t>    of the same document, which is read-only in this stage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Multiple operations performed on the same data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Different feature needs different computation, hard to SIMD parallelism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Multi-threading is not needed as the document is shared and read-only, energy in-efficiency BTW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How MISD performs parallelism?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43 unique FE state machines in parallel on one document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Merge similar computations in one state machine for better throughput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Gather feature values from feature extraction state machines</a:t>
            </a:r>
            <a:endParaRPr lang="en-US" altLang="zh-CN" dirty="0"/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889" y="4084712"/>
            <a:ext cx="3626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9. MISD Parallelism with FSMs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47D770-0CDC-7ACE-D3E9-4F9CE0062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40" y="1636439"/>
            <a:ext cx="3907625" cy="219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835292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v1 — Accelerate FFE with Thread-Interleaving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9AF9C9E-ADAF-2FC9-4FE0-86D6E47CF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321" y="1132384"/>
                <a:ext cx="4824537" cy="381642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62580" indent="-162580" algn="l" defTabSz="650321" rtl="0" eaLnBrk="1" latinLnBrk="0" hangingPunct="1">
                  <a:lnSpc>
                    <a:spcPct val="90000"/>
                  </a:lnSpc>
                  <a:spcBef>
                    <a:spcPts val="711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87741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12902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38062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223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8384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13544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8705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63865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b="1" dirty="0"/>
                  <a:t>Why Multi-Threading for FFE?</a:t>
                </a:r>
                <a:endParaRPr lang="en-US" altLang="zh-CN" sz="1400" dirty="0"/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 Highly varied complexity of expressions</a:t>
                </a:r>
              </a:p>
              <a:p>
                <a:pPr lvl="2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1200" dirty="0"/>
                  <a:t>Highly varied latency From simple add to complex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𝑝𝑜𝑤</m:t>
                    </m:r>
                  </m:oMath>
                </a14:m>
                <a:endParaRPr lang="en-US" altLang="zh-CN" sz="1200" dirty="0"/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Massive multi-thread interleaving can hide the long latencies of operations</a:t>
                </a:r>
              </a:p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b="1" dirty="0"/>
                  <a:t>How FFE gets accelerated?</a:t>
                </a:r>
                <a:endParaRPr lang="en-US" altLang="zh-CN" sz="1400" dirty="0"/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Dedicated function units like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𝑓𝑝𝑑𝑖𝑣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altLang="zh-CN" dirty="0"/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60 cores x 4 threads Interleaving on one single FPGA</a:t>
                </a:r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Static thread scheduling for determined performance</a:t>
                </a:r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Double-buffered feature storage for higher throughput</a:t>
                </a:r>
              </a:p>
              <a:p>
                <a:pPr lvl="2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1200" dirty="0"/>
                  <a:t>Enable one to be loaded while another being processed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9AF9C9E-ADAF-2FC9-4FE0-86D6E47C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1" y="1132384"/>
                <a:ext cx="4824537" cy="3816424"/>
              </a:xfrm>
              <a:prstGeom prst="rect">
                <a:avLst/>
              </a:prstGeom>
              <a:blipFill>
                <a:blip r:embed="rId3"/>
                <a:stretch>
                  <a:fillRect l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92">
            <a:extLst>
              <a:ext uri="{FF2B5EF4-FFF2-40B4-BE49-F238E27FC236}">
                <a16:creationId xmlns:a16="http://schemas.microsoft.com/office/drawing/2014/main" id="{AC765BB5-D8C0-0AB5-AA4C-834C8A160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121" y="4125363"/>
            <a:ext cx="38539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10. FFE Placed-and-Routed on FPGA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2969D9-C612-EF28-EEC9-00B3F3D0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097" y="2089861"/>
            <a:ext cx="4096491" cy="19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8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590465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v1 — Putting it All Together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132383"/>
            <a:ext cx="7632848" cy="3935337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How FPGA Succeed in Accelerating Ranking Service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Reconfigure Different Architecture for Different Tasks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Dedicated function units for complex operations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Dedicated secondary network between FPGAs</a:t>
            </a:r>
          </a:p>
          <a:p>
            <a:pPr marL="325161" lvl="1" indent="0" fontAlgn="auto">
              <a:lnSpc>
                <a:spcPct val="130000"/>
              </a:lnSpc>
              <a:spcAft>
                <a:spcPts val="0"/>
              </a:spcAft>
              <a:buNone/>
            </a:pPr>
            <a:endParaRPr lang="en-US" altLang="zh-CN" sz="1400" dirty="0"/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Problems on Secondary Network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Expensive and complicated secondary network, hard to maintain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One node failure in torus network affects the neighbor nodes and requires re-routing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Dedicated secondary network is hard to scale for more FPGAs inter-connected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Back-end Cloud Architecture limits the functionality of other areas like networking and storage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</a:pPr>
            <a:endParaRPr lang="en-US" altLang="zh-CN" sz="17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29B896-E7F7-3C40-5C85-58C0D964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553" y="77368"/>
            <a:ext cx="2014794" cy="1768229"/>
          </a:xfrm>
          <a:prstGeom prst="rect">
            <a:avLst/>
          </a:prstGeom>
        </p:spPr>
      </p:pic>
      <p:sp>
        <p:nvSpPr>
          <p:cNvPr id="13" name="文本框 92">
            <a:extLst>
              <a:ext uri="{FF2B5EF4-FFF2-40B4-BE49-F238E27FC236}">
                <a16:creationId xmlns:a16="http://schemas.microsoft.com/office/drawing/2014/main" id="{7E56CB89-0779-3640-AEEB-3A01461E4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982" y="1845597"/>
            <a:ext cx="29830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11. 2D 6 x 8 Torus Network Failure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乘号 13">
            <a:extLst>
              <a:ext uri="{FF2B5EF4-FFF2-40B4-BE49-F238E27FC236}">
                <a16:creationId xmlns:a16="http://schemas.microsoft.com/office/drawing/2014/main" id="{4BF56506-1F86-0BED-7770-280BDCACDBE0}"/>
              </a:ext>
            </a:extLst>
          </p:cNvPr>
          <p:cNvSpPr/>
          <p:nvPr/>
        </p:nvSpPr>
        <p:spPr>
          <a:xfrm>
            <a:off x="7368146" y="693403"/>
            <a:ext cx="235766" cy="200971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ED23EA18-42A5-6935-B8B2-B05DB358D522}"/>
              </a:ext>
            </a:extLst>
          </p:cNvPr>
          <p:cNvSpPr/>
          <p:nvPr/>
        </p:nvSpPr>
        <p:spPr>
          <a:xfrm>
            <a:off x="7369889" y="500137"/>
            <a:ext cx="235766" cy="200971"/>
          </a:xfrm>
          <a:prstGeom prst="mathMultiply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乘号 15">
            <a:extLst>
              <a:ext uri="{FF2B5EF4-FFF2-40B4-BE49-F238E27FC236}">
                <a16:creationId xmlns:a16="http://schemas.microsoft.com/office/drawing/2014/main" id="{54EB8C83-CB2D-6B6A-C623-673EFFD9B5FA}"/>
              </a:ext>
            </a:extLst>
          </p:cNvPr>
          <p:cNvSpPr/>
          <p:nvPr/>
        </p:nvSpPr>
        <p:spPr>
          <a:xfrm>
            <a:off x="7132380" y="698676"/>
            <a:ext cx="235766" cy="200971"/>
          </a:xfrm>
          <a:prstGeom prst="mathMultiply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7" name="乘号 16">
            <a:extLst>
              <a:ext uri="{FF2B5EF4-FFF2-40B4-BE49-F238E27FC236}">
                <a16:creationId xmlns:a16="http://schemas.microsoft.com/office/drawing/2014/main" id="{B6101925-5A96-66A8-1FA2-D8371B4E24C9}"/>
              </a:ext>
            </a:extLst>
          </p:cNvPr>
          <p:cNvSpPr/>
          <p:nvPr/>
        </p:nvSpPr>
        <p:spPr>
          <a:xfrm>
            <a:off x="7578458" y="695882"/>
            <a:ext cx="235766" cy="200971"/>
          </a:xfrm>
          <a:prstGeom prst="mathMultiply">
            <a:avLst/>
          </a:prstGeom>
          <a:solidFill>
            <a:srgbClr val="8B2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C69DA166-6634-BFA0-DAFB-53CD6FDD3E0C}"/>
              </a:ext>
            </a:extLst>
          </p:cNvPr>
          <p:cNvSpPr/>
          <p:nvPr/>
        </p:nvSpPr>
        <p:spPr>
          <a:xfrm>
            <a:off x="7368146" y="865894"/>
            <a:ext cx="235766" cy="200971"/>
          </a:xfrm>
          <a:prstGeom prst="mathMultiply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0789B-6704-B989-DEAA-8CB2D92D4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888" y="2078332"/>
            <a:ext cx="3012871" cy="15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3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835292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 — Review of Cloud Acceleration Architectures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132383"/>
            <a:ext cx="6264696" cy="2090389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Four Types of Cloud Acceleration Architectures Mentioned in this Survey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b="1" dirty="0"/>
              <a:t> Co-Processor </a:t>
            </a:r>
            <a:r>
              <a:rPr lang="en-US" altLang="zh-CN" sz="1400" dirty="0"/>
              <a:t>(Catapult v0):  Local Compute Acceleration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b="1" dirty="0"/>
              <a:t> Back-End </a:t>
            </a:r>
            <a:r>
              <a:rPr lang="en-US" altLang="zh-CN" sz="1400" dirty="0"/>
              <a:t>(Catapult v1): ultra-low latency, rack-scale FPGA-FPGA Connection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b="1" dirty="0"/>
              <a:t> Bump-in-the-Wire </a:t>
            </a:r>
            <a:r>
              <a:rPr lang="en-US" altLang="zh-CN" sz="1400" dirty="0"/>
              <a:t>(Catapult v2 &amp; Brainwave): large scale compute (local and remote), network, and storage acceleration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b="1" dirty="0"/>
              <a:t> Smart NICs </a:t>
            </a:r>
            <a:r>
              <a:rPr lang="en-US" altLang="zh-CN" sz="1400" dirty="0"/>
              <a:t>(Azure NSDI’18): SDN &amp; local network acceleration</a:t>
            </a: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718" y="4804792"/>
            <a:ext cx="50198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12. Four Cloud Acceleration Architectures in this Survey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41E100-D5E0-EECE-96AD-746D9D57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82" y="3154120"/>
            <a:ext cx="1669692" cy="14774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46BE77-3DE9-20D1-CFEF-EF7C1DA7A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3463"/>
            <a:ext cx="1584176" cy="14764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866677-3DA5-35BB-3DEB-88F35D6F2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652" y="3178495"/>
            <a:ext cx="1669693" cy="14822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8360745-C4AE-70F8-9034-D3515D992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998" y="1290202"/>
            <a:ext cx="1368152" cy="33976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75FD7F-3B2A-9811-6115-0419E7C95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3790" y="1112013"/>
            <a:ext cx="238764" cy="3838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16BA7FE-650C-14C3-7E01-3E66B4C413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872" y="3237969"/>
            <a:ext cx="1915110" cy="13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5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806489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v2 — Bump-in-the-Wire Cloud Architecture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132384"/>
            <a:ext cx="3672408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Motivation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Enable FPGAs to accelerate more tasks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Local &amp; Remote Compute Acceleration 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SDN and Network Crypto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More Scalable and Resilient to Failure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Hardware Plane &amp; Design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FPGA as a layer between server’s NIC and the Ethernet network switches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FF0000"/>
                </a:solidFill>
              </a:rPr>
              <a:t> FPGAs can generate and consume their own network flow independent of the host CPU (Pure FPGA-FPGA Connection)</a:t>
            </a:r>
            <a:endParaRPr lang="en-US" altLang="zh-CN" sz="17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400" dirty="0"/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371" y="4371534"/>
            <a:ext cx="4246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13. (a) Decoupled Programmable Hardware Plane</a:t>
            </a:r>
          </a:p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 Server + FPGA Schematic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A0A37A-DFD5-552F-77A2-D26E6ADC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14" y="1636440"/>
            <a:ext cx="5221422" cy="26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09BA03-BB79-CD2A-48B3-7547B2976E6C}"/>
              </a:ext>
            </a:extLst>
          </p:cNvPr>
          <p:cNvSpPr/>
          <p:nvPr/>
        </p:nvSpPr>
        <p:spPr>
          <a:xfrm>
            <a:off x="324322" y="268288"/>
            <a:ext cx="8496944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99836D-76FE-967E-631E-5075AB284EEB}"/>
              </a:ext>
            </a:extLst>
          </p:cNvPr>
          <p:cNvSpPr/>
          <p:nvPr/>
        </p:nvSpPr>
        <p:spPr>
          <a:xfrm>
            <a:off x="0" y="2356520"/>
            <a:ext cx="205172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273E2378-30C4-BE17-BFEC-346622EEAD36}"/>
              </a:ext>
            </a:extLst>
          </p:cNvPr>
          <p:cNvSpPr/>
          <p:nvPr/>
        </p:nvSpPr>
        <p:spPr>
          <a:xfrm>
            <a:off x="2277890" y="2318760"/>
            <a:ext cx="363438" cy="36355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B3DE70-532E-895A-CB29-3A22C7764AE8}"/>
              </a:ext>
            </a:extLst>
          </p:cNvPr>
          <p:cNvSpPr txBox="1"/>
          <p:nvPr/>
        </p:nvSpPr>
        <p:spPr>
          <a:xfrm>
            <a:off x="917493" y="1809924"/>
            <a:ext cx="1542116" cy="482825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</a:rPr>
              <a:t>CONTENTS</a:t>
            </a:r>
            <a:endParaRPr lang="zh-CN" altLang="en-US" sz="28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grpSp>
        <p:nvGrpSpPr>
          <p:cNvPr id="7" name="组合 93">
            <a:extLst>
              <a:ext uri="{FF2B5EF4-FFF2-40B4-BE49-F238E27FC236}">
                <a16:creationId xmlns:a16="http://schemas.microsoft.com/office/drawing/2014/main" id="{92F1F517-96D4-68D6-4405-2352EEA69FE0}"/>
              </a:ext>
            </a:extLst>
          </p:cNvPr>
          <p:cNvGrpSpPr>
            <a:grpSpLocks/>
          </p:cNvGrpSpPr>
          <p:nvPr/>
        </p:nvGrpSpPr>
        <p:grpSpPr bwMode="auto">
          <a:xfrm>
            <a:off x="3348658" y="1132384"/>
            <a:ext cx="5397211" cy="463594"/>
            <a:chOff x="320318" y="607960"/>
            <a:chExt cx="9595987" cy="824600"/>
          </a:xfrm>
        </p:grpSpPr>
        <p:grpSp>
          <p:nvGrpSpPr>
            <p:cNvPr id="8" name="组合 91">
              <a:extLst>
                <a:ext uri="{FF2B5EF4-FFF2-40B4-BE49-F238E27FC236}">
                  <a16:creationId xmlns:a16="http://schemas.microsoft.com/office/drawing/2014/main" id="{1F88BB4A-A079-E9C0-6F67-491011593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0" name="菱形 9">
                <a:extLst>
                  <a:ext uri="{FF2B5EF4-FFF2-40B4-BE49-F238E27FC236}">
                    <a16:creationId xmlns:a16="http://schemas.microsoft.com/office/drawing/2014/main" id="{1F7FDBD2-4CCF-68EE-5489-C10F59BAE2BD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90">
                <a:extLst>
                  <a:ext uri="{FF2B5EF4-FFF2-40B4-BE49-F238E27FC236}">
                    <a16:creationId xmlns:a16="http://schemas.microsoft.com/office/drawing/2014/main" id="{D19559E5-75FD-612E-5B5C-20AFA12C6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18" y="763809"/>
                <a:ext cx="883920" cy="533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92">
              <a:extLst>
                <a:ext uri="{FF2B5EF4-FFF2-40B4-BE49-F238E27FC236}">
                  <a16:creationId xmlns:a16="http://schemas.microsoft.com/office/drawing/2014/main" id="{390CC31B-4974-3B4F-08F5-489246B23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740" y="746536"/>
              <a:ext cx="8667565" cy="54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Reconfigurable Accelerator and FPGA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99">
            <a:extLst>
              <a:ext uri="{FF2B5EF4-FFF2-40B4-BE49-F238E27FC236}">
                <a16:creationId xmlns:a16="http://schemas.microsoft.com/office/drawing/2014/main" id="{C13118EE-0FBE-714B-E901-EA2CA2B379B2}"/>
              </a:ext>
            </a:extLst>
          </p:cNvPr>
          <p:cNvGrpSpPr>
            <a:grpSpLocks/>
          </p:cNvGrpSpPr>
          <p:nvPr/>
        </p:nvGrpSpPr>
        <p:grpSpPr bwMode="auto">
          <a:xfrm>
            <a:off x="3348658" y="1847719"/>
            <a:ext cx="4948042" cy="690445"/>
            <a:chOff x="320318" y="430124"/>
            <a:chExt cx="8797384" cy="1228106"/>
          </a:xfrm>
        </p:grpSpPr>
        <p:grpSp>
          <p:nvGrpSpPr>
            <p:cNvPr id="13" name="组合 100">
              <a:extLst>
                <a:ext uri="{FF2B5EF4-FFF2-40B4-BE49-F238E27FC236}">
                  <a16:creationId xmlns:a16="http://schemas.microsoft.com/office/drawing/2014/main" id="{CBD5C92E-EAF1-BA50-0FF0-2DF61007B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18" y="607960"/>
              <a:ext cx="883920" cy="824600"/>
              <a:chOff x="320318" y="607960"/>
              <a:chExt cx="883920" cy="824600"/>
            </a:xfrm>
          </p:grpSpPr>
          <p:sp>
            <p:nvSpPr>
              <p:cNvPr id="15" name="菱形 14">
                <a:extLst>
                  <a:ext uri="{FF2B5EF4-FFF2-40B4-BE49-F238E27FC236}">
                    <a16:creationId xmlns:a16="http://schemas.microsoft.com/office/drawing/2014/main" id="{FBC60E8C-CE24-9DD6-C89B-228436D4B2D3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03">
                <a:extLst>
                  <a:ext uri="{FF2B5EF4-FFF2-40B4-BE49-F238E27FC236}">
                    <a16:creationId xmlns:a16="http://schemas.microsoft.com/office/drawing/2014/main" id="{0C16F6C5-B4E4-9CE4-B3EA-0AE8343A7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18" y="777299"/>
                <a:ext cx="883920" cy="533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文本框 101">
              <a:extLst>
                <a:ext uri="{FF2B5EF4-FFF2-40B4-BE49-F238E27FC236}">
                  <a16:creationId xmlns:a16="http://schemas.microsoft.com/office/drawing/2014/main" id="{9AF097C6-E5DD-F2E6-E103-5D42530E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021" y="430124"/>
              <a:ext cx="7832681" cy="1228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Applying FPGAs in Large-Scale Data Center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 Study of Microsoft Project Catapult</a:t>
              </a:r>
            </a:p>
          </p:txBody>
        </p:sp>
      </p:grpSp>
      <p:grpSp>
        <p:nvGrpSpPr>
          <p:cNvPr id="17" name="组合 109">
            <a:extLst>
              <a:ext uri="{FF2B5EF4-FFF2-40B4-BE49-F238E27FC236}">
                <a16:creationId xmlns:a16="http://schemas.microsoft.com/office/drawing/2014/main" id="{45B479D2-7ED4-6486-AF8E-76F51A0B9A42}"/>
              </a:ext>
            </a:extLst>
          </p:cNvPr>
          <p:cNvGrpSpPr>
            <a:grpSpLocks/>
          </p:cNvGrpSpPr>
          <p:nvPr/>
        </p:nvGrpSpPr>
        <p:grpSpPr bwMode="auto">
          <a:xfrm>
            <a:off x="3365624" y="2809176"/>
            <a:ext cx="5239618" cy="463594"/>
            <a:chOff x="350483" y="607960"/>
            <a:chExt cx="9315794" cy="824600"/>
          </a:xfrm>
        </p:grpSpPr>
        <p:grpSp>
          <p:nvGrpSpPr>
            <p:cNvPr id="18" name="组合 110">
              <a:extLst>
                <a:ext uri="{FF2B5EF4-FFF2-40B4-BE49-F238E27FC236}">
                  <a16:creationId xmlns:a16="http://schemas.microsoft.com/office/drawing/2014/main" id="{628CCE53-16F1-CAA7-1EC1-B02D06D7C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83" y="607960"/>
              <a:ext cx="883920" cy="824600"/>
              <a:chOff x="350483" y="607960"/>
              <a:chExt cx="883920" cy="824600"/>
            </a:xfrm>
          </p:grpSpPr>
          <p:sp>
            <p:nvSpPr>
              <p:cNvPr id="20" name="菱形 19">
                <a:extLst>
                  <a:ext uri="{FF2B5EF4-FFF2-40B4-BE49-F238E27FC236}">
                    <a16:creationId xmlns:a16="http://schemas.microsoft.com/office/drawing/2014/main" id="{73A84F55-183C-4A13-5095-39AEFE51157D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113">
                <a:extLst>
                  <a:ext uri="{FF2B5EF4-FFF2-40B4-BE49-F238E27FC236}">
                    <a16:creationId xmlns:a16="http://schemas.microsoft.com/office/drawing/2014/main" id="{2B969EAB-EC74-9B96-E323-8ECCC9295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83" y="777299"/>
                <a:ext cx="883920" cy="533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文本框 111">
              <a:extLst>
                <a:ext uri="{FF2B5EF4-FFF2-40B4-BE49-F238E27FC236}">
                  <a16:creationId xmlns:a16="http://schemas.microsoft.com/office/drawing/2014/main" id="{D70E3BA8-0511-4AE3-9C1F-30AE31C0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484" y="751571"/>
              <a:ext cx="8344793" cy="54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Challenges and Opportunities of FPGAs in the Cloud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119">
            <a:extLst>
              <a:ext uri="{FF2B5EF4-FFF2-40B4-BE49-F238E27FC236}">
                <a16:creationId xmlns:a16="http://schemas.microsoft.com/office/drawing/2014/main" id="{7B9F5C9D-D9C2-09CD-C99F-C7F4B34E7602}"/>
              </a:ext>
            </a:extLst>
          </p:cNvPr>
          <p:cNvGrpSpPr>
            <a:grpSpLocks/>
          </p:cNvGrpSpPr>
          <p:nvPr/>
        </p:nvGrpSpPr>
        <p:grpSpPr bwMode="auto">
          <a:xfrm>
            <a:off x="3365624" y="3562123"/>
            <a:ext cx="4138990" cy="463594"/>
            <a:chOff x="341177" y="607960"/>
            <a:chExt cx="7358929" cy="824600"/>
          </a:xfrm>
        </p:grpSpPr>
        <p:grpSp>
          <p:nvGrpSpPr>
            <p:cNvPr id="34" name="组合 120">
              <a:extLst>
                <a:ext uri="{FF2B5EF4-FFF2-40B4-BE49-F238E27FC236}">
                  <a16:creationId xmlns:a16="http://schemas.microsoft.com/office/drawing/2014/main" id="{977BB2D5-90C7-7AD5-C3CF-0C9A291E7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77" y="607960"/>
              <a:ext cx="883920" cy="824600"/>
              <a:chOff x="341177" y="607960"/>
              <a:chExt cx="883920" cy="824600"/>
            </a:xfrm>
          </p:grpSpPr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EE2427C6-6C9F-1107-A213-207E95967334}"/>
                  </a:ext>
                </a:extLst>
              </p:cNvPr>
              <p:cNvSpPr/>
              <p:nvPr/>
            </p:nvSpPr>
            <p:spPr>
              <a:xfrm>
                <a:off x="350483" y="607960"/>
                <a:ext cx="823994" cy="8246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框 123">
                <a:extLst>
                  <a:ext uri="{FF2B5EF4-FFF2-40B4-BE49-F238E27FC236}">
                    <a16:creationId xmlns:a16="http://schemas.microsoft.com/office/drawing/2014/main" id="{65BE3255-2207-282C-033E-A7A0F835E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177" y="790790"/>
                <a:ext cx="883920" cy="533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文本框 121">
              <a:extLst>
                <a:ext uri="{FF2B5EF4-FFF2-40B4-BE49-F238E27FC236}">
                  <a16:creationId xmlns:a16="http://schemas.microsoft.com/office/drawing/2014/main" id="{DB95088C-1677-1EE3-2B0F-55A0495F1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715" y="762772"/>
              <a:ext cx="6424391" cy="547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806489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v2 — New Shell &amp; Role Architecture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9AF9C9E-ADAF-2FC9-4FE0-86D6E47CF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321" y="1132383"/>
                <a:ext cx="4763941" cy="3597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62580" indent="-162580" algn="l" defTabSz="650321" rtl="0" eaLnBrk="1" latinLnBrk="0" hangingPunct="1">
                  <a:lnSpc>
                    <a:spcPct val="90000"/>
                  </a:lnSpc>
                  <a:spcBef>
                    <a:spcPts val="711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87741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12902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38062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223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8384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13544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8705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63865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b="1" dirty="0"/>
                  <a:t>Compared to Catapult v1</a:t>
                </a:r>
                <a:endParaRPr lang="en-US" altLang="zh-CN" sz="1400" dirty="0"/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Large area as network layer (occupies 14% area)</a:t>
                </a:r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Shell occupies more area than v1 (23% to 44%)</a:t>
                </a:r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Enable Multiple Roles in one FPGA</a:t>
                </a:r>
              </a:p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b="1" dirty="0"/>
                  <a:t>FPGA as a Global Resource Pool</a:t>
                </a:r>
                <a:endParaRPr lang="en-US" altLang="zh-CN" sz="1400" dirty="0"/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 Light-weight Transport Layer (LTL) is the protocol of FPGA-FPGA inter-connection through primary network.</a:t>
                </a:r>
              </a:p>
              <a:p>
                <a:pPr lvl="2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1200" dirty="0"/>
                  <a:t> Comparable round-trip latency as torus (2.9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1200" dirty="0"/>
                  <a:t> for L0 tier)</a:t>
                </a:r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Intra-FPGA Elastic Router (ER) with virtual channel support for multi-roles.</a:t>
                </a:r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All FPGAs form a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elastic and scalable resource pool</a:t>
                </a:r>
                <a:endParaRPr lang="en-US" altLang="zh-CN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9AF9C9E-ADAF-2FC9-4FE0-86D6E47C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1" y="1132383"/>
                <a:ext cx="4763941" cy="3597272"/>
              </a:xfrm>
              <a:prstGeom prst="rect">
                <a:avLst/>
              </a:prstGeom>
              <a:blipFill>
                <a:blip r:embed="rId3"/>
                <a:stretch>
                  <a:fillRect l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818" y="4487335"/>
            <a:ext cx="38539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14. Shell &amp; Role Architecture on Catapult v2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D17E78-314B-C930-77E4-0B7158498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263" y="1359443"/>
            <a:ext cx="3473108" cy="29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698477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v2 — New Acceleration Possibilities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9AF9C9E-ADAF-2FC9-4FE0-86D6E47CF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322" y="1132383"/>
                <a:ext cx="8496944" cy="3816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62580" indent="-162580" algn="l" defTabSz="650321" rtl="0" eaLnBrk="1" latinLnBrk="0" hangingPunct="1">
                  <a:lnSpc>
                    <a:spcPct val="90000"/>
                  </a:lnSpc>
                  <a:spcBef>
                    <a:spcPts val="711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87741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12902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38062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223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8384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13544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8705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63865" indent="-162580" algn="l" defTabSz="650321" rtl="0" eaLnBrk="1" latinLnBrk="0" hangingPunct="1">
                  <a:lnSpc>
                    <a:spcPct val="90000"/>
                  </a:lnSpc>
                  <a:spcBef>
                    <a:spcPts val="356"/>
                  </a:spcBef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b="1" dirty="0"/>
                  <a:t>Local Compute Accelerations</a:t>
                </a:r>
                <a:endParaRPr lang="en-US" altLang="zh-CN" sz="1400" dirty="0"/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Intra-FPGA (Multi-Role) Connection with Elastic Router (ER)</a:t>
                </a:r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CPU-FPGA connection through PCIe bus (ER as Intermediate Router)</a:t>
                </a:r>
              </a:p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b="1" dirty="0"/>
                  <a:t>Remote Compute Accelerations</a:t>
                </a:r>
                <a:endParaRPr lang="en-US" altLang="zh-CN" sz="1400" dirty="0"/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Inter-FPGA connection with LTL through high bandwidth (40Gb/s) primary network</a:t>
                </a:r>
              </a:p>
              <a:p>
                <a:pPr lvl="2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1400" dirty="0"/>
                  <a:t> Elasticity: Spare FPGAs can be donated and Services can allocate more than 1 FPGAs for acceleration</a:t>
                </a:r>
              </a:p>
              <a:p>
                <a:pPr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b="1" dirty="0"/>
                  <a:t>Local Network Acceleration</a:t>
                </a:r>
                <a:endParaRPr lang="en-US" altLang="zh-CN" sz="1400" dirty="0"/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Offload encrypt/decrypt workload from CPU to bump-in-the-wire FPGA</a:t>
                </a:r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AES-CBC-SHA1 crypto needs at least 15 CPU cores for 40 Gb/s full duplex</a:t>
                </a:r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Acceptable higher FPGA latency than CPU (11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1400" dirty="0"/>
                  <a:t> over 4 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1400" dirty="0"/>
                  <a:t>), much better performance in GCM crypto</a:t>
                </a:r>
              </a:p>
              <a:p>
                <a:pPr lvl="1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/>
                  <a:t> Also deployed for Azure software-define networks (SDN)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9AF9C9E-ADAF-2FC9-4FE0-86D6E47C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2" y="1132383"/>
                <a:ext cx="8496944" cy="3816425"/>
              </a:xfrm>
              <a:prstGeom prst="rect">
                <a:avLst/>
              </a:prstGeom>
              <a:blipFill>
                <a:blip r:embed="rId3"/>
                <a:stretch>
                  <a:fillRect l="-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75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806489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v2 — Hardware-as-a-Service 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HaaS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1" y="1132383"/>
            <a:ext cx="4718409" cy="3597272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Multi-Level Resource Manager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From top to bottom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Resource Manager (RM)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Service Manager (SM) as one of FM nodes in a service 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FPGA Manager (FM)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Go from Data Center to Cloud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</a:t>
            </a:r>
            <a:r>
              <a:rPr lang="en-US" altLang="zh-CN" sz="1200" dirty="0"/>
              <a:t>Catapult v1 (ISCA’14): </a:t>
            </a:r>
            <a:r>
              <a:rPr lang="en-US" altLang="zh-CN" sz="1200" b="0" i="0" u="none" strike="noStrike" baseline="0" dirty="0">
                <a:latin typeface="NimbusRomNo9L-Medi"/>
              </a:rPr>
              <a:t>A Reconfigurable Fabric for Accelerating Large-Scale </a:t>
            </a:r>
            <a:r>
              <a:rPr lang="en-US" altLang="zh-CN" sz="1200" b="0" i="0" u="none" strike="noStrike" baseline="0" dirty="0">
                <a:solidFill>
                  <a:srgbClr val="FF0000"/>
                </a:solidFill>
                <a:latin typeface="NimbusRomNo9L-Medi"/>
              </a:rPr>
              <a:t>Datacenter</a:t>
            </a:r>
            <a:r>
              <a:rPr lang="en-US" altLang="zh-CN" sz="1200" b="0" i="0" u="none" strike="noStrike" baseline="0" dirty="0">
                <a:latin typeface="NimbusRomNo9L-Medi"/>
              </a:rPr>
              <a:t> Services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NimbusRomNo9L-Medi"/>
              </a:rPr>
              <a:t> Catapult v2 (MICRO’16): </a:t>
            </a:r>
            <a:r>
              <a:rPr lang="en-US" altLang="zh-CN" sz="1200" b="0" i="0" u="none" strike="noStrike" baseline="0" dirty="0">
                <a:latin typeface="NimbusRomNo9L-Regu"/>
              </a:rPr>
              <a:t>A </a:t>
            </a:r>
            <a:r>
              <a:rPr lang="en-US" altLang="zh-CN" sz="1200" b="0" i="0" u="none" strike="noStrike" baseline="0" dirty="0">
                <a:solidFill>
                  <a:srgbClr val="FF0000"/>
                </a:solidFill>
                <a:latin typeface="NimbusRomNo9L-Regu"/>
              </a:rPr>
              <a:t>Cloud</a:t>
            </a:r>
            <a:r>
              <a:rPr lang="en-US" altLang="zh-CN" sz="1200" b="0" i="0" u="none" strike="noStrike" baseline="0" dirty="0">
                <a:latin typeface="NimbusRomNo9L-Regu"/>
              </a:rPr>
              <a:t>-Scale Acceleration Architecture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NimbusRomNo9L-Regu"/>
              </a:rPr>
              <a:t> More elastic, scalable, failure resilience, and easy-to-share</a:t>
            </a:r>
            <a:endParaRPr lang="en-US" altLang="zh-CN" sz="1200" dirty="0"/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731" y="4126439"/>
            <a:ext cx="38539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15. Two </a:t>
            </a:r>
            <a:r>
              <a:rPr lang="en-US" altLang="zh-CN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HaaS</a:t>
            </a:r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-Enabled Accelerator Services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F86B2C-45D1-EB01-5E48-C73BEF3C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2" y="1516432"/>
            <a:ext cx="4128717" cy="244463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12C2FE8F-96AB-0C7C-9AB2-06B47230C470}"/>
              </a:ext>
            </a:extLst>
          </p:cNvPr>
          <p:cNvSpPr/>
          <p:nvPr/>
        </p:nvSpPr>
        <p:spPr>
          <a:xfrm rot="967986">
            <a:off x="2274122" y="3566200"/>
            <a:ext cx="428538" cy="10092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13786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590465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v2 — Putting it All Together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1" y="1132383"/>
            <a:ext cx="5184577" cy="35972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Features over Catapult v1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Bump-in-the-wire instead of back-end architecture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Able to take and accelerate more workloads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inter/intra FPGA connection without secondary network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Cloud-Scale elastic, scalable and easy-to-share solution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Better Performance over Software Solution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2.25x more throughput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20% tail latency drop in both local &amp; remote acceleration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Problems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Too much FPGA area occupied by shell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 Lack of multi-tenant resource sharing as a cloud service provider</a:t>
            </a:r>
            <a:endParaRPr lang="en-US" altLang="zh-CN" sz="2100" dirty="0"/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590" y="4186972"/>
            <a:ext cx="38539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16. Latency and Throughput for Catapult v2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8878A8-7384-AA87-104C-76F4325F1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74" y="1560382"/>
            <a:ext cx="3600914" cy="24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7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633670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to Brainwave — AI Acceleration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1" y="1132383"/>
            <a:ext cx="6264697" cy="3597272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Background &amp; Motivation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Accelerate NN inference based on Catapult v2 FPGA infrastructure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GPUs have excellent performance with batching but long latency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/>
              <a:t>parallelism within and across request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/>
              <a:t> under-utilization and long latency for online mode, when requests come one by one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Exploit parallelism within single request for real-time, low-latency AI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Trade-Off: Faster Clock Rate vs. Higher Utilization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Increasing clock rate improves performance, but reduce efficiency</a:t>
            </a:r>
            <a:endParaRPr lang="en-US" altLang="zh-CN" sz="2400" dirty="0"/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Increased pipeline bubbles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/>
              <a:t> </a:t>
            </a:r>
            <a:r>
              <a:rPr lang="en-US" altLang="zh-CN" sz="1400" dirty="0"/>
              <a:t>FPGAs have lower clock rate than GPU and ASIC due to the overhead of reconfigurable logic (from performance-dominant to efficiency-dominant)</a:t>
            </a: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859" y="4498822"/>
            <a:ext cx="262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17. Utilization scaling with</a:t>
            </a:r>
          </a:p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increasing batch size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6375E9-E7B3-DFE2-9014-3D6DE290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18" y="336195"/>
            <a:ext cx="2192574" cy="19687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B144C6-8B25-4016-5CED-0537E39B5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05" y="2302587"/>
            <a:ext cx="2114887" cy="20283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346FC96-3B47-B7B7-DDA3-E7B7949F063A}"/>
              </a:ext>
            </a:extLst>
          </p:cNvPr>
          <p:cNvSpPr txBox="1"/>
          <p:nvPr/>
        </p:nvSpPr>
        <p:spPr>
          <a:xfrm>
            <a:off x="7297748" y="70927"/>
            <a:ext cx="775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5D5588-4196-C4EF-E42A-E16AE73B9A55}"/>
              </a:ext>
            </a:extLst>
          </p:cNvPr>
          <p:cNvSpPr txBox="1"/>
          <p:nvPr/>
        </p:nvSpPr>
        <p:spPr>
          <a:xfrm>
            <a:off x="7885113" y="68885"/>
            <a:ext cx="775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6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619268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Brainwave — NPU + FPGA Architecture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1" y="1132382"/>
            <a:ext cx="5256585" cy="38164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Single-Thread SIMD Microarchitecture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Only one technique is tied to FPGA while others could stay in NPU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Focus on parallelizing matrix-vector multiplication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Chaining of Dependent Instructions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300" dirty="0"/>
              <a:t>Pass values directly from one operation to the next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300" dirty="0"/>
              <a:t>Avoid complex dependency check and multi-port register file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Mega-SIMD with 2D Tiled Matrix</a:t>
            </a:r>
            <a:endParaRPr lang="en-US" altLang="zh-CN" sz="1300" dirty="0"/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Configurable NPU ISA with Compact and Simple Abstraction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Variable data types (precision, fp8, fp16, fp32,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Variable vector size &amp; matrix-vector tile size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Evaluation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35 TFLOPS on large RNN benchmarks without batching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 10-90x lower latency than GPGPU for large models</a:t>
            </a: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244" y="4591155"/>
            <a:ext cx="35295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18. Overview of Matrix-Vector Tile Engine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A4C11C-6791-0FBF-E2DC-A6EC3BFE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031" y="1348409"/>
            <a:ext cx="3116660" cy="31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4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367240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Catapult — Summary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1" y="1132383"/>
            <a:ext cx="8208913" cy="35972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Analysis on the 5 Guidelines of DSA proposed by our Textbook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Use dedicated memories to minimize the distance over which data is moved</a:t>
            </a:r>
          </a:p>
          <a:p>
            <a:pPr marL="650322" lvl="2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1200" dirty="0"/>
              <a:t>     There are on-chip memory in FPGA, that can be customized for application use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Invest the resources saved from dropping advanced microarchitectural optimizations into more arithmetic units or bigger memory</a:t>
            </a:r>
          </a:p>
          <a:p>
            <a:pPr marL="650322" lvl="2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1200" dirty="0"/>
              <a:t>     One Altera V FPGA has 3926 18-bit ALUs. Also, the 60 cores can be created on one FPGA for FFE acceleration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500" dirty="0"/>
              <a:t> Use the easiest form of parallelism that matches the domain</a:t>
            </a:r>
          </a:p>
          <a:p>
            <a:pPr marL="650322" lvl="2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1200" dirty="0"/>
              <a:t>     MISD for FE Acceleration and multi-thread interleaving for FFE acceleration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500" dirty="0"/>
              <a:t>Reduce data size and type to the simplest needed for the domain</a:t>
            </a:r>
          </a:p>
          <a:p>
            <a:pPr marL="650322" lvl="2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1200" dirty="0"/>
              <a:t>     Brainwave NPU supports various data types, like fp8, fp16, fp32, etc.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500" dirty="0"/>
              <a:t>Use a domain-specific programming language to port code to the DSA</a:t>
            </a:r>
          </a:p>
          <a:p>
            <a:pPr marL="650322" lvl="2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  Microsoft still uses Verilog HDL to implement its FPGA accelerator</a:t>
            </a:r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6661F497-6ABE-9315-77DF-508D372F0906}"/>
              </a:ext>
            </a:extLst>
          </p:cNvPr>
          <p:cNvSpPr/>
          <p:nvPr/>
        </p:nvSpPr>
        <p:spPr>
          <a:xfrm>
            <a:off x="842907" y="4341278"/>
            <a:ext cx="373000" cy="366972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028" name="Picture 4" descr="打钩符号图片_科学技术_高清素材_图行天下图库">
            <a:extLst>
              <a:ext uri="{FF2B5EF4-FFF2-40B4-BE49-F238E27FC236}">
                <a16:creationId xmlns:a16="http://schemas.microsoft.com/office/drawing/2014/main" id="{FC736774-D863-3852-EC56-0D14EEA9C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5" y="3776219"/>
            <a:ext cx="308493" cy="3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打钩符号图片_科学技术_高清素材_图行天下图库">
            <a:extLst>
              <a:ext uri="{FF2B5EF4-FFF2-40B4-BE49-F238E27FC236}">
                <a16:creationId xmlns:a16="http://schemas.microsoft.com/office/drawing/2014/main" id="{320DB529-9DA3-2CF3-DCAC-50D6D2E6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51" y="3167555"/>
            <a:ext cx="308493" cy="3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打钩符号图片_科学技术_高清素材_图行天下图库">
            <a:extLst>
              <a:ext uri="{FF2B5EF4-FFF2-40B4-BE49-F238E27FC236}">
                <a16:creationId xmlns:a16="http://schemas.microsoft.com/office/drawing/2014/main" id="{239A05A1-381C-F3DC-F37B-7AA3F240E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50" y="2550098"/>
            <a:ext cx="308493" cy="3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打钩符号图片_科学技术_高清素材_图行天下图库">
            <a:extLst>
              <a:ext uri="{FF2B5EF4-FFF2-40B4-BE49-F238E27FC236}">
                <a16:creationId xmlns:a16="http://schemas.microsoft.com/office/drawing/2014/main" id="{3623A32E-6D08-B15C-DF59-9FDC8DA01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86" y="1745128"/>
            <a:ext cx="308493" cy="3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17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020441" y="1536697"/>
            <a:ext cx="2130415" cy="2071693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8686" y="2054624"/>
            <a:ext cx="11050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3756440" y="2541785"/>
            <a:ext cx="410445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13163" y="2763703"/>
            <a:ext cx="93610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43578" y="2054624"/>
            <a:ext cx="45365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 of FPGAs in the Cloud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3743578" y="2650132"/>
            <a:ext cx="3537075" cy="281111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Quick Review of Related Area and Works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84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590465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Enabling FPGAs in the Cloud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204394"/>
            <a:ext cx="5184577" cy="394069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sz="1700" b="1" dirty="0"/>
              <a:t>Like VMs, FPGA cloud service providers must allow multi-tenant applications running on the same FPGA with the following constraints</a:t>
            </a:r>
            <a:endParaRPr lang="en-US" altLang="zh-CN" sz="1700" dirty="0"/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/>
              <a:t>Resource Abstraction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 FPGAs as programmable resource pool (PRP)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 Abstracted into resources of registers, LUTs, memory,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 Need HW manufacturer to support HW-independent </a:t>
            </a:r>
            <a:r>
              <a:rPr lang="en-US" altLang="zh-CN" dirty="0" err="1"/>
              <a:t>bitfiles</a:t>
            </a:r>
            <a:endParaRPr lang="en-US" altLang="zh-CN" dirty="0"/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/>
              <a:t>FPGA Sharing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800" dirty="0"/>
              <a:t> </a:t>
            </a:r>
            <a:r>
              <a:rPr lang="en-US" altLang="zh-CN" dirty="0"/>
              <a:t>virtualization and isolation among tenants applications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AmorphOS</a:t>
            </a:r>
            <a:r>
              <a:rPr lang="en-US" altLang="zh-CN" dirty="0"/>
              <a:t> and </a:t>
            </a:r>
            <a:r>
              <a:rPr lang="en-US" altLang="zh-CN" dirty="0" err="1"/>
              <a:t>Coyate</a:t>
            </a:r>
            <a:r>
              <a:rPr lang="en-US" altLang="zh-CN" dirty="0"/>
              <a:t> OS Abstraction working on this topic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/>
              <a:t>Compatibility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 Unified Software-Hardware Interfaces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/>
              <a:t>Security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 Prevent one application crashing the whole system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 Prevent applications to steal or pollute other’s memory data</a:t>
            </a: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331" y="4371029"/>
            <a:ext cx="38539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17. FPGA Framework in a Cloud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558376-33F8-C2C3-C600-8CC1ED9B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52" y="1384379"/>
            <a:ext cx="3602516" cy="28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3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662473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Techniques to Simplify FPGA Programming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204394"/>
            <a:ext cx="5328592" cy="3506324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Why FPGA is so hard to program?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/>
              <a:t>Register Transfer Level (RTL) programming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/>
              <a:t> completely different programming paradigm with SW languages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Compiler Support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Intel High-Level Synthesis (HLS) compiler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Takes untimed C++ codes and generates production-quality RTL code optimized for Intel FPGA. Accelerate the verification time over RTL.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Common Compiler Backend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Optimize Abstract Syntax Tree (AST) and generate suitable C++ for HLS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Automated Binary Translation from SW to HW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Translate ARMv8, RISC-V32imaf ISAs to HDL</a:t>
            </a: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4D18BB52-D11F-E6AD-9307-BBCB51C2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548" y="4736592"/>
            <a:ext cx="38539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18. A Verilog Code Snippet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9212442-992C-125F-D237-22D7F96A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031" y="1168792"/>
            <a:ext cx="3086720" cy="34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020441" y="1536697"/>
            <a:ext cx="2130415" cy="2071693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8686" y="2054624"/>
            <a:ext cx="11050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3576002" y="2567083"/>
            <a:ext cx="445879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13163" y="2763703"/>
            <a:ext cx="93610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5598" y="2083932"/>
            <a:ext cx="43823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Reconfigurable Accelerator and FPGA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3CC61CA5-9A1F-CCA5-EB0B-3EEDFB30F570}"/>
              </a:ext>
            </a:extLst>
          </p:cNvPr>
          <p:cNvSpPr txBox="1"/>
          <p:nvPr/>
        </p:nvSpPr>
        <p:spPr>
          <a:xfrm>
            <a:off x="3545598" y="2707286"/>
            <a:ext cx="3506938" cy="281111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Introduction, Background, and Motivation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223224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1" y="1132382"/>
            <a:ext cx="7920881" cy="3816421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Great Potential of Reconfigurable Accelerator in Data Center and Cloud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Development of domain-specific architecture as another way than general-purpose architecture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Trend of accelerating all kinds of applications with cloud infrastructure (Alibaba Damo Academy)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Host the most suitable DSA for the specific application (web search ranking, network, DNN,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Comparable performance with lower memory consumption and better resource utilization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Challenges &amp; Opportunities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Resource abstraction &amp; sharing for multi-tenant applications on the same FPGA like VM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 Complexity of HDL Programming (HLS compiler support, binary translation)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Interesting Trade-Offs</a:t>
            </a:r>
            <a:endParaRPr lang="en-US" altLang="zh-CN" sz="1400" dirty="0"/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homogeneous vs. heterogeneous and specialization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high clock rate vs. high resource utilization (fewer pipeline bubbles)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03256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2088232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132383"/>
            <a:ext cx="8712968" cy="38164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500" b="1" dirty="0">
                <a:solidFill>
                  <a:srgbClr val="FF0000"/>
                </a:solidFill>
              </a:rPr>
              <a:t> 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Putnam, Andrew, et al. "A reconfigurable fabric for accelerating large-scale datacenter services." </a:t>
            </a:r>
            <a:r>
              <a:rPr lang="en-US" altLang="zh-CN" sz="15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2014 ACM/IEEE 41st International Symposium on Computer Architecture (ISCA)</a:t>
            </a:r>
            <a:r>
              <a:rPr lang="en-US" altLang="zh-CN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 Computer Society, 2014.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Caulfield, Adrian M., et al. "A cloud-scale acceleration architecture."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 49th Annual IEEE/ACM international symposium on microarchitecture (MICRO)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2016.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Fowers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Jeremy, et al. "A configurable cloud-scale DNN processor for real-time AI."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ACM/IEEE 45th Annual International Symposium on Computer Architecture (ISCA)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Firestone, Daniel, et al. "Azure Accelerated Networking:{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SmartNICs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 in the Public Cloud."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15th USENIX Symposium on Networked Systems Design and Implementation (NSDI 18)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2018.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Hennessy, John L., and David A. Patterson.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architecture: a quantitative approach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Elsevier, 2011.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Shahzad, Hafsah, Ahmed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Sanaullah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Martin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Herbordt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"Survey and future trends for FPGA cloud architectures."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 IEEE High Performance Extreme Computing Conference (HPEC)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2021.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Ovtcharov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Kalin, et al. "Accelerating deep convolutional neural networks using specialized hardware."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Microsoft Research Whitepaper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2.11 (2015): 1-4.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Skliarova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Iouliia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Valery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Sklyarov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FPGA-BASED hardware accelerators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Publishing, 2019.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54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2088232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1369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132383"/>
            <a:ext cx="8712968" cy="3816425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Chen, Fei, et al. "Enabling FPGAs in the cloud."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11th ACM Conference on Computing Frontiers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2014.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Rankin, Dylan, et al. "FPGAs-as-a-service toolkit (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FaaST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IEEE/ACM International Workshop on Heterogeneous High-performance Reconfigurable Computing (H2RC)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2020.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Khawaja, Ahmed, et al. "Sharing, Protection, and Compatibility for Reconfigurable Fabric with {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AmorphOS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13th USENIX Symposium on Operating Systems Design and Implementation (OSDI 18)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2018.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Korolija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Dario, Timothy Roscoe, and Gustavo Alonso. "Do {OS} abstractions make sense on {FPGAs}?."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14th USENIX Symposium on Operating Systems Design and Implementation (OSDI 20)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Cong, Jason, et al. "FPGA HLS today: Successes, challenges, and opportunities."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Reconfigurable Technology and Systems (TRETS)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15.4 (2022): 1-42.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Sozzo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Emanuele, et al. "A common backend for hardware acceleration on FPGA."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IEEE International Conference on Computer Design (ICCD)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Paulino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Nuno, et al. "A Binary Translation Framework for Automated Hardware Generation."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Micro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41.4 (2021): 15-23.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992743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358550" y="2384082"/>
            <a:ext cx="446436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Thanks for Listening!</a:t>
            </a: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78162" y="3116491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3492674" y="1780456"/>
            <a:ext cx="2348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57606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547260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Reconfigurable Accelerator?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AF9C9E-ADAF-2FC9-4FE0-86D6E47CF5D0}"/>
              </a:ext>
            </a:extLst>
          </p:cNvPr>
          <p:cNvSpPr txBox="1">
            <a:spLocks/>
          </p:cNvSpPr>
          <p:nvPr/>
        </p:nvSpPr>
        <p:spPr>
          <a:xfrm>
            <a:off x="324322" y="1132384"/>
            <a:ext cx="8208912" cy="3566641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Background:</a:t>
            </a:r>
            <a:r>
              <a:rPr lang="zh-CN" altLang="en-US" sz="1400" b="1" dirty="0"/>
              <a:t> </a:t>
            </a:r>
            <a:r>
              <a:rPr lang="en-US" altLang="zh-CN" sz="1400" dirty="0"/>
              <a:t>Slowing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Moore’s</a:t>
            </a:r>
            <a:r>
              <a:rPr lang="zh-CN" altLang="en-US" sz="1400" dirty="0"/>
              <a:t> </a:t>
            </a:r>
            <a:r>
              <a:rPr lang="en-US" altLang="zh-CN" sz="1400" dirty="0"/>
              <a:t>Law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Domain-Specific Architecture (DSA) as a </a:t>
            </a:r>
            <a:r>
              <a:rPr lang="en-US" altLang="zh-CN" sz="1400" dirty="0">
                <a:solidFill>
                  <a:srgbClr val="FF0000"/>
                </a:solidFill>
              </a:rPr>
              <a:t>desperate</a:t>
            </a:r>
            <a:r>
              <a:rPr lang="en-US" altLang="zh-CN" sz="1400" dirty="0"/>
              <a:t> way for further speedup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Seeks further performance and energy gain by sacrificing homogeneous to heterogeneous</a:t>
            </a:r>
          </a:p>
          <a:p>
            <a:pPr lvl="2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200" dirty="0"/>
              <a:t> Switch from architecture-dominant to application-dominant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Three Major Types of DSA</a:t>
            </a:r>
            <a:endParaRPr lang="en-US" altLang="zh-CN" sz="1400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Graphics Processing Unit (GPU)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Reconfigurable Accelerator (FPGA)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Application-Specific Integrated Circuits (ASIC)</a:t>
            </a:r>
          </a:p>
        </p:txBody>
      </p:sp>
    </p:spTree>
    <p:extLst>
      <p:ext uri="{BB962C8B-B14F-4D97-AF65-F5344CB8AC3E}">
        <p14:creationId xmlns:p14="http://schemas.microsoft.com/office/powerpoint/2010/main" val="142369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259228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440783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FPGA?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62535C8-EA6B-07F7-E2B1-0DBAA339D2AD}"/>
              </a:ext>
            </a:extLst>
          </p:cNvPr>
          <p:cNvSpPr txBox="1">
            <a:spLocks/>
          </p:cNvSpPr>
          <p:nvPr/>
        </p:nvSpPr>
        <p:spPr>
          <a:xfrm>
            <a:off x="324321" y="1132385"/>
            <a:ext cx="7997913" cy="1296144"/>
          </a:xfrm>
          <a:prstGeom prst="rect">
            <a:avLst/>
          </a:prstGeom>
        </p:spPr>
        <p:txBody>
          <a:bodyPr>
            <a:no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Field Programming Gateway Array</a:t>
            </a:r>
            <a:endParaRPr lang="en-US" altLang="zh-CN" sz="1400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Programmable logic blocks and interconnects that can reconfigure after manufacture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Logic blocks contain look-up tables (LUTs), flip-flops that can implement logic functions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804B58-48E4-85B8-26EB-775853A8E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18" y="2797068"/>
            <a:ext cx="3386051" cy="1521423"/>
          </a:xfrm>
          <a:prstGeom prst="rect">
            <a:avLst/>
          </a:prstGeom>
        </p:spPr>
      </p:pic>
      <p:sp>
        <p:nvSpPr>
          <p:cNvPr id="10" name="文本框 92">
            <a:extLst>
              <a:ext uri="{FF2B5EF4-FFF2-40B4-BE49-F238E27FC236}">
                <a16:creationId xmlns:a16="http://schemas.microsoft.com/office/drawing/2014/main" id="{737E28A1-8D93-2627-E7D1-EE955C9B3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482" y="4613756"/>
            <a:ext cx="3104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Fig.2 Simplified Example of a Logic Cell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9A6980-01C5-8A11-3DCE-5F25CDB2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95" y="2501805"/>
            <a:ext cx="3748067" cy="2111951"/>
          </a:xfrm>
          <a:prstGeom prst="rect">
            <a:avLst/>
          </a:prstGeom>
        </p:spPr>
      </p:pic>
      <p:sp>
        <p:nvSpPr>
          <p:cNvPr id="13" name="文本框 92">
            <a:extLst>
              <a:ext uri="{FF2B5EF4-FFF2-40B4-BE49-F238E27FC236}">
                <a16:creationId xmlns:a16="http://schemas.microsoft.com/office/drawing/2014/main" id="{3740CAAC-2C1A-9F56-661F-12EA1B85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244" y="4619546"/>
            <a:ext cx="25365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Fig.1 General FPGA Architecture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7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5472608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79928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FPGA? — Market and Players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62535C8-EA6B-07F7-E2B1-0DBAA339D2AD}"/>
              </a:ext>
            </a:extLst>
          </p:cNvPr>
          <p:cNvSpPr txBox="1">
            <a:spLocks/>
          </p:cNvSpPr>
          <p:nvPr/>
        </p:nvSpPr>
        <p:spPr>
          <a:xfrm>
            <a:off x="324321" y="1132384"/>
            <a:ext cx="6120681" cy="3816424"/>
          </a:xfrm>
          <a:prstGeom prst="rect">
            <a:avLst/>
          </a:prstGeom>
        </p:spPr>
        <p:txBody>
          <a:bodyPr>
            <a:no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Huge Size &amp; Growth in FPGA Market</a:t>
            </a:r>
          </a:p>
          <a:p>
            <a:pPr lvl="1"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6.5 billion USD global FPGA market</a:t>
            </a:r>
          </a:p>
          <a:p>
            <a:pPr lvl="1"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48% Compound Annual Growth Rate (CAGR) between 2020 and 2027</a:t>
            </a:r>
          </a:p>
          <a:p>
            <a:pPr lvl="1"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Serves over 1 million hosts for Microsoft Azure </a:t>
            </a:r>
            <a:r>
              <a:rPr lang="en-US" altLang="zh-CN" sz="1400" dirty="0" err="1"/>
              <a:t>SmartNICs</a:t>
            </a:r>
            <a:r>
              <a:rPr lang="en-US" altLang="zh-CN" sz="1400" dirty="0"/>
              <a:t> application</a:t>
            </a:r>
          </a:p>
          <a:p>
            <a:pPr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Major FPGA Service Providers</a:t>
            </a:r>
          </a:p>
          <a:p>
            <a:pPr lvl="1"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Microsoft (Project Catapult, Brainwave, and Azure </a:t>
            </a:r>
            <a:r>
              <a:rPr lang="en-US" altLang="zh-CN" sz="1400" dirty="0" err="1"/>
              <a:t>SmartNICs</a:t>
            </a:r>
            <a:r>
              <a:rPr lang="en-US" altLang="zh-CN" sz="1400" dirty="0"/>
              <a:t>)</a:t>
            </a:r>
          </a:p>
          <a:p>
            <a:pPr lvl="1"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Amazon Web Services (AWS) EC2 F1</a:t>
            </a:r>
          </a:p>
          <a:p>
            <a:pPr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Major FPGA Manufacturers</a:t>
            </a:r>
          </a:p>
          <a:p>
            <a:pPr lvl="1"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Xilinx (Acquired by AMD in 2022)</a:t>
            </a:r>
          </a:p>
          <a:p>
            <a:pPr lvl="1"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Altera (Acquired by Intel in 2015)</a:t>
            </a:r>
          </a:p>
          <a:p>
            <a:pPr lvl="1"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lvl="1" fontAlgn="auto">
              <a:lnSpc>
                <a:spcPct val="13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58C571-B1A6-C1DF-1EA2-1E24C8DB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14" y="3436640"/>
            <a:ext cx="2734713" cy="1512168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F4669F-F529-1647-8194-88263551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24" y="1078188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58627C6-E049-8F21-DE0D-C32E2571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79" y="2943682"/>
            <a:ext cx="1767036" cy="17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92">
            <a:extLst>
              <a:ext uri="{FF2B5EF4-FFF2-40B4-BE49-F238E27FC236}">
                <a16:creationId xmlns:a16="http://schemas.microsoft.com/office/drawing/2014/main" id="{91C21487-5557-0DEB-1372-59C67D575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975" y="2550370"/>
            <a:ext cx="216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Straix</a:t>
            </a:r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IV FPGA from Altera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2">
            <a:extLst>
              <a:ext uri="{FF2B5EF4-FFF2-40B4-BE49-F238E27FC236}">
                <a16:creationId xmlns:a16="http://schemas.microsoft.com/office/drawing/2014/main" id="{C502F644-5FC8-602A-684B-4B2B64B18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168" y="4752967"/>
            <a:ext cx="216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Spartan FPGA from Xilinx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62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705678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727280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FPGA? — Flexibility-Efficiency Trade-Off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62535C8-EA6B-07F7-E2B1-0DBAA339D2AD}"/>
              </a:ext>
            </a:extLst>
          </p:cNvPr>
          <p:cNvSpPr txBox="1">
            <a:spLocks/>
          </p:cNvSpPr>
          <p:nvPr/>
        </p:nvSpPr>
        <p:spPr>
          <a:xfrm>
            <a:off x="324321" y="1132384"/>
            <a:ext cx="8568953" cy="1624825"/>
          </a:xfrm>
          <a:prstGeom prst="rect">
            <a:avLst/>
          </a:prstGeom>
        </p:spPr>
        <p:txBody>
          <a:bodyPr>
            <a:no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Good Balance Between Flexibility and Efficiency</a:t>
            </a:r>
            <a:endParaRPr lang="en-US" altLang="zh-CN" sz="1400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</a:t>
            </a:r>
            <a:r>
              <a:rPr lang="en-US" altLang="zh-CN" sz="1400" i="1" dirty="0"/>
              <a:t>Flexibility: </a:t>
            </a:r>
            <a:r>
              <a:rPr lang="en-US" altLang="zh-CN" sz="1400" dirty="0"/>
              <a:t>Reconfigurability means lower non-recurrent expense (NRE) and faster deployment</a:t>
            </a:r>
          </a:p>
          <a:p>
            <a:pPr lvl="2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300" dirty="0"/>
              <a:t> Alibaba has reported </a:t>
            </a:r>
            <a:r>
              <a:rPr lang="en-US" altLang="zh-CN" sz="1300" dirty="0">
                <a:solidFill>
                  <a:srgbClr val="FF0000"/>
                </a:solidFill>
              </a:rPr>
              <a:t>75% savings in TCO</a:t>
            </a:r>
            <a:r>
              <a:rPr lang="en-US" altLang="zh-CN" sz="1300" dirty="0"/>
              <a:t> by using FPGAs to oversee product images on its e-commerce site.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i="1" dirty="0"/>
              <a:t> Efficiency: </a:t>
            </a:r>
            <a:r>
              <a:rPr lang="en-US" altLang="zh-CN" sz="1400" dirty="0"/>
              <a:t>Higher throughput than CPU, more energy efficient and lower latency than GPU</a:t>
            </a:r>
          </a:p>
        </p:txBody>
      </p:sp>
      <p:sp>
        <p:nvSpPr>
          <p:cNvPr id="13" name="文本框 92">
            <a:extLst>
              <a:ext uri="{FF2B5EF4-FFF2-40B4-BE49-F238E27FC236}">
                <a16:creationId xmlns:a16="http://schemas.microsoft.com/office/drawing/2014/main" id="{3740CAAC-2C1A-9F56-661F-12EA1B85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578" y="4660776"/>
            <a:ext cx="3788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Fig.3 Trade-Off between Flexibility and Efficiency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644DE2-CCF3-1E31-EE42-78474DE02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14" y="2757212"/>
            <a:ext cx="6840760" cy="18067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ACFC99-EF5F-04A6-4844-8CA4AAFDC69B}"/>
              </a:ext>
            </a:extLst>
          </p:cNvPr>
          <p:cNvSpPr txBox="1"/>
          <p:nvPr/>
        </p:nvSpPr>
        <p:spPr>
          <a:xfrm>
            <a:off x="3652673" y="3940696"/>
            <a:ext cx="1572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 Here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D090692-5837-723F-1861-51A60092A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800" y="3112877"/>
            <a:ext cx="2483009" cy="17405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5951978-9829-D4E7-7054-5E17E3444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09" y="3113962"/>
            <a:ext cx="1453149" cy="17405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DBAB6EE-1880-282B-6AD8-BD1A2EF7B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958" y="3108650"/>
            <a:ext cx="868353" cy="174899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279A023-E6C0-F708-DC40-3231FA575E45}"/>
              </a:ext>
            </a:extLst>
          </p:cNvPr>
          <p:cNvSpPr/>
          <p:nvPr/>
        </p:nvSpPr>
        <p:spPr>
          <a:xfrm>
            <a:off x="0" y="340296"/>
            <a:ext cx="252314" cy="576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zh-CN" altLang="en-US" sz="135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69D55C-76CC-1335-5977-1507E35CF2E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08298" y="1060376"/>
            <a:ext cx="705678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6114D3E-B3E7-592F-3814-F98D767066DE}"/>
              </a:ext>
            </a:extLst>
          </p:cNvPr>
          <p:cNvSpPr/>
          <p:nvPr/>
        </p:nvSpPr>
        <p:spPr>
          <a:xfrm>
            <a:off x="468338" y="434370"/>
            <a:ext cx="82089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FPGA? — A Closer Look at Performance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62535C8-EA6B-07F7-E2B1-0DBAA339D2AD}"/>
              </a:ext>
            </a:extLst>
          </p:cNvPr>
          <p:cNvSpPr txBox="1">
            <a:spLocks/>
          </p:cNvSpPr>
          <p:nvPr/>
        </p:nvSpPr>
        <p:spPr>
          <a:xfrm>
            <a:off x="324323" y="1130442"/>
            <a:ext cx="4621709" cy="3522457"/>
          </a:xfrm>
          <a:prstGeom prst="rect">
            <a:avLst/>
          </a:prstGeom>
        </p:spPr>
        <p:txBody>
          <a:bodyPr>
            <a:no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Compared with CPU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     </a:t>
            </a:r>
            <a:r>
              <a:rPr lang="en-US" altLang="zh-CN" sz="1400" dirty="0"/>
              <a:t>Catapult on Bing’s Web Search Ranking Application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95% more throughput with the same latency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29% lower latency under the same throughput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Compared with GPU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     </a:t>
            </a:r>
            <a:r>
              <a:rPr lang="en-US" altLang="zh-CN" sz="1400" dirty="0"/>
              <a:t>Catapult on Image Classification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90% power save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/>
              <a:t> remain 40% to 50% peak throughput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  <p:sp>
        <p:nvSpPr>
          <p:cNvPr id="13" name="文本框 92">
            <a:extLst>
              <a:ext uri="{FF2B5EF4-FFF2-40B4-BE49-F238E27FC236}">
                <a16:creationId xmlns:a16="http://schemas.microsoft.com/office/drawing/2014/main" id="{3740CAAC-2C1A-9F56-661F-12EA1B85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626" y="4853417"/>
            <a:ext cx="60486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Fig.5 Comparison of Image Classification Throughput and Power Consumption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F9D3FE-5771-B5FB-3B0D-116E4CBD8E5B}"/>
              </a:ext>
            </a:extLst>
          </p:cNvPr>
          <p:cNvSpPr/>
          <p:nvPr/>
        </p:nvSpPr>
        <p:spPr>
          <a:xfrm>
            <a:off x="6461254" y="4657126"/>
            <a:ext cx="2338057" cy="1962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8BA10E-70B1-7311-E414-1CC53E749AB9}"/>
              </a:ext>
            </a:extLst>
          </p:cNvPr>
          <p:cNvSpPr/>
          <p:nvPr/>
        </p:nvSpPr>
        <p:spPr>
          <a:xfrm>
            <a:off x="6458432" y="3881803"/>
            <a:ext cx="2340879" cy="42003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450C002-6320-804E-AF50-3C5EFDB26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375" y="1089283"/>
            <a:ext cx="3528392" cy="17593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37EF0A-2B6E-124E-8BC7-26E0A327CAF3}"/>
              </a:ext>
            </a:extLst>
          </p:cNvPr>
          <p:cNvSpPr txBox="1"/>
          <p:nvPr/>
        </p:nvSpPr>
        <p:spPr>
          <a:xfrm>
            <a:off x="5707482" y="3988836"/>
            <a:ext cx="841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3DC540-E382-3405-D7E3-7823837911E0}"/>
              </a:ext>
            </a:extLst>
          </p:cNvPr>
          <p:cNvSpPr txBox="1"/>
          <p:nvPr/>
        </p:nvSpPr>
        <p:spPr>
          <a:xfrm>
            <a:off x="5844118" y="4555295"/>
            <a:ext cx="775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92">
            <a:extLst>
              <a:ext uri="{FF2B5EF4-FFF2-40B4-BE49-F238E27FC236}">
                <a16:creationId xmlns:a16="http://schemas.microsoft.com/office/drawing/2014/main" id="{81C48561-E4A6-F64B-A62F-303024769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714" y="2822136"/>
            <a:ext cx="51845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Fig.4 Throughput and Latency Comparison for Web Search Ranking</a:t>
            </a:r>
            <a:endParaRPr lang="zh-CN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F2ECC4E2-89F6-C173-BA54-1AE1489DEC15}"/>
              </a:ext>
            </a:extLst>
          </p:cNvPr>
          <p:cNvSpPr txBox="1">
            <a:spLocks/>
          </p:cNvSpPr>
          <p:nvPr/>
        </p:nvSpPr>
        <p:spPr>
          <a:xfrm>
            <a:off x="324323" y="2968783"/>
            <a:ext cx="3779766" cy="1681093"/>
          </a:xfrm>
          <a:prstGeom prst="rect">
            <a:avLst/>
          </a:prstGeom>
        </p:spPr>
        <p:txBody>
          <a:bodyPr>
            <a:no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389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020441" y="1536697"/>
            <a:ext cx="2130415" cy="2071693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8686" y="2054624"/>
            <a:ext cx="11050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3756440" y="2541785"/>
            <a:ext cx="410445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13163" y="2763703"/>
            <a:ext cx="93610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43578" y="2054624"/>
            <a:ext cx="45365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FPGAs in Large Scale Data Center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3743578" y="2650132"/>
            <a:ext cx="3479687" cy="496554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Case Study of Microsoft Project Catapult</a:t>
            </a:r>
          </a:p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Align with Textbook Chapter 7.5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63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heme/theme1.xml><?xml version="1.0" encoding="utf-8"?>
<a:theme xmlns:a="http://schemas.openxmlformats.org/drawingml/2006/main" name="1_自定义设计方案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51435" tIns="25718" rIns="51435" bIns="25718" anchor="ctr"/>
      <a:lstStyle>
        <a:defPPr algn="ctr">
          <a:defRPr sz="135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3109</Words>
  <Application>Microsoft Office PowerPoint</Application>
  <PresentationFormat>自定义</PresentationFormat>
  <Paragraphs>354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NimbusRomNo9L-Medi</vt:lpstr>
      <vt:lpstr>NimbusRomNo9L-Regu</vt:lpstr>
      <vt:lpstr>微软雅黑</vt:lpstr>
      <vt:lpstr>Arial</vt:lpstr>
      <vt:lpstr>Calibri</vt:lpstr>
      <vt:lpstr>Calibri Light</vt:lpstr>
      <vt:lpstr>Cambria Math</vt:lpstr>
      <vt:lpstr>Impact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http://www.ypppt.com/</cp:keywords>
  <cp:lastModifiedBy/>
  <cp:revision>1</cp:revision>
  <dcterms:created xsi:type="dcterms:W3CDTF">2016-10-17T14:00:15Z</dcterms:created>
  <dcterms:modified xsi:type="dcterms:W3CDTF">2023-12-12T06:11:11Z</dcterms:modified>
</cp:coreProperties>
</file>