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27"/>
  </p:notesMasterIdLst>
  <p:sldIdLst>
    <p:sldId id="256" r:id="rId3"/>
    <p:sldId id="258" r:id="rId4"/>
    <p:sldId id="302" r:id="rId5"/>
    <p:sldId id="335" r:id="rId6"/>
    <p:sldId id="354" r:id="rId7"/>
    <p:sldId id="355" r:id="rId8"/>
    <p:sldId id="358" r:id="rId9"/>
    <p:sldId id="364" r:id="rId10"/>
    <p:sldId id="366" r:id="rId11"/>
    <p:sldId id="357" r:id="rId12"/>
    <p:sldId id="359" r:id="rId13"/>
    <p:sldId id="369" r:id="rId14"/>
    <p:sldId id="371" r:id="rId15"/>
    <p:sldId id="365" r:id="rId16"/>
    <p:sldId id="368" r:id="rId17"/>
    <p:sldId id="367" r:id="rId18"/>
    <p:sldId id="360" r:id="rId19"/>
    <p:sldId id="374" r:id="rId20"/>
    <p:sldId id="363" r:id="rId21"/>
    <p:sldId id="373" r:id="rId22"/>
    <p:sldId id="361" r:id="rId23"/>
    <p:sldId id="372" r:id="rId24"/>
    <p:sldId id="362" r:id="rId25"/>
    <p:sldId id="333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2024/4/28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78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44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 we said just now, </a:t>
            </a:r>
            <a:r>
              <a:rPr lang="en-US" altLang="zh-TW" dirty="0" err="1"/>
              <a:t>fuzzbench</a:t>
            </a:r>
            <a:r>
              <a:rPr lang="en-US" altLang="zh-TW" dirty="0"/>
              <a:t> also supports private evaluation that the reports are invisible to public visitors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8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587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Fuzzbench</a:t>
            </a:r>
            <a:r>
              <a:rPr lang="en-US" altLang="zh-TW" dirty="0"/>
              <a:t> counts on code coverage as performance metric and it did not support bug counting when it was initially released in 2020</a:t>
            </a:r>
          </a:p>
          <a:p>
            <a:r>
              <a:rPr lang="en-US" altLang="zh-TW" dirty="0"/>
              <a:t>After criticized by some other papers and maybe also users, it added this feature later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283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Mbedtls</a:t>
            </a:r>
            <a:r>
              <a:rPr lang="en-US" altLang="zh-TW" dirty="0"/>
              <a:t> is an open-source library for TLS and encryption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700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925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558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211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52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8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535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62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251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00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80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This argument does not come from nowhere. Instead, the author has carried out over 50000 CPU hours of comprehensive experiments.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3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19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4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0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872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88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oogle/fuzzbench/raw/master/docs/images/FuzzBench-service.pn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ogle/fuzzbench/pull/1864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s://storage.googleapis.com/www.fuzzbench.com/reports/experimental/2023-06-22-libafl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orage.googleapis.com/www.fuzzbench.com/reports/experimental/2023-06-22-libafl/index.html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fuzzbench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oogle/oss-fuzz-gen" TargetMode="External"/><Relationship Id="rId4" Type="http://schemas.openxmlformats.org/officeDocument/2006/relationships/hyperlink" Target="https://github.com/google/fuzzer-test-sui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yberhoot.com/cybrary/application-fuzzing/" TargetMode="External"/><Relationship Id="rId4" Type="http://schemas.openxmlformats.org/officeDocument/2006/relationships/hyperlink" Target="https://www.synopsys.com/glossary/what-is-fuzz-testing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71" y="1406845"/>
            <a:ext cx="11396871" cy="2263196"/>
          </a:xfrm>
        </p:spPr>
        <p:txBody>
          <a:bodyPr/>
          <a:lstStyle/>
          <a:p>
            <a:pPr algn="ctr"/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Evaluating Fuzz Testing</a:t>
            </a:r>
            <a:b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2024.04.29</a:t>
            </a:r>
            <a:endParaRPr lang="zh-TW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472473"/>
            <a:ext cx="8534400" cy="1259393"/>
          </a:xfrm>
        </p:spPr>
        <p:txBody>
          <a:bodyPr/>
          <a:lstStyle/>
          <a:p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Liu Yuxuan &amp; Ma Haotian</a:t>
            </a:r>
          </a:p>
          <a:p>
            <a:r>
              <a:rPr lang="en-US" altLang="zh-TW" sz="2400" dirty="0"/>
              <a:t>School of </a:t>
            </a:r>
            <a:r>
              <a:rPr lang="en-US" altLang="zh-CN" sz="2400" dirty="0"/>
              <a:t>Data </a:t>
            </a:r>
            <a:r>
              <a:rPr lang="en-US" altLang="zh-TW" sz="2400" dirty="0"/>
              <a:t>Science</a:t>
            </a:r>
          </a:p>
          <a:p>
            <a:r>
              <a:rPr lang="en-US" altLang="zh-TW" sz="2400" dirty="0"/>
              <a:t>Chinese University of Hong Kong, Shenzhen</a:t>
            </a:r>
          </a:p>
        </p:txBody>
      </p:sp>
    </p:spTree>
    <p:extLst>
      <p:ext uri="{BB962C8B-B14F-4D97-AF65-F5344CB8AC3E}">
        <p14:creationId xmlns:p14="http://schemas.microsoft.com/office/powerpoint/2010/main" val="40646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4" y="1125536"/>
            <a:ext cx="7322504" cy="4410627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Klee’s guidelines for fuzz testing evaluation:</a:t>
            </a:r>
          </a:p>
          <a:p>
            <a:pPr lvl="1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Enough Target Programs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clear bug indicator to avoid overcounting and duplication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 real target programs than synthetic programs due to ecological validity</a:t>
            </a:r>
          </a:p>
          <a:p>
            <a:pPr lvl="1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 Fuzzing Configurations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fuzzers for multiple trials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well documented seed choices (including empty seed)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 of at least 24 hours for each trial</a:t>
            </a:r>
          </a:p>
          <a:p>
            <a:pPr lvl="1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performance of number of known unique bugs found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statistical test to distinguish distribution</a:t>
            </a:r>
          </a:p>
          <a:p>
            <a:pPr lvl="1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Easy-to-deploy environment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execution</a:t>
            </a:r>
          </a:p>
          <a:p>
            <a:pPr lvl="1"/>
            <a:endParaRPr lang="en-US" altLang="zh-CN" sz="1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37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Evaluating fuzz testing</a:t>
            </a:r>
            <a:endParaRPr lang="zh-TW" altLang="en-US" b="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246313" y="1844824"/>
            <a:ext cx="7772400" cy="2562077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2B67B-1436-E4F4-D617-281427E82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21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FuzzBench: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4" y="1125536"/>
            <a:ext cx="6302356" cy="463456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Google in 2020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 of Google’s fuzzer test suite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updating until now, compared to benchmarks from academia</a:t>
            </a:r>
          </a:p>
          <a:p>
            <a:pPr lvl="1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fuzzer-benchmark-as-a-service platform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Fuzzer developers can integrate and evaluate fuzzer online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11 commonly used fuzzers like AFL, AFLFast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22 real-work benchmark programs in C/C++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comprehensive and trustworthy reports and statistics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parallelized and free benchmark in 1-2 days</a:t>
            </a:r>
            <a:endParaRPr lang="en-US" altLang="zh-CN" sz="10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Outcome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Dozens of researcher users from academia and industry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150 benchmark experiments publicly and privately</a:t>
            </a:r>
          </a:p>
          <a:p>
            <a:pPr marL="457176" lvl="1" indent="0">
              <a:buNone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reported by its paper released in 2021, still growing)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42" name="Picture 2" descr="FuzzBench Service diagram">
            <a:extLst>
              <a:ext uri="{FF2B5EF4-FFF2-40B4-BE49-F238E27FC236}">
                <a16:creationId xmlns:a16="http://schemas.microsoft.com/office/drawing/2014/main" id="{856F7112-7C4E-D938-972C-15773AA7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61" y="1881303"/>
            <a:ext cx="4789714" cy="35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E4F75A-354A-FAAC-36ED-D258F1BB0B10}"/>
              </a:ext>
            </a:extLst>
          </p:cNvPr>
          <p:cNvSpPr txBox="1"/>
          <p:nvPr/>
        </p:nvSpPr>
        <p:spPr>
          <a:xfrm>
            <a:off x="3239174" y="6302831"/>
            <a:ext cx="6172304" cy="43088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Sources: </a:t>
            </a:r>
          </a:p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Figure 3: 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https://github.com/google/fuzzbench/raw/master/docs/images/FuzzBench-service.png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 </a:t>
            </a:r>
            <a:endParaRPr lang="zh-CN" altLang="en-US" sz="1100" dirty="0">
              <a:solidFill>
                <a:schemeClr val="bg2"/>
              </a:solidFill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D52EA5-C352-4416-276C-16F5861DE7FD}"/>
              </a:ext>
            </a:extLst>
          </p:cNvPr>
          <p:cNvSpPr txBox="1"/>
          <p:nvPr/>
        </p:nvSpPr>
        <p:spPr>
          <a:xfrm>
            <a:off x="7846874" y="5196590"/>
            <a:ext cx="3763688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Figure 3: Overview of FuzzBench</a:t>
            </a:r>
            <a:endParaRPr lang="zh-CN" altLang="en-US" sz="12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9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F5ADA5A-81FF-5B28-4396-4F9C8D43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35" y="4916441"/>
            <a:ext cx="5777589" cy="1210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3063B1A-497A-DB78-F28D-5AA56F6EB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62" y="3945881"/>
            <a:ext cx="5752362" cy="9914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2872C9D-933C-68BC-1630-FF2B81F30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2" y="1804453"/>
            <a:ext cx="5752362" cy="20979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FuzzBench: How to Use?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2" y="1125536"/>
            <a:ext cx="8896267" cy="389998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self-implemented fuzzers and a pull request to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fuzzbench</a:t>
            </a:r>
            <a:endParaRPr lang="en-US" altLang="zh-CN"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8D6444-BE3A-2CF4-11F0-8723BAD67053}"/>
              </a:ext>
            </a:extLst>
          </p:cNvPr>
          <p:cNvSpPr txBox="1"/>
          <p:nvPr/>
        </p:nvSpPr>
        <p:spPr>
          <a:xfrm>
            <a:off x="0" y="2998936"/>
            <a:ext cx="167951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Fuzzer Developer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C31431-7BDD-B55A-E31B-065F35AB5406}"/>
              </a:ext>
            </a:extLst>
          </p:cNvPr>
          <p:cNvSpPr txBox="1"/>
          <p:nvPr/>
        </p:nvSpPr>
        <p:spPr>
          <a:xfrm>
            <a:off x="227044" y="5246115"/>
            <a:ext cx="1225422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Maintainer from Google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9B55D85-6172-B8CD-3E61-AC92D2012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9320" y="2853413"/>
            <a:ext cx="4568371" cy="313970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FE0F82-A295-1250-9D55-7825407F3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1064" y="2035727"/>
            <a:ext cx="3924882" cy="69195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2E89500-6F26-96FF-D6FD-9228B8DA4C2B}"/>
              </a:ext>
            </a:extLst>
          </p:cNvPr>
          <p:cNvSpPr/>
          <p:nvPr/>
        </p:nvSpPr>
        <p:spPr bwMode="auto">
          <a:xfrm>
            <a:off x="7571064" y="5246115"/>
            <a:ext cx="1526517" cy="212161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A51DCB-15B2-F6A1-210B-8FC3974C04CB}"/>
              </a:ext>
            </a:extLst>
          </p:cNvPr>
          <p:cNvSpPr txBox="1"/>
          <p:nvPr/>
        </p:nvSpPr>
        <p:spPr>
          <a:xfrm>
            <a:off x="2027341" y="4561987"/>
            <a:ext cx="138195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The fuzzer under evaluation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CA417F-92CE-B463-7F5A-8BE86C5A8D47}"/>
              </a:ext>
            </a:extLst>
          </p:cNvPr>
          <p:cNvSpPr/>
          <p:nvPr/>
        </p:nvSpPr>
        <p:spPr bwMode="auto">
          <a:xfrm>
            <a:off x="1596363" y="4335535"/>
            <a:ext cx="1121956" cy="214561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B2E091-5BCE-D66E-7695-745ABCAE003A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>
            <a:off x="2718319" y="4550096"/>
            <a:ext cx="4852745" cy="802100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FAE508A-369A-F6F0-48DD-B06D16E3FB02}"/>
              </a:ext>
            </a:extLst>
          </p:cNvPr>
          <p:cNvSpPr txBox="1"/>
          <p:nvPr/>
        </p:nvSpPr>
        <p:spPr>
          <a:xfrm>
            <a:off x="3257835" y="6223279"/>
            <a:ext cx="8075748" cy="60016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GitHub PR: 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https://github.com/google/fuzzbench/pull/1864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 </a:t>
            </a:r>
          </a:p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FuzzBench Report: 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https://storage.googleapis.com/www.fuzzbench.com/reports/experimental/2023-06-22-libafl/index.html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 </a:t>
            </a:r>
            <a:endParaRPr lang="zh-CN" altLang="en-US" sz="1100" dirty="0">
              <a:solidFill>
                <a:schemeClr val="bg2"/>
              </a:solidFill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5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FuzzBench: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2" y="1125536"/>
            <a:ext cx="10127909" cy="2239705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 interface to integrate both benchmark programs and fuzzers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lvl="1"/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Dispatcher spawns jobs to build docker image for each fuzzer-benchmark pair</a:t>
            </a:r>
          </a:p>
          <a:p>
            <a:pPr lvl="1"/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Tens of thousands of instances run trials in parallel, completing 13 CPU years’ work within 1-2 days</a:t>
            </a:r>
          </a:p>
          <a:p>
            <a:pPr lvl="1"/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Periodical snapshot of coverage information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on Google Compute Engine with Google Cloud Storage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77DFEE-25B1-4A5D-EFF0-6EBA8DC5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58" y="3429000"/>
            <a:ext cx="5518684" cy="23809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4B8BB8-3E56-637D-F03F-4FA3AD0608CE}"/>
              </a:ext>
            </a:extLst>
          </p:cNvPr>
          <p:cNvSpPr txBox="1"/>
          <p:nvPr/>
        </p:nvSpPr>
        <p:spPr>
          <a:xfrm>
            <a:off x="4416489" y="5809917"/>
            <a:ext cx="3763688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Figure 4: </a:t>
            </a:r>
            <a:r>
              <a:rPr lang="en-US" altLang="zh-CN" sz="1200" dirty="0" err="1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FuzzBench’s</a:t>
            </a:r>
            <a:r>
              <a:rPr lang="en-US" altLang="zh-CN" sz="12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High-Level Architecture</a:t>
            </a:r>
            <a:endParaRPr lang="zh-CN" altLang="en-US" sz="12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01417B-E4F9-8E45-0426-2092F7E010BF}"/>
              </a:ext>
            </a:extLst>
          </p:cNvPr>
          <p:cNvSpPr txBox="1"/>
          <p:nvPr/>
        </p:nvSpPr>
        <p:spPr>
          <a:xfrm>
            <a:off x="3305940" y="6218193"/>
            <a:ext cx="8431970" cy="60016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 err="1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Metzman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, Jonathan, et al. "</a:t>
            </a:r>
            <a:r>
              <a:rPr lang="en-US" altLang="zh-CN" sz="1100" dirty="0" err="1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Fuzzbench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: an open fuzzer benchmarking platform and service." Proceedings of the 29th ACM joint meeting on European software engineering conference and symposium on the foundations of software engineering. 2021. </a:t>
            </a:r>
            <a:endParaRPr lang="zh-CN" altLang="en-US" sz="1100" dirty="0">
              <a:solidFill>
                <a:schemeClr val="bg2"/>
              </a:solidFill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1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FuzzBench: Evaluation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11423" y="1125536"/>
                <a:ext cx="8336430" cy="4902040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Metrics</a:t>
                </a:r>
              </a:p>
              <a:p>
                <a:pPr lvl="1"/>
                <a:r>
                  <a:rPr lang="en-US" altLang="zh-CN" sz="16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Primary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code coverage</a:t>
                </a:r>
              </a:p>
              <a:p>
                <a:pPr lvl="1"/>
                <a:r>
                  <a:rPr lang="en-US" altLang="zh-CN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Secondary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unique bugs found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 bugs are rare in real programs, and can be biased as the only metric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Clang’s source-based coverage tool for unbiased unified coverage analysis</a:t>
                </a:r>
              </a:p>
              <a:p>
                <a:pPr lvl="1"/>
                <a:endParaRPr lang="en-US" altLang="zh-CN" sz="14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Seed Corpus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 both with and without seed inputs (including saturated seed from OSS-fuzz)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 both with and without dictionary for coverage-guided fuzzers</a:t>
                </a: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Fuzz Testing Configuration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20 trials for each fuzzer-benchmark pair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Timeout of 23 hours for each trial</a:t>
                </a:r>
              </a:p>
              <a:p>
                <a:pPr lvl="2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Huge computation: 11 fuzzers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22 benchmarks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 trials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23 hours/trial = 13 CPU years</a:t>
                </a:r>
              </a:p>
              <a:p>
                <a:pPr lvl="2"/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14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423" y="1125536"/>
                <a:ext cx="8336430" cy="4902040"/>
              </a:xfrm>
              <a:blipFill>
                <a:blip r:embed="rId3"/>
                <a:stretch>
                  <a:fillRect l="-292" t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85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FuzzBench: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6"/>
            <a:ext cx="4784577" cy="1451781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Benchmark-Level Results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Code/bug coverage information and profile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code coverage analysis of fuzzers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Two-tailed Mann-Whitney U-test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FA4A999-BDEC-16EA-3278-1C2A8D6F7151}"/>
              </a:ext>
            </a:extLst>
          </p:cNvPr>
          <p:cNvSpPr txBox="1">
            <a:spLocks/>
          </p:cNvSpPr>
          <p:nvPr/>
        </p:nvSpPr>
        <p:spPr bwMode="auto">
          <a:xfrm>
            <a:off x="6432097" y="1122068"/>
            <a:ext cx="5510284" cy="200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l"/>
              <a:defRPr kumimoji="1" sz="37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Arial" charset="0"/>
              <a:buChar char="–"/>
              <a:defRPr kumimoji="1" sz="320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2pPr>
            <a:lvl3pPr marL="1142943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667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 marL="1600121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133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  <a:lvl6pPr marL="251447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007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Experiment-Level Results</a:t>
            </a:r>
          </a:p>
          <a:p>
            <a:pPr lvl="1"/>
            <a:r>
              <a:rPr lang="en-US" altLang="zh-CN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 of the highest reached median code coverage </a:t>
            </a:r>
          </a:p>
          <a:p>
            <a:pPr lvl="1"/>
            <a:r>
              <a:rPr lang="en-US" altLang="zh-CN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median of reached code coverage</a:t>
            </a:r>
          </a:p>
          <a:p>
            <a:pPr lvl="1"/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Critical-difference diagram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F21071-A50E-6585-9D48-4A5FBA7C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75" y="2577318"/>
            <a:ext cx="5090201" cy="34983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2D0D9D-F3C1-C271-8571-A9E4772D8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39" y="2577318"/>
            <a:ext cx="6151984" cy="3526137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71D62162-01ED-7ED9-1D95-107F76562A4E}"/>
              </a:ext>
            </a:extLst>
          </p:cNvPr>
          <p:cNvSpPr/>
          <p:nvPr/>
        </p:nvSpPr>
        <p:spPr bwMode="auto">
          <a:xfrm rot="16200000">
            <a:off x="1180150" y="5628100"/>
            <a:ext cx="329682" cy="96761"/>
          </a:xfrm>
          <a:prstGeom prst="rightArrow">
            <a:avLst/>
          </a:prstGeom>
          <a:solidFill>
            <a:srgbClr val="FF0000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97A4455-DC71-F0BB-0AC0-21E8D8FF6F0A}"/>
              </a:ext>
            </a:extLst>
          </p:cNvPr>
          <p:cNvSpPr/>
          <p:nvPr/>
        </p:nvSpPr>
        <p:spPr bwMode="auto">
          <a:xfrm rot="16200000">
            <a:off x="4150395" y="4946967"/>
            <a:ext cx="329682" cy="96761"/>
          </a:xfrm>
          <a:prstGeom prst="rightArrow">
            <a:avLst/>
          </a:prstGeom>
          <a:solidFill>
            <a:srgbClr val="FF0000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8C48FC0-2E7C-8849-C3BD-7B4B3A7523F1}"/>
              </a:ext>
            </a:extLst>
          </p:cNvPr>
          <p:cNvSpPr txBox="1"/>
          <p:nvPr/>
        </p:nvSpPr>
        <p:spPr>
          <a:xfrm>
            <a:off x="3270276" y="6302831"/>
            <a:ext cx="8075748" cy="43088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FuzzBench Report: 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https://storage.googleapis.com/www.fuzzbench.com/reports/experimental/2023-06-22-libafl/index.html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 </a:t>
            </a:r>
            <a:endParaRPr lang="zh-CN" altLang="en-US" sz="1100" dirty="0">
              <a:solidFill>
                <a:schemeClr val="bg2"/>
              </a:solidFill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9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Evaluating fuzz testing</a:t>
            </a:r>
            <a:endParaRPr lang="zh-TW" altLang="en-US" b="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246313" y="1844824"/>
            <a:ext cx="7772400" cy="2562077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2B67B-1436-E4F4-D617-281427E82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42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FuzzBench: Experiments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6"/>
            <a:ext cx="7459353" cy="2006261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</a:t>
            </a:r>
          </a:p>
          <a:p>
            <a:pPr lvl="1"/>
            <a:r>
              <a:rPr lang="en-US" altLang="zh-CN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816035-363F-C315-B9E0-7CBD3120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69" y="2200278"/>
            <a:ext cx="4983058" cy="34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6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FuzzBench: Experiments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6"/>
            <a:ext cx="7459353" cy="2006261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code coverage and bug coverage report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some findings and reasoning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97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10270977" cy="3560763"/>
          </a:xfrm>
        </p:spPr>
        <p:txBody>
          <a:bodyPr>
            <a:noAutofit/>
          </a:bodyPr>
          <a:lstStyle/>
          <a:p>
            <a:r>
              <a:rPr lang="en-US" altLang="zh-C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altLang="zh-C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FuzzBench: Experiments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6"/>
            <a:ext cx="7459353" cy="2006261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Improve Fuzzers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code coverage report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793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Evaluating fuzz testing</a:t>
            </a:r>
            <a:endParaRPr lang="zh-TW" altLang="en-US" b="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246313" y="1844824"/>
            <a:ext cx="7772400" cy="2562077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2B67B-1436-E4F4-D617-281427E82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4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Google’s Fuzzing Toolchain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6"/>
            <a:ext cx="7216757" cy="449149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</a:p>
          <a:p>
            <a:pPr lvl="1"/>
            <a:r>
              <a:rPr lang="en-US" altLang="zh-CN" sz="14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(American fuzzy lop) </a:t>
            </a:r>
            <a:r>
              <a:rPr lang="en-US" altLang="zh-CN" sz="14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(2014): </a:t>
            </a:r>
            <a:r>
              <a:rPr lang="en-US" altLang="zh-CN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security-oriented fuzzer</a:t>
            </a:r>
          </a:p>
          <a:p>
            <a:pPr lvl="1"/>
            <a:r>
              <a:rPr lang="en-US" altLang="zh-CN" sz="14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Gofuzz</a:t>
            </a:r>
            <a:r>
              <a:rPr lang="en-US" altLang="zh-CN" sz="14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(2014): </a:t>
            </a:r>
            <a:r>
              <a:rPr lang="en-US" altLang="zh-CN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fuzzer for Go language</a:t>
            </a:r>
          </a:p>
          <a:p>
            <a:pPr lvl="1"/>
            <a:r>
              <a:rPr lang="en-US" altLang="zh-CN" sz="14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Honggfuzz</a:t>
            </a:r>
            <a:r>
              <a:rPr lang="en-US" altLang="zh-CN" sz="14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(2015): </a:t>
            </a:r>
            <a:r>
              <a:rPr lang="en-US" altLang="zh-CN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feedback-driven fuzzing based on code coverage</a:t>
            </a:r>
          </a:p>
          <a:p>
            <a:pPr lvl="1"/>
            <a:r>
              <a:rPr lang="en-US" altLang="zh-CN" sz="14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ClusterFuzz</a:t>
            </a:r>
            <a:r>
              <a:rPr lang="en-US" altLang="zh-CN" sz="14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(2019): </a:t>
            </a:r>
            <a:r>
              <a:rPr lang="en-US" altLang="zh-CN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fuzzing infrastructure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 Framework</a:t>
            </a:r>
          </a:p>
          <a:p>
            <a:pPr lvl="1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OSS-fuzz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fuzzing for open-source projects</a:t>
            </a:r>
          </a:p>
          <a:p>
            <a:pPr lvl="1"/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FuzzTest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C++ testing framework in Google</a:t>
            </a:r>
            <a:endParaRPr lang="en-US" altLang="zh-CN"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Fuzzing Evaluation (What we focus on today)</a:t>
            </a:r>
          </a:p>
          <a:p>
            <a:pPr lvl="1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Fuzzer Test Suite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(2016):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benchmark programs for fuzzer</a:t>
            </a:r>
          </a:p>
          <a:p>
            <a:pPr lvl="1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FuzzBench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fuzzer benchmark as a service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Fuzzing</a:t>
            </a:r>
          </a:p>
          <a:p>
            <a:pPr lvl="1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OSS-fuzz-gen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(2023):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powered fuzzing via OSS-fuzz</a:t>
            </a:r>
          </a:p>
          <a:p>
            <a:endParaRPr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77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LLM-aided Fuzzing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6"/>
            <a:ext cx="5630553" cy="479007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generative power of LLMs to improve fuzzing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security improvements across fuzzed projects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barrier to adopt fuzzing in future projects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 Goal: fully automated fuzzing</a:t>
            </a:r>
          </a:p>
          <a:p>
            <a:pPr lvl="1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Hey LLM, fuzz this project for me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writing fuzz targets by prompts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support models like OpenAI GPT-3.5/4.0</a:t>
            </a:r>
          </a:p>
          <a:p>
            <a:pPr lvl="1"/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Compilability</a:t>
            </a:r>
          </a:p>
          <a:p>
            <a:pPr lvl="2"/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crashes (covered today)</a:t>
            </a:r>
          </a:p>
          <a:p>
            <a:pPr lvl="2"/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coverage (covered today)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line coverage diff against existing human-written fuzz targets in OSS-fuzz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6146" name="Picture 2" descr="Alt text">
            <a:extLst>
              <a:ext uri="{FF2B5EF4-FFF2-40B4-BE49-F238E27FC236}">
                <a16:creationId xmlns:a16="http://schemas.microsoft.com/office/drawing/2014/main" id="{B63E6F8E-E700-EDCB-B470-0D82993DB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723" y="2203336"/>
            <a:ext cx="4983558" cy="24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EE278F-BF7D-D74D-7327-6445F8EADF17}"/>
              </a:ext>
            </a:extLst>
          </p:cNvPr>
          <p:cNvSpPr txBox="1"/>
          <p:nvPr/>
        </p:nvSpPr>
        <p:spPr>
          <a:xfrm>
            <a:off x="7215737" y="4946769"/>
            <a:ext cx="3763688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Figure x: Overview of OSS-fuzz-gen</a:t>
            </a:r>
            <a:endParaRPr lang="zh-CN" altLang="en-US" sz="12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7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7"/>
            <a:ext cx="9400120" cy="4877157"/>
          </a:xfrm>
        </p:spPr>
        <p:txBody>
          <a:bodyPr>
            <a:no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Klees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George, et al. "Evaluating fuzz testing." Proceedings of the 2018 ACM SIGSAC conference on computer and communications security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(CCS’18).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Metzman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Jonathan, et al. 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Fuzzbench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open fuzzer benchmarking platform and service." Proceedings of the 29th ACM joint meeting on European software engineering conference and symposium on the foundations of software engineering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(ESEC/FSE’21)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2021.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Hazimeh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Ahmad, Adrian Herrera, and Mathias Payer. "Magma: A ground-truth fuzzing benchmark." Proceedings of the ACM on Measurement and Analysis of Computing Systems 4.3 (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MACS’20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(2020): 1-29.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Dolan-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Gavitt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Brendan, et al. "Lava: Large-scale automated vulnerability addition." 2016 IEEE symposium on security and privacy (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SP’16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IEEE, 2016.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Yuwei, et al. "{UNIFUZZ}: A holistic and pragmatic {Metrics-Driven} platform for evaluating fuzzers." 30th USENIX Security Symposium (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USENIX Security’21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2021.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Arcuri, Andrea, and Lionel Briand. "A practical guide for using statistical tests to assess randomized algorithms in software engineering." Proceedings of the 33rd international conference on software engineering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(ICSE’11).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Mallissery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Sanoop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Yu-Sung Wu. "Demystify the fuzzing methods: A comprehensive survey." ACM Computing Surveys 56.3 (2023): 1-38.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Manès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Valentin JM, et al. "The art, science, and engineering of fuzzing: A survey." IEEE Transactions on Software Engineering (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TSE’19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47.11 (2019): 2312-2331.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 [n.d.]. FuzzBench.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https://google.github.io/fuzzbench/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Accessed: 2020-05-02.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 [n.d.]. Fuzzer Test Suite.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https://github.com/google/fuzzer-test-suite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Accessed: 2019-09-06.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 [n.d.]. Oss-fuzz-gen.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https://github.com/google/oss-fuzz-gen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Accessed: 2024-04-28.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09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Evaluating fuzz testing</a:t>
            </a:r>
            <a:endParaRPr lang="zh-TW" altLang="en-US" b="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246313" y="1844824"/>
            <a:ext cx="7772400" cy="2562077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2B67B-1436-E4F4-D617-281427E82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31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Fuzzing - CyberHoot">
            <a:extLst>
              <a:ext uri="{FF2B5EF4-FFF2-40B4-BE49-F238E27FC236}">
                <a16:creationId xmlns:a16="http://schemas.microsoft.com/office/drawing/2014/main" id="{4B213CF7-A8F6-6AD4-D72C-E649416F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07" y="2185764"/>
            <a:ext cx="4177393" cy="23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Fuzzing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6"/>
            <a:ext cx="7266520" cy="4690546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widely-used dynamic technique to discover bug or vulnerability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Fuzzers generate inputs that crash the program under test (PUT)</a:t>
            </a:r>
          </a:p>
          <a:p>
            <a:pPr lvl="1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has found tens of thousands bugs by different fuzzers</a:t>
            </a:r>
          </a:p>
          <a:p>
            <a:pPr lvl="1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Several thousand published papers since 2014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Fuzzing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knowledge of PUT: grammar, semantics, input format, structure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Black-Box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blind fuzz with no knowledge with mutation</a:t>
            </a:r>
          </a:p>
          <a:p>
            <a:pPr lvl="1"/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highly targeted fuzz with full knowledge by program analysis</a:t>
            </a:r>
          </a:p>
          <a:p>
            <a:pPr lvl="1"/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Gray-Box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targeted fuzz with partial knowledge by instrumentation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Stochastic Nature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random input generation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evaluate the performance of fuzzers?</a:t>
            </a:r>
          </a:p>
          <a:p>
            <a:endParaRPr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0C8B4F-667B-CBC2-D147-0BA608DCF7F4}"/>
              </a:ext>
            </a:extLst>
          </p:cNvPr>
          <p:cNvSpPr txBox="1"/>
          <p:nvPr/>
        </p:nvSpPr>
        <p:spPr>
          <a:xfrm>
            <a:off x="3137990" y="6215881"/>
            <a:ext cx="4705945" cy="60016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https://www.synopsys.com/glossary/what-is-fuzz-testing.html</a:t>
            </a:r>
            <a:endParaRPr lang="en-US" altLang="zh-CN" sz="1100" dirty="0">
              <a:solidFill>
                <a:schemeClr val="bg2"/>
              </a:solidFill>
              <a:ea typeface="標楷體" pitchFamily="65" charset="-120"/>
              <a:cs typeface="Calibri" pitchFamily="34" charset="0"/>
            </a:endParaRPr>
          </a:p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Figure: 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https://cyberhoot.com/cybrary/application-fuzzing/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F28702-819C-94A2-52FD-78B9E34AD9C9}"/>
              </a:ext>
            </a:extLst>
          </p:cNvPr>
          <p:cNvSpPr txBox="1"/>
          <p:nvPr/>
        </p:nvSpPr>
        <p:spPr>
          <a:xfrm>
            <a:off x="8759695" y="4849787"/>
            <a:ext cx="2687216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Figure 1: Fuzz Testing Steps</a:t>
            </a:r>
            <a:endParaRPr lang="zh-CN" altLang="en-US" sz="12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BE755BE-2771-45FD-5AE3-BB27060A8AF7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8409992" y="4484909"/>
            <a:ext cx="734012" cy="161736"/>
          </a:xfrm>
          <a:prstGeom prst="bentConnector3">
            <a:avLst>
              <a:gd name="adj1" fmla="val 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7EA7895-F966-776D-9B94-C265F97E949B}"/>
              </a:ext>
            </a:extLst>
          </p:cNvPr>
          <p:cNvCxnSpPr/>
          <p:nvPr/>
        </p:nvCxnSpPr>
        <p:spPr bwMode="auto">
          <a:xfrm rot="5400000" flipH="1" flipV="1">
            <a:off x="7383624" y="3514532"/>
            <a:ext cx="2158482" cy="105747"/>
          </a:xfrm>
          <a:prstGeom prst="bentConnector3">
            <a:avLst>
              <a:gd name="adj1" fmla="val 99568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6091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Evaluating Fuzzers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6"/>
            <a:ext cx="9263271" cy="4454170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Fuzzing Evaluation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Compelling/Baseline Fuzzers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Programs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crashes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(unique) bugs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Fuzzing Configuration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</a:p>
          <a:p>
            <a:pPr lvl="2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Corpus</a:t>
            </a:r>
          </a:p>
          <a:p>
            <a:pPr lvl="1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Trustworthy Evaluation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proposed by Klee (CCS’18) by analyzing 32 top papers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a new field of study: fuzz testing evaluation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papers give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and misleading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conclusions</a:t>
            </a:r>
          </a:p>
          <a:p>
            <a:pPr lvl="1"/>
            <a:endParaRPr lang="en-US" altLang="zh-CN"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AD925E-705E-CCF4-7E56-2DA49EE5564A}"/>
              </a:ext>
            </a:extLst>
          </p:cNvPr>
          <p:cNvSpPr txBox="1"/>
          <p:nvPr/>
        </p:nvSpPr>
        <p:spPr>
          <a:xfrm>
            <a:off x="3218855" y="6218193"/>
            <a:ext cx="7044818" cy="60016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Klees</a:t>
            </a:r>
            <a:r>
              <a:rPr lang="en-US" altLang="zh-CN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George, et al. "Evaluating fuzz testing." Proceedings of the 2018 ACM SIGSAC conference on computer and communications security </a:t>
            </a:r>
            <a:r>
              <a:rPr lang="en-US" altLang="zh-CN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(CCS’18). </a:t>
            </a:r>
            <a:r>
              <a:rPr lang="en-US" altLang="zh-CN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</p:txBody>
      </p:sp>
    </p:spTree>
    <p:extLst>
      <p:ext uri="{BB962C8B-B14F-4D97-AF65-F5344CB8AC3E}">
        <p14:creationId xmlns:p14="http://schemas.microsoft.com/office/powerpoint/2010/main" val="245757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Evaluating Fuzzers (2)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11423" y="1125536"/>
                <a:ext cx="8995793" cy="47278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Klee, fuzzing performance can vary significantly: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different runs</a:t>
                </a:r>
              </a:p>
              <a:p>
                <a:pPr lvl="1"/>
                <a:r>
                  <a:rPr lang="en-US" altLang="zh-CN" sz="14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for </a:t>
                </a:r>
                <a14:m>
                  <m:oMath xmlns:m="http://schemas.openxmlformats.org/officeDocument/2006/math">
                    <m:r>
                      <a:rPr lang="en-US" altLang="zh-CN" sz="1467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𝑛𝑚</m:t>
                    </m:r>
                  </m:oMath>
                </a14:m>
                <a:r>
                  <a:rPr lang="en-US" altLang="zh-CN" sz="14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target</a:t>
                </a:r>
              </a:p>
              <a:p>
                <a:pPr lvl="2"/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Single Run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AFL (1200 crashes) vs. AFLFast (800 crashes)</a:t>
                </a:r>
              </a:p>
              <a:p>
                <a:pPr lvl="2"/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 of 30 Runs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AFL (400 crashes) vs. AFLFast (1250 crashes)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67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67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467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4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examined papers use single run for evaluation</a:t>
                </a:r>
              </a:p>
              <a:p>
                <a:pPr lvl="1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Beyond computing median, statistical test is needed to ensure statistical significance</a:t>
                </a:r>
                <a:endParaRPr lang="en-US" altLang="zh-CN" sz="14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different timeouts</a:t>
                </a:r>
              </a:p>
              <a:p>
                <a:pPr lvl="1"/>
                <a:r>
                  <a:rPr lang="en-US" altLang="zh-CN" sz="14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hours vs. 24 hours vs. 7 days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different seed corpus</a:t>
                </a:r>
              </a:p>
              <a:p>
                <a:pPr lvl="1"/>
                <a:r>
                  <a:rPr lang="en-US" altLang="zh-CN" sz="14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Empty vs. Sampled vs. Synthetic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different performance metrics</a:t>
                </a:r>
              </a:p>
              <a:p>
                <a:pPr lvl="1"/>
                <a:r>
                  <a:rPr lang="en-US" altLang="zh-CN" sz="14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Crashes vs. Number of (unique) Bugs vs. Code Coverage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different target programs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Realistic vs. Synthetic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423" y="1125536"/>
                <a:ext cx="8995793" cy="4727868"/>
              </a:xfrm>
              <a:blipFill>
                <a:blip r:embed="rId3"/>
                <a:stretch>
                  <a:fillRect l="-678" t="-774" b="-2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89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Evaluating fuzz testing</a:t>
            </a:r>
            <a:endParaRPr lang="zh-TW" altLang="en-US" b="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246313" y="1844824"/>
            <a:ext cx="7772400" cy="2562077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2B67B-1436-E4F4-D617-281427E82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8017" y="6524628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42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Unique Bugs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423" y="1125536"/>
            <a:ext cx="7459353" cy="2575607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De-Duplicate Crashes to Unique Bugs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crashes may have root cause of the same bug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unique bugs serve as the ultimate performance metric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de-duplication techniques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bug indication (adopted by LAVA and Magma)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hash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Coverage profile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69EEDC-04C8-38E3-1E02-BFD5F3BC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610" y="3726204"/>
            <a:ext cx="9742577" cy="20062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8CF24C-0833-674F-DE82-B8E0244AF10F}"/>
              </a:ext>
            </a:extLst>
          </p:cNvPr>
          <p:cNvSpPr txBox="1"/>
          <p:nvPr/>
        </p:nvSpPr>
        <p:spPr>
          <a:xfrm>
            <a:off x="3137990" y="6215881"/>
            <a:ext cx="4705945" cy="43088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altLang="zh-CN" sz="1100" dirty="0">
                <a:ea typeface="標楷體" pitchFamily="65" charset="-120"/>
                <a:cs typeface="Calibri" pitchFamily="34" charset="0"/>
              </a:rPr>
              <a:t>Sources:</a:t>
            </a:r>
          </a:p>
          <a:p>
            <a:endParaRPr lang="zh-CN" altLang="en-US" sz="1100" dirty="0"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7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610" y="144466"/>
            <a:ext cx="10270977" cy="692151"/>
          </a:xfrm>
        </p:spPr>
        <p:txBody>
          <a:bodyPr/>
          <a:lstStyle/>
          <a:p>
            <a:r>
              <a:rPr lang="en-US" altLang="zh-TW" dirty="0"/>
              <a:t>Statistical Test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96609" y="1266696"/>
                <a:ext cx="6758819" cy="436899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hypothesis test to analyze the reliability of random fuzzers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Statistical Significance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likelihood that an observed difference or relationship in data is not due to random chance but reflects a true effect.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Components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Hypothesis</a:t>
                </a:r>
              </a:p>
              <a:p>
                <a:pPr lvl="2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observed difference is by chance, not significant relationship.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</a:t>
                </a:r>
              </a:p>
              <a:p>
                <a:pPr lvl="2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 of strength of evidence against the null hypothesis</a:t>
                </a:r>
              </a:p>
              <a:p>
                <a:pPr lvl="2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Commonly,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≤0.05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the difference is not likely by chance alone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 Interval</a:t>
                </a:r>
              </a:p>
              <a:p>
                <a:pPr lvl="1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Errors:</a:t>
                </a:r>
              </a:p>
              <a:p>
                <a:pPr lvl="2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Type-I: false positive &amp; Type-II: false negative</a:t>
                </a:r>
              </a:p>
              <a:p>
                <a:pPr marL="457176" lvl="1" indent="0"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Commonly adopt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Mann Whitney U-test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compute p-value for fuzzers</a:t>
                </a:r>
              </a:p>
              <a:p>
                <a:pPr lvl="1"/>
                <a:endParaRPr lang="en-US" altLang="zh-CN" sz="19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6609" y="1266696"/>
                <a:ext cx="6758819" cy="4368993"/>
              </a:xfrm>
              <a:blipFill>
                <a:blip r:embed="rId3"/>
                <a:stretch>
                  <a:fillRect l="-993" t="-838" r="-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8F1849A-008E-6EF5-AB10-F46E38150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7581" y="6518275"/>
            <a:ext cx="28448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89A85D-BDFC-7111-7DEF-350968CA2B0E}"/>
              </a:ext>
            </a:extLst>
          </p:cNvPr>
          <p:cNvSpPr txBox="1"/>
          <p:nvPr/>
        </p:nvSpPr>
        <p:spPr>
          <a:xfrm>
            <a:off x="3305940" y="6218193"/>
            <a:ext cx="8431970" cy="60016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Sources:</a:t>
            </a:r>
          </a:p>
          <a:p>
            <a:r>
              <a:rPr lang="en-US" altLang="zh-CN" sz="1100" dirty="0" err="1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Metzman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, Jonathan, et al. "</a:t>
            </a:r>
            <a:r>
              <a:rPr lang="en-US" altLang="zh-CN" sz="1100" dirty="0" err="1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Fuzzbench</a:t>
            </a:r>
            <a:r>
              <a:rPr lang="en-US" altLang="zh-CN" sz="1100" dirty="0">
                <a:solidFill>
                  <a:schemeClr val="bg2"/>
                </a:solidFill>
                <a:ea typeface="標楷體" pitchFamily="65" charset="-120"/>
                <a:cs typeface="Calibri" pitchFamily="34" charset="0"/>
              </a:rPr>
              <a:t>: an open fuzzer benchmarking platform and service." Proceedings of the 29th ACM joint meeting on European software engineering conference and symposium on the foundations of software engineering. 2021. </a:t>
            </a:r>
            <a:endParaRPr lang="zh-CN" altLang="en-US" sz="1100" dirty="0">
              <a:solidFill>
                <a:schemeClr val="bg2"/>
              </a:solidFill>
              <a:ea typeface="標楷體" pitchFamily="65" charset="-120"/>
              <a:cs typeface="Calibri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EAB57F-B377-2F60-7068-FA89CF559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307" y="1798789"/>
            <a:ext cx="3817040" cy="307825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0C5645-08C9-9839-D763-5E3C051855F9}"/>
              </a:ext>
            </a:extLst>
          </p:cNvPr>
          <p:cNvSpPr txBox="1"/>
          <p:nvPr/>
        </p:nvSpPr>
        <p:spPr>
          <a:xfrm>
            <a:off x="8802219" y="4946063"/>
            <a:ext cx="2687216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Figure 2: Mann-Whitney U-test result for </a:t>
            </a:r>
            <a:r>
              <a:rPr lang="en-US" altLang="zh-CN" sz="1200" dirty="0" err="1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libxml</a:t>
            </a:r>
            <a:r>
              <a:rPr lang="en-US" altLang="zh-CN" sz="12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in </a:t>
            </a:r>
            <a:r>
              <a:rPr lang="en-US" altLang="zh-CN" sz="1200" dirty="0" err="1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fuzzbench</a:t>
            </a:r>
            <a:r>
              <a:rPr lang="en-US" altLang="zh-CN" sz="12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MainExperiment</a:t>
            </a:r>
            <a:endParaRPr lang="zh-CN" altLang="en-US" sz="12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60995"/>
      </p:ext>
    </p:extLst>
  </p:cSld>
  <p:clrMapOvr>
    <a:masterClrMapping/>
  </p:clrMapOvr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1910</Words>
  <Application>Microsoft Office PowerPoint</Application>
  <PresentationFormat>宽屏</PresentationFormat>
  <Paragraphs>298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標楷體</vt:lpstr>
      <vt:lpstr>MS Sans Serif</vt:lpstr>
      <vt:lpstr>楷体</vt:lpstr>
      <vt:lpstr>Arial</vt:lpstr>
      <vt:lpstr>Calibri</vt:lpstr>
      <vt:lpstr>Calibri Light</vt:lpstr>
      <vt:lpstr>Cambria Math</vt:lpstr>
      <vt:lpstr>Times New Roman</vt:lpstr>
      <vt:lpstr>Wingdings</vt:lpstr>
      <vt:lpstr>NTHU UniCloud</vt:lpstr>
      <vt:lpstr>自訂設計</vt:lpstr>
      <vt:lpstr>Evaluating Fuzz Testing  2024.04.29</vt:lpstr>
      <vt:lpstr>Outline</vt:lpstr>
      <vt:lpstr>Evaluating fuzz testing</vt:lpstr>
      <vt:lpstr>Fuzzing</vt:lpstr>
      <vt:lpstr>Evaluating Fuzzers (1)</vt:lpstr>
      <vt:lpstr>Evaluating Fuzzers (2)</vt:lpstr>
      <vt:lpstr>Evaluating fuzz testing</vt:lpstr>
      <vt:lpstr>Unique Bugs</vt:lpstr>
      <vt:lpstr>Statistical Test</vt:lpstr>
      <vt:lpstr>Problem Formulation</vt:lpstr>
      <vt:lpstr>Evaluating fuzz testing</vt:lpstr>
      <vt:lpstr>FuzzBench: Overview</vt:lpstr>
      <vt:lpstr>FuzzBench: How to Use?</vt:lpstr>
      <vt:lpstr>FuzzBench: Design</vt:lpstr>
      <vt:lpstr>FuzzBench: Evaluation</vt:lpstr>
      <vt:lpstr>FuzzBench: Results</vt:lpstr>
      <vt:lpstr>Evaluating fuzz testing</vt:lpstr>
      <vt:lpstr>FuzzBench: Experiments (1)</vt:lpstr>
      <vt:lpstr>FuzzBench: Experiments (1)</vt:lpstr>
      <vt:lpstr>FuzzBench: Experiments (2)</vt:lpstr>
      <vt:lpstr>Evaluating fuzz testing</vt:lpstr>
      <vt:lpstr>Google’s Fuzzing Toolchain</vt:lpstr>
      <vt:lpstr>LLM-aided Fuzzing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Yuxuan Liu (SDS, 118010200)</cp:lastModifiedBy>
  <cp:revision>915</cp:revision>
  <dcterms:created xsi:type="dcterms:W3CDTF">2020-07-15T11:13:39Z</dcterms:created>
  <dcterms:modified xsi:type="dcterms:W3CDTF">2024-04-28T15:50:11Z</dcterms:modified>
</cp:coreProperties>
</file>