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69" r:id="rId3"/>
    <p:sldId id="271" r:id="rId4"/>
    <p:sldId id="270" r:id="rId5"/>
    <p:sldId id="273" r:id="rId6"/>
    <p:sldId id="27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4C2D"/>
    <a:srgbClr val="DDA147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6CC2238-3329-4D07-90D4-40944D3D5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93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135912F-A505-4C7E-81AC-F403F3E087B6}"/>
              </a:ext>
            </a:extLst>
          </p:cNvPr>
          <p:cNvSpPr txBox="1"/>
          <p:nvPr/>
        </p:nvSpPr>
        <p:spPr>
          <a:xfrm>
            <a:off x="1322363" y="2771335"/>
            <a:ext cx="39670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We have a lot of charts to show the results, however to save time we only present few of them, all others refer to results holder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3C693B-4B8C-4807-89FA-DF3428BA1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71437"/>
            <a:ext cx="10725150" cy="67151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85818BA-A5CD-4824-B304-72AFCC68B8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37"/>
          <a:stretch/>
        </p:blipFill>
        <p:spPr>
          <a:xfrm>
            <a:off x="0" y="762000"/>
            <a:ext cx="12192000" cy="510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11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135912F-A505-4C7E-81AC-F403F3E087B6}"/>
              </a:ext>
            </a:extLst>
          </p:cNvPr>
          <p:cNvSpPr txBox="1"/>
          <p:nvPr/>
        </p:nvSpPr>
        <p:spPr>
          <a:xfrm>
            <a:off x="1322363" y="2771335"/>
            <a:ext cx="39670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We have a lot of charts to show the results, however to save time we only present few of them, all others refer to results holder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3C693B-4B8C-4807-89FA-DF3428BA1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71437"/>
            <a:ext cx="10725150" cy="67151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A3671C-B73C-4A59-AF72-964FD23366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50" b="34342"/>
          <a:stretch/>
        </p:blipFill>
        <p:spPr>
          <a:xfrm>
            <a:off x="627038" y="850809"/>
            <a:ext cx="11395123" cy="38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054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135912F-A505-4C7E-81AC-F403F3E087B6}"/>
              </a:ext>
            </a:extLst>
          </p:cNvPr>
          <p:cNvSpPr txBox="1"/>
          <p:nvPr/>
        </p:nvSpPr>
        <p:spPr>
          <a:xfrm>
            <a:off x="1322363" y="2771335"/>
            <a:ext cx="39670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We have a lot of charts to show the results, however to save time we only present few of them, all others refer to results holder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3C693B-4B8C-4807-89FA-DF3428BA1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71437"/>
            <a:ext cx="10725150" cy="67151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30538B2-2E18-4D56-B116-5E7EE6D10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002" y="633991"/>
            <a:ext cx="9014167" cy="585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993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135912F-A505-4C7E-81AC-F403F3E087B6}"/>
              </a:ext>
            </a:extLst>
          </p:cNvPr>
          <p:cNvSpPr txBox="1"/>
          <p:nvPr/>
        </p:nvSpPr>
        <p:spPr>
          <a:xfrm>
            <a:off x="1322363" y="2771335"/>
            <a:ext cx="39670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We have a lot of charts to show the results, however to save time we only present few of them, all others refer to results holder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3C693B-4B8C-4807-89FA-DF3428BA1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71437"/>
            <a:ext cx="10725150" cy="67151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A4FAE82-363F-4D1D-A1E3-18BE7BAF5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691" y="584199"/>
            <a:ext cx="8543346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591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135912F-A505-4C7E-81AC-F403F3E087B6}"/>
              </a:ext>
            </a:extLst>
          </p:cNvPr>
          <p:cNvSpPr txBox="1"/>
          <p:nvPr/>
        </p:nvSpPr>
        <p:spPr>
          <a:xfrm>
            <a:off x="1322363" y="2771335"/>
            <a:ext cx="39670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We have a lot of charts to show the results, however to save time we only present few of them, all others refer to results holder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3C693B-4B8C-4807-89FA-DF3428BA1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71437"/>
            <a:ext cx="10725150" cy="67151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3B30DE-F84E-4D36-B4A9-D43EE9104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299" y="616902"/>
            <a:ext cx="8505825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258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C0FA6-EBAD-4CF0-A3B1-D4CE89F65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848139"/>
          </a:xfrm>
        </p:spPr>
        <p:txBody>
          <a:bodyPr/>
          <a:lstStyle/>
          <a:p>
            <a:r>
              <a:rPr lang="en-AU" b="1" dirty="0"/>
              <a:t>Conclusions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73937A-6ABB-432E-A989-0FB9CBFAD5D5}"/>
              </a:ext>
            </a:extLst>
          </p:cNvPr>
          <p:cNvSpPr txBox="1"/>
          <p:nvPr/>
        </p:nvSpPr>
        <p:spPr>
          <a:xfrm>
            <a:off x="1179443" y="1866900"/>
            <a:ext cx="10098762" cy="2751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-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Pearson’s correlation is 0.812, showing positive correlation between population growth and Underemployment. 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 the period of 2012 -2014, the underemployment showed a significant increase over population growth (4.96% and 25.36%) compared with 2012 -2014 (3.44% and 7.17%). </a:t>
            </a:r>
            <a:endParaRPr lang="en-AU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Males have consistently represented the greater share of underemployed workers.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terms of underemployment over the total industry/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ocupation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listed, agriculture, mining and IT had the highest increase. From 2015 onwards mining had the highest increase overall.</a:t>
            </a:r>
          </a:p>
          <a:p>
            <a:pPr marL="342900" lvl="0" indent="-342900">
              <a:buAutoNum type="arabicPeriod" startAt="4"/>
            </a:pPr>
            <a:endParaRPr lang="en-AU" dirty="0">
              <a:highlight>
                <a:srgbClr val="0000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97999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232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Goudy Old Style</vt:lpstr>
      <vt:lpstr>Times New Roman</vt:lpstr>
      <vt:lpstr>Wingdings 2</vt:lpstr>
      <vt:lpstr>SlateVTI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Population vs Employment AUS</dc:title>
  <dc:creator>Tony Zhao</dc:creator>
  <cp:lastModifiedBy>Mara Venables</cp:lastModifiedBy>
  <cp:revision>12</cp:revision>
  <dcterms:created xsi:type="dcterms:W3CDTF">2021-01-31T02:58:22Z</dcterms:created>
  <dcterms:modified xsi:type="dcterms:W3CDTF">2021-02-04T07:49:12Z</dcterms:modified>
</cp:coreProperties>
</file>