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2" r:id="rId5"/>
    <p:sldId id="273" r:id="rId6"/>
    <p:sldId id="271" r:id="rId7"/>
    <p:sldId id="27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Queries about AUS population vs employment/Unemployment relationship and data availability from ABS.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Cleaning and filter data mainly in the process of prepare CSV’s in </a:t>
          </a:r>
          <a:r>
            <a:rPr lang="en-US" dirty="0" err="1"/>
            <a:t>EXCel</a:t>
          </a:r>
          <a:endParaRPr lang="en-US" dirty="0"/>
        </a:p>
        <a:p>
          <a:pPr>
            <a:defRPr cap="all"/>
          </a:pPr>
          <a:r>
            <a:rPr lang="en-US" dirty="0" err="1"/>
            <a:t>Bigest</a:t>
          </a:r>
          <a:r>
            <a:rPr lang="en-US" dirty="0"/>
            <a:t> File Size reduced from 99M to several Ks.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3235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Queries about AUS population vs employment/Unemployment relationship and data availability from ABS.</a:t>
          </a:r>
        </a:p>
      </dsp:txBody>
      <dsp:txXfrm>
        <a:off x="3235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Cleaning and filter data mainly in the process of prepare CSV’s in </a:t>
          </a:r>
          <a:r>
            <a:rPr lang="en-US" sz="2000" kern="1200" dirty="0" err="1"/>
            <a:t>EXCel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/>
            <a:t>Bigest</a:t>
          </a:r>
          <a:r>
            <a:rPr lang="en-US" sz="2000" kern="1200" dirty="0"/>
            <a:t> File Size reduced from 99M to several Ks.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375822" y="0"/>
        <a:ext cx="497461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dm310.blogspot.com/2014/11/another-thank-you-i-just-want-to-thank.html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liveningedge.org/views/networks-organisations-movement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Population vs Employment AUS</a:t>
            </a:r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6" r="13246" b="1"/>
          <a:stretch/>
        </p:blipFill>
        <p:spPr>
          <a:xfrm>
            <a:off x="4855633" y="609600"/>
            <a:ext cx="6411924" cy="5080001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Adventure Team 06/02/21 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0FA426-A388-4B55-990E-E9AFFFC8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1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8E403-D2EB-4E20-A207-B31C35F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7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111207-C1E2-41EB-B93D-8411F98D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4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2E1DAD-4D01-423C-98C6-376A530D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7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4AC6CA-5123-4B7D-A174-F864334A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4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id="{BCE812AA-1B96-4E71-9EE0-714F0C60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1555"/>
            <a:ext cx="12192000" cy="6872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599C32-CC6B-438A-B978-85A987D0E528}"/>
              </a:ext>
            </a:extLst>
          </p:cNvPr>
          <p:cNvSpPr txBox="1"/>
          <p:nvPr/>
        </p:nvSpPr>
        <p:spPr>
          <a:xfrm>
            <a:off x="0" y="5167649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://edm310.blogspot.com/2014/11/another-thank-you-i-just-want-to-thank.html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4" tooltip="https://creativecommons.org/licenses/by-nc-sa/3.0/"/>
              </a:rPr>
              <a:t>CC BY-SA-NC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206648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Why &amp; How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98847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F057-1980-4942-9ADD-1D62C789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Scope &amp; Definition</a:t>
            </a:r>
          </a:p>
        </p:txBody>
      </p:sp>
      <p:pic>
        <p:nvPicPr>
          <p:cNvPr id="6" name="Content Placeholder 5" descr="Close-up of water droplet on a leaf">
            <a:extLst>
              <a:ext uri="{FF2B5EF4-FFF2-40B4-BE49-F238E27FC236}">
                <a16:creationId xmlns:a16="http://schemas.microsoft.com/office/drawing/2014/main" id="{984CA3B6-C2DB-43B2-BB5F-AC020104D5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6450"/>
            <a:ext cx="5195032" cy="3622675"/>
          </a:xfrm>
        </p:spPr>
      </p:pic>
      <p:pic>
        <p:nvPicPr>
          <p:cNvPr id="8" name="Content Placeholder 7" descr="Sailboat on still lake">
            <a:extLst>
              <a:ext uri="{FF2B5EF4-FFF2-40B4-BE49-F238E27FC236}">
                <a16:creationId xmlns:a16="http://schemas.microsoft.com/office/drawing/2014/main" id="{481ADFE3-8627-4D06-B35A-E493245A5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0" y="2076450"/>
            <a:ext cx="4833380" cy="36226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6376C9-A8A4-4EC3-9831-C94CCD3A5A7C}"/>
              </a:ext>
            </a:extLst>
          </p:cNvPr>
          <p:cNvSpPr txBox="1"/>
          <p:nvPr/>
        </p:nvSpPr>
        <p:spPr>
          <a:xfrm>
            <a:off x="1477108" y="2715065"/>
            <a:ext cx="4051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Our scope covers population vs employment and unemployment over national states, age &amp; gender groups, working hours and industries.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40EAB-34EC-4D10-B046-403B3EEA172B}"/>
              </a:ext>
            </a:extLst>
          </p:cNvPr>
          <p:cNvSpPr txBox="1"/>
          <p:nvPr/>
        </p:nvSpPr>
        <p:spPr>
          <a:xfrm>
            <a:off x="6851374" y="2610678"/>
            <a:ext cx="39226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Our employment, unemployment definition as ABS’ </a:t>
            </a:r>
          </a:p>
          <a:p>
            <a:r>
              <a:rPr lang="en-AU" sz="2800" dirty="0">
                <a:solidFill>
                  <a:schemeClr val="bg1"/>
                </a:solidFill>
              </a:rPr>
              <a:t>Employment = full_ time plus </a:t>
            </a:r>
            <a:r>
              <a:rPr lang="en-AU" sz="2800" dirty="0" err="1">
                <a:solidFill>
                  <a:schemeClr val="bg1"/>
                </a:solidFill>
              </a:rPr>
              <a:t>part_time</a:t>
            </a:r>
            <a:r>
              <a:rPr lang="en-AU" sz="2800" dirty="0">
                <a:solidFill>
                  <a:schemeClr val="bg1"/>
                </a:solidFill>
              </a:rPr>
              <a:t> jobs.</a:t>
            </a:r>
          </a:p>
          <a:p>
            <a:r>
              <a:rPr lang="en-AU" sz="2800" dirty="0">
                <a:solidFill>
                  <a:schemeClr val="bg1"/>
                </a:solidFill>
              </a:rPr>
              <a:t>Yearly change % take 2012</a:t>
            </a:r>
          </a:p>
          <a:p>
            <a:r>
              <a:rPr lang="en-AU" sz="2800" dirty="0">
                <a:solidFill>
                  <a:schemeClr val="bg1"/>
                </a:solidFill>
              </a:rPr>
              <a:t>as our base year.</a:t>
            </a:r>
          </a:p>
        </p:txBody>
      </p:sp>
    </p:spTree>
    <p:extLst>
      <p:ext uri="{BB962C8B-B14F-4D97-AF65-F5344CB8AC3E}">
        <p14:creationId xmlns:p14="http://schemas.microsoft.com/office/powerpoint/2010/main" val="13276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5587-60B9-48DF-9078-6A619AF5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Charts &amp; Experiences</a:t>
            </a:r>
          </a:p>
        </p:txBody>
      </p:sp>
      <p:pic>
        <p:nvPicPr>
          <p:cNvPr id="6" name="Content Placeholder 5" descr="Birds perched on power lines against blue sky">
            <a:extLst>
              <a:ext uri="{FF2B5EF4-FFF2-40B4-BE49-F238E27FC236}">
                <a16:creationId xmlns:a16="http://schemas.microsoft.com/office/drawing/2014/main" id="{0A8F5449-E82E-438D-87E0-9731947ACB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3018"/>
            <a:ext cx="4856163" cy="3229538"/>
          </a:xfrm>
        </p:spPr>
      </p:pic>
      <p:pic>
        <p:nvPicPr>
          <p:cNvPr id="9" name="Content Placeholder 8" descr="Person standing on top of a mountain">
            <a:extLst>
              <a:ext uri="{FF2B5EF4-FFF2-40B4-BE49-F238E27FC236}">
                <a16:creationId xmlns:a16="http://schemas.microsoft.com/office/drawing/2014/main" id="{F917D673-32F1-400B-AEBE-CA6F202678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266561"/>
            <a:ext cx="4857750" cy="32424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5912F-A505-4C7E-81AC-F403F3E087B6}"/>
              </a:ext>
            </a:extLst>
          </p:cNvPr>
          <p:cNvSpPr txBox="1"/>
          <p:nvPr/>
        </p:nvSpPr>
        <p:spPr>
          <a:xfrm>
            <a:off x="1322363" y="2771335"/>
            <a:ext cx="3967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We have a lot of charts to show the results, however to save time we only present few of them, all others refer to results holder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25FD8-E16E-4F2F-9A9B-378D44A259F0}"/>
              </a:ext>
            </a:extLst>
          </p:cNvPr>
          <p:cNvSpPr txBox="1"/>
          <p:nvPr/>
        </p:nvSpPr>
        <p:spPr>
          <a:xfrm>
            <a:off x="6633377" y="2597426"/>
            <a:ext cx="4392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</a:rPr>
              <a:t>For teamwork, environment very important.</a:t>
            </a:r>
          </a:p>
          <a:p>
            <a:endParaRPr lang="en-AU" sz="2000" b="1" dirty="0">
              <a:solidFill>
                <a:schemeClr val="bg1"/>
              </a:solidFill>
            </a:endParaRPr>
          </a:p>
          <a:p>
            <a:r>
              <a:rPr lang="en-AU" sz="2000" b="1" dirty="0">
                <a:solidFill>
                  <a:schemeClr val="bg1"/>
                </a:solidFill>
              </a:rPr>
              <a:t>Feeling the name of Variables/</a:t>
            </a:r>
            <a:r>
              <a:rPr lang="en-AU" sz="2000" b="1" dirty="0" err="1">
                <a:solidFill>
                  <a:schemeClr val="bg1"/>
                </a:solidFill>
              </a:rPr>
              <a:t>DataFrame</a:t>
            </a:r>
            <a:r>
              <a:rPr lang="en-AU" sz="2000" b="1" dirty="0">
                <a:solidFill>
                  <a:schemeClr val="bg1"/>
                </a:solidFill>
              </a:rPr>
              <a:t> etc have better has a established rules.</a:t>
            </a:r>
          </a:p>
          <a:p>
            <a:r>
              <a:rPr lang="en-AU" sz="2000" b="1" dirty="0">
                <a:solidFill>
                  <a:schemeClr val="bg1"/>
                </a:solidFill>
              </a:rPr>
              <a:t>How &amp; when to merge into main, should also have some regulations too.</a:t>
            </a:r>
          </a:p>
        </p:txBody>
      </p:sp>
    </p:spTree>
    <p:extLst>
      <p:ext uri="{BB962C8B-B14F-4D97-AF65-F5344CB8AC3E}">
        <p14:creationId xmlns:p14="http://schemas.microsoft.com/office/powerpoint/2010/main" val="342401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rowd of people&#10;&#10;Description automatically generated">
            <a:extLst>
              <a:ext uri="{FF2B5EF4-FFF2-40B4-BE49-F238E27FC236}">
                <a16:creationId xmlns:a16="http://schemas.microsoft.com/office/drawing/2014/main" id="{21A71C49-79BC-4920-8FCA-4ED573316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0778" y="0"/>
            <a:ext cx="1041044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1348E8-008F-4EF0-84E1-C7319F3F5EB1}"/>
              </a:ext>
            </a:extLst>
          </p:cNvPr>
          <p:cNvSpPr txBox="1"/>
          <p:nvPr/>
        </p:nvSpPr>
        <p:spPr>
          <a:xfrm>
            <a:off x="890778" y="6858000"/>
            <a:ext cx="1041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s://www.enliveningedge.org/views/networks-organisations-movements/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4" tooltip="https://creativecommons.org/licenses/by/3.0/"/>
              </a:rPr>
              <a:t>CC BY</a:t>
            </a:r>
            <a:endParaRPr lang="en-AU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1622A-F857-448D-A7A4-A6E6CDF52678}"/>
              </a:ext>
            </a:extLst>
          </p:cNvPr>
          <p:cNvSpPr txBox="1"/>
          <p:nvPr/>
        </p:nvSpPr>
        <p:spPr>
          <a:xfrm>
            <a:off x="2425148" y="490330"/>
            <a:ext cx="7354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highlight>
                  <a:srgbClr val="000080"/>
                </a:highlight>
                <a:latin typeface="Arial Black" panose="020B0A04020102020204" pitchFamily="34" charset="0"/>
              </a:rPr>
              <a:t>Population vs Employment over National/States/Territories</a:t>
            </a:r>
          </a:p>
        </p:txBody>
      </p:sp>
    </p:spTree>
    <p:extLst>
      <p:ext uri="{BB962C8B-B14F-4D97-AF65-F5344CB8AC3E}">
        <p14:creationId xmlns:p14="http://schemas.microsoft.com/office/powerpoint/2010/main" val="390137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28BAF-FA99-497E-BB71-32BE9ED6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8987"/>
            <a:ext cx="10170941" cy="6849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214E93-152C-4541-AB0B-A31D5EC74927}"/>
              </a:ext>
            </a:extLst>
          </p:cNvPr>
          <p:cNvSpPr txBox="1"/>
          <p:nvPr/>
        </p:nvSpPr>
        <p:spPr>
          <a:xfrm>
            <a:off x="5645426" y="1166191"/>
            <a:ext cx="345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latin typeface="Arial Black" panose="020B0A04020102020204" pitchFamily="34" charset="0"/>
              </a:rPr>
              <a:t>Period</a:t>
            </a:r>
            <a:r>
              <a:rPr lang="en-AU" dirty="0">
                <a:solidFill>
                  <a:schemeClr val="bg1"/>
                </a:solidFill>
                <a:latin typeface="Arial Black" panose="020B0A04020102020204" pitchFamily="34" charset="0"/>
              </a:rPr>
              <a:t> 2012 -2018</a:t>
            </a:r>
          </a:p>
        </p:txBody>
      </p:sp>
    </p:spTree>
    <p:extLst>
      <p:ext uri="{BB962C8B-B14F-4D97-AF65-F5344CB8AC3E}">
        <p14:creationId xmlns:p14="http://schemas.microsoft.com/office/powerpoint/2010/main" val="361644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38A292-D541-43BB-B20E-C9FC8FE1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-391"/>
            <a:ext cx="10297551" cy="6865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52A268-A4B3-420D-B9DC-70013C75AB80}"/>
              </a:ext>
            </a:extLst>
          </p:cNvPr>
          <p:cNvSpPr txBox="1"/>
          <p:nvPr/>
        </p:nvSpPr>
        <p:spPr>
          <a:xfrm>
            <a:off x="6811617" y="3935896"/>
            <a:ext cx="32467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latin typeface="Arial Black" panose="020B0A04020102020204" pitchFamily="34" charset="0"/>
              </a:rPr>
              <a:t>Additional Charts for each state/territory available on request. Can be in any combination.</a:t>
            </a:r>
          </a:p>
        </p:txBody>
      </p:sp>
    </p:spTree>
    <p:extLst>
      <p:ext uri="{BB962C8B-B14F-4D97-AF65-F5344CB8AC3E}">
        <p14:creationId xmlns:p14="http://schemas.microsoft.com/office/powerpoint/2010/main" val="206604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0FA6-EBAD-4CF0-A3B1-D4CE89F6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48139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Conclusions for pop/emp over National/States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3937A-6ABB-432E-A989-0FB9CBFAD5D5}"/>
              </a:ext>
            </a:extLst>
          </p:cNvPr>
          <p:cNvSpPr txBox="1"/>
          <p:nvPr/>
        </p:nvSpPr>
        <p:spPr>
          <a:xfrm>
            <a:off x="1179443" y="1866900"/>
            <a:ext cx="100987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highlight>
                <a:srgbClr val="0000FF"/>
              </a:highlight>
            </a:endParaRPr>
          </a:p>
          <a:p>
            <a:pPr marL="342900" lvl="0" indent="-342900">
              <a:buAutoNum type="arabicPeriod"/>
            </a:pPr>
            <a:r>
              <a:rPr lang="en-AU" dirty="0">
                <a:highlight>
                  <a:srgbClr val="0000FF"/>
                </a:highlight>
              </a:rPr>
              <a:t>National and every states/territories population average yearly positive increasing, with national level at 	1.25%, max Vic at 1.74%, and min Tas at 0.27%.</a:t>
            </a:r>
            <a:r>
              <a:rPr lang="en-GB" dirty="0">
                <a:highlight>
                  <a:srgbClr val="0000FF"/>
                </a:highlight>
              </a:rPr>
              <a:t> Within the whole country, population yearly 	average increase rate overpass that of employment.</a:t>
            </a:r>
            <a:endParaRPr lang="en-AU" dirty="0">
              <a:highlight>
                <a:srgbClr val="0000FF"/>
              </a:highlight>
            </a:endParaRPr>
          </a:p>
          <a:p>
            <a:pPr marL="342900" lvl="0" indent="-342900">
              <a:buAutoNum type="arabicPeriod"/>
            </a:pPr>
            <a:endParaRPr lang="en-AU" dirty="0">
              <a:highlight>
                <a:srgbClr val="0000FF"/>
              </a:highlight>
            </a:endParaRPr>
          </a:p>
          <a:p>
            <a:pPr lvl="0"/>
            <a:r>
              <a:rPr lang="en-AU" dirty="0">
                <a:highlight>
                  <a:srgbClr val="0000FF"/>
                </a:highlight>
              </a:rPr>
              <a:t>2.  Employment increasing every year in the whole country, the national level at 0.9%, max Vic at about   	1.4%, min SA at 0.04%.</a:t>
            </a:r>
          </a:p>
          <a:p>
            <a:pPr lvl="0"/>
            <a:endParaRPr lang="en-AU" dirty="0">
              <a:highlight>
                <a:srgbClr val="0000FF"/>
              </a:highlight>
            </a:endParaRPr>
          </a:p>
          <a:p>
            <a:pPr lvl="0"/>
            <a:r>
              <a:rPr lang="en-AU" dirty="0">
                <a:highlight>
                  <a:srgbClr val="0000FF"/>
                </a:highlight>
              </a:rPr>
              <a:t>3.  From population vs employment correlation coefficient point of view, every states shown a very strong 	correlation effect (</a:t>
            </a:r>
            <a:r>
              <a:rPr lang="en-AU" dirty="0" err="1">
                <a:highlight>
                  <a:srgbClr val="0000FF"/>
                </a:highlight>
              </a:rPr>
              <a:t>corr</a:t>
            </a:r>
            <a:r>
              <a:rPr lang="en-AU" dirty="0">
                <a:highlight>
                  <a:srgbClr val="0000FF"/>
                </a:highlight>
              </a:rPr>
              <a:t> = 0.8 - 0.99), except WA and NT with coefficient values at 0.55 and 0.65 	respectively.</a:t>
            </a:r>
          </a:p>
          <a:p>
            <a:pPr lvl="0"/>
            <a:endParaRPr lang="en-AU" dirty="0">
              <a:highlight>
                <a:srgbClr val="0000FF"/>
              </a:highlight>
            </a:endParaRPr>
          </a:p>
          <a:p>
            <a:pPr marL="342900" lvl="0" indent="-342900">
              <a:buAutoNum type="arabicPeriod" startAt="4"/>
            </a:pPr>
            <a:r>
              <a:rPr lang="en-AU" dirty="0">
                <a:highlight>
                  <a:srgbClr val="0000FF"/>
                </a:highlight>
              </a:rPr>
              <a:t>Contrary to any other state, TAS’s average employment change rate 50% higher than its population 	increase rate, means where easy to find job? </a:t>
            </a:r>
            <a:r>
              <a:rPr lang="en-GB" dirty="0">
                <a:highlight>
                  <a:srgbClr val="0000FF"/>
                </a:highlight>
              </a:rPr>
              <a:t>The reasons need to be further investigated.</a:t>
            </a:r>
            <a:endParaRPr lang="en-AU" dirty="0">
              <a:highlight>
                <a:srgbClr val="0000FF"/>
              </a:highlight>
            </a:endParaRPr>
          </a:p>
          <a:p>
            <a:pPr marL="342900" lvl="0" indent="-342900">
              <a:buAutoNum type="arabicPeriod" startAt="4"/>
            </a:pPr>
            <a:endParaRPr lang="en-AU" dirty="0">
              <a:highlight>
                <a:srgbClr val="0000FF"/>
              </a:highlight>
            </a:endParaRPr>
          </a:p>
          <a:p>
            <a:endParaRPr lang="en-AU" dirty="0">
              <a:highlight>
                <a:srgbClr val="0000FF"/>
              </a:highlight>
            </a:endParaRPr>
          </a:p>
          <a:p>
            <a:pPr marL="342900" lvl="0" indent="-342900">
              <a:buAutoNum type="arabicPeriod" startAt="4"/>
            </a:pPr>
            <a:endParaRPr lang="en-AU" dirty="0"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79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4C5191-46A6-46B4-BB9E-5E373A8F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384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Black</vt:lpstr>
      <vt:lpstr>Goudy Old Style</vt:lpstr>
      <vt:lpstr>Wingdings 2</vt:lpstr>
      <vt:lpstr>SlateVTI</vt:lpstr>
      <vt:lpstr>Population vs Employment AUS</vt:lpstr>
      <vt:lpstr>Why &amp; How</vt:lpstr>
      <vt:lpstr>Scope &amp; Definition</vt:lpstr>
      <vt:lpstr>Charts &amp; Experiences</vt:lpstr>
      <vt:lpstr>PowerPoint Presentation</vt:lpstr>
      <vt:lpstr>PowerPoint Presentation</vt:lpstr>
      <vt:lpstr>PowerPoint Presentation</vt:lpstr>
      <vt:lpstr>Conclusions for pop/emp over National/States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vs Employment AUS</dc:title>
  <dc:creator>Tony Zhao</dc:creator>
  <cp:lastModifiedBy>Tony Zhao</cp:lastModifiedBy>
  <cp:revision>14</cp:revision>
  <dcterms:created xsi:type="dcterms:W3CDTF">2021-01-31T02:58:22Z</dcterms:created>
  <dcterms:modified xsi:type="dcterms:W3CDTF">2021-02-04T09:48:29Z</dcterms:modified>
</cp:coreProperties>
</file>