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FD864-6777-4308-8F93-3DA99815D6FF}" v="150" dt="2021-02-04T04:03:40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6D083-D229-4BCD-A37F-6F70589A25D7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FFB39-0F4F-4C65-A27D-9557300322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78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CA75-8715-41FC-BAAE-02D806450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1845C-18F0-45CD-B86B-035BF97F4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39717-77BB-4866-804D-23BB0441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917-7AB8-45CC-A779-6922658D9F56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B5BC8-A6E2-4987-AE70-9EA8419C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1E3BD-7417-4F0D-B3F4-B77541B7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822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D06A-F815-49D7-B57F-31228AC2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F9395-5AC4-4A9C-8005-E20EB8527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9A5A5-D63D-4D6E-A77E-3C4943E0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917-7AB8-45CC-A779-6922658D9F56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2941-A81E-4E7D-95FC-3369E87C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7D03A-A06D-4DE1-A363-B549DC96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58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9C800-3E4F-4B8F-8140-E58589A3A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619C0-CDEA-4C6A-9913-753A91FD4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2A17-7E6F-403B-BF5D-7E6B64C8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917-7AB8-45CC-A779-6922658D9F56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E212D-D9D0-4897-93DE-D589F0D3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3B0F7-B405-4B74-B8F0-607619D6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485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7699-C3AC-430A-B0FD-441BBEB0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E03C6-7C2F-4C5E-AAB2-675F6364D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98003-C57B-404D-8C2E-86E11956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917-7AB8-45CC-A779-6922658D9F56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91DA9-0363-4374-976F-EB894D1A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B2835-503C-4753-9263-44558935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95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8DB-0B10-433D-82A7-AE445F90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6C8AC-1778-4AE5-ADA8-01B9294FD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EBD69-84AA-40B9-8E8B-9A2A8077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917-7AB8-45CC-A779-6922658D9F56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5D3E2-C9B2-459C-B1FD-413B3505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25B67-4063-4FDF-BC83-EA082161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589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ABF0-96A6-43CD-A807-60792DB4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FE76-F557-4A0A-BA45-89F04209B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FBEB2-89C8-4BDF-8F3C-0C2F4485D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0A26F-84B0-4328-939F-60F18A39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917-7AB8-45CC-A779-6922658D9F56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9ED79-BC0A-4572-9392-0A086D63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0282D-FF03-4FB7-91DF-700B0F2A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05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EDE9-280C-4BE8-BE0A-0E35732F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F17A9-7904-442A-8D07-85988DF4E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D9046-5BC9-4DF2-AD3E-9701AE15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C4D7A-0916-4F21-BAC5-2500FED82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A48CC-7960-4EA4-9E9B-9EDF98FE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84D1C-55B7-426D-9B57-D0144127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917-7AB8-45CC-A779-6922658D9F56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5FA56-1514-4FC0-A896-1AB213D0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78836-B15C-4A50-AD05-D3E04C5B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15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519B-368E-4708-B09A-25474F6D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8845D-F80E-46DC-B381-D54DA0B3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917-7AB8-45CC-A779-6922658D9F56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50236-570E-45D1-A235-20998CF7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F0444-04D4-4A94-A0A6-EA28CCE4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91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CB3A1-D4BF-431D-9AC4-C9F1C8C7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917-7AB8-45CC-A779-6922658D9F56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BCF39-E1A0-45B4-A66F-68101735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ECA31-CB0A-4A62-B4EE-9A2340A0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14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B172-9886-46FA-B74B-09A2CA81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0E352-119F-4EE5-831B-FF6A5164F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CD34C-F044-47D4-A7A0-8A9EF371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A9A3A-D996-4B09-A051-BCC9F348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917-7AB8-45CC-A779-6922658D9F56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C129C-5A68-4A4C-8142-EC20806C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C7DA8-A885-4290-9CA2-2D4BDB17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3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8F88-C221-4A10-A4BC-3D70C412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059D8-8177-42DE-9628-21651A01E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F89E2-636A-420A-AF38-5114B4146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75049-F6BC-4F65-95F7-E0C59DA9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917-7AB8-45CC-A779-6922658D9F56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89589-B841-416C-9A8B-362CD2E9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25130-8802-4CF7-9C02-A150FD4D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41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7B12F-8ADA-4613-989A-60EB8BAB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08432-E51B-4284-BB14-6763150C9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1E3B4-DC20-47B6-9D7A-EB87E9685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6917-7AB8-45CC-A779-6922658D9F56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490B-436B-4349-A9B9-280B7D384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C49DA-AEED-423F-8A71-EBA415E69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8BF57-8858-425C-B7BE-7EB1A567C6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62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abs.gov.au/statistics/labour/employment-and-unemployment/labour-force-australia/latest-releas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50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ED088-BCF2-4058-AFF3-A98967423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969097"/>
            <a:ext cx="10506456" cy="204250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br>
              <a:rPr lang="en-US" sz="1700" b="1" kern="1200" dirty="0">
                <a:latin typeface="+mj-lt"/>
                <a:ea typeface="+mj-ea"/>
                <a:cs typeface="+mj-cs"/>
              </a:rPr>
            </a:br>
            <a:br>
              <a:rPr lang="en-US" sz="1700" b="1" kern="1200" dirty="0"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Project 1</a:t>
            </a:r>
            <a:br>
              <a:rPr lang="en-US" sz="36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Team: Adventure </a:t>
            </a:r>
            <a:br>
              <a:rPr lang="en-US" sz="36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36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1700" b="1" kern="1200" dirty="0">
                <a:latin typeface="+mj-lt"/>
                <a:ea typeface="+mj-ea"/>
                <a:cs typeface="+mj-cs"/>
              </a:rPr>
            </a:br>
            <a:endParaRPr lang="en-US" sz="17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FC425-12B4-4960-A71E-B3ABB5C08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5197861"/>
            <a:ext cx="10506456" cy="118518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Title: Employment and Unemployment – Australian Bureau of statistics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(Employment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&amp; unemployment overview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trends, status, age/gender, state and territory)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8" name="Picture 6" descr="Profile photo for Tony Zhao">
            <a:extLst>
              <a:ext uri="{FF2B5EF4-FFF2-40B4-BE49-F238E27FC236}">
                <a16:creationId xmlns:a16="http://schemas.microsoft.com/office/drawing/2014/main" id="{F857955D-3E4D-4BDF-88ED-1E3E814AF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164" y="552354"/>
            <a:ext cx="2230486" cy="22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Profile photo for Nooshin Kooshyar">
            <a:extLst>
              <a:ext uri="{FF2B5EF4-FFF2-40B4-BE49-F238E27FC236}">
                <a16:creationId xmlns:a16="http://schemas.microsoft.com/office/drawing/2014/main" id="{FE43A635-C4A8-418F-8D29-0FADACF0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3429" y="552354"/>
            <a:ext cx="2230486" cy="22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Profile photo for Aroosa">
            <a:extLst>
              <a:ext uri="{FF2B5EF4-FFF2-40B4-BE49-F238E27FC236}">
                <a16:creationId xmlns:a16="http://schemas.microsoft.com/office/drawing/2014/main" id="{7E55DED5-B7EC-4FA7-A48B-13E2A012E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8409" y="552354"/>
            <a:ext cx="2230486" cy="22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Profile photo for Adeniyi">
            <a:extLst>
              <a:ext uri="{FF2B5EF4-FFF2-40B4-BE49-F238E27FC236}">
                <a16:creationId xmlns:a16="http://schemas.microsoft.com/office/drawing/2014/main" id="{43D1DE00-5B23-44C6-B947-B96295398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3389" y="552354"/>
            <a:ext cx="2230486" cy="22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Profile photo for Mara Venables">
            <a:extLst>
              <a:ext uri="{FF2B5EF4-FFF2-40B4-BE49-F238E27FC236}">
                <a16:creationId xmlns:a16="http://schemas.microsoft.com/office/drawing/2014/main" id="{F8E2C565-DA36-4929-88B6-603DD4816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8369" y="552354"/>
            <a:ext cx="2230486" cy="22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7696D1-0458-47FC-A9A6-046F22745199}"/>
              </a:ext>
            </a:extLst>
          </p:cNvPr>
          <p:cNvSpPr txBox="1"/>
          <p:nvPr/>
        </p:nvSpPr>
        <p:spPr>
          <a:xfrm>
            <a:off x="7986446" y="2800111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Adeniyi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2ABBF-6C3D-4292-A7C0-31CF1AC32F6B}"/>
              </a:ext>
            </a:extLst>
          </p:cNvPr>
          <p:cNvSpPr txBox="1"/>
          <p:nvPr/>
        </p:nvSpPr>
        <p:spPr>
          <a:xfrm>
            <a:off x="10646897" y="282960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Mara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58378-16D3-445A-9B55-7516433F9DF1}"/>
              </a:ext>
            </a:extLst>
          </p:cNvPr>
          <p:cNvSpPr txBox="1"/>
          <p:nvPr/>
        </p:nvSpPr>
        <p:spPr>
          <a:xfrm flipH="1">
            <a:off x="3060235" y="2843331"/>
            <a:ext cx="170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 err="1"/>
              <a:t>Nooshin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F35E9-C4FF-4DF9-B5B5-D12C237161AA}"/>
              </a:ext>
            </a:extLst>
          </p:cNvPr>
          <p:cNvSpPr txBox="1"/>
          <p:nvPr/>
        </p:nvSpPr>
        <p:spPr>
          <a:xfrm>
            <a:off x="896994" y="2752371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Tony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22095-2B89-468F-9795-6427A9B9BA1D}"/>
              </a:ext>
            </a:extLst>
          </p:cNvPr>
          <p:cNvSpPr txBox="1"/>
          <p:nvPr/>
        </p:nvSpPr>
        <p:spPr>
          <a:xfrm>
            <a:off x="5651905" y="2829600"/>
            <a:ext cx="177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Aroosa</a:t>
            </a:r>
          </a:p>
        </p:txBody>
      </p:sp>
    </p:spTree>
    <p:extLst>
      <p:ext uri="{BB962C8B-B14F-4D97-AF65-F5344CB8AC3E}">
        <p14:creationId xmlns:p14="http://schemas.microsoft.com/office/powerpoint/2010/main" val="90447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546C-747F-44E6-AC1D-C28F90747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7" y="474146"/>
            <a:ext cx="10515593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About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CB238-096B-4212-9DD8-FDEAFAB43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3314" y="1999578"/>
            <a:ext cx="3823525" cy="41715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dirty="0"/>
              <a:t>This project studies the employment statistics in Australia from Year 2012-2018.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dirty="0"/>
              <a:t>The data is collected from website “Australian bureau of statistics”. The URL is below:  </a:t>
            </a:r>
            <a:r>
              <a:rPr lang="en-US" sz="1300" u="sng" dirty="0">
                <a:hlinkClick r:id="rId2"/>
              </a:rPr>
              <a:t>https://www.abs.gov.au/statistics/labour/employment-and-unemployment/labour-force-australia/latest-release</a:t>
            </a:r>
            <a:endParaRPr lang="en-US" sz="13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Questions  addressed- </a:t>
            </a:r>
            <a:r>
              <a:rPr lang="en-US" sz="1300" i="1" dirty="0"/>
              <a:t>How has Australia’s employment rate changed over the years 2012-2018 for the population aged 15-64.</a:t>
            </a:r>
            <a:r>
              <a:rPr lang="en-US" sz="1300" dirty="0"/>
              <a:t> </a:t>
            </a:r>
            <a:r>
              <a:rPr lang="en-US" sz="1300" i="1" dirty="0"/>
              <a:t>Furthermore, the correlation between participation rate, employment to population ratio</a:t>
            </a:r>
            <a:r>
              <a:rPr lang="en-US" sz="1300" dirty="0"/>
              <a:t>, and labor force is studied.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i="1" dirty="0"/>
              <a:t>Additionally,  the relationship between employment to population ratio and participation rate is studied , as it directly affects Australia’s economic growth potential. Three key factors that impact the economic growth, often referred to as the three P’s, are population, participation (or </a:t>
            </a:r>
            <a:r>
              <a:rPr lang="en-US" sz="1300" i="1" dirty="0" err="1"/>
              <a:t>labour</a:t>
            </a:r>
            <a:r>
              <a:rPr lang="en-US" sz="1300" i="1" dirty="0"/>
              <a:t> supply) and productivity .</a:t>
            </a:r>
            <a:endParaRPr lang="en-US" sz="13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C5B794B6-A593-4997-82A0-4BBDE3EE3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" r="1" b="1"/>
          <a:stretch/>
        </p:blipFill>
        <p:spPr>
          <a:xfrm>
            <a:off x="835153" y="2002117"/>
            <a:ext cx="6215794" cy="41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38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BCDE82-80BB-4B75-B570-FD1F30FDE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25" y="1503216"/>
            <a:ext cx="6033110" cy="485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29A8BF-9AB2-4FB5-B021-EADCE10A4D3B}"/>
              </a:ext>
            </a:extLst>
          </p:cNvPr>
          <p:cNvSpPr txBox="1"/>
          <p:nvPr/>
        </p:nvSpPr>
        <p:spPr>
          <a:xfrm>
            <a:off x="4403140" y="4107957"/>
            <a:ext cx="144780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Employed Part-time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523BD-141C-4FAF-A3F1-BB7848551FE3}"/>
              </a:ext>
            </a:extLst>
          </p:cNvPr>
          <p:cNvSpPr txBox="1"/>
          <p:nvPr/>
        </p:nvSpPr>
        <p:spPr>
          <a:xfrm>
            <a:off x="4316581" y="3267206"/>
            <a:ext cx="1534359" cy="276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1"/>
                </a:solidFill>
              </a:rPr>
              <a:t>Employed Full-time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A2AFF-C643-459C-9BBE-FA5DAC821B6B}"/>
              </a:ext>
            </a:extLst>
          </p:cNvPr>
          <p:cNvSpPr txBox="1"/>
          <p:nvPr/>
        </p:nvSpPr>
        <p:spPr>
          <a:xfrm>
            <a:off x="3722685" y="1820924"/>
            <a:ext cx="1235511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6"/>
                </a:solidFill>
              </a:rPr>
              <a:t>Employed Total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B2C2FB-E4C6-4AF2-9806-FDB2273701A7}"/>
              </a:ext>
            </a:extLst>
          </p:cNvPr>
          <p:cNvSpPr txBox="1"/>
          <p:nvPr/>
        </p:nvSpPr>
        <p:spPr>
          <a:xfrm>
            <a:off x="6667129" y="1748793"/>
            <a:ext cx="4048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This line graph represents the number of persons employed part time and full-time, which we can see is increasing over the years. 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Full -time and Part time  employment are both increasing over the span of time 2012-2018.</a:t>
            </a:r>
          </a:p>
          <a:p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A7732-A50D-447D-A6B1-6E5BD8C72434}"/>
              </a:ext>
            </a:extLst>
          </p:cNvPr>
          <p:cNvSpPr txBox="1"/>
          <p:nvPr/>
        </p:nvSpPr>
        <p:spPr>
          <a:xfrm flipH="1">
            <a:off x="782160" y="543201"/>
            <a:ext cx="10953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0070C0"/>
                </a:solidFill>
              </a:rPr>
              <a:t>Employment Status of working Population aged 15-64</a:t>
            </a:r>
            <a:endParaRPr lang="en-AU" sz="3600" dirty="0">
              <a:solidFill>
                <a:srgbClr val="0070C0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877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0B29A3-6B93-4B50-8013-91CDB70D7B55}"/>
              </a:ext>
            </a:extLst>
          </p:cNvPr>
          <p:cNvSpPr/>
          <p:nvPr/>
        </p:nvSpPr>
        <p:spPr>
          <a:xfrm>
            <a:off x="966952" y="1204108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Civilian population aged 15-64/Gender </a:t>
            </a:r>
            <a:endParaRPr lang="en-US" sz="300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9E469-63B1-4BF4-95C8-BE20FC73833F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bar graph shows the number of males and females in civilian population aged 15-64.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 2012-2013 the employment status remains the same for both males and females. From 2014-2018 there is a slight increase in the female employment 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62E5E-97C8-4909-9FC2-590F08E2A8E4}"/>
              </a:ext>
            </a:extLst>
          </p:cNvPr>
          <p:cNvPicPr/>
          <p:nvPr/>
        </p:nvPicPr>
        <p:blipFill rotWithShape="1">
          <a:blip r:embed="rId2"/>
          <a:srcRect l="4649" r="-3" b="-3"/>
          <a:stretch/>
        </p:blipFill>
        <p:spPr>
          <a:xfrm>
            <a:off x="4859245" y="952500"/>
            <a:ext cx="6509437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1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0CA66-862C-45ED-AAE7-BE3A7607DD78}"/>
              </a:ext>
            </a:extLst>
          </p:cNvPr>
          <p:cNvSpPr txBox="1"/>
          <p:nvPr/>
        </p:nvSpPr>
        <p:spPr>
          <a:xfrm>
            <a:off x="966952" y="1204108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Participation rate (</a:t>
            </a:r>
            <a:r>
              <a:rPr lang="en-US" sz="3200" b="1" dirty="0">
                <a:solidFill>
                  <a:srgbClr val="FFFFFF"/>
                </a:solidFill>
              </a:rPr>
              <a:t>aged 15-64)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72BED-1F5D-45DA-AB8D-5580D832CD58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Workforce participation refers to the share of the working age population who are either in a job or actively looking for one. It ‘matters’ because it affects Australia’s economic growth potential.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Correlation between participation rate over the years is  0.91 which indicates a positive relationship.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9C4D55-9B21-4792-8F41-003FF1EDC83B}"/>
              </a:ext>
            </a:extLst>
          </p:cNvPr>
          <p:cNvPicPr/>
          <p:nvPr/>
        </p:nvPicPr>
        <p:blipFill rotWithShape="1">
          <a:blip r:embed="rId2"/>
          <a:srcRect l="3302" r="1" b="1"/>
          <a:stretch/>
        </p:blipFill>
        <p:spPr>
          <a:xfrm>
            <a:off x="4859276" y="952500"/>
            <a:ext cx="650937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2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B7148B-A511-4949-9382-0871F80F9479}"/>
              </a:ext>
            </a:extLst>
          </p:cNvPr>
          <p:cNvSpPr/>
          <p:nvPr/>
        </p:nvSpPr>
        <p:spPr>
          <a:xfrm>
            <a:off x="841247" y="474146"/>
            <a:ext cx="10515593" cy="1197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Employment to population ratio (</a:t>
            </a:r>
            <a:r>
              <a:rPr lang="en-US" sz="4400" b="1" dirty="0">
                <a:solidFill>
                  <a:srgbClr val="FFFFFF"/>
                </a:solidFill>
              </a:rPr>
              <a:t>aged 15-64)</a:t>
            </a:r>
            <a:endParaRPr lang="en-US" sz="4400" dirty="0"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C5C8B-E1B6-4269-B002-8982E86C44AF}"/>
              </a:ext>
            </a:extLst>
          </p:cNvPr>
          <p:cNvPicPr/>
          <p:nvPr/>
        </p:nvPicPr>
        <p:blipFill rotWithShape="1">
          <a:blip r:embed="rId2"/>
          <a:srcRect r="-3" b="3778"/>
          <a:stretch/>
        </p:blipFill>
        <p:spPr>
          <a:xfrm>
            <a:off x="835153" y="2002117"/>
            <a:ext cx="6215794" cy="41715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484DC8-06ED-4916-9D40-87C5C026377C}"/>
              </a:ext>
            </a:extLst>
          </p:cNvPr>
          <p:cNvSpPr/>
          <p:nvPr/>
        </p:nvSpPr>
        <p:spPr>
          <a:xfrm>
            <a:off x="7533314" y="1999578"/>
            <a:ext cx="3823525" cy="4171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Employment to population ratio is the proportion of a country's population that is employed. Ages 15 and older are generally considered the working-age population.</a:t>
            </a:r>
            <a:endParaRPr lang="en-US" sz="1600" dirty="0">
              <a:effectLst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600" b="1" dirty="0"/>
              <a:t>Why is employment to population ratio important? </a:t>
            </a:r>
          </a:p>
          <a:p>
            <a:pPr marL="285750" indent="-28575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To determine the economic strength of a country </a:t>
            </a:r>
          </a:p>
          <a:p>
            <a:pPr marL="285750" indent="-28575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To employ most of the population that helps reduce poverty</a:t>
            </a:r>
          </a:p>
          <a:p>
            <a:pPr marL="285750" indent="-28575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Track the pace of job creation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general, a high ratio is considered to be above 70 percent of the working-age population whereas a ratio below 50 percent is considered to be low.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9211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0F942B-B7DF-40EC-B434-B1B0BD74EFC8}"/>
              </a:ext>
            </a:extLst>
          </p:cNvPr>
          <p:cNvSpPr/>
          <p:nvPr/>
        </p:nvSpPr>
        <p:spPr>
          <a:xfrm>
            <a:off x="841247" y="474146"/>
            <a:ext cx="10515593" cy="1197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Labor force (</a:t>
            </a:r>
            <a:r>
              <a:rPr lang="en-US" sz="4400" b="1" dirty="0">
                <a:solidFill>
                  <a:srgbClr val="FFFFFF"/>
                </a:solidFill>
              </a:rPr>
              <a:t>aged 15-64</a:t>
            </a:r>
            <a:r>
              <a:rPr lang="en-US" sz="4400" b="1" dirty="0">
                <a:latin typeface="+mj-lt"/>
                <a:ea typeface="+mj-ea"/>
                <a:cs typeface="+mj-cs"/>
              </a:rPr>
              <a:t>) </a:t>
            </a:r>
            <a:endParaRPr lang="en-US" sz="4400" dirty="0"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7D87C-641F-426F-B45E-7A7C148CBF80}"/>
              </a:ext>
            </a:extLst>
          </p:cNvPr>
          <p:cNvPicPr/>
          <p:nvPr/>
        </p:nvPicPr>
        <p:blipFill rotWithShape="1">
          <a:blip r:embed="rId2"/>
          <a:srcRect r="-3" b="4463"/>
          <a:stretch/>
        </p:blipFill>
        <p:spPr>
          <a:xfrm>
            <a:off x="835153" y="2002117"/>
            <a:ext cx="6215794" cy="41715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66B863-CC61-4E89-BDB0-49FDABD6A928}"/>
              </a:ext>
            </a:extLst>
          </p:cNvPr>
          <p:cNvSpPr/>
          <p:nvPr/>
        </p:nvSpPr>
        <p:spPr>
          <a:xfrm>
            <a:off x="7533314" y="1999578"/>
            <a:ext cx="3823525" cy="4171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 labor force comprises all persons who fulfil the requirements for inclusion among the employed (civilian employment plus the armed forces) or the unemployed. </a:t>
            </a:r>
          </a:p>
          <a:p>
            <a:pPr marL="34290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unemployed are defined as people without work but actively seeking employment and currently available to start work.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Correlation is 0.99</a:t>
            </a:r>
          </a:p>
        </p:txBody>
      </p:sp>
    </p:spTree>
    <p:extLst>
      <p:ext uri="{BB962C8B-B14F-4D97-AF65-F5344CB8AC3E}">
        <p14:creationId xmlns:p14="http://schemas.microsoft.com/office/powerpoint/2010/main" val="1295789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4D2B9ADA-8519-4525-AF7F-1C919F3CF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30BCE-0DB9-4883-A330-3BF95F13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64" y="375636"/>
            <a:ext cx="4147295" cy="17145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/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b="1" dirty="0"/>
              <a:t>Employment to population </a:t>
            </a:r>
            <a:br>
              <a:rPr lang="en-US" sz="3100" b="1" dirty="0"/>
            </a:br>
            <a:r>
              <a:rPr lang="en-US" sz="3100" b="1" dirty="0"/>
              <a:t> ratio vs Participation rate</a:t>
            </a:r>
            <a:br>
              <a:rPr lang="en-US" sz="3100" b="1" dirty="0"/>
            </a:br>
            <a:r>
              <a:rPr lang="en-US" sz="3100" b="1" dirty="0"/>
              <a:t>(aged 15-64)</a:t>
            </a:r>
            <a:br>
              <a:rPr lang="en-US" sz="900" dirty="0"/>
            </a:br>
            <a:br>
              <a:rPr lang="en-US" sz="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br>
              <a:rPr lang="en-US" sz="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AF5191F1-A1C8-4AEE-8007-DF304E42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7363" y="516155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CE3B04-9E8A-4DC2-809F-B3F8B4540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3019" y="374904"/>
            <a:ext cx="6725232" cy="1782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The regression line represents the mean of y </a:t>
            </a:r>
            <a:r>
              <a:rPr lang="en-US" sz="1800" i="1" dirty="0"/>
              <a:t>at every given point of x.</a:t>
            </a:r>
            <a:r>
              <a:rPr lang="en-US" sz="1800" dirty="0"/>
              <a:t> </a:t>
            </a:r>
          </a:p>
          <a:p>
            <a:r>
              <a:rPr lang="en-US" sz="1800" dirty="0"/>
              <a:t>That is to say: the central tendency of y depends on x. </a:t>
            </a:r>
            <a:endParaRPr lang="en-US" sz="1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8903BC-C30E-4A7D-8D8F-4BFA4AF9521F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6152" r="5" b="5"/>
          <a:stretch/>
        </p:blipFill>
        <p:spPr>
          <a:xfrm>
            <a:off x="275216" y="2273733"/>
            <a:ext cx="5149028" cy="420863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664392-7761-4593-894B-B02406D00197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/>
          <a:srcRect r="-2" b="5045"/>
          <a:stretch/>
        </p:blipFill>
        <p:spPr>
          <a:xfrm>
            <a:off x="5655076" y="2276856"/>
            <a:ext cx="5863173" cy="42055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5E38D0-8D4C-4FE8-969F-70C978A9C678}"/>
              </a:ext>
            </a:extLst>
          </p:cNvPr>
          <p:cNvSpPr txBox="1"/>
          <p:nvPr/>
        </p:nvSpPr>
        <p:spPr>
          <a:xfrm flipH="1">
            <a:off x="7664453" y="3659642"/>
            <a:ext cx="171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R</a:t>
            </a:r>
            <a:r>
              <a:rPr lang="en-AU" i="1" baseline="30000" dirty="0"/>
              <a:t>2  </a:t>
            </a:r>
            <a:r>
              <a:rPr lang="en-AU" i="1" dirty="0"/>
              <a:t>= </a:t>
            </a:r>
            <a:r>
              <a:rPr lang="en-US" i="1" dirty="0"/>
              <a:t>0.949269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6130AA-E25C-40FA-9305-4951397D13A6}"/>
              </a:ext>
            </a:extLst>
          </p:cNvPr>
          <p:cNvSpPr/>
          <p:nvPr/>
        </p:nvSpPr>
        <p:spPr>
          <a:xfrm rot="10800000" flipV="1">
            <a:off x="7324077" y="3590167"/>
            <a:ext cx="1811044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R</a:t>
            </a:r>
            <a:r>
              <a:rPr lang="en-AU" i="1" baseline="30000" dirty="0">
                <a:solidFill>
                  <a:schemeClr val="bg1"/>
                </a:solidFill>
              </a:rPr>
              <a:t>2  </a:t>
            </a:r>
            <a:r>
              <a:rPr lang="en-AU" i="1" dirty="0">
                <a:solidFill>
                  <a:schemeClr val="bg1"/>
                </a:solidFill>
              </a:rPr>
              <a:t>= </a:t>
            </a:r>
            <a:r>
              <a:rPr lang="en-US" i="1" dirty="0">
                <a:solidFill>
                  <a:schemeClr val="bg1"/>
                </a:solidFill>
              </a:rPr>
              <a:t>0.949269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525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425227-BBE0-4F9E-87F3-147078C1C679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288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Office Theme</vt:lpstr>
      <vt:lpstr>  Project 1 Team: Adventure    </vt:lpstr>
      <vt:lpstr>About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Employment to population   ratio vs Participation rate (aged 15-64)    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Project 1 Team: Adventure    </dc:title>
  <dc:creator>Aroosa Sawati</dc:creator>
  <cp:lastModifiedBy>Aroosa Sawati</cp:lastModifiedBy>
  <cp:revision>2</cp:revision>
  <dcterms:created xsi:type="dcterms:W3CDTF">2021-02-04T04:00:16Z</dcterms:created>
  <dcterms:modified xsi:type="dcterms:W3CDTF">2021-02-04T08:04:09Z</dcterms:modified>
</cp:coreProperties>
</file>