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sldIdLst>
    <p:sldId id="259" r:id="rId2"/>
    <p:sldId id="258" r:id="rId3"/>
    <p:sldId id="260" r:id="rId4"/>
    <p:sldId id="262" r:id="rId5"/>
    <p:sldId id="263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A147"/>
    <a:srgbClr val="B54C2D"/>
    <a:srgbClr val="B66952"/>
    <a:srgbClr val="B56D45"/>
    <a:srgbClr val="DF98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AA20905-3954-474B-A606-562BCA026DC1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C13AB6D-DEA2-4CBB-AC69-1EF1A6AD1512}">
      <dgm:prSet/>
      <dgm:spPr/>
      <dgm:t>
        <a:bodyPr/>
        <a:lstStyle/>
        <a:p>
          <a:pPr>
            <a:defRPr cap="all"/>
          </a:pPr>
          <a:r>
            <a:rPr lang="en-US" dirty="0"/>
            <a:t>Queries about AUS population vs employment relationship and data availability from ABS.</a:t>
          </a:r>
        </a:p>
      </dgm:t>
    </dgm:pt>
    <dgm:pt modelId="{2C752582-D9FF-4E04-A92F-827DB4BB5C48}" type="parTrans" cxnId="{4B888393-351D-4489-90C9-5A68061AB236}">
      <dgm:prSet/>
      <dgm:spPr/>
      <dgm:t>
        <a:bodyPr/>
        <a:lstStyle/>
        <a:p>
          <a:endParaRPr lang="en-US"/>
        </a:p>
      </dgm:t>
    </dgm:pt>
    <dgm:pt modelId="{9C64CC83-643C-4E12-8F97-BC19DC031190}" type="sibTrans" cxnId="{4B888393-351D-4489-90C9-5A68061AB236}">
      <dgm:prSet phldrT="01" phldr="0"/>
      <dgm:spPr/>
      <dgm:t>
        <a:bodyPr/>
        <a:lstStyle/>
        <a:p>
          <a:r>
            <a:rPr lang="en-US"/>
            <a:t>01</a:t>
          </a:r>
          <a:endParaRPr lang="en-US" dirty="0"/>
        </a:p>
      </dgm:t>
    </dgm:pt>
    <dgm:pt modelId="{53742231-981F-480A-940F-203EC2F7423F}">
      <dgm:prSet/>
      <dgm:spPr/>
      <dgm:t>
        <a:bodyPr/>
        <a:lstStyle/>
        <a:p>
          <a:pPr>
            <a:defRPr cap="all"/>
          </a:pPr>
          <a:r>
            <a:rPr lang="en-US" dirty="0"/>
            <a:t>Cleaning and filter data mainly in the process of prepare CSV’s</a:t>
          </a:r>
        </a:p>
      </dgm:t>
    </dgm:pt>
    <dgm:pt modelId="{2FC75195-FBA1-43DE-85DD-40B4B3A2F1F3}" type="parTrans" cxnId="{F226B1C2-5D99-403A-8240-EAD6BD4D8534}">
      <dgm:prSet/>
      <dgm:spPr/>
      <dgm:t>
        <a:bodyPr/>
        <a:lstStyle/>
        <a:p>
          <a:endParaRPr lang="en-US"/>
        </a:p>
      </dgm:t>
    </dgm:pt>
    <dgm:pt modelId="{EF449C32-A7AE-4099-9E9B-9E2F736A89CE}" type="sibTrans" cxnId="{F226B1C2-5D99-403A-8240-EAD6BD4D8534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579698BD-D232-4926-8D7B-29A69B90858B}" type="pres">
      <dgm:prSet presAssocID="{8AA20905-3954-474B-A606-562BCA026DC1}" presName="Name0" presStyleCnt="0">
        <dgm:presLayoutVars>
          <dgm:animLvl val="lvl"/>
          <dgm:resizeHandles val="exact"/>
        </dgm:presLayoutVars>
      </dgm:prSet>
      <dgm:spPr/>
    </dgm:pt>
    <dgm:pt modelId="{3DD5B223-886E-4FC7-BDA1-ECA869A474EC}" type="pres">
      <dgm:prSet presAssocID="{DC13AB6D-DEA2-4CBB-AC69-1EF1A6AD1512}" presName="compositeNode" presStyleCnt="0">
        <dgm:presLayoutVars>
          <dgm:bulletEnabled val="1"/>
        </dgm:presLayoutVars>
      </dgm:prSet>
      <dgm:spPr/>
    </dgm:pt>
    <dgm:pt modelId="{DA3A6BD4-857F-4C66-97FA-B1E1C180A950}" type="pres">
      <dgm:prSet presAssocID="{DC13AB6D-DEA2-4CBB-AC69-1EF1A6AD1512}" presName="bgRect" presStyleLbl="alignNode1" presStyleIdx="0" presStyleCnt="2"/>
      <dgm:spPr/>
    </dgm:pt>
    <dgm:pt modelId="{BBA91679-4684-4A04-8AEB-03038C78A75C}" type="pres">
      <dgm:prSet presAssocID="{9C64CC83-643C-4E12-8F97-BC19DC031190}" presName="sibTransNodeRect" presStyleLbl="alignNode1" presStyleIdx="0" presStyleCnt="2">
        <dgm:presLayoutVars>
          <dgm:chMax val="0"/>
          <dgm:bulletEnabled val="1"/>
        </dgm:presLayoutVars>
      </dgm:prSet>
      <dgm:spPr/>
    </dgm:pt>
    <dgm:pt modelId="{5F398AEE-BC0F-4F30-99FA-92D67A176C2D}" type="pres">
      <dgm:prSet presAssocID="{DC13AB6D-DEA2-4CBB-AC69-1EF1A6AD1512}" presName="nodeRect" presStyleLbl="alignNode1" presStyleIdx="0" presStyleCnt="2">
        <dgm:presLayoutVars>
          <dgm:bulletEnabled val="1"/>
        </dgm:presLayoutVars>
      </dgm:prSet>
      <dgm:spPr/>
    </dgm:pt>
    <dgm:pt modelId="{3C27A223-AC17-40BD-B7C5-0447661C2934}" type="pres">
      <dgm:prSet presAssocID="{9C64CC83-643C-4E12-8F97-BC19DC031190}" presName="sibTrans" presStyleCnt="0"/>
      <dgm:spPr/>
    </dgm:pt>
    <dgm:pt modelId="{0864151C-845B-4A50-9755-7EE613694D81}" type="pres">
      <dgm:prSet presAssocID="{53742231-981F-480A-940F-203EC2F7423F}" presName="compositeNode" presStyleCnt="0">
        <dgm:presLayoutVars>
          <dgm:bulletEnabled val="1"/>
        </dgm:presLayoutVars>
      </dgm:prSet>
      <dgm:spPr/>
    </dgm:pt>
    <dgm:pt modelId="{00AE7F27-0E5D-4AFB-ACD6-B5A19E79EA42}" type="pres">
      <dgm:prSet presAssocID="{53742231-981F-480A-940F-203EC2F7423F}" presName="bgRect" presStyleLbl="alignNode1" presStyleIdx="1" presStyleCnt="2"/>
      <dgm:spPr/>
    </dgm:pt>
    <dgm:pt modelId="{975C752B-C37A-4BA6-A3AE-2202A141404A}" type="pres">
      <dgm:prSet presAssocID="{EF449C32-A7AE-4099-9E9B-9E2F736A89CE}" presName="sibTransNodeRect" presStyleLbl="alignNode1" presStyleIdx="1" presStyleCnt="2">
        <dgm:presLayoutVars>
          <dgm:chMax val="0"/>
          <dgm:bulletEnabled val="1"/>
        </dgm:presLayoutVars>
      </dgm:prSet>
      <dgm:spPr/>
    </dgm:pt>
    <dgm:pt modelId="{C5BDCA19-B754-421E-A6CC-628F80FC74CB}" type="pres">
      <dgm:prSet presAssocID="{53742231-981F-480A-940F-203EC2F7423F}" presName="nodeRect" presStyleLbl="alignNode1" presStyleIdx="1" presStyleCnt="2">
        <dgm:presLayoutVars>
          <dgm:bulletEnabled val="1"/>
        </dgm:presLayoutVars>
      </dgm:prSet>
      <dgm:spPr/>
    </dgm:pt>
  </dgm:ptLst>
  <dgm:cxnLst>
    <dgm:cxn modelId="{0439566F-A180-439C-8FAE-14E400EF2DCF}" type="presOf" srcId="{8AA20905-3954-474B-A606-562BCA026DC1}" destId="{579698BD-D232-4926-8D7B-29A69B90858B}" srcOrd="0" destOrd="0" presId="urn:microsoft.com/office/officeart/2016/7/layout/LinearBlockProcessNumbered"/>
    <dgm:cxn modelId="{F6B1598F-1951-460F-BB68-54B32A798437}" type="presOf" srcId="{DC13AB6D-DEA2-4CBB-AC69-1EF1A6AD1512}" destId="{5F398AEE-BC0F-4F30-99FA-92D67A176C2D}" srcOrd="1" destOrd="0" presId="urn:microsoft.com/office/officeart/2016/7/layout/LinearBlockProcessNumbered"/>
    <dgm:cxn modelId="{4B888393-351D-4489-90C9-5A68061AB236}" srcId="{8AA20905-3954-474B-A606-562BCA026DC1}" destId="{DC13AB6D-DEA2-4CBB-AC69-1EF1A6AD1512}" srcOrd="0" destOrd="0" parTransId="{2C752582-D9FF-4E04-A92F-827DB4BB5C48}" sibTransId="{9C64CC83-643C-4E12-8F97-BC19DC031190}"/>
    <dgm:cxn modelId="{BA068B95-2DA2-453B-8162-90B6AB26C20F}" type="presOf" srcId="{DC13AB6D-DEA2-4CBB-AC69-1EF1A6AD1512}" destId="{DA3A6BD4-857F-4C66-97FA-B1E1C180A950}" srcOrd="0" destOrd="0" presId="urn:microsoft.com/office/officeart/2016/7/layout/LinearBlockProcessNumbered"/>
    <dgm:cxn modelId="{07D44DA2-D4CF-4582-A029-20843D5E0F23}" type="presOf" srcId="{53742231-981F-480A-940F-203EC2F7423F}" destId="{C5BDCA19-B754-421E-A6CC-628F80FC74CB}" srcOrd="1" destOrd="0" presId="urn:microsoft.com/office/officeart/2016/7/layout/LinearBlockProcessNumbered"/>
    <dgm:cxn modelId="{FDD130C2-CD74-4EFB-A226-A939177EE674}" type="presOf" srcId="{53742231-981F-480A-940F-203EC2F7423F}" destId="{00AE7F27-0E5D-4AFB-ACD6-B5A19E79EA42}" srcOrd="0" destOrd="0" presId="urn:microsoft.com/office/officeart/2016/7/layout/LinearBlockProcessNumbered"/>
    <dgm:cxn modelId="{F226B1C2-5D99-403A-8240-EAD6BD4D8534}" srcId="{8AA20905-3954-474B-A606-562BCA026DC1}" destId="{53742231-981F-480A-940F-203EC2F7423F}" srcOrd="1" destOrd="0" parTransId="{2FC75195-FBA1-43DE-85DD-40B4B3A2F1F3}" sibTransId="{EF449C32-A7AE-4099-9E9B-9E2F736A89CE}"/>
    <dgm:cxn modelId="{714928C7-F07E-48C4-BE9E-4842896AB09C}" type="presOf" srcId="{9C64CC83-643C-4E12-8F97-BC19DC031190}" destId="{BBA91679-4684-4A04-8AEB-03038C78A75C}" srcOrd="0" destOrd="0" presId="urn:microsoft.com/office/officeart/2016/7/layout/LinearBlockProcessNumbered"/>
    <dgm:cxn modelId="{B9FDDAF6-ABE3-43D5-A54F-4A0002D3FD47}" type="presOf" srcId="{EF449C32-A7AE-4099-9E9B-9E2F736A89CE}" destId="{975C752B-C37A-4BA6-A3AE-2202A141404A}" srcOrd="0" destOrd="0" presId="urn:microsoft.com/office/officeart/2016/7/layout/LinearBlockProcessNumbered"/>
    <dgm:cxn modelId="{6A5BED3A-71F8-4A71-9E51-1F50D58497B5}" type="presParOf" srcId="{579698BD-D232-4926-8D7B-29A69B90858B}" destId="{3DD5B223-886E-4FC7-BDA1-ECA869A474EC}" srcOrd="0" destOrd="0" presId="urn:microsoft.com/office/officeart/2016/7/layout/LinearBlockProcessNumbered"/>
    <dgm:cxn modelId="{50ED9B3F-B939-4662-8866-7D833C2E0794}" type="presParOf" srcId="{3DD5B223-886E-4FC7-BDA1-ECA869A474EC}" destId="{DA3A6BD4-857F-4C66-97FA-B1E1C180A950}" srcOrd="0" destOrd="0" presId="urn:microsoft.com/office/officeart/2016/7/layout/LinearBlockProcessNumbered"/>
    <dgm:cxn modelId="{0D013F25-1B82-4F7B-AEF4-E93C2E95B0C3}" type="presParOf" srcId="{3DD5B223-886E-4FC7-BDA1-ECA869A474EC}" destId="{BBA91679-4684-4A04-8AEB-03038C78A75C}" srcOrd="1" destOrd="0" presId="urn:microsoft.com/office/officeart/2016/7/layout/LinearBlockProcessNumbered"/>
    <dgm:cxn modelId="{1E713196-E09A-42B0-BC2D-5294D0D9C36F}" type="presParOf" srcId="{3DD5B223-886E-4FC7-BDA1-ECA869A474EC}" destId="{5F398AEE-BC0F-4F30-99FA-92D67A176C2D}" srcOrd="2" destOrd="0" presId="urn:microsoft.com/office/officeart/2016/7/layout/LinearBlockProcessNumbered"/>
    <dgm:cxn modelId="{F8935481-B234-48A2-8E9B-6F423817537E}" type="presParOf" srcId="{579698BD-D232-4926-8D7B-29A69B90858B}" destId="{3C27A223-AC17-40BD-B7C5-0447661C2934}" srcOrd="1" destOrd="0" presId="urn:microsoft.com/office/officeart/2016/7/layout/LinearBlockProcessNumbered"/>
    <dgm:cxn modelId="{2A71550B-14EE-4B95-A40C-E132F64E84DB}" type="presParOf" srcId="{579698BD-D232-4926-8D7B-29A69B90858B}" destId="{0864151C-845B-4A50-9755-7EE613694D81}" srcOrd="2" destOrd="0" presId="urn:microsoft.com/office/officeart/2016/7/layout/LinearBlockProcessNumbered"/>
    <dgm:cxn modelId="{819F34FD-11F2-459D-B90D-FA1539737ADA}" type="presParOf" srcId="{0864151C-845B-4A50-9755-7EE613694D81}" destId="{00AE7F27-0E5D-4AFB-ACD6-B5A19E79EA42}" srcOrd="0" destOrd="0" presId="urn:microsoft.com/office/officeart/2016/7/layout/LinearBlockProcessNumbered"/>
    <dgm:cxn modelId="{FAA4A22E-63A9-40D7-AF37-15573F3C350A}" type="presParOf" srcId="{0864151C-845B-4A50-9755-7EE613694D81}" destId="{975C752B-C37A-4BA6-A3AE-2202A141404A}" srcOrd="1" destOrd="0" presId="urn:microsoft.com/office/officeart/2016/7/layout/LinearBlockProcessNumbered"/>
    <dgm:cxn modelId="{ABA4B620-C848-4944-B91E-2E492EED893C}" type="presParOf" srcId="{0864151C-845B-4A50-9755-7EE613694D81}" destId="{C5BDCA19-B754-421E-A6CC-628F80FC74CB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3A6BD4-857F-4C66-97FA-B1E1C180A950}">
      <dsp:nvSpPr>
        <dsp:cNvPr id="0" name=""/>
        <dsp:cNvSpPr/>
      </dsp:nvSpPr>
      <dsp:spPr>
        <a:xfrm>
          <a:off x="3235" y="0"/>
          <a:ext cx="4974617" cy="371475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1382" tIns="0" rIns="491382" bIns="33020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 dirty="0"/>
            <a:t>Queries about AUS population vs employment relationship and data availability from ABS.</a:t>
          </a:r>
        </a:p>
      </dsp:txBody>
      <dsp:txXfrm>
        <a:off x="3235" y="1485900"/>
        <a:ext cx="4974617" cy="2228850"/>
      </dsp:txXfrm>
    </dsp:sp>
    <dsp:sp modelId="{BBA91679-4684-4A04-8AEB-03038C78A75C}">
      <dsp:nvSpPr>
        <dsp:cNvPr id="0" name=""/>
        <dsp:cNvSpPr/>
      </dsp:nvSpPr>
      <dsp:spPr>
        <a:xfrm>
          <a:off x="3235" y="0"/>
          <a:ext cx="4974617" cy="1485900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1382" tIns="165100" rIns="491382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01</a:t>
          </a:r>
          <a:endParaRPr lang="en-US" sz="6600" kern="1200" dirty="0"/>
        </a:p>
      </dsp:txBody>
      <dsp:txXfrm>
        <a:off x="3235" y="0"/>
        <a:ext cx="4974617" cy="1485900"/>
      </dsp:txXfrm>
    </dsp:sp>
    <dsp:sp modelId="{00AE7F27-0E5D-4AFB-ACD6-B5A19E79EA42}">
      <dsp:nvSpPr>
        <dsp:cNvPr id="0" name=""/>
        <dsp:cNvSpPr/>
      </dsp:nvSpPr>
      <dsp:spPr>
        <a:xfrm>
          <a:off x="5375822" y="0"/>
          <a:ext cx="4974617" cy="371475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1382" tIns="0" rIns="491382" bIns="33020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 dirty="0"/>
            <a:t>Cleaning and filter data mainly in the process of prepare CSV’s</a:t>
          </a:r>
        </a:p>
      </dsp:txBody>
      <dsp:txXfrm>
        <a:off x="5375822" y="1485900"/>
        <a:ext cx="4974617" cy="2228850"/>
      </dsp:txXfrm>
    </dsp:sp>
    <dsp:sp modelId="{975C752B-C37A-4BA6-A3AE-2202A141404A}">
      <dsp:nvSpPr>
        <dsp:cNvPr id="0" name=""/>
        <dsp:cNvSpPr/>
      </dsp:nvSpPr>
      <dsp:spPr>
        <a:xfrm>
          <a:off x="5375822" y="0"/>
          <a:ext cx="4974617" cy="1485900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1382" tIns="165100" rIns="491382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02</a:t>
          </a:r>
        </a:p>
      </dsp:txBody>
      <dsp:txXfrm>
        <a:off x="5375822" y="0"/>
        <a:ext cx="4974617" cy="14859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1/31/2021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525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1/31/2021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665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1/31/2021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205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1/31/2021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05943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1/31/2021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8362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1/31/2021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4069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1/31/2021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3026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1/31/2021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1586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1/31/2021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527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1/31/2021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865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1/31/2021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486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1/31/2021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175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1/31/2021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887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1/31/2021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888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1/31/2021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916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1/31/2021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479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1/31/2021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378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1/31/2021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8027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3" r:id="rId1"/>
    <p:sldLayoutId id="2147483715" r:id="rId2"/>
    <p:sldLayoutId id="2147483716" r:id="rId3"/>
    <p:sldLayoutId id="2147483714" r:id="rId4"/>
    <p:sldLayoutId id="2147483710" r:id="rId5"/>
    <p:sldLayoutId id="2147483694" r:id="rId6"/>
    <p:sldLayoutId id="2147483695" r:id="rId7"/>
    <p:sldLayoutId id="2147483696" r:id="rId8"/>
    <p:sldLayoutId id="2147483697" r:id="rId9"/>
    <p:sldLayoutId id="2147483699" r:id="rId10"/>
    <p:sldLayoutId id="2147483693" r:id="rId11"/>
    <p:sldLayoutId id="2147483700" r:id="rId12"/>
    <p:sldLayoutId id="2147483701" r:id="rId13"/>
    <p:sldLayoutId id="2147483703" r:id="rId14"/>
    <p:sldLayoutId id="2147483704" r:id="rId15"/>
    <p:sldLayoutId id="2147483702" r:id="rId16"/>
    <p:sldLayoutId id="2147483698" r:id="rId17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edm310.blogspot.com/2014/11/another-thank-you-i-just-want-to-thank.html" TargetMode="External"/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creativecommons.org/licenses/by-nc-sa/3.0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/>
          <a:p>
            <a:r>
              <a:rPr lang="en-US" sz="4000" b="1" dirty="0"/>
              <a:t>Population vs Employment AUS</a:t>
            </a:r>
          </a:p>
        </p:txBody>
      </p:sp>
      <p:pic>
        <p:nvPicPr>
          <p:cNvPr id="5" name="Picture 4" descr="A picture containing cup, coffee, food, beverage&#10;&#10;Description automatically generated">
            <a:extLst>
              <a:ext uri="{FF2B5EF4-FFF2-40B4-BE49-F238E27FC236}">
                <a16:creationId xmlns:a16="http://schemas.microsoft.com/office/drawing/2014/main" id="{91BC5572-FC33-4C1C-8DEE-C2CF75A7564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6" r="13246" b="1"/>
          <a:stretch/>
        </p:blipFill>
        <p:spPr>
          <a:xfrm>
            <a:off x="4855633" y="609600"/>
            <a:ext cx="6411924" cy="5080001"/>
          </a:xfrm>
          <a:prstGeom prst="rect">
            <a:avLst/>
          </a:prstGeom>
          <a:noFill/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/>
          <a:p>
            <a:r>
              <a:rPr lang="en-US" sz="2800" b="1" dirty="0"/>
              <a:t>Adventure Team 06/02/21 </a:t>
            </a:r>
          </a:p>
        </p:txBody>
      </p:sp>
    </p:spTree>
    <p:extLst>
      <p:ext uri="{BB962C8B-B14F-4D97-AF65-F5344CB8AC3E}">
        <p14:creationId xmlns:p14="http://schemas.microsoft.com/office/powerpoint/2010/main" val="633738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A748D-BEEC-43A4-BFF3-B31C0275A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>
            <a:normAutofit/>
          </a:bodyPr>
          <a:lstStyle/>
          <a:p>
            <a:r>
              <a:rPr lang="en-US" dirty="0"/>
              <a:t>Why &amp; How</a:t>
            </a:r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AED04DAF-1E3F-4397-8834-E64118E9B2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0212067"/>
              </p:ext>
            </p:extLst>
          </p:nvPr>
        </p:nvGraphicFramePr>
        <p:xfrm>
          <a:off x="914400" y="2076450"/>
          <a:ext cx="10353675" cy="3714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89089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F057-1980-4942-9ADD-1D62C789D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Scope &amp; Definition</a:t>
            </a:r>
          </a:p>
        </p:txBody>
      </p:sp>
      <p:pic>
        <p:nvPicPr>
          <p:cNvPr id="6" name="Content Placeholder 5" descr="Close-up of water droplet on a leaf">
            <a:extLst>
              <a:ext uri="{FF2B5EF4-FFF2-40B4-BE49-F238E27FC236}">
                <a16:creationId xmlns:a16="http://schemas.microsoft.com/office/drawing/2014/main" id="{984CA3B6-C2DB-43B2-BB5F-AC020104D5E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076450"/>
            <a:ext cx="5195032" cy="3622675"/>
          </a:xfrm>
        </p:spPr>
      </p:pic>
      <p:pic>
        <p:nvPicPr>
          <p:cNvPr id="8" name="Content Placeholder 7" descr="Sailboat on still lake">
            <a:extLst>
              <a:ext uri="{FF2B5EF4-FFF2-40B4-BE49-F238E27FC236}">
                <a16:creationId xmlns:a16="http://schemas.microsoft.com/office/drawing/2014/main" id="{481ADFE3-8627-4D06-B35A-E493245A5A8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2510" y="2076450"/>
            <a:ext cx="4833380" cy="3622675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B6376C9-A8A4-4EC3-9831-C94CCD3A5A7C}"/>
              </a:ext>
            </a:extLst>
          </p:cNvPr>
          <p:cNvSpPr txBox="1"/>
          <p:nvPr/>
        </p:nvSpPr>
        <p:spPr>
          <a:xfrm>
            <a:off x="1477108" y="2715065"/>
            <a:ext cx="405149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b="1" dirty="0">
                <a:solidFill>
                  <a:schemeClr val="bg1"/>
                </a:solidFill>
              </a:rPr>
              <a:t>Our scope covers population vs employment over national states, age &amp; gender groups, working hours and industries.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8940EAB-34EC-4D10-B046-403B3EEA172B}"/>
              </a:ext>
            </a:extLst>
          </p:cNvPr>
          <p:cNvSpPr txBox="1"/>
          <p:nvPr/>
        </p:nvSpPr>
        <p:spPr>
          <a:xfrm>
            <a:off x="6851374" y="2610678"/>
            <a:ext cx="392264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>
                <a:solidFill>
                  <a:schemeClr val="bg1"/>
                </a:solidFill>
              </a:rPr>
              <a:t>Our employment definition as ABS’ full_ time plus </a:t>
            </a:r>
            <a:r>
              <a:rPr lang="en-AU" sz="2800" dirty="0" err="1">
                <a:solidFill>
                  <a:schemeClr val="bg1"/>
                </a:solidFill>
              </a:rPr>
              <a:t>part_time</a:t>
            </a:r>
            <a:r>
              <a:rPr lang="en-AU" sz="2800" dirty="0">
                <a:solidFill>
                  <a:schemeClr val="bg1"/>
                </a:solidFill>
              </a:rPr>
              <a:t> jobs.</a:t>
            </a:r>
          </a:p>
          <a:p>
            <a:r>
              <a:rPr lang="en-AU" sz="2800" dirty="0">
                <a:solidFill>
                  <a:schemeClr val="bg1"/>
                </a:solidFill>
              </a:rPr>
              <a:t>Yearly change % take 2012</a:t>
            </a:r>
          </a:p>
          <a:p>
            <a:r>
              <a:rPr lang="en-AU" sz="2800" dirty="0">
                <a:solidFill>
                  <a:schemeClr val="bg1"/>
                </a:solidFill>
              </a:rPr>
              <a:t>as our base year.</a:t>
            </a:r>
          </a:p>
        </p:txBody>
      </p:sp>
    </p:spTree>
    <p:extLst>
      <p:ext uri="{BB962C8B-B14F-4D97-AF65-F5344CB8AC3E}">
        <p14:creationId xmlns:p14="http://schemas.microsoft.com/office/powerpoint/2010/main" val="132768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05587-60B9-48DF-9078-6A619AF5E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Regarding our Charts</a:t>
            </a:r>
          </a:p>
        </p:txBody>
      </p:sp>
      <p:pic>
        <p:nvPicPr>
          <p:cNvPr id="6" name="Content Placeholder 5" descr="Birds perched on power lines against blue sky">
            <a:extLst>
              <a:ext uri="{FF2B5EF4-FFF2-40B4-BE49-F238E27FC236}">
                <a16:creationId xmlns:a16="http://schemas.microsoft.com/office/drawing/2014/main" id="{0A8F5449-E82E-438D-87E0-9731947ACBC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273018"/>
            <a:ext cx="4856163" cy="3229538"/>
          </a:xfrm>
        </p:spPr>
      </p:pic>
      <p:pic>
        <p:nvPicPr>
          <p:cNvPr id="9" name="Content Placeholder 8" descr="Person standing on top of a mountain">
            <a:extLst>
              <a:ext uri="{FF2B5EF4-FFF2-40B4-BE49-F238E27FC236}">
                <a16:creationId xmlns:a16="http://schemas.microsoft.com/office/drawing/2014/main" id="{F917D673-32F1-400B-AEBE-CA6F202678B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0325" y="2266561"/>
            <a:ext cx="4857750" cy="3242453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135912F-A505-4C7E-81AC-F403F3E087B6}"/>
              </a:ext>
            </a:extLst>
          </p:cNvPr>
          <p:cNvSpPr txBox="1"/>
          <p:nvPr/>
        </p:nvSpPr>
        <p:spPr>
          <a:xfrm>
            <a:off x="1322363" y="2771335"/>
            <a:ext cx="396708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>
                <a:solidFill>
                  <a:schemeClr val="bg1"/>
                </a:solidFill>
              </a:rPr>
              <a:t>We have a lot of charts to show the results, however to save time we only present few of them, all others refer to results holder</a:t>
            </a:r>
          </a:p>
        </p:txBody>
      </p:sp>
    </p:spTree>
    <p:extLst>
      <p:ext uri="{BB962C8B-B14F-4D97-AF65-F5344CB8AC3E}">
        <p14:creationId xmlns:p14="http://schemas.microsoft.com/office/powerpoint/2010/main" val="34240180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Happy woman in rain">
            <a:extLst>
              <a:ext uri="{FF2B5EF4-FFF2-40B4-BE49-F238E27FC236}">
                <a16:creationId xmlns:a16="http://schemas.microsoft.com/office/drawing/2014/main" id="{11049E4F-6A3C-4C9B-8E7B-A988EDE02B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C19636E-A79E-4397-B4B3-363725367101}"/>
              </a:ext>
            </a:extLst>
          </p:cNvPr>
          <p:cNvSpPr txBox="1"/>
          <p:nvPr/>
        </p:nvSpPr>
        <p:spPr>
          <a:xfrm>
            <a:off x="6096000" y="844062"/>
            <a:ext cx="459850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800" b="1" dirty="0">
                <a:solidFill>
                  <a:schemeClr val="bg1"/>
                </a:solidFill>
                <a:highlight>
                  <a:srgbClr val="FFFF00"/>
                </a:highlight>
              </a:rPr>
              <a:t>Our analysis and conclusions</a:t>
            </a:r>
          </a:p>
        </p:txBody>
      </p:sp>
    </p:spTree>
    <p:extLst>
      <p:ext uri="{BB962C8B-B14F-4D97-AF65-F5344CB8AC3E}">
        <p14:creationId xmlns:p14="http://schemas.microsoft.com/office/powerpoint/2010/main" val="17157880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ext, stationary, writing implement, pen&#10;&#10;Description automatically generated">
            <a:extLst>
              <a:ext uri="{FF2B5EF4-FFF2-40B4-BE49-F238E27FC236}">
                <a16:creationId xmlns:a16="http://schemas.microsoft.com/office/drawing/2014/main" id="{BCE812AA-1B96-4E71-9EE0-714F0C60CF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-11555"/>
            <a:ext cx="12192000" cy="687266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2599C32-CC6B-438A-B978-85A987D0E528}"/>
              </a:ext>
            </a:extLst>
          </p:cNvPr>
          <p:cNvSpPr txBox="1"/>
          <p:nvPr/>
        </p:nvSpPr>
        <p:spPr>
          <a:xfrm>
            <a:off x="0" y="5167649"/>
            <a:ext cx="12192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900">
                <a:hlinkClick r:id="rId3" tooltip="http://edm310.blogspot.com/2014/11/another-thank-you-i-just-want-to-thank.html"/>
              </a:rPr>
              <a:t>This Photo</a:t>
            </a:r>
            <a:r>
              <a:rPr lang="en-AU" sz="900"/>
              <a:t> by Unknown Author is licensed under </a:t>
            </a:r>
            <a:r>
              <a:rPr lang="en-AU" sz="900">
                <a:hlinkClick r:id="rId4" tooltip="https://creativecommons.org/licenses/by-nc-sa/3.0/"/>
              </a:rPr>
              <a:t>CC BY-SA-NC</a:t>
            </a:r>
            <a:endParaRPr lang="en-AU" sz="900"/>
          </a:p>
        </p:txBody>
      </p:sp>
    </p:spTree>
    <p:extLst>
      <p:ext uri="{BB962C8B-B14F-4D97-AF65-F5344CB8AC3E}">
        <p14:creationId xmlns:p14="http://schemas.microsoft.com/office/powerpoint/2010/main" val="20664841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offee">
      <a:dk1>
        <a:sysClr val="windowText" lastClr="000000"/>
      </a:dk1>
      <a:lt1>
        <a:sysClr val="window" lastClr="FFFFFF"/>
      </a:lt1>
      <a:dk2>
        <a:srgbClr val="4E3B30"/>
      </a:dk2>
      <a:lt2>
        <a:srgbClr val="F4EEDC"/>
      </a:lt2>
      <a:accent1>
        <a:srgbClr val="CC830E"/>
      </a:accent1>
      <a:accent2>
        <a:srgbClr val="B54C2D"/>
      </a:accent2>
      <a:accent3>
        <a:srgbClr val="99570C"/>
      </a:accent3>
      <a:accent4>
        <a:srgbClr val="C17529"/>
      </a:accent4>
      <a:accent5>
        <a:srgbClr val="A19574"/>
      </a:accent5>
      <a:accent6>
        <a:srgbClr val="A49518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REE.pptx" id="{E781C72B-3D65-4B8D-9071-33B66AF0EF30}" vid="{3A5A58F2-9BE1-435C-B12D-88FD9BF701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129</Words>
  <Application>Microsoft Office PowerPoint</Application>
  <PresentationFormat>Widescreen</PresentationFormat>
  <Paragraphs>16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Goudy Old Style</vt:lpstr>
      <vt:lpstr>Wingdings 2</vt:lpstr>
      <vt:lpstr>SlateVTI</vt:lpstr>
      <vt:lpstr>Population vs Employment AUS</vt:lpstr>
      <vt:lpstr>Why &amp; How</vt:lpstr>
      <vt:lpstr>Scope &amp; Definition</vt:lpstr>
      <vt:lpstr>Regarding our Charts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Population vs Employment AUS</dc:title>
  <dc:creator>Tony Zhao</dc:creator>
  <cp:lastModifiedBy>Tony Zhao</cp:lastModifiedBy>
  <cp:revision>3</cp:revision>
  <dcterms:created xsi:type="dcterms:W3CDTF">2021-01-31T02:58:22Z</dcterms:created>
  <dcterms:modified xsi:type="dcterms:W3CDTF">2021-01-31T03:13:21Z</dcterms:modified>
</cp:coreProperties>
</file>