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57" r:id="rId5"/>
    <p:sldId id="268" r:id="rId6"/>
    <p:sldId id="277" r:id="rId7"/>
    <p:sldId id="261" r:id="rId8"/>
    <p:sldId id="262" r:id="rId9"/>
    <p:sldId id="276" r:id="rId10"/>
    <p:sldId id="269" r:id="rId11"/>
    <p:sldId id="263" r:id="rId12"/>
    <p:sldId id="270" r:id="rId13"/>
    <p:sldId id="271" r:id="rId14"/>
    <p:sldId id="272" r:id="rId15"/>
    <p:sldId id="273" r:id="rId16"/>
    <p:sldId id="279" r:id="rId17"/>
    <p:sldId id="274" r:id="rId18"/>
    <p:sldId id="278" r:id="rId19"/>
    <p:sldId id="264" r:id="rId20"/>
    <p:sldId id="266" r:id="rId21"/>
    <p:sldId id="265" r:id="rId22"/>
    <p:sldId id="267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3"/>
    <p:restoredTop sz="94650"/>
  </p:normalViewPr>
  <p:slideViewPr>
    <p:cSldViewPr snapToGrid="0" snapToObjects="1">
      <p:cViewPr varScale="1">
        <p:scale>
          <a:sx n="103" d="100"/>
          <a:sy n="103" d="100"/>
        </p:scale>
        <p:origin x="16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8890-A607-8048-B9E9-71E0A23F0C3C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03BD5-1165-3E4F-90AD-09B51C1A6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71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axis is age from 18 to 64. Y axis is how much the cost, and blue are non-smokers, and greens are smokers. As seen, there are three blobs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03BD5-1165-3E4F-90AD-09B51C1A67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than 75% of the dots belong under 20k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03BD5-1165-3E4F-90AD-09B51C1A67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average, smokers pay 4.69 more than non-smokers in medical bills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03BD5-1165-3E4F-90AD-09B51C1A67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lowest and the middle blob, they have all types of colors, but in the upper blob, mostly only consists the obese categories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03BD5-1165-3E4F-90AD-09B51C1A67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10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factors that don’t matter that much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03BD5-1165-3E4F-90AD-09B51C1A67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 seems to have higher BMI generally in general, but we are looking for the charges, this data might be useful in another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03BD5-1165-3E4F-90AD-09B51C1A67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4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seems like to have a correlation of having 4 or more kids can reduce the medical bill. However, hospitals don’t give discounts just because the patients have more kids. There aren’t many people with 4 or 5 kids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03BD5-1165-3E4F-90AD-09B51C1A67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8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 of topic, do stress level from having children or financial responsibilities impact the BMI? It just too few sample for people with 3-5 kids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03BD5-1165-3E4F-90AD-09B51C1A67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“Gender equality” under hospital bills, similar BMI level and similar charges makes gender an irrelevant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03BD5-1165-3E4F-90AD-09B51C1A67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7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C917-38CB-664B-B6B6-E9D1CF774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B0C23-AA8F-0247-8C79-3BE900ED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4032A-0B69-2042-85D6-DD787472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BE6-D81F-EC4B-9ACE-D28A7060749A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BE1E-6B29-994C-9514-C3D58B1C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9F13-D280-DE4B-8FB1-D2B4567A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F836-C0D9-7F49-99F0-ED3342E7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9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A837-5C0E-B147-8C34-2F708F16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F6394-2E05-7F43-A8D0-0F10484DC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CCDE-B07D-4C47-8F25-83F136D1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BE6-D81F-EC4B-9ACE-D28A7060749A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971EA-DFBB-884A-A405-90CEBA0E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C8DC9-26B8-2E45-9E3D-50DADB82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F836-C0D9-7F49-99F0-ED3342E7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1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23D5E-5235-044D-9169-6EFC1BE44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1DC7D-4DDF-B241-A595-29CF50287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42B0C-3048-224B-B491-A2945F18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BE6-D81F-EC4B-9ACE-D28A7060749A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1190D-D312-654A-9DA0-2D19A9AB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91CD-6F2F-8543-9A55-73BFB351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F836-C0D9-7F49-99F0-ED3342E7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2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E77F-5F98-0D43-8FCD-EFEDAF5C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52D48-92D8-A944-A047-7598853D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1F5E-C61C-9346-8CAC-50EBD41A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BE6-D81F-EC4B-9ACE-D28A7060749A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1CF0-5663-FF48-B47C-43DBF59A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C626B-0310-C547-A397-C8360BEC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F836-C0D9-7F49-99F0-ED3342E7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722E-78A9-3F4A-AFFC-1B22FC8C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17F7C-B37A-0843-BF3F-ABA3D61EB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42DC4-9C3D-4044-8720-B7C0D329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BE6-D81F-EC4B-9ACE-D28A7060749A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9C0FD-609B-4840-8A59-7851B60E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BA81-E355-BA49-9DA5-38354729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F836-C0D9-7F49-99F0-ED3342E7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6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D3A1-4493-CE47-9A11-6DB48C6C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8F6E7-C2E2-3442-B9B2-3D8511668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CBEFE-BCAE-044B-87E2-A88CFC195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754BD-AEC3-9D4E-832F-655E0173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BE6-D81F-EC4B-9ACE-D28A7060749A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C30DA-DD20-2C4D-8AE8-DFFE4CF9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A944B-FEF3-A345-B622-9C026609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F836-C0D9-7F49-99F0-ED3342E7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9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48E8-5097-1645-AD38-726C2B05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FD2FE-9AAD-8043-95B3-F3FF64AC8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CD60D-D05E-4748-A454-C9360ADBB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70C5E-4E0B-A046-A0F8-F49FF36CA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7C0C-D00E-4D4B-909C-8FBA69FE5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38321-146E-3E4E-A6AE-A68F7B1E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BE6-D81F-EC4B-9ACE-D28A7060749A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1E124-425A-3544-A660-A4B36EC0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5FDD1-DB37-D241-88B8-7B70B2A8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F836-C0D9-7F49-99F0-ED3342E7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7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410D-D866-9D43-8436-4FB07A57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A3DC2-AF7C-0745-971B-E5B7D74F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BE6-D81F-EC4B-9ACE-D28A7060749A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70F3C-B03E-544B-84F8-9440FBA1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3B947-614F-5F48-AF1A-7ED65D1C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F836-C0D9-7F49-99F0-ED3342E7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6B12E-9F86-ED4D-A997-5246FE8C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BE6-D81F-EC4B-9ACE-D28A7060749A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9ACC2-7FD4-EA46-9C60-F4B083E8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57886-54FA-0B45-B437-71ECE495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F836-C0D9-7F49-99F0-ED3342E7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465B-B801-FD40-B196-381C3C75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46EB-97DA-2342-A7FD-E48020796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C80C6-92FD-B945-9137-D96BD669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9EA76-906F-3849-B317-96E9CB18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BE6-D81F-EC4B-9ACE-D28A7060749A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2A841-AFAE-A147-B2B3-01A70BCD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DD13C-B0C1-FF44-811D-0591DA5F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F836-C0D9-7F49-99F0-ED3342E7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2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48D2-DD06-EC4A-8B54-F3550A6B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2FDD8-DD7A-CF44-9DCF-5FFE00E47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6BA4A-A022-E547-92B9-7EE074205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70A4A-785D-7F4A-8FC6-A197232E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BE6-D81F-EC4B-9ACE-D28A7060749A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B8BE7-1CF4-CD46-BECD-16183F4D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6ED3-8F36-2943-A5E9-4D220A69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F836-C0D9-7F49-99F0-ED3342E7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8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F4B4F-4966-8748-97E4-018F1FCB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98567-2119-9044-B198-03E75FCD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3315-8FE1-8D42-8089-E072B396F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D2BE6-D81F-EC4B-9ACE-D28A7060749A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FF5D5-7C39-C24B-AB26-F56A39F19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3CCBF-D97F-F548-A23F-AA588BAF5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F836-C0D9-7F49-99F0-ED3342E7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3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irichoi0218/insurance" TargetMode="External"/><Relationship Id="rId2" Type="http://schemas.openxmlformats.org/officeDocument/2006/relationships/hyperlink" Target="https://github.com/stedy/Machine-Learning-with-R-datase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dc.gov/tobacco/data_statistics/fact_sheets/adult_data/cig_smoking/index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1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40AB-7992-F44E-BFE3-0AB0A9FB7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246" y="1672770"/>
            <a:ext cx="9144000" cy="2412683"/>
          </a:xfrm>
        </p:spPr>
        <p:txBody>
          <a:bodyPr/>
          <a:lstStyle/>
          <a:p>
            <a:r>
              <a:rPr lang="en-US" b="1" dirty="0"/>
              <a:t>How much could your medical bill be?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46ED9-B626-2A41-84B2-4F7A153D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7" y="5124692"/>
            <a:ext cx="426452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General Assembly </a:t>
            </a:r>
          </a:p>
          <a:p>
            <a:pPr algn="l"/>
            <a:r>
              <a:rPr lang="en-US" b="1" dirty="0"/>
              <a:t>Data Science Capstone Project</a:t>
            </a:r>
          </a:p>
          <a:p>
            <a:pPr algn="l"/>
            <a:r>
              <a:rPr lang="en-US" b="1" dirty="0"/>
              <a:t>By: </a:t>
            </a:r>
            <a:r>
              <a:rPr lang="en-US" b="1" dirty="0" err="1"/>
              <a:t>Zhe</a:t>
            </a:r>
            <a:r>
              <a:rPr lang="en-US" b="1" dirty="0"/>
              <a:t> Zheng (Tony)</a:t>
            </a:r>
          </a:p>
          <a:p>
            <a:pPr algn="l"/>
            <a:r>
              <a:rPr lang="en-US" b="1" dirty="0"/>
              <a:t>tonyzheng987@gmail.com</a:t>
            </a:r>
          </a:p>
        </p:txBody>
      </p:sp>
    </p:spTree>
    <p:extLst>
      <p:ext uri="{BB962C8B-B14F-4D97-AF65-F5344CB8AC3E}">
        <p14:creationId xmlns:p14="http://schemas.microsoft.com/office/powerpoint/2010/main" val="256370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B751B-D55C-3344-88C7-FD5747AE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Smoker vs non-smokers in boxplot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B141376-63A3-374D-A175-48A45929A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2840" y="418638"/>
            <a:ext cx="7240985" cy="60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4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3735C-2D51-314F-9A78-6BEC8B5C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Charges vs age but the color represents BMI levels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8F6E88F-FFEF-0B42-9B60-34C7E5C1D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1049" y="1675227"/>
            <a:ext cx="836990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1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A82B0-51DF-0940-ADD8-99AFB797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71162"/>
            <a:ext cx="3248025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 per hospital visit by BM</a:t>
            </a:r>
            <a:r>
              <a:rPr lang="en-US" sz="3200" dirty="0">
                <a:solidFill>
                  <a:srgbClr val="FFFFFF"/>
                </a:solidFill>
              </a:rPr>
              <a:t>I Classification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60FDE6B-ADFD-D642-85A1-92E40E4C2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3347" y="640080"/>
            <a:ext cx="669670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8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F1E3C-963A-9A45-A473-F50D538F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much do each locations pay?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1C8D2AB-B5B8-934A-8CD4-7FDDFB496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7443" y="376195"/>
            <a:ext cx="7326382" cy="609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1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7A960-94E2-D94D-BEFD-7499F2A0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BMI by region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95E5AAC-6AC1-5D43-B511-1D0EA1656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7442" y="452589"/>
            <a:ext cx="7126357" cy="61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9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0A875-78AE-3343-A0FE-C109AE9A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Does having kids effect the medical bill?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C1428CF-AD50-2C40-B107-9D44E151C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8970" y="643466"/>
            <a:ext cx="669739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9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2CF4A-C7B8-F642-8F55-6BFA23B0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many children do the patients have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53C1254-1C7E-6241-8233-7451E61D9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4093" y="689538"/>
            <a:ext cx="7409638" cy="505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1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3B55-0415-C94E-AD75-CC4AD41E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Patients’ BMI vs how many children they have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D03FB7C-66F1-A74D-8D93-87A44818D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255" y="952500"/>
            <a:ext cx="5633416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3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3F101-9706-6E48-A183-B77E42F8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10474236" cy="94135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Gender vs BMI and the medical bill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E073548-2427-FD4C-AB67-8F6F7396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70" y="1757657"/>
            <a:ext cx="5255753" cy="4375414"/>
          </a:xfrm>
          <a:prstGeom prst="rect">
            <a:avLst/>
          </a:prstGeom>
        </p:spPr>
      </p:pic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B8F116-1C73-3144-AD1A-3224FD38D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43" y="1807520"/>
            <a:ext cx="5255753" cy="420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49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4D119-C92A-2E49-B0F1-F7698ED8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C0AC-63C4-4242-B291-6BC6668B1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rgbClr val="FEFFFF"/>
                </a:solidFill>
              </a:rPr>
              <a:t>I made the payment prediction into 4 categories with similar quantities of data</a:t>
            </a:r>
          </a:p>
          <a:p>
            <a:pPr lvl="1"/>
            <a:r>
              <a:rPr lang="en-US" sz="1700">
                <a:solidFill>
                  <a:srgbClr val="FEFFFF"/>
                </a:solidFill>
              </a:rPr>
              <a:t>&lt; $5,000</a:t>
            </a:r>
          </a:p>
          <a:p>
            <a:pPr lvl="1"/>
            <a:r>
              <a:rPr lang="en-US" sz="1700">
                <a:solidFill>
                  <a:srgbClr val="FEFFFF"/>
                </a:solidFill>
              </a:rPr>
              <a:t>$5,000 &lt;= n &lt; $10,000</a:t>
            </a:r>
          </a:p>
          <a:p>
            <a:pPr lvl="1"/>
            <a:r>
              <a:rPr lang="en-US" sz="1700">
                <a:solidFill>
                  <a:srgbClr val="FEFFFF"/>
                </a:solidFill>
              </a:rPr>
              <a:t>$10,000 &lt;= n &lt;= $20,000</a:t>
            </a:r>
          </a:p>
          <a:p>
            <a:pPr lvl="1"/>
            <a:r>
              <a:rPr lang="en-US" sz="1700">
                <a:solidFill>
                  <a:srgbClr val="FEFFFF"/>
                </a:solidFill>
              </a:rPr>
              <a:t>&gt; $20,000</a:t>
            </a:r>
          </a:p>
          <a:p>
            <a:r>
              <a:rPr lang="en-US" sz="1700">
                <a:solidFill>
                  <a:srgbClr val="FEFFFF"/>
                </a:solidFill>
              </a:rPr>
              <a:t>Applied the K-Nearest Neighbor and GridSearchCV methods to predict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2BF23FD-E9C5-5D46-9CA3-7BA5EE6A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051" y="643467"/>
            <a:ext cx="6003508" cy="52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7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6DE4-EE49-BB44-BCA5-F85FE0C2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14636-AFF5-9043-907D-0160F0A0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healthcare is known for its expensiveness, but how expensive? How much should we be expecting?</a:t>
            </a:r>
          </a:p>
          <a:p>
            <a:r>
              <a:rPr lang="en-US" dirty="0"/>
              <a:t>How much should we be expecting if our health insurance decided not to cover us? </a:t>
            </a:r>
          </a:p>
          <a:p>
            <a:r>
              <a:rPr lang="en-US" dirty="0"/>
              <a:t>I was a “victim of visiting a doctor’s office without insurance” 18 years ago for a generic cold</a:t>
            </a:r>
          </a:p>
          <a:p>
            <a:r>
              <a:rPr lang="en-US" dirty="0"/>
              <a:t>Witnessed someone paid more than $1,000 when working in a pharmacy out of pocket</a:t>
            </a:r>
          </a:p>
          <a:p>
            <a:r>
              <a:rPr lang="en-US" dirty="0"/>
              <a:t>To predict how much a person could be paying for their hospital bill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50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D58E4-ACA0-2149-B0ED-0F7D1914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According to K-Nearest Neighbor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D47F-246B-9D44-A84E-5A145B498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000" dirty="0"/>
              <a:t>22 years old non-smoker with a normal BMI going to pay … </a:t>
            </a:r>
          </a:p>
          <a:p>
            <a:pPr lvl="1"/>
            <a:r>
              <a:rPr lang="en-US" sz="2000" dirty="0"/>
              <a:t>Less than $5,000</a:t>
            </a:r>
          </a:p>
          <a:p>
            <a:r>
              <a:rPr lang="en-US" sz="2000" dirty="0"/>
              <a:t>27 years old smoker, with class 2 obesity is going to pay…</a:t>
            </a:r>
          </a:p>
          <a:p>
            <a:pPr lvl="1"/>
            <a:r>
              <a:rPr lang="en-US" sz="2000" dirty="0"/>
              <a:t>More than $20,000</a:t>
            </a:r>
          </a:p>
          <a:p>
            <a:r>
              <a:rPr lang="en-US" sz="2000" dirty="0"/>
              <a:t>65 years old overweight, non-smoker, is going to pay …</a:t>
            </a:r>
          </a:p>
          <a:p>
            <a:pPr lvl="1"/>
            <a:r>
              <a:rPr lang="en-US" sz="2000" dirty="0"/>
              <a:t>Between $10,000 and $20,000</a:t>
            </a:r>
          </a:p>
          <a:p>
            <a:r>
              <a:rPr lang="en-US" sz="2000" dirty="0"/>
              <a:t>46 years old underweight smoker is going to pay …</a:t>
            </a:r>
          </a:p>
          <a:p>
            <a:pPr lvl="1"/>
            <a:r>
              <a:rPr lang="en-US" sz="2000" dirty="0"/>
              <a:t>Between $5,000 and $10,000</a:t>
            </a:r>
          </a:p>
          <a:p>
            <a:r>
              <a:rPr lang="en-US" sz="2000" dirty="0"/>
              <a:t>I am going to pay less than $5,000 according to my prediction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A7BCDF6-1E59-AB40-9BF6-2C6428EB2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821" y="329183"/>
            <a:ext cx="4413516" cy="402529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3BDB90-BA97-994C-A06A-AF9AACF5D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63" y="4647081"/>
            <a:ext cx="5555742" cy="9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7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D3B51-2FF3-644F-8923-E8581717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According to GridSearchCV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6E34-DE2F-F04D-838C-4FD46200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19" y="2599509"/>
            <a:ext cx="4827640" cy="363945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22 years old non-smoker with a normal BMI going to pay … </a:t>
            </a:r>
          </a:p>
          <a:p>
            <a:pPr lvl="1"/>
            <a:r>
              <a:rPr lang="en-US" sz="1400" dirty="0"/>
              <a:t>Less than $5,000</a:t>
            </a:r>
          </a:p>
          <a:p>
            <a:r>
              <a:rPr lang="en-US" sz="1400" dirty="0"/>
              <a:t>27 years old smoker, with class 2 obesity is going to pay…</a:t>
            </a:r>
          </a:p>
          <a:p>
            <a:pPr lvl="1"/>
            <a:r>
              <a:rPr lang="en-US" sz="1400" dirty="0"/>
              <a:t>More than $20,000</a:t>
            </a:r>
          </a:p>
          <a:p>
            <a:r>
              <a:rPr lang="en-US" sz="1400" dirty="0"/>
              <a:t>65 years old overweight, non-smoker, is going to pay …</a:t>
            </a:r>
          </a:p>
          <a:p>
            <a:pPr lvl="1"/>
            <a:r>
              <a:rPr lang="en-US" sz="1400" dirty="0"/>
              <a:t>Between $10,000 and $20,000</a:t>
            </a:r>
          </a:p>
          <a:p>
            <a:r>
              <a:rPr lang="en-US" sz="1400" dirty="0"/>
              <a:t>46 years old underweight smoker is going to pay …</a:t>
            </a:r>
          </a:p>
          <a:p>
            <a:pPr lvl="1"/>
            <a:r>
              <a:rPr lang="en-US" sz="1400" dirty="0"/>
              <a:t>Between $5,000 and $10,000</a:t>
            </a:r>
          </a:p>
          <a:p>
            <a:r>
              <a:rPr lang="en-US" sz="1400" dirty="0"/>
              <a:t>I am going to pay less than $5,000 according to my prediction</a:t>
            </a:r>
          </a:p>
          <a:p>
            <a:r>
              <a:rPr lang="en-US" sz="1400" dirty="0"/>
              <a:t>Prediction results are the same but different </a:t>
            </a:r>
            <a:r>
              <a:rPr lang="en-US" sz="1400" dirty="0" err="1"/>
              <a:t>Knn</a:t>
            </a:r>
            <a:r>
              <a:rPr lang="en-US" sz="1400" dirty="0"/>
              <a:t> number</a:t>
            </a:r>
          </a:p>
          <a:p>
            <a:endParaRPr lang="en-US" sz="14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FD85C68-C24C-7640-ABE4-9D9ABA5E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05315"/>
            <a:ext cx="5150277" cy="207212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49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3770-D25F-734A-88DE-B3E4208D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8BB6-84E6-A540-84C4-E2C3EFA3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Smoking and high BMI can increase your medical bill, age can also be a factor that increases the bill steadily </a:t>
            </a:r>
          </a:p>
          <a:p>
            <a:r>
              <a:rPr lang="en-US" dirty="0"/>
              <a:t>There are too few correlated factors</a:t>
            </a:r>
          </a:p>
          <a:p>
            <a:pPr lvl="1"/>
            <a:r>
              <a:rPr lang="en-US" dirty="0"/>
              <a:t>It would be better if included factors like medical history like cholesterol and blood sugar level, blood pressure, any chronic illnesses…</a:t>
            </a:r>
          </a:p>
          <a:p>
            <a:r>
              <a:rPr lang="en-US" dirty="0"/>
              <a:t>We all know the reason for hospitalization and the number of lab tests will determine the bill the most</a:t>
            </a:r>
          </a:p>
          <a:p>
            <a:r>
              <a:rPr lang="en-US" dirty="0"/>
              <a:t>More sample is always better</a:t>
            </a:r>
          </a:p>
        </p:txBody>
      </p:sp>
    </p:spTree>
    <p:extLst>
      <p:ext uri="{BB962C8B-B14F-4D97-AF65-F5344CB8AC3E}">
        <p14:creationId xmlns:p14="http://schemas.microsoft.com/office/powerpoint/2010/main" val="2865049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E9E1-5920-EE41-ACAC-64CF875E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D664-B7AB-2640-89AC-6BF15B51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take these numbers and prediction in face value because the the prediction were merely based on 3 factors</a:t>
            </a:r>
          </a:p>
          <a:p>
            <a:r>
              <a:rPr lang="en-US" dirty="0"/>
              <a:t>There are only 1.3k row, it set the limit based on the min and max</a:t>
            </a:r>
          </a:p>
          <a:p>
            <a:r>
              <a:rPr lang="en-US" dirty="0"/>
              <a:t>No way to know which hospital, location of hospital might charge  differently</a:t>
            </a:r>
          </a:p>
          <a:p>
            <a:pPr lvl="1"/>
            <a:r>
              <a:rPr lang="en-US" dirty="0"/>
              <a:t>Quality of service might not be </a:t>
            </a:r>
            <a:r>
              <a:rPr lang="en-US"/>
              <a:t>the same </a:t>
            </a:r>
            <a:endParaRPr lang="en-US" dirty="0"/>
          </a:p>
          <a:p>
            <a:r>
              <a:rPr lang="en-US" dirty="0"/>
              <a:t>The data is at least 6 years old, the number may not reflect the current reality due to inflation, or the cost might change due to more efficient technology </a:t>
            </a:r>
          </a:p>
        </p:txBody>
      </p:sp>
    </p:spTree>
    <p:extLst>
      <p:ext uri="{BB962C8B-B14F-4D97-AF65-F5344CB8AC3E}">
        <p14:creationId xmlns:p14="http://schemas.microsoft.com/office/powerpoint/2010/main" val="424770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E265-723A-1B4D-B9DC-7099C895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1A547-1BEB-BD4E-9D86-143FC9FD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sourced from Brett Lantz, the Director of Data Science &amp; Decision Support from the University of Michigan</a:t>
            </a:r>
          </a:p>
          <a:p>
            <a:r>
              <a:rPr lang="en-US" dirty="0"/>
              <a:t>It is open sourced in his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and in </a:t>
            </a:r>
            <a:r>
              <a:rPr lang="en-US" dirty="0">
                <a:hlinkClick r:id="rId3"/>
              </a:rPr>
              <a:t>Kaggle</a:t>
            </a:r>
            <a:r>
              <a:rPr lang="en-US" dirty="0"/>
              <a:t> for educational purposes</a:t>
            </a:r>
          </a:p>
        </p:txBody>
      </p:sp>
    </p:spTree>
    <p:extLst>
      <p:ext uri="{BB962C8B-B14F-4D97-AF65-F5344CB8AC3E}">
        <p14:creationId xmlns:p14="http://schemas.microsoft.com/office/powerpoint/2010/main" val="298283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B98B5-A101-7C45-857F-FC12040B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B7C4-A204-F64A-9DB6-17D658C06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312127"/>
            <a:ext cx="3200451" cy="3219964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These patient records were collected all over the US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The patients are 18 – 64 years old adults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DB18BAA-6167-034A-9DA9-23A0A201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705771"/>
            <a:ext cx="6539075" cy="512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3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3E8031-2BC4-5141-8E5D-A815EDA1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4C10-E663-0D45-BDD1-8C7EF655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 dirty="0"/>
              <a:t>Dataset might be skewed to non-smokers and people with BMI&gt;30, because there are more non-smokers than smokers in the US</a:t>
            </a:r>
          </a:p>
          <a:p>
            <a:r>
              <a:rPr lang="en-US" sz="2400" dirty="0">
                <a:hlinkClick r:id="rId2"/>
              </a:rPr>
              <a:t>14% of US adults</a:t>
            </a:r>
            <a:r>
              <a:rPr lang="en-US" sz="2400" dirty="0"/>
              <a:t> are smokers in 2019 according to CDC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C78C2E3-E62A-A34A-9E28-202C639F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2494450"/>
            <a:ext cx="4802404" cy="13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4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25FFB-0210-E148-8A57-7389A724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Patients’ BMI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D87725-3542-453E-B6DC-5FFDC46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More than half of the patients are obese</a:t>
            </a:r>
          </a:p>
          <a:p>
            <a:pPr marL="0" indent="0">
              <a:buNone/>
            </a:pPr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7B43A4F5-0C3A-7F44-BE7A-BD97E34CC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027" y="1052056"/>
            <a:ext cx="7443925" cy="44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0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CA12C-33D1-9D44-8083-9313F91A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60BE-F483-6640-91BF-982650EEC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469961"/>
            <a:ext cx="3200451" cy="30621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EFFFF"/>
                </a:solidFill>
              </a:rPr>
              <a:t>Among the 1338 patients</a:t>
            </a:r>
          </a:p>
          <a:p>
            <a:r>
              <a:rPr lang="en-US" sz="2200" dirty="0">
                <a:solidFill>
                  <a:srgbClr val="FEFFFF"/>
                </a:solidFill>
              </a:rPr>
              <a:t>676 male, 662 female</a:t>
            </a:r>
          </a:p>
          <a:p>
            <a:r>
              <a:rPr lang="en-US" sz="2200" dirty="0">
                <a:solidFill>
                  <a:srgbClr val="FEFFFF"/>
                </a:solidFill>
              </a:rPr>
              <a:t>364 of them are from SE, 325 from NW, 325 from SW, 324 from NE</a:t>
            </a:r>
          </a:p>
          <a:p>
            <a:r>
              <a:rPr lang="en-US" sz="2200" dirty="0">
                <a:solidFill>
                  <a:srgbClr val="FEFFFF"/>
                </a:solidFill>
              </a:rPr>
              <a:t>Highest correlation to the charges is smoking status, age and BMI</a:t>
            </a:r>
          </a:p>
          <a:p>
            <a:endParaRPr lang="en-US" sz="2200" dirty="0">
              <a:solidFill>
                <a:srgbClr val="FEFFFF"/>
              </a:solidFill>
            </a:endParaRPr>
          </a:p>
          <a:p>
            <a:pPr lvl="1"/>
            <a:endParaRPr lang="en-US" sz="2200" dirty="0">
              <a:solidFill>
                <a:srgbClr val="FEFFFF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8C4FF98-171A-8042-ABC4-B2171113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1025711"/>
            <a:ext cx="6539075" cy="448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4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AC141-6DE2-5642-8158-10A6567C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How much did each patients paid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D2A1117-E434-304E-BAD4-C0254412B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1821" y="1675227"/>
            <a:ext cx="8869154" cy="4634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07BDB8-5E3B-0E45-8934-E64BD2F1827A}"/>
              </a:ext>
            </a:extLst>
          </p:cNvPr>
          <p:cNvSpPr txBox="1"/>
          <p:nvPr/>
        </p:nvSpPr>
        <p:spPr>
          <a:xfrm>
            <a:off x="4815108" y="63093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Age: 18-64</a:t>
            </a:r>
          </a:p>
        </p:txBody>
      </p:sp>
    </p:spTree>
    <p:extLst>
      <p:ext uri="{BB962C8B-B14F-4D97-AF65-F5344CB8AC3E}">
        <p14:creationId xmlns:p14="http://schemas.microsoft.com/office/powerpoint/2010/main" val="146470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FF6E-0A19-8C4F-96D2-6AA2C536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Sorry, the graph earlier was a bit misleading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0ADF-BBFC-2F44-A20C-7F670AD9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 lnSpcReduction="10000"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The non-smokers were stacking together in the bottom thus can’t see them well, here’s are how much do each patients 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Most patients spent less than $20,000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A9166E2-F8F8-C749-8F34-B3D64F05E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587" y="796834"/>
            <a:ext cx="7341485" cy="47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8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961</Words>
  <Application>Microsoft Macintosh PowerPoint</Application>
  <PresentationFormat>Widescreen</PresentationFormat>
  <Paragraphs>99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How much could your medical bill be?</vt:lpstr>
      <vt:lpstr>Motivation</vt:lpstr>
      <vt:lpstr>Data Source</vt:lpstr>
      <vt:lpstr>Introduction </vt:lpstr>
      <vt:lpstr>Introduction</vt:lpstr>
      <vt:lpstr>Patients’ BMI classes</vt:lpstr>
      <vt:lpstr>Exploratory Data Analysis</vt:lpstr>
      <vt:lpstr>How much did each patients paid</vt:lpstr>
      <vt:lpstr>Sorry, the graph earlier was a bit misleading</vt:lpstr>
      <vt:lpstr>Smoker vs non-smokers in boxplot</vt:lpstr>
      <vt:lpstr>Charges vs age but the color represents BMI levels</vt:lpstr>
      <vt:lpstr>Cost per hospital visit by BMI Classification</vt:lpstr>
      <vt:lpstr>How much do each locations pay?</vt:lpstr>
      <vt:lpstr>BMI by region</vt:lpstr>
      <vt:lpstr>Does having kids effect the medical bill?</vt:lpstr>
      <vt:lpstr>How many children do the patients have</vt:lpstr>
      <vt:lpstr>Patients’ BMI vs how many children they have</vt:lpstr>
      <vt:lpstr>Gender vs BMI and the medical bill</vt:lpstr>
      <vt:lpstr>Modeling</vt:lpstr>
      <vt:lpstr>According to K-Nearest Neighbor</vt:lpstr>
      <vt:lpstr>According to GridSearchCV</vt:lpstr>
      <vt:lpstr>Conclusion</vt:lpstr>
      <vt:lpstr>Limitation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could your medical bill be?</dc:title>
  <dc:creator>tony zheng</dc:creator>
  <cp:lastModifiedBy>tony zheng</cp:lastModifiedBy>
  <cp:revision>38</cp:revision>
  <dcterms:created xsi:type="dcterms:W3CDTF">2021-06-02T19:47:59Z</dcterms:created>
  <dcterms:modified xsi:type="dcterms:W3CDTF">2021-06-10T14:24:49Z</dcterms:modified>
</cp:coreProperties>
</file>