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200" u="none" kumimoji="0" normalizeH="0">
        <a:ln>
          <a:noFill/>
        </a:ln>
        <a:solidFill>
          <a:srgbClr val="000000"/>
        </a:solidFill>
        <a:effectLst/>
        <a:uFillTx/>
        <a:latin typeface="Druk Medium"/>
        <a:ea typeface="Druk Medium"/>
        <a:cs typeface="Druk Medium"/>
        <a:sym typeface="Druk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CAE8FB"/>
          </a:solidFill>
        </a:fill>
      </a:tcStyle>
    </a:wholeTbl>
    <a:band2H>
      <a:tcTxStyle b="def" i="def"/>
      <a:tcStyle>
        <a:tcBdr/>
        <a:fill>
          <a:solidFill>
            <a:srgbClr val="E6F4FD"/>
          </a:solidFill>
        </a:fill>
      </a:tcStyle>
    </a:band2H>
    <a:firstCol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381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381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E7D7FF"/>
          </a:solidFill>
        </a:fill>
      </a:tcStyle>
    </a:wholeTbl>
    <a:band2H>
      <a:tcTxStyle b="def" i="def"/>
      <a:tcStyle>
        <a:tcBdr/>
        <a:fill>
          <a:solidFill>
            <a:srgbClr val="F3ECFF"/>
          </a:solidFill>
        </a:fill>
      </a:tcStyle>
    </a:band2H>
    <a:firstCol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381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381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FFD9E7"/>
          </a:solidFill>
        </a:fill>
      </a:tcStyle>
    </a:wholeTbl>
    <a:band2H>
      <a:tcTxStyle b="def" i="def"/>
      <a:tcStyle>
        <a:tcBdr/>
        <a:fill>
          <a:solidFill>
            <a:srgbClr val="FFEDF3"/>
          </a:solidFill>
        </a:fill>
      </a:tcStyle>
    </a:band2H>
    <a:firstCol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381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381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BFF3"/>
          </a:solidFill>
        </a:fill>
      </a:tcStyle>
    </a:band2H>
    <a:firstCol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BFF3"/>
          </a:solidFill>
        </a:fill>
      </a:tcStyle>
    </a:lastRow>
    <a:firstRow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38100" cap="flat">
              <a:solidFill>
                <a:srgbClr val="00BFF3"/>
              </a:solidFill>
              <a:prstDash val="solid"/>
              <a:round/>
            </a:ln>
          </a:top>
          <a:bottom>
            <a:ln w="127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Druk Medium"/>
          <a:ea typeface="Druk Medium"/>
          <a:cs typeface="Druk Medium"/>
        </a:font>
        <a:srgbClr val="00BFF3"/>
      </a:tcTxStyle>
      <a:tcStyle>
        <a:tcBdr>
          <a:left>
            <a:ln w="12700" cap="flat">
              <a:solidFill>
                <a:srgbClr val="00BFF3"/>
              </a:solidFill>
              <a:prstDash val="solid"/>
              <a:round/>
            </a:ln>
          </a:left>
          <a:right>
            <a:ln w="12700" cap="flat">
              <a:solidFill>
                <a:srgbClr val="00BFF3"/>
              </a:solidFill>
              <a:prstDash val="solid"/>
              <a:round/>
            </a:ln>
          </a:right>
          <a:top>
            <a:ln w="12700" cap="flat">
              <a:solidFill>
                <a:srgbClr val="00BFF3"/>
              </a:solidFill>
              <a:prstDash val="solid"/>
              <a:round/>
            </a:ln>
          </a:top>
          <a:bottom>
            <a:ln w="38100" cap="flat">
              <a:solidFill>
                <a:srgbClr val="00BFF3"/>
              </a:solidFill>
              <a:prstDash val="solid"/>
              <a:round/>
            </a:ln>
          </a:bottom>
          <a:insideH>
            <a:ln w="12700" cap="flat">
              <a:solidFill>
                <a:srgbClr val="00BFF3"/>
              </a:solidFill>
              <a:prstDash val="solid"/>
              <a:round/>
            </a:ln>
          </a:insideH>
          <a:insideV>
            <a:ln w="12700" cap="flat">
              <a:solidFill>
                <a:srgbClr val="00BFF3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ruk Medium"/>
          <a:ea typeface="Druk Medium"/>
          <a:cs typeface="Druk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marL="12736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marL="19594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marL="26452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marL="3331028" indent="-587828" defTabSz="825500">
              <a:lnSpc>
                <a:spcPct val="120000"/>
              </a:lnSpc>
              <a:spcBef>
                <a:spcPts val="0"/>
              </a:spcBef>
              <a:buClrTx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Body Level One…"/>
          <p:cNvSpPr txBox="1"/>
          <p:nvPr>
            <p:ph type="body" sz="quarter" idx="2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100" sz="52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/>
          <p:nvPr>
            <p:ph type="body" idx="1" hasCustomPrompt="1"/>
          </p:nvPr>
        </p:nvSpPr>
        <p:spPr>
          <a:xfrm>
            <a:off x="1219200" y="2334623"/>
            <a:ext cx="21945600" cy="761225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b="0" cap="all" spc="-500" sz="50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199" y="9779000"/>
            <a:ext cx="21945600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b="0" cap="all" spc="-100" sz="32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/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1pPr>
            <a:lvl2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2pPr>
            <a:lvl3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3pPr>
            <a:lvl4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4pPr>
            <a:lvl5pPr marL="431800" indent="0" defTabSz="825500">
              <a:spcBef>
                <a:spcPts val="0"/>
              </a:spcBef>
              <a:buClrTx/>
              <a:buSzTx/>
              <a:buNone/>
              <a:defRPr b="0" cap="all" sz="14000">
                <a:solidFill>
                  <a:srgbClr val="FFFFFF"/>
                </a:solidFill>
                <a:latin typeface="Druk Medium"/>
                <a:ea typeface="Druk Medium"/>
                <a:cs typeface="Druk Medium"/>
                <a:sym typeface="Druk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b="0" cap="all" spc="-100" sz="32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/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4" name="Two adults wearing outfits with bold, solid colours — green, blue, pink and yellow"/>
          <p:cNvSpPr/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Person blowing pink bubblegum against a solid pink and blue background"/>
          <p:cNvSpPr/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/>
          <p:nvPr>
            <p:ph type="pic" idx="21"/>
          </p:nvPr>
        </p:nvSpPr>
        <p:spPr>
          <a:xfrm>
            <a:off x="635000" y="-1181110"/>
            <a:ext cx="23114000" cy="154178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/>
          <p:nvPr>
            <p:ph type="pic" idx="21"/>
          </p:nvPr>
        </p:nvSpPr>
        <p:spPr>
          <a:xfrm>
            <a:off x="-38100" y="-267935"/>
            <a:ext cx="24472902" cy="142518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="0" spc="-52" sz="5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pc="-220" sz="220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0" spc="-32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pPr/>
            <a:r>
              <a:t>Caption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A person’s lower body with blue trousers and green shoes on a yellow and pink floor"/>
          <p:cNvSpPr/>
          <p:nvPr>
            <p:ph type="pic" idx="21"/>
          </p:nvPr>
        </p:nvSpPr>
        <p:spPr>
          <a:xfrm>
            <a:off x="528827" y="0"/>
            <a:ext cx="17992345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635000" y="7937906"/>
            <a:ext cx="17780000" cy="5651593"/>
          </a:xfrm>
          <a:prstGeom prst="rect">
            <a:avLst/>
          </a:prstGeom>
        </p:spPr>
        <p:txBody>
          <a:bodyPr anchor="b"/>
          <a:lstStyle>
            <a:lvl1pPr algn="ctr" defTabSz="584200">
              <a:defRPr spc="-220" sz="22000">
                <a:solidFill>
                  <a:srgbClr val="FFD74C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1" y="11868150"/>
            <a:ext cx="1549403" cy="1270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19200" y="6311900"/>
            <a:ext cx="8356600" cy="61849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19200" y="2439639"/>
            <a:ext cx="8356600" cy="306829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Rectangle"/>
          <p:cNvSpPr/>
          <p:nvPr/>
        </p:nvSpPr>
        <p:spPr>
          <a:xfrm>
            <a:off x="10795000" y="0"/>
            <a:ext cx="13614400" cy="13716000"/>
          </a:xfrm>
          <a:prstGeom prst="rect">
            <a:avLst/>
          </a:prstGeom>
          <a:solidFill>
            <a:srgbClr val="00BFF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20000"/>
              </a:lnSpc>
              <a:defRPr cap="all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</a:p>
        </p:txBody>
      </p:sp>
      <p:sp>
        <p:nvSpPr>
          <p:cNvPr id="63" name="Partial view of a building exterior painted yellow with blue window shutters and a curtained doorway"/>
          <p:cNvSpPr/>
          <p:nvPr>
            <p:ph type="pic" idx="21"/>
          </p:nvPr>
        </p:nvSpPr>
        <p:spPr>
          <a:xfrm>
            <a:off x="9156700" y="-38100"/>
            <a:ext cx="19693468" cy="13106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Author and Date"/>
          <p:cNvSpPr txBox="1"/>
          <p:nvPr>
            <p:ph type="body" sz="quarter" idx="22" hasCustomPrompt="1"/>
          </p:nvPr>
        </p:nvSpPr>
        <p:spPr>
          <a:xfrm>
            <a:off x="1219200" y="1574800"/>
            <a:ext cx="8356600" cy="77012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b="0" cap="all" sz="3600">
                <a:solidFill>
                  <a:srgbClr val="00C7FC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BF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/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pc="0" sz="14000">
                <a:solidFill>
                  <a:srgbClr val="FFFFFF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bg>
      <p:bgPr>
        <a:solidFill>
          <a:srgbClr val="FFC6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40" sz="14000">
                <a:solidFill>
                  <a:srgbClr val="FFFFFF"/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1pPr>
            <a:lvl2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2pPr>
            <a:lvl3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3pPr>
            <a:lvl4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4pPr>
            <a:lvl5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pc="-52" sz="5400">
                <a:solidFill>
                  <a:srgbClr val="000000"/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16" strike="noStrike" sz="11600" u="none">
          <a:solidFill>
            <a:srgbClr val="00BFF3"/>
          </a:solidFill>
          <a:uFillTx/>
          <a:latin typeface="Druk Medium"/>
          <a:ea typeface="Druk Medium"/>
          <a:cs typeface="Druk Medium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b="1" baseline="0" cap="none" i="0" spc="0" strike="noStrike" sz="4200" u="none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rang/nitesh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Trang/nitesh</a:t>
            </a:r>
          </a:p>
        </p:txBody>
      </p:sp>
      <p:sp>
        <p:nvSpPr>
          <p:cNvPr id="151" name="Hackathon |  Dropped urls in Document Push"/>
          <p:cNvSpPr txBox="1"/>
          <p:nvPr>
            <p:ph type="title"/>
          </p:nvPr>
        </p:nvSpPr>
        <p:spPr>
          <a:xfrm>
            <a:off x="1219200" y="4095750"/>
            <a:ext cx="21945600" cy="5524500"/>
          </a:xfrm>
          <a:prstGeom prst="rect">
            <a:avLst/>
          </a:prstGeom>
        </p:spPr>
        <p:txBody>
          <a:bodyPr/>
          <a:lstStyle/>
          <a:p>
            <a:pPr defTabSz="351454">
              <a:defRPr spc="-192" sz="13184"/>
            </a:pPr>
            <a:r>
              <a:t>Hackathon | </a:t>
            </a:r>
            <a:br/>
            <a:r>
              <a:t>Dropped urls in Document Push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Document push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800"/>
            </a:pPr>
            <a:r>
              <a:t>Document push</a:t>
            </a:r>
          </a:p>
          <a:p>
            <a:pPr>
              <a:defRPr sz="11800"/>
            </a:pPr>
            <a:r>
              <a:t>: Why? </a:t>
            </a:r>
          </a:p>
        </p:txBody>
      </p:sp>
      <p:grpSp>
        <p:nvGrpSpPr>
          <p:cNvPr id="156" name="Backfilling…"/>
          <p:cNvGrpSpPr/>
          <p:nvPr/>
        </p:nvGrpSpPr>
        <p:grpSpPr>
          <a:xfrm>
            <a:off x="11556999" y="835334"/>
            <a:ext cx="12094366" cy="12163580"/>
            <a:chOff x="0" y="0"/>
            <a:chExt cx="12094364" cy="12163578"/>
          </a:xfrm>
        </p:grpSpPr>
        <p:sp>
          <p:nvSpPr>
            <p:cNvPr id="154" name="Rectangle"/>
            <p:cNvSpPr/>
            <p:nvPr/>
          </p:nvSpPr>
          <p:spPr>
            <a:xfrm>
              <a:off x="-1" y="-1"/>
              <a:ext cx="12094366" cy="12163580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47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55" name="Backfilling…"/>
            <p:cNvSpPr txBox="1"/>
            <p:nvPr/>
          </p:nvSpPr>
          <p:spPr>
            <a:xfrm>
              <a:off x="-1" y="3968508"/>
              <a:ext cx="12094366" cy="42265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cap="all" sz="47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Backfilling</a:t>
              </a:r>
            </a:p>
            <a:p>
              <a:pPr>
                <a:lnSpc>
                  <a:spcPct val="120000"/>
                </a:lnSpc>
                <a:defRPr cap="all" sz="47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Irrelevant content (read more, ads)</a:t>
              </a:r>
            </a:p>
            <a:p>
              <a:pPr>
                <a:lnSpc>
                  <a:spcPct val="120000"/>
                </a:lnSpc>
                <a:defRPr cap="all" sz="47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Insufficient adicts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ropped ur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pc="-180" sz="12600"/>
            </a:lvl1pPr>
          </a:lstStyle>
          <a:p>
            <a:pPr/>
            <a:r>
              <a:t>Dropped urls</a:t>
            </a:r>
          </a:p>
        </p:txBody>
      </p:sp>
      <p:grpSp>
        <p:nvGrpSpPr>
          <p:cNvPr id="161" name="Articles pUshed in Atlas"/>
          <p:cNvGrpSpPr/>
          <p:nvPr/>
        </p:nvGrpSpPr>
        <p:grpSpPr>
          <a:xfrm>
            <a:off x="247779" y="3701117"/>
            <a:ext cx="4141460" cy="4758524"/>
            <a:chOff x="0" y="0"/>
            <a:chExt cx="4141458" cy="4758523"/>
          </a:xfrm>
        </p:grpSpPr>
        <p:sp>
          <p:nvSpPr>
            <p:cNvPr id="159" name="Rectangle"/>
            <p:cNvSpPr/>
            <p:nvPr/>
          </p:nvSpPr>
          <p:spPr>
            <a:xfrm>
              <a:off x="-1" y="-1"/>
              <a:ext cx="4141460" cy="475852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60" name="Articles pUshed in Atlas"/>
            <p:cNvSpPr txBox="1"/>
            <p:nvPr/>
          </p:nvSpPr>
          <p:spPr>
            <a:xfrm>
              <a:off x="-1" y="1825541"/>
              <a:ext cx="4141460" cy="110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Articles pUshed in Atlas</a:t>
              </a:r>
            </a:p>
          </p:txBody>
        </p:sp>
      </p:grpSp>
      <p:sp>
        <p:nvSpPr>
          <p:cNvPr id="162" name="Line"/>
          <p:cNvSpPr/>
          <p:nvPr/>
        </p:nvSpPr>
        <p:spPr>
          <a:xfrm>
            <a:off x="4529082" y="4840501"/>
            <a:ext cx="5138861" cy="1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>
            <a:off x="4529082" y="7288324"/>
            <a:ext cx="4914804" cy="1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66" name="Articles added to the Database"/>
          <p:cNvGrpSpPr/>
          <p:nvPr/>
        </p:nvGrpSpPr>
        <p:grpSpPr>
          <a:xfrm>
            <a:off x="9992934" y="3137462"/>
            <a:ext cx="2959839" cy="2944073"/>
            <a:chOff x="0" y="0"/>
            <a:chExt cx="2959838" cy="2944072"/>
          </a:xfrm>
        </p:grpSpPr>
        <p:sp>
          <p:nvSpPr>
            <p:cNvPr id="164" name="Rectangle"/>
            <p:cNvSpPr/>
            <p:nvPr/>
          </p:nvSpPr>
          <p:spPr>
            <a:xfrm>
              <a:off x="-1" y="-1"/>
              <a:ext cx="2959840" cy="2944074"/>
            </a:xfrm>
            <a:prstGeom prst="rect">
              <a:avLst/>
            </a:prstGeom>
            <a:solidFill>
              <a:srgbClr val="CFB1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65" name="Articles added to the Database"/>
            <p:cNvSpPr txBox="1"/>
            <p:nvPr/>
          </p:nvSpPr>
          <p:spPr>
            <a:xfrm>
              <a:off x="-1" y="643996"/>
              <a:ext cx="2959840" cy="1656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Articles added to the Database</a:t>
              </a:r>
            </a:p>
          </p:txBody>
        </p:sp>
      </p:grpSp>
      <p:grpSp>
        <p:nvGrpSpPr>
          <p:cNvPr id="169" name="Push failed:…"/>
          <p:cNvGrpSpPr/>
          <p:nvPr/>
        </p:nvGrpSpPr>
        <p:grpSpPr>
          <a:xfrm>
            <a:off x="9992934" y="6292980"/>
            <a:ext cx="2959839" cy="2944075"/>
            <a:chOff x="0" y="0"/>
            <a:chExt cx="2959838" cy="2944073"/>
          </a:xfrm>
        </p:grpSpPr>
        <p:sp>
          <p:nvSpPr>
            <p:cNvPr id="167" name="Rectangle"/>
            <p:cNvSpPr/>
            <p:nvPr/>
          </p:nvSpPr>
          <p:spPr>
            <a:xfrm>
              <a:off x="-1" y="-1"/>
              <a:ext cx="2959840" cy="29440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solidFill>
                    <a:srgbClr val="FFFFFF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68" name="Push failed:…"/>
            <p:cNvSpPr txBox="1"/>
            <p:nvPr/>
          </p:nvSpPr>
          <p:spPr>
            <a:xfrm>
              <a:off x="-1" y="369676"/>
              <a:ext cx="2959840" cy="2204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cap="all" sz="3000">
                  <a:solidFill>
                    <a:srgbClr val="FFFFFF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Push failed:</a:t>
              </a:r>
            </a:p>
            <a:p>
              <a:pPr>
                <a:lnSpc>
                  <a:spcPct val="120000"/>
                </a:lnSpc>
                <a:defRPr cap="all" sz="3000">
                  <a:solidFill>
                    <a:srgbClr val="FFFFFF"/>
                  </a:solidFill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Articles not added to the database </a:t>
              </a:r>
            </a:p>
          </p:txBody>
        </p:sp>
      </p:grpSp>
      <p:sp>
        <p:nvSpPr>
          <p:cNvPr id="170" name="Line"/>
          <p:cNvSpPr/>
          <p:nvPr/>
        </p:nvSpPr>
        <p:spPr>
          <a:xfrm>
            <a:off x="11472852" y="9448500"/>
            <a:ext cx="3" cy="1201330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73" name="Reasons: wrong adicts/ url pattern/ JS rendering(?) / article no longer there / site blocking"/>
          <p:cNvGrpSpPr/>
          <p:nvPr/>
        </p:nvGrpSpPr>
        <p:grpSpPr>
          <a:xfrm>
            <a:off x="6559377" y="10714287"/>
            <a:ext cx="9826953" cy="2944073"/>
            <a:chOff x="0" y="0"/>
            <a:chExt cx="9826952" cy="2944072"/>
          </a:xfrm>
        </p:grpSpPr>
        <p:sp>
          <p:nvSpPr>
            <p:cNvPr id="171" name="Rectangle"/>
            <p:cNvSpPr/>
            <p:nvPr/>
          </p:nvSpPr>
          <p:spPr>
            <a:xfrm>
              <a:off x="-1" y="-1"/>
              <a:ext cx="9826954" cy="2944074"/>
            </a:xfrm>
            <a:prstGeom prst="rect">
              <a:avLst/>
            </a:prstGeom>
            <a:solidFill>
              <a:srgbClr val="00968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72" name="Reasons: wrong adicts/ url pattern/ JS rendering(?) / article no longer there / site blocking"/>
            <p:cNvSpPr txBox="1"/>
            <p:nvPr/>
          </p:nvSpPr>
          <p:spPr>
            <a:xfrm>
              <a:off x="-1" y="643996"/>
              <a:ext cx="9826954" cy="1656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Reasons: wrong adicts/ url pattern/ JS rendering(?) / article no longer there / site blocking</a:t>
              </a:r>
            </a:p>
          </p:txBody>
        </p:sp>
      </p:grpSp>
      <p:sp>
        <p:nvSpPr>
          <p:cNvPr id="174" name="Line"/>
          <p:cNvSpPr/>
          <p:nvPr/>
        </p:nvSpPr>
        <p:spPr>
          <a:xfrm>
            <a:off x="13358042" y="7288324"/>
            <a:ext cx="2234057" cy="2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77" name="Repush/delete unpushed articles"/>
          <p:cNvGrpSpPr/>
          <p:nvPr/>
        </p:nvGrpSpPr>
        <p:grpSpPr>
          <a:xfrm>
            <a:off x="15997367" y="6292980"/>
            <a:ext cx="2959840" cy="2944075"/>
            <a:chOff x="0" y="0"/>
            <a:chExt cx="2959839" cy="2944073"/>
          </a:xfrm>
        </p:grpSpPr>
        <p:sp>
          <p:nvSpPr>
            <p:cNvPr id="175" name="Rectangle"/>
            <p:cNvSpPr/>
            <p:nvPr/>
          </p:nvSpPr>
          <p:spPr>
            <a:xfrm>
              <a:off x="-1" y="-1"/>
              <a:ext cx="2959841" cy="2944075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76" name="Repush/delete unpushed articles"/>
            <p:cNvSpPr txBox="1"/>
            <p:nvPr/>
          </p:nvSpPr>
          <p:spPr>
            <a:xfrm>
              <a:off x="-1" y="369676"/>
              <a:ext cx="2959841" cy="2204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Repush/delete unpushed articles</a:t>
              </a:r>
            </a:p>
          </p:txBody>
        </p:sp>
      </p:grpSp>
      <p:grpSp>
        <p:nvGrpSpPr>
          <p:cNvPr id="180" name="??? No URL list to make it easy. Manually go through and add urls."/>
          <p:cNvGrpSpPr/>
          <p:nvPr/>
        </p:nvGrpSpPr>
        <p:grpSpPr>
          <a:xfrm>
            <a:off x="18331104" y="325467"/>
            <a:ext cx="5715146" cy="4998929"/>
            <a:chOff x="0" y="0"/>
            <a:chExt cx="5715144" cy="4998927"/>
          </a:xfrm>
        </p:grpSpPr>
        <p:sp>
          <p:nvSpPr>
            <p:cNvPr id="178" name="Quote Bubble"/>
            <p:cNvSpPr/>
            <p:nvPr/>
          </p:nvSpPr>
          <p:spPr>
            <a:xfrm>
              <a:off x="0" y="0"/>
              <a:ext cx="5715145" cy="4998928"/>
            </a:xfrm>
            <a:prstGeom prst="wedgeEllipseCallout">
              <a:avLst>
                <a:gd name="adj1" fmla="val -49385"/>
                <a:gd name="adj2" fmla="val 61257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79" name="??? No URL list to make it easy. Manually go through and add urls."/>
            <p:cNvSpPr txBox="1"/>
            <p:nvPr/>
          </p:nvSpPr>
          <p:spPr>
            <a:xfrm>
              <a:off x="836964" y="1122783"/>
              <a:ext cx="4041217" cy="2753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??? No URL list to make it easy. Manually go through and add urls.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ropped urls CSV: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pc="-180" sz="12600"/>
            </a:lvl1pPr>
          </a:lstStyle>
          <a:p>
            <a:pPr/>
            <a:r>
              <a:t>Dropped urls CSV: Python</a:t>
            </a:r>
          </a:p>
        </p:txBody>
      </p:sp>
      <p:grpSp>
        <p:nvGrpSpPr>
          <p:cNvPr id="185" name="Atlas Backend DB:…"/>
          <p:cNvGrpSpPr/>
          <p:nvPr/>
        </p:nvGrpSpPr>
        <p:grpSpPr>
          <a:xfrm>
            <a:off x="488472" y="5109690"/>
            <a:ext cx="4141460" cy="4758524"/>
            <a:chOff x="0" y="0"/>
            <a:chExt cx="4141458" cy="4758523"/>
          </a:xfrm>
        </p:grpSpPr>
        <p:sp>
          <p:nvSpPr>
            <p:cNvPr id="183" name="Rectangle"/>
            <p:cNvSpPr/>
            <p:nvPr/>
          </p:nvSpPr>
          <p:spPr>
            <a:xfrm>
              <a:off x="-1" y="-1"/>
              <a:ext cx="4141460" cy="475852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84" name="Atlas Backend DB:…"/>
            <p:cNvSpPr txBox="1"/>
            <p:nvPr/>
          </p:nvSpPr>
          <p:spPr>
            <a:xfrm>
              <a:off x="-1" y="1551221"/>
              <a:ext cx="4141460" cy="1656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Atlas Backend DB: </a:t>
              </a:r>
            </a:p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Grabbed ‘Dropped = true’</a:t>
              </a:r>
            </a:p>
          </p:txBody>
        </p:sp>
      </p:grpSp>
      <p:sp>
        <p:nvSpPr>
          <p:cNvPr id="186" name="Line"/>
          <p:cNvSpPr/>
          <p:nvPr/>
        </p:nvSpPr>
        <p:spPr>
          <a:xfrm flipV="1">
            <a:off x="5548388" y="7689647"/>
            <a:ext cx="3314359" cy="75371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89" name="Python Script to automatically Create CSV without having to go into DB: Just need Document Push ID"/>
          <p:cNvGrpSpPr/>
          <p:nvPr/>
        </p:nvGrpSpPr>
        <p:grpSpPr>
          <a:xfrm>
            <a:off x="9778317" y="5331869"/>
            <a:ext cx="4141459" cy="4758524"/>
            <a:chOff x="0" y="0"/>
            <a:chExt cx="4141458" cy="4758523"/>
          </a:xfrm>
        </p:grpSpPr>
        <p:sp>
          <p:nvSpPr>
            <p:cNvPr id="187" name="Rectangle"/>
            <p:cNvSpPr/>
            <p:nvPr/>
          </p:nvSpPr>
          <p:spPr>
            <a:xfrm>
              <a:off x="-1" y="-1"/>
              <a:ext cx="4141460" cy="4758525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88" name="Python Script to automatically Create CSV without having to go into DB: Just need Document Push ID"/>
            <p:cNvSpPr txBox="1"/>
            <p:nvPr/>
          </p:nvSpPr>
          <p:spPr>
            <a:xfrm>
              <a:off x="-1" y="453941"/>
              <a:ext cx="4141460" cy="3850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Python Script to automatically Create CSV without having to go into DB: Just need </a:t>
              </a:r>
              <a:r>
                <a:rPr u="sng"/>
                <a:t>Document Push ID</a:t>
              </a:r>
            </a:p>
          </p:txBody>
        </p:sp>
      </p:grpSp>
      <p:sp>
        <p:nvSpPr>
          <p:cNvPr id="190" name="Line"/>
          <p:cNvSpPr/>
          <p:nvPr/>
        </p:nvSpPr>
        <p:spPr>
          <a:xfrm flipV="1">
            <a:off x="15320611" y="7689647"/>
            <a:ext cx="3314358" cy="75371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3" name="CSV of ‘dropped’ url"/>
          <p:cNvGrpSpPr/>
          <p:nvPr/>
        </p:nvGrpSpPr>
        <p:grpSpPr>
          <a:xfrm>
            <a:off x="19716179" y="5109690"/>
            <a:ext cx="4141459" cy="4758524"/>
            <a:chOff x="0" y="0"/>
            <a:chExt cx="4141458" cy="4758523"/>
          </a:xfrm>
        </p:grpSpPr>
        <p:sp>
          <p:nvSpPr>
            <p:cNvPr id="191" name="Rectangle"/>
            <p:cNvSpPr/>
            <p:nvPr/>
          </p:nvSpPr>
          <p:spPr>
            <a:xfrm>
              <a:off x="-1" y="-1"/>
              <a:ext cx="4141460" cy="4758525"/>
            </a:xfrm>
            <a:prstGeom prst="rect">
              <a:avLst/>
            </a:prstGeom>
            <a:solidFill>
              <a:srgbClr val="00968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92" name="CSV of ‘dropped’ url"/>
            <p:cNvSpPr txBox="1"/>
            <p:nvPr/>
          </p:nvSpPr>
          <p:spPr>
            <a:xfrm>
              <a:off x="-1" y="1825541"/>
              <a:ext cx="4141460" cy="1107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CSV of ‘dropped’ url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Dropped urls CSV : Chrome Ext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909">
              <a:defRPr spc="-164" sz="11480"/>
            </a:lvl1pPr>
          </a:lstStyle>
          <a:p>
            <a:pPr/>
            <a:r>
              <a:t>Dropped urls CSV : Chrome Extension</a:t>
            </a:r>
          </a:p>
        </p:txBody>
      </p:sp>
      <p:grpSp>
        <p:nvGrpSpPr>
          <p:cNvPr id="198" name="Atlas Backend DB:…"/>
          <p:cNvGrpSpPr/>
          <p:nvPr/>
        </p:nvGrpSpPr>
        <p:grpSpPr>
          <a:xfrm>
            <a:off x="488472" y="5109690"/>
            <a:ext cx="4141460" cy="4758524"/>
            <a:chOff x="0" y="0"/>
            <a:chExt cx="4141458" cy="4758523"/>
          </a:xfrm>
        </p:grpSpPr>
        <p:sp>
          <p:nvSpPr>
            <p:cNvPr id="196" name="Rectangle"/>
            <p:cNvSpPr/>
            <p:nvPr/>
          </p:nvSpPr>
          <p:spPr>
            <a:xfrm>
              <a:off x="-1" y="-1"/>
              <a:ext cx="4141460" cy="475852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197" name="Atlas Backend DB:…"/>
            <p:cNvSpPr txBox="1"/>
            <p:nvPr/>
          </p:nvSpPr>
          <p:spPr>
            <a:xfrm>
              <a:off x="-1" y="1551221"/>
              <a:ext cx="4141460" cy="1656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Atlas Backend DB: </a:t>
              </a:r>
            </a:p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Grabbed ‘Dropped = true’</a:t>
              </a:r>
            </a:p>
          </p:txBody>
        </p:sp>
      </p:grpSp>
      <p:sp>
        <p:nvSpPr>
          <p:cNvPr id="199" name="Line"/>
          <p:cNvSpPr/>
          <p:nvPr/>
        </p:nvSpPr>
        <p:spPr>
          <a:xfrm>
            <a:off x="5548388" y="7765017"/>
            <a:ext cx="1304332" cy="1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2" name="Flask APi that connects to the DB &amp; gets data on local server"/>
          <p:cNvGrpSpPr/>
          <p:nvPr/>
        </p:nvGrpSpPr>
        <p:grpSpPr>
          <a:xfrm>
            <a:off x="10004600" y="5385755"/>
            <a:ext cx="4141459" cy="4758524"/>
            <a:chOff x="0" y="0"/>
            <a:chExt cx="4141458" cy="4758523"/>
          </a:xfrm>
        </p:grpSpPr>
        <p:sp>
          <p:nvSpPr>
            <p:cNvPr id="200" name="Rectangle"/>
            <p:cNvSpPr/>
            <p:nvPr/>
          </p:nvSpPr>
          <p:spPr>
            <a:xfrm>
              <a:off x="-1" y="0"/>
              <a:ext cx="4141460" cy="475852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201" name="Flask APi that connects to the DB &amp; gets data on local server"/>
            <p:cNvSpPr txBox="1"/>
            <p:nvPr/>
          </p:nvSpPr>
          <p:spPr>
            <a:xfrm>
              <a:off x="-1" y="1276901"/>
              <a:ext cx="4141460" cy="2204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lvl1pPr>
            </a:lstStyle>
            <a:p>
              <a:pPr/>
              <a:r>
                <a:t>Flask APi that connects to the DB &amp; gets data on local server</a:t>
              </a:r>
            </a:p>
          </p:txBody>
        </p:sp>
      </p:grpSp>
      <p:sp>
        <p:nvSpPr>
          <p:cNvPr id="203" name="Line"/>
          <p:cNvSpPr/>
          <p:nvPr/>
        </p:nvSpPr>
        <p:spPr>
          <a:xfrm>
            <a:off x="17057247" y="7765017"/>
            <a:ext cx="1304332" cy="1"/>
          </a:xfrm>
          <a:prstGeom prst="line">
            <a:avLst/>
          </a:prstGeom>
          <a:ln w="2540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06" name="Chrome extension that saves a csv"/>
          <p:cNvGrpSpPr/>
          <p:nvPr/>
        </p:nvGrpSpPr>
        <p:grpSpPr>
          <a:xfrm>
            <a:off x="19549546" y="5385755"/>
            <a:ext cx="4141459" cy="4758524"/>
            <a:chOff x="0" y="0"/>
            <a:chExt cx="4141458" cy="4758523"/>
          </a:xfrm>
        </p:grpSpPr>
        <p:sp>
          <p:nvSpPr>
            <p:cNvPr id="204" name="Rectangle"/>
            <p:cNvSpPr/>
            <p:nvPr/>
          </p:nvSpPr>
          <p:spPr>
            <a:xfrm>
              <a:off x="-1" y="0"/>
              <a:ext cx="4141460" cy="4758524"/>
            </a:xfrm>
            <a:prstGeom prst="rect">
              <a:avLst/>
            </a:prstGeom>
            <a:solidFill>
              <a:srgbClr val="00968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</a:p>
          </p:txBody>
        </p:sp>
        <p:sp>
          <p:nvSpPr>
            <p:cNvPr id="205" name="Chrome extension: Fetches data -&gt;…"/>
            <p:cNvSpPr txBox="1"/>
            <p:nvPr/>
          </p:nvSpPr>
          <p:spPr>
            <a:xfrm>
              <a:off x="-1" y="1551221"/>
              <a:ext cx="4141460" cy="16560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Chrome extension: Fetches data -&gt;</a:t>
              </a:r>
            </a:p>
            <a:p>
              <a:pPr>
                <a:lnSpc>
                  <a:spcPct val="120000"/>
                </a:lnSpc>
                <a:defRPr cap="all" sz="3000">
                  <a:latin typeface="Proxima Nova Extrabold"/>
                  <a:ea typeface="Proxima Nova Extrabold"/>
                  <a:cs typeface="Proxima Nova Extrabold"/>
                  <a:sym typeface="Proxima Nova Extrabold"/>
                </a:defRPr>
              </a:pPr>
              <a:r>
                <a:t>csv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F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Druk Medium"/>
            <a:ea typeface="Druk Medium"/>
            <a:cs typeface="Druk Medium"/>
            <a:sym typeface="Dru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Druk Medium"/>
            <a:ea typeface="Druk Medium"/>
            <a:cs typeface="Druk Medium"/>
            <a:sym typeface="Dru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_BoldColor_ISO">
  <a:themeElements>
    <a:clrScheme name="25_BoldColor_IS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FF3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Druk Medium"/>
            <a:ea typeface="Druk Medium"/>
            <a:cs typeface="Druk Medium"/>
            <a:sym typeface="Dru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Druk Medium"/>
            <a:ea typeface="Druk Medium"/>
            <a:cs typeface="Druk Medium"/>
            <a:sym typeface="Dru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