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388" r:id="rId2"/>
    <p:sldId id="387" r:id="rId3"/>
    <p:sldId id="402" r:id="rId4"/>
    <p:sldId id="391" r:id="rId5"/>
    <p:sldId id="398" r:id="rId6"/>
    <p:sldId id="401" r:id="rId7"/>
    <p:sldId id="407" r:id="rId8"/>
    <p:sldId id="408" r:id="rId9"/>
    <p:sldId id="409" r:id="rId10"/>
    <p:sldId id="400" r:id="rId11"/>
    <p:sldId id="410" r:id="rId12"/>
    <p:sldId id="411" r:id="rId13"/>
    <p:sldId id="412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DDDDD"/>
    <a:srgbClr val="99FF33"/>
    <a:srgbClr val="FF0000"/>
    <a:srgbClr val="0000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9" autoAdjust="0"/>
    <p:restoredTop sz="84505" autoAdjust="0"/>
  </p:normalViewPr>
  <p:slideViewPr>
    <p:cSldViewPr>
      <p:cViewPr varScale="1">
        <p:scale>
          <a:sx n="93" d="100"/>
          <a:sy n="93" d="100"/>
        </p:scale>
        <p:origin x="-2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23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fld id="{E0CFAB6B-0D8E-4520-8463-F36200172A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 latinLnBrk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fld id="{FDF79B03-3F04-4629-B38E-40B982634A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962400"/>
            <a:ext cx="5334000" cy="2133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Tahoma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80A7B-0068-411D-92BA-E41225F40B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728C-3DAB-445F-887E-6DF2BFA2BD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533400"/>
            <a:ext cx="2001837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533400"/>
            <a:ext cx="58547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0E2F-CDD9-418F-83DE-89AF932A89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AF62-9575-425F-B9EB-A1CA5DE31D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354F-DE78-424D-8675-8DEADD2753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CE8A3-7645-4C1F-AFE9-02C5617937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1CB6C-582D-46EB-B9A1-B1B91FEE0A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D227-3C3E-4304-918B-D6D7650451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0242-96F5-4E21-A448-AB14B0B4A7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074-29FF-4069-AE5D-EBC1F0E4D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3475C-1559-41B3-9CF2-6BF0D8AF40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5334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478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2620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508FD241-8036-4E3B-9CD6-E8F4C4D392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kw.ac.k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0000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Data </a:t>
            </a:r>
            <a:r>
              <a:rPr lang="en-US" altLang="ko-KR" dirty="0" smtClean="0">
                <a:solidFill>
                  <a:srgbClr val="0000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Structures </a:t>
            </a:r>
            <a:r>
              <a:rPr lang="en-US" altLang="ko-KR" dirty="0" smtClean="0">
                <a:solidFill>
                  <a:srgbClr val="0000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lang="en-US" altLang="ko-KR" dirty="0" smtClean="0">
                <a:solidFill>
                  <a:srgbClr val="0000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Homework</a:t>
            </a:r>
            <a:r>
              <a:rPr lang="ko-KR" altLang="en-US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#3</a:t>
            </a:r>
          </a:p>
        </p:txBody>
      </p:sp>
      <p:pic>
        <p:nvPicPr>
          <p:cNvPr id="3075" name="Picture 5" descr="he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76600"/>
            <a:ext cx="5562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he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5562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9800" y="5715000"/>
            <a:ext cx="169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Brush Script MT" pitchFamily="66" charset="0"/>
                <a:cs typeface="Calibri" pitchFamily="34" charset="0"/>
              </a:rPr>
              <a:t>Fallen leaves</a:t>
            </a:r>
            <a:endParaRPr lang="ko-KR" altLang="en-US" sz="2800" dirty="0">
              <a:latin typeface="Brush Script MT" pitchFamily="66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Output for Example Input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4338" y="1524000"/>
            <a:ext cx="3243262" cy="3505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1. rotated form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5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2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3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4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7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1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2133600" y="2743200"/>
            <a:ext cx="3929063" cy="2667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80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2. not-rotated form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9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8       6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7   3   2   5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1 4                        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800600" y="3581400"/>
            <a:ext cx="3243263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3. H-tree form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4 7 1     5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# 9 # 6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3       2</a:t>
            </a: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ko-KR" b="1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21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Due Date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Soft deadline: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</a:rPr>
              <a:t>November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</a:rPr>
              <a:t>30, 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</a:rPr>
              <a:t>2017</a:t>
            </a:r>
            <a:endParaRPr lang="en-US" altLang="ko-KR" sz="2400" dirty="0" smtClean="0">
              <a:latin typeface="Calibri" pitchFamily="34" charset="0"/>
              <a:ea typeface="굴림" pitchFamily="50" charset="-127"/>
            </a:endParaRPr>
          </a:p>
          <a:p>
            <a:pPr eaLnBrk="1" hangingPunct="1"/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Hard deadline: 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December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 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3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, 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2017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But, will deduct </a:t>
            </a:r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20</a:t>
            </a:r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% per one day from your original score.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33600" y="2971800"/>
          <a:ext cx="4343400" cy="167640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Submission Date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Deduction Rate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December 1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20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%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December 2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40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%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December 3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60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%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December 4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100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굴림" pitchFamily="50" charset="-127"/>
                        </a:rPr>
                        <a:t>%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Notice (cont’d)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You should observe the format of input &amp; output exactly.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dirty="0" smtClean="0">
              <a:latin typeface="Calibri" pitchFamily="34" charset="0"/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You should submit a compressed file (</a:t>
            </a:r>
            <a:r>
              <a:rPr lang="en-US" altLang="ko-KR" sz="2400" b="1" dirty="0" smtClean="0">
                <a:latin typeface="Calibri" pitchFamily="34" charset="0"/>
                <a:ea typeface="굴림" pitchFamily="50" charset="-127"/>
              </a:rPr>
              <a:t>HW3_your-ID.zip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) containing the following three files to the u-campus web-site (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  <a:hlinkClick r:id="rId2"/>
              </a:rPr>
              <a:t>http://info.kw.ac.kr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b="1" dirty="0" smtClean="0">
                <a:latin typeface="Calibri" pitchFamily="34" charset="0"/>
                <a:ea typeface="굴림" pitchFamily="50" charset="-127"/>
              </a:rPr>
              <a:t>HW3_your-ID.hwp/doc</a:t>
            </a:r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 // report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b="1" dirty="0" smtClean="0">
                <a:latin typeface="Calibri" pitchFamily="34" charset="0"/>
                <a:ea typeface="굴림" pitchFamily="50" charset="-127"/>
              </a:rPr>
              <a:t>HW3_your-ID.cpp</a:t>
            </a:r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 // source code</a:t>
            </a:r>
            <a:endParaRPr lang="en-US" altLang="ko-KR" u="sng" dirty="0" smtClean="0">
              <a:latin typeface="Calibri" pitchFamily="34" charset="0"/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b="1" dirty="0" smtClean="0">
                <a:latin typeface="Calibri" pitchFamily="34" charset="0"/>
                <a:ea typeface="굴림" pitchFamily="50" charset="-127"/>
              </a:rPr>
              <a:t>HW3_your-ID.exe</a:t>
            </a:r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 // executable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Notice (cont’d)</a:t>
            </a:r>
            <a:endParaRPr lang="ko-KR" altLang="en-US" dirty="0" smtClean="0"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Source code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It should be compiled in </a:t>
            </a:r>
            <a:r>
              <a:rPr lang="en-US" altLang="ko-KR" b="1" dirty="0" smtClean="0">
                <a:latin typeface="Calibri" pitchFamily="34" charset="0"/>
                <a:ea typeface="굴림" pitchFamily="50" charset="-127"/>
              </a:rPr>
              <a:t>Visual Studio 2010 or higher, or g++</a:t>
            </a:r>
          </a:p>
          <a:p>
            <a:pPr lvl="2" eaLnBrk="1" hangingPunct="1"/>
            <a:r>
              <a:rPr lang="en-US" altLang="ko-KR" sz="1800" b="1" dirty="0" smtClean="0">
                <a:latin typeface="Calibri" pitchFamily="34" charset="0"/>
                <a:ea typeface="굴림" pitchFamily="50" charset="-127"/>
              </a:rPr>
              <a:t>You should note your environment in your report.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Your name and student ID should be noted at the top of your source files in the form of comment.</a:t>
            </a:r>
          </a:p>
          <a:p>
            <a:pPr eaLnBrk="1" hangingPunct="1"/>
            <a:r>
              <a:rPr lang="en-US" altLang="ko-KR" sz="2400" dirty="0" smtClean="0">
                <a:latin typeface="Calibri" pitchFamily="34" charset="0"/>
                <a:ea typeface="굴림" pitchFamily="50" charset="-127"/>
              </a:rPr>
              <a:t>Report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Free format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But, it must include several examples for testing your program and your own discussion.</a:t>
            </a:r>
          </a:p>
          <a:p>
            <a:pPr lvl="1"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</a:rPr>
              <a:t>It will be an important factor for getting a good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Heap, Heap’, Heap’’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572000"/>
          </a:xfrm>
        </p:spPr>
        <p:txBody>
          <a:bodyPr/>
          <a:lstStyle/>
          <a:p>
            <a:r>
              <a:rPr lang="en-US" altLang="ko-KR" sz="24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Objective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: write a C++ program for constructing a heap (max heap) and printing it in three different forms.</a:t>
            </a:r>
          </a:p>
          <a:p>
            <a:endParaRPr lang="en-US" altLang="ko-KR" sz="2400" b="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24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Input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: heap operations of size </a:t>
            </a:r>
            <a:r>
              <a:rPr lang="en-US" altLang="ko-KR" sz="2400" b="0" i="1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n 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from the file</a:t>
            </a:r>
          </a:p>
          <a:p>
            <a:r>
              <a:rPr lang="en-US" altLang="ko-KR" sz="24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Output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: the final shape of the constructed heap in given three forms</a:t>
            </a:r>
          </a:p>
          <a:p>
            <a:endParaRPr lang="en-US" altLang="ko-KR" sz="2400" b="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Note that</a:t>
            </a:r>
            <a:r>
              <a:rPr lang="en-US" altLang="ko-KR" sz="2400" b="0" i="1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 n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 ranges from 1 to 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Input Domain &amp;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Only the following 62 characters are inserted:</a:t>
            </a:r>
          </a:p>
          <a:p>
            <a:pPr lvl="1"/>
            <a:r>
              <a:rPr lang="en-US" altLang="ko-KR" sz="24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0 &lt; 1 &lt; 2 &lt; 3 &lt; 4 &lt; 5 &lt; 6 &lt; 7 &lt; 8 &lt; 9 &lt; a &lt; b &lt; c &lt; d &lt; e &lt; f &lt; g &lt; h &lt; </a:t>
            </a:r>
            <a:r>
              <a:rPr lang="en-US" altLang="ko-KR" sz="24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24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&lt; j &lt; k &lt; l &lt; m &lt; n &lt; o &lt; p &lt; q &lt; r &lt; s &lt; t &lt; u &lt; v &lt; w &lt; x &lt; y &lt; z &lt; A &lt; B &lt; C &lt; D &lt; E &lt; F &lt; G &lt; H &lt; I &lt; J &lt; K &lt; L &lt; M &lt; N &lt; O &lt; P &lt; Q &lt; R &lt; S &lt; T &lt; U &lt; V &lt; W &lt; X &lt; Y &lt; Z</a:t>
            </a:r>
          </a:p>
          <a:p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Input operations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“</a:t>
            </a:r>
            <a:r>
              <a:rPr lang="en-US" altLang="ko-KR" sz="24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I #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”: insert  a character ‘</a:t>
            </a:r>
            <a:r>
              <a:rPr lang="en-US" altLang="ko-KR" sz="24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#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’ into the heap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“</a:t>
            </a:r>
            <a:r>
              <a:rPr lang="en-US" altLang="ko-KR" sz="24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D</a:t>
            </a:r>
            <a:r>
              <a:rPr lang="en-US" altLang="ko-KR" sz="24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”: delete the root node from the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Input Format (File Input)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Read from a text file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Input file name: </a:t>
            </a:r>
            <a:r>
              <a:rPr lang="en-US" altLang="ko-KR" sz="2400" b="1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input.txt</a:t>
            </a:r>
            <a:endParaRPr lang="en-US" altLang="ko-KR" sz="24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lvl="2"/>
            <a:r>
              <a:rPr lang="en-US" altLang="ko-KR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The first line:</a:t>
            </a:r>
            <a:r>
              <a:rPr lang="ko-KR" altLang="en-US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a positive integer </a:t>
            </a:r>
            <a:r>
              <a:rPr lang="en-US" altLang="ko-KR" sz="2100" i="1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n</a:t>
            </a:r>
          </a:p>
          <a:p>
            <a:pPr lvl="2"/>
            <a:r>
              <a:rPr lang="en-US" altLang="ko-KR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The second line: </a:t>
            </a:r>
            <a:r>
              <a:rPr lang="en-US" altLang="ko-KR" sz="2100" i="1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n</a:t>
            </a:r>
            <a:r>
              <a:rPr lang="en-US" altLang="ko-KR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 heap operations</a:t>
            </a:r>
          </a:p>
          <a:p>
            <a:pPr lvl="2"/>
            <a:r>
              <a:rPr lang="en-US" altLang="ko-KR" sz="21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Example</a:t>
            </a:r>
          </a:p>
          <a:p>
            <a:pPr lvl="3">
              <a:buFont typeface="Wingdings" pitchFamily="2" charset="2"/>
              <a:buNone/>
            </a:pPr>
            <a:r>
              <a:rPr lang="en-US" altLang="ko-KR" sz="2400" dirty="0" smtClean="0">
                <a:latin typeface="Courier New" pitchFamily="49" charset="0"/>
                <a:ea typeface="맑은 고딕" pitchFamily="50" charset="-127"/>
              </a:rPr>
              <a:t>9</a:t>
            </a:r>
          </a:p>
          <a:p>
            <a:pPr lvl="3">
              <a:buFont typeface="Wingdings" pitchFamily="2" charset="2"/>
              <a:buNone/>
            </a:pPr>
            <a:r>
              <a:rPr lang="en-US" altLang="ko-KR" sz="2400" dirty="0" smtClean="0">
                <a:latin typeface="Courier New" pitchFamily="49" charset="0"/>
                <a:ea typeface="맑은 고딕" pitchFamily="50" charset="-127"/>
              </a:rPr>
              <a:t>I 1 I 2 I 3 I 4 I 5 I 6 I 7 I 8 I 9</a:t>
            </a:r>
            <a:endParaRPr lang="ko-KR" altLang="en-US" sz="2400" dirty="0" smtClean="0">
              <a:latin typeface="Courier New" pitchFamily="49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Constructed Heap for Example Input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14800" y="2514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9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29000" y="3276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8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48200" y="3276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6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19400" y="4038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7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33800" y="4038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3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343400" y="4038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2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105400" y="4038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5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362200" y="4800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1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124200" y="4800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  <a:ea typeface="굴림" pitchFamily="50" charset="-127"/>
              </a:rPr>
              <a:t>4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7180" name="직선 연결선 13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3771900" y="2743200"/>
            <a:ext cx="3810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직선 연결선 15"/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4381500" y="2819400"/>
            <a:ext cx="3810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직선 연결선 17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3124200" y="3543300"/>
            <a:ext cx="381000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직선 연결선 19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581400" y="3695700"/>
            <a:ext cx="3810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직선 연결선 21"/>
          <p:cNvCxnSpPr>
            <a:cxnSpLocks noChangeShapeType="1"/>
            <a:stCxn id="6" idx="2"/>
            <a:endCxn id="9" idx="0"/>
          </p:cNvCxnSpPr>
          <p:nvPr/>
        </p:nvCxnSpPr>
        <p:spPr bwMode="auto">
          <a:xfrm rot="5400000">
            <a:off x="4495800" y="3695700"/>
            <a:ext cx="3810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직선 연결선 23"/>
          <p:cNvCxnSpPr>
            <a:cxnSpLocks noChangeShapeType="1"/>
            <a:stCxn id="6" idx="2"/>
            <a:endCxn id="10" idx="0"/>
          </p:cNvCxnSpPr>
          <p:nvPr/>
        </p:nvCxnSpPr>
        <p:spPr bwMode="auto">
          <a:xfrm rot="16200000" flipH="1">
            <a:off x="4876800" y="3619500"/>
            <a:ext cx="3810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직선 연결선 25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2590800" y="4381500"/>
            <a:ext cx="3810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직선 연결선 27"/>
          <p:cNvCxnSpPr>
            <a:cxnSpLocks noChangeShapeType="1"/>
            <a:endCxn id="12" idx="0"/>
          </p:cNvCxnSpPr>
          <p:nvPr/>
        </p:nvCxnSpPr>
        <p:spPr bwMode="auto">
          <a:xfrm rot="16200000" flipH="1">
            <a:off x="2990850" y="4476750"/>
            <a:ext cx="38100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Output Format (Console Output)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Print “</a:t>
            </a:r>
            <a:r>
              <a:rPr lang="en-US" altLang="ko-KR" sz="2400" b="0" dirty="0" smtClean="0">
                <a:latin typeface="Courier New" pitchFamily="49" charset="0"/>
                <a:ea typeface="맑은 고딕" pitchFamily="50" charset="-127"/>
              </a:rPr>
              <a:t>1. rotated form\n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and then print the constructed heap after rotating the heap by counterclockwise 90 degree.</a:t>
            </a:r>
            <a:endParaRPr lang="ko-KR" altLang="en-US" sz="2400" b="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lvl="1"/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The width of the value of each node should be </a:t>
            </a:r>
            <a:r>
              <a:rPr lang="ko-KR" altLang="en-US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2*depth.</a:t>
            </a:r>
          </a:p>
          <a:p>
            <a:pPr lvl="1"/>
            <a:endParaRPr lang="ko-KR" altLang="en-US" dirty="0" smtClean="0">
              <a:ea typeface="맑은 고딕" pitchFamily="50" charset="-127"/>
            </a:endParaRPr>
          </a:p>
          <a:p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Print “</a:t>
            </a:r>
            <a:r>
              <a:rPr lang="en-US" altLang="ko-KR" sz="2400" b="0" dirty="0" smtClean="0">
                <a:latin typeface="Courier New" pitchFamily="49" charset="0"/>
                <a:ea typeface="맑은 고딕" pitchFamily="50" charset="-127"/>
              </a:rPr>
              <a:t>2. not-rotated form\n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and then print the constructed heap as it is.</a:t>
            </a:r>
          </a:p>
          <a:p>
            <a:pPr lvl="1"/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The width of the value of each leaf node should be 1.</a:t>
            </a:r>
          </a:p>
          <a:p>
            <a:pPr lvl="1"/>
            <a:endParaRPr lang="en-US" altLang="ko-KR" dirty="0" smtClean="0">
              <a:ea typeface="맑은 고딕" pitchFamily="50" charset="-127"/>
            </a:endParaRPr>
          </a:p>
          <a:p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Print “</a:t>
            </a:r>
            <a:r>
              <a:rPr lang="en-US" altLang="ko-KR" sz="2400" b="0" dirty="0" smtClean="0">
                <a:latin typeface="Courier New" pitchFamily="49" charset="0"/>
                <a:ea typeface="맑은 고딕" pitchFamily="50" charset="-127"/>
              </a:rPr>
              <a:t>3. H-tree form\n</a:t>
            </a:r>
            <a:r>
              <a:rPr lang="en-US" altLang="ko-KR" sz="2400" b="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and then print the constructed heap as a H-tree form.</a:t>
            </a:r>
          </a:p>
          <a:p>
            <a:pPr lvl="1"/>
            <a:r>
              <a:rPr lang="en-US" altLang="ko-KR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See next three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Verdana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640638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H-tree Form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4416425" cy="146526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urier New" pitchFamily="49" charset="0"/>
              </a:rPr>
              <a:t>               1</a:t>
            </a:r>
          </a:p>
          <a:p>
            <a:r>
              <a:rPr lang="en-US" altLang="ko-KR">
                <a:latin typeface="Courier New" pitchFamily="49" charset="0"/>
              </a:rPr>
              <a:t>       2               3</a:t>
            </a:r>
          </a:p>
          <a:p>
            <a:r>
              <a:rPr lang="en-US" altLang="ko-KR">
                <a:latin typeface="Courier New" pitchFamily="49" charset="0"/>
              </a:rPr>
              <a:t>   4       5       6       7</a:t>
            </a:r>
          </a:p>
          <a:p>
            <a:r>
              <a:rPr lang="en-US" altLang="ko-KR">
                <a:latin typeface="Courier New" pitchFamily="49" charset="0"/>
              </a:rPr>
              <a:t> 8   9   a   b   c   d   e   f</a:t>
            </a:r>
          </a:p>
          <a:p>
            <a:r>
              <a:rPr lang="en-US" altLang="ko-KR">
                <a:latin typeface="Courier New" pitchFamily="49" charset="0"/>
              </a:rPr>
              <a:t>g h i j k l m n o p q r s t u v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86200" y="3276600"/>
            <a:ext cx="2568575" cy="2547938"/>
            <a:chOff x="2448" y="2064"/>
            <a:chExt cx="1618" cy="1605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832" y="2400"/>
              <a:ext cx="1234" cy="126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urier New" pitchFamily="49" charset="0"/>
                </a:rPr>
                <a:t>i   h   u   t</a:t>
              </a:r>
            </a:p>
            <a:p>
              <a:r>
                <a:rPr lang="en-US" altLang="ko-KR">
                  <a:latin typeface="Courier New" pitchFamily="49" charset="0"/>
                </a:rPr>
                <a:t>9 4 8   f 7 e</a:t>
              </a:r>
            </a:p>
            <a:p>
              <a:r>
                <a:rPr lang="en-US" altLang="ko-KR">
                  <a:latin typeface="Courier New" pitchFamily="49" charset="0"/>
                </a:rPr>
                <a:t>j # g   v # s</a:t>
              </a:r>
            </a:p>
            <a:p>
              <a:r>
                <a:rPr lang="en-US" altLang="ko-KR">
                  <a:latin typeface="Courier New" pitchFamily="49" charset="0"/>
                </a:rPr>
                <a:t>  2 # 1 # 3</a:t>
              </a:r>
            </a:p>
            <a:p>
              <a:r>
                <a:rPr lang="en-US" altLang="ko-KR">
                  <a:latin typeface="Courier New" pitchFamily="49" charset="0"/>
                </a:rPr>
                <a:t>k # n   o # r</a:t>
              </a:r>
            </a:p>
            <a:p>
              <a:r>
                <a:rPr lang="en-US" altLang="ko-KR">
                  <a:latin typeface="Courier New" pitchFamily="49" charset="0"/>
                </a:rPr>
                <a:t>a 5 b   c 6 d</a:t>
              </a:r>
            </a:p>
            <a:p>
              <a:r>
                <a:rPr lang="en-US" altLang="ko-KR">
                  <a:latin typeface="Courier New" pitchFamily="49" charset="0"/>
                </a:rPr>
                <a:t>l   m   p   q</a:t>
              </a:r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2448" y="206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Hint: Pseudo-code for Printing H-tree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404938" y="1447800"/>
            <a:ext cx="5856090" cy="45243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200" b="1" dirty="0" err="1">
                <a:latin typeface="Courier New" pitchFamily="49" charset="0"/>
              </a:rPr>
              <a:t>str</a:t>
            </a:r>
            <a:r>
              <a:rPr kumimoji="1" lang="en-US" altLang="ko-KR" sz="1200" b="1" dirty="0">
                <a:latin typeface="Courier New" pitchFamily="49" charset="0"/>
              </a:rPr>
              <a:t>[] = "123456789ABCDEFGHIJKLMNOPQRSTUV";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V[4][2] = {{-1, 0}, {1, 0}, {0, 1}, {0, -1}};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H(node, 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, j, d, U, D, R, L)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{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if(node &gt; n) return;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</a:t>
            </a:r>
            <a:r>
              <a:rPr kumimoji="1" lang="en-US" altLang="ko-KR" sz="1200" b="1" dirty="0" err="1">
                <a:latin typeface="Courier New" pitchFamily="49" charset="0"/>
              </a:rPr>
              <a:t>H_tree</a:t>
            </a:r>
            <a:r>
              <a:rPr kumimoji="1" lang="en-US" altLang="ko-KR" sz="1200" b="1" dirty="0">
                <a:latin typeface="Courier New" pitchFamily="49" charset="0"/>
              </a:rPr>
              <a:t>[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][j] = </a:t>
            </a:r>
            <a:r>
              <a:rPr kumimoji="1" lang="en-US" altLang="ko-KR" sz="1200" b="1" dirty="0" err="1">
                <a:latin typeface="Courier New" pitchFamily="49" charset="0"/>
              </a:rPr>
              <a:t>str</a:t>
            </a:r>
            <a:r>
              <a:rPr kumimoji="1" lang="en-US" altLang="ko-KR" sz="1200" b="1" dirty="0">
                <a:latin typeface="Courier New" pitchFamily="49" charset="0"/>
              </a:rPr>
              <a:t>[node-1];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if(2*node &lt;= n) {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</a:t>
            </a:r>
            <a:r>
              <a:rPr kumimoji="1" lang="en-US" altLang="ko-KR" sz="1200" b="1" dirty="0" err="1">
                <a:latin typeface="Courier New" pitchFamily="49" charset="0"/>
              </a:rPr>
              <a:t>H_tree</a:t>
            </a:r>
            <a:r>
              <a:rPr kumimoji="1" lang="en-US" altLang="ko-KR" sz="1200" b="1" dirty="0">
                <a:latin typeface="Courier New" pitchFamily="49" charset="0"/>
              </a:rPr>
              <a:t>[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d*V[L][0]][j + d*V[L][1]] = </a:t>
            </a:r>
            <a:r>
              <a:rPr kumimoji="1" lang="en-US" altLang="ko-KR" sz="1200" b="1" dirty="0" err="1">
                <a:latin typeface="Courier New" pitchFamily="49" charset="0"/>
              </a:rPr>
              <a:t>str</a:t>
            </a:r>
            <a:r>
              <a:rPr kumimoji="1" lang="en-US" altLang="ko-KR" sz="1200" b="1" dirty="0">
                <a:latin typeface="Courier New" pitchFamily="49" charset="0"/>
              </a:rPr>
              <a:t>[2*node-1];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H(4*node, 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d*(V[L][0]+V[U][0]),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        j + d*(V[L][1]+V[U][1]), d/2, D, U, L, R);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H(4*node+1, 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d*(V[L][0]+V[D][0]),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        j + d*(V[L][1]+V[D][1]), d/2, U, D, R, L);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}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if(2*node+1 &lt;= n) {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</a:t>
            </a:r>
            <a:r>
              <a:rPr kumimoji="1" lang="en-US" altLang="ko-KR" sz="1200" b="1" dirty="0" err="1">
                <a:latin typeface="Courier New" pitchFamily="49" charset="0"/>
              </a:rPr>
              <a:t>H_tree</a:t>
            </a:r>
            <a:r>
              <a:rPr kumimoji="1" lang="en-US" altLang="ko-KR" sz="1200" b="1" dirty="0">
                <a:latin typeface="Courier New" pitchFamily="49" charset="0"/>
              </a:rPr>
              <a:t>[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d*V[R][0]][j + d*V[R][1]] = </a:t>
            </a:r>
            <a:r>
              <a:rPr kumimoji="1" lang="en-US" altLang="ko-KR" sz="1200" b="1" dirty="0" err="1">
                <a:latin typeface="Courier New" pitchFamily="49" charset="0"/>
              </a:rPr>
              <a:t>str</a:t>
            </a:r>
            <a:r>
              <a:rPr kumimoji="1" lang="en-US" altLang="ko-KR" sz="1200" b="1" dirty="0">
                <a:latin typeface="Courier New" pitchFamily="49" charset="0"/>
              </a:rPr>
              <a:t>[2*node];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H(4*node+2, 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d*(V[R][0]+V[D][0]),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        j + d*(V[R][1]+V[D][1]), d/2, U, D, R, L);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H(4*node+3, </a:t>
            </a:r>
            <a:r>
              <a:rPr kumimoji="1" lang="en-US" altLang="ko-KR" sz="1200" b="1" dirty="0" err="1">
                <a:latin typeface="Courier New" pitchFamily="49" charset="0"/>
              </a:rPr>
              <a:t>i</a:t>
            </a:r>
            <a:r>
              <a:rPr kumimoji="1" lang="en-US" altLang="ko-KR" sz="1200" b="1" dirty="0">
                <a:latin typeface="Courier New" pitchFamily="49" charset="0"/>
              </a:rPr>
              <a:t> + d*(V[R][0]+V[U][0]),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            j + d*(V[R][1]+V[U][1]), d/2, D, U, L, R);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    }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}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center(n) { return n &lt;= 1 ? 0 :2 * center(n/4) + 1; }</a:t>
            </a:r>
          </a:p>
          <a:p>
            <a:pPr latinLnBrk="1"/>
            <a:r>
              <a:rPr kumimoji="1" lang="en-US" altLang="ko-KR" sz="1200" b="1" dirty="0">
                <a:latin typeface="Courier New" pitchFamily="49" charset="0"/>
              </a:rPr>
              <a:t>depth(n) { return n &lt;= 7 ? 1 : 2 * depth(n/4); }</a:t>
            </a:r>
          </a:p>
          <a:p>
            <a:pPr latinLnBrk="1"/>
            <a:r>
              <a:rPr kumimoji="1" lang="en-US" altLang="ko-KR" sz="1200" b="1" dirty="0">
                <a:solidFill>
                  <a:schemeClr val="accent2"/>
                </a:solidFill>
                <a:latin typeface="Courier New" pitchFamily="49" charset="0"/>
              </a:rPr>
              <a:t>CALL</a:t>
            </a:r>
            <a:r>
              <a:rPr kumimoji="1" lang="en-US" altLang="ko-KR" sz="1200" b="1" dirty="0">
                <a:latin typeface="Courier New" pitchFamily="49" charset="0"/>
              </a:rPr>
              <a:t>  H(1, center(n), center(n), depth(n), N, S, E, W);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8881</TotalTime>
  <Words>1014</Words>
  <Application>Microsoft Office PowerPoint</Application>
  <PresentationFormat>화면 슬라이드 쇼(4:3)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비즈니스</vt:lpstr>
      <vt:lpstr>Data Structures  Homework #3</vt:lpstr>
      <vt:lpstr>Heap, Heap’, Heap’’</vt:lpstr>
      <vt:lpstr>Input Domain &amp; Operations</vt:lpstr>
      <vt:lpstr>Input Format (File Input)</vt:lpstr>
      <vt:lpstr>Constructed Heap for Example Input</vt:lpstr>
      <vt:lpstr>Output Format (Console Output)</vt:lpstr>
      <vt:lpstr>슬라이드 7</vt:lpstr>
      <vt:lpstr>H-tree Form</vt:lpstr>
      <vt:lpstr>Hint: Pseudo-code for Printing H-tree</vt:lpstr>
      <vt:lpstr>Output for Example Input</vt:lpstr>
      <vt:lpstr>Due Date</vt:lpstr>
      <vt:lpstr>Notice (cont’d)</vt:lpstr>
      <vt:lpstr>Notice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Yong-Hyuk</dc:creator>
  <cp:lastModifiedBy>Yong-Hyuk</cp:lastModifiedBy>
  <cp:revision>1167</cp:revision>
  <dcterms:created xsi:type="dcterms:W3CDTF">1601-01-01T00:00:00Z</dcterms:created>
  <dcterms:modified xsi:type="dcterms:W3CDTF">2017-11-13T10:53:12Z</dcterms:modified>
</cp:coreProperties>
</file>