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9" r:id="rId1"/>
  </p:sldMasterIdLst>
  <p:notesMasterIdLst>
    <p:notesMasterId r:id="rId66"/>
  </p:notesMasterIdLst>
  <p:handoutMasterIdLst>
    <p:handoutMasterId r:id="rId67"/>
  </p:handoutMasterIdLst>
  <p:sldIdLst>
    <p:sldId id="256" r:id="rId2"/>
    <p:sldId id="308" r:id="rId3"/>
    <p:sldId id="312" r:id="rId4"/>
    <p:sldId id="309" r:id="rId5"/>
    <p:sldId id="310" r:id="rId6"/>
    <p:sldId id="314" r:id="rId7"/>
    <p:sldId id="315" r:id="rId8"/>
    <p:sldId id="316" r:id="rId9"/>
    <p:sldId id="319" r:id="rId10"/>
    <p:sldId id="320" r:id="rId11"/>
    <p:sldId id="321" r:id="rId12"/>
    <p:sldId id="322" r:id="rId13"/>
    <p:sldId id="325" r:id="rId14"/>
    <p:sldId id="324" r:id="rId15"/>
    <p:sldId id="323"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46" r:id="rId37"/>
    <p:sldId id="347" r:id="rId38"/>
    <p:sldId id="348" r:id="rId39"/>
    <p:sldId id="349" r:id="rId40"/>
    <p:sldId id="351" r:id="rId41"/>
    <p:sldId id="350" r:id="rId42"/>
    <p:sldId id="352" r:id="rId43"/>
    <p:sldId id="353" r:id="rId44"/>
    <p:sldId id="354" r:id="rId45"/>
    <p:sldId id="355" r:id="rId46"/>
    <p:sldId id="356" r:id="rId47"/>
    <p:sldId id="357" r:id="rId48"/>
    <p:sldId id="358" r:id="rId49"/>
    <p:sldId id="359" r:id="rId50"/>
    <p:sldId id="360" r:id="rId51"/>
    <p:sldId id="361" r:id="rId52"/>
    <p:sldId id="362" r:id="rId53"/>
    <p:sldId id="363" r:id="rId54"/>
    <p:sldId id="364" r:id="rId55"/>
    <p:sldId id="365" r:id="rId56"/>
    <p:sldId id="366" r:id="rId57"/>
    <p:sldId id="367" r:id="rId58"/>
    <p:sldId id="368" r:id="rId59"/>
    <p:sldId id="370" r:id="rId60"/>
    <p:sldId id="371" r:id="rId61"/>
    <p:sldId id="372" r:id="rId62"/>
    <p:sldId id="373" r:id="rId63"/>
    <p:sldId id="374" r:id="rId64"/>
    <p:sldId id="375"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13" autoAdjust="0"/>
    <p:restoredTop sz="94434" autoAdjust="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6907D0-7B6C-4A48-8FCB-499FEC41875E}" type="datetimeFigureOut">
              <a:rPr lang="en-US" smtClean="0"/>
              <a:pPr/>
              <a:t>3/9/2017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3A6C7A-729C-49E8-A7FF-D1CB1A6F102F}"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D752A-3408-43A5-8F88-3EF4690FC141}" type="datetimeFigureOut">
              <a:rPr lang="en-US" smtClean="0"/>
              <a:pPr/>
              <a:t>3/9/2017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752380-184A-4A57-82BB-4F916CF933C8}" type="slidenum">
              <a:rPr lang="en-US" smtClean="0"/>
              <a:pPr/>
              <a:t>‹#›</a:t>
            </a:fld>
            <a:endParaRPr lang="en-US"/>
          </a:p>
        </p:txBody>
      </p:sp>
    </p:spTree>
    <p:extLst>
      <p:ext uri="{BB962C8B-B14F-4D97-AF65-F5344CB8AC3E}">
        <p14:creationId xmlns:p14="http://schemas.microsoft.com/office/powerpoint/2010/main" xmlns="" val="2328114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a:t>
            </a:fld>
            <a:endParaRPr lang="en-US"/>
          </a:p>
        </p:txBody>
      </p:sp>
    </p:spTree>
    <p:extLst>
      <p:ext uri="{BB962C8B-B14F-4D97-AF65-F5344CB8AC3E}">
        <p14:creationId xmlns:p14="http://schemas.microsoft.com/office/powerpoint/2010/main" xmlns="" val="3809346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11</a:t>
            </a:fld>
            <a:endParaRPr lang="en-US"/>
          </a:p>
        </p:txBody>
      </p:sp>
    </p:spTree>
    <p:extLst>
      <p:ext uri="{BB962C8B-B14F-4D97-AF65-F5344CB8AC3E}">
        <p14:creationId xmlns:p14="http://schemas.microsoft.com/office/powerpoint/2010/main" xmlns="" val="2818090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12</a:t>
            </a:fld>
            <a:endParaRPr lang="en-US"/>
          </a:p>
        </p:txBody>
      </p:sp>
    </p:spTree>
    <p:extLst>
      <p:ext uri="{BB962C8B-B14F-4D97-AF65-F5344CB8AC3E}">
        <p14:creationId xmlns:p14="http://schemas.microsoft.com/office/powerpoint/2010/main" xmlns="" val="675447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13</a:t>
            </a:fld>
            <a:endParaRPr lang="en-US"/>
          </a:p>
        </p:txBody>
      </p:sp>
    </p:spTree>
    <p:extLst>
      <p:ext uri="{BB962C8B-B14F-4D97-AF65-F5344CB8AC3E}">
        <p14:creationId xmlns:p14="http://schemas.microsoft.com/office/powerpoint/2010/main" xmlns="" val="4244587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14</a:t>
            </a:fld>
            <a:endParaRPr lang="en-US"/>
          </a:p>
        </p:txBody>
      </p:sp>
    </p:spTree>
    <p:extLst>
      <p:ext uri="{BB962C8B-B14F-4D97-AF65-F5344CB8AC3E}">
        <p14:creationId xmlns:p14="http://schemas.microsoft.com/office/powerpoint/2010/main" xmlns="" val="2821681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15</a:t>
            </a:fld>
            <a:endParaRPr lang="en-US"/>
          </a:p>
        </p:txBody>
      </p:sp>
    </p:spTree>
    <p:extLst>
      <p:ext uri="{BB962C8B-B14F-4D97-AF65-F5344CB8AC3E}">
        <p14:creationId xmlns:p14="http://schemas.microsoft.com/office/powerpoint/2010/main" xmlns="" val="982079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16</a:t>
            </a:fld>
            <a:endParaRPr lang="en-US"/>
          </a:p>
        </p:txBody>
      </p:sp>
    </p:spTree>
    <p:extLst>
      <p:ext uri="{BB962C8B-B14F-4D97-AF65-F5344CB8AC3E}">
        <p14:creationId xmlns:p14="http://schemas.microsoft.com/office/powerpoint/2010/main" xmlns="" val="3286532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17</a:t>
            </a:fld>
            <a:endParaRPr lang="en-US"/>
          </a:p>
        </p:txBody>
      </p:sp>
    </p:spTree>
    <p:extLst>
      <p:ext uri="{BB962C8B-B14F-4D97-AF65-F5344CB8AC3E}">
        <p14:creationId xmlns:p14="http://schemas.microsoft.com/office/powerpoint/2010/main" xmlns="" val="3936297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18</a:t>
            </a:fld>
            <a:endParaRPr lang="en-US"/>
          </a:p>
        </p:txBody>
      </p:sp>
    </p:spTree>
    <p:extLst>
      <p:ext uri="{BB962C8B-B14F-4D97-AF65-F5344CB8AC3E}">
        <p14:creationId xmlns:p14="http://schemas.microsoft.com/office/powerpoint/2010/main" xmlns="" val="2067758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19</a:t>
            </a:fld>
            <a:endParaRPr lang="en-US"/>
          </a:p>
        </p:txBody>
      </p:sp>
    </p:spTree>
    <p:extLst>
      <p:ext uri="{BB962C8B-B14F-4D97-AF65-F5344CB8AC3E}">
        <p14:creationId xmlns:p14="http://schemas.microsoft.com/office/powerpoint/2010/main" xmlns="" val="4082664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20</a:t>
            </a:fld>
            <a:endParaRPr lang="en-US"/>
          </a:p>
        </p:txBody>
      </p:sp>
    </p:spTree>
    <p:extLst>
      <p:ext uri="{BB962C8B-B14F-4D97-AF65-F5344CB8AC3E}">
        <p14:creationId xmlns:p14="http://schemas.microsoft.com/office/powerpoint/2010/main" xmlns="" val="99343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3</a:t>
            </a:fld>
            <a:endParaRPr lang="en-US"/>
          </a:p>
        </p:txBody>
      </p:sp>
    </p:spTree>
    <p:extLst>
      <p:ext uri="{BB962C8B-B14F-4D97-AF65-F5344CB8AC3E}">
        <p14:creationId xmlns:p14="http://schemas.microsoft.com/office/powerpoint/2010/main" xmlns="" val="2121168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21</a:t>
            </a:fld>
            <a:endParaRPr lang="en-US"/>
          </a:p>
        </p:txBody>
      </p:sp>
    </p:spTree>
    <p:extLst>
      <p:ext uri="{BB962C8B-B14F-4D97-AF65-F5344CB8AC3E}">
        <p14:creationId xmlns:p14="http://schemas.microsoft.com/office/powerpoint/2010/main" xmlns="" val="3932007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22</a:t>
            </a:fld>
            <a:endParaRPr lang="en-US"/>
          </a:p>
        </p:txBody>
      </p:sp>
    </p:spTree>
    <p:extLst>
      <p:ext uri="{BB962C8B-B14F-4D97-AF65-F5344CB8AC3E}">
        <p14:creationId xmlns:p14="http://schemas.microsoft.com/office/powerpoint/2010/main" xmlns="" val="1568251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23</a:t>
            </a:fld>
            <a:endParaRPr lang="en-US"/>
          </a:p>
        </p:txBody>
      </p:sp>
    </p:spTree>
    <p:extLst>
      <p:ext uri="{BB962C8B-B14F-4D97-AF65-F5344CB8AC3E}">
        <p14:creationId xmlns:p14="http://schemas.microsoft.com/office/powerpoint/2010/main" xmlns="" val="2842227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24</a:t>
            </a:fld>
            <a:endParaRPr lang="en-US"/>
          </a:p>
        </p:txBody>
      </p:sp>
    </p:spTree>
    <p:extLst>
      <p:ext uri="{BB962C8B-B14F-4D97-AF65-F5344CB8AC3E}">
        <p14:creationId xmlns:p14="http://schemas.microsoft.com/office/powerpoint/2010/main" xmlns="" val="2737811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25</a:t>
            </a:fld>
            <a:endParaRPr lang="en-US"/>
          </a:p>
        </p:txBody>
      </p:sp>
    </p:spTree>
    <p:extLst>
      <p:ext uri="{BB962C8B-B14F-4D97-AF65-F5344CB8AC3E}">
        <p14:creationId xmlns:p14="http://schemas.microsoft.com/office/powerpoint/2010/main" xmlns="" val="26093560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26</a:t>
            </a:fld>
            <a:endParaRPr lang="en-US"/>
          </a:p>
        </p:txBody>
      </p:sp>
    </p:spTree>
    <p:extLst>
      <p:ext uri="{BB962C8B-B14F-4D97-AF65-F5344CB8AC3E}">
        <p14:creationId xmlns:p14="http://schemas.microsoft.com/office/powerpoint/2010/main" xmlns="" val="1173128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27</a:t>
            </a:fld>
            <a:endParaRPr lang="en-US"/>
          </a:p>
        </p:txBody>
      </p:sp>
    </p:spTree>
    <p:extLst>
      <p:ext uri="{BB962C8B-B14F-4D97-AF65-F5344CB8AC3E}">
        <p14:creationId xmlns:p14="http://schemas.microsoft.com/office/powerpoint/2010/main" xmlns="" val="3215278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28</a:t>
            </a:fld>
            <a:endParaRPr lang="en-US"/>
          </a:p>
        </p:txBody>
      </p:sp>
    </p:spTree>
    <p:extLst>
      <p:ext uri="{BB962C8B-B14F-4D97-AF65-F5344CB8AC3E}">
        <p14:creationId xmlns:p14="http://schemas.microsoft.com/office/powerpoint/2010/main" xmlns="" val="3541801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29</a:t>
            </a:fld>
            <a:endParaRPr lang="en-US"/>
          </a:p>
        </p:txBody>
      </p:sp>
    </p:spTree>
    <p:extLst>
      <p:ext uri="{BB962C8B-B14F-4D97-AF65-F5344CB8AC3E}">
        <p14:creationId xmlns:p14="http://schemas.microsoft.com/office/powerpoint/2010/main" xmlns="" val="5187513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30</a:t>
            </a:fld>
            <a:endParaRPr lang="en-US"/>
          </a:p>
        </p:txBody>
      </p:sp>
    </p:spTree>
    <p:extLst>
      <p:ext uri="{BB962C8B-B14F-4D97-AF65-F5344CB8AC3E}">
        <p14:creationId xmlns:p14="http://schemas.microsoft.com/office/powerpoint/2010/main" xmlns="" val="2972565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4</a:t>
            </a:fld>
            <a:endParaRPr lang="en-US"/>
          </a:p>
        </p:txBody>
      </p:sp>
    </p:spTree>
    <p:extLst>
      <p:ext uri="{BB962C8B-B14F-4D97-AF65-F5344CB8AC3E}">
        <p14:creationId xmlns:p14="http://schemas.microsoft.com/office/powerpoint/2010/main" xmlns="" val="11551296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31</a:t>
            </a:fld>
            <a:endParaRPr lang="en-US"/>
          </a:p>
        </p:txBody>
      </p:sp>
    </p:spTree>
    <p:extLst>
      <p:ext uri="{BB962C8B-B14F-4D97-AF65-F5344CB8AC3E}">
        <p14:creationId xmlns:p14="http://schemas.microsoft.com/office/powerpoint/2010/main" xmlns="" val="19638604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32</a:t>
            </a:fld>
            <a:endParaRPr lang="en-US"/>
          </a:p>
        </p:txBody>
      </p:sp>
    </p:spTree>
    <p:extLst>
      <p:ext uri="{BB962C8B-B14F-4D97-AF65-F5344CB8AC3E}">
        <p14:creationId xmlns:p14="http://schemas.microsoft.com/office/powerpoint/2010/main" xmlns="" val="4264354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33</a:t>
            </a:fld>
            <a:endParaRPr lang="en-US"/>
          </a:p>
        </p:txBody>
      </p:sp>
    </p:spTree>
    <p:extLst>
      <p:ext uri="{BB962C8B-B14F-4D97-AF65-F5344CB8AC3E}">
        <p14:creationId xmlns:p14="http://schemas.microsoft.com/office/powerpoint/2010/main" xmlns="" val="2945863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34</a:t>
            </a:fld>
            <a:endParaRPr lang="en-US"/>
          </a:p>
        </p:txBody>
      </p:sp>
    </p:spTree>
    <p:extLst>
      <p:ext uri="{BB962C8B-B14F-4D97-AF65-F5344CB8AC3E}">
        <p14:creationId xmlns:p14="http://schemas.microsoft.com/office/powerpoint/2010/main" xmlns="" val="8373810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35</a:t>
            </a:fld>
            <a:endParaRPr lang="en-US"/>
          </a:p>
        </p:txBody>
      </p:sp>
    </p:spTree>
    <p:extLst>
      <p:ext uri="{BB962C8B-B14F-4D97-AF65-F5344CB8AC3E}">
        <p14:creationId xmlns:p14="http://schemas.microsoft.com/office/powerpoint/2010/main" xmlns="" val="19341975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36</a:t>
            </a:fld>
            <a:endParaRPr lang="en-US"/>
          </a:p>
        </p:txBody>
      </p:sp>
    </p:spTree>
    <p:extLst>
      <p:ext uri="{BB962C8B-B14F-4D97-AF65-F5344CB8AC3E}">
        <p14:creationId xmlns:p14="http://schemas.microsoft.com/office/powerpoint/2010/main" xmlns="" val="25121182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37</a:t>
            </a:fld>
            <a:endParaRPr lang="en-US"/>
          </a:p>
        </p:txBody>
      </p:sp>
    </p:spTree>
    <p:extLst>
      <p:ext uri="{BB962C8B-B14F-4D97-AF65-F5344CB8AC3E}">
        <p14:creationId xmlns:p14="http://schemas.microsoft.com/office/powerpoint/2010/main" xmlns="" val="10283010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38</a:t>
            </a:fld>
            <a:endParaRPr lang="en-US"/>
          </a:p>
        </p:txBody>
      </p:sp>
    </p:spTree>
    <p:extLst>
      <p:ext uri="{BB962C8B-B14F-4D97-AF65-F5344CB8AC3E}">
        <p14:creationId xmlns:p14="http://schemas.microsoft.com/office/powerpoint/2010/main" xmlns="" val="17339204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39</a:t>
            </a:fld>
            <a:endParaRPr lang="en-US"/>
          </a:p>
        </p:txBody>
      </p:sp>
    </p:spTree>
    <p:extLst>
      <p:ext uri="{BB962C8B-B14F-4D97-AF65-F5344CB8AC3E}">
        <p14:creationId xmlns:p14="http://schemas.microsoft.com/office/powerpoint/2010/main" xmlns="" val="18189587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40</a:t>
            </a:fld>
            <a:endParaRPr lang="en-US"/>
          </a:p>
        </p:txBody>
      </p:sp>
    </p:spTree>
    <p:extLst>
      <p:ext uri="{BB962C8B-B14F-4D97-AF65-F5344CB8AC3E}">
        <p14:creationId xmlns:p14="http://schemas.microsoft.com/office/powerpoint/2010/main" xmlns="" val="1056000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5</a:t>
            </a:fld>
            <a:endParaRPr lang="en-US"/>
          </a:p>
        </p:txBody>
      </p:sp>
    </p:spTree>
    <p:extLst>
      <p:ext uri="{BB962C8B-B14F-4D97-AF65-F5344CB8AC3E}">
        <p14:creationId xmlns:p14="http://schemas.microsoft.com/office/powerpoint/2010/main" xmlns="" val="41121588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41</a:t>
            </a:fld>
            <a:endParaRPr lang="en-US"/>
          </a:p>
        </p:txBody>
      </p:sp>
    </p:spTree>
    <p:extLst>
      <p:ext uri="{BB962C8B-B14F-4D97-AF65-F5344CB8AC3E}">
        <p14:creationId xmlns:p14="http://schemas.microsoft.com/office/powerpoint/2010/main" xmlns="" val="33155439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42</a:t>
            </a:fld>
            <a:endParaRPr lang="en-US"/>
          </a:p>
        </p:txBody>
      </p:sp>
    </p:spTree>
    <p:extLst>
      <p:ext uri="{BB962C8B-B14F-4D97-AF65-F5344CB8AC3E}">
        <p14:creationId xmlns:p14="http://schemas.microsoft.com/office/powerpoint/2010/main" xmlns="" val="15866641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43</a:t>
            </a:fld>
            <a:endParaRPr lang="en-US"/>
          </a:p>
        </p:txBody>
      </p:sp>
    </p:spTree>
    <p:extLst>
      <p:ext uri="{BB962C8B-B14F-4D97-AF65-F5344CB8AC3E}">
        <p14:creationId xmlns:p14="http://schemas.microsoft.com/office/powerpoint/2010/main" xmlns="" val="38190586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44</a:t>
            </a:fld>
            <a:endParaRPr lang="en-US"/>
          </a:p>
        </p:txBody>
      </p:sp>
    </p:spTree>
    <p:extLst>
      <p:ext uri="{BB962C8B-B14F-4D97-AF65-F5344CB8AC3E}">
        <p14:creationId xmlns:p14="http://schemas.microsoft.com/office/powerpoint/2010/main" xmlns="" val="23041930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45</a:t>
            </a:fld>
            <a:endParaRPr lang="en-US"/>
          </a:p>
        </p:txBody>
      </p:sp>
    </p:spTree>
    <p:extLst>
      <p:ext uri="{BB962C8B-B14F-4D97-AF65-F5344CB8AC3E}">
        <p14:creationId xmlns:p14="http://schemas.microsoft.com/office/powerpoint/2010/main" xmlns="" val="4344853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46</a:t>
            </a:fld>
            <a:endParaRPr lang="en-US"/>
          </a:p>
        </p:txBody>
      </p:sp>
    </p:spTree>
    <p:extLst>
      <p:ext uri="{BB962C8B-B14F-4D97-AF65-F5344CB8AC3E}">
        <p14:creationId xmlns:p14="http://schemas.microsoft.com/office/powerpoint/2010/main" xmlns="" val="906383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47</a:t>
            </a:fld>
            <a:endParaRPr lang="en-US"/>
          </a:p>
        </p:txBody>
      </p:sp>
    </p:spTree>
    <p:extLst>
      <p:ext uri="{BB962C8B-B14F-4D97-AF65-F5344CB8AC3E}">
        <p14:creationId xmlns:p14="http://schemas.microsoft.com/office/powerpoint/2010/main" xmlns="" val="40473209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48</a:t>
            </a:fld>
            <a:endParaRPr lang="en-US"/>
          </a:p>
        </p:txBody>
      </p:sp>
    </p:spTree>
    <p:extLst>
      <p:ext uri="{BB962C8B-B14F-4D97-AF65-F5344CB8AC3E}">
        <p14:creationId xmlns:p14="http://schemas.microsoft.com/office/powerpoint/2010/main" xmlns="" val="19982353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49</a:t>
            </a:fld>
            <a:endParaRPr lang="en-US"/>
          </a:p>
        </p:txBody>
      </p:sp>
    </p:spTree>
    <p:extLst>
      <p:ext uri="{BB962C8B-B14F-4D97-AF65-F5344CB8AC3E}">
        <p14:creationId xmlns:p14="http://schemas.microsoft.com/office/powerpoint/2010/main" xmlns="" val="8486938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50</a:t>
            </a:fld>
            <a:endParaRPr lang="en-US"/>
          </a:p>
        </p:txBody>
      </p:sp>
    </p:spTree>
    <p:extLst>
      <p:ext uri="{BB962C8B-B14F-4D97-AF65-F5344CB8AC3E}">
        <p14:creationId xmlns:p14="http://schemas.microsoft.com/office/powerpoint/2010/main" xmlns="" val="321345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6</a:t>
            </a:fld>
            <a:endParaRPr lang="en-US"/>
          </a:p>
        </p:txBody>
      </p:sp>
    </p:spTree>
    <p:extLst>
      <p:ext uri="{BB962C8B-B14F-4D97-AF65-F5344CB8AC3E}">
        <p14:creationId xmlns:p14="http://schemas.microsoft.com/office/powerpoint/2010/main" xmlns="" val="11939823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51</a:t>
            </a:fld>
            <a:endParaRPr lang="en-US"/>
          </a:p>
        </p:txBody>
      </p:sp>
    </p:spTree>
    <p:extLst>
      <p:ext uri="{BB962C8B-B14F-4D97-AF65-F5344CB8AC3E}">
        <p14:creationId xmlns:p14="http://schemas.microsoft.com/office/powerpoint/2010/main" xmlns="" val="1605601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52</a:t>
            </a:fld>
            <a:endParaRPr lang="en-US"/>
          </a:p>
        </p:txBody>
      </p:sp>
    </p:spTree>
    <p:extLst>
      <p:ext uri="{BB962C8B-B14F-4D97-AF65-F5344CB8AC3E}">
        <p14:creationId xmlns:p14="http://schemas.microsoft.com/office/powerpoint/2010/main" xmlns="" val="3851268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53</a:t>
            </a:fld>
            <a:endParaRPr lang="en-US"/>
          </a:p>
        </p:txBody>
      </p:sp>
    </p:spTree>
    <p:extLst>
      <p:ext uri="{BB962C8B-B14F-4D97-AF65-F5344CB8AC3E}">
        <p14:creationId xmlns:p14="http://schemas.microsoft.com/office/powerpoint/2010/main" xmlns="" val="13861080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54</a:t>
            </a:fld>
            <a:endParaRPr lang="en-US"/>
          </a:p>
        </p:txBody>
      </p:sp>
    </p:spTree>
    <p:extLst>
      <p:ext uri="{BB962C8B-B14F-4D97-AF65-F5344CB8AC3E}">
        <p14:creationId xmlns:p14="http://schemas.microsoft.com/office/powerpoint/2010/main" xmlns="" val="29178354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55</a:t>
            </a:fld>
            <a:endParaRPr lang="en-US"/>
          </a:p>
        </p:txBody>
      </p:sp>
    </p:spTree>
    <p:extLst>
      <p:ext uri="{BB962C8B-B14F-4D97-AF65-F5344CB8AC3E}">
        <p14:creationId xmlns:p14="http://schemas.microsoft.com/office/powerpoint/2010/main" xmlns="" val="984703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56</a:t>
            </a:fld>
            <a:endParaRPr lang="en-US"/>
          </a:p>
        </p:txBody>
      </p:sp>
    </p:spTree>
    <p:extLst>
      <p:ext uri="{BB962C8B-B14F-4D97-AF65-F5344CB8AC3E}">
        <p14:creationId xmlns:p14="http://schemas.microsoft.com/office/powerpoint/2010/main" xmlns="" val="16593430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57</a:t>
            </a:fld>
            <a:endParaRPr lang="en-US"/>
          </a:p>
        </p:txBody>
      </p:sp>
    </p:spTree>
    <p:extLst>
      <p:ext uri="{BB962C8B-B14F-4D97-AF65-F5344CB8AC3E}">
        <p14:creationId xmlns:p14="http://schemas.microsoft.com/office/powerpoint/2010/main" xmlns="" val="40397033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58</a:t>
            </a:fld>
            <a:endParaRPr lang="en-US"/>
          </a:p>
        </p:txBody>
      </p:sp>
    </p:spTree>
    <p:extLst>
      <p:ext uri="{BB962C8B-B14F-4D97-AF65-F5344CB8AC3E}">
        <p14:creationId xmlns:p14="http://schemas.microsoft.com/office/powerpoint/2010/main" xmlns="" val="21818985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59</a:t>
            </a:fld>
            <a:endParaRPr lang="en-US"/>
          </a:p>
        </p:txBody>
      </p:sp>
    </p:spTree>
    <p:extLst>
      <p:ext uri="{BB962C8B-B14F-4D97-AF65-F5344CB8AC3E}">
        <p14:creationId xmlns:p14="http://schemas.microsoft.com/office/powerpoint/2010/main" xmlns="" val="25778724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60</a:t>
            </a:fld>
            <a:endParaRPr lang="en-US"/>
          </a:p>
        </p:txBody>
      </p:sp>
    </p:spTree>
    <p:extLst>
      <p:ext uri="{BB962C8B-B14F-4D97-AF65-F5344CB8AC3E}">
        <p14:creationId xmlns:p14="http://schemas.microsoft.com/office/powerpoint/2010/main" xmlns="" val="640061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7</a:t>
            </a:fld>
            <a:endParaRPr lang="en-US"/>
          </a:p>
        </p:txBody>
      </p:sp>
    </p:spTree>
    <p:extLst>
      <p:ext uri="{BB962C8B-B14F-4D97-AF65-F5344CB8AC3E}">
        <p14:creationId xmlns:p14="http://schemas.microsoft.com/office/powerpoint/2010/main" xmlns="" val="4683255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61</a:t>
            </a:fld>
            <a:endParaRPr lang="en-US"/>
          </a:p>
        </p:txBody>
      </p:sp>
    </p:spTree>
    <p:extLst>
      <p:ext uri="{BB962C8B-B14F-4D97-AF65-F5344CB8AC3E}">
        <p14:creationId xmlns:p14="http://schemas.microsoft.com/office/powerpoint/2010/main" xmlns="" val="19716733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62</a:t>
            </a:fld>
            <a:endParaRPr lang="en-US"/>
          </a:p>
        </p:txBody>
      </p:sp>
    </p:spTree>
    <p:extLst>
      <p:ext uri="{BB962C8B-B14F-4D97-AF65-F5344CB8AC3E}">
        <p14:creationId xmlns:p14="http://schemas.microsoft.com/office/powerpoint/2010/main" xmlns="" val="16007804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63</a:t>
            </a:fld>
            <a:endParaRPr lang="en-US"/>
          </a:p>
        </p:txBody>
      </p:sp>
    </p:spTree>
    <p:extLst>
      <p:ext uri="{BB962C8B-B14F-4D97-AF65-F5344CB8AC3E}">
        <p14:creationId xmlns:p14="http://schemas.microsoft.com/office/powerpoint/2010/main" xmlns="" val="35742182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64</a:t>
            </a:fld>
            <a:endParaRPr lang="en-US"/>
          </a:p>
        </p:txBody>
      </p:sp>
    </p:spTree>
    <p:extLst>
      <p:ext uri="{BB962C8B-B14F-4D97-AF65-F5344CB8AC3E}">
        <p14:creationId xmlns:p14="http://schemas.microsoft.com/office/powerpoint/2010/main" xmlns="" val="2703255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8</a:t>
            </a:fld>
            <a:endParaRPr lang="en-US"/>
          </a:p>
        </p:txBody>
      </p:sp>
    </p:spTree>
    <p:extLst>
      <p:ext uri="{BB962C8B-B14F-4D97-AF65-F5344CB8AC3E}">
        <p14:creationId xmlns:p14="http://schemas.microsoft.com/office/powerpoint/2010/main" xmlns="" val="3040050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9</a:t>
            </a:fld>
            <a:endParaRPr lang="en-US"/>
          </a:p>
        </p:txBody>
      </p:sp>
    </p:spTree>
    <p:extLst>
      <p:ext uri="{BB962C8B-B14F-4D97-AF65-F5344CB8AC3E}">
        <p14:creationId xmlns:p14="http://schemas.microsoft.com/office/powerpoint/2010/main" xmlns="" val="860301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10</a:t>
            </a:fld>
            <a:endParaRPr lang="en-US"/>
          </a:p>
        </p:txBody>
      </p:sp>
    </p:spTree>
    <p:extLst>
      <p:ext uri="{BB962C8B-B14F-4D97-AF65-F5344CB8AC3E}">
        <p14:creationId xmlns:p14="http://schemas.microsoft.com/office/powerpoint/2010/main" xmlns="" val="3626970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65829B3-45ED-45B0-9CAB-BC86A31648A8}" type="datetime1">
              <a:rPr lang="en-US" smtClean="0"/>
              <a:pPr/>
              <a:t>3/9/2017</a:t>
            </a:fld>
            <a:endParaRPr lang="en-US" dirty="0"/>
          </a:p>
        </p:txBody>
      </p:sp>
      <p:sp>
        <p:nvSpPr>
          <p:cNvPr id="5" name="Footer Placeholder 4"/>
          <p:cNvSpPr>
            <a:spLocks noGrp="1"/>
          </p:cNvSpPr>
          <p:nvPr>
            <p:ph type="ftr" sz="quarter" idx="11"/>
          </p:nvPr>
        </p:nvSpPr>
        <p:spPr/>
        <p:txBody>
          <a:bodyPr/>
          <a:lstStyle/>
          <a:p>
            <a:r>
              <a:rPr lang="en-US" smtClean="0"/>
              <a:t>Web Designing (WIT-303)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AD9F55-1242-419B-B2A8-DFB7A40FA659}" type="datetime1">
              <a:rPr lang="en-US" smtClean="0"/>
              <a:pPr/>
              <a:t>3/9/2017</a:t>
            </a:fld>
            <a:endParaRPr lang="en-US" dirty="0"/>
          </a:p>
        </p:txBody>
      </p:sp>
      <p:sp>
        <p:nvSpPr>
          <p:cNvPr id="5" name="Footer Placeholder 4"/>
          <p:cNvSpPr>
            <a:spLocks noGrp="1"/>
          </p:cNvSpPr>
          <p:nvPr>
            <p:ph type="ftr" sz="quarter" idx="11"/>
          </p:nvPr>
        </p:nvSpPr>
        <p:spPr/>
        <p:txBody>
          <a:bodyPr/>
          <a:lstStyle/>
          <a:p>
            <a:r>
              <a:rPr lang="en-US" smtClean="0"/>
              <a:t>Web Designing (WIT-303)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6670EB-0D8A-46A9-A790-D417AAC2FF43}" type="datetime1">
              <a:rPr lang="en-US" smtClean="0"/>
              <a:pPr/>
              <a:t>3/9/2017</a:t>
            </a:fld>
            <a:endParaRPr lang="en-US" dirty="0"/>
          </a:p>
        </p:txBody>
      </p:sp>
      <p:sp>
        <p:nvSpPr>
          <p:cNvPr id="5" name="Footer Placeholder 4"/>
          <p:cNvSpPr>
            <a:spLocks noGrp="1"/>
          </p:cNvSpPr>
          <p:nvPr>
            <p:ph type="ftr" sz="quarter" idx="11"/>
          </p:nvPr>
        </p:nvSpPr>
        <p:spPr/>
        <p:txBody>
          <a:bodyPr/>
          <a:lstStyle/>
          <a:p>
            <a:r>
              <a:rPr lang="en-US" smtClean="0"/>
              <a:t>Web Designing (WIT-303)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5548BA-67A2-4649-9199-D5FBFA66DE87}" type="datetime1">
              <a:rPr lang="en-US" smtClean="0"/>
              <a:pPr/>
              <a:t>3/9/2017</a:t>
            </a:fld>
            <a:endParaRPr lang="en-US" dirty="0"/>
          </a:p>
        </p:txBody>
      </p:sp>
      <p:sp>
        <p:nvSpPr>
          <p:cNvPr id="5" name="Footer Placeholder 4"/>
          <p:cNvSpPr>
            <a:spLocks noGrp="1"/>
          </p:cNvSpPr>
          <p:nvPr>
            <p:ph type="ftr" sz="quarter" idx="11"/>
          </p:nvPr>
        </p:nvSpPr>
        <p:spPr/>
        <p:txBody>
          <a:bodyPr/>
          <a:lstStyle/>
          <a:p>
            <a:r>
              <a:rPr lang="en-US" smtClean="0"/>
              <a:t>Web Designing (WIT-303)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6B6FBF-18E5-45B5-9D9B-A0348084E902}" type="datetime1">
              <a:rPr lang="en-US" smtClean="0"/>
              <a:pPr/>
              <a:t>3/9/2017</a:t>
            </a:fld>
            <a:endParaRPr lang="en-US" dirty="0"/>
          </a:p>
        </p:txBody>
      </p:sp>
      <p:sp>
        <p:nvSpPr>
          <p:cNvPr id="5" name="Footer Placeholder 4"/>
          <p:cNvSpPr>
            <a:spLocks noGrp="1"/>
          </p:cNvSpPr>
          <p:nvPr>
            <p:ph type="ftr" sz="quarter" idx="11"/>
          </p:nvPr>
        </p:nvSpPr>
        <p:spPr/>
        <p:txBody>
          <a:bodyPr/>
          <a:lstStyle/>
          <a:p>
            <a:r>
              <a:rPr lang="en-US" smtClean="0"/>
              <a:t>Web Designing (WIT-303)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F1EF104-0356-4365-86A3-F9E6C8778CF6}" type="datetime1">
              <a:rPr lang="en-US" smtClean="0"/>
              <a:pPr/>
              <a:t>3/9/2017</a:t>
            </a:fld>
            <a:endParaRPr lang="en-US" dirty="0"/>
          </a:p>
        </p:txBody>
      </p:sp>
      <p:sp>
        <p:nvSpPr>
          <p:cNvPr id="6" name="Footer Placeholder 5"/>
          <p:cNvSpPr>
            <a:spLocks noGrp="1"/>
          </p:cNvSpPr>
          <p:nvPr>
            <p:ph type="ftr" sz="quarter" idx="11"/>
          </p:nvPr>
        </p:nvSpPr>
        <p:spPr/>
        <p:txBody>
          <a:bodyPr/>
          <a:lstStyle/>
          <a:p>
            <a:r>
              <a:rPr lang="en-US" smtClean="0"/>
              <a:t>Web Designing (WIT-303)</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17AC2A7-F3AA-4891-B5BA-5BCFA7F14826}" type="datetime1">
              <a:rPr lang="en-US" smtClean="0"/>
              <a:pPr/>
              <a:t>3/9/2017</a:t>
            </a:fld>
            <a:endParaRPr lang="en-US" dirty="0"/>
          </a:p>
        </p:txBody>
      </p:sp>
      <p:sp>
        <p:nvSpPr>
          <p:cNvPr id="8" name="Footer Placeholder 7"/>
          <p:cNvSpPr>
            <a:spLocks noGrp="1"/>
          </p:cNvSpPr>
          <p:nvPr>
            <p:ph type="ftr" sz="quarter" idx="11"/>
          </p:nvPr>
        </p:nvSpPr>
        <p:spPr/>
        <p:txBody>
          <a:bodyPr/>
          <a:lstStyle/>
          <a:p>
            <a:r>
              <a:rPr lang="en-US" smtClean="0"/>
              <a:t>Web Designing (WIT-303)</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11BFD44-0F95-462F-AE16-AC10E32949EA}" type="datetime1">
              <a:rPr lang="en-US" smtClean="0"/>
              <a:pPr/>
              <a:t>3/9/2017</a:t>
            </a:fld>
            <a:endParaRPr lang="en-US" dirty="0"/>
          </a:p>
        </p:txBody>
      </p:sp>
      <p:sp>
        <p:nvSpPr>
          <p:cNvPr id="4" name="Footer Placeholder 3"/>
          <p:cNvSpPr>
            <a:spLocks noGrp="1"/>
          </p:cNvSpPr>
          <p:nvPr>
            <p:ph type="ftr" sz="quarter" idx="11"/>
          </p:nvPr>
        </p:nvSpPr>
        <p:spPr/>
        <p:txBody>
          <a:bodyPr/>
          <a:lstStyle/>
          <a:p>
            <a:r>
              <a:rPr lang="en-US" smtClean="0"/>
              <a:t>Web Designing (WIT-303)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3C4E5-C0C3-49CE-A73C-19636B5BF154}" type="datetime1">
              <a:rPr lang="en-US" smtClean="0"/>
              <a:pPr/>
              <a:t>3/9/2017</a:t>
            </a:fld>
            <a:endParaRPr lang="en-US" dirty="0"/>
          </a:p>
        </p:txBody>
      </p:sp>
      <p:sp>
        <p:nvSpPr>
          <p:cNvPr id="3" name="Footer Placeholder 2"/>
          <p:cNvSpPr>
            <a:spLocks noGrp="1"/>
          </p:cNvSpPr>
          <p:nvPr>
            <p:ph type="ftr" sz="quarter" idx="11"/>
          </p:nvPr>
        </p:nvSpPr>
        <p:spPr/>
        <p:txBody>
          <a:bodyPr/>
          <a:lstStyle/>
          <a:p>
            <a:r>
              <a:rPr lang="en-US" smtClean="0"/>
              <a:t>Web Designing (WIT-303)</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69A452-80FE-404D-B88C-D58E566FB907}" type="datetime1">
              <a:rPr lang="en-US" smtClean="0"/>
              <a:pPr/>
              <a:t>3/9/2017</a:t>
            </a:fld>
            <a:endParaRPr lang="en-US" dirty="0"/>
          </a:p>
        </p:txBody>
      </p:sp>
      <p:sp>
        <p:nvSpPr>
          <p:cNvPr id="6" name="Footer Placeholder 5"/>
          <p:cNvSpPr>
            <a:spLocks noGrp="1"/>
          </p:cNvSpPr>
          <p:nvPr>
            <p:ph type="ftr" sz="quarter" idx="11"/>
          </p:nvPr>
        </p:nvSpPr>
        <p:spPr/>
        <p:txBody>
          <a:bodyPr/>
          <a:lstStyle/>
          <a:p>
            <a:r>
              <a:rPr lang="en-US" smtClean="0"/>
              <a:t>Web Designing (WIT-303)</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2592E2-6AFA-42C2-B303-757BCF767B8C}" type="datetime1">
              <a:rPr lang="en-US" smtClean="0"/>
              <a:pPr/>
              <a:t>3/9/2017</a:t>
            </a:fld>
            <a:endParaRPr lang="en-US" dirty="0"/>
          </a:p>
        </p:txBody>
      </p:sp>
      <p:sp>
        <p:nvSpPr>
          <p:cNvPr id="6" name="Footer Placeholder 5"/>
          <p:cNvSpPr>
            <a:spLocks noGrp="1"/>
          </p:cNvSpPr>
          <p:nvPr>
            <p:ph type="ftr" sz="quarter" idx="11"/>
          </p:nvPr>
        </p:nvSpPr>
        <p:spPr/>
        <p:txBody>
          <a:bodyPr/>
          <a:lstStyle/>
          <a:p>
            <a:r>
              <a:rPr lang="en-US" smtClean="0"/>
              <a:t>Web Designing (WIT-303)</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F3842-8C20-4F7E-96F1-CA3A4B8230A1}" type="datetime1">
              <a:rPr lang="en-US" smtClean="0"/>
              <a:pPr/>
              <a:t>3/9/2017</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Web Designing (WIT-303)</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hyperlink" Target="http://www.amu.ac.in/"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2242" y="1508523"/>
            <a:ext cx="8689798" cy="1286193"/>
          </a:xfrm>
        </p:spPr>
        <p:txBody>
          <a:bodyPr>
            <a:normAutofit fontScale="90000"/>
          </a:bodyPr>
          <a:lstStyle/>
          <a:p>
            <a:pPr algn="ctr"/>
            <a:r>
              <a:rPr lang="en-US" sz="4400" dirty="0">
                <a:latin typeface="Times New Roman" pitchFamily="18" charset="0"/>
                <a:cs typeface="Times New Roman" pitchFamily="18" charset="0"/>
              </a:rPr>
              <a:t>Web </a:t>
            </a:r>
            <a:r>
              <a:rPr lang="en-US" sz="4400" dirty="0" smtClean="0">
                <a:latin typeface="Times New Roman" pitchFamily="18" charset="0"/>
                <a:cs typeface="Times New Roman" pitchFamily="18" charset="0"/>
              </a:rPr>
              <a:t>Designing</a:t>
            </a:r>
            <a:r>
              <a:rPr lang="en-US" sz="4400" dirty="0" smtClean="0">
                <a:effectLst/>
                <a:latin typeface="Times New Roman" pitchFamily="18" charset="0"/>
                <a:cs typeface="Times New Roman" pitchFamily="18" charset="0"/>
              </a:rPr>
              <a:t> 	 </a:t>
            </a:r>
            <a:r>
              <a:rPr lang="en-US" sz="4400" dirty="0" smtClean="0">
                <a:latin typeface="Times New Roman" pitchFamily="18" charset="0"/>
                <a:cs typeface="Times New Roman" pitchFamily="18" charset="0"/>
              </a:rPr>
              <a:t>(WIT </a:t>
            </a:r>
            <a:r>
              <a:rPr lang="en-US" sz="4400" dirty="0">
                <a:latin typeface="Times New Roman" pitchFamily="18" charset="0"/>
                <a:cs typeface="Times New Roman" pitchFamily="18" charset="0"/>
              </a:rPr>
              <a:t>– 303)</a:t>
            </a:r>
            <a:br>
              <a:rPr lang="en-US" sz="4400" dirty="0">
                <a:latin typeface="Times New Roman" pitchFamily="18" charset="0"/>
                <a:cs typeface="Times New Roman" pitchFamily="18" charset="0"/>
              </a:rPr>
            </a:br>
            <a:r>
              <a:rPr lang="en-US" sz="4400" dirty="0">
                <a:latin typeface="Times New Roman" pitchFamily="18" charset="0"/>
                <a:cs typeface="Times New Roman" pitchFamily="18" charset="0"/>
              </a:rPr>
              <a:t>Unit -1 </a:t>
            </a:r>
            <a:r>
              <a:rPr lang="en-US" sz="5400" dirty="0"/>
              <a:t/>
            </a:r>
            <a:br>
              <a:rPr lang="en-US" sz="5400" dirty="0"/>
            </a:br>
            <a:endParaRPr lang="en-US" sz="5000" dirty="0"/>
          </a:p>
        </p:txBody>
      </p:sp>
      <p:sp>
        <p:nvSpPr>
          <p:cNvPr id="4" name="TextBox 3"/>
          <p:cNvSpPr txBox="1"/>
          <p:nvPr/>
        </p:nvSpPr>
        <p:spPr>
          <a:xfrm>
            <a:off x="6954592" y="3589436"/>
            <a:ext cx="4664755" cy="1938992"/>
          </a:xfrm>
          <a:prstGeom prst="rect">
            <a:avLst/>
          </a:prstGeom>
          <a:noFill/>
        </p:spPr>
        <p:txBody>
          <a:bodyPr wrap="square" rtlCol="0">
            <a:spAutoFit/>
          </a:bodyPr>
          <a:lstStyle/>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Mohd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Vasim</a:t>
            </a:r>
            <a:r>
              <a:rPr lang="en-US" sz="2200" dirty="0">
                <a:latin typeface="Times New Roman" panose="02020603050405020304" pitchFamily="18" charset="0"/>
                <a:cs typeface="Times New Roman" panose="02020603050405020304" pitchFamily="18" charset="0"/>
              </a:rPr>
              <a:t> Ahmad</a:t>
            </a:r>
          </a:p>
          <a:p>
            <a:r>
              <a:rPr lang="en-US" dirty="0">
                <a:latin typeface="Times New Roman" panose="02020603050405020304" pitchFamily="18" charset="0"/>
                <a:cs typeface="Times New Roman" panose="02020603050405020304" pitchFamily="18" charset="0"/>
              </a:rPr>
              <a:t>Computer Engineering Section</a:t>
            </a:r>
          </a:p>
          <a:p>
            <a:r>
              <a:rPr lang="en-US" dirty="0">
                <a:latin typeface="Times New Roman" panose="02020603050405020304" pitchFamily="18" charset="0"/>
                <a:cs typeface="Times New Roman" panose="02020603050405020304" pitchFamily="18" charset="0"/>
              </a:rPr>
              <a:t>University Women’s Polytechnic</a:t>
            </a:r>
          </a:p>
          <a:p>
            <a:r>
              <a:rPr lang="en-US" dirty="0">
                <a:latin typeface="Times New Roman" panose="02020603050405020304" pitchFamily="18" charset="0"/>
                <a:cs typeface="Times New Roman" panose="02020603050405020304" pitchFamily="18" charset="0"/>
              </a:rPr>
              <a:t>Aligarh Muslim University</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61860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Some Other Important Tags of HTML</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221728"/>
            <a:ext cx="10606825" cy="5177307"/>
          </a:xfrm>
        </p:spPr>
        <p:txBody>
          <a:bodyPr>
            <a:noAutofit/>
          </a:bodyPr>
          <a:lstStyle/>
          <a:p>
            <a:pPr marL="0" indent="0">
              <a:lnSpc>
                <a:spcPct val="150000"/>
              </a:lnSpc>
              <a:buNone/>
            </a:pPr>
            <a:r>
              <a:rPr lang="en-US" sz="2000" b="1" i="1" dirty="0">
                <a:latin typeface="Times New Roman" panose="02020603050405020304" pitchFamily="18" charset="0"/>
                <a:cs typeface="Times New Roman" panose="02020603050405020304" pitchFamily="18" charset="0"/>
              </a:rPr>
              <a:t>HTML </a:t>
            </a:r>
            <a:r>
              <a:rPr lang="en-US" sz="2000" b="1" i="1" dirty="0" smtClean="0">
                <a:latin typeface="Times New Roman" panose="02020603050405020304" pitchFamily="18" charset="0"/>
                <a:cs typeface="Times New Roman" panose="02020603050405020304" pitchFamily="18" charset="0"/>
              </a:rPr>
              <a:t>&lt;div&gt; Tag</a:t>
            </a:r>
          </a:p>
          <a:p>
            <a:pPr>
              <a:lnSpc>
                <a:spcPct val="150000"/>
              </a:lnSpc>
            </a:pPr>
            <a:r>
              <a:rPr lang="en-US" sz="1600" dirty="0">
                <a:solidFill>
                  <a:schemeClr val="tx1">
                    <a:lumMod val="95000"/>
                  </a:schemeClr>
                </a:solidFill>
                <a:latin typeface="Times New Roman" panose="02020603050405020304" pitchFamily="18" charset="0"/>
                <a:cs typeface="Times New Roman" panose="02020603050405020304" pitchFamily="18" charset="0"/>
              </a:rPr>
              <a:t>The HTML &lt;div&gt; tag is used for defining a section of your document. With the div tag, you can group large sections of HTML elements together and format them with CSS</a:t>
            </a:r>
            <a:r>
              <a:rPr lang="en-US" sz="1600" dirty="0" smtClean="0">
                <a:solidFill>
                  <a:schemeClr val="tx1">
                    <a:lumMod val="95000"/>
                  </a:schemeClr>
                </a:solidFill>
                <a:latin typeface="Times New Roman" panose="02020603050405020304" pitchFamily="18" charset="0"/>
                <a:cs typeface="Times New Roman" panose="02020603050405020304" pitchFamily="18" charset="0"/>
              </a:rPr>
              <a:t>.</a:t>
            </a:r>
          </a:p>
          <a:p>
            <a:pPr marL="0" indent="0">
              <a:lnSpc>
                <a:spcPct val="100000"/>
              </a:lnSpc>
              <a:buNone/>
            </a:pPr>
            <a:r>
              <a:rPr lang="en-US" sz="1600" dirty="0">
                <a:solidFill>
                  <a:schemeClr val="tx1">
                    <a:lumMod val="95000"/>
                  </a:schemeClr>
                </a:solidFill>
                <a:latin typeface="Times New Roman" panose="02020603050405020304" pitchFamily="18" charset="0"/>
                <a:cs typeface="Times New Roman" panose="02020603050405020304" pitchFamily="18" charset="0"/>
              </a:rPr>
              <a:t>&lt;body</a:t>
            </a:r>
            <a:r>
              <a:rPr lang="en-US" sz="1600" dirty="0" smtClean="0">
                <a:solidFill>
                  <a:schemeClr val="tx1">
                    <a:lumMod val="95000"/>
                  </a:schemeClr>
                </a:solidFill>
                <a:latin typeface="Times New Roman" panose="02020603050405020304" pitchFamily="18" charset="0"/>
                <a:cs typeface="Times New Roman" panose="02020603050405020304" pitchFamily="18" charset="0"/>
              </a:rPr>
              <a:t>&gt;</a:t>
            </a:r>
            <a:endParaRPr lang="en-US" sz="1600" dirty="0">
              <a:solidFill>
                <a:schemeClr val="tx1">
                  <a:lumMod val="95000"/>
                </a:schemeClr>
              </a:solidFill>
              <a:latin typeface="Times New Roman" panose="02020603050405020304" pitchFamily="18" charset="0"/>
              <a:cs typeface="Times New Roman" panose="02020603050405020304" pitchFamily="18" charset="0"/>
            </a:endParaRPr>
          </a:p>
          <a:p>
            <a:pPr marL="0" indent="0">
              <a:lnSpc>
                <a:spcPct val="100000"/>
              </a:lnSpc>
              <a:buNone/>
            </a:pPr>
            <a:r>
              <a:rPr lang="en-US" sz="1600" dirty="0" smtClean="0">
                <a:solidFill>
                  <a:schemeClr val="tx1">
                    <a:lumMod val="95000"/>
                  </a:schemeClr>
                </a:solidFill>
                <a:latin typeface="Times New Roman" panose="02020603050405020304" pitchFamily="18" charset="0"/>
                <a:cs typeface="Times New Roman" panose="02020603050405020304" pitchFamily="18" charset="0"/>
              </a:rPr>
              <a:t>	&lt;</a:t>
            </a:r>
            <a:r>
              <a:rPr lang="en-US" sz="1600" dirty="0">
                <a:solidFill>
                  <a:schemeClr val="tx1">
                    <a:lumMod val="95000"/>
                  </a:schemeClr>
                </a:solidFill>
                <a:latin typeface="Times New Roman" panose="02020603050405020304" pitchFamily="18" charset="0"/>
                <a:cs typeface="Times New Roman" panose="02020603050405020304" pitchFamily="18" charset="0"/>
              </a:rPr>
              <a:t>p&gt;This is some text.&lt;/p</a:t>
            </a:r>
            <a:r>
              <a:rPr lang="en-US" sz="1600" dirty="0" smtClean="0">
                <a:solidFill>
                  <a:schemeClr val="tx1">
                    <a:lumMod val="95000"/>
                  </a:schemeClr>
                </a:solidFill>
                <a:latin typeface="Times New Roman" panose="02020603050405020304" pitchFamily="18" charset="0"/>
                <a:cs typeface="Times New Roman" panose="02020603050405020304" pitchFamily="18" charset="0"/>
              </a:rPr>
              <a:t>&gt;</a:t>
            </a:r>
            <a:endParaRPr lang="en-US" sz="1600" dirty="0">
              <a:solidFill>
                <a:schemeClr val="tx1">
                  <a:lumMod val="95000"/>
                </a:schemeClr>
              </a:solidFill>
              <a:latin typeface="Times New Roman" panose="02020603050405020304" pitchFamily="18" charset="0"/>
              <a:cs typeface="Times New Roman" panose="02020603050405020304" pitchFamily="18" charset="0"/>
            </a:endParaRPr>
          </a:p>
          <a:p>
            <a:pPr marL="0" indent="0">
              <a:lnSpc>
                <a:spcPct val="100000"/>
              </a:lnSpc>
              <a:buNone/>
            </a:pPr>
            <a:r>
              <a:rPr lang="en-US" sz="1600" dirty="0" smtClean="0">
                <a:solidFill>
                  <a:schemeClr val="tx1">
                    <a:lumMod val="95000"/>
                  </a:schemeClr>
                </a:solidFill>
                <a:latin typeface="Times New Roman" panose="02020603050405020304" pitchFamily="18" charset="0"/>
                <a:cs typeface="Times New Roman" panose="02020603050405020304" pitchFamily="18" charset="0"/>
              </a:rPr>
              <a:t>	&lt;</a:t>
            </a:r>
            <a:r>
              <a:rPr lang="en-US" sz="1600" dirty="0">
                <a:solidFill>
                  <a:schemeClr val="tx1">
                    <a:lumMod val="95000"/>
                  </a:schemeClr>
                </a:solidFill>
                <a:latin typeface="Times New Roman" panose="02020603050405020304" pitchFamily="18" charset="0"/>
                <a:cs typeface="Times New Roman" panose="02020603050405020304" pitchFamily="18" charset="0"/>
              </a:rPr>
              <a:t>div style="color:#0000FF"&gt;</a:t>
            </a:r>
          </a:p>
          <a:p>
            <a:pPr marL="0" indent="0">
              <a:lnSpc>
                <a:spcPct val="100000"/>
              </a:lnSpc>
              <a:buNone/>
            </a:pPr>
            <a:r>
              <a:rPr lang="en-US" sz="1600" dirty="0" smtClean="0">
                <a:solidFill>
                  <a:schemeClr val="tx1">
                    <a:lumMod val="95000"/>
                  </a:schemeClr>
                </a:solidFill>
                <a:latin typeface="Times New Roman" panose="02020603050405020304" pitchFamily="18" charset="0"/>
                <a:cs typeface="Times New Roman" panose="02020603050405020304" pitchFamily="18" charset="0"/>
              </a:rPr>
              <a:t>	  </a:t>
            </a:r>
            <a:r>
              <a:rPr lang="en-US" sz="1600" dirty="0">
                <a:solidFill>
                  <a:schemeClr val="tx1">
                    <a:lumMod val="95000"/>
                  </a:schemeClr>
                </a:solidFill>
                <a:latin typeface="Times New Roman" panose="02020603050405020304" pitchFamily="18" charset="0"/>
                <a:cs typeface="Times New Roman" panose="02020603050405020304" pitchFamily="18" charset="0"/>
              </a:rPr>
              <a:t>&lt;h3&gt;This is a heading in a div element&lt;/h3&gt;</a:t>
            </a:r>
          </a:p>
          <a:p>
            <a:pPr marL="0" indent="0">
              <a:lnSpc>
                <a:spcPct val="100000"/>
              </a:lnSpc>
              <a:buNone/>
            </a:pP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smtClean="0">
                <a:solidFill>
                  <a:schemeClr val="tx1">
                    <a:lumMod val="95000"/>
                  </a:schemeClr>
                </a:solidFill>
                <a:latin typeface="Times New Roman" panose="02020603050405020304" pitchFamily="18" charset="0"/>
                <a:cs typeface="Times New Roman" panose="02020603050405020304" pitchFamily="18" charset="0"/>
              </a:rPr>
              <a:t>	 </a:t>
            </a:r>
            <a:r>
              <a:rPr lang="en-US" sz="1600" dirty="0">
                <a:solidFill>
                  <a:schemeClr val="tx1">
                    <a:lumMod val="95000"/>
                  </a:schemeClr>
                </a:solidFill>
                <a:latin typeface="Times New Roman" panose="02020603050405020304" pitchFamily="18" charset="0"/>
                <a:cs typeface="Times New Roman" panose="02020603050405020304" pitchFamily="18" charset="0"/>
              </a:rPr>
              <a:t>&lt;p&gt;This is some text in a div element.&lt;/p&gt;</a:t>
            </a:r>
          </a:p>
          <a:p>
            <a:pPr marL="0" indent="0">
              <a:lnSpc>
                <a:spcPct val="100000"/>
              </a:lnSpc>
              <a:buNone/>
            </a:pPr>
            <a:r>
              <a:rPr lang="en-US" sz="1600" dirty="0" smtClean="0">
                <a:solidFill>
                  <a:schemeClr val="tx1">
                    <a:lumMod val="95000"/>
                  </a:schemeClr>
                </a:solidFill>
                <a:latin typeface="Times New Roman" panose="02020603050405020304" pitchFamily="18" charset="0"/>
                <a:cs typeface="Times New Roman" panose="02020603050405020304" pitchFamily="18" charset="0"/>
              </a:rPr>
              <a:t>	&lt;/</a:t>
            </a:r>
            <a:r>
              <a:rPr lang="en-US" sz="1600" dirty="0">
                <a:solidFill>
                  <a:schemeClr val="tx1">
                    <a:lumMod val="95000"/>
                  </a:schemeClr>
                </a:solidFill>
                <a:latin typeface="Times New Roman" panose="02020603050405020304" pitchFamily="18" charset="0"/>
                <a:cs typeface="Times New Roman" panose="02020603050405020304" pitchFamily="18" charset="0"/>
              </a:rPr>
              <a:t>div</a:t>
            </a:r>
            <a:r>
              <a:rPr lang="en-US" sz="1600" dirty="0" smtClean="0">
                <a:solidFill>
                  <a:schemeClr val="tx1">
                    <a:lumMod val="95000"/>
                  </a:schemeClr>
                </a:solidFill>
                <a:latin typeface="Times New Roman" panose="02020603050405020304" pitchFamily="18" charset="0"/>
                <a:cs typeface="Times New Roman" panose="02020603050405020304" pitchFamily="18" charset="0"/>
              </a:rPr>
              <a:t>&gt;</a:t>
            </a:r>
            <a:endParaRPr lang="en-US" sz="1600" dirty="0">
              <a:solidFill>
                <a:schemeClr val="tx1">
                  <a:lumMod val="95000"/>
                </a:schemeClr>
              </a:solidFill>
              <a:latin typeface="Times New Roman" panose="02020603050405020304" pitchFamily="18" charset="0"/>
              <a:cs typeface="Times New Roman" panose="02020603050405020304" pitchFamily="18" charset="0"/>
            </a:endParaRPr>
          </a:p>
          <a:p>
            <a:pPr marL="0" indent="0">
              <a:lnSpc>
                <a:spcPct val="100000"/>
              </a:lnSpc>
              <a:buNone/>
            </a:pPr>
            <a:r>
              <a:rPr lang="en-US" sz="1600" dirty="0" smtClean="0">
                <a:solidFill>
                  <a:schemeClr val="tx1">
                    <a:lumMod val="95000"/>
                  </a:schemeClr>
                </a:solidFill>
                <a:latin typeface="Times New Roman" panose="02020603050405020304" pitchFamily="18" charset="0"/>
                <a:cs typeface="Times New Roman" panose="02020603050405020304" pitchFamily="18" charset="0"/>
              </a:rPr>
              <a:t>	&lt;</a:t>
            </a:r>
            <a:r>
              <a:rPr lang="en-US" sz="1600" dirty="0">
                <a:solidFill>
                  <a:schemeClr val="tx1">
                    <a:lumMod val="95000"/>
                  </a:schemeClr>
                </a:solidFill>
                <a:latin typeface="Times New Roman" panose="02020603050405020304" pitchFamily="18" charset="0"/>
                <a:cs typeface="Times New Roman" panose="02020603050405020304" pitchFamily="18" charset="0"/>
              </a:rPr>
              <a:t>p&gt;This is some text.&lt;/p&gt;</a:t>
            </a:r>
          </a:p>
          <a:p>
            <a:pPr marL="0" indent="0">
              <a:lnSpc>
                <a:spcPct val="100000"/>
              </a:lnSpc>
              <a:buNone/>
            </a:pPr>
            <a:r>
              <a:rPr lang="en-US" sz="1600" dirty="0" smtClean="0">
                <a:solidFill>
                  <a:schemeClr val="tx1">
                    <a:lumMod val="95000"/>
                  </a:schemeClr>
                </a:solidFill>
                <a:latin typeface="Times New Roman" panose="02020603050405020304" pitchFamily="18" charset="0"/>
                <a:cs typeface="Times New Roman" panose="02020603050405020304" pitchFamily="18" charset="0"/>
              </a:rPr>
              <a:t>&lt;/</a:t>
            </a:r>
            <a:r>
              <a:rPr lang="en-US" sz="1600" dirty="0">
                <a:solidFill>
                  <a:schemeClr val="tx1">
                    <a:lumMod val="95000"/>
                  </a:schemeClr>
                </a:solidFill>
                <a:latin typeface="Times New Roman" panose="02020603050405020304" pitchFamily="18" charset="0"/>
                <a:cs typeface="Times New Roman" panose="02020603050405020304" pitchFamily="18" charset="0"/>
              </a:rPr>
              <a:t>body</a:t>
            </a:r>
            <a:r>
              <a:rPr lang="en-US" sz="1600" dirty="0" smtClean="0">
                <a:solidFill>
                  <a:schemeClr val="tx1">
                    <a:lumMod val="95000"/>
                  </a:schemeClr>
                </a:solidFill>
                <a:latin typeface="Times New Roman" panose="02020603050405020304" pitchFamily="18" charset="0"/>
                <a:cs typeface="Times New Roman" panose="02020603050405020304" pitchFamily="18" charset="0"/>
              </a:rPr>
              <a:t>&gt;</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10</a:t>
            </a:fld>
            <a:endParaRPr lang="en-US" dirty="0"/>
          </a:p>
        </p:txBody>
      </p:sp>
    </p:spTree>
    <p:extLst>
      <p:ext uri="{BB962C8B-B14F-4D97-AF65-F5344CB8AC3E}">
        <p14:creationId xmlns:p14="http://schemas.microsoft.com/office/powerpoint/2010/main" xmlns="" val="1024495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Some Other Important Tags of HTML</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177307"/>
          </a:xfrm>
        </p:spPr>
        <p:txBody>
          <a:bodyPr>
            <a:noAutofit/>
          </a:bodyPr>
          <a:lstStyle/>
          <a:p>
            <a:pPr marL="0" indent="0">
              <a:lnSpc>
                <a:spcPct val="100000"/>
              </a:lnSpc>
              <a:buNone/>
            </a:pPr>
            <a:r>
              <a:rPr lang="en-US" sz="2000" b="1" i="1" dirty="0">
                <a:solidFill>
                  <a:schemeClr val="tx1">
                    <a:lumMod val="95000"/>
                  </a:schemeClr>
                </a:solidFill>
                <a:latin typeface="Times New Roman" panose="02020603050405020304" pitchFamily="18" charset="0"/>
                <a:cs typeface="Times New Roman" panose="02020603050405020304" pitchFamily="18" charset="0"/>
              </a:rPr>
              <a:t>HTML &lt;</a:t>
            </a:r>
            <a:r>
              <a:rPr lang="en-US" sz="2000" b="1" i="1" dirty="0" err="1">
                <a:solidFill>
                  <a:schemeClr val="tx1">
                    <a:lumMod val="95000"/>
                  </a:schemeClr>
                </a:solidFill>
                <a:latin typeface="Times New Roman" panose="02020603050405020304" pitchFamily="18" charset="0"/>
                <a:cs typeface="Times New Roman" panose="02020603050405020304" pitchFamily="18" charset="0"/>
              </a:rPr>
              <a:t>i</a:t>
            </a:r>
            <a:r>
              <a:rPr lang="en-US" sz="2000" b="1" i="1" dirty="0">
                <a:solidFill>
                  <a:schemeClr val="tx1">
                    <a:lumMod val="95000"/>
                  </a:schemeClr>
                </a:solidFill>
                <a:latin typeface="Times New Roman" panose="02020603050405020304" pitchFamily="18" charset="0"/>
                <a:cs typeface="Times New Roman" panose="02020603050405020304" pitchFamily="18" charset="0"/>
              </a:rPr>
              <a:t>&gt; Tag</a:t>
            </a:r>
          </a:p>
          <a:p>
            <a:pPr>
              <a:lnSpc>
                <a:spcPct val="100000"/>
              </a:lnSpc>
            </a:pPr>
            <a:r>
              <a:rPr lang="en-US" sz="1800" dirty="0">
                <a:solidFill>
                  <a:schemeClr val="tx1">
                    <a:lumMod val="95000"/>
                  </a:schemeClr>
                </a:solidFill>
                <a:latin typeface="Times New Roman" panose="02020603050405020304" pitchFamily="18" charset="0"/>
                <a:cs typeface="Times New Roman" panose="02020603050405020304" pitchFamily="18" charset="0"/>
              </a:rPr>
              <a:t>The HTML &lt;</a:t>
            </a:r>
            <a:r>
              <a:rPr lang="en-US" sz="1800" dirty="0" err="1">
                <a:solidFill>
                  <a:schemeClr val="tx1">
                    <a:lumMod val="95000"/>
                  </a:schemeClr>
                </a:solidFill>
                <a:latin typeface="Times New Roman" panose="02020603050405020304" pitchFamily="18" charset="0"/>
                <a:cs typeface="Times New Roman" panose="02020603050405020304" pitchFamily="18" charset="0"/>
              </a:rPr>
              <a:t>i</a:t>
            </a:r>
            <a:r>
              <a:rPr lang="en-US" sz="1800" dirty="0">
                <a:solidFill>
                  <a:schemeClr val="tx1">
                    <a:lumMod val="95000"/>
                  </a:schemeClr>
                </a:solidFill>
                <a:latin typeface="Times New Roman" panose="02020603050405020304" pitchFamily="18" charset="0"/>
                <a:cs typeface="Times New Roman" panose="02020603050405020304" pitchFamily="18" charset="0"/>
              </a:rPr>
              <a:t>&gt; tag is used to display the content in italic</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a:t>
            </a:r>
          </a:p>
          <a:p>
            <a:pPr marL="0" indent="0">
              <a:lnSpc>
                <a:spcPct val="100000"/>
              </a:lnSpc>
              <a:buNone/>
            </a:pPr>
            <a:r>
              <a:rPr lang="en-US" sz="1800" dirty="0">
                <a:solidFill>
                  <a:schemeClr val="tx1">
                    <a:lumMod val="95000"/>
                  </a:schemeClr>
                </a:solidFill>
                <a:latin typeface="Times New Roman" panose="02020603050405020304" pitchFamily="18" charset="0"/>
                <a:cs typeface="Times New Roman" panose="02020603050405020304" pitchFamily="18" charset="0"/>
              </a:rPr>
              <a:t>&lt;body&gt;</a:t>
            </a:r>
          </a:p>
          <a:p>
            <a:pPr marL="0" indent="0">
              <a:lnSpc>
                <a:spcPct val="100000"/>
              </a:lnSpc>
              <a:buNone/>
            </a:pPr>
            <a:r>
              <a:rPr lang="en-US" sz="1800" dirty="0" smtClean="0">
                <a:solidFill>
                  <a:schemeClr val="tx1">
                    <a:lumMod val="95000"/>
                  </a:schemeClr>
                </a:solidFill>
                <a:latin typeface="Times New Roman" panose="02020603050405020304" pitchFamily="18" charset="0"/>
                <a:cs typeface="Times New Roman" panose="02020603050405020304" pitchFamily="18" charset="0"/>
              </a:rPr>
              <a:t>	&lt;p&gt;HTML is a &lt;</a:t>
            </a:r>
            <a:r>
              <a:rPr lang="en-US" sz="1800" dirty="0" err="1" smtClean="0">
                <a:solidFill>
                  <a:schemeClr val="tx1">
                    <a:lumMod val="95000"/>
                  </a:schemeClr>
                </a:solidFill>
                <a:latin typeface="Times New Roman" panose="02020603050405020304" pitchFamily="18" charset="0"/>
                <a:cs typeface="Times New Roman" panose="02020603050405020304" pitchFamily="18" charset="0"/>
              </a:rPr>
              <a:t>i</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&gt;Markup&lt;/</a:t>
            </a:r>
            <a:r>
              <a:rPr lang="en-US" sz="1800" dirty="0" err="1">
                <a:solidFill>
                  <a:schemeClr val="tx1">
                    <a:lumMod val="95000"/>
                  </a:schemeClr>
                </a:solidFill>
                <a:latin typeface="Times New Roman" panose="02020603050405020304" pitchFamily="18" charset="0"/>
                <a:cs typeface="Times New Roman" panose="02020603050405020304" pitchFamily="18" charset="0"/>
              </a:rPr>
              <a:t>i</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&gt; language&lt;/</a:t>
            </a:r>
            <a:r>
              <a:rPr lang="en-US" sz="1800" dirty="0">
                <a:solidFill>
                  <a:schemeClr val="tx1">
                    <a:lumMod val="95000"/>
                  </a:schemeClr>
                </a:solidFill>
                <a:latin typeface="Times New Roman" panose="02020603050405020304" pitchFamily="18" charset="0"/>
                <a:cs typeface="Times New Roman" panose="02020603050405020304" pitchFamily="18" charset="0"/>
              </a:rPr>
              <a:t>p&gt;</a:t>
            </a:r>
          </a:p>
          <a:p>
            <a:pPr marL="0" indent="0">
              <a:lnSpc>
                <a:spcPct val="100000"/>
              </a:lnSpc>
              <a:buNone/>
            </a:pPr>
            <a:r>
              <a:rPr lang="en-US" sz="1800" dirty="0">
                <a:solidFill>
                  <a:schemeClr val="tx1">
                    <a:lumMod val="95000"/>
                  </a:schemeClr>
                </a:solidFill>
                <a:latin typeface="Times New Roman" panose="02020603050405020304" pitchFamily="18" charset="0"/>
                <a:cs typeface="Times New Roman" panose="02020603050405020304" pitchFamily="18" charset="0"/>
              </a:rPr>
              <a:t>&lt;/body</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&gt;</a:t>
            </a:r>
            <a:endParaRPr lang="en-US" sz="2000" b="1" i="1" dirty="0" smtClean="0">
              <a:solidFill>
                <a:schemeClr val="tx1">
                  <a:lumMod val="95000"/>
                </a:schemeClr>
              </a:solidFill>
              <a:latin typeface="Times New Roman" panose="02020603050405020304" pitchFamily="18" charset="0"/>
              <a:cs typeface="Times New Roman" panose="02020603050405020304" pitchFamily="18" charset="0"/>
            </a:endParaRPr>
          </a:p>
          <a:p>
            <a:pPr marL="0" indent="0">
              <a:lnSpc>
                <a:spcPct val="100000"/>
              </a:lnSpc>
              <a:buNone/>
            </a:pPr>
            <a:r>
              <a:rPr lang="en-US" sz="2000" b="1" i="1" dirty="0" smtClean="0">
                <a:solidFill>
                  <a:schemeClr val="tx1">
                    <a:lumMod val="95000"/>
                  </a:schemeClr>
                </a:solidFill>
                <a:latin typeface="Times New Roman" panose="02020603050405020304" pitchFamily="18" charset="0"/>
                <a:cs typeface="Times New Roman" panose="02020603050405020304" pitchFamily="18" charset="0"/>
              </a:rPr>
              <a:t>HTML &lt;pre&gt; Tag</a:t>
            </a:r>
          </a:p>
          <a:p>
            <a:pPr>
              <a:lnSpc>
                <a:spcPct val="100000"/>
              </a:lnSpc>
            </a:pPr>
            <a:r>
              <a:rPr lang="en-US" sz="1800" dirty="0">
                <a:solidFill>
                  <a:schemeClr val="tx1">
                    <a:lumMod val="95000"/>
                  </a:schemeClr>
                </a:solidFill>
                <a:latin typeface="Times New Roman" panose="02020603050405020304" pitchFamily="18" charset="0"/>
                <a:cs typeface="Times New Roman" panose="02020603050405020304" pitchFamily="18" charset="0"/>
              </a:rPr>
              <a:t>The &lt;pre&gt; tag defines preformatted text</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nSpc>
                <a:spcPct val="100000"/>
              </a:lnSpc>
            </a:pPr>
            <a:r>
              <a:rPr lang="en-US" sz="1800" dirty="0">
                <a:solidFill>
                  <a:schemeClr val="tx1">
                    <a:lumMod val="95000"/>
                  </a:schemeClr>
                </a:solidFill>
                <a:latin typeface="Times New Roman" panose="02020603050405020304" pitchFamily="18" charset="0"/>
                <a:cs typeface="Times New Roman" panose="02020603050405020304" pitchFamily="18" charset="0"/>
              </a:rPr>
              <a:t>Text in a &lt;pre&gt; element is displayed in a fixed-width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font, </a:t>
            </a:r>
            <a:r>
              <a:rPr lang="en-US" sz="1800" dirty="0">
                <a:solidFill>
                  <a:schemeClr val="tx1">
                    <a:lumMod val="95000"/>
                  </a:schemeClr>
                </a:solidFill>
                <a:latin typeface="Times New Roman" panose="02020603050405020304" pitchFamily="18" charset="0"/>
                <a:cs typeface="Times New Roman" panose="02020603050405020304" pitchFamily="18" charset="0"/>
              </a:rPr>
              <a:t>and it preserves both spaces and line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breaks.</a:t>
            </a:r>
          </a:p>
          <a:p>
            <a:pPr marL="0" indent="0">
              <a:lnSpc>
                <a:spcPct val="100000"/>
              </a:lnSpc>
              <a:buNone/>
            </a:pPr>
            <a:r>
              <a:rPr lang="en-US" sz="1600" dirty="0">
                <a:latin typeface="Times New Roman" panose="02020603050405020304" pitchFamily="18" charset="0"/>
                <a:cs typeface="Times New Roman" panose="02020603050405020304" pitchFamily="18" charset="0"/>
              </a:rPr>
              <a:t>&lt;pre&gt;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Text in a pre element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is displayed in a </a:t>
            </a:r>
            <a:r>
              <a:rPr lang="en-US" sz="1600" dirty="0" smtClean="0">
                <a:latin typeface="Times New Roman" panose="02020603050405020304" pitchFamily="18" charset="0"/>
                <a:cs typeface="Times New Roman" panose="02020603050405020304" pitchFamily="18" charset="0"/>
              </a:rPr>
              <a:t>	fixed-width</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font, and it preserves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both      spaces </a:t>
            </a:r>
            <a:r>
              <a:rPr lang="en-US" sz="1600" dirty="0" smtClean="0">
                <a:latin typeface="Times New Roman" panose="02020603050405020304" pitchFamily="18" charset="0"/>
                <a:cs typeface="Times New Roman" panose="02020603050405020304" pitchFamily="18" charset="0"/>
              </a:rPr>
              <a:t>	and</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line breaks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&lt;/pre&gt; </a:t>
            </a:r>
          </a:p>
          <a:p>
            <a:pPr marL="0" indent="0">
              <a:lnSpc>
                <a:spcPct val="100000"/>
              </a:lnSpc>
              <a:buNone/>
            </a:pPr>
            <a:endParaRPr lang="en-US" sz="18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11</a:t>
            </a:fld>
            <a:endParaRPr lang="en-US" dirty="0"/>
          </a:p>
        </p:txBody>
      </p:sp>
    </p:spTree>
    <p:extLst>
      <p:ext uri="{BB962C8B-B14F-4D97-AF65-F5344CB8AC3E}">
        <p14:creationId xmlns:p14="http://schemas.microsoft.com/office/powerpoint/2010/main" xmlns="" val="4105674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Tag Attributes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792676"/>
            <a:ext cx="10606825" cy="5177307"/>
          </a:xfrm>
        </p:spPr>
        <p:txBody>
          <a:bodyPr>
            <a:noAutofit/>
          </a:bodyPr>
          <a:lstStyle/>
          <a:p>
            <a:pPr algn="just">
              <a:lnSpc>
                <a:spcPct val="100000"/>
              </a:lnSpc>
            </a:pPr>
            <a:r>
              <a:rPr lang="en-US" sz="1800" dirty="0">
                <a:solidFill>
                  <a:schemeClr val="tx1">
                    <a:lumMod val="95000"/>
                  </a:schemeClr>
                </a:solidFill>
                <a:latin typeface="Times New Roman" panose="02020603050405020304" pitchFamily="18" charset="0"/>
                <a:cs typeface="Times New Roman" panose="02020603050405020304" pitchFamily="18" charset="0"/>
              </a:rPr>
              <a:t>An HTML attribute is a modifier of an HTML element type. An attribute either modifies the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default functionality </a:t>
            </a:r>
            <a:r>
              <a:rPr lang="en-US" sz="1800" dirty="0">
                <a:solidFill>
                  <a:schemeClr val="tx1">
                    <a:lumMod val="95000"/>
                  </a:schemeClr>
                </a:solidFill>
                <a:latin typeface="Times New Roman" panose="02020603050405020304" pitchFamily="18" charset="0"/>
                <a:cs typeface="Times New Roman" panose="02020603050405020304" pitchFamily="18" charset="0"/>
              </a:rPr>
              <a:t>of an element type or provides functionality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to certain </a:t>
            </a:r>
            <a:r>
              <a:rPr lang="en-US" sz="1800" dirty="0">
                <a:solidFill>
                  <a:schemeClr val="tx1">
                    <a:lumMod val="95000"/>
                  </a:schemeClr>
                </a:solidFill>
                <a:latin typeface="Times New Roman" panose="02020603050405020304" pitchFamily="18" charset="0"/>
                <a:cs typeface="Times New Roman" panose="02020603050405020304" pitchFamily="18" charset="0"/>
              </a:rPr>
              <a:t>element types unable to function correctly without them. In HTML syntax, an attribute is added to an HTML start tag</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a:t>
            </a:r>
          </a:p>
          <a:p>
            <a:pPr algn="just">
              <a:lnSpc>
                <a:spcPct val="100000"/>
              </a:lnSpc>
            </a:pPr>
            <a:r>
              <a:rPr lang="en-US" sz="1800" dirty="0" smtClean="0">
                <a:solidFill>
                  <a:schemeClr val="tx1">
                    <a:lumMod val="95000"/>
                  </a:schemeClr>
                </a:solidFill>
                <a:latin typeface="Times New Roman" panose="02020603050405020304" pitchFamily="18" charset="0"/>
                <a:cs typeface="Times New Roman" panose="02020603050405020304" pitchFamily="18" charset="0"/>
              </a:rPr>
              <a:t>An </a:t>
            </a:r>
            <a:r>
              <a:rPr lang="en-US" sz="1800" dirty="0">
                <a:solidFill>
                  <a:schemeClr val="tx1">
                    <a:lumMod val="95000"/>
                  </a:schemeClr>
                </a:solidFill>
                <a:latin typeface="Times New Roman" panose="02020603050405020304" pitchFamily="18" charset="0"/>
                <a:cs typeface="Times New Roman" panose="02020603050405020304" pitchFamily="18" charset="0"/>
              </a:rPr>
              <a:t>attribute is used to define the characteristics of an HTML element and is placed inside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the element's </a:t>
            </a:r>
            <a:r>
              <a:rPr lang="en-US" sz="1800" dirty="0">
                <a:solidFill>
                  <a:schemeClr val="tx1">
                    <a:lumMod val="95000"/>
                  </a:schemeClr>
                </a:solidFill>
                <a:latin typeface="Times New Roman" panose="02020603050405020304" pitchFamily="18" charset="0"/>
                <a:cs typeface="Times New Roman" panose="02020603050405020304" pitchFamily="18" charset="0"/>
              </a:rPr>
              <a:t>opening tag. All attributes are made up of two parts: </a:t>
            </a:r>
            <a:r>
              <a:rPr lang="en-US" sz="1800" b="1" i="1" dirty="0">
                <a:solidFill>
                  <a:schemeClr val="tx2">
                    <a:lumMod val="75000"/>
                  </a:schemeClr>
                </a:solidFill>
                <a:latin typeface="Times New Roman" panose="02020603050405020304" pitchFamily="18" charset="0"/>
                <a:cs typeface="Times New Roman" panose="02020603050405020304" pitchFamily="18" charset="0"/>
              </a:rPr>
              <a:t>a name and a </a:t>
            </a:r>
            <a:r>
              <a:rPr lang="en-US" sz="1800" b="1" i="1" dirty="0" smtClean="0">
                <a:solidFill>
                  <a:schemeClr val="tx2">
                    <a:lumMod val="75000"/>
                  </a:schemeClr>
                </a:solidFill>
                <a:latin typeface="Times New Roman" panose="02020603050405020304" pitchFamily="18" charset="0"/>
                <a:cs typeface="Times New Roman" panose="02020603050405020304" pitchFamily="18" charset="0"/>
              </a:rPr>
              <a:t>value</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a:t>
            </a:r>
          </a:p>
          <a:p>
            <a:pPr lvl="1" algn="just">
              <a:lnSpc>
                <a:spcPct val="100000"/>
              </a:lnSpc>
            </a:pPr>
            <a:r>
              <a:rPr lang="en-US" sz="1800" dirty="0">
                <a:solidFill>
                  <a:schemeClr val="tx1">
                    <a:lumMod val="95000"/>
                  </a:schemeClr>
                </a:solidFill>
                <a:latin typeface="Times New Roman" panose="02020603050405020304" pitchFamily="18" charset="0"/>
                <a:cs typeface="Times New Roman" panose="02020603050405020304" pitchFamily="18" charset="0"/>
              </a:rPr>
              <a:t>The name is the property you want to set. For example, the paragraph &lt;</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p&gt; element </a:t>
            </a:r>
            <a:r>
              <a:rPr lang="en-US" sz="1800" dirty="0">
                <a:solidFill>
                  <a:schemeClr val="tx1">
                    <a:lumMod val="95000"/>
                  </a:schemeClr>
                </a:solidFill>
                <a:latin typeface="Times New Roman" panose="02020603050405020304" pitchFamily="18" charset="0"/>
                <a:cs typeface="Times New Roman" panose="02020603050405020304" pitchFamily="18" charset="0"/>
              </a:rPr>
              <a:t>in the example carries an attribute whose name is align, which you can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use to </a:t>
            </a:r>
            <a:r>
              <a:rPr lang="en-US" sz="1800" dirty="0">
                <a:solidFill>
                  <a:schemeClr val="tx1">
                    <a:lumMod val="95000"/>
                  </a:schemeClr>
                </a:solidFill>
                <a:latin typeface="Times New Roman" panose="02020603050405020304" pitchFamily="18" charset="0"/>
                <a:cs typeface="Times New Roman" panose="02020603050405020304" pitchFamily="18" charset="0"/>
              </a:rPr>
              <a:t>indicate the alignment of paragraph on the page</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a:t>
            </a:r>
          </a:p>
          <a:p>
            <a:pPr lvl="1" algn="just">
              <a:lnSpc>
                <a:spcPct val="100000"/>
              </a:lnSpc>
            </a:pPr>
            <a:r>
              <a:rPr lang="en-US" sz="1800" dirty="0">
                <a:solidFill>
                  <a:schemeClr val="tx1">
                    <a:lumMod val="95000"/>
                  </a:schemeClr>
                </a:solidFill>
                <a:latin typeface="Times New Roman" panose="02020603050405020304" pitchFamily="18" charset="0"/>
                <a:cs typeface="Times New Roman" panose="02020603050405020304" pitchFamily="18" charset="0"/>
              </a:rPr>
              <a:t>The value is what you want the value of the property to be set and always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put within </a:t>
            </a:r>
            <a:r>
              <a:rPr lang="en-US" sz="1800" dirty="0">
                <a:solidFill>
                  <a:schemeClr val="tx1">
                    <a:lumMod val="95000"/>
                  </a:schemeClr>
                </a:solidFill>
                <a:latin typeface="Times New Roman" panose="02020603050405020304" pitchFamily="18" charset="0"/>
                <a:cs typeface="Times New Roman" panose="02020603050405020304" pitchFamily="18" charset="0"/>
              </a:rPr>
              <a:t>quotations. The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following example </a:t>
            </a:r>
            <a:r>
              <a:rPr lang="en-US" sz="1800" dirty="0">
                <a:solidFill>
                  <a:schemeClr val="tx1">
                    <a:lumMod val="95000"/>
                  </a:schemeClr>
                </a:solidFill>
                <a:latin typeface="Times New Roman" panose="02020603050405020304" pitchFamily="18" charset="0"/>
                <a:cs typeface="Times New Roman" panose="02020603050405020304" pitchFamily="18" charset="0"/>
              </a:rPr>
              <a:t>shows three possible values of align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attribute: left</a:t>
            </a:r>
            <a:r>
              <a:rPr lang="en-US" sz="1800" dirty="0">
                <a:solidFill>
                  <a:schemeClr val="tx1">
                    <a:lumMod val="95000"/>
                  </a:schemeClr>
                </a:solidFill>
                <a:latin typeface="Times New Roman" panose="02020603050405020304" pitchFamily="18" charset="0"/>
                <a:cs typeface="Times New Roman" panose="02020603050405020304" pitchFamily="18" charset="0"/>
              </a:rPr>
              <a:t>, center and right</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a:t>
            </a:r>
          </a:p>
          <a:p>
            <a:pPr marL="457200" lvl="1" indent="0" algn="just">
              <a:lnSpc>
                <a:spcPct val="100000"/>
              </a:lnSpc>
              <a:buNone/>
            </a:pPr>
            <a:r>
              <a:rPr lang="en-US" sz="1800" dirty="0">
                <a:solidFill>
                  <a:schemeClr val="tx1">
                    <a:lumMod val="95000"/>
                  </a:schemeClr>
                </a:solidFill>
                <a:latin typeface="Times New Roman" panose="02020603050405020304" pitchFamily="18" charset="0"/>
                <a:cs typeface="Times New Roman" panose="02020603050405020304" pitchFamily="18" charset="0"/>
              </a:rPr>
              <a:t>&lt;body&gt;</a:t>
            </a:r>
          </a:p>
          <a:p>
            <a:pPr marL="457200" lvl="1" indent="0" algn="just">
              <a:lnSpc>
                <a:spcPct val="100000"/>
              </a:lnSpc>
              <a:buNone/>
            </a:pPr>
            <a:r>
              <a:rPr lang="en-US" sz="1800" dirty="0">
                <a:solidFill>
                  <a:schemeClr val="tx1">
                    <a:lumMod val="95000"/>
                  </a:schemeClr>
                </a:solidFill>
                <a:latin typeface="Times New Roman" panose="02020603050405020304" pitchFamily="18" charset="0"/>
                <a:cs typeface="Times New Roman" panose="02020603050405020304" pitchFamily="18" charset="0"/>
              </a:rPr>
              <a:t>		&lt;p align="left"&gt;This is left aligned&lt;/p&gt;</a:t>
            </a:r>
          </a:p>
          <a:p>
            <a:pPr marL="457200" lvl="1" indent="0" algn="just">
              <a:lnSpc>
                <a:spcPct val="100000"/>
              </a:lnSpc>
              <a:buNone/>
            </a:pPr>
            <a:r>
              <a:rPr lang="en-US" sz="1800" dirty="0">
                <a:solidFill>
                  <a:schemeClr val="tx1">
                    <a:lumMod val="95000"/>
                  </a:schemeClr>
                </a:solidFill>
                <a:latin typeface="Times New Roman" panose="02020603050405020304" pitchFamily="18" charset="0"/>
                <a:cs typeface="Times New Roman" panose="02020603050405020304" pitchFamily="18" charset="0"/>
              </a:rPr>
              <a:t>		&lt;p align="center"&gt;This is center aligned&lt;/p&gt;</a:t>
            </a:r>
          </a:p>
          <a:p>
            <a:pPr marL="457200" lvl="1" indent="0" algn="just">
              <a:lnSpc>
                <a:spcPct val="100000"/>
              </a:lnSpc>
              <a:buNone/>
            </a:pPr>
            <a:r>
              <a:rPr lang="en-US" sz="1800" dirty="0">
                <a:solidFill>
                  <a:schemeClr val="tx1">
                    <a:lumMod val="95000"/>
                  </a:schemeClr>
                </a:solidFill>
                <a:latin typeface="Times New Roman" panose="02020603050405020304" pitchFamily="18" charset="0"/>
                <a:cs typeface="Times New Roman" panose="02020603050405020304" pitchFamily="18" charset="0"/>
              </a:rPr>
              <a:t>		&lt;p align="right"&gt;This is right aligned&lt;/p&gt;</a:t>
            </a:r>
          </a:p>
          <a:p>
            <a:pPr marL="457200" lvl="1" indent="0" algn="just">
              <a:lnSpc>
                <a:spcPct val="100000"/>
              </a:lnSpc>
              <a:buNone/>
            </a:pPr>
            <a:r>
              <a:rPr lang="en-US" sz="1800" dirty="0">
                <a:solidFill>
                  <a:schemeClr val="tx1">
                    <a:lumMod val="95000"/>
                  </a:schemeClr>
                </a:solidFill>
                <a:latin typeface="Times New Roman" panose="02020603050405020304" pitchFamily="18" charset="0"/>
                <a:cs typeface="Times New Roman" panose="02020603050405020304" pitchFamily="18" charset="0"/>
              </a:rPr>
              <a:t>	&lt;/body</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&gt;</a:t>
            </a:r>
          </a:p>
          <a:p>
            <a:pPr algn="just">
              <a:lnSpc>
                <a:spcPct val="100000"/>
              </a:lnSpc>
            </a:pPr>
            <a:r>
              <a:rPr lang="en-US" sz="1800" dirty="0" smtClean="0">
                <a:solidFill>
                  <a:schemeClr val="tx1">
                    <a:lumMod val="95000"/>
                  </a:schemeClr>
                </a:solidFill>
                <a:latin typeface="Times New Roman" panose="02020603050405020304" pitchFamily="18" charset="0"/>
                <a:cs typeface="Times New Roman" panose="02020603050405020304" pitchFamily="18" charset="0"/>
              </a:rPr>
              <a:t>The </a:t>
            </a:r>
            <a:r>
              <a:rPr lang="en-US" sz="1800" dirty="0">
                <a:solidFill>
                  <a:schemeClr val="tx1">
                    <a:lumMod val="95000"/>
                  </a:schemeClr>
                </a:solidFill>
                <a:latin typeface="Times New Roman" panose="02020603050405020304" pitchFamily="18" charset="0"/>
                <a:cs typeface="Times New Roman" panose="02020603050405020304" pitchFamily="18" charset="0"/>
              </a:rPr>
              <a:t>&lt;tag&gt; tells the browser to do something, while the attribute tells the browser how to do it.</a:t>
            </a:r>
          </a:p>
          <a:p>
            <a:pPr algn="just">
              <a:lnSpc>
                <a:spcPct val="100000"/>
              </a:lnSpc>
            </a:pPr>
            <a:r>
              <a:rPr lang="en-US" sz="1800" dirty="0">
                <a:solidFill>
                  <a:schemeClr val="tx1">
                    <a:lumMod val="95000"/>
                  </a:schemeClr>
                </a:solidFill>
                <a:latin typeface="Times New Roman" panose="02020603050405020304" pitchFamily="18" charset="0"/>
                <a:cs typeface="Times New Roman" panose="02020603050405020304" pitchFamily="18" charset="0"/>
              </a:rPr>
              <a:t>For instance, if we add the </a:t>
            </a:r>
            <a:r>
              <a:rPr lang="en-US" sz="1800" dirty="0" err="1">
                <a:solidFill>
                  <a:schemeClr val="tx1">
                    <a:lumMod val="95000"/>
                  </a:schemeClr>
                </a:solidFill>
                <a:latin typeface="Times New Roman" panose="02020603050405020304" pitchFamily="18" charset="0"/>
                <a:cs typeface="Times New Roman" panose="02020603050405020304" pitchFamily="18" charset="0"/>
              </a:rPr>
              <a:t>bgcolor</a:t>
            </a:r>
            <a:r>
              <a:rPr lang="en-US" sz="1800" dirty="0">
                <a:solidFill>
                  <a:schemeClr val="tx1">
                    <a:lumMod val="95000"/>
                  </a:schemeClr>
                </a:solidFill>
                <a:latin typeface="Times New Roman" panose="02020603050405020304" pitchFamily="18" charset="0"/>
                <a:cs typeface="Times New Roman" panose="02020603050405020304" pitchFamily="18" charset="0"/>
              </a:rPr>
              <a:t> attribute, we can tell the browser that the background color of your page should be blue, like this: &lt;body </a:t>
            </a:r>
            <a:r>
              <a:rPr lang="en-US" sz="1800" dirty="0" err="1">
                <a:solidFill>
                  <a:schemeClr val="tx1">
                    <a:lumMod val="95000"/>
                  </a:schemeClr>
                </a:solidFill>
                <a:latin typeface="Times New Roman" panose="02020603050405020304" pitchFamily="18" charset="0"/>
                <a:cs typeface="Times New Roman" panose="02020603050405020304" pitchFamily="18" charset="0"/>
              </a:rPr>
              <a:t>bgcolor</a:t>
            </a:r>
            <a:r>
              <a:rPr lang="en-US" sz="1800" dirty="0">
                <a:solidFill>
                  <a:schemeClr val="tx1">
                    <a:lumMod val="95000"/>
                  </a:schemeClr>
                </a:solidFill>
                <a:latin typeface="Times New Roman" panose="02020603050405020304" pitchFamily="18" charset="0"/>
                <a:cs typeface="Times New Roman" panose="02020603050405020304" pitchFamily="18" charset="0"/>
              </a:rPr>
              <a:t>="blue</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"&gt;.</a:t>
            </a:r>
          </a:p>
          <a:p>
            <a:pPr marL="457200" lvl="1" indent="0" algn="just">
              <a:lnSpc>
                <a:spcPct val="100000"/>
              </a:lnSpc>
              <a:buNone/>
            </a:pPr>
            <a:r>
              <a:rPr lang="en-US" sz="1600" dirty="0" smtClean="0">
                <a:solidFill>
                  <a:schemeClr val="tx1">
                    <a:lumMod val="95000"/>
                  </a:schemeClr>
                </a:solidFill>
                <a:latin typeface="Times New Roman" panose="02020603050405020304" pitchFamily="18" charset="0"/>
                <a:cs typeface="Times New Roman" panose="02020603050405020304" pitchFamily="18" charset="0"/>
              </a:rPr>
              <a:t>	</a:t>
            </a:r>
            <a:endParaRPr lang="en-US"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12</a:t>
            </a:fld>
            <a:endParaRPr lang="en-US" dirty="0"/>
          </a:p>
        </p:txBody>
      </p:sp>
    </p:spTree>
    <p:extLst>
      <p:ext uri="{BB962C8B-B14F-4D97-AF65-F5344CB8AC3E}">
        <p14:creationId xmlns:p14="http://schemas.microsoft.com/office/powerpoint/2010/main" xmlns="" val="1777283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Core Attributes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177307"/>
          </a:xfrm>
        </p:spPr>
        <p:txBody>
          <a:bodyPr>
            <a:noAutofit/>
          </a:bodyPr>
          <a:lstStyle/>
          <a:p>
            <a:pPr marL="0" indent="0" algn="just">
              <a:lnSpc>
                <a:spcPct val="100000"/>
              </a:lnSpc>
              <a:buNone/>
            </a:pPr>
            <a:r>
              <a:rPr lang="en-US" sz="1800" dirty="0" smtClean="0">
                <a:solidFill>
                  <a:schemeClr val="tx1">
                    <a:lumMod val="95000"/>
                  </a:schemeClr>
                </a:solidFill>
                <a:latin typeface="Times New Roman" panose="02020603050405020304" pitchFamily="18" charset="0"/>
                <a:cs typeface="Times New Roman" panose="02020603050405020304" pitchFamily="18" charset="0"/>
              </a:rPr>
              <a:t>There are </a:t>
            </a:r>
            <a:r>
              <a:rPr lang="en-US" sz="1800" dirty="0">
                <a:solidFill>
                  <a:schemeClr val="tx1">
                    <a:lumMod val="95000"/>
                  </a:schemeClr>
                </a:solidFill>
                <a:latin typeface="Times New Roman" panose="02020603050405020304" pitchFamily="18" charset="0"/>
                <a:cs typeface="Times New Roman" panose="02020603050405020304" pitchFamily="18" charset="0"/>
              </a:rPr>
              <a:t>four core attributes that can be used on the majority of HTML elements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gn="just">
              <a:lnSpc>
                <a:spcPct val="100000"/>
              </a:lnSpc>
            </a:pPr>
            <a:r>
              <a:rPr lang="en-US" sz="1800" dirty="0" smtClean="0">
                <a:solidFill>
                  <a:schemeClr val="tx1">
                    <a:lumMod val="95000"/>
                  </a:schemeClr>
                </a:solidFill>
                <a:latin typeface="Times New Roman" panose="02020603050405020304" pitchFamily="18" charset="0"/>
                <a:cs typeface="Times New Roman" panose="02020603050405020304" pitchFamily="18" charset="0"/>
              </a:rPr>
              <a:t>id</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gn="just">
              <a:lnSpc>
                <a:spcPct val="100000"/>
              </a:lnSpc>
            </a:pPr>
            <a:r>
              <a:rPr lang="en-US" sz="1800" dirty="0" smtClean="0">
                <a:solidFill>
                  <a:schemeClr val="tx1">
                    <a:lumMod val="95000"/>
                  </a:schemeClr>
                </a:solidFill>
                <a:latin typeface="Times New Roman" panose="02020603050405020304" pitchFamily="18" charset="0"/>
                <a:cs typeface="Times New Roman" panose="02020603050405020304" pitchFamily="18" charset="0"/>
              </a:rPr>
              <a:t>title</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gn="just">
              <a:lnSpc>
                <a:spcPct val="100000"/>
              </a:lnSpc>
            </a:pPr>
            <a:r>
              <a:rPr lang="en-US" sz="1800" dirty="0">
                <a:solidFill>
                  <a:schemeClr val="tx1">
                    <a:lumMod val="95000"/>
                  </a:schemeClr>
                </a:solidFill>
                <a:latin typeface="Times New Roman" panose="02020603050405020304" pitchFamily="18" charset="0"/>
                <a:cs typeface="Times New Roman" panose="02020603050405020304" pitchFamily="18" charset="0"/>
              </a:rPr>
              <a:t>class</a:t>
            </a:r>
          </a:p>
          <a:p>
            <a:pPr algn="just">
              <a:lnSpc>
                <a:spcPct val="100000"/>
              </a:lnSpc>
            </a:pPr>
            <a:r>
              <a:rPr lang="en-US" sz="1800" dirty="0">
                <a:solidFill>
                  <a:schemeClr val="tx1">
                    <a:lumMod val="95000"/>
                  </a:schemeClr>
                </a:solidFill>
                <a:latin typeface="Times New Roman" panose="02020603050405020304" pitchFamily="18" charset="0"/>
                <a:cs typeface="Times New Roman" panose="02020603050405020304" pitchFamily="18" charset="0"/>
              </a:rPr>
              <a:t>s</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tyle</a:t>
            </a:r>
          </a:p>
          <a:p>
            <a:pPr marL="0" indent="0" algn="just">
              <a:lnSpc>
                <a:spcPct val="100000"/>
              </a:lnSpc>
              <a:buNone/>
            </a:pPr>
            <a:r>
              <a:rPr lang="en-US" sz="1800" b="1" i="1" u="sng" dirty="0" smtClean="0">
                <a:solidFill>
                  <a:schemeClr val="tx1">
                    <a:lumMod val="95000"/>
                  </a:schemeClr>
                </a:solidFill>
                <a:latin typeface="Times New Roman" panose="02020603050405020304" pitchFamily="18" charset="0"/>
                <a:cs typeface="Times New Roman" panose="02020603050405020304" pitchFamily="18" charset="0"/>
              </a:rPr>
              <a:t>Id attribute</a:t>
            </a:r>
          </a:p>
          <a:p>
            <a:pPr algn="just">
              <a:lnSpc>
                <a:spcPct val="100000"/>
              </a:lnSpc>
            </a:pPr>
            <a:r>
              <a:rPr lang="en-US" sz="1600" dirty="0">
                <a:solidFill>
                  <a:schemeClr val="tx1">
                    <a:lumMod val="95000"/>
                  </a:schemeClr>
                </a:solidFill>
                <a:latin typeface="Times New Roman" panose="02020603050405020304" pitchFamily="18" charset="0"/>
                <a:cs typeface="Times New Roman" panose="02020603050405020304" pitchFamily="18" charset="0"/>
              </a:rPr>
              <a:t>The id attribute of an HTML tag can be used to uniquely identify any element within an </a:t>
            </a:r>
            <a:r>
              <a:rPr lang="en-US" sz="1600" dirty="0" smtClean="0">
                <a:solidFill>
                  <a:schemeClr val="tx1">
                    <a:lumMod val="95000"/>
                  </a:schemeClr>
                </a:solidFill>
                <a:latin typeface="Times New Roman" panose="02020603050405020304" pitchFamily="18" charset="0"/>
                <a:cs typeface="Times New Roman" panose="02020603050405020304" pitchFamily="18" charset="0"/>
              </a:rPr>
              <a:t>HTML page.</a:t>
            </a:r>
          </a:p>
          <a:p>
            <a:pPr marL="0" indent="0" algn="just">
              <a:lnSpc>
                <a:spcPct val="100000"/>
              </a:lnSpc>
              <a:buNone/>
            </a:pPr>
            <a:r>
              <a:rPr lang="en-US" sz="1600" dirty="0" smtClean="0">
                <a:solidFill>
                  <a:schemeClr val="tx1">
                    <a:lumMod val="95000"/>
                  </a:schemeClr>
                </a:solidFill>
                <a:latin typeface="Times New Roman" panose="02020603050405020304" pitchFamily="18" charset="0"/>
                <a:cs typeface="Times New Roman" panose="02020603050405020304" pitchFamily="18" charset="0"/>
              </a:rPr>
              <a:t>	&lt;</a:t>
            </a:r>
            <a:r>
              <a:rPr lang="en-US" sz="1600" dirty="0">
                <a:solidFill>
                  <a:schemeClr val="tx1">
                    <a:lumMod val="95000"/>
                  </a:schemeClr>
                </a:solidFill>
                <a:latin typeface="Times New Roman" panose="02020603050405020304" pitchFamily="18" charset="0"/>
                <a:cs typeface="Times New Roman" panose="02020603050405020304" pitchFamily="18" charset="0"/>
              </a:rPr>
              <a:t>p id="html"&gt;This para explains what is HTML&lt;/p&gt;</a:t>
            </a:r>
          </a:p>
          <a:p>
            <a:pPr marL="0" indent="0" algn="just">
              <a:lnSpc>
                <a:spcPct val="100000"/>
              </a:lnSpc>
              <a:buNone/>
            </a:pPr>
            <a:r>
              <a:rPr lang="en-US" sz="1600" dirty="0" smtClean="0">
                <a:solidFill>
                  <a:schemeClr val="tx1">
                    <a:lumMod val="95000"/>
                  </a:schemeClr>
                </a:solidFill>
                <a:latin typeface="Times New Roman" panose="02020603050405020304" pitchFamily="18" charset="0"/>
                <a:cs typeface="Times New Roman" panose="02020603050405020304" pitchFamily="18" charset="0"/>
              </a:rPr>
              <a:t>	&lt;</a:t>
            </a:r>
            <a:r>
              <a:rPr lang="en-US" sz="1600" dirty="0">
                <a:solidFill>
                  <a:schemeClr val="tx1">
                    <a:lumMod val="95000"/>
                  </a:schemeClr>
                </a:solidFill>
                <a:latin typeface="Times New Roman" panose="02020603050405020304" pitchFamily="18" charset="0"/>
                <a:cs typeface="Times New Roman" panose="02020603050405020304" pitchFamily="18" charset="0"/>
              </a:rPr>
              <a:t>p id="</a:t>
            </a:r>
            <a:r>
              <a:rPr lang="en-US" sz="1600" dirty="0" err="1">
                <a:solidFill>
                  <a:schemeClr val="tx1">
                    <a:lumMod val="95000"/>
                  </a:schemeClr>
                </a:solidFill>
                <a:latin typeface="Times New Roman" panose="02020603050405020304" pitchFamily="18" charset="0"/>
                <a:cs typeface="Times New Roman" panose="02020603050405020304" pitchFamily="18" charset="0"/>
              </a:rPr>
              <a:t>css</a:t>
            </a:r>
            <a:r>
              <a:rPr lang="en-US" sz="1600" dirty="0">
                <a:solidFill>
                  <a:schemeClr val="tx1">
                    <a:lumMod val="95000"/>
                  </a:schemeClr>
                </a:solidFill>
                <a:latin typeface="Times New Roman" panose="02020603050405020304" pitchFamily="18" charset="0"/>
                <a:cs typeface="Times New Roman" panose="02020603050405020304" pitchFamily="18" charset="0"/>
              </a:rPr>
              <a:t>"&gt;This para explains what is Cascading Style Sheet&lt;/p&gt;</a:t>
            </a:r>
          </a:p>
          <a:p>
            <a:pPr marL="0" indent="0" algn="just">
              <a:lnSpc>
                <a:spcPct val="100000"/>
              </a:lnSpc>
              <a:buNone/>
            </a:pPr>
            <a:r>
              <a:rPr lang="en-US" sz="1800" b="1" i="1" u="sng" dirty="0" smtClean="0">
                <a:solidFill>
                  <a:schemeClr val="tx1">
                    <a:lumMod val="95000"/>
                  </a:schemeClr>
                </a:solidFill>
                <a:latin typeface="Times New Roman" panose="02020603050405020304" pitchFamily="18" charset="0"/>
                <a:cs typeface="Times New Roman" panose="02020603050405020304" pitchFamily="18" charset="0"/>
              </a:rPr>
              <a:t>Title attribute</a:t>
            </a:r>
          </a:p>
          <a:p>
            <a:pPr algn="just">
              <a:lnSpc>
                <a:spcPct val="100000"/>
              </a:lnSpc>
            </a:pPr>
            <a:r>
              <a:rPr lang="en-US" sz="1600" dirty="0">
                <a:solidFill>
                  <a:schemeClr val="tx1">
                    <a:lumMod val="95000"/>
                  </a:schemeClr>
                </a:solidFill>
                <a:latin typeface="Times New Roman" panose="02020603050405020304" pitchFamily="18" charset="0"/>
                <a:cs typeface="Times New Roman" panose="02020603050405020304" pitchFamily="18" charset="0"/>
              </a:rPr>
              <a:t>The title attribute gives a suggested title for the element. They syntax for the title </a:t>
            </a:r>
            <a:r>
              <a:rPr lang="en-US" sz="1600" dirty="0" smtClean="0">
                <a:solidFill>
                  <a:schemeClr val="tx1">
                    <a:lumMod val="95000"/>
                  </a:schemeClr>
                </a:solidFill>
                <a:latin typeface="Times New Roman" panose="02020603050405020304" pitchFamily="18" charset="0"/>
                <a:cs typeface="Times New Roman" panose="02020603050405020304" pitchFamily="18" charset="0"/>
              </a:rPr>
              <a:t>attribute is </a:t>
            </a:r>
            <a:r>
              <a:rPr lang="en-US" sz="1600" dirty="0">
                <a:solidFill>
                  <a:schemeClr val="tx1">
                    <a:lumMod val="95000"/>
                  </a:schemeClr>
                </a:solidFill>
                <a:latin typeface="Times New Roman" panose="02020603050405020304" pitchFamily="18" charset="0"/>
                <a:cs typeface="Times New Roman" panose="02020603050405020304" pitchFamily="18" charset="0"/>
              </a:rPr>
              <a:t>similar as explained for id attribute</a:t>
            </a:r>
            <a:r>
              <a:rPr lang="en-US" sz="1600" dirty="0" smtClean="0">
                <a:solidFill>
                  <a:schemeClr val="tx1">
                    <a:lumMod val="95000"/>
                  </a:schemeClr>
                </a:solidFill>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smtClean="0">
                <a:solidFill>
                  <a:schemeClr val="tx1">
                    <a:lumMod val="95000"/>
                  </a:schemeClr>
                </a:solidFill>
                <a:latin typeface="Times New Roman" panose="02020603050405020304" pitchFamily="18" charset="0"/>
                <a:cs typeface="Times New Roman" panose="02020603050405020304" pitchFamily="18" charset="0"/>
              </a:rPr>
              <a:t>	&lt;</a:t>
            </a:r>
            <a:r>
              <a:rPr lang="en-US" sz="1600" dirty="0">
                <a:solidFill>
                  <a:schemeClr val="tx1">
                    <a:lumMod val="95000"/>
                  </a:schemeClr>
                </a:solidFill>
                <a:latin typeface="Times New Roman" panose="02020603050405020304" pitchFamily="18" charset="0"/>
                <a:cs typeface="Times New Roman" panose="02020603050405020304" pitchFamily="18" charset="0"/>
              </a:rPr>
              <a:t>h3 title="Hello HTML!"&gt;Titled Heading Tag Example&lt;/h3&gt;</a:t>
            </a:r>
          </a:p>
          <a:p>
            <a:pPr marL="0" indent="0" algn="just">
              <a:lnSpc>
                <a:spcPct val="100000"/>
              </a:lnSpc>
              <a:buNone/>
            </a:pPr>
            <a:r>
              <a:rPr lang="en-US" sz="1600" dirty="0" smtClean="0">
                <a:solidFill>
                  <a:schemeClr val="tx1">
                    <a:lumMod val="95000"/>
                  </a:schemeClr>
                </a:solidFill>
                <a:latin typeface="Times New Roman" panose="02020603050405020304" pitchFamily="18" charset="0"/>
                <a:cs typeface="Times New Roman" panose="02020603050405020304" pitchFamily="18" charset="0"/>
              </a:rPr>
              <a:t>	</a:t>
            </a:r>
            <a:endParaRPr lang="en-US"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13</a:t>
            </a:fld>
            <a:endParaRPr lang="en-US" dirty="0"/>
          </a:p>
        </p:txBody>
      </p:sp>
    </p:spTree>
    <p:extLst>
      <p:ext uri="{BB962C8B-B14F-4D97-AF65-F5344CB8AC3E}">
        <p14:creationId xmlns:p14="http://schemas.microsoft.com/office/powerpoint/2010/main" xmlns="" val="1342259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Core Attributes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177307"/>
          </a:xfrm>
        </p:spPr>
        <p:txBody>
          <a:bodyPr>
            <a:noAutofit/>
          </a:bodyPr>
          <a:lstStyle/>
          <a:p>
            <a:pPr marL="0" indent="0" algn="just">
              <a:lnSpc>
                <a:spcPct val="100000"/>
              </a:lnSpc>
              <a:buNone/>
            </a:pPr>
            <a:r>
              <a:rPr lang="en-US" sz="1800" b="1" i="1" u="sng" dirty="0" smtClean="0">
                <a:solidFill>
                  <a:schemeClr val="tx1">
                    <a:lumMod val="95000"/>
                  </a:schemeClr>
                </a:solidFill>
                <a:latin typeface="Times New Roman" panose="02020603050405020304" pitchFamily="18" charset="0"/>
                <a:cs typeface="Times New Roman" panose="02020603050405020304" pitchFamily="18" charset="0"/>
              </a:rPr>
              <a:t>Class attribute</a:t>
            </a:r>
          </a:p>
          <a:p>
            <a:pPr algn="just">
              <a:lnSpc>
                <a:spcPct val="100000"/>
              </a:lnSpc>
            </a:pPr>
            <a:r>
              <a:rPr lang="en-US" sz="1600" dirty="0">
                <a:solidFill>
                  <a:schemeClr val="tx1">
                    <a:lumMod val="95000"/>
                  </a:schemeClr>
                </a:solidFill>
                <a:latin typeface="Times New Roman" panose="02020603050405020304" pitchFamily="18" charset="0"/>
                <a:cs typeface="Times New Roman" panose="02020603050405020304" pitchFamily="18" charset="0"/>
              </a:rPr>
              <a:t>The class attribute is used to associate an element with a style sheet, and specifies </a:t>
            </a:r>
            <a:r>
              <a:rPr lang="en-US" sz="1600" dirty="0" smtClean="0">
                <a:solidFill>
                  <a:schemeClr val="tx1">
                    <a:lumMod val="95000"/>
                  </a:schemeClr>
                </a:solidFill>
                <a:latin typeface="Times New Roman" panose="02020603050405020304" pitchFamily="18" charset="0"/>
                <a:cs typeface="Times New Roman" panose="02020603050405020304" pitchFamily="18" charset="0"/>
              </a:rPr>
              <a:t>the class </a:t>
            </a:r>
            <a:r>
              <a:rPr lang="en-US" sz="1600" dirty="0">
                <a:solidFill>
                  <a:schemeClr val="tx1">
                    <a:lumMod val="95000"/>
                  </a:schemeClr>
                </a:solidFill>
                <a:latin typeface="Times New Roman" panose="02020603050405020304" pitchFamily="18" charset="0"/>
                <a:cs typeface="Times New Roman" panose="02020603050405020304" pitchFamily="18" charset="0"/>
              </a:rPr>
              <a:t>of element</a:t>
            </a:r>
            <a:r>
              <a:rPr lang="en-US" sz="1600" dirty="0" smtClean="0">
                <a:solidFill>
                  <a:schemeClr val="tx1">
                    <a:lumMod val="95000"/>
                  </a:schemeClr>
                </a:solidFill>
                <a:latin typeface="Times New Roman" panose="02020603050405020304" pitchFamily="18" charset="0"/>
                <a:cs typeface="Times New Roman" panose="02020603050405020304" pitchFamily="18" charset="0"/>
              </a:rPr>
              <a:t>.</a:t>
            </a:r>
          </a:p>
          <a:p>
            <a:pPr marL="0" indent="0" algn="just">
              <a:lnSpc>
                <a:spcPct val="100000"/>
              </a:lnSpc>
              <a:buNone/>
            </a:pPr>
            <a:endParaRPr lang="en-US" sz="1800" b="1" i="1" u="sng" dirty="0" smtClean="0">
              <a:solidFill>
                <a:schemeClr val="tx1">
                  <a:lumMod val="95000"/>
                </a:schemeClr>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800" b="1" i="1" u="sng" dirty="0" smtClean="0">
                <a:solidFill>
                  <a:schemeClr val="tx1">
                    <a:lumMod val="95000"/>
                  </a:schemeClr>
                </a:solidFill>
                <a:latin typeface="Times New Roman" panose="02020603050405020304" pitchFamily="18" charset="0"/>
                <a:cs typeface="Times New Roman" panose="02020603050405020304" pitchFamily="18" charset="0"/>
              </a:rPr>
              <a:t>Style attribute</a:t>
            </a:r>
          </a:p>
          <a:p>
            <a:pPr algn="just">
              <a:lnSpc>
                <a:spcPct val="100000"/>
              </a:lnSpc>
            </a:pPr>
            <a:r>
              <a:rPr lang="en-US" sz="1600" dirty="0">
                <a:solidFill>
                  <a:schemeClr val="tx1">
                    <a:lumMod val="95000"/>
                  </a:schemeClr>
                </a:solidFill>
                <a:latin typeface="Times New Roman" panose="02020603050405020304" pitchFamily="18" charset="0"/>
                <a:cs typeface="Times New Roman" panose="02020603050405020304" pitchFamily="18" charset="0"/>
              </a:rPr>
              <a:t>The style attribute allows you to specify Cascading Style Sheet (CSS) rules within </a:t>
            </a:r>
            <a:r>
              <a:rPr lang="en-US" sz="1600" dirty="0" smtClean="0">
                <a:solidFill>
                  <a:schemeClr val="tx1">
                    <a:lumMod val="95000"/>
                  </a:schemeClr>
                </a:solidFill>
                <a:latin typeface="Times New Roman" panose="02020603050405020304" pitchFamily="18" charset="0"/>
                <a:cs typeface="Times New Roman" panose="02020603050405020304" pitchFamily="18" charset="0"/>
              </a:rPr>
              <a:t>the element.</a:t>
            </a:r>
          </a:p>
          <a:p>
            <a:pPr marL="0" indent="0" algn="just">
              <a:lnSpc>
                <a:spcPct val="100000"/>
              </a:lnSpc>
              <a:buNone/>
            </a:pPr>
            <a:r>
              <a:rPr lang="en-US" sz="1600" dirty="0" smtClean="0">
                <a:solidFill>
                  <a:schemeClr val="tx1">
                    <a:lumMod val="95000"/>
                  </a:schemeClr>
                </a:solidFill>
                <a:latin typeface="Times New Roman" panose="02020603050405020304" pitchFamily="18" charset="0"/>
                <a:cs typeface="Times New Roman" panose="02020603050405020304" pitchFamily="18" charset="0"/>
              </a:rPr>
              <a:t>	&lt;</a:t>
            </a:r>
            <a:r>
              <a:rPr lang="en-US" sz="1600" dirty="0">
                <a:solidFill>
                  <a:schemeClr val="tx1">
                    <a:lumMod val="95000"/>
                  </a:schemeClr>
                </a:solidFill>
                <a:latin typeface="Times New Roman" panose="02020603050405020304" pitchFamily="18" charset="0"/>
                <a:cs typeface="Times New Roman" panose="02020603050405020304" pitchFamily="18" charset="0"/>
              </a:rPr>
              <a:t>body&gt;</a:t>
            </a:r>
          </a:p>
          <a:p>
            <a:pPr marL="0" indent="0" algn="just">
              <a:lnSpc>
                <a:spcPct val="100000"/>
              </a:lnSpc>
              <a:buNone/>
            </a:pPr>
            <a:r>
              <a:rPr lang="en-US" sz="1600" dirty="0" smtClean="0">
                <a:solidFill>
                  <a:schemeClr val="tx1">
                    <a:lumMod val="95000"/>
                  </a:schemeClr>
                </a:solidFill>
                <a:latin typeface="Times New Roman" panose="02020603050405020304" pitchFamily="18" charset="0"/>
                <a:cs typeface="Times New Roman" panose="02020603050405020304" pitchFamily="18" charset="0"/>
              </a:rPr>
              <a:t>		&lt;</a:t>
            </a:r>
            <a:r>
              <a:rPr lang="en-US" sz="1600" dirty="0">
                <a:solidFill>
                  <a:schemeClr val="tx1">
                    <a:lumMod val="95000"/>
                  </a:schemeClr>
                </a:solidFill>
                <a:latin typeface="Times New Roman" panose="02020603050405020304" pitchFamily="18" charset="0"/>
                <a:cs typeface="Times New Roman" panose="02020603050405020304" pitchFamily="18" charset="0"/>
              </a:rPr>
              <a:t>p style="</a:t>
            </a:r>
            <a:r>
              <a:rPr lang="en-US" sz="1600" dirty="0" err="1">
                <a:solidFill>
                  <a:schemeClr val="tx1">
                    <a:lumMod val="95000"/>
                  </a:schemeClr>
                </a:solidFill>
                <a:latin typeface="Times New Roman" panose="02020603050405020304" pitchFamily="18" charset="0"/>
                <a:cs typeface="Times New Roman" panose="02020603050405020304" pitchFamily="18" charset="0"/>
              </a:rPr>
              <a:t>font‐family:arial</a:t>
            </a:r>
            <a:r>
              <a:rPr lang="en-US" sz="1600" dirty="0">
                <a:solidFill>
                  <a:schemeClr val="tx1">
                    <a:lumMod val="95000"/>
                  </a:schemeClr>
                </a:solidFill>
                <a:latin typeface="Times New Roman" panose="02020603050405020304" pitchFamily="18" charset="0"/>
                <a:cs typeface="Times New Roman" panose="02020603050405020304" pitchFamily="18" charset="0"/>
              </a:rPr>
              <a:t>; color:#FF0000;"&gt;Some text...&lt;/p&gt;</a:t>
            </a:r>
          </a:p>
          <a:p>
            <a:pPr marL="0" indent="0" algn="just">
              <a:lnSpc>
                <a:spcPct val="100000"/>
              </a:lnSpc>
              <a:buNone/>
            </a:pPr>
            <a:r>
              <a:rPr lang="en-US" sz="1600" dirty="0" smtClean="0">
                <a:solidFill>
                  <a:schemeClr val="tx1">
                    <a:lumMod val="95000"/>
                  </a:schemeClr>
                </a:solidFill>
                <a:latin typeface="Times New Roman" panose="02020603050405020304" pitchFamily="18" charset="0"/>
                <a:cs typeface="Times New Roman" panose="02020603050405020304" pitchFamily="18" charset="0"/>
              </a:rPr>
              <a:t>	&lt;/</a:t>
            </a:r>
            <a:r>
              <a:rPr lang="en-US" sz="1600" dirty="0">
                <a:solidFill>
                  <a:schemeClr val="tx1">
                    <a:lumMod val="95000"/>
                  </a:schemeClr>
                </a:solidFill>
                <a:latin typeface="Times New Roman" panose="02020603050405020304" pitchFamily="18" charset="0"/>
                <a:cs typeface="Times New Roman" panose="02020603050405020304" pitchFamily="18" charset="0"/>
              </a:rPr>
              <a:t>body&gt;</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14</a:t>
            </a:fld>
            <a:endParaRPr lang="en-US" dirty="0"/>
          </a:p>
        </p:txBody>
      </p:sp>
    </p:spTree>
    <p:extLst>
      <p:ext uri="{BB962C8B-B14F-4D97-AF65-F5344CB8AC3E}">
        <p14:creationId xmlns:p14="http://schemas.microsoft.com/office/powerpoint/2010/main" xmlns="" val="951929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smtClean="0">
                <a:latin typeface="Times New Roman" pitchFamily="18" charset="0"/>
                <a:cs typeface="Times New Roman" pitchFamily="18" charset="0"/>
              </a:rPr>
              <a:t>Container &amp; Empty Tags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177307"/>
          </a:xfrm>
        </p:spPr>
        <p:txBody>
          <a:bodyPr>
            <a:noAutofit/>
          </a:bodyPr>
          <a:lstStyle/>
          <a:p>
            <a:pPr marL="0" indent="0" algn="just">
              <a:lnSpc>
                <a:spcPct val="100000"/>
              </a:lnSpc>
              <a:buNone/>
            </a:pPr>
            <a:r>
              <a:rPr lang="en-US" sz="2000" b="1" i="1" u="sng" dirty="0" smtClean="0">
                <a:solidFill>
                  <a:schemeClr val="tx1">
                    <a:lumMod val="95000"/>
                  </a:schemeClr>
                </a:solidFill>
                <a:latin typeface="Times New Roman" panose="02020603050405020304" pitchFamily="18" charset="0"/>
                <a:cs typeface="Times New Roman" panose="02020603050405020304" pitchFamily="18" charset="0"/>
              </a:rPr>
              <a:t>Container Tags</a:t>
            </a:r>
          </a:p>
          <a:p>
            <a:pPr algn="just">
              <a:lnSpc>
                <a:spcPct val="100000"/>
              </a:lnSpc>
            </a:pPr>
            <a:r>
              <a:rPr lang="en-US" sz="1800" dirty="0">
                <a:solidFill>
                  <a:schemeClr val="tx1">
                    <a:lumMod val="95000"/>
                  </a:schemeClr>
                </a:solidFill>
                <a:latin typeface="Times New Roman" panose="02020603050405020304" pitchFamily="18" charset="0"/>
                <a:cs typeface="Times New Roman" panose="02020603050405020304" pitchFamily="18" charset="0"/>
              </a:rPr>
              <a:t>Most HTML elements or components are containers, meaning they have a start tag and an end tag. </a:t>
            </a:r>
            <a:endParaRPr lang="en-US" sz="1800" dirty="0" smtClean="0">
              <a:solidFill>
                <a:schemeClr val="tx1">
                  <a:lumMod val="95000"/>
                </a:schemeClr>
              </a:solidFill>
              <a:latin typeface="Times New Roman" panose="02020603050405020304" pitchFamily="18" charset="0"/>
              <a:cs typeface="Times New Roman" panose="02020603050405020304" pitchFamily="18" charset="0"/>
            </a:endParaRPr>
          </a:p>
          <a:p>
            <a:pPr algn="just">
              <a:lnSpc>
                <a:spcPct val="100000"/>
              </a:lnSpc>
            </a:pPr>
            <a:r>
              <a:rPr lang="en-US" sz="1800" dirty="0" smtClean="0">
                <a:solidFill>
                  <a:schemeClr val="tx1">
                    <a:lumMod val="95000"/>
                  </a:schemeClr>
                </a:solidFill>
                <a:latin typeface="Times New Roman" panose="02020603050405020304" pitchFamily="18" charset="0"/>
                <a:cs typeface="Times New Roman" panose="02020603050405020304" pitchFamily="18" charset="0"/>
              </a:rPr>
              <a:t>The text </a:t>
            </a:r>
            <a:r>
              <a:rPr lang="en-US" sz="1800" dirty="0">
                <a:solidFill>
                  <a:schemeClr val="tx1">
                    <a:lumMod val="95000"/>
                  </a:schemeClr>
                </a:solidFill>
                <a:latin typeface="Times New Roman" panose="02020603050405020304" pitchFamily="18" charset="0"/>
                <a:cs typeface="Times New Roman" panose="02020603050405020304" pitchFamily="18" charset="0"/>
              </a:rPr>
              <a:t>enclosed within the tags follows the tag's instructions. </a:t>
            </a:r>
            <a:endParaRPr lang="en-US" sz="1800" dirty="0" smtClean="0">
              <a:solidFill>
                <a:schemeClr val="tx1">
                  <a:lumMod val="95000"/>
                </a:schemeClr>
              </a:solidFill>
              <a:latin typeface="Times New Roman" panose="02020603050405020304" pitchFamily="18" charset="0"/>
              <a:cs typeface="Times New Roman" panose="02020603050405020304" pitchFamily="18" charset="0"/>
            </a:endParaRPr>
          </a:p>
          <a:p>
            <a:pPr algn="just">
              <a:lnSpc>
                <a:spcPct val="100000"/>
              </a:lnSpc>
            </a:pPr>
            <a:r>
              <a:rPr lang="en-US" sz="1800" dirty="0" smtClean="0">
                <a:solidFill>
                  <a:schemeClr val="tx1">
                    <a:lumMod val="95000"/>
                  </a:schemeClr>
                </a:solidFill>
                <a:latin typeface="Times New Roman" panose="02020603050405020304" pitchFamily="18" charset="0"/>
                <a:cs typeface="Times New Roman" panose="02020603050405020304" pitchFamily="18" charset="0"/>
              </a:rPr>
              <a:t>In </a:t>
            </a:r>
            <a:r>
              <a:rPr lang="en-US" sz="1800" dirty="0">
                <a:solidFill>
                  <a:schemeClr val="tx1">
                    <a:lumMod val="95000"/>
                  </a:schemeClr>
                </a:solidFill>
                <a:latin typeface="Times New Roman" panose="02020603050405020304" pitchFamily="18" charset="0"/>
                <a:cs typeface="Times New Roman" panose="02020603050405020304" pitchFamily="18" charset="0"/>
              </a:rPr>
              <a:t>the following example, the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&lt;</a:t>
            </a:r>
            <a:r>
              <a:rPr lang="en-US" sz="1800" dirty="0" err="1" smtClean="0">
                <a:solidFill>
                  <a:schemeClr val="tx1">
                    <a:lumMod val="95000"/>
                  </a:schemeClr>
                </a:solidFill>
                <a:latin typeface="Times New Roman" panose="02020603050405020304" pitchFamily="18" charset="0"/>
                <a:cs typeface="Times New Roman" panose="02020603050405020304" pitchFamily="18" charset="0"/>
              </a:rPr>
              <a:t>i</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&gt; </a:t>
            </a:r>
            <a:r>
              <a:rPr lang="en-US" sz="1800" dirty="0">
                <a:solidFill>
                  <a:schemeClr val="tx1">
                    <a:lumMod val="95000"/>
                  </a:schemeClr>
                </a:solidFill>
                <a:latin typeface="Times New Roman" panose="02020603050405020304" pitchFamily="18" charset="0"/>
                <a:cs typeface="Times New Roman" panose="02020603050405020304" pitchFamily="18" charset="0"/>
              </a:rPr>
              <a:t>container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tags make </a:t>
            </a:r>
            <a:r>
              <a:rPr lang="en-US" sz="1800" dirty="0">
                <a:solidFill>
                  <a:schemeClr val="tx1">
                    <a:lumMod val="95000"/>
                  </a:schemeClr>
                </a:solidFill>
                <a:latin typeface="Times New Roman" panose="02020603050405020304" pitchFamily="18" charset="0"/>
                <a:cs typeface="Times New Roman" panose="02020603050405020304" pitchFamily="18" charset="0"/>
              </a:rPr>
              <a:t>the enclosed text italic:</a:t>
            </a:r>
          </a:p>
          <a:p>
            <a:pPr marL="0" indent="0" algn="just">
              <a:lnSpc>
                <a:spcPct val="100000"/>
              </a:lnSpc>
              <a:buNone/>
            </a:pPr>
            <a:r>
              <a:rPr lang="en-US" sz="1800" dirty="0" smtClean="0">
                <a:solidFill>
                  <a:schemeClr val="tx1">
                    <a:lumMod val="95000"/>
                  </a:schemeClr>
                </a:solidFill>
                <a:latin typeface="Times New Roman" panose="02020603050405020304" pitchFamily="18" charset="0"/>
                <a:cs typeface="Times New Roman" panose="02020603050405020304" pitchFamily="18" charset="0"/>
              </a:rPr>
              <a:t>	The </a:t>
            </a:r>
            <a:r>
              <a:rPr lang="en-US" sz="1800" dirty="0">
                <a:solidFill>
                  <a:schemeClr val="tx1">
                    <a:lumMod val="95000"/>
                  </a:schemeClr>
                </a:solidFill>
                <a:latin typeface="Times New Roman" panose="02020603050405020304" pitchFamily="18" charset="0"/>
                <a:cs typeface="Times New Roman" panose="02020603050405020304" pitchFamily="18" charset="0"/>
              </a:rPr>
              <a:t>weather is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&lt;</a:t>
            </a:r>
            <a:r>
              <a:rPr lang="en-US" sz="1800" dirty="0" err="1" smtClean="0">
                <a:solidFill>
                  <a:schemeClr val="tx1">
                    <a:lumMod val="95000"/>
                  </a:schemeClr>
                </a:solidFill>
                <a:latin typeface="Times New Roman" panose="02020603050405020304" pitchFamily="18" charset="0"/>
                <a:cs typeface="Times New Roman" panose="02020603050405020304" pitchFamily="18" charset="0"/>
              </a:rPr>
              <a:t>i</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&gt;gorgeous&lt;/</a:t>
            </a:r>
            <a:r>
              <a:rPr lang="en-US" sz="1800" dirty="0" err="1" smtClean="0">
                <a:solidFill>
                  <a:schemeClr val="tx1">
                    <a:lumMod val="95000"/>
                  </a:schemeClr>
                </a:solidFill>
                <a:latin typeface="Times New Roman" panose="02020603050405020304" pitchFamily="18" charset="0"/>
                <a:cs typeface="Times New Roman" panose="02020603050405020304" pitchFamily="18" charset="0"/>
              </a:rPr>
              <a:t>i</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&gt; </a:t>
            </a:r>
            <a:r>
              <a:rPr lang="en-US" sz="1800" dirty="0">
                <a:solidFill>
                  <a:schemeClr val="tx1">
                    <a:lumMod val="95000"/>
                  </a:schemeClr>
                </a:solidFill>
                <a:latin typeface="Times New Roman" panose="02020603050405020304" pitchFamily="18" charset="0"/>
                <a:cs typeface="Times New Roman" panose="02020603050405020304" pitchFamily="18" charset="0"/>
              </a:rPr>
              <a:t>today</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a:t>
            </a:r>
          </a:p>
          <a:p>
            <a:pPr algn="just">
              <a:lnSpc>
                <a:spcPct val="100000"/>
              </a:lnSpc>
            </a:pPr>
            <a:r>
              <a:rPr lang="en-US" sz="1800" dirty="0" smtClean="0">
                <a:solidFill>
                  <a:schemeClr val="tx1">
                    <a:lumMod val="95000"/>
                  </a:schemeClr>
                </a:solidFill>
                <a:latin typeface="Times New Roman" panose="02020603050405020304" pitchFamily="18" charset="0"/>
                <a:cs typeface="Times New Roman" panose="02020603050405020304" pitchFamily="18" charset="0"/>
              </a:rPr>
              <a:t>&lt;</a:t>
            </a:r>
            <a:r>
              <a:rPr lang="en-US" sz="1800" dirty="0">
                <a:solidFill>
                  <a:schemeClr val="tx1">
                    <a:lumMod val="95000"/>
                  </a:schemeClr>
                </a:solidFill>
                <a:latin typeface="Times New Roman" panose="02020603050405020304" pitchFamily="18" charset="0"/>
                <a:cs typeface="Times New Roman" panose="02020603050405020304" pitchFamily="18" charset="0"/>
              </a:rPr>
              <a:t>html&gt; is the opening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tag, &lt;/</a:t>
            </a:r>
            <a:r>
              <a:rPr lang="en-US" sz="1800" dirty="0">
                <a:solidFill>
                  <a:schemeClr val="tx1">
                    <a:lumMod val="95000"/>
                  </a:schemeClr>
                </a:solidFill>
                <a:latin typeface="Times New Roman" panose="02020603050405020304" pitchFamily="18" charset="0"/>
                <a:cs typeface="Times New Roman" panose="02020603050405020304" pitchFamily="18" charset="0"/>
              </a:rPr>
              <a:t>html&gt; is the closing tag</a:t>
            </a:r>
          </a:p>
          <a:p>
            <a:pPr algn="just">
              <a:lnSpc>
                <a:spcPct val="100000"/>
              </a:lnSpc>
            </a:pPr>
            <a:r>
              <a:rPr lang="en-US" sz="1800" dirty="0" smtClean="0">
                <a:solidFill>
                  <a:schemeClr val="tx1">
                    <a:lumMod val="95000"/>
                  </a:schemeClr>
                </a:solidFill>
                <a:latin typeface="Times New Roman" panose="02020603050405020304" pitchFamily="18" charset="0"/>
                <a:cs typeface="Times New Roman" panose="02020603050405020304" pitchFamily="18" charset="0"/>
              </a:rPr>
              <a:t>&lt;</a:t>
            </a:r>
            <a:r>
              <a:rPr lang="en-US" sz="1800" dirty="0">
                <a:solidFill>
                  <a:schemeClr val="tx1">
                    <a:lumMod val="95000"/>
                  </a:schemeClr>
                </a:solidFill>
                <a:latin typeface="Times New Roman" panose="02020603050405020304" pitchFamily="18" charset="0"/>
                <a:cs typeface="Times New Roman" panose="02020603050405020304" pitchFamily="18" charset="0"/>
              </a:rPr>
              <a:t>a </a:t>
            </a:r>
            <a:r>
              <a:rPr lang="en-US" sz="1800" dirty="0" err="1">
                <a:solidFill>
                  <a:schemeClr val="tx1">
                    <a:lumMod val="95000"/>
                  </a:schemeClr>
                </a:solidFill>
                <a:latin typeface="Times New Roman" panose="02020603050405020304" pitchFamily="18" charset="0"/>
                <a:cs typeface="Times New Roman" panose="02020603050405020304" pitchFamily="18" charset="0"/>
              </a:rPr>
              <a:t>href</a:t>
            </a:r>
            <a:r>
              <a:rPr lang="en-US" sz="1800" dirty="0">
                <a:solidFill>
                  <a:schemeClr val="tx1">
                    <a:lumMod val="95000"/>
                  </a:schemeClr>
                </a:solidFill>
                <a:latin typeface="Times New Roman" panose="02020603050405020304" pitchFamily="18" charset="0"/>
                <a:cs typeface="Times New Roman" panose="02020603050405020304" pitchFamily="18" charset="0"/>
              </a:rPr>
              <a:t>=""&gt; is the opening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tag, &lt;/</a:t>
            </a:r>
            <a:r>
              <a:rPr lang="en-US" sz="1800" dirty="0">
                <a:solidFill>
                  <a:schemeClr val="tx1">
                    <a:lumMod val="95000"/>
                  </a:schemeClr>
                </a:solidFill>
                <a:latin typeface="Times New Roman" panose="02020603050405020304" pitchFamily="18" charset="0"/>
                <a:cs typeface="Times New Roman" panose="02020603050405020304" pitchFamily="18" charset="0"/>
              </a:rPr>
              <a:t>a&gt; is the closing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tag (closing </a:t>
            </a:r>
            <a:r>
              <a:rPr lang="en-US" sz="1800" dirty="0">
                <a:solidFill>
                  <a:schemeClr val="tx1">
                    <a:lumMod val="95000"/>
                  </a:schemeClr>
                </a:solidFill>
                <a:latin typeface="Times New Roman" panose="02020603050405020304" pitchFamily="18" charset="0"/>
                <a:cs typeface="Times New Roman" panose="02020603050405020304" pitchFamily="18" charset="0"/>
              </a:rPr>
              <a:t>is required)</a:t>
            </a:r>
          </a:p>
          <a:p>
            <a:pPr marL="0" indent="0" algn="just">
              <a:lnSpc>
                <a:spcPct val="100000"/>
              </a:lnSpc>
              <a:buNone/>
            </a:pPr>
            <a:endParaRPr lang="en-US" sz="2000" b="1" i="1" u="sng" dirty="0" smtClean="0">
              <a:solidFill>
                <a:schemeClr val="tx1">
                  <a:lumMod val="95000"/>
                </a:schemeClr>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000" b="1" i="1" u="sng" dirty="0" smtClean="0">
                <a:solidFill>
                  <a:schemeClr val="tx1">
                    <a:lumMod val="95000"/>
                  </a:schemeClr>
                </a:solidFill>
                <a:latin typeface="Times New Roman" panose="02020603050405020304" pitchFamily="18" charset="0"/>
                <a:cs typeface="Times New Roman" panose="02020603050405020304" pitchFamily="18" charset="0"/>
              </a:rPr>
              <a:t>Empty </a:t>
            </a:r>
            <a:r>
              <a:rPr lang="en-US" sz="2000" b="1" i="1" u="sng" dirty="0">
                <a:solidFill>
                  <a:schemeClr val="tx1">
                    <a:lumMod val="95000"/>
                  </a:schemeClr>
                </a:solidFill>
                <a:latin typeface="Times New Roman" panose="02020603050405020304" pitchFamily="18" charset="0"/>
                <a:cs typeface="Times New Roman" panose="02020603050405020304" pitchFamily="18" charset="0"/>
              </a:rPr>
              <a:t>("Standalone") </a:t>
            </a:r>
            <a:r>
              <a:rPr lang="en-US" sz="2000" b="1" i="1" u="sng" dirty="0" smtClean="0">
                <a:solidFill>
                  <a:schemeClr val="tx1">
                    <a:lumMod val="95000"/>
                  </a:schemeClr>
                </a:solidFill>
                <a:latin typeface="Times New Roman" panose="02020603050405020304" pitchFamily="18" charset="0"/>
                <a:cs typeface="Times New Roman" panose="02020603050405020304" pitchFamily="18" charset="0"/>
              </a:rPr>
              <a:t>Tags</a:t>
            </a:r>
          </a:p>
          <a:p>
            <a:pPr algn="just">
              <a:lnSpc>
                <a:spcPct val="100000"/>
              </a:lnSpc>
            </a:pPr>
            <a:r>
              <a:rPr lang="en-US" sz="1800" dirty="0" smtClean="0">
                <a:solidFill>
                  <a:schemeClr val="tx1">
                    <a:lumMod val="95000"/>
                  </a:schemeClr>
                </a:solidFill>
                <a:latin typeface="Times New Roman" panose="02020603050405020304" pitchFamily="18" charset="0"/>
                <a:cs typeface="Times New Roman" panose="02020603050405020304" pitchFamily="18" charset="0"/>
              </a:rPr>
              <a:t>The </a:t>
            </a:r>
            <a:r>
              <a:rPr lang="en-US" sz="1800" dirty="0">
                <a:solidFill>
                  <a:schemeClr val="tx1">
                    <a:lumMod val="95000"/>
                  </a:schemeClr>
                </a:solidFill>
                <a:latin typeface="Times New Roman" panose="02020603050405020304" pitchFamily="18" charset="0"/>
                <a:cs typeface="Times New Roman" panose="02020603050405020304" pitchFamily="18" charset="0"/>
              </a:rPr>
              <a:t>tags that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don’t need </a:t>
            </a:r>
            <a:r>
              <a:rPr lang="en-US" sz="1800" dirty="0">
                <a:solidFill>
                  <a:schemeClr val="tx1">
                    <a:lumMod val="95000"/>
                  </a:schemeClr>
                </a:solidFill>
                <a:latin typeface="Times New Roman" panose="02020603050405020304" pitchFamily="18" charset="0"/>
                <a:cs typeface="Times New Roman" panose="02020603050405020304" pitchFamily="18" charset="0"/>
              </a:rPr>
              <a:t>to be closed with &lt;/&gt; command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is called </a:t>
            </a:r>
            <a:r>
              <a:rPr lang="en-US" sz="1800" dirty="0">
                <a:solidFill>
                  <a:schemeClr val="tx1">
                    <a:lumMod val="95000"/>
                  </a:schemeClr>
                </a:solidFill>
                <a:latin typeface="Times New Roman" panose="02020603050405020304" pitchFamily="18" charset="0"/>
                <a:cs typeface="Times New Roman" panose="02020603050405020304" pitchFamily="18" charset="0"/>
              </a:rPr>
              <a:t>an empty tag. </a:t>
            </a:r>
            <a:endParaRPr lang="en-US" sz="1800" dirty="0" smtClean="0">
              <a:solidFill>
                <a:schemeClr val="tx1">
                  <a:lumMod val="95000"/>
                </a:schemeClr>
              </a:solidFill>
              <a:latin typeface="Times New Roman" panose="02020603050405020304" pitchFamily="18" charset="0"/>
              <a:cs typeface="Times New Roman" panose="02020603050405020304" pitchFamily="18" charset="0"/>
            </a:endParaRPr>
          </a:p>
          <a:p>
            <a:pPr algn="just">
              <a:lnSpc>
                <a:spcPct val="100000"/>
              </a:lnSpc>
            </a:pPr>
            <a:r>
              <a:rPr lang="en-US" sz="1800" dirty="0" smtClean="0">
                <a:solidFill>
                  <a:schemeClr val="tx1">
                    <a:lumMod val="95000"/>
                  </a:schemeClr>
                </a:solidFill>
                <a:latin typeface="Times New Roman" panose="02020603050405020304" pitchFamily="18" charset="0"/>
                <a:cs typeface="Times New Roman" panose="02020603050405020304" pitchFamily="18" charset="0"/>
              </a:rPr>
              <a:t>For </a:t>
            </a:r>
            <a:r>
              <a:rPr lang="en-US" sz="1800" dirty="0">
                <a:solidFill>
                  <a:schemeClr val="tx1">
                    <a:lumMod val="95000"/>
                  </a:schemeClr>
                </a:solidFill>
                <a:latin typeface="Times New Roman" panose="02020603050405020304" pitchFamily="18" charset="0"/>
                <a:cs typeface="Times New Roman" panose="02020603050405020304" pitchFamily="18" charset="0"/>
              </a:rPr>
              <a:t>example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&lt;</a:t>
            </a:r>
            <a:r>
              <a:rPr lang="en-US" sz="1800" dirty="0" err="1" smtClean="0">
                <a:solidFill>
                  <a:schemeClr val="tx1">
                    <a:lumMod val="95000"/>
                  </a:schemeClr>
                </a:solidFill>
                <a:latin typeface="Times New Roman" panose="02020603050405020304" pitchFamily="18" charset="0"/>
                <a:cs typeface="Times New Roman" panose="02020603050405020304" pitchFamily="18" charset="0"/>
              </a:rPr>
              <a:t>img</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 </a:t>
            </a:r>
            <a:r>
              <a:rPr lang="en-US" sz="1800" dirty="0" err="1" smtClean="0">
                <a:solidFill>
                  <a:schemeClr val="tx1">
                    <a:lumMod val="95000"/>
                  </a:schemeClr>
                </a:solidFill>
                <a:latin typeface="Times New Roman" panose="02020603050405020304" pitchFamily="18" charset="0"/>
                <a:cs typeface="Times New Roman" panose="02020603050405020304" pitchFamily="18" charset="0"/>
              </a:rPr>
              <a:t>src</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=“”&gt;, &lt;</a:t>
            </a:r>
            <a:r>
              <a:rPr lang="en-US" sz="1800" dirty="0" err="1" smtClean="0">
                <a:solidFill>
                  <a:schemeClr val="tx1">
                    <a:lumMod val="95000"/>
                  </a:schemeClr>
                </a:solidFill>
                <a:latin typeface="Times New Roman" panose="02020603050405020304" pitchFamily="18" charset="0"/>
                <a:cs typeface="Times New Roman" panose="02020603050405020304" pitchFamily="18" charset="0"/>
              </a:rPr>
              <a:t>br</a:t>
            </a:r>
            <a:r>
              <a:rPr lang="en-US" sz="1800" dirty="0">
                <a:solidFill>
                  <a:schemeClr val="tx1">
                    <a:lumMod val="95000"/>
                  </a:schemeClr>
                </a:solidFill>
                <a:latin typeface="Times New Roman" panose="02020603050405020304" pitchFamily="18" charset="0"/>
                <a:cs typeface="Times New Roman" panose="02020603050405020304" pitchFamily="18" charset="0"/>
              </a:rPr>
              <a:t>&gt;, &lt;</a:t>
            </a:r>
            <a:r>
              <a:rPr lang="en-US" sz="1800" dirty="0" err="1">
                <a:solidFill>
                  <a:schemeClr val="tx1">
                    <a:lumMod val="95000"/>
                  </a:schemeClr>
                </a:solidFill>
                <a:latin typeface="Times New Roman" panose="02020603050405020304" pitchFamily="18" charset="0"/>
                <a:cs typeface="Times New Roman" panose="02020603050405020304" pitchFamily="18" charset="0"/>
              </a:rPr>
              <a:t>hr</a:t>
            </a:r>
            <a:r>
              <a:rPr lang="en-US" sz="1800" dirty="0">
                <a:solidFill>
                  <a:schemeClr val="tx1">
                    <a:lumMod val="95000"/>
                  </a:schemeClr>
                </a:solidFill>
                <a:latin typeface="Times New Roman" panose="02020603050405020304" pitchFamily="18" charset="0"/>
                <a:cs typeface="Times New Roman" panose="02020603050405020304" pitchFamily="18" charset="0"/>
              </a:rPr>
              <a:t>&gt; are the empty tags they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don’t </a:t>
            </a:r>
            <a:r>
              <a:rPr lang="en-US" sz="1800" dirty="0">
                <a:solidFill>
                  <a:schemeClr val="tx1">
                    <a:lumMod val="95000"/>
                  </a:schemeClr>
                </a:solidFill>
                <a:latin typeface="Times New Roman" panose="02020603050405020304" pitchFamily="18" charset="0"/>
                <a:cs typeface="Times New Roman" panose="02020603050405020304" pitchFamily="18" charset="0"/>
              </a:rPr>
              <a:t>need to be closed with &lt;/ </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&gt; command.</a:t>
            </a:r>
          </a:p>
          <a:p>
            <a:pPr marL="0" indent="0" algn="just">
              <a:lnSpc>
                <a:spcPct val="100000"/>
              </a:lnSpc>
              <a:buNone/>
            </a:pPr>
            <a:r>
              <a:rPr lang="en-US" sz="1800" dirty="0" smtClean="0">
                <a:solidFill>
                  <a:schemeClr val="tx1">
                    <a:lumMod val="95000"/>
                  </a:schemeClr>
                </a:solidFill>
                <a:latin typeface="Times New Roman" panose="02020603050405020304" pitchFamily="18" charset="0"/>
                <a:cs typeface="Times New Roman" panose="02020603050405020304" pitchFamily="18" charset="0"/>
              </a:rPr>
              <a:t>	</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15</a:t>
            </a:fld>
            <a:endParaRPr lang="en-US" dirty="0"/>
          </a:p>
        </p:txBody>
      </p:sp>
    </p:spTree>
    <p:extLst>
      <p:ext uri="{BB962C8B-B14F-4D97-AF65-F5344CB8AC3E}">
        <p14:creationId xmlns:p14="http://schemas.microsoft.com/office/powerpoint/2010/main" xmlns="" val="422130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smtClean="0">
                <a:latin typeface="Times New Roman" pitchFamily="18" charset="0"/>
                <a:cs typeface="Times New Roman" pitchFamily="18" charset="0"/>
              </a:rPr>
              <a:t>Logical &amp; Physical Tags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177307"/>
          </a:xfrm>
        </p:spPr>
        <p:txBody>
          <a:bodyPr>
            <a:no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A tag that is applied to an individual character is known as a character tag. A character tag can </a:t>
            </a:r>
            <a:r>
              <a:rPr lang="en-US" sz="2000" dirty="0" smtClean="0">
                <a:solidFill>
                  <a:schemeClr val="tx1"/>
                </a:solidFill>
                <a:latin typeface="Times New Roman" panose="02020603050405020304" pitchFamily="18" charset="0"/>
                <a:cs typeface="Times New Roman" panose="02020603050405020304" pitchFamily="18" charset="0"/>
              </a:rPr>
              <a:t>be grouped </a:t>
            </a:r>
            <a:r>
              <a:rPr lang="en-US" sz="2000" dirty="0">
                <a:solidFill>
                  <a:schemeClr val="tx1"/>
                </a:solidFill>
                <a:latin typeface="Times New Roman" panose="02020603050405020304" pitchFamily="18" charset="0"/>
                <a:cs typeface="Times New Roman" panose="02020603050405020304" pitchFamily="18" charset="0"/>
              </a:rPr>
              <a:t>into two categories: physical and logical</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b="1" i="1" u="sng"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i="1" u="sng" dirty="0" smtClean="0">
                <a:solidFill>
                  <a:schemeClr val="tx1"/>
                </a:solidFill>
                <a:latin typeface="Times New Roman" panose="02020603050405020304" pitchFamily="18" charset="0"/>
                <a:cs typeface="Times New Roman" panose="02020603050405020304" pitchFamily="18" charset="0"/>
              </a:rPr>
              <a:t>Physical Tags</a:t>
            </a:r>
          </a:p>
          <a:p>
            <a:pPr algn="just"/>
            <a:r>
              <a:rPr lang="en-US" sz="1800" dirty="0">
                <a:solidFill>
                  <a:schemeClr val="tx1"/>
                </a:solidFill>
                <a:latin typeface="Times New Roman" panose="02020603050405020304" pitchFamily="18" charset="0"/>
                <a:cs typeface="Times New Roman" panose="02020603050405020304" pitchFamily="18" charset="0"/>
              </a:rPr>
              <a:t>Physical tags </a:t>
            </a:r>
            <a:r>
              <a:rPr lang="en-US" sz="1800" dirty="0" smtClean="0">
                <a:solidFill>
                  <a:schemeClr val="tx1"/>
                </a:solidFill>
                <a:latin typeface="Times New Roman" panose="02020603050405020304" pitchFamily="18" charset="0"/>
                <a:cs typeface="Times New Roman" panose="02020603050405020304" pitchFamily="18" charset="0"/>
              </a:rPr>
              <a:t>provide </a:t>
            </a:r>
            <a:r>
              <a:rPr lang="en-US" sz="1800" dirty="0">
                <a:solidFill>
                  <a:schemeClr val="tx1"/>
                </a:solidFill>
                <a:latin typeface="Times New Roman" panose="02020603050405020304" pitchFamily="18" charset="0"/>
                <a:cs typeface="Times New Roman" panose="02020603050405020304" pitchFamily="18" charset="0"/>
              </a:rPr>
              <a:t>specific instructions on how to display the text they </a:t>
            </a:r>
            <a:r>
              <a:rPr lang="en-US" sz="1800" dirty="0" smtClean="0">
                <a:solidFill>
                  <a:schemeClr val="tx1"/>
                </a:solidFill>
                <a:latin typeface="Times New Roman" panose="02020603050405020304" pitchFamily="18" charset="0"/>
                <a:cs typeface="Times New Roman" panose="02020603050405020304" pitchFamily="18" charset="0"/>
              </a:rPr>
              <a:t>enclose. Examples </a:t>
            </a:r>
            <a:r>
              <a:rPr lang="en-US" sz="1800" dirty="0">
                <a:solidFill>
                  <a:schemeClr val="tx1"/>
                </a:solidFill>
                <a:latin typeface="Times New Roman" panose="02020603050405020304" pitchFamily="18" charset="0"/>
                <a:cs typeface="Times New Roman" panose="02020603050405020304" pitchFamily="18" charset="0"/>
              </a:rPr>
              <a:t>of physical tags include</a:t>
            </a:r>
            <a:r>
              <a:rPr lang="en-US" sz="1800" dirty="0" smtClean="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1800" dirty="0" smtClean="0">
                <a:solidFill>
                  <a:schemeClr val="tx1"/>
                </a:solidFill>
                <a:latin typeface="Times New Roman" panose="02020603050405020304" pitchFamily="18" charset="0"/>
                <a:cs typeface="Times New Roman" panose="02020603050405020304" pitchFamily="18" charset="0"/>
              </a:rPr>
              <a:t>	&lt;</a:t>
            </a:r>
            <a:r>
              <a:rPr lang="en-US" sz="1800" dirty="0">
                <a:solidFill>
                  <a:schemeClr val="tx1"/>
                </a:solidFill>
                <a:latin typeface="Times New Roman" panose="02020603050405020304" pitchFamily="18" charset="0"/>
                <a:cs typeface="Times New Roman" panose="02020603050405020304" pitchFamily="18" charset="0"/>
              </a:rPr>
              <a:t>b&gt; : Makes the text bold.</a:t>
            </a:r>
          </a:p>
          <a:p>
            <a:pPr marL="0" indent="0" algn="just">
              <a:buNone/>
            </a:pPr>
            <a:r>
              <a:rPr lang="en-US" sz="1800" dirty="0" smtClean="0">
                <a:solidFill>
                  <a:schemeClr val="tx1"/>
                </a:solidFill>
                <a:latin typeface="Times New Roman" panose="02020603050405020304" pitchFamily="18" charset="0"/>
                <a:cs typeface="Times New Roman" panose="02020603050405020304" pitchFamily="18" charset="0"/>
              </a:rPr>
              <a:t>	&lt;</a:t>
            </a:r>
            <a:r>
              <a:rPr lang="en-US" sz="1800" dirty="0">
                <a:solidFill>
                  <a:schemeClr val="tx1"/>
                </a:solidFill>
                <a:latin typeface="Times New Roman" panose="02020603050405020304" pitchFamily="18" charset="0"/>
                <a:cs typeface="Times New Roman" panose="02020603050405020304" pitchFamily="18" charset="0"/>
              </a:rPr>
              <a:t>big&gt; : Makes the text usually one size bigger than what's around it.</a:t>
            </a:r>
          </a:p>
          <a:p>
            <a:pPr marL="0" indent="0" algn="just">
              <a:buNone/>
            </a:pPr>
            <a:r>
              <a:rPr lang="en-US" sz="1800" dirty="0" smtClean="0">
                <a:solidFill>
                  <a:schemeClr val="tx1"/>
                </a:solidFill>
                <a:latin typeface="Times New Roman" panose="02020603050405020304" pitchFamily="18" charset="0"/>
                <a:cs typeface="Times New Roman" panose="02020603050405020304" pitchFamily="18" charset="0"/>
              </a:rPr>
              <a:t>	&lt;</a:t>
            </a:r>
            <a:r>
              <a:rPr lang="en-US" sz="1800" dirty="0">
                <a:solidFill>
                  <a:schemeClr val="tx1"/>
                </a:solidFill>
                <a:latin typeface="Times New Roman" panose="02020603050405020304" pitchFamily="18" charset="0"/>
                <a:cs typeface="Times New Roman" panose="02020603050405020304" pitchFamily="18" charset="0"/>
              </a:rPr>
              <a:t>font&gt; : Used to apply a </a:t>
            </a:r>
            <a:r>
              <a:rPr lang="en-US" sz="1800" dirty="0" smtClean="0">
                <a:solidFill>
                  <a:schemeClr val="tx1"/>
                </a:solidFill>
                <a:latin typeface="Times New Roman" panose="02020603050405020304" pitchFamily="18" charset="0"/>
                <a:cs typeface="Times New Roman" panose="02020603050405020304" pitchFamily="18" charset="0"/>
              </a:rPr>
              <a:t>font-face (like </a:t>
            </a:r>
            <a:r>
              <a:rPr lang="en-US" sz="1800" dirty="0">
                <a:solidFill>
                  <a:schemeClr val="tx1"/>
                </a:solidFill>
                <a:latin typeface="Times New Roman" panose="02020603050405020304" pitchFamily="18" charset="0"/>
                <a:cs typeface="Times New Roman" panose="02020603050405020304" pitchFamily="18" charset="0"/>
              </a:rPr>
              <a:t>Arial or Helvetica) and </a:t>
            </a:r>
            <a:r>
              <a:rPr lang="en-US" sz="1800" dirty="0" smtClean="0">
                <a:solidFill>
                  <a:schemeClr val="tx1"/>
                </a:solidFill>
                <a:latin typeface="Times New Roman" panose="02020603050405020304" pitchFamily="18" charset="0"/>
                <a:cs typeface="Times New Roman" panose="02020603050405020304" pitchFamily="18" charset="0"/>
              </a:rPr>
              <a:t>font-color</a:t>
            </a:r>
            <a:r>
              <a:rPr lang="en-US" sz="18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1800" dirty="0" smtClean="0">
                <a:solidFill>
                  <a:schemeClr val="tx1"/>
                </a:solidFill>
                <a:latin typeface="Times New Roman" panose="02020603050405020304" pitchFamily="18" charset="0"/>
                <a:cs typeface="Times New Roman" panose="02020603050405020304" pitchFamily="18" charset="0"/>
              </a:rPr>
              <a:t>	&lt;</a:t>
            </a:r>
            <a:r>
              <a:rPr lang="en-US" sz="1800" dirty="0" err="1">
                <a:solidFill>
                  <a:schemeClr val="tx1"/>
                </a:solidFill>
                <a:latin typeface="Times New Roman" panose="02020603050405020304" pitchFamily="18" charset="0"/>
                <a:cs typeface="Times New Roman" panose="02020603050405020304" pitchFamily="18" charset="0"/>
              </a:rPr>
              <a:t>i</a:t>
            </a:r>
            <a:r>
              <a:rPr lang="en-US" sz="1800" dirty="0">
                <a:solidFill>
                  <a:schemeClr val="tx1"/>
                </a:solidFill>
                <a:latin typeface="Times New Roman" panose="02020603050405020304" pitchFamily="18" charset="0"/>
                <a:cs typeface="Times New Roman" panose="02020603050405020304" pitchFamily="18" charset="0"/>
              </a:rPr>
              <a:t>&gt; : Makes text italic</a:t>
            </a:r>
            <a:r>
              <a:rPr lang="en-US" sz="1800" dirty="0" smtClean="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1800" dirty="0" smtClean="0">
                <a:solidFill>
                  <a:schemeClr val="tx1"/>
                </a:solidFill>
                <a:latin typeface="Times New Roman" panose="02020603050405020304" pitchFamily="18" charset="0"/>
                <a:cs typeface="Times New Roman" panose="02020603050405020304" pitchFamily="18" charset="0"/>
              </a:rPr>
              <a:t>	&lt;small&gt;:  Defines </a:t>
            </a:r>
            <a:r>
              <a:rPr lang="en-US" sz="1800" dirty="0">
                <a:solidFill>
                  <a:schemeClr val="tx1"/>
                </a:solidFill>
                <a:latin typeface="Times New Roman" panose="02020603050405020304" pitchFamily="18" charset="0"/>
                <a:cs typeface="Times New Roman" panose="02020603050405020304" pitchFamily="18" charset="0"/>
              </a:rPr>
              <a:t>small text</a:t>
            </a:r>
          </a:p>
          <a:p>
            <a:pPr marL="0" indent="0" algn="just">
              <a:buNone/>
            </a:pPr>
            <a:r>
              <a:rPr lang="en-US" sz="1800" dirty="0" smtClean="0">
                <a:solidFill>
                  <a:schemeClr val="tx1"/>
                </a:solidFill>
                <a:latin typeface="Times New Roman" panose="02020603050405020304" pitchFamily="18" charset="0"/>
                <a:cs typeface="Times New Roman" panose="02020603050405020304" pitchFamily="18" charset="0"/>
              </a:rPr>
              <a:t>	&lt;sup&gt; : Defines </a:t>
            </a:r>
            <a:r>
              <a:rPr lang="en-US" sz="1800" dirty="0">
                <a:solidFill>
                  <a:schemeClr val="tx1"/>
                </a:solidFill>
                <a:latin typeface="Times New Roman" panose="02020603050405020304" pitchFamily="18" charset="0"/>
                <a:cs typeface="Times New Roman" panose="02020603050405020304" pitchFamily="18" charset="0"/>
              </a:rPr>
              <a:t>superscripted text</a:t>
            </a:r>
          </a:p>
          <a:p>
            <a:pPr marL="0" indent="0" algn="just">
              <a:buNone/>
            </a:pPr>
            <a:r>
              <a:rPr lang="en-US" sz="1800" dirty="0" smtClean="0">
                <a:solidFill>
                  <a:schemeClr val="tx1"/>
                </a:solidFill>
                <a:latin typeface="Times New Roman" panose="02020603050405020304" pitchFamily="18" charset="0"/>
                <a:cs typeface="Times New Roman" panose="02020603050405020304" pitchFamily="18" charset="0"/>
              </a:rPr>
              <a:t>	&lt;sub&gt; : Defines </a:t>
            </a:r>
            <a:r>
              <a:rPr lang="en-US" sz="1800" dirty="0">
                <a:solidFill>
                  <a:schemeClr val="tx1"/>
                </a:solidFill>
                <a:latin typeface="Times New Roman" panose="02020603050405020304" pitchFamily="18" charset="0"/>
                <a:cs typeface="Times New Roman" panose="02020603050405020304" pitchFamily="18" charset="0"/>
              </a:rPr>
              <a:t>subscripted text</a:t>
            </a:r>
          </a:p>
          <a:p>
            <a:pPr algn="just"/>
            <a:r>
              <a:rPr lang="en-US" sz="1800" dirty="0" smtClean="0">
                <a:solidFill>
                  <a:schemeClr val="tx1"/>
                </a:solidFill>
                <a:latin typeface="Times New Roman" panose="02020603050405020304" pitchFamily="18" charset="0"/>
                <a:cs typeface="Times New Roman" panose="02020603050405020304" pitchFamily="18" charset="0"/>
              </a:rPr>
              <a:t>Physical </a:t>
            </a:r>
            <a:r>
              <a:rPr lang="en-US" sz="1800" dirty="0">
                <a:solidFill>
                  <a:schemeClr val="tx1"/>
                </a:solidFill>
                <a:latin typeface="Times New Roman" panose="02020603050405020304" pitchFamily="18" charset="0"/>
                <a:cs typeface="Times New Roman" panose="02020603050405020304" pitchFamily="18" charset="0"/>
              </a:rPr>
              <a:t>tags are more straightforward; &lt;</a:t>
            </a:r>
            <a:r>
              <a:rPr lang="en-US" sz="1800" dirty="0" err="1">
                <a:solidFill>
                  <a:schemeClr val="tx1"/>
                </a:solidFill>
                <a:latin typeface="Times New Roman" panose="02020603050405020304" pitchFamily="18" charset="0"/>
                <a:cs typeface="Times New Roman" panose="02020603050405020304" pitchFamily="18" charset="0"/>
              </a:rPr>
              <a:t>i</a:t>
            </a:r>
            <a:r>
              <a:rPr lang="en-US" sz="1800" dirty="0">
                <a:solidFill>
                  <a:schemeClr val="tx1"/>
                </a:solidFill>
                <a:latin typeface="Times New Roman" panose="02020603050405020304" pitchFamily="18" charset="0"/>
                <a:cs typeface="Times New Roman" panose="02020603050405020304" pitchFamily="18" charset="0"/>
              </a:rPr>
              <a:t>&gt; makes the text italic, &lt;b&gt; makes text bold and &lt;font&gt; is </a:t>
            </a:r>
            <a:r>
              <a:rPr lang="en-US" sz="1800" dirty="0" smtClean="0">
                <a:solidFill>
                  <a:schemeClr val="tx1"/>
                </a:solidFill>
                <a:latin typeface="Times New Roman" panose="02020603050405020304" pitchFamily="18" charset="0"/>
                <a:cs typeface="Times New Roman" panose="02020603050405020304" pitchFamily="18" charset="0"/>
              </a:rPr>
              <a:t>used to </a:t>
            </a:r>
            <a:r>
              <a:rPr lang="en-US" sz="1800" dirty="0">
                <a:solidFill>
                  <a:schemeClr val="tx1"/>
                </a:solidFill>
                <a:latin typeface="Times New Roman" panose="02020603050405020304" pitchFamily="18" charset="0"/>
                <a:cs typeface="Times New Roman" panose="02020603050405020304" pitchFamily="18" charset="0"/>
              </a:rPr>
              <a:t>set the font face and color for the text.</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16</a:t>
            </a:fld>
            <a:endParaRPr lang="en-US" dirty="0"/>
          </a:p>
        </p:txBody>
      </p:sp>
    </p:spTree>
    <p:extLst>
      <p:ext uri="{BB962C8B-B14F-4D97-AF65-F5344CB8AC3E}">
        <p14:creationId xmlns:p14="http://schemas.microsoft.com/office/powerpoint/2010/main" xmlns="" val="473547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smtClean="0">
                <a:latin typeface="Times New Roman" pitchFamily="18" charset="0"/>
                <a:cs typeface="Times New Roman" pitchFamily="18" charset="0"/>
              </a:rPr>
              <a:t>Logical &amp; Physical Tags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177307"/>
          </a:xfrm>
        </p:spPr>
        <p:txBody>
          <a:bodyPr>
            <a:noAutofit/>
          </a:bodyPr>
          <a:lstStyle/>
          <a:p>
            <a:pPr marL="0" indent="0" algn="just">
              <a:buNone/>
            </a:pPr>
            <a:r>
              <a:rPr lang="en-US" sz="2000" b="1" i="1" u="sng" dirty="0" smtClean="0">
                <a:solidFill>
                  <a:schemeClr val="tx1"/>
                </a:solidFill>
                <a:latin typeface="Times New Roman" panose="02020603050405020304" pitchFamily="18" charset="0"/>
                <a:cs typeface="Times New Roman" panose="02020603050405020304" pitchFamily="18" charset="0"/>
              </a:rPr>
              <a:t>Logical Tags</a:t>
            </a:r>
          </a:p>
          <a:p>
            <a:pPr algn="just"/>
            <a:r>
              <a:rPr lang="en-US" sz="1800" dirty="0">
                <a:solidFill>
                  <a:schemeClr val="tx1"/>
                </a:solidFill>
                <a:latin typeface="Times New Roman" panose="02020603050405020304" pitchFamily="18" charset="0"/>
                <a:cs typeface="Times New Roman" panose="02020603050405020304" pitchFamily="18" charset="0"/>
              </a:rPr>
              <a:t>Logical tags are designed to describe (to </a:t>
            </a:r>
            <a:r>
              <a:rPr lang="en-US" sz="1800" dirty="0" smtClean="0">
                <a:solidFill>
                  <a:schemeClr val="tx1"/>
                </a:solidFill>
                <a:latin typeface="Times New Roman" panose="02020603050405020304" pitchFamily="18" charset="0"/>
                <a:cs typeface="Times New Roman" panose="02020603050405020304" pitchFamily="18" charset="0"/>
              </a:rPr>
              <a:t>the browser</a:t>
            </a:r>
            <a:r>
              <a:rPr lang="en-US" sz="1800" dirty="0">
                <a:solidFill>
                  <a:schemeClr val="tx1"/>
                </a:solidFill>
                <a:latin typeface="Times New Roman" panose="02020603050405020304" pitchFamily="18" charset="0"/>
                <a:cs typeface="Times New Roman" panose="02020603050405020304" pitchFamily="18" charset="0"/>
              </a:rPr>
              <a:t>) the enclosed text's meaning.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An </a:t>
            </a:r>
            <a:r>
              <a:rPr lang="en-US" sz="1800" dirty="0">
                <a:solidFill>
                  <a:schemeClr val="tx1"/>
                </a:solidFill>
                <a:latin typeface="Times New Roman" panose="02020603050405020304" pitchFamily="18" charset="0"/>
                <a:cs typeface="Times New Roman" panose="02020603050405020304" pitchFamily="18" charset="0"/>
              </a:rPr>
              <a:t>example of a logical tag is the &lt;strong&gt; &lt;/strong&gt; tag.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By placing </a:t>
            </a:r>
            <a:r>
              <a:rPr lang="en-US" sz="1800" dirty="0">
                <a:solidFill>
                  <a:schemeClr val="tx1"/>
                </a:solidFill>
                <a:latin typeface="Times New Roman" panose="02020603050405020304" pitchFamily="18" charset="0"/>
                <a:cs typeface="Times New Roman" panose="02020603050405020304" pitchFamily="18" charset="0"/>
              </a:rPr>
              <a:t>text in between these tags you are telling the browser that the text has some greater importance.</a:t>
            </a:r>
          </a:p>
          <a:p>
            <a:pPr algn="just"/>
            <a:r>
              <a:rPr lang="en-US" sz="1800" dirty="0">
                <a:solidFill>
                  <a:schemeClr val="tx1"/>
                </a:solidFill>
                <a:latin typeface="Times New Roman" panose="02020603050405020304" pitchFamily="18" charset="0"/>
                <a:cs typeface="Times New Roman" panose="02020603050405020304" pitchFamily="18" charset="0"/>
              </a:rPr>
              <a:t>By default all browsers make the text appear bold when in between the &lt;strong&gt; and &lt;/strong&gt; tags, </a:t>
            </a:r>
            <a:r>
              <a:rPr lang="en-US" sz="1800" dirty="0" smtClean="0">
                <a:solidFill>
                  <a:schemeClr val="tx1"/>
                </a:solidFill>
                <a:latin typeface="Times New Roman" panose="02020603050405020304" pitchFamily="18" charset="0"/>
                <a:cs typeface="Times New Roman" panose="02020603050405020304" pitchFamily="18" charset="0"/>
              </a:rPr>
              <a:t>but the </a:t>
            </a:r>
            <a:r>
              <a:rPr lang="en-US" sz="1800" dirty="0">
                <a:solidFill>
                  <a:schemeClr val="tx1"/>
                </a:solidFill>
                <a:latin typeface="Times New Roman" panose="02020603050405020304" pitchFamily="18" charset="0"/>
                <a:cs typeface="Times New Roman" panose="02020603050405020304" pitchFamily="18" charset="0"/>
              </a:rPr>
              <a:t>point to take away from this is that the strong tag implies that importance of that text.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This </a:t>
            </a:r>
            <a:r>
              <a:rPr lang="en-US" sz="1800" dirty="0">
                <a:solidFill>
                  <a:schemeClr val="tx1"/>
                </a:solidFill>
                <a:latin typeface="Times New Roman" panose="02020603050405020304" pitchFamily="18" charset="0"/>
                <a:cs typeface="Times New Roman" panose="02020603050405020304" pitchFamily="18" charset="0"/>
              </a:rPr>
              <a:t>has </a:t>
            </a:r>
            <a:r>
              <a:rPr lang="en-US" sz="1800" dirty="0" smtClean="0">
                <a:solidFill>
                  <a:schemeClr val="tx1"/>
                </a:solidFill>
                <a:latin typeface="Times New Roman" panose="02020603050405020304" pitchFamily="18" charset="0"/>
                <a:cs typeface="Times New Roman" panose="02020603050405020304" pitchFamily="18" charset="0"/>
              </a:rPr>
              <a:t>impact with </a:t>
            </a:r>
            <a:r>
              <a:rPr lang="en-US" sz="1800" dirty="0">
                <a:solidFill>
                  <a:schemeClr val="tx1"/>
                </a:solidFill>
                <a:latin typeface="Times New Roman" panose="02020603050405020304" pitchFamily="18" charset="0"/>
                <a:cs typeface="Times New Roman" panose="02020603050405020304" pitchFamily="18" charset="0"/>
              </a:rPr>
              <a:t>search engines like Google who look for such tags to help figure out what the page is about</a:t>
            </a:r>
            <a:r>
              <a:rPr lang="en-US" sz="1800" dirty="0" smtClean="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	&lt;strong&gt; : Defines strong </a:t>
            </a:r>
            <a:r>
              <a:rPr lang="en-US" sz="1800" dirty="0" smtClean="0">
                <a:solidFill>
                  <a:schemeClr val="tx1"/>
                </a:solidFill>
                <a:latin typeface="Times New Roman" panose="02020603050405020304" pitchFamily="18" charset="0"/>
                <a:cs typeface="Times New Roman" panose="02020603050405020304" pitchFamily="18" charset="0"/>
              </a:rPr>
              <a:t>text</a:t>
            </a:r>
          </a:p>
          <a:p>
            <a:pPr marL="0" indent="0" algn="just">
              <a:buNone/>
            </a:pPr>
            <a:r>
              <a:rPr lang="en-US" sz="1800" dirty="0" smtClean="0">
                <a:solidFill>
                  <a:schemeClr val="tx1"/>
                </a:solidFill>
                <a:latin typeface="Times New Roman" panose="02020603050405020304" pitchFamily="18" charset="0"/>
                <a:cs typeface="Times New Roman" panose="02020603050405020304" pitchFamily="18" charset="0"/>
              </a:rPr>
              <a:t>	&lt;</a:t>
            </a:r>
            <a:r>
              <a:rPr lang="en-US" sz="1800" dirty="0" err="1">
                <a:solidFill>
                  <a:schemeClr val="tx1"/>
                </a:solidFill>
                <a:latin typeface="Times New Roman" panose="02020603050405020304" pitchFamily="18" charset="0"/>
                <a:cs typeface="Times New Roman" panose="02020603050405020304" pitchFamily="18" charset="0"/>
              </a:rPr>
              <a:t>em</a:t>
            </a:r>
            <a:r>
              <a:rPr lang="en-US" sz="1800" dirty="0">
                <a:solidFill>
                  <a:schemeClr val="tx1"/>
                </a:solidFill>
                <a:latin typeface="Times New Roman" panose="02020603050405020304" pitchFamily="18" charset="0"/>
                <a:cs typeface="Times New Roman" panose="02020603050405020304" pitchFamily="18" charset="0"/>
              </a:rPr>
              <a:t>&gt; : Defines </a:t>
            </a:r>
            <a:r>
              <a:rPr lang="en-US" sz="1800" i="1" dirty="0">
                <a:solidFill>
                  <a:schemeClr val="tx1"/>
                </a:solidFill>
                <a:latin typeface="Times New Roman" panose="02020603050405020304" pitchFamily="18" charset="0"/>
                <a:cs typeface="Times New Roman" panose="02020603050405020304" pitchFamily="18" charset="0"/>
              </a:rPr>
              <a:t>emphasized </a:t>
            </a:r>
            <a:r>
              <a:rPr lang="en-US" sz="1800" dirty="0">
                <a:solidFill>
                  <a:schemeClr val="tx1"/>
                </a:solidFill>
                <a:latin typeface="Times New Roman" panose="02020603050405020304" pitchFamily="18" charset="0"/>
                <a:cs typeface="Times New Roman" panose="02020603050405020304" pitchFamily="18" charset="0"/>
              </a:rPr>
              <a:t>text </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17</a:t>
            </a:fld>
            <a:endParaRPr lang="en-US" dirty="0"/>
          </a:p>
        </p:txBody>
      </p:sp>
    </p:spTree>
    <p:extLst>
      <p:ext uri="{BB962C8B-B14F-4D97-AF65-F5344CB8AC3E}">
        <p14:creationId xmlns:p14="http://schemas.microsoft.com/office/powerpoint/2010/main" xmlns="" val="3722926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smtClean="0">
                <a:latin typeface="Times New Roman" pitchFamily="18" charset="0"/>
                <a:cs typeface="Times New Roman" pitchFamily="18" charset="0"/>
              </a:rPr>
              <a:t>Block Level &amp; Text Level (Inline) Elements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177307"/>
          </a:xfrm>
        </p:spPr>
        <p:txBody>
          <a:bodyPr>
            <a:noAutofit/>
          </a:bodyPr>
          <a:lstStyle/>
          <a:p>
            <a:pPr marL="0" indent="0" algn="just">
              <a:buNone/>
            </a:pPr>
            <a:r>
              <a:rPr lang="en-US" sz="2000" b="1" i="1" u="sng" dirty="0" smtClean="0">
                <a:solidFill>
                  <a:schemeClr val="tx1"/>
                </a:solidFill>
                <a:latin typeface="Times New Roman" panose="02020603050405020304" pitchFamily="18" charset="0"/>
                <a:cs typeface="Times New Roman" panose="02020603050405020304" pitchFamily="18" charset="0"/>
              </a:rPr>
              <a:t>Block Level Elements</a:t>
            </a:r>
          </a:p>
          <a:p>
            <a:pPr algn="just"/>
            <a:r>
              <a:rPr lang="en-US" sz="1800" dirty="0" smtClean="0">
                <a:solidFill>
                  <a:schemeClr val="tx1"/>
                </a:solidFill>
                <a:latin typeface="Times New Roman" panose="02020603050405020304" pitchFamily="18" charset="0"/>
                <a:cs typeface="Times New Roman" panose="02020603050405020304" pitchFamily="18" charset="0"/>
              </a:rPr>
              <a:t>Block level elements </a:t>
            </a:r>
            <a:r>
              <a:rPr lang="en-US" sz="1800" dirty="0">
                <a:solidFill>
                  <a:schemeClr val="tx1"/>
                </a:solidFill>
                <a:latin typeface="Times New Roman" panose="02020603050405020304" pitchFamily="18" charset="0"/>
                <a:cs typeface="Times New Roman" panose="02020603050405020304" pitchFamily="18" charset="0"/>
              </a:rPr>
              <a:t>format blocks of text. They take up 100% of the available </a:t>
            </a:r>
            <a:r>
              <a:rPr lang="en-US" sz="1800" dirty="0" smtClean="0">
                <a:solidFill>
                  <a:schemeClr val="tx1"/>
                </a:solidFill>
                <a:latin typeface="Times New Roman" panose="02020603050405020304" pitchFamily="18" charset="0"/>
                <a:cs typeface="Times New Roman" panose="02020603050405020304" pitchFamily="18" charset="0"/>
              </a:rPr>
              <a:t>width, with </a:t>
            </a:r>
            <a:r>
              <a:rPr lang="en-US" sz="1800" dirty="0">
                <a:solidFill>
                  <a:schemeClr val="tx1"/>
                </a:solidFill>
                <a:latin typeface="Times New Roman" panose="02020603050405020304" pitchFamily="18" charset="0"/>
                <a:cs typeface="Times New Roman" panose="02020603050405020304" pitchFamily="18" charset="0"/>
              </a:rPr>
              <a:t>line breaks before and after each </a:t>
            </a:r>
            <a:r>
              <a:rPr lang="en-US" sz="1800" dirty="0" smtClean="0">
                <a:solidFill>
                  <a:schemeClr val="tx1"/>
                </a:solidFill>
                <a:latin typeface="Times New Roman" panose="02020603050405020304" pitchFamily="18" charset="0"/>
                <a:cs typeface="Times New Roman" panose="02020603050405020304" pitchFamily="18" charset="0"/>
              </a:rPr>
              <a:t>element. </a:t>
            </a:r>
          </a:p>
          <a:p>
            <a:pPr algn="just"/>
            <a:r>
              <a:rPr lang="en-US" sz="1800" dirty="0" smtClean="0">
                <a:solidFill>
                  <a:schemeClr val="tx1"/>
                </a:solidFill>
                <a:latin typeface="Times New Roman" panose="02020603050405020304" pitchFamily="18" charset="0"/>
                <a:cs typeface="Times New Roman" panose="02020603050405020304" pitchFamily="18" charset="0"/>
              </a:rPr>
              <a:t>Block level elements </a:t>
            </a:r>
            <a:r>
              <a:rPr lang="en-US" sz="1800" dirty="0">
                <a:solidFill>
                  <a:schemeClr val="tx1"/>
                </a:solidFill>
                <a:latin typeface="Times New Roman" panose="02020603050405020304" pitchFamily="18" charset="0"/>
                <a:cs typeface="Times New Roman" panose="02020603050405020304" pitchFamily="18" charset="0"/>
              </a:rPr>
              <a:t>can be introduced into other </a:t>
            </a:r>
            <a:r>
              <a:rPr lang="en-US" sz="1800" dirty="0" smtClean="0">
                <a:solidFill>
                  <a:schemeClr val="tx1"/>
                </a:solidFill>
                <a:latin typeface="Times New Roman" panose="02020603050405020304" pitchFamily="18" charset="0"/>
                <a:cs typeface="Times New Roman" panose="02020603050405020304" pitchFamily="18" charset="0"/>
              </a:rPr>
              <a:t>block level elements</a:t>
            </a:r>
            <a:r>
              <a:rPr lang="en-US" sz="1800" dirty="0">
                <a:solidFill>
                  <a:schemeClr val="tx1"/>
                </a:solidFill>
                <a:latin typeface="Times New Roman" panose="02020603050405020304" pitchFamily="18" charset="0"/>
                <a:cs typeface="Times New Roman" panose="02020603050405020304" pitchFamily="18" charset="0"/>
              </a:rPr>
              <a:t>, but they cannot be </a:t>
            </a:r>
            <a:r>
              <a:rPr lang="en-US" sz="1800" dirty="0" smtClean="0">
                <a:solidFill>
                  <a:schemeClr val="tx1"/>
                </a:solidFill>
                <a:latin typeface="Times New Roman" panose="02020603050405020304" pitchFamily="18" charset="0"/>
                <a:cs typeface="Times New Roman" panose="02020603050405020304" pitchFamily="18" charset="0"/>
              </a:rPr>
              <a:t>introduced into </a:t>
            </a:r>
            <a:r>
              <a:rPr lang="en-US" sz="1800" dirty="0">
                <a:solidFill>
                  <a:schemeClr val="tx1"/>
                </a:solidFill>
                <a:latin typeface="Times New Roman" panose="02020603050405020304" pitchFamily="18" charset="0"/>
                <a:cs typeface="Times New Roman" panose="02020603050405020304" pitchFamily="18" charset="0"/>
              </a:rPr>
              <a:t>inline elements without causing a disturbance.</a:t>
            </a:r>
          </a:p>
          <a:p>
            <a:pPr algn="just"/>
            <a:r>
              <a:rPr lang="en-US" sz="1800" dirty="0" smtClean="0">
                <a:solidFill>
                  <a:schemeClr val="tx1"/>
                </a:solidFill>
                <a:latin typeface="Times New Roman" panose="02020603050405020304" pitchFamily="18" charset="0"/>
                <a:cs typeface="Times New Roman" panose="02020603050405020304" pitchFamily="18" charset="0"/>
              </a:rPr>
              <a:t>Block level elements </a:t>
            </a:r>
            <a:r>
              <a:rPr lang="en-US" sz="1800" dirty="0">
                <a:solidFill>
                  <a:schemeClr val="tx1"/>
                </a:solidFill>
                <a:latin typeface="Times New Roman" panose="02020603050405020304" pitchFamily="18" charset="0"/>
                <a:cs typeface="Times New Roman" panose="02020603050405020304" pitchFamily="18" charset="0"/>
              </a:rPr>
              <a:t>are most commonly used to create headings, paragraphs, </a:t>
            </a:r>
            <a:r>
              <a:rPr lang="en-US" sz="1800" dirty="0" smtClean="0">
                <a:solidFill>
                  <a:schemeClr val="tx1"/>
                </a:solidFill>
                <a:latin typeface="Times New Roman" panose="02020603050405020304" pitchFamily="18" charset="0"/>
                <a:cs typeface="Times New Roman" panose="02020603050405020304" pitchFamily="18" charset="0"/>
              </a:rPr>
              <a:t>page divisions</a:t>
            </a:r>
            <a:r>
              <a:rPr lang="en-US" sz="1800" dirty="0">
                <a:solidFill>
                  <a:schemeClr val="tx1"/>
                </a:solidFill>
                <a:latin typeface="Times New Roman" panose="02020603050405020304" pitchFamily="18" charset="0"/>
                <a:cs typeface="Times New Roman" panose="02020603050405020304" pitchFamily="18" charset="0"/>
              </a:rPr>
              <a:t>, lists and tables, but are not limited to these choices</a:t>
            </a:r>
            <a:r>
              <a:rPr lang="en-US" sz="1800" dirty="0" smtClean="0">
                <a:solidFill>
                  <a:schemeClr val="tx1"/>
                </a:solidFill>
                <a:latin typeface="Times New Roman" panose="02020603050405020304" pitchFamily="18" charset="0"/>
                <a:cs typeface="Times New Roman" panose="02020603050405020304" pitchFamily="18" charset="0"/>
              </a:rPr>
              <a:t>.</a:t>
            </a:r>
          </a:p>
          <a:p>
            <a:pPr algn="just"/>
            <a:r>
              <a:rPr lang="en-US" sz="1800" dirty="0">
                <a:solidFill>
                  <a:schemeClr val="tx1"/>
                </a:solidFill>
                <a:latin typeface="Times New Roman" panose="02020603050405020304" pitchFamily="18" charset="0"/>
                <a:cs typeface="Times New Roman" panose="02020603050405020304" pitchFamily="18" charset="0"/>
              </a:rPr>
              <a:t>By default, </a:t>
            </a:r>
            <a:r>
              <a:rPr lang="en-US" sz="1800" dirty="0" smtClean="0">
                <a:solidFill>
                  <a:schemeClr val="tx1"/>
                </a:solidFill>
                <a:latin typeface="Times New Roman" panose="02020603050405020304" pitchFamily="18" charset="0"/>
                <a:cs typeface="Times New Roman" panose="02020603050405020304" pitchFamily="18" charset="0"/>
              </a:rPr>
              <a:t>block level elements </a:t>
            </a:r>
            <a:r>
              <a:rPr lang="en-US" sz="1800" dirty="0">
                <a:solidFill>
                  <a:schemeClr val="tx1"/>
                </a:solidFill>
                <a:latin typeface="Times New Roman" panose="02020603050405020304" pitchFamily="18" charset="0"/>
                <a:cs typeface="Times New Roman" panose="02020603050405020304" pitchFamily="18" charset="0"/>
              </a:rPr>
              <a:t>begin on new </a:t>
            </a:r>
            <a:r>
              <a:rPr lang="en-US" sz="1800" dirty="0" smtClean="0">
                <a:solidFill>
                  <a:schemeClr val="tx1"/>
                </a:solidFill>
                <a:latin typeface="Times New Roman" panose="02020603050405020304" pitchFamily="18" charset="0"/>
                <a:cs typeface="Times New Roman" panose="02020603050405020304" pitchFamily="18" charset="0"/>
              </a:rPr>
              <a:t>lines</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and create </a:t>
            </a:r>
            <a:r>
              <a:rPr lang="en-US" sz="1800" dirty="0">
                <a:solidFill>
                  <a:schemeClr val="tx1"/>
                </a:solidFill>
                <a:latin typeface="Times New Roman" panose="02020603050405020304" pitchFamily="18" charset="0"/>
                <a:cs typeface="Times New Roman" panose="02020603050405020304" pitchFamily="18" charset="0"/>
              </a:rPr>
              <a:t>larger structures (than inline elements</a:t>
            </a:r>
            <a:r>
              <a:rPr lang="en-US" sz="1800" dirty="0" smtClean="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000" b="1" i="1" u="sng" dirty="0" smtClean="0">
                <a:solidFill>
                  <a:schemeClr val="tx1"/>
                </a:solidFill>
                <a:latin typeface="Times New Roman" panose="02020603050405020304" pitchFamily="18" charset="0"/>
                <a:cs typeface="Times New Roman" panose="02020603050405020304" pitchFamily="18" charset="0"/>
              </a:rPr>
              <a:t>Examples</a:t>
            </a:r>
          </a:p>
          <a:p>
            <a:pPr lvl="1"/>
            <a:r>
              <a:rPr lang="en-US" sz="1800" dirty="0">
                <a:latin typeface="Times New Roman" panose="02020603050405020304" pitchFamily="18" charset="0"/>
                <a:cs typeface="Times New Roman" panose="02020603050405020304" pitchFamily="18" charset="0"/>
              </a:rPr>
              <a:t>p</a:t>
            </a:r>
          </a:p>
          <a:p>
            <a:pPr lvl="1"/>
            <a:r>
              <a:rPr lang="pt-BR" sz="1800" dirty="0">
                <a:latin typeface="Times New Roman" panose="02020603050405020304" pitchFamily="18" charset="0"/>
                <a:cs typeface="Times New Roman" panose="02020603050405020304" pitchFamily="18" charset="0"/>
              </a:rPr>
              <a:t>h1, h2, h3, h4, h5, h6</a:t>
            </a:r>
          </a:p>
          <a:p>
            <a:pPr lvl="1"/>
            <a:r>
              <a:rPr lang="en-US" sz="1800" dirty="0" err="1">
                <a:latin typeface="Times New Roman" panose="02020603050405020304" pitchFamily="18" charset="0"/>
                <a:cs typeface="Times New Roman" panose="02020603050405020304" pitchFamily="18" charset="0"/>
              </a:rPr>
              <a:t>ol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ul</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pre</a:t>
            </a:r>
          </a:p>
          <a:p>
            <a:pPr lvl="1"/>
            <a:r>
              <a:rPr lang="en-US" sz="1800" dirty="0" smtClean="0">
                <a:latin typeface="Times New Roman" panose="02020603050405020304" pitchFamily="18" charset="0"/>
                <a:cs typeface="Times New Roman" panose="02020603050405020304" pitchFamily="18" charset="0"/>
              </a:rPr>
              <a:t>div</a:t>
            </a:r>
            <a:endParaRPr lang="en-US" sz="1800" dirty="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form</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table</a:t>
            </a:r>
            <a:endParaRPr lang="en-US" sz="1800" b="1" i="1" u="sng" dirty="0">
              <a:solidFill>
                <a:schemeClr val="tx1"/>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u="sng" smtClean="0"/>
              <a:pPr/>
              <a:t>3/9/2017</a:t>
            </a:fld>
            <a:endParaRPr lang="en-US" u="sng"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18</a:t>
            </a:fld>
            <a:endParaRPr lang="en-US" dirty="0"/>
          </a:p>
        </p:txBody>
      </p:sp>
    </p:spTree>
    <p:extLst>
      <p:ext uri="{BB962C8B-B14F-4D97-AF65-F5344CB8AC3E}">
        <p14:creationId xmlns:p14="http://schemas.microsoft.com/office/powerpoint/2010/main" xmlns="" val="1605662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smtClean="0">
                <a:latin typeface="Times New Roman" pitchFamily="18" charset="0"/>
                <a:cs typeface="Times New Roman" pitchFamily="18" charset="0"/>
              </a:rPr>
              <a:t>Block Level &amp; Text Level (Inline) Elements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177307"/>
          </a:xfrm>
        </p:spPr>
        <p:txBody>
          <a:bodyPr>
            <a:noAutofit/>
          </a:bodyPr>
          <a:lstStyle/>
          <a:p>
            <a:pPr marL="0" indent="0" algn="just">
              <a:buNone/>
            </a:pPr>
            <a:r>
              <a:rPr lang="en-US" sz="2000" b="1" i="1" u="sng" dirty="0" smtClean="0">
                <a:solidFill>
                  <a:schemeClr val="tx1"/>
                </a:solidFill>
                <a:latin typeface="Times New Roman" panose="02020603050405020304" pitchFamily="18" charset="0"/>
                <a:cs typeface="Times New Roman" panose="02020603050405020304" pitchFamily="18" charset="0"/>
              </a:rPr>
              <a:t>Inline Elements</a:t>
            </a:r>
          </a:p>
          <a:p>
            <a:pPr algn="just"/>
            <a:r>
              <a:rPr lang="en-US" sz="1800" dirty="0">
                <a:solidFill>
                  <a:schemeClr val="tx1"/>
                </a:solidFill>
                <a:latin typeface="Times New Roman" panose="02020603050405020304" pitchFamily="18" charset="0"/>
                <a:cs typeface="Times New Roman" panose="02020603050405020304" pitchFamily="18" charset="0"/>
              </a:rPr>
              <a:t>In contrast to a </a:t>
            </a:r>
            <a:r>
              <a:rPr lang="en-US" sz="1800" dirty="0" smtClean="0">
                <a:solidFill>
                  <a:schemeClr val="tx1"/>
                </a:solidFill>
                <a:latin typeface="Times New Roman" panose="02020603050405020304" pitchFamily="18" charset="0"/>
                <a:cs typeface="Times New Roman" panose="02020603050405020304" pitchFamily="18" charset="0"/>
              </a:rPr>
              <a:t>block level element</a:t>
            </a:r>
            <a:r>
              <a:rPr lang="en-US" sz="1800" dirty="0">
                <a:solidFill>
                  <a:schemeClr val="tx1"/>
                </a:solidFill>
                <a:latin typeface="Times New Roman" panose="02020603050405020304" pitchFamily="18" charset="0"/>
                <a:cs typeface="Times New Roman" panose="02020603050405020304" pitchFamily="18" charset="0"/>
              </a:rPr>
              <a:t>, an inline element can</a:t>
            </a:r>
            <a:r>
              <a:rPr lang="en-US" sz="1800" dirty="0" smtClean="0">
                <a:solidFill>
                  <a:schemeClr val="tx1"/>
                </a:solidFill>
                <a:latin typeface="Times New Roman" panose="02020603050405020304" pitchFamily="18" charset="0"/>
                <a:cs typeface="Times New Roman" panose="02020603050405020304" pitchFamily="18" charset="0"/>
              </a:rPr>
              <a:t>:</a:t>
            </a:r>
          </a:p>
          <a:p>
            <a:pPr lvl="1" algn="just"/>
            <a:r>
              <a:rPr lang="en-US" sz="1800" dirty="0">
                <a:solidFill>
                  <a:schemeClr val="tx1"/>
                </a:solidFill>
                <a:latin typeface="Times New Roman" panose="02020603050405020304" pitchFamily="18" charset="0"/>
                <a:cs typeface="Times New Roman" panose="02020603050405020304" pitchFamily="18" charset="0"/>
              </a:rPr>
              <a:t>Begin within a line</a:t>
            </a:r>
          </a:p>
          <a:p>
            <a:pPr lvl="1" algn="just"/>
            <a:r>
              <a:rPr lang="en-US" sz="1800" dirty="0">
                <a:solidFill>
                  <a:schemeClr val="tx1"/>
                </a:solidFill>
                <a:latin typeface="Times New Roman" panose="02020603050405020304" pitchFamily="18" charset="0"/>
                <a:cs typeface="Times New Roman" panose="02020603050405020304" pitchFamily="18" charset="0"/>
              </a:rPr>
              <a:t>Does not start a new line</a:t>
            </a:r>
          </a:p>
          <a:p>
            <a:pPr lvl="1" algn="just"/>
            <a:r>
              <a:rPr lang="en-US" sz="1800" dirty="0">
                <a:solidFill>
                  <a:schemeClr val="tx1"/>
                </a:solidFill>
                <a:latin typeface="Times New Roman" panose="02020603050405020304" pitchFamily="18" charset="0"/>
                <a:cs typeface="Times New Roman" panose="02020603050405020304" pitchFamily="18" charset="0"/>
              </a:rPr>
              <a:t>Its width only extends as far as it is defined by its </a:t>
            </a:r>
            <a:r>
              <a:rPr lang="en-US" sz="1800" dirty="0" smtClean="0">
                <a:solidFill>
                  <a:schemeClr val="tx1"/>
                </a:solidFill>
                <a:latin typeface="Times New Roman" panose="02020603050405020304" pitchFamily="18" charset="0"/>
                <a:cs typeface="Times New Roman" panose="02020603050405020304" pitchFamily="18" charset="0"/>
              </a:rPr>
              <a:t>tags</a:t>
            </a:r>
          </a:p>
          <a:p>
            <a:pPr algn="just"/>
            <a:r>
              <a:rPr lang="en-US" sz="1800" dirty="0">
                <a:solidFill>
                  <a:schemeClr val="tx1"/>
                </a:solidFill>
                <a:latin typeface="Times New Roman" panose="02020603050405020304" pitchFamily="18" charset="0"/>
                <a:cs typeface="Times New Roman" panose="02020603050405020304" pitchFamily="18" charset="0"/>
              </a:rPr>
              <a:t>It can contain data and other inline </a:t>
            </a:r>
            <a:r>
              <a:rPr lang="en-US" sz="1800" dirty="0" smtClean="0">
                <a:solidFill>
                  <a:schemeClr val="tx1"/>
                </a:solidFill>
                <a:latin typeface="Times New Roman" panose="02020603050405020304" pitchFamily="18" charset="0"/>
                <a:cs typeface="Times New Roman" panose="02020603050405020304" pitchFamily="18" charset="0"/>
              </a:rPr>
              <a:t>elements.</a:t>
            </a:r>
          </a:p>
          <a:p>
            <a:pPr algn="just"/>
            <a:r>
              <a:rPr lang="en-US" sz="1800" dirty="0" smtClean="0">
                <a:solidFill>
                  <a:schemeClr val="tx1"/>
                </a:solidFill>
                <a:latin typeface="Times New Roman" panose="02020603050405020304" pitchFamily="18" charset="0"/>
                <a:cs typeface="Times New Roman" panose="02020603050405020304" pitchFamily="18" charset="0"/>
              </a:rPr>
              <a:t>Inline </a:t>
            </a:r>
            <a:r>
              <a:rPr lang="en-US" sz="1800" dirty="0">
                <a:solidFill>
                  <a:schemeClr val="tx1"/>
                </a:solidFill>
                <a:latin typeface="Times New Roman" panose="02020603050405020304" pitchFamily="18" charset="0"/>
                <a:cs typeface="Times New Roman" panose="02020603050405020304" pitchFamily="18" charset="0"/>
              </a:rPr>
              <a:t>elements create shorter structures (than block level elements).</a:t>
            </a:r>
          </a:p>
          <a:p>
            <a:pPr algn="just"/>
            <a:r>
              <a:rPr lang="en-US" sz="1800" dirty="0" smtClean="0">
                <a:solidFill>
                  <a:schemeClr val="tx1"/>
                </a:solidFill>
                <a:latin typeface="Times New Roman" panose="02020603050405020304" pitchFamily="18" charset="0"/>
                <a:cs typeface="Times New Roman" panose="02020603050405020304" pitchFamily="18" charset="0"/>
              </a:rPr>
              <a:t>An </a:t>
            </a:r>
            <a:r>
              <a:rPr lang="en-US" sz="1800" dirty="0">
                <a:solidFill>
                  <a:schemeClr val="tx1"/>
                </a:solidFill>
                <a:latin typeface="Times New Roman" panose="02020603050405020304" pitchFamily="18" charset="0"/>
                <a:cs typeface="Times New Roman" panose="02020603050405020304" pitchFamily="18" charset="0"/>
              </a:rPr>
              <a:t>example of an inline element is the &lt;strong&gt; tag, which makes the </a:t>
            </a:r>
            <a:r>
              <a:rPr lang="en-US" sz="1800" dirty="0" smtClean="0">
                <a:solidFill>
                  <a:schemeClr val="tx1"/>
                </a:solidFill>
                <a:latin typeface="Times New Roman" panose="02020603050405020304" pitchFamily="18" charset="0"/>
                <a:cs typeface="Times New Roman" panose="02020603050405020304" pitchFamily="18" charset="0"/>
              </a:rPr>
              <a:t>font of </a:t>
            </a:r>
            <a:r>
              <a:rPr lang="en-US" sz="1800" dirty="0">
                <a:solidFill>
                  <a:schemeClr val="tx1"/>
                </a:solidFill>
                <a:latin typeface="Times New Roman" panose="02020603050405020304" pitchFamily="18" charset="0"/>
                <a:cs typeface="Times New Roman" panose="02020603050405020304" pitchFamily="18" charset="0"/>
              </a:rPr>
              <a:t>the text content contained within boldface. </a:t>
            </a:r>
            <a:endParaRPr lang="en-US" sz="18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i="1" u="sng" dirty="0" smtClean="0">
                <a:solidFill>
                  <a:schemeClr val="tx1"/>
                </a:solidFill>
                <a:latin typeface="Times New Roman" panose="02020603050405020304" pitchFamily="18" charset="0"/>
                <a:cs typeface="Times New Roman" panose="02020603050405020304" pitchFamily="18" charset="0"/>
              </a:rPr>
              <a:t>Examples</a:t>
            </a:r>
          </a:p>
          <a:p>
            <a:pPr algn="just"/>
            <a:r>
              <a:rPr lang="en-US" sz="1800" dirty="0" smtClean="0">
                <a:solidFill>
                  <a:schemeClr val="tx1"/>
                </a:solidFill>
                <a:latin typeface="Times New Roman" panose="02020603050405020304" pitchFamily="18" charset="0"/>
                <a:cs typeface="Times New Roman" panose="02020603050405020304" pitchFamily="18" charset="0"/>
              </a:rPr>
              <a:t>&lt;b&gt; &lt;/b&gt;</a:t>
            </a:r>
          </a:p>
          <a:p>
            <a:pPr algn="just"/>
            <a:r>
              <a:rPr lang="en-US" sz="1800" dirty="0" smtClean="0">
                <a:solidFill>
                  <a:schemeClr val="tx1"/>
                </a:solidFill>
                <a:latin typeface="Times New Roman" panose="02020603050405020304" pitchFamily="18" charset="0"/>
                <a:cs typeface="Times New Roman" panose="02020603050405020304" pitchFamily="18" charset="0"/>
              </a:rPr>
              <a:t>&lt;big&gt;  &lt;/big&gt;</a:t>
            </a:r>
          </a:p>
          <a:p>
            <a:pPr algn="just"/>
            <a:r>
              <a:rPr lang="en-US" sz="1800" dirty="0" smtClean="0">
                <a:solidFill>
                  <a:schemeClr val="tx1"/>
                </a:solidFill>
                <a:latin typeface="Times New Roman" panose="02020603050405020304" pitchFamily="18" charset="0"/>
                <a:cs typeface="Times New Roman" panose="02020603050405020304" pitchFamily="18" charset="0"/>
              </a:rPr>
              <a:t>&lt;</a:t>
            </a:r>
            <a:r>
              <a:rPr lang="en-US" sz="1800" dirty="0" err="1" smtClean="0">
                <a:solidFill>
                  <a:schemeClr val="tx1"/>
                </a:solidFill>
                <a:latin typeface="Times New Roman" panose="02020603050405020304" pitchFamily="18" charset="0"/>
                <a:cs typeface="Times New Roman" panose="02020603050405020304" pitchFamily="18" charset="0"/>
              </a:rPr>
              <a:t>i</a:t>
            </a:r>
            <a:r>
              <a:rPr lang="en-US" sz="1800" dirty="0" smtClean="0">
                <a:solidFill>
                  <a:schemeClr val="tx1"/>
                </a:solidFill>
                <a:latin typeface="Times New Roman" panose="02020603050405020304" pitchFamily="18" charset="0"/>
                <a:cs typeface="Times New Roman" panose="02020603050405020304" pitchFamily="18" charset="0"/>
              </a:rPr>
              <a:t>&gt; &lt;/</a:t>
            </a:r>
            <a:r>
              <a:rPr lang="en-US" sz="1800" dirty="0" err="1" smtClean="0">
                <a:solidFill>
                  <a:schemeClr val="tx1"/>
                </a:solidFill>
                <a:latin typeface="Times New Roman" panose="02020603050405020304" pitchFamily="18" charset="0"/>
                <a:cs typeface="Times New Roman" panose="02020603050405020304" pitchFamily="18" charset="0"/>
              </a:rPr>
              <a:t>i</a:t>
            </a:r>
            <a:r>
              <a:rPr lang="en-US" sz="1800" dirty="0" smtClean="0">
                <a:solidFill>
                  <a:schemeClr val="tx1"/>
                </a:solidFill>
                <a:latin typeface="Times New Roman" panose="02020603050405020304" pitchFamily="18" charset="0"/>
                <a:cs typeface="Times New Roman" panose="02020603050405020304" pitchFamily="18" charset="0"/>
              </a:rPr>
              <a:t>&gt;</a:t>
            </a:r>
          </a:p>
          <a:p>
            <a:pPr algn="just"/>
            <a:r>
              <a:rPr lang="en-US" sz="1800" dirty="0" smtClean="0">
                <a:solidFill>
                  <a:schemeClr val="tx1"/>
                </a:solidFill>
                <a:latin typeface="Times New Roman" panose="02020603050405020304" pitchFamily="18" charset="0"/>
                <a:cs typeface="Times New Roman" panose="02020603050405020304" pitchFamily="18" charset="0"/>
              </a:rPr>
              <a:t>&lt;small&gt; &lt;/small&gt;</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19</a:t>
            </a:fld>
            <a:endParaRPr lang="en-US" dirty="0"/>
          </a:p>
        </p:txBody>
      </p:sp>
    </p:spTree>
    <p:extLst>
      <p:ext uri="{BB962C8B-B14F-4D97-AF65-F5344CB8AC3E}">
        <p14:creationId xmlns:p14="http://schemas.microsoft.com/office/powerpoint/2010/main" xmlns="" val="3319864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Introduction to HTML</a:t>
            </a:r>
          </a:p>
        </p:txBody>
      </p:sp>
      <p:sp>
        <p:nvSpPr>
          <p:cNvPr id="3" name="Content Placeholder 2"/>
          <p:cNvSpPr>
            <a:spLocks noGrp="1"/>
          </p:cNvSpPr>
          <p:nvPr>
            <p:ph idx="1"/>
          </p:nvPr>
        </p:nvSpPr>
        <p:spPr>
          <a:xfrm>
            <a:off x="746975" y="1179043"/>
            <a:ext cx="10606825" cy="5350546"/>
          </a:xfrm>
        </p:spPr>
        <p:txBody>
          <a:bodyPr>
            <a:normAutofit fontScale="47500" lnSpcReduction="20000"/>
          </a:bodyPr>
          <a:lstStyle/>
          <a:p>
            <a:pPr algn="just">
              <a:lnSpc>
                <a:spcPct val="170000"/>
              </a:lnSpc>
              <a:defRPr/>
            </a:pPr>
            <a:r>
              <a:rPr lang="en-US" sz="3300" dirty="0" err="1">
                <a:solidFill>
                  <a:schemeClr val="tx1">
                    <a:lumMod val="85000"/>
                  </a:schemeClr>
                </a:solidFill>
                <a:latin typeface="Times New Roman" panose="02020603050405020304" pitchFamily="18" charset="0"/>
                <a:cs typeface="Times New Roman" panose="02020603050405020304" pitchFamily="18" charset="0"/>
              </a:rPr>
              <a:t>HyperText</a:t>
            </a:r>
            <a:r>
              <a:rPr lang="en-US" sz="3300" dirty="0">
                <a:solidFill>
                  <a:schemeClr val="tx1">
                    <a:lumMod val="85000"/>
                  </a:schemeClr>
                </a:solidFill>
                <a:latin typeface="Times New Roman" panose="02020603050405020304" pitchFamily="18" charset="0"/>
                <a:cs typeface="Times New Roman" panose="02020603050405020304" pitchFamily="18" charset="0"/>
              </a:rPr>
              <a:t> Markup Language (HTML) is the standard markup language for creating web pages and web applications.</a:t>
            </a:r>
          </a:p>
          <a:p>
            <a:pPr lvl="1" algn="just">
              <a:lnSpc>
                <a:spcPct val="170000"/>
              </a:lnSpc>
              <a:defRPr/>
            </a:pPr>
            <a:r>
              <a:rPr lang="en-US" sz="3300" dirty="0">
                <a:solidFill>
                  <a:schemeClr val="tx1">
                    <a:lumMod val="85000"/>
                  </a:schemeClr>
                </a:solidFill>
                <a:latin typeface="Times New Roman" panose="02020603050405020304" pitchFamily="18" charset="0"/>
                <a:cs typeface="Times New Roman" panose="02020603050405020304" pitchFamily="18" charset="0"/>
              </a:rPr>
              <a:t>Hypertext refers to the way in which Web pages (HTML documents) are linked together</a:t>
            </a:r>
            <a:r>
              <a:rPr lang="en-US" sz="3300" dirty="0" smtClean="0">
                <a:solidFill>
                  <a:schemeClr val="tx1">
                    <a:lumMod val="85000"/>
                  </a:schemeClr>
                </a:solidFill>
                <a:latin typeface="Times New Roman" panose="02020603050405020304" pitchFamily="18" charset="0"/>
                <a:cs typeface="Times New Roman" panose="02020603050405020304" pitchFamily="18" charset="0"/>
              </a:rPr>
              <a:t>.</a:t>
            </a:r>
            <a:endParaRPr lang="en-US" sz="3300" dirty="0">
              <a:solidFill>
                <a:schemeClr val="tx1">
                  <a:lumMod val="85000"/>
                </a:schemeClr>
              </a:solidFill>
              <a:latin typeface="Times New Roman" panose="02020603050405020304" pitchFamily="18" charset="0"/>
              <a:cs typeface="Times New Roman" panose="02020603050405020304" pitchFamily="18" charset="0"/>
            </a:endParaRPr>
          </a:p>
          <a:p>
            <a:pPr lvl="1" algn="just">
              <a:lnSpc>
                <a:spcPct val="170000"/>
              </a:lnSpc>
              <a:defRPr/>
            </a:pPr>
            <a:r>
              <a:rPr lang="en-US" sz="3300" dirty="0" smtClean="0">
                <a:solidFill>
                  <a:schemeClr val="tx1">
                    <a:lumMod val="85000"/>
                  </a:schemeClr>
                </a:solidFill>
                <a:latin typeface="Times New Roman" panose="02020603050405020304" pitchFamily="18" charset="0"/>
                <a:cs typeface="Times New Roman" panose="02020603050405020304" pitchFamily="18" charset="0"/>
              </a:rPr>
              <a:t>HTML  "marks-up</a:t>
            </a:r>
            <a:r>
              <a:rPr lang="en-US" sz="3300" dirty="0">
                <a:solidFill>
                  <a:schemeClr val="tx1">
                    <a:lumMod val="85000"/>
                  </a:schemeClr>
                </a:solidFill>
                <a:latin typeface="Times New Roman" panose="02020603050405020304" pitchFamily="18" charset="0"/>
                <a:cs typeface="Times New Roman" panose="02020603050405020304" pitchFamily="18" charset="0"/>
              </a:rPr>
              <a:t>" a text document with tags that </a:t>
            </a:r>
            <a:r>
              <a:rPr lang="en-US" sz="3300" dirty="0" smtClean="0">
                <a:solidFill>
                  <a:schemeClr val="tx1">
                    <a:lumMod val="85000"/>
                  </a:schemeClr>
                </a:solidFill>
                <a:latin typeface="Times New Roman" panose="02020603050405020304" pitchFamily="18" charset="0"/>
                <a:cs typeface="Times New Roman" panose="02020603050405020304" pitchFamily="18" charset="0"/>
              </a:rPr>
              <a:t>tells </a:t>
            </a:r>
            <a:r>
              <a:rPr lang="en-US" sz="3300" dirty="0">
                <a:solidFill>
                  <a:schemeClr val="tx1">
                    <a:lumMod val="85000"/>
                  </a:schemeClr>
                </a:solidFill>
                <a:latin typeface="Times New Roman" panose="02020603050405020304" pitchFamily="18" charset="0"/>
                <a:cs typeface="Times New Roman" panose="02020603050405020304" pitchFamily="18" charset="0"/>
              </a:rPr>
              <a:t>a Web browser how to structure it to display.</a:t>
            </a:r>
          </a:p>
          <a:p>
            <a:pPr algn="just">
              <a:lnSpc>
                <a:spcPct val="170000"/>
              </a:lnSpc>
              <a:defRPr/>
            </a:pPr>
            <a:r>
              <a:rPr lang="en-US" sz="3300" dirty="0">
                <a:solidFill>
                  <a:schemeClr val="tx1">
                    <a:lumMod val="85000"/>
                  </a:schemeClr>
                </a:solidFill>
                <a:latin typeface="Times New Roman" panose="02020603050405020304" pitchFamily="18" charset="0"/>
                <a:cs typeface="Times New Roman" panose="02020603050405020304" pitchFamily="18" charset="0"/>
              </a:rPr>
              <a:t>Originally, HTML was developed with the intent of defining the structure of documents like headings, paragraphs, lists, and so forth to facilitate the sharing of scientific information between researchers.</a:t>
            </a:r>
          </a:p>
          <a:p>
            <a:pPr algn="just">
              <a:lnSpc>
                <a:spcPct val="170000"/>
              </a:lnSpc>
              <a:defRPr/>
            </a:pPr>
            <a:r>
              <a:rPr lang="en-US" sz="3300" dirty="0">
                <a:solidFill>
                  <a:schemeClr val="tx1">
                    <a:lumMod val="85000"/>
                  </a:schemeClr>
                </a:solidFill>
                <a:latin typeface="Times New Roman" panose="02020603050405020304" pitchFamily="18" charset="0"/>
                <a:cs typeface="Times New Roman" panose="02020603050405020304" pitchFamily="18" charset="0"/>
              </a:rPr>
              <a:t>Now, HTML is being widely used to format web pages with the help of different tags available in HTML language.</a:t>
            </a:r>
          </a:p>
          <a:p>
            <a:pPr algn="just">
              <a:lnSpc>
                <a:spcPct val="170000"/>
              </a:lnSpc>
              <a:defRPr/>
            </a:pPr>
            <a:r>
              <a:rPr lang="en-US" sz="3300" dirty="0" smtClean="0">
                <a:solidFill>
                  <a:schemeClr val="tx1">
                    <a:lumMod val="85000"/>
                  </a:schemeClr>
                </a:solidFill>
                <a:latin typeface="Times New Roman" panose="02020603050405020304" pitchFamily="18" charset="0"/>
                <a:cs typeface="Times New Roman" panose="02020603050405020304" pitchFamily="18" charset="0"/>
              </a:rPr>
              <a:t>HTML was created by Berners-Lee in late 1991 but "HTML 2.0" was the first standard HTML specification which was published in 1995. </a:t>
            </a:r>
          </a:p>
          <a:p>
            <a:pPr algn="just">
              <a:lnSpc>
                <a:spcPct val="170000"/>
              </a:lnSpc>
              <a:defRPr/>
            </a:pPr>
            <a:r>
              <a:rPr lang="en-US" sz="3300" dirty="0">
                <a:solidFill>
                  <a:schemeClr val="tx1">
                    <a:lumMod val="85000"/>
                  </a:schemeClr>
                </a:solidFill>
                <a:latin typeface="Times New Roman" panose="02020603050405020304" pitchFamily="18" charset="0"/>
                <a:cs typeface="Times New Roman" panose="02020603050405020304" pitchFamily="18" charset="0"/>
              </a:rPr>
              <a:t>HTML 4.01 was a major version of HTML and it was published in late 1999. </a:t>
            </a:r>
          </a:p>
          <a:p>
            <a:pPr algn="just">
              <a:lnSpc>
                <a:spcPct val="170000"/>
              </a:lnSpc>
              <a:defRPr/>
            </a:pPr>
            <a:r>
              <a:rPr lang="en-US" sz="3300" dirty="0">
                <a:solidFill>
                  <a:schemeClr val="tx1">
                    <a:lumMod val="85000"/>
                  </a:schemeClr>
                </a:solidFill>
                <a:latin typeface="Times New Roman" panose="02020603050405020304" pitchFamily="18" charset="0"/>
                <a:cs typeface="Times New Roman" panose="02020603050405020304" pitchFamily="18" charset="0"/>
              </a:rPr>
              <a:t>Though HTML 4.01 version is widely used but currently we are having HTML-5 version which is an extension to HTML 4.01, and this version was published in 2012.</a:t>
            </a:r>
          </a:p>
          <a:p>
            <a:pPr algn="just"/>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xmlns="" val="35308291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smtClean="0">
                <a:latin typeface="Times New Roman" pitchFamily="18" charset="0"/>
                <a:cs typeface="Times New Roman" pitchFamily="18" charset="0"/>
              </a:rPr>
              <a:t>Grouping HTML Elements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177307"/>
          </a:xfrm>
        </p:spPr>
        <p:txBody>
          <a:bodyPr>
            <a:no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There are two important tags which we use very frequently to group various other </a:t>
            </a:r>
            <a:r>
              <a:rPr lang="en-US" sz="1800" dirty="0" smtClean="0">
                <a:solidFill>
                  <a:schemeClr val="tx1"/>
                </a:solidFill>
                <a:latin typeface="Times New Roman" panose="02020603050405020304" pitchFamily="18" charset="0"/>
                <a:cs typeface="Times New Roman" panose="02020603050405020304" pitchFamily="18" charset="0"/>
              </a:rPr>
              <a:t>HTML tags</a:t>
            </a:r>
          </a:p>
          <a:p>
            <a:pPr lvl="1" algn="just"/>
            <a:r>
              <a:rPr lang="en-US" sz="1800" dirty="0" smtClean="0">
                <a:solidFill>
                  <a:schemeClr val="tx1"/>
                </a:solidFill>
                <a:latin typeface="Times New Roman" panose="02020603050405020304" pitchFamily="18" charset="0"/>
                <a:cs typeface="Times New Roman" panose="02020603050405020304" pitchFamily="18" charset="0"/>
              </a:rPr>
              <a:t> &lt;div</a:t>
            </a:r>
            <a:r>
              <a:rPr lang="en-US" sz="1800" dirty="0">
                <a:solidFill>
                  <a:schemeClr val="tx1"/>
                </a:solidFill>
                <a:latin typeface="Times New Roman" panose="02020603050405020304" pitchFamily="18" charset="0"/>
                <a:cs typeface="Times New Roman" panose="02020603050405020304" pitchFamily="18" charset="0"/>
              </a:rPr>
              <a:t>&gt; </a:t>
            </a:r>
            <a:r>
              <a:rPr lang="en-US" sz="1800" dirty="0" smtClean="0">
                <a:solidFill>
                  <a:schemeClr val="tx1"/>
                </a:solidFill>
                <a:latin typeface="Times New Roman" panose="02020603050405020304" pitchFamily="18" charset="0"/>
                <a:cs typeface="Times New Roman" panose="02020603050405020304" pitchFamily="18" charset="0"/>
              </a:rPr>
              <a:t>tag</a:t>
            </a:r>
          </a:p>
          <a:p>
            <a:pPr lvl="1" algn="just"/>
            <a:r>
              <a:rPr lang="en-US" sz="1800" dirty="0" smtClean="0">
                <a:solidFill>
                  <a:schemeClr val="tx1"/>
                </a:solidFill>
                <a:latin typeface="Times New Roman" panose="02020603050405020304" pitchFamily="18" charset="0"/>
                <a:cs typeface="Times New Roman" panose="02020603050405020304" pitchFamily="18" charset="0"/>
              </a:rPr>
              <a:t>&lt;span</a:t>
            </a:r>
            <a:r>
              <a:rPr lang="en-US" sz="1800" dirty="0">
                <a:solidFill>
                  <a:schemeClr val="tx1"/>
                </a:solidFill>
                <a:latin typeface="Times New Roman" panose="02020603050405020304" pitchFamily="18" charset="0"/>
                <a:cs typeface="Times New Roman" panose="02020603050405020304" pitchFamily="18" charset="0"/>
              </a:rPr>
              <a:t>&gt; </a:t>
            </a:r>
            <a:r>
              <a:rPr lang="en-US" sz="1800" dirty="0" smtClean="0">
                <a:solidFill>
                  <a:schemeClr val="tx1"/>
                </a:solidFill>
                <a:latin typeface="Times New Roman" panose="02020603050405020304" pitchFamily="18" charset="0"/>
                <a:cs typeface="Times New Roman" panose="02020603050405020304" pitchFamily="18" charset="0"/>
              </a:rPr>
              <a:t>tag</a:t>
            </a:r>
          </a:p>
          <a:p>
            <a:pPr marL="0" indent="0" algn="just">
              <a:buNone/>
            </a:pPr>
            <a:r>
              <a:rPr lang="en-US" sz="2000" b="1" i="1" u="sng" dirty="0">
                <a:solidFill>
                  <a:schemeClr val="tx1"/>
                </a:solidFill>
                <a:latin typeface="Times New Roman" panose="02020603050405020304" pitchFamily="18" charset="0"/>
                <a:cs typeface="Times New Roman" panose="02020603050405020304" pitchFamily="18" charset="0"/>
              </a:rPr>
              <a:t>The &lt;div&gt; </a:t>
            </a:r>
            <a:r>
              <a:rPr lang="en-US" sz="2000" b="1" i="1" u="sng" dirty="0" smtClean="0">
                <a:solidFill>
                  <a:schemeClr val="tx1"/>
                </a:solidFill>
                <a:latin typeface="Times New Roman" panose="02020603050405020304" pitchFamily="18" charset="0"/>
                <a:cs typeface="Times New Roman" panose="02020603050405020304" pitchFamily="18" charset="0"/>
              </a:rPr>
              <a:t>tag</a:t>
            </a:r>
          </a:p>
          <a:p>
            <a:pPr algn="just"/>
            <a:r>
              <a:rPr lang="en-US" sz="1800" dirty="0">
                <a:solidFill>
                  <a:schemeClr val="tx1"/>
                </a:solidFill>
                <a:latin typeface="Times New Roman" panose="02020603050405020304" pitchFamily="18" charset="0"/>
                <a:cs typeface="Times New Roman" panose="02020603050405020304" pitchFamily="18" charset="0"/>
              </a:rPr>
              <a:t>This is the very important block level tag which plays a big role in grouping various </a:t>
            </a:r>
            <a:r>
              <a:rPr lang="en-US" sz="1800" dirty="0" smtClean="0">
                <a:solidFill>
                  <a:schemeClr val="tx1"/>
                </a:solidFill>
                <a:latin typeface="Times New Roman" panose="02020603050405020304" pitchFamily="18" charset="0"/>
                <a:cs typeface="Times New Roman" panose="02020603050405020304" pitchFamily="18" charset="0"/>
              </a:rPr>
              <a:t>other HTML </a:t>
            </a:r>
            <a:r>
              <a:rPr lang="en-US" sz="1800" dirty="0">
                <a:solidFill>
                  <a:schemeClr val="tx1"/>
                </a:solidFill>
                <a:latin typeface="Times New Roman" panose="02020603050405020304" pitchFamily="18" charset="0"/>
                <a:cs typeface="Times New Roman" panose="02020603050405020304" pitchFamily="18" charset="0"/>
              </a:rPr>
              <a:t>tags and applying CSS on group of elements.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Even </a:t>
            </a:r>
            <a:r>
              <a:rPr lang="en-US" sz="1800" dirty="0">
                <a:solidFill>
                  <a:schemeClr val="tx1"/>
                </a:solidFill>
                <a:latin typeface="Times New Roman" panose="02020603050405020304" pitchFamily="18" charset="0"/>
                <a:cs typeface="Times New Roman" panose="02020603050405020304" pitchFamily="18" charset="0"/>
              </a:rPr>
              <a:t>&lt;div&gt; tag can be used </a:t>
            </a:r>
            <a:r>
              <a:rPr lang="en-US" sz="1800" dirty="0" smtClean="0">
                <a:solidFill>
                  <a:schemeClr val="tx1"/>
                </a:solidFill>
                <a:latin typeface="Times New Roman" panose="02020603050405020304" pitchFamily="18" charset="0"/>
                <a:cs typeface="Times New Roman" panose="02020603050405020304" pitchFamily="18" charset="0"/>
              </a:rPr>
              <a:t>to create </a:t>
            </a:r>
            <a:r>
              <a:rPr lang="en-US" sz="1800" dirty="0">
                <a:solidFill>
                  <a:schemeClr val="tx1"/>
                </a:solidFill>
                <a:latin typeface="Times New Roman" panose="02020603050405020304" pitchFamily="18" charset="0"/>
                <a:cs typeface="Times New Roman" panose="02020603050405020304" pitchFamily="18" charset="0"/>
              </a:rPr>
              <a:t>webpage layout where we define different parts ( Left, Right, Top </a:t>
            </a:r>
            <a:r>
              <a:rPr lang="en-US" sz="1800" dirty="0" err="1">
                <a:solidFill>
                  <a:schemeClr val="tx1"/>
                </a:solidFill>
                <a:latin typeface="Times New Roman" panose="02020603050405020304" pitchFamily="18" charset="0"/>
                <a:cs typeface="Times New Roman" panose="02020603050405020304" pitchFamily="18" charset="0"/>
              </a:rPr>
              <a:t>etc</a:t>
            </a:r>
            <a:r>
              <a:rPr lang="en-US" sz="1800" dirty="0">
                <a:solidFill>
                  <a:schemeClr val="tx1"/>
                </a:solidFill>
                <a:latin typeface="Times New Roman" panose="02020603050405020304" pitchFamily="18" charset="0"/>
                <a:cs typeface="Times New Roman" panose="02020603050405020304" pitchFamily="18" charset="0"/>
              </a:rPr>
              <a:t>) of the </a:t>
            </a:r>
            <a:r>
              <a:rPr lang="en-US" sz="1800" dirty="0" smtClean="0">
                <a:solidFill>
                  <a:schemeClr val="tx1"/>
                </a:solidFill>
                <a:latin typeface="Times New Roman" panose="02020603050405020304" pitchFamily="18" charset="0"/>
                <a:cs typeface="Times New Roman" panose="02020603050405020304" pitchFamily="18" charset="0"/>
              </a:rPr>
              <a:t>page using </a:t>
            </a:r>
            <a:r>
              <a:rPr lang="en-US" sz="1800" dirty="0">
                <a:solidFill>
                  <a:schemeClr val="tx1"/>
                </a:solidFill>
                <a:latin typeface="Times New Roman" panose="02020603050405020304" pitchFamily="18" charset="0"/>
                <a:cs typeface="Times New Roman" panose="02020603050405020304" pitchFamily="18" charset="0"/>
              </a:rPr>
              <a:t>&lt;div&gt; tag.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This </a:t>
            </a:r>
            <a:r>
              <a:rPr lang="en-US" sz="1800" dirty="0">
                <a:solidFill>
                  <a:schemeClr val="tx1"/>
                </a:solidFill>
                <a:latin typeface="Times New Roman" panose="02020603050405020304" pitchFamily="18" charset="0"/>
                <a:cs typeface="Times New Roman" panose="02020603050405020304" pitchFamily="18" charset="0"/>
              </a:rPr>
              <a:t>tag does not provide any visual change on the block but this </a:t>
            </a:r>
            <a:r>
              <a:rPr lang="en-US" sz="1800" dirty="0" smtClean="0">
                <a:solidFill>
                  <a:schemeClr val="tx1"/>
                </a:solidFill>
                <a:latin typeface="Times New Roman" panose="02020603050405020304" pitchFamily="18" charset="0"/>
                <a:cs typeface="Times New Roman" panose="02020603050405020304" pitchFamily="18" charset="0"/>
              </a:rPr>
              <a:t>has more </a:t>
            </a:r>
            <a:r>
              <a:rPr lang="en-US" sz="1800" dirty="0">
                <a:solidFill>
                  <a:schemeClr val="tx1"/>
                </a:solidFill>
                <a:latin typeface="Times New Roman" panose="02020603050405020304" pitchFamily="18" charset="0"/>
                <a:cs typeface="Times New Roman" panose="02020603050405020304" pitchFamily="18" charset="0"/>
              </a:rPr>
              <a:t>meaning when it is used with CSS</a:t>
            </a:r>
            <a:r>
              <a:rPr lang="en-US" sz="1800" dirty="0" smtClean="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000" b="1" i="1" u="sng" dirty="0" smtClean="0">
                <a:solidFill>
                  <a:schemeClr val="tx1"/>
                </a:solidFill>
                <a:latin typeface="Times New Roman" panose="02020603050405020304" pitchFamily="18" charset="0"/>
                <a:cs typeface="Times New Roman" panose="02020603050405020304" pitchFamily="18" charset="0"/>
              </a:rPr>
              <a:t>The &lt;span&gt; tag</a:t>
            </a:r>
          </a:p>
          <a:p>
            <a:pPr algn="just"/>
            <a:r>
              <a:rPr lang="en-US" sz="1800" dirty="0">
                <a:solidFill>
                  <a:schemeClr val="tx1"/>
                </a:solidFill>
                <a:latin typeface="Times New Roman" panose="02020603050405020304" pitchFamily="18" charset="0"/>
                <a:cs typeface="Times New Roman" panose="02020603050405020304" pitchFamily="18" charset="0"/>
              </a:rPr>
              <a:t>The HTML &lt;span&gt; is an inline element and it can be used to group </a:t>
            </a:r>
            <a:r>
              <a:rPr lang="en-US" sz="1800" dirty="0" smtClean="0">
                <a:solidFill>
                  <a:schemeClr val="tx1"/>
                </a:solidFill>
                <a:latin typeface="Times New Roman" panose="02020603050405020304" pitchFamily="18" charset="0"/>
                <a:cs typeface="Times New Roman" panose="02020603050405020304" pitchFamily="18" charset="0"/>
              </a:rPr>
              <a:t>inline elements in an HTML </a:t>
            </a:r>
            <a:r>
              <a:rPr lang="en-US" sz="1800" dirty="0">
                <a:solidFill>
                  <a:schemeClr val="tx1"/>
                </a:solidFill>
                <a:latin typeface="Times New Roman" panose="02020603050405020304" pitchFamily="18" charset="0"/>
                <a:cs typeface="Times New Roman" panose="02020603050405020304" pitchFamily="18" charset="0"/>
              </a:rPr>
              <a:t>document. This tag also does not provide any visual change on the block but </a:t>
            </a:r>
            <a:r>
              <a:rPr lang="en-US" sz="1800" dirty="0" smtClean="0">
                <a:solidFill>
                  <a:schemeClr val="tx1"/>
                </a:solidFill>
                <a:latin typeface="Times New Roman" panose="02020603050405020304" pitchFamily="18" charset="0"/>
                <a:cs typeface="Times New Roman" panose="02020603050405020304" pitchFamily="18" charset="0"/>
              </a:rPr>
              <a:t>has more </a:t>
            </a:r>
            <a:r>
              <a:rPr lang="en-US" sz="1800" dirty="0">
                <a:solidFill>
                  <a:schemeClr val="tx1"/>
                </a:solidFill>
                <a:latin typeface="Times New Roman" panose="02020603050405020304" pitchFamily="18" charset="0"/>
                <a:cs typeface="Times New Roman" panose="02020603050405020304" pitchFamily="18" charset="0"/>
              </a:rPr>
              <a:t>meaning when it is used with CSS.</a:t>
            </a:r>
          </a:p>
          <a:p>
            <a:pPr algn="just"/>
            <a:r>
              <a:rPr lang="en-US" sz="1800" dirty="0">
                <a:solidFill>
                  <a:schemeClr val="tx1"/>
                </a:solidFill>
                <a:latin typeface="Times New Roman" panose="02020603050405020304" pitchFamily="18" charset="0"/>
                <a:cs typeface="Times New Roman" panose="02020603050405020304" pitchFamily="18" charset="0"/>
              </a:rPr>
              <a:t>The difference between the &lt;span&gt; tag and the &lt;div&gt; tag is that the &lt;span&gt; tag is </a:t>
            </a:r>
            <a:r>
              <a:rPr lang="en-US" sz="1800" dirty="0" smtClean="0">
                <a:solidFill>
                  <a:schemeClr val="tx1"/>
                </a:solidFill>
                <a:latin typeface="Times New Roman" panose="02020603050405020304" pitchFamily="18" charset="0"/>
                <a:cs typeface="Times New Roman" panose="02020603050405020304" pitchFamily="18" charset="0"/>
              </a:rPr>
              <a:t>used with </a:t>
            </a:r>
            <a:r>
              <a:rPr lang="en-US" sz="1800" dirty="0">
                <a:solidFill>
                  <a:schemeClr val="tx1"/>
                </a:solidFill>
                <a:latin typeface="Times New Roman" panose="02020603050405020304" pitchFamily="18" charset="0"/>
                <a:cs typeface="Times New Roman" panose="02020603050405020304" pitchFamily="18" charset="0"/>
              </a:rPr>
              <a:t>inline elements where as the &lt;div&gt; tag is used with </a:t>
            </a:r>
            <a:r>
              <a:rPr lang="en-US" sz="1800" dirty="0" smtClean="0">
                <a:solidFill>
                  <a:schemeClr val="tx1"/>
                </a:solidFill>
                <a:latin typeface="Times New Roman" panose="02020603050405020304" pitchFamily="18" charset="0"/>
                <a:cs typeface="Times New Roman" panose="02020603050405020304" pitchFamily="18" charset="0"/>
              </a:rPr>
              <a:t>block level elements</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20</a:t>
            </a:fld>
            <a:endParaRPr lang="en-US" dirty="0"/>
          </a:p>
        </p:txBody>
      </p:sp>
    </p:spTree>
    <p:extLst>
      <p:ext uri="{BB962C8B-B14F-4D97-AF65-F5344CB8AC3E}">
        <p14:creationId xmlns:p14="http://schemas.microsoft.com/office/powerpoint/2010/main" xmlns="" val="3582099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smtClean="0">
                <a:latin typeface="Times New Roman" pitchFamily="18" charset="0"/>
                <a:cs typeface="Times New Roman" pitchFamily="18" charset="0"/>
              </a:rPr>
              <a:t>Example: &lt;div&gt; tag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704563" y="832498"/>
            <a:ext cx="7554532" cy="5774364"/>
          </a:xfrm>
        </p:spPr>
        <p:txBody>
          <a:bodyPr>
            <a:noAutofit/>
          </a:bodyPr>
          <a:lstStyle/>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&lt;body&gt;</a:t>
            </a:r>
          </a:p>
          <a:p>
            <a:pPr marL="0" indent="0" algn="just">
              <a:buNone/>
            </a:pPr>
            <a:r>
              <a:rPr lang="en-US" sz="1400" dirty="0" smtClean="0">
                <a:solidFill>
                  <a:schemeClr val="tx1"/>
                </a:solidFill>
                <a:latin typeface="Times New Roman" panose="02020603050405020304" pitchFamily="18" charset="0"/>
                <a:cs typeface="Times New Roman" panose="02020603050405020304" pitchFamily="18" charset="0"/>
              </a:rPr>
              <a:t>	&lt;</a:t>
            </a:r>
            <a:r>
              <a:rPr lang="en-US" sz="1400" dirty="0">
                <a:solidFill>
                  <a:schemeClr val="tx1"/>
                </a:solidFill>
                <a:latin typeface="Times New Roman" panose="02020603050405020304" pitchFamily="18" charset="0"/>
                <a:cs typeface="Times New Roman" panose="02020603050405020304" pitchFamily="18" charset="0"/>
              </a:rPr>
              <a:t>div style="</a:t>
            </a:r>
            <a:r>
              <a:rPr lang="en-US" sz="1400" dirty="0" err="1">
                <a:solidFill>
                  <a:schemeClr val="tx1"/>
                </a:solidFill>
                <a:latin typeface="Times New Roman" panose="02020603050405020304" pitchFamily="18" charset="0"/>
                <a:cs typeface="Times New Roman" panose="02020603050405020304" pitchFamily="18" charset="0"/>
              </a:rPr>
              <a:t>color:red</a:t>
            </a:r>
            <a:r>
              <a:rPr lang="en-US" sz="1400" dirty="0">
                <a:solidFill>
                  <a:schemeClr val="tx1"/>
                </a:solidFill>
                <a:latin typeface="Times New Roman" panose="02020603050405020304" pitchFamily="18" charset="0"/>
                <a:cs typeface="Times New Roman" panose="02020603050405020304" pitchFamily="18" charset="0"/>
              </a:rPr>
              <a:t>"&gt;</a:t>
            </a:r>
          </a:p>
          <a:p>
            <a:pPr marL="0" indent="0" algn="just">
              <a:buNone/>
            </a:pPr>
            <a:r>
              <a:rPr lang="en-US" sz="1400" dirty="0" smtClean="0">
                <a:solidFill>
                  <a:schemeClr val="tx1"/>
                </a:solidFill>
                <a:latin typeface="Times New Roman" panose="02020603050405020304" pitchFamily="18" charset="0"/>
                <a:cs typeface="Times New Roman" panose="02020603050405020304" pitchFamily="18" charset="0"/>
              </a:rPr>
              <a:t>		&lt;</a:t>
            </a:r>
            <a:r>
              <a:rPr lang="en-US" sz="1400" dirty="0">
                <a:solidFill>
                  <a:schemeClr val="tx1"/>
                </a:solidFill>
                <a:latin typeface="Times New Roman" panose="02020603050405020304" pitchFamily="18" charset="0"/>
                <a:cs typeface="Times New Roman" panose="02020603050405020304" pitchFamily="18" charset="0"/>
              </a:rPr>
              <a:t>h4&gt;This is first group&lt;/h4&gt;</a:t>
            </a:r>
          </a:p>
          <a:p>
            <a:pPr marL="0" indent="0" algn="just">
              <a:buNone/>
            </a:pPr>
            <a:r>
              <a:rPr lang="en-US" sz="1400" dirty="0" smtClean="0">
                <a:solidFill>
                  <a:schemeClr val="tx1"/>
                </a:solidFill>
                <a:latin typeface="Times New Roman" panose="02020603050405020304" pitchFamily="18" charset="0"/>
                <a:cs typeface="Times New Roman" panose="02020603050405020304" pitchFamily="18" charset="0"/>
              </a:rPr>
              <a:t>		&lt;</a:t>
            </a:r>
            <a:r>
              <a:rPr lang="en-US" sz="1400" dirty="0">
                <a:solidFill>
                  <a:schemeClr val="tx1"/>
                </a:solidFill>
                <a:latin typeface="Times New Roman" panose="02020603050405020304" pitchFamily="18" charset="0"/>
                <a:cs typeface="Times New Roman" panose="02020603050405020304" pitchFamily="18" charset="0"/>
              </a:rPr>
              <a:t>p&gt;Following is a list of vegetables&lt;/p&gt;</a:t>
            </a:r>
          </a:p>
          <a:p>
            <a:pPr marL="0" indent="0" algn="just">
              <a:buNone/>
            </a:pPr>
            <a:r>
              <a:rPr lang="en-US" sz="1400" dirty="0" smtClean="0">
                <a:solidFill>
                  <a:schemeClr val="tx1"/>
                </a:solidFill>
                <a:latin typeface="Times New Roman" panose="02020603050405020304" pitchFamily="18" charset="0"/>
                <a:cs typeface="Times New Roman" panose="02020603050405020304" pitchFamily="18" charset="0"/>
              </a:rPr>
              <a:t>		&lt;</a:t>
            </a:r>
            <a:r>
              <a:rPr lang="en-US" sz="1400" dirty="0" err="1">
                <a:solidFill>
                  <a:schemeClr val="tx1"/>
                </a:solidFill>
                <a:latin typeface="Times New Roman" panose="02020603050405020304" pitchFamily="18" charset="0"/>
                <a:cs typeface="Times New Roman" panose="02020603050405020304" pitchFamily="18" charset="0"/>
              </a:rPr>
              <a:t>ul</a:t>
            </a:r>
            <a:r>
              <a:rPr lang="en-US" sz="1400" dirty="0">
                <a:solidFill>
                  <a:schemeClr val="tx1"/>
                </a:solidFill>
                <a:latin typeface="Times New Roman" panose="02020603050405020304" pitchFamily="18" charset="0"/>
                <a:cs typeface="Times New Roman" panose="02020603050405020304" pitchFamily="18" charset="0"/>
              </a:rPr>
              <a:t>&gt;</a:t>
            </a:r>
          </a:p>
          <a:p>
            <a:pPr marL="0" indent="0" algn="just">
              <a:buNone/>
            </a:pPr>
            <a:r>
              <a:rPr lang="en-US" sz="1400" dirty="0" smtClean="0">
                <a:solidFill>
                  <a:schemeClr val="tx1"/>
                </a:solidFill>
                <a:latin typeface="Times New Roman" panose="02020603050405020304" pitchFamily="18" charset="0"/>
                <a:cs typeface="Times New Roman" panose="02020603050405020304" pitchFamily="18" charset="0"/>
              </a:rPr>
              <a:t>			&lt;</a:t>
            </a:r>
            <a:r>
              <a:rPr lang="en-US" sz="1400" dirty="0">
                <a:solidFill>
                  <a:schemeClr val="tx1"/>
                </a:solidFill>
                <a:latin typeface="Times New Roman" panose="02020603050405020304" pitchFamily="18" charset="0"/>
                <a:cs typeface="Times New Roman" panose="02020603050405020304" pitchFamily="18" charset="0"/>
              </a:rPr>
              <a:t>li&gt;Beetroot&lt;/li&gt;</a:t>
            </a:r>
          </a:p>
          <a:p>
            <a:pPr marL="0" indent="0" algn="just">
              <a:buNone/>
            </a:pPr>
            <a:r>
              <a:rPr lang="en-US" sz="1400" dirty="0" smtClean="0">
                <a:solidFill>
                  <a:schemeClr val="tx1"/>
                </a:solidFill>
                <a:latin typeface="Times New Roman" panose="02020603050405020304" pitchFamily="18" charset="0"/>
                <a:cs typeface="Times New Roman" panose="02020603050405020304" pitchFamily="18" charset="0"/>
              </a:rPr>
              <a:t>			&lt;</a:t>
            </a:r>
            <a:r>
              <a:rPr lang="en-US" sz="1400" dirty="0">
                <a:solidFill>
                  <a:schemeClr val="tx1"/>
                </a:solidFill>
                <a:latin typeface="Times New Roman" panose="02020603050405020304" pitchFamily="18" charset="0"/>
                <a:cs typeface="Times New Roman" panose="02020603050405020304" pitchFamily="18" charset="0"/>
              </a:rPr>
              <a:t>li&gt;Ginger&lt;/li&gt;</a:t>
            </a:r>
          </a:p>
          <a:p>
            <a:pPr marL="0" indent="0" algn="just">
              <a:buNone/>
            </a:pPr>
            <a:r>
              <a:rPr lang="en-US" sz="1400" dirty="0" smtClean="0">
                <a:solidFill>
                  <a:schemeClr val="tx1"/>
                </a:solidFill>
                <a:latin typeface="Times New Roman" panose="02020603050405020304" pitchFamily="18" charset="0"/>
                <a:cs typeface="Times New Roman" panose="02020603050405020304" pitchFamily="18" charset="0"/>
              </a:rPr>
              <a:t>		&lt;/</a:t>
            </a:r>
            <a:r>
              <a:rPr lang="en-US" sz="1400" dirty="0" err="1">
                <a:solidFill>
                  <a:schemeClr val="tx1"/>
                </a:solidFill>
                <a:latin typeface="Times New Roman" panose="02020603050405020304" pitchFamily="18" charset="0"/>
                <a:cs typeface="Times New Roman" panose="02020603050405020304" pitchFamily="18" charset="0"/>
              </a:rPr>
              <a:t>ul</a:t>
            </a:r>
            <a:r>
              <a:rPr lang="en-US" sz="1400" dirty="0">
                <a:solidFill>
                  <a:schemeClr val="tx1"/>
                </a:solidFill>
                <a:latin typeface="Times New Roman" panose="02020603050405020304" pitchFamily="18" charset="0"/>
                <a:cs typeface="Times New Roman" panose="02020603050405020304" pitchFamily="18" charset="0"/>
              </a:rPr>
              <a:t>&gt;</a:t>
            </a:r>
          </a:p>
          <a:p>
            <a:pPr marL="0" indent="0" algn="just">
              <a:buNone/>
            </a:pPr>
            <a:r>
              <a:rPr lang="en-US" sz="1400" dirty="0" smtClean="0">
                <a:solidFill>
                  <a:schemeClr val="tx1"/>
                </a:solidFill>
                <a:latin typeface="Times New Roman" panose="02020603050405020304" pitchFamily="18" charset="0"/>
                <a:cs typeface="Times New Roman" panose="02020603050405020304" pitchFamily="18" charset="0"/>
              </a:rPr>
              <a:t>	&lt;/div&gt;</a:t>
            </a:r>
          </a:p>
          <a:p>
            <a:pPr marL="0" indent="0" algn="just">
              <a:buNone/>
            </a:pPr>
            <a:r>
              <a:rPr lang="en-US" sz="1400" dirty="0" smtClean="0">
                <a:solidFill>
                  <a:schemeClr val="tx1"/>
                </a:solidFill>
                <a:latin typeface="Times New Roman" panose="02020603050405020304" pitchFamily="18" charset="0"/>
                <a:cs typeface="Times New Roman" panose="02020603050405020304" pitchFamily="18" charset="0"/>
              </a:rPr>
              <a:t>	&lt;</a:t>
            </a:r>
            <a:r>
              <a:rPr lang="en-US" sz="1400" dirty="0">
                <a:solidFill>
                  <a:schemeClr val="tx1"/>
                </a:solidFill>
                <a:latin typeface="Times New Roman" panose="02020603050405020304" pitchFamily="18" charset="0"/>
                <a:cs typeface="Times New Roman" panose="02020603050405020304" pitchFamily="18" charset="0"/>
              </a:rPr>
              <a:t>div style="</a:t>
            </a:r>
            <a:r>
              <a:rPr lang="en-US" sz="1400" dirty="0" err="1">
                <a:solidFill>
                  <a:schemeClr val="tx1"/>
                </a:solidFill>
                <a:latin typeface="Times New Roman" panose="02020603050405020304" pitchFamily="18" charset="0"/>
                <a:cs typeface="Times New Roman" panose="02020603050405020304" pitchFamily="18" charset="0"/>
              </a:rPr>
              <a:t>color:green</a:t>
            </a:r>
            <a:r>
              <a:rPr lang="en-US" sz="1400" dirty="0">
                <a:solidFill>
                  <a:schemeClr val="tx1"/>
                </a:solidFill>
                <a:latin typeface="Times New Roman" panose="02020603050405020304" pitchFamily="18" charset="0"/>
                <a:cs typeface="Times New Roman" panose="02020603050405020304" pitchFamily="18" charset="0"/>
              </a:rPr>
              <a:t>"&gt;</a:t>
            </a:r>
          </a:p>
          <a:p>
            <a:pPr marL="0" indent="0" algn="just">
              <a:buNone/>
            </a:pPr>
            <a:r>
              <a:rPr lang="en-US" sz="1400" dirty="0" smtClean="0">
                <a:solidFill>
                  <a:schemeClr val="tx1"/>
                </a:solidFill>
                <a:latin typeface="Times New Roman" panose="02020603050405020304" pitchFamily="18" charset="0"/>
                <a:cs typeface="Times New Roman" panose="02020603050405020304" pitchFamily="18" charset="0"/>
              </a:rPr>
              <a:t>		&lt;</a:t>
            </a:r>
            <a:r>
              <a:rPr lang="en-US" sz="1400" dirty="0">
                <a:solidFill>
                  <a:schemeClr val="tx1"/>
                </a:solidFill>
                <a:latin typeface="Times New Roman" panose="02020603050405020304" pitchFamily="18" charset="0"/>
                <a:cs typeface="Times New Roman" panose="02020603050405020304" pitchFamily="18" charset="0"/>
              </a:rPr>
              <a:t>h4&gt;This is second group&lt;/h4&gt;</a:t>
            </a:r>
          </a:p>
          <a:p>
            <a:pPr marL="0" indent="0" algn="just">
              <a:buNone/>
            </a:pPr>
            <a:r>
              <a:rPr lang="en-US" sz="1400" dirty="0" smtClean="0">
                <a:solidFill>
                  <a:schemeClr val="tx1"/>
                </a:solidFill>
                <a:latin typeface="Times New Roman" panose="02020603050405020304" pitchFamily="18" charset="0"/>
                <a:cs typeface="Times New Roman" panose="02020603050405020304" pitchFamily="18" charset="0"/>
              </a:rPr>
              <a:t>		&lt;</a:t>
            </a:r>
            <a:r>
              <a:rPr lang="en-US" sz="1400" dirty="0">
                <a:solidFill>
                  <a:schemeClr val="tx1"/>
                </a:solidFill>
                <a:latin typeface="Times New Roman" panose="02020603050405020304" pitchFamily="18" charset="0"/>
                <a:cs typeface="Times New Roman" panose="02020603050405020304" pitchFamily="18" charset="0"/>
              </a:rPr>
              <a:t>p&gt;Following is a list of fruits&lt;/p&gt;</a:t>
            </a:r>
          </a:p>
          <a:p>
            <a:pPr marL="0" indent="0" algn="just">
              <a:buNone/>
            </a:pPr>
            <a:r>
              <a:rPr lang="en-US" sz="1400" dirty="0" smtClean="0">
                <a:solidFill>
                  <a:schemeClr val="tx1"/>
                </a:solidFill>
                <a:latin typeface="Times New Roman" panose="02020603050405020304" pitchFamily="18" charset="0"/>
                <a:cs typeface="Times New Roman" panose="02020603050405020304" pitchFamily="18" charset="0"/>
              </a:rPr>
              <a:t>		&lt;</a:t>
            </a:r>
            <a:r>
              <a:rPr lang="en-US" sz="1400" dirty="0" err="1">
                <a:solidFill>
                  <a:schemeClr val="tx1"/>
                </a:solidFill>
                <a:latin typeface="Times New Roman" panose="02020603050405020304" pitchFamily="18" charset="0"/>
                <a:cs typeface="Times New Roman" panose="02020603050405020304" pitchFamily="18" charset="0"/>
              </a:rPr>
              <a:t>ul</a:t>
            </a:r>
            <a:r>
              <a:rPr lang="en-US" sz="1400" dirty="0">
                <a:solidFill>
                  <a:schemeClr val="tx1"/>
                </a:solidFill>
                <a:latin typeface="Times New Roman" panose="02020603050405020304" pitchFamily="18" charset="0"/>
                <a:cs typeface="Times New Roman" panose="02020603050405020304" pitchFamily="18" charset="0"/>
              </a:rPr>
              <a:t>&gt;</a:t>
            </a:r>
          </a:p>
          <a:p>
            <a:pPr marL="0" indent="0" algn="just">
              <a:buNone/>
            </a:pPr>
            <a:r>
              <a:rPr lang="en-US" sz="1400" dirty="0" smtClean="0">
                <a:solidFill>
                  <a:schemeClr val="tx1"/>
                </a:solidFill>
                <a:latin typeface="Times New Roman" panose="02020603050405020304" pitchFamily="18" charset="0"/>
                <a:cs typeface="Times New Roman" panose="02020603050405020304" pitchFamily="18" charset="0"/>
              </a:rPr>
              <a:t>			&lt;</a:t>
            </a:r>
            <a:r>
              <a:rPr lang="en-US" sz="1400" dirty="0">
                <a:solidFill>
                  <a:schemeClr val="tx1"/>
                </a:solidFill>
                <a:latin typeface="Times New Roman" panose="02020603050405020304" pitchFamily="18" charset="0"/>
                <a:cs typeface="Times New Roman" panose="02020603050405020304" pitchFamily="18" charset="0"/>
              </a:rPr>
              <a:t>li&gt;Apple&lt;/li&gt;</a:t>
            </a:r>
          </a:p>
          <a:p>
            <a:pPr marL="0" indent="0" algn="just">
              <a:buNone/>
            </a:pPr>
            <a:r>
              <a:rPr lang="en-US" sz="1400" dirty="0" smtClean="0">
                <a:solidFill>
                  <a:schemeClr val="tx1"/>
                </a:solidFill>
                <a:latin typeface="Times New Roman" panose="02020603050405020304" pitchFamily="18" charset="0"/>
                <a:cs typeface="Times New Roman" panose="02020603050405020304" pitchFamily="18" charset="0"/>
              </a:rPr>
              <a:t>			&lt;</a:t>
            </a:r>
            <a:r>
              <a:rPr lang="en-US" sz="1400" dirty="0">
                <a:solidFill>
                  <a:schemeClr val="tx1"/>
                </a:solidFill>
                <a:latin typeface="Times New Roman" panose="02020603050405020304" pitchFamily="18" charset="0"/>
                <a:cs typeface="Times New Roman" panose="02020603050405020304" pitchFamily="18" charset="0"/>
              </a:rPr>
              <a:t>li&gt;Banana&lt;/li&gt;</a:t>
            </a:r>
          </a:p>
          <a:p>
            <a:pPr marL="0" indent="0" algn="just">
              <a:buNone/>
            </a:pPr>
            <a:r>
              <a:rPr lang="en-US" sz="1400" dirty="0" smtClean="0">
                <a:solidFill>
                  <a:schemeClr val="tx1"/>
                </a:solidFill>
                <a:latin typeface="Times New Roman" panose="02020603050405020304" pitchFamily="18" charset="0"/>
                <a:cs typeface="Times New Roman" panose="02020603050405020304" pitchFamily="18" charset="0"/>
              </a:rPr>
              <a:t>		&lt;/</a:t>
            </a:r>
            <a:r>
              <a:rPr lang="en-US" sz="1400" dirty="0" err="1">
                <a:solidFill>
                  <a:schemeClr val="tx1"/>
                </a:solidFill>
                <a:latin typeface="Times New Roman" panose="02020603050405020304" pitchFamily="18" charset="0"/>
                <a:cs typeface="Times New Roman" panose="02020603050405020304" pitchFamily="18" charset="0"/>
              </a:rPr>
              <a:t>ul</a:t>
            </a:r>
            <a:r>
              <a:rPr lang="en-US" sz="1400" dirty="0">
                <a:solidFill>
                  <a:schemeClr val="tx1"/>
                </a:solidFill>
                <a:latin typeface="Times New Roman" panose="02020603050405020304" pitchFamily="18" charset="0"/>
                <a:cs typeface="Times New Roman" panose="02020603050405020304" pitchFamily="18" charset="0"/>
              </a:rPr>
              <a:t>&gt;</a:t>
            </a:r>
          </a:p>
          <a:p>
            <a:pPr marL="0" indent="0" algn="just">
              <a:buNone/>
            </a:pPr>
            <a:r>
              <a:rPr lang="en-US" sz="1400" dirty="0" smtClean="0">
                <a:solidFill>
                  <a:schemeClr val="tx1"/>
                </a:solidFill>
                <a:latin typeface="Times New Roman" panose="02020603050405020304" pitchFamily="18" charset="0"/>
                <a:cs typeface="Times New Roman" panose="02020603050405020304" pitchFamily="18" charset="0"/>
              </a:rPr>
              <a:t>	&lt;/</a:t>
            </a:r>
            <a:r>
              <a:rPr lang="en-US" sz="1400" dirty="0">
                <a:solidFill>
                  <a:schemeClr val="tx1"/>
                </a:solidFill>
                <a:latin typeface="Times New Roman" panose="02020603050405020304" pitchFamily="18" charset="0"/>
                <a:cs typeface="Times New Roman" panose="02020603050405020304" pitchFamily="18" charset="0"/>
              </a:rPr>
              <a:t>div&gt;</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&lt;/body&gt;</a:t>
            </a:r>
          </a:p>
          <a:p>
            <a:pPr marL="0" indent="0" algn="just">
              <a:buNone/>
            </a:pP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21</a:t>
            </a:fld>
            <a:endParaRPr lang="en-US" dirty="0"/>
          </a:p>
        </p:txBody>
      </p:sp>
      <p:sp>
        <p:nvSpPr>
          <p:cNvPr id="7" name="Content Placeholder 2"/>
          <p:cNvSpPr txBox="1">
            <a:spLocks/>
          </p:cNvSpPr>
          <p:nvPr/>
        </p:nvSpPr>
        <p:spPr>
          <a:xfrm>
            <a:off x="6890197" y="1331443"/>
            <a:ext cx="4616003" cy="51773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1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71868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smtClean="0">
                <a:latin typeface="Times New Roman" pitchFamily="18" charset="0"/>
                <a:cs typeface="Times New Roman" pitchFamily="18" charset="0"/>
              </a:rPr>
              <a:t>Example: &lt;span&gt; tag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832498"/>
            <a:ext cx="10830059" cy="5774364"/>
          </a:xfrm>
        </p:spPr>
        <p:txBody>
          <a:bodyPr>
            <a:noAutofit/>
          </a:bodyPr>
          <a:lstStyle/>
          <a:p>
            <a:pPr marL="0" indent="0" algn="just">
              <a:buNone/>
            </a:pPr>
            <a:endParaRPr lang="en-US" sz="1600" dirty="0" smtClean="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16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16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&lt;!</a:t>
            </a:r>
            <a:r>
              <a:rPr lang="en-US" sz="1600" dirty="0">
                <a:solidFill>
                  <a:schemeClr val="tx1"/>
                </a:solidFill>
                <a:latin typeface="Times New Roman" panose="02020603050405020304" pitchFamily="18" charset="0"/>
                <a:cs typeface="Times New Roman" panose="02020603050405020304" pitchFamily="18" charset="0"/>
              </a:rPr>
              <a:t>DOCTYPE html&gt;</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&lt;html&gt;</a:t>
            </a: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	&lt;</a:t>
            </a:r>
            <a:r>
              <a:rPr lang="en-US" sz="1600" dirty="0">
                <a:solidFill>
                  <a:schemeClr val="tx1"/>
                </a:solidFill>
                <a:latin typeface="Times New Roman" panose="02020603050405020304" pitchFamily="18" charset="0"/>
                <a:cs typeface="Times New Roman" panose="02020603050405020304" pitchFamily="18" charset="0"/>
              </a:rPr>
              <a:t>head&gt;</a:t>
            </a: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		&lt;</a:t>
            </a:r>
            <a:r>
              <a:rPr lang="en-US" sz="1600" dirty="0">
                <a:solidFill>
                  <a:schemeClr val="tx1"/>
                </a:solidFill>
                <a:latin typeface="Times New Roman" panose="02020603050405020304" pitchFamily="18" charset="0"/>
                <a:cs typeface="Times New Roman" panose="02020603050405020304" pitchFamily="18" charset="0"/>
              </a:rPr>
              <a:t>title&gt;HTML span Tag&lt;/title&gt;</a:t>
            </a: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	&lt;/</a:t>
            </a:r>
            <a:r>
              <a:rPr lang="en-US" sz="1600" dirty="0">
                <a:solidFill>
                  <a:schemeClr val="tx1"/>
                </a:solidFill>
                <a:latin typeface="Times New Roman" panose="02020603050405020304" pitchFamily="18" charset="0"/>
                <a:cs typeface="Times New Roman" panose="02020603050405020304" pitchFamily="18" charset="0"/>
              </a:rPr>
              <a:t>head&gt;</a:t>
            </a: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	&lt;</a:t>
            </a:r>
            <a:r>
              <a:rPr lang="en-US" sz="1600" dirty="0">
                <a:solidFill>
                  <a:schemeClr val="tx1"/>
                </a:solidFill>
                <a:latin typeface="Times New Roman" panose="02020603050405020304" pitchFamily="18" charset="0"/>
                <a:cs typeface="Times New Roman" panose="02020603050405020304" pitchFamily="18" charset="0"/>
              </a:rPr>
              <a:t>body&gt;</a:t>
            </a: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		&lt;</a:t>
            </a:r>
            <a:r>
              <a:rPr lang="en-US" sz="1600" dirty="0">
                <a:solidFill>
                  <a:schemeClr val="tx1"/>
                </a:solidFill>
                <a:latin typeface="Times New Roman" panose="02020603050405020304" pitchFamily="18" charset="0"/>
                <a:cs typeface="Times New Roman" panose="02020603050405020304" pitchFamily="18" charset="0"/>
              </a:rPr>
              <a:t>p&gt;This is &lt;span style="</a:t>
            </a:r>
            <a:r>
              <a:rPr lang="en-US" sz="1600" dirty="0" err="1">
                <a:solidFill>
                  <a:schemeClr val="tx1"/>
                </a:solidFill>
                <a:latin typeface="Times New Roman" panose="02020603050405020304" pitchFamily="18" charset="0"/>
                <a:cs typeface="Times New Roman" panose="02020603050405020304" pitchFamily="18" charset="0"/>
              </a:rPr>
              <a:t>color:red</a:t>
            </a:r>
            <a:r>
              <a:rPr lang="en-US" sz="1600" dirty="0">
                <a:solidFill>
                  <a:schemeClr val="tx1"/>
                </a:solidFill>
                <a:latin typeface="Times New Roman" panose="02020603050405020304" pitchFamily="18" charset="0"/>
                <a:cs typeface="Times New Roman" panose="02020603050405020304" pitchFamily="18" charset="0"/>
              </a:rPr>
              <a:t>"&gt;red&lt;/span&gt; and this is &lt;span style="</a:t>
            </a:r>
            <a:r>
              <a:rPr lang="en-US" sz="1600" dirty="0" err="1">
                <a:solidFill>
                  <a:schemeClr val="tx1"/>
                </a:solidFill>
                <a:latin typeface="Times New Roman" panose="02020603050405020304" pitchFamily="18" charset="0"/>
                <a:cs typeface="Times New Roman" panose="02020603050405020304" pitchFamily="18" charset="0"/>
              </a:rPr>
              <a:t>color:green</a:t>
            </a:r>
            <a:r>
              <a:rPr lang="en-US" sz="1600" dirty="0">
                <a:solidFill>
                  <a:schemeClr val="tx1"/>
                </a:solidFill>
                <a:latin typeface="Times New Roman" panose="02020603050405020304" pitchFamily="18" charset="0"/>
                <a:cs typeface="Times New Roman" panose="02020603050405020304" pitchFamily="18" charset="0"/>
              </a:rPr>
              <a:t>"&gt;green&lt;/span&gt;&lt;/p&gt;</a:t>
            </a: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	&lt;/</a:t>
            </a:r>
            <a:r>
              <a:rPr lang="en-US" sz="1600" dirty="0">
                <a:solidFill>
                  <a:schemeClr val="tx1"/>
                </a:solidFill>
                <a:latin typeface="Times New Roman" panose="02020603050405020304" pitchFamily="18" charset="0"/>
                <a:cs typeface="Times New Roman" panose="02020603050405020304" pitchFamily="18" charset="0"/>
              </a:rPr>
              <a:t>body&gt;</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&lt;/html&gt;</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22</a:t>
            </a:fld>
            <a:endParaRPr lang="en-US" dirty="0"/>
          </a:p>
        </p:txBody>
      </p:sp>
      <p:sp>
        <p:nvSpPr>
          <p:cNvPr id="7" name="Content Placeholder 2"/>
          <p:cNvSpPr txBox="1">
            <a:spLocks/>
          </p:cNvSpPr>
          <p:nvPr/>
        </p:nvSpPr>
        <p:spPr>
          <a:xfrm>
            <a:off x="6890197" y="1331443"/>
            <a:ext cx="4616003" cy="51773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1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29859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smtClean="0">
                <a:latin typeface="Times New Roman" pitchFamily="18" charset="0"/>
                <a:cs typeface="Times New Roman" pitchFamily="18" charset="0"/>
              </a:rPr>
              <a:t>Emphasizing Text Implicitly </a:t>
            </a:r>
            <a:r>
              <a:rPr lang="en-US" sz="4000" dirty="0">
                <a:latin typeface="Times New Roman" pitchFamily="18" charset="0"/>
                <a:cs typeface="Times New Roman" pitchFamily="18" charset="0"/>
              </a:rPr>
              <a:t>a</a:t>
            </a:r>
            <a:r>
              <a:rPr lang="en-US" sz="4000" dirty="0" smtClean="0">
                <a:latin typeface="Times New Roman" pitchFamily="18" charset="0"/>
                <a:cs typeface="Times New Roman" pitchFamily="18" charset="0"/>
              </a:rPr>
              <a:t>nd Explicitly</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177307"/>
          </a:xfrm>
        </p:spPr>
        <p:txBody>
          <a:bodyPr>
            <a:no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Explicit tags are also often called physical tags, since they very specifically tell the Web browser how </a:t>
            </a:r>
            <a:r>
              <a:rPr lang="en-US" sz="1800" dirty="0" smtClean="0">
                <a:solidFill>
                  <a:schemeClr val="tx1"/>
                </a:solidFill>
                <a:latin typeface="Times New Roman" panose="02020603050405020304" pitchFamily="18" charset="0"/>
                <a:cs typeface="Times New Roman" panose="02020603050405020304" pitchFamily="18" charset="0"/>
              </a:rPr>
              <a:t>you want </a:t>
            </a:r>
            <a:r>
              <a:rPr lang="en-US" sz="1800" dirty="0">
                <a:solidFill>
                  <a:schemeClr val="tx1"/>
                </a:solidFill>
                <a:latin typeface="Times New Roman" panose="02020603050405020304" pitchFamily="18" charset="0"/>
                <a:cs typeface="Times New Roman" panose="02020603050405020304" pitchFamily="18" charset="0"/>
              </a:rPr>
              <a:t>the text to physically appear. The browser is given no choice in the matter</a:t>
            </a:r>
            <a:r>
              <a:rPr lang="en-US" sz="1800" dirty="0" smtClean="0">
                <a:solidFill>
                  <a:schemeClr val="tx1"/>
                </a:solidFill>
                <a:latin typeface="Times New Roman" panose="02020603050405020304" pitchFamily="18" charset="0"/>
                <a:cs typeface="Times New Roman" panose="02020603050405020304" pitchFamily="18" charset="0"/>
              </a:rPr>
              <a:t>.</a:t>
            </a:r>
          </a:p>
          <a:p>
            <a:pPr algn="just"/>
            <a:r>
              <a:rPr lang="en-US" sz="1800" dirty="0">
                <a:solidFill>
                  <a:schemeClr val="tx1"/>
                </a:solidFill>
                <a:latin typeface="Times New Roman" panose="02020603050405020304" pitchFamily="18" charset="0"/>
                <a:cs typeface="Times New Roman" panose="02020603050405020304" pitchFamily="18" charset="0"/>
              </a:rPr>
              <a:t>The basic explicit tags are containers that let the user mark text as bold, italic, or </a:t>
            </a:r>
            <a:r>
              <a:rPr lang="en-US" sz="1800" dirty="0" smtClean="0">
                <a:solidFill>
                  <a:schemeClr val="tx1"/>
                </a:solidFill>
                <a:latin typeface="Times New Roman" panose="02020603050405020304" pitchFamily="18" charset="0"/>
                <a:cs typeface="Times New Roman" panose="02020603050405020304" pitchFamily="18" charset="0"/>
              </a:rPr>
              <a:t>underlined.</a:t>
            </a:r>
          </a:p>
          <a:p>
            <a:pPr algn="just"/>
            <a:r>
              <a:rPr lang="en-US" sz="1800" dirty="0">
                <a:solidFill>
                  <a:schemeClr val="tx1"/>
                </a:solidFill>
                <a:latin typeface="Times New Roman" panose="02020603050405020304" pitchFamily="18" charset="0"/>
                <a:cs typeface="Times New Roman" panose="02020603050405020304" pitchFamily="18" charset="0"/>
              </a:rPr>
              <a:t>With these tags, the browser really has no </a:t>
            </a:r>
            <a:r>
              <a:rPr lang="en-US" sz="1800" dirty="0" smtClean="0">
                <a:solidFill>
                  <a:schemeClr val="tx1"/>
                </a:solidFill>
                <a:latin typeface="Times New Roman" panose="02020603050405020304" pitchFamily="18" charset="0"/>
                <a:cs typeface="Times New Roman" panose="02020603050405020304" pitchFamily="18" charset="0"/>
              </a:rPr>
              <a:t>choice, it must </a:t>
            </a:r>
            <a:r>
              <a:rPr lang="en-US" sz="1800" dirty="0">
                <a:solidFill>
                  <a:schemeClr val="tx1"/>
                </a:solidFill>
                <a:latin typeface="Times New Roman" panose="02020603050405020304" pitchFamily="18" charset="0"/>
                <a:cs typeface="Times New Roman" panose="02020603050405020304" pitchFamily="18" charset="0"/>
              </a:rPr>
              <a:t>either display the text as defined or, if it can't </a:t>
            </a:r>
            <a:r>
              <a:rPr lang="en-US" sz="1800" dirty="0" smtClean="0">
                <a:solidFill>
                  <a:schemeClr val="tx1"/>
                </a:solidFill>
                <a:latin typeface="Times New Roman" panose="02020603050405020304" pitchFamily="18" charset="0"/>
                <a:cs typeface="Times New Roman" panose="02020603050405020304" pitchFamily="18" charset="0"/>
              </a:rPr>
              <a:t>do that</a:t>
            </a:r>
            <a:r>
              <a:rPr lang="en-US" sz="1800" dirty="0">
                <a:solidFill>
                  <a:schemeClr val="tx1"/>
                </a:solidFill>
                <a:latin typeface="Times New Roman" panose="02020603050405020304" pitchFamily="18" charset="0"/>
                <a:cs typeface="Times New Roman" panose="02020603050405020304" pitchFamily="18" charset="0"/>
              </a:rPr>
              <a:t>, then it must add no emphasis to the text</a:t>
            </a:r>
            <a:r>
              <a:rPr lang="en-US" sz="1800" dirty="0" smtClean="0">
                <a:solidFill>
                  <a:schemeClr val="tx1"/>
                </a:solidFill>
                <a:latin typeface="Times New Roman" panose="02020603050405020304" pitchFamily="18" charset="0"/>
                <a:cs typeface="Times New Roman" panose="02020603050405020304" pitchFamily="18" charset="0"/>
              </a:rPr>
              <a:t>.</a:t>
            </a: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Implicit styles are often called logical styles, since they allow the browser some freedom in how it </a:t>
            </a:r>
            <a:r>
              <a:rPr lang="en-US" sz="1800" dirty="0" smtClean="0">
                <a:solidFill>
                  <a:schemeClr val="tx1"/>
                </a:solidFill>
                <a:latin typeface="Times New Roman" panose="02020603050405020304" pitchFamily="18" charset="0"/>
                <a:cs typeface="Times New Roman" panose="02020603050405020304" pitchFamily="18" charset="0"/>
              </a:rPr>
              <a:t>will display </a:t>
            </a:r>
            <a:r>
              <a:rPr lang="en-US" sz="1800" dirty="0">
                <a:solidFill>
                  <a:schemeClr val="tx1"/>
                </a:solidFill>
                <a:latin typeface="Times New Roman" panose="02020603050405020304" pitchFamily="18" charset="0"/>
                <a:cs typeface="Times New Roman" panose="02020603050405020304" pitchFamily="18" charset="0"/>
              </a:rPr>
              <a:t>the text.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23</a:t>
            </a:fld>
            <a:endParaRPr lang="en-US" dirty="0"/>
          </a:p>
        </p:txBody>
      </p:sp>
      <p:pic>
        <p:nvPicPr>
          <p:cNvPr id="4" name="Picture 3"/>
          <p:cNvPicPr>
            <a:picLocks noChangeAspect="1"/>
          </p:cNvPicPr>
          <p:nvPr/>
        </p:nvPicPr>
        <p:blipFill>
          <a:blip r:embed="rId3"/>
          <a:stretch>
            <a:fillRect/>
          </a:stretch>
        </p:blipFill>
        <p:spPr>
          <a:xfrm>
            <a:off x="2449859" y="2930296"/>
            <a:ext cx="7201055" cy="1409531"/>
          </a:xfrm>
          <a:prstGeom prst="rect">
            <a:avLst/>
          </a:prstGeom>
        </p:spPr>
      </p:pic>
      <p:pic>
        <p:nvPicPr>
          <p:cNvPr id="5" name="Picture 4"/>
          <p:cNvPicPr>
            <a:picLocks noChangeAspect="1"/>
          </p:cNvPicPr>
          <p:nvPr/>
        </p:nvPicPr>
        <p:blipFill>
          <a:blip r:embed="rId4"/>
          <a:stretch>
            <a:fillRect/>
          </a:stretch>
        </p:blipFill>
        <p:spPr>
          <a:xfrm>
            <a:off x="2468043" y="5319662"/>
            <a:ext cx="7164686" cy="1036688"/>
          </a:xfrm>
          <a:prstGeom prst="rect">
            <a:avLst/>
          </a:prstGeom>
        </p:spPr>
      </p:pic>
    </p:spTree>
    <p:extLst>
      <p:ext uri="{BB962C8B-B14F-4D97-AF65-F5344CB8AC3E}">
        <p14:creationId xmlns:p14="http://schemas.microsoft.com/office/powerpoint/2010/main" xmlns="" val="38267784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Lists: Introduction</a:t>
            </a:r>
          </a:p>
        </p:txBody>
      </p:sp>
      <p:sp>
        <p:nvSpPr>
          <p:cNvPr id="3" name="Content Placeholder 2"/>
          <p:cNvSpPr>
            <a:spLocks noGrp="1"/>
          </p:cNvSpPr>
          <p:nvPr>
            <p:ph idx="1"/>
          </p:nvPr>
        </p:nvSpPr>
        <p:spPr>
          <a:xfrm>
            <a:off x="746975" y="1179043"/>
            <a:ext cx="10606825" cy="5177307"/>
          </a:xfrm>
        </p:spPr>
        <p:txBody>
          <a:bodyPr>
            <a:noAutofit/>
          </a:bodyPr>
          <a:lstStyle/>
          <a:p>
            <a:pPr algn="just">
              <a:lnSpc>
                <a:spcPct val="150000"/>
              </a:lnSpc>
              <a:defRPr/>
            </a:pPr>
            <a:r>
              <a:rPr lang="en-US" sz="2000" dirty="0" smtClean="0">
                <a:solidFill>
                  <a:schemeClr val="tx1">
                    <a:lumMod val="85000"/>
                  </a:schemeClr>
                </a:solidFill>
                <a:latin typeface="Times New Roman" panose="02020603050405020304" pitchFamily="18" charset="0"/>
                <a:cs typeface="Times New Roman" panose="02020603050405020304" pitchFamily="18" charset="0"/>
              </a:rPr>
              <a:t>HTML Lists </a:t>
            </a:r>
            <a:r>
              <a:rPr lang="en-US" sz="2000" dirty="0">
                <a:solidFill>
                  <a:schemeClr val="tx1">
                    <a:lumMod val="85000"/>
                  </a:schemeClr>
                </a:solidFill>
                <a:latin typeface="Times New Roman" panose="02020603050405020304" pitchFamily="18" charset="0"/>
                <a:cs typeface="Times New Roman" panose="02020603050405020304" pitchFamily="18" charset="0"/>
              </a:rPr>
              <a:t>are used to group related pieces of information together, so they are clearly associated with each other and easy to read.</a:t>
            </a:r>
          </a:p>
          <a:p>
            <a:pPr algn="just">
              <a:lnSpc>
                <a:spcPct val="150000"/>
              </a:lnSpc>
              <a:defRPr/>
            </a:pPr>
            <a:r>
              <a:rPr lang="en-US" sz="2000" dirty="0">
                <a:solidFill>
                  <a:schemeClr val="tx1">
                    <a:lumMod val="85000"/>
                  </a:schemeClr>
                </a:solidFill>
                <a:latin typeface="Times New Roman" panose="02020603050405020304" pitchFamily="18" charset="0"/>
                <a:cs typeface="Times New Roman" panose="02020603050405020304" pitchFamily="18" charset="0"/>
              </a:rPr>
              <a:t>Lists are good from a structural point of view as they help create a well-structured, more accessible, easy-to-maintain document.</a:t>
            </a:r>
          </a:p>
          <a:p>
            <a:pPr algn="just">
              <a:lnSpc>
                <a:spcPct val="150000"/>
              </a:lnSpc>
              <a:defRPr/>
            </a:pPr>
            <a:r>
              <a:rPr lang="en-US" sz="2000" dirty="0">
                <a:solidFill>
                  <a:schemeClr val="tx1">
                    <a:lumMod val="85000"/>
                  </a:schemeClr>
                </a:solidFill>
                <a:latin typeface="Times New Roman" panose="02020603050405020304" pitchFamily="18" charset="0"/>
                <a:cs typeface="Times New Roman" panose="02020603050405020304" pitchFamily="18" charset="0"/>
              </a:rPr>
              <a:t>There are three types of list in HTML</a:t>
            </a:r>
          </a:p>
          <a:p>
            <a:pPr lvl="1" algn="just">
              <a:lnSpc>
                <a:spcPct val="150000"/>
              </a:lnSpc>
              <a:defRPr/>
            </a:pPr>
            <a:r>
              <a:rPr lang="en-US" sz="2000" dirty="0">
                <a:solidFill>
                  <a:schemeClr val="tx1">
                    <a:lumMod val="85000"/>
                  </a:schemeClr>
                </a:solidFill>
                <a:latin typeface="Times New Roman" panose="02020603050405020304" pitchFamily="18" charset="0"/>
                <a:cs typeface="Times New Roman" panose="02020603050405020304" pitchFamily="18" charset="0"/>
              </a:rPr>
              <a:t>Unordered List — Used to group a set of related items, in no particular order.</a:t>
            </a:r>
          </a:p>
          <a:p>
            <a:pPr lvl="1" algn="just">
              <a:lnSpc>
                <a:spcPct val="150000"/>
              </a:lnSpc>
              <a:defRPr/>
            </a:pPr>
            <a:r>
              <a:rPr lang="en-US" sz="2000" dirty="0">
                <a:solidFill>
                  <a:schemeClr val="tx1">
                    <a:lumMod val="85000"/>
                  </a:schemeClr>
                </a:solidFill>
                <a:latin typeface="Times New Roman" panose="02020603050405020304" pitchFamily="18" charset="0"/>
                <a:cs typeface="Times New Roman" panose="02020603050405020304" pitchFamily="18" charset="0"/>
              </a:rPr>
              <a:t>Ordered List — Used to group a set of related items, in a specific order.</a:t>
            </a:r>
          </a:p>
          <a:p>
            <a:pPr lvl="1" algn="just">
              <a:lnSpc>
                <a:spcPct val="150000"/>
              </a:lnSpc>
              <a:defRPr/>
            </a:pPr>
            <a:r>
              <a:rPr lang="en-US" sz="2000" dirty="0">
                <a:solidFill>
                  <a:schemeClr val="tx1">
                    <a:lumMod val="85000"/>
                  </a:schemeClr>
                </a:solidFill>
                <a:latin typeface="Times New Roman" panose="02020603050405020304" pitchFamily="18" charset="0"/>
                <a:cs typeface="Times New Roman" panose="02020603050405020304" pitchFamily="18" charset="0"/>
              </a:rPr>
              <a:t>Description List — This arranges your items in the same way as they are arranged in a dictionary.</a:t>
            </a: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24</a:t>
            </a:fld>
            <a:endParaRPr lang="en-US" dirty="0"/>
          </a:p>
        </p:txBody>
      </p:sp>
    </p:spTree>
    <p:extLst>
      <p:ext uri="{BB962C8B-B14F-4D97-AF65-F5344CB8AC3E}">
        <p14:creationId xmlns:p14="http://schemas.microsoft.com/office/powerpoint/2010/main" xmlns="" val="531006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Lists: Unordered List</a:t>
            </a:r>
          </a:p>
        </p:txBody>
      </p:sp>
      <p:sp>
        <p:nvSpPr>
          <p:cNvPr id="3" name="Content Placeholder 2"/>
          <p:cNvSpPr>
            <a:spLocks noGrp="1"/>
          </p:cNvSpPr>
          <p:nvPr>
            <p:ph idx="1"/>
          </p:nvPr>
        </p:nvSpPr>
        <p:spPr>
          <a:xfrm>
            <a:off x="746976" y="1179043"/>
            <a:ext cx="5057640" cy="5177307"/>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An unordered list is a collection of related items that have no special order or </a:t>
            </a:r>
            <a:r>
              <a:rPr lang="en-US" sz="1800" dirty="0" smtClean="0">
                <a:latin typeface="Times New Roman" panose="02020603050405020304" pitchFamily="18" charset="0"/>
                <a:cs typeface="Times New Roman" panose="02020603050405020304" pitchFamily="18" charset="0"/>
              </a:rPr>
              <a:t>sequence.</a:t>
            </a:r>
          </a:p>
          <a:p>
            <a:pPr algn="just">
              <a:lnSpc>
                <a:spcPct val="150000"/>
              </a:lnSpc>
            </a:pPr>
            <a:r>
              <a:rPr lang="en-US" sz="1800" dirty="0" smtClean="0">
                <a:latin typeface="Times New Roman" panose="02020603050405020304" pitchFamily="18" charset="0"/>
                <a:cs typeface="Times New Roman" panose="02020603050405020304" pitchFamily="18" charset="0"/>
              </a:rPr>
              <a:t>Unordered </a:t>
            </a:r>
            <a:r>
              <a:rPr lang="en-US" sz="1800" dirty="0">
                <a:latin typeface="Times New Roman" panose="02020603050405020304" pitchFamily="18" charset="0"/>
                <a:cs typeface="Times New Roman" panose="02020603050405020304" pitchFamily="18" charset="0"/>
              </a:rPr>
              <a:t>lists should be used when rearranging the order of the list items would not create confusion or change the meaning of the information on the list.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The &lt;</a:t>
            </a:r>
            <a:r>
              <a:rPr lang="en-US" sz="1800" dirty="0" err="1" smtClean="0">
                <a:latin typeface="Times New Roman" panose="02020603050405020304" pitchFamily="18" charset="0"/>
                <a:cs typeface="Times New Roman" panose="02020603050405020304" pitchFamily="18" charset="0"/>
              </a:rPr>
              <a:t>ul</a:t>
            </a:r>
            <a:r>
              <a:rPr lang="en-US" sz="1800" dirty="0" smtClean="0">
                <a:latin typeface="Times New Roman" panose="02020603050405020304" pitchFamily="18" charset="0"/>
                <a:cs typeface="Times New Roman" panose="02020603050405020304" pitchFamily="18" charset="0"/>
              </a:rPr>
              <a:t>&gt; </a:t>
            </a:r>
            <a:r>
              <a:rPr lang="en-US" sz="1800" dirty="0">
                <a:latin typeface="Times New Roman" panose="02020603050405020304" pitchFamily="18" charset="0"/>
                <a:cs typeface="Times New Roman" panose="02020603050405020304" pitchFamily="18" charset="0"/>
              </a:rPr>
              <a:t>element opens and </a:t>
            </a:r>
            <a:r>
              <a:rPr lang="en-US" sz="1800" dirty="0" smtClean="0">
                <a:latin typeface="Times New Roman" panose="02020603050405020304" pitchFamily="18" charset="0"/>
                <a:cs typeface="Times New Roman" panose="02020603050405020304" pitchFamily="18" charset="0"/>
              </a:rPr>
              <a:t>&lt;/</a:t>
            </a:r>
            <a:r>
              <a:rPr lang="en-US" sz="1800" dirty="0" err="1" smtClean="0">
                <a:latin typeface="Times New Roman" panose="02020603050405020304" pitchFamily="18" charset="0"/>
                <a:cs typeface="Times New Roman" panose="02020603050405020304" pitchFamily="18" charset="0"/>
              </a:rPr>
              <a:t>ul</a:t>
            </a:r>
            <a:r>
              <a:rPr lang="en-US" sz="1800" dirty="0" smtClean="0">
                <a:latin typeface="Times New Roman" panose="02020603050405020304" pitchFamily="18" charset="0"/>
                <a:cs typeface="Times New Roman" panose="02020603050405020304" pitchFamily="18" charset="0"/>
              </a:rPr>
              <a:t>&gt;closes </a:t>
            </a:r>
            <a:r>
              <a:rPr lang="en-US" sz="1800" dirty="0">
                <a:latin typeface="Times New Roman" panose="02020603050405020304" pitchFamily="18" charset="0"/>
                <a:cs typeface="Times New Roman" panose="02020603050405020304" pitchFamily="18" charset="0"/>
              </a:rPr>
              <a:t>an unordered list.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items on the list are contained between list item, </a:t>
            </a:r>
            <a:r>
              <a:rPr lang="en-US" sz="1800" dirty="0" smtClean="0">
                <a:latin typeface="Times New Roman" panose="02020603050405020304" pitchFamily="18" charset="0"/>
                <a:cs typeface="Times New Roman" panose="02020603050405020304" pitchFamily="18" charset="0"/>
              </a:rPr>
              <a:t>&lt;li&gt; &lt;/li&gt;, </a:t>
            </a:r>
            <a:r>
              <a:rPr lang="en-US" sz="1800" dirty="0">
                <a:latin typeface="Times New Roman" panose="02020603050405020304" pitchFamily="18" charset="0"/>
                <a:cs typeface="Times New Roman" panose="02020603050405020304" pitchFamily="18" charset="0"/>
              </a:rPr>
              <a:t>tags. </a:t>
            </a:r>
            <a:endParaRPr lang="en-US" sz="1600" dirty="0" smtClean="0">
              <a:solidFill>
                <a:schemeClr val="tx1"/>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25</a:t>
            </a:fld>
            <a:endParaRPr lang="en-US" dirty="0"/>
          </a:p>
        </p:txBody>
      </p:sp>
      <p:sp>
        <p:nvSpPr>
          <p:cNvPr id="7" name="Content Placeholder 2"/>
          <p:cNvSpPr txBox="1">
            <a:spLocks/>
          </p:cNvSpPr>
          <p:nvPr/>
        </p:nvSpPr>
        <p:spPr>
          <a:xfrm>
            <a:off x="6639060" y="1342173"/>
            <a:ext cx="3249231" cy="474953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&lt;!DOCTYPE html&gt;</a:t>
            </a:r>
          </a:p>
          <a:p>
            <a:pPr marL="0" indent="0">
              <a:buNone/>
            </a:pPr>
            <a:r>
              <a:rPr lang="en-US" sz="2000" dirty="0">
                <a:latin typeface="Times New Roman" panose="02020603050405020304" pitchFamily="18" charset="0"/>
                <a:cs typeface="Times New Roman" panose="02020603050405020304" pitchFamily="18" charset="0"/>
              </a:rPr>
              <a:t>&lt;html&gt;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head&gt;</a:t>
            </a:r>
          </a:p>
          <a:p>
            <a:pPr marL="0" indent="0">
              <a:buNone/>
            </a:pPr>
            <a:r>
              <a:rPr lang="en-US" sz="2000" dirty="0" smtClean="0">
                <a:latin typeface="Times New Roman" panose="02020603050405020304" pitchFamily="18" charset="0"/>
                <a:cs typeface="Times New Roman" panose="02020603050405020304" pitchFamily="18" charset="0"/>
              </a:rPr>
              <a:t>    &lt;title&gt;Unordered </a:t>
            </a:r>
            <a:r>
              <a:rPr lang="en-US" sz="2000" dirty="0">
                <a:latin typeface="Times New Roman" panose="02020603050405020304" pitchFamily="18" charset="0"/>
                <a:cs typeface="Times New Roman" panose="02020603050405020304" pitchFamily="18" charset="0"/>
              </a:rPr>
              <a:t>List&lt;/title&gt;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head&gt;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body&gt;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ul</a:t>
            </a:r>
            <a:r>
              <a:rPr lang="en-US" sz="2000" dirty="0">
                <a:latin typeface="Times New Roman" panose="02020603050405020304" pitchFamily="18" charset="0"/>
                <a:cs typeface="Times New Roman" panose="02020603050405020304" pitchFamily="18" charset="0"/>
              </a:rPr>
              <a:t>&gt;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li&gt;Beetroot&lt;/li&gt;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li&gt;Ginger&lt;/li&gt;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li&gt;Potato&lt;/li&gt;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li&gt;Radish&lt;/li&gt;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ul</a:t>
            </a:r>
            <a:r>
              <a:rPr lang="en-US" sz="2000" dirty="0">
                <a:latin typeface="Times New Roman" panose="02020603050405020304" pitchFamily="18" charset="0"/>
                <a:cs typeface="Times New Roman" panose="02020603050405020304" pitchFamily="18" charset="0"/>
              </a:rPr>
              <a:t>&gt;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body&gt;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html&gt;</a:t>
            </a:r>
            <a:endParaRPr lang="en-US" dirty="0">
              <a:latin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9679546" y="1219202"/>
            <a:ext cx="2246290" cy="3913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This will produce following result:</a:t>
            </a:r>
          </a:p>
          <a:p>
            <a:pPr algn="just">
              <a:lnSpc>
                <a:spcPct val="150000"/>
              </a:lnSpc>
            </a:pPr>
            <a:r>
              <a:rPr lang="en-US" sz="1800" dirty="0">
                <a:latin typeface="Times New Roman" panose="02020603050405020304" pitchFamily="18" charset="0"/>
                <a:cs typeface="Times New Roman" panose="02020603050405020304" pitchFamily="18" charset="0"/>
              </a:rPr>
              <a:t>Beetroot</a:t>
            </a:r>
          </a:p>
          <a:p>
            <a:pPr algn="just">
              <a:lnSpc>
                <a:spcPct val="150000"/>
              </a:lnSpc>
            </a:pPr>
            <a:r>
              <a:rPr lang="en-US" sz="1800" dirty="0">
                <a:latin typeface="Times New Roman" panose="02020603050405020304" pitchFamily="18" charset="0"/>
                <a:cs typeface="Times New Roman" panose="02020603050405020304" pitchFamily="18" charset="0"/>
              </a:rPr>
              <a:t>Ginger</a:t>
            </a:r>
          </a:p>
          <a:p>
            <a:pPr algn="just">
              <a:lnSpc>
                <a:spcPct val="150000"/>
              </a:lnSpc>
            </a:pPr>
            <a:r>
              <a:rPr lang="en-US" sz="1800" dirty="0">
                <a:latin typeface="Times New Roman" panose="02020603050405020304" pitchFamily="18" charset="0"/>
                <a:cs typeface="Times New Roman" panose="02020603050405020304" pitchFamily="18" charset="0"/>
              </a:rPr>
              <a:t>Potato</a:t>
            </a:r>
          </a:p>
          <a:p>
            <a:pPr algn="just">
              <a:lnSpc>
                <a:spcPct val="150000"/>
              </a:lnSpc>
            </a:pPr>
            <a:r>
              <a:rPr lang="en-US" sz="1800" dirty="0">
                <a:latin typeface="Times New Roman" panose="02020603050405020304" pitchFamily="18" charset="0"/>
                <a:cs typeface="Times New Roman" panose="02020603050405020304" pitchFamily="18" charset="0"/>
              </a:rPr>
              <a:t>Radish</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251187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Lists: Unordered List</a:t>
            </a:r>
          </a:p>
        </p:txBody>
      </p:sp>
      <p:sp>
        <p:nvSpPr>
          <p:cNvPr id="3" name="Content Placeholder 2"/>
          <p:cNvSpPr>
            <a:spLocks noGrp="1"/>
          </p:cNvSpPr>
          <p:nvPr>
            <p:ph idx="1"/>
          </p:nvPr>
        </p:nvSpPr>
        <p:spPr>
          <a:xfrm>
            <a:off x="746975" y="1179043"/>
            <a:ext cx="10606825" cy="5177307"/>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You can use type attribute for &lt;</a:t>
            </a:r>
            <a:r>
              <a:rPr lang="en-US" sz="1800" dirty="0" err="1">
                <a:latin typeface="Times New Roman" panose="02020603050405020304" pitchFamily="18" charset="0"/>
                <a:cs typeface="Times New Roman" panose="02020603050405020304" pitchFamily="18" charset="0"/>
              </a:rPr>
              <a:t>ul</a:t>
            </a:r>
            <a:r>
              <a:rPr lang="en-US" sz="1800" dirty="0">
                <a:latin typeface="Times New Roman" panose="02020603050405020304" pitchFamily="18" charset="0"/>
                <a:cs typeface="Times New Roman" panose="02020603050405020304" pitchFamily="18" charset="0"/>
              </a:rPr>
              <a:t>&gt; tag to specify the type of bullet you like. By default it is a disc. Following are the possible options:</a:t>
            </a:r>
          </a:p>
          <a:p>
            <a:pPr lvl="1" algn="just">
              <a:lnSpc>
                <a:spcPct val="150000"/>
              </a:lnSpc>
            </a:pPr>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ul</a:t>
            </a:r>
            <a:r>
              <a:rPr lang="en-US" sz="1800" dirty="0">
                <a:latin typeface="Times New Roman" panose="02020603050405020304" pitchFamily="18" charset="0"/>
                <a:cs typeface="Times New Roman" panose="02020603050405020304" pitchFamily="18" charset="0"/>
              </a:rPr>
              <a:t> type="square"&gt;</a:t>
            </a:r>
          </a:p>
          <a:p>
            <a:pPr lvl="1" algn="just">
              <a:lnSpc>
                <a:spcPct val="150000"/>
              </a:lnSpc>
            </a:pPr>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ul</a:t>
            </a:r>
            <a:r>
              <a:rPr lang="en-US" sz="1800" dirty="0">
                <a:latin typeface="Times New Roman" panose="02020603050405020304" pitchFamily="18" charset="0"/>
                <a:cs typeface="Times New Roman" panose="02020603050405020304" pitchFamily="18" charset="0"/>
              </a:rPr>
              <a:t> type="disc"&gt;</a:t>
            </a:r>
          </a:p>
          <a:p>
            <a:pPr lvl="1" algn="just">
              <a:lnSpc>
                <a:spcPct val="150000"/>
              </a:lnSpc>
            </a:pPr>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ul</a:t>
            </a:r>
            <a:r>
              <a:rPr lang="en-US" sz="1800" dirty="0">
                <a:latin typeface="Times New Roman" panose="02020603050405020304" pitchFamily="18" charset="0"/>
                <a:cs typeface="Times New Roman" panose="02020603050405020304" pitchFamily="18" charset="0"/>
              </a:rPr>
              <a:t> type="circle"&gt;</a:t>
            </a:r>
            <a:endParaRPr lang="en-US" sz="2800" dirty="0">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26</a:t>
            </a:fld>
            <a:endParaRPr lang="en-US" dirty="0"/>
          </a:p>
        </p:txBody>
      </p:sp>
      <p:sp>
        <p:nvSpPr>
          <p:cNvPr id="12" name="Content Placeholder 2"/>
          <p:cNvSpPr txBox="1">
            <a:spLocks/>
          </p:cNvSpPr>
          <p:nvPr/>
        </p:nvSpPr>
        <p:spPr>
          <a:xfrm>
            <a:off x="4672885" y="1989160"/>
            <a:ext cx="3709115" cy="454042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&lt;!DOCTYPE html&gt;</a:t>
            </a:r>
          </a:p>
          <a:p>
            <a:pPr marL="0" indent="0">
              <a:buNone/>
            </a:pPr>
            <a:r>
              <a:rPr lang="en-US" sz="2000" dirty="0">
                <a:latin typeface="Times New Roman" panose="02020603050405020304" pitchFamily="18" charset="0"/>
                <a:cs typeface="Times New Roman" panose="02020603050405020304" pitchFamily="18" charset="0"/>
              </a:rPr>
              <a:t>&lt;html&gt;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head&gt;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title&gt;HTML Unordered List&lt;/title&gt;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head&gt;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body&gt;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err="1" smtClean="0">
                <a:latin typeface="Times New Roman" panose="02020603050405020304" pitchFamily="18" charset="0"/>
                <a:cs typeface="Times New Roman" panose="02020603050405020304" pitchFamily="18" charset="0"/>
              </a:rPr>
              <a:t>ul</a:t>
            </a:r>
            <a:r>
              <a:rPr lang="en-US" sz="2000" dirty="0">
                <a:latin typeface="Times New Roman" panose="02020603050405020304" pitchFamily="18" charset="0"/>
                <a:cs typeface="Times New Roman" panose="02020603050405020304" pitchFamily="18" charset="0"/>
              </a:rPr>
              <a:t> type="square"&gt;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li&gt;Beetroot&lt;/li&gt;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li&gt;Ginger&lt;/li&gt;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li&gt;Potato&lt;/li&gt;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li&gt;Radish&lt;/li&gt;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ul</a:t>
            </a:r>
            <a:r>
              <a:rPr lang="en-US" sz="2000" dirty="0">
                <a:latin typeface="Times New Roman" panose="02020603050405020304" pitchFamily="18" charset="0"/>
                <a:cs typeface="Times New Roman" panose="02020603050405020304" pitchFamily="18" charset="0"/>
              </a:rPr>
              <a:t>&gt;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body&gt;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html&gt;</a:t>
            </a:r>
            <a:endParaRPr lang="en-US" dirty="0">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8610600" y="1989160"/>
            <a:ext cx="2743200" cy="3913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This will produce following result:</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Beetroot</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Ginger</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Potato</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Radish</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77156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Lists: Ordered List</a:t>
            </a:r>
          </a:p>
        </p:txBody>
      </p:sp>
      <p:sp>
        <p:nvSpPr>
          <p:cNvPr id="3" name="Content Placeholder 2"/>
          <p:cNvSpPr>
            <a:spLocks noGrp="1"/>
          </p:cNvSpPr>
          <p:nvPr>
            <p:ph idx="1"/>
          </p:nvPr>
        </p:nvSpPr>
        <p:spPr>
          <a:xfrm>
            <a:off x="746975" y="1179043"/>
            <a:ext cx="10606825" cy="5177307"/>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If you are required to put your items in a numbered list instead of bulleted then HTML ordered list will be used. This list is created by using &lt;</a:t>
            </a:r>
            <a:r>
              <a:rPr lang="en-US" sz="1800" dirty="0" err="1">
                <a:latin typeface="Times New Roman" panose="02020603050405020304" pitchFamily="18" charset="0"/>
                <a:cs typeface="Times New Roman" panose="02020603050405020304" pitchFamily="18" charset="0"/>
              </a:rPr>
              <a:t>ol</a:t>
            </a:r>
            <a:r>
              <a:rPr lang="en-US" sz="1800" dirty="0">
                <a:latin typeface="Times New Roman" panose="02020603050405020304" pitchFamily="18" charset="0"/>
                <a:cs typeface="Times New Roman" panose="02020603050405020304" pitchFamily="18" charset="0"/>
              </a:rPr>
              <a:t>&gt; tag. The numbering starts at one and is incremented by one for each successive ordered list element tagged with &lt;li&gt;.</a:t>
            </a:r>
            <a:endParaRPr lang="en-US" sz="2400" dirty="0">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27</a:t>
            </a:fld>
            <a:endParaRPr lang="en-US" dirty="0"/>
          </a:p>
        </p:txBody>
      </p:sp>
      <p:sp>
        <p:nvSpPr>
          <p:cNvPr id="14" name="Content Placeholder 2"/>
          <p:cNvSpPr txBox="1">
            <a:spLocks/>
          </p:cNvSpPr>
          <p:nvPr/>
        </p:nvSpPr>
        <p:spPr>
          <a:xfrm>
            <a:off x="1906610" y="2627289"/>
            <a:ext cx="4295104" cy="390229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&lt;!DOCTYPE html&gt;</a:t>
            </a:r>
          </a:p>
          <a:p>
            <a:pPr marL="0" indent="0">
              <a:buNone/>
            </a:pPr>
            <a:r>
              <a:rPr lang="en-US" sz="2000" dirty="0">
                <a:latin typeface="Times New Roman" panose="02020603050405020304" pitchFamily="18" charset="0"/>
                <a:cs typeface="Times New Roman" panose="02020603050405020304" pitchFamily="18" charset="0"/>
              </a:rPr>
              <a:t>&lt;html&gt;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head&gt;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title&gt;HTML O</a:t>
            </a:r>
            <a:r>
              <a:rPr lang="en-US" sz="2000" dirty="0" smtClean="0">
                <a:latin typeface="Times New Roman" panose="02020603050405020304" pitchFamily="18" charset="0"/>
                <a:cs typeface="Times New Roman" panose="02020603050405020304" pitchFamily="18" charset="0"/>
              </a:rPr>
              <a:t>rdered </a:t>
            </a:r>
            <a:r>
              <a:rPr lang="en-US" sz="2000" dirty="0">
                <a:latin typeface="Times New Roman" panose="02020603050405020304" pitchFamily="18" charset="0"/>
                <a:cs typeface="Times New Roman" panose="02020603050405020304" pitchFamily="18" charset="0"/>
              </a:rPr>
              <a:t>List&lt;/title&gt;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head&gt;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body&gt;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o</a:t>
            </a:r>
            <a:r>
              <a:rPr lang="en-US" sz="2000" dirty="0" err="1" smtClean="0">
                <a:latin typeface="Times New Roman" panose="02020603050405020304" pitchFamily="18" charset="0"/>
                <a:cs typeface="Times New Roman" panose="02020603050405020304" pitchFamily="18" charset="0"/>
              </a:rPr>
              <a:t>l</a:t>
            </a:r>
            <a:r>
              <a:rPr lang="en-US" sz="2000" dirty="0">
                <a:latin typeface="Times New Roman" panose="02020603050405020304" pitchFamily="18" charset="0"/>
                <a:cs typeface="Times New Roman" panose="02020603050405020304" pitchFamily="18" charset="0"/>
              </a:rPr>
              <a:t>&gt;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li&gt;Beetroot&lt;/li&gt;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li&gt;Ginger&lt;/li&gt;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li&gt;Potato&lt;/li&gt;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li&gt;Radish&lt;/li&gt;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o</a:t>
            </a:r>
            <a:r>
              <a:rPr lang="en-US" sz="2000" dirty="0" err="1" smtClean="0">
                <a:latin typeface="Times New Roman" panose="02020603050405020304" pitchFamily="18" charset="0"/>
                <a:cs typeface="Times New Roman" panose="02020603050405020304" pitchFamily="18" charset="0"/>
              </a:rPr>
              <a:t>l</a:t>
            </a:r>
            <a:r>
              <a:rPr lang="en-US" sz="2000" dirty="0">
                <a:latin typeface="Times New Roman" panose="02020603050405020304" pitchFamily="18" charset="0"/>
                <a:cs typeface="Times New Roman" panose="02020603050405020304" pitchFamily="18" charset="0"/>
              </a:rPr>
              <a:t>&gt;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body&gt;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html&gt;</a:t>
            </a:r>
            <a:endParaRPr lang="en-US" dirty="0">
              <a:latin typeface="Times New Roman" panose="02020603050405020304" pitchFamily="18" charset="0"/>
              <a:cs typeface="Times New Roman" panose="02020603050405020304" pitchFamily="18" charset="0"/>
            </a:endParaRPr>
          </a:p>
        </p:txBody>
      </p:sp>
      <p:sp>
        <p:nvSpPr>
          <p:cNvPr id="15" name="Content Placeholder 2"/>
          <p:cNvSpPr txBox="1">
            <a:spLocks/>
          </p:cNvSpPr>
          <p:nvPr/>
        </p:nvSpPr>
        <p:spPr>
          <a:xfrm>
            <a:off x="6259669" y="2535304"/>
            <a:ext cx="5372636" cy="3913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This will produce following result:</a:t>
            </a:r>
          </a:p>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Beetroot</a:t>
            </a:r>
          </a:p>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Ginger</a:t>
            </a:r>
          </a:p>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Potato</a:t>
            </a:r>
          </a:p>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Radish</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44459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Lists: Ordered List</a:t>
            </a:r>
          </a:p>
        </p:txBody>
      </p:sp>
      <p:sp>
        <p:nvSpPr>
          <p:cNvPr id="3" name="Content Placeholder 2"/>
          <p:cNvSpPr>
            <a:spLocks noGrp="1"/>
          </p:cNvSpPr>
          <p:nvPr>
            <p:ph idx="1"/>
          </p:nvPr>
        </p:nvSpPr>
        <p:spPr>
          <a:xfrm>
            <a:off x="746975" y="1179043"/>
            <a:ext cx="10606825" cy="5177307"/>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You can use type attribute for &lt;</a:t>
            </a:r>
            <a:r>
              <a:rPr lang="en-US" sz="1800" dirty="0" err="1">
                <a:latin typeface="Times New Roman" panose="02020603050405020304" pitchFamily="18" charset="0"/>
                <a:cs typeface="Times New Roman" panose="02020603050405020304" pitchFamily="18" charset="0"/>
              </a:rPr>
              <a:t>ol</a:t>
            </a:r>
            <a:r>
              <a:rPr lang="en-US" sz="1800" dirty="0">
                <a:latin typeface="Times New Roman" panose="02020603050405020304" pitchFamily="18" charset="0"/>
                <a:cs typeface="Times New Roman" panose="02020603050405020304" pitchFamily="18" charset="0"/>
              </a:rPr>
              <a:t>&gt; tag to specify the type of numbering you like. By default it is a number. Following are the possible options:</a:t>
            </a:r>
          </a:p>
          <a:p>
            <a:pPr lvl="1" algn="just">
              <a:lnSpc>
                <a:spcPct val="150000"/>
              </a:lnSpc>
            </a:pP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ol</a:t>
            </a:r>
            <a:r>
              <a:rPr lang="en-US" sz="1600" dirty="0">
                <a:latin typeface="Times New Roman" panose="02020603050405020304" pitchFamily="18" charset="0"/>
                <a:cs typeface="Times New Roman" panose="02020603050405020304" pitchFamily="18" charset="0"/>
              </a:rPr>
              <a:t> type="1"&gt; ‐ Default‐Case Numerals.</a:t>
            </a:r>
          </a:p>
          <a:p>
            <a:pPr lvl="1" algn="just">
              <a:lnSpc>
                <a:spcPct val="150000"/>
              </a:lnSpc>
            </a:pP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ol</a:t>
            </a:r>
            <a:r>
              <a:rPr lang="en-US" sz="1600" dirty="0">
                <a:latin typeface="Times New Roman" panose="02020603050405020304" pitchFamily="18" charset="0"/>
                <a:cs typeface="Times New Roman" panose="02020603050405020304" pitchFamily="18" charset="0"/>
              </a:rPr>
              <a:t> type="I"&gt; ‐ Upper‐Case Numerals.</a:t>
            </a:r>
          </a:p>
          <a:p>
            <a:pPr lvl="1" algn="just">
              <a:lnSpc>
                <a:spcPct val="150000"/>
              </a:lnSpc>
            </a:pP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ol</a:t>
            </a:r>
            <a:r>
              <a:rPr lang="en-US" sz="1600" dirty="0">
                <a:latin typeface="Times New Roman" panose="02020603050405020304" pitchFamily="18" charset="0"/>
                <a:cs typeface="Times New Roman" panose="02020603050405020304" pitchFamily="18" charset="0"/>
              </a:rPr>
              <a:t> type="</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"&gt; ‐ Lower‐Case Numerals.</a:t>
            </a:r>
          </a:p>
          <a:p>
            <a:pPr lvl="1" algn="just">
              <a:lnSpc>
                <a:spcPct val="150000"/>
              </a:lnSpc>
            </a:pP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ol</a:t>
            </a:r>
            <a:r>
              <a:rPr lang="en-US" sz="1600" dirty="0">
                <a:latin typeface="Times New Roman" panose="02020603050405020304" pitchFamily="18" charset="0"/>
                <a:cs typeface="Times New Roman" panose="02020603050405020304" pitchFamily="18" charset="0"/>
              </a:rPr>
              <a:t> type="a"&gt; ‐ Lower‐Case Letters.</a:t>
            </a:r>
          </a:p>
          <a:p>
            <a:pPr lvl="1" algn="just">
              <a:lnSpc>
                <a:spcPct val="150000"/>
              </a:lnSpc>
            </a:pP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ol</a:t>
            </a:r>
            <a:r>
              <a:rPr lang="en-US" sz="1600" dirty="0">
                <a:latin typeface="Times New Roman" panose="02020603050405020304" pitchFamily="18" charset="0"/>
                <a:cs typeface="Times New Roman" panose="02020603050405020304" pitchFamily="18" charset="0"/>
              </a:rPr>
              <a:t> type="A"&gt; ‐ Upper‐Case Letters.</a:t>
            </a: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28</a:t>
            </a:fld>
            <a:endParaRPr lang="en-US" dirty="0"/>
          </a:p>
        </p:txBody>
      </p:sp>
      <p:sp>
        <p:nvSpPr>
          <p:cNvPr id="12" name="Content Placeholder 2"/>
          <p:cNvSpPr txBox="1">
            <a:spLocks/>
          </p:cNvSpPr>
          <p:nvPr/>
        </p:nvSpPr>
        <p:spPr>
          <a:xfrm>
            <a:off x="5415029" y="2130538"/>
            <a:ext cx="3291089" cy="442125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&lt;!DOCTYPE html&gt;</a:t>
            </a:r>
          </a:p>
          <a:p>
            <a:pPr marL="0" indent="0">
              <a:buNone/>
            </a:pPr>
            <a:r>
              <a:rPr lang="en-US" sz="2000" dirty="0">
                <a:latin typeface="Times New Roman" panose="02020603050405020304" pitchFamily="18" charset="0"/>
                <a:cs typeface="Times New Roman" panose="02020603050405020304" pitchFamily="18" charset="0"/>
              </a:rPr>
              <a:t>&lt;html&gt;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head&gt;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title&gt;HTML O</a:t>
            </a:r>
            <a:r>
              <a:rPr lang="en-US" sz="2000" dirty="0" smtClean="0">
                <a:latin typeface="Times New Roman" panose="02020603050405020304" pitchFamily="18" charset="0"/>
                <a:cs typeface="Times New Roman" panose="02020603050405020304" pitchFamily="18" charset="0"/>
              </a:rPr>
              <a:t>rdered </a:t>
            </a:r>
            <a:r>
              <a:rPr lang="en-US" sz="2000" dirty="0">
                <a:latin typeface="Times New Roman" panose="02020603050405020304" pitchFamily="18" charset="0"/>
                <a:cs typeface="Times New Roman" panose="02020603050405020304" pitchFamily="18" charset="0"/>
              </a:rPr>
              <a:t>List&lt;/title&gt;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head&gt;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body&gt;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err="1" smtClean="0">
                <a:latin typeface="Times New Roman" panose="02020603050405020304" pitchFamily="18" charset="0"/>
                <a:cs typeface="Times New Roman" panose="02020603050405020304" pitchFamily="18" charset="0"/>
              </a:rPr>
              <a:t>ol</a:t>
            </a:r>
            <a:r>
              <a:rPr lang="en-US" sz="2000" dirty="0">
                <a:latin typeface="Times New Roman" panose="02020603050405020304" pitchFamily="18" charset="0"/>
                <a:cs typeface="Times New Roman" panose="02020603050405020304" pitchFamily="18" charset="0"/>
              </a:rPr>
              <a:t> type="I"&gt;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li&gt;Beetroot&lt;/li&gt;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li&gt;Ginger&lt;/li&gt;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li&gt;Potato&lt;/li&gt;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li&gt;Radish&lt;/li&gt;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o</a:t>
            </a:r>
            <a:r>
              <a:rPr lang="en-US" sz="2000" dirty="0" err="1" smtClean="0">
                <a:latin typeface="Times New Roman" panose="02020603050405020304" pitchFamily="18" charset="0"/>
                <a:cs typeface="Times New Roman" panose="02020603050405020304" pitchFamily="18" charset="0"/>
              </a:rPr>
              <a:t>l</a:t>
            </a:r>
            <a:r>
              <a:rPr lang="en-US" sz="2000" dirty="0">
                <a:latin typeface="Times New Roman" panose="02020603050405020304" pitchFamily="18" charset="0"/>
                <a:cs typeface="Times New Roman" panose="02020603050405020304" pitchFamily="18" charset="0"/>
              </a:rPr>
              <a:t>&gt;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body&gt;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html&gt;</a:t>
            </a:r>
            <a:endParaRPr lang="en-US" dirty="0">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8706118" y="1966379"/>
            <a:ext cx="2926186" cy="4284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This will produce following result:</a:t>
            </a:r>
          </a:p>
          <a:p>
            <a:pPr marL="400050" indent="-400050" algn="just">
              <a:lnSpc>
                <a:spcPct val="150000"/>
              </a:lnSpc>
              <a:buFont typeface="+mj-lt"/>
              <a:buAutoNum type="romanUcPeriod"/>
            </a:pPr>
            <a:r>
              <a:rPr lang="en-US" sz="1800" dirty="0">
                <a:latin typeface="Times New Roman" panose="02020603050405020304" pitchFamily="18" charset="0"/>
                <a:cs typeface="Times New Roman" panose="02020603050405020304" pitchFamily="18" charset="0"/>
              </a:rPr>
              <a:t>Beetroot</a:t>
            </a:r>
          </a:p>
          <a:p>
            <a:pPr marL="400050" indent="-400050" algn="just">
              <a:lnSpc>
                <a:spcPct val="150000"/>
              </a:lnSpc>
              <a:buFont typeface="+mj-lt"/>
              <a:buAutoNum type="romanUcPeriod"/>
            </a:pPr>
            <a:r>
              <a:rPr lang="en-US" sz="1800" dirty="0">
                <a:latin typeface="Times New Roman" panose="02020603050405020304" pitchFamily="18" charset="0"/>
                <a:cs typeface="Times New Roman" panose="02020603050405020304" pitchFamily="18" charset="0"/>
              </a:rPr>
              <a:t>Ginger</a:t>
            </a:r>
          </a:p>
          <a:p>
            <a:pPr marL="400050" indent="-400050" algn="just">
              <a:lnSpc>
                <a:spcPct val="150000"/>
              </a:lnSpc>
              <a:buFont typeface="+mj-lt"/>
              <a:buAutoNum type="romanUcPeriod"/>
            </a:pPr>
            <a:r>
              <a:rPr lang="en-US" sz="1800" dirty="0">
                <a:latin typeface="Times New Roman" panose="02020603050405020304" pitchFamily="18" charset="0"/>
                <a:cs typeface="Times New Roman" panose="02020603050405020304" pitchFamily="18" charset="0"/>
              </a:rPr>
              <a:t>Potato</a:t>
            </a:r>
          </a:p>
          <a:p>
            <a:pPr marL="400050" indent="-400050" algn="just">
              <a:lnSpc>
                <a:spcPct val="150000"/>
              </a:lnSpc>
              <a:buFont typeface="+mj-lt"/>
              <a:buAutoNum type="romanUcPeriod"/>
            </a:pPr>
            <a:r>
              <a:rPr lang="en-US" sz="1800" dirty="0">
                <a:latin typeface="Times New Roman" panose="02020603050405020304" pitchFamily="18" charset="0"/>
                <a:cs typeface="Times New Roman" panose="02020603050405020304" pitchFamily="18" charset="0"/>
              </a:rPr>
              <a:t>Radish</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900690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Lists: Ordered List</a:t>
            </a:r>
          </a:p>
        </p:txBody>
      </p:sp>
      <p:sp>
        <p:nvSpPr>
          <p:cNvPr id="3" name="Content Placeholder 2"/>
          <p:cNvSpPr>
            <a:spLocks noGrp="1"/>
          </p:cNvSpPr>
          <p:nvPr>
            <p:ph idx="1"/>
          </p:nvPr>
        </p:nvSpPr>
        <p:spPr>
          <a:xfrm>
            <a:off x="746975" y="1179043"/>
            <a:ext cx="10606825" cy="5177307"/>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You can use start attribute for &lt;</a:t>
            </a:r>
            <a:r>
              <a:rPr lang="en-US" sz="1800" dirty="0" err="1">
                <a:latin typeface="Times New Roman" panose="02020603050405020304" pitchFamily="18" charset="0"/>
                <a:cs typeface="Times New Roman" panose="02020603050405020304" pitchFamily="18" charset="0"/>
              </a:rPr>
              <a:t>ol</a:t>
            </a:r>
            <a:r>
              <a:rPr lang="en-US" sz="1800" dirty="0">
                <a:latin typeface="Times New Roman" panose="02020603050405020304" pitchFamily="18" charset="0"/>
                <a:cs typeface="Times New Roman" panose="02020603050405020304" pitchFamily="18" charset="0"/>
              </a:rPr>
              <a:t>&gt; tag to specify the starting point of numbering you need.</a:t>
            </a:r>
          </a:p>
          <a:p>
            <a:pPr algn="just">
              <a:lnSpc>
                <a:spcPct val="150000"/>
              </a:lnSpc>
            </a:pPr>
            <a:r>
              <a:rPr lang="en-US" sz="1800" dirty="0">
                <a:latin typeface="Times New Roman" panose="02020603050405020304" pitchFamily="18" charset="0"/>
                <a:cs typeface="Times New Roman" panose="02020603050405020304" pitchFamily="18" charset="0"/>
              </a:rPr>
              <a:t>Following are the possible options:</a:t>
            </a:r>
          </a:p>
          <a:p>
            <a:pPr lvl="1" algn="just">
              <a:lnSpc>
                <a:spcPct val="150000"/>
              </a:lnSpc>
            </a:pP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ol</a:t>
            </a:r>
            <a:r>
              <a:rPr lang="en-US" sz="1600" dirty="0">
                <a:latin typeface="Times New Roman" panose="02020603050405020304" pitchFamily="18" charset="0"/>
                <a:cs typeface="Times New Roman" panose="02020603050405020304" pitchFamily="18" charset="0"/>
              </a:rPr>
              <a:t> type="1" start="4"&gt; ‐ Numerals starts with 4.</a:t>
            </a:r>
          </a:p>
          <a:p>
            <a:pPr lvl="1" algn="just">
              <a:lnSpc>
                <a:spcPct val="150000"/>
              </a:lnSpc>
            </a:pP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ol</a:t>
            </a:r>
            <a:r>
              <a:rPr lang="en-US" sz="1600" dirty="0">
                <a:latin typeface="Times New Roman" panose="02020603050405020304" pitchFamily="18" charset="0"/>
                <a:cs typeface="Times New Roman" panose="02020603050405020304" pitchFamily="18" charset="0"/>
              </a:rPr>
              <a:t> type="I" start="4"&gt; ‐ Numerals starts with IV.</a:t>
            </a:r>
          </a:p>
          <a:p>
            <a:pPr lvl="1" algn="just">
              <a:lnSpc>
                <a:spcPct val="150000"/>
              </a:lnSpc>
            </a:pP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ol</a:t>
            </a:r>
            <a:r>
              <a:rPr lang="en-US" sz="1600" dirty="0">
                <a:latin typeface="Times New Roman" panose="02020603050405020304" pitchFamily="18" charset="0"/>
                <a:cs typeface="Times New Roman" panose="02020603050405020304" pitchFamily="18" charset="0"/>
              </a:rPr>
              <a:t> type="</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start="4"&gt; ‐ Numerals starts with iv.</a:t>
            </a:r>
          </a:p>
          <a:p>
            <a:pPr lvl="1" algn="just">
              <a:lnSpc>
                <a:spcPct val="150000"/>
              </a:lnSpc>
            </a:pP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ol</a:t>
            </a:r>
            <a:r>
              <a:rPr lang="en-US" sz="1600" dirty="0">
                <a:latin typeface="Times New Roman" panose="02020603050405020304" pitchFamily="18" charset="0"/>
                <a:cs typeface="Times New Roman" panose="02020603050405020304" pitchFamily="18" charset="0"/>
              </a:rPr>
              <a:t> type="a" start="4"&gt; ‐ Letters starts with d.</a:t>
            </a:r>
          </a:p>
          <a:p>
            <a:pPr lvl="1" algn="just">
              <a:lnSpc>
                <a:spcPct val="150000"/>
              </a:lnSpc>
            </a:pP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ol</a:t>
            </a:r>
            <a:r>
              <a:rPr lang="en-US" sz="1600" dirty="0">
                <a:latin typeface="Times New Roman" panose="02020603050405020304" pitchFamily="18" charset="0"/>
                <a:cs typeface="Times New Roman" panose="02020603050405020304" pitchFamily="18" charset="0"/>
              </a:rPr>
              <a:t> type="A" start="4"&gt; ‐ Letters starts with D.</a:t>
            </a: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29</a:t>
            </a:fld>
            <a:endParaRPr lang="en-US" dirty="0"/>
          </a:p>
        </p:txBody>
      </p:sp>
      <p:sp>
        <p:nvSpPr>
          <p:cNvPr id="14" name="Content Placeholder 2"/>
          <p:cNvSpPr txBox="1">
            <a:spLocks/>
          </p:cNvSpPr>
          <p:nvPr/>
        </p:nvSpPr>
        <p:spPr>
          <a:xfrm>
            <a:off x="6007457" y="2049175"/>
            <a:ext cx="3291089" cy="442125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&lt;!DOCTYPE html&gt;</a:t>
            </a:r>
          </a:p>
          <a:p>
            <a:pPr marL="0" indent="0">
              <a:buNone/>
            </a:pPr>
            <a:r>
              <a:rPr lang="en-US" sz="2000" dirty="0">
                <a:latin typeface="Times New Roman" panose="02020603050405020304" pitchFamily="18" charset="0"/>
                <a:cs typeface="Times New Roman" panose="02020603050405020304" pitchFamily="18" charset="0"/>
              </a:rPr>
              <a:t>&lt;html&gt;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head&gt;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title&gt;HTML O</a:t>
            </a:r>
            <a:r>
              <a:rPr lang="en-US" sz="2000" dirty="0" smtClean="0">
                <a:latin typeface="Times New Roman" panose="02020603050405020304" pitchFamily="18" charset="0"/>
                <a:cs typeface="Times New Roman" panose="02020603050405020304" pitchFamily="18" charset="0"/>
              </a:rPr>
              <a:t>rdered </a:t>
            </a:r>
            <a:r>
              <a:rPr lang="en-US" sz="2000" dirty="0">
                <a:latin typeface="Times New Roman" panose="02020603050405020304" pitchFamily="18" charset="0"/>
                <a:cs typeface="Times New Roman" panose="02020603050405020304" pitchFamily="18" charset="0"/>
              </a:rPr>
              <a:t>List&lt;/title&gt;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head&gt;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body&gt;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err="1" smtClean="0">
                <a:latin typeface="Times New Roman" panose="02020603050405020304" pitchFamily="18" charset="0"/>
                <a:cs typeface="Times New Roman" panose="02020603050405020304" pitchFamily="18" charset="0"/>
              </a:rPr>
              <a:t>ol</a:t>
            </a:r>
            <a:r>
              <a:rPr lang="en-US" sz="2000" dirty="0">
                <a:latin typeface="Times New Roman" panose="02020603050405020304" pitchFamily="18" charset="0"/>
                <a:cs typeface="Times New Roman" panose="02020603050405020304" pitchFamily="18" charset="0"/>
              </a:rPr>
              <a:t> type</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start=“4”&gt;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li&gt;Beetroot&lt;/li&gt;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li&gt;Ginger&lt;/li&gt;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li&gt;Potato&lt;/li&gt;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li&gt;Radish&lt;/li&gt;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o</a:t>
            </a:r>
            <a:r>
              <a:rPr lang="en-US" sz="2000" dirty="0" err="1" smtClean="0">
                <a:latin typeface="Times New Roman" panose="02020603050405020304" pitchFamily="18" charset="0"/>
                <a:cs typeface="Times New Roman" panose="02020603050405020304" pitchFamily="18" charset="0"/>
              </a:rPr>
              <a:t>l</a:t>
            </a:r>
            <a:r>
              <a:rPr lang="en-US" sz="2000" dirty="0">
                <a:latin typeface="Times New Roman" panose="02020603050405020304" pitchFamily="18" charset="0"/>
                <a:cs typeface="Times New Roman" panose="02020603050405020304" pitchFamily="18" charset="0"/>
              </a:rPr>
              <a:t>&gt;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body&gt;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html&gt;</a:t>
            </a:r>
            <a:endParaRPr lang="en-US" dirty="0">
              <a:latin typeface="Times New Roman" panose="02020603050405020304" pitchFamily="18" charset="0"/>
              <a:cs typeface="Times New Roman" panose="02020603050405020304" pitchFamily="18" charset="0"/>
            </a:endParaRPr>
          </a:p>
        </p:txBody>
      </p:sp>
      <p:sp>
        <p:nvSpPr>
          <p:cNvPr id="15" name="Content Placeholder 2"/>
          <p:cNvSpPr txBox="1">
            <a:spLocks/>
          </p:cNvSpPr>
          <p:nvPr/>
        </p:nvSpPr>
        <p:spPr>
          <a:xfrm>
            <a:off x="9298546" y="1879781"/>
            <a:ext cx="2333758" cy="4284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This will produce following result:</a:t>
            </a:r>
          </a:p>
          <a:p>
            <a:pPr marL="0" indent="0" algn="just">
              <a:lnSpc>
                <a:spcPct val="150000"/>
              </a:lnSpc>
              <a:buNone/>
            </a:pPr>
            <a:r>
              <a:rPr lang="nb-NO" sz="1800" dirty="0">
                <a:latin typeface="Times New Roman" panose="02020603050405020304" pitchFamily="18" charset="0"/>
                <a:cs typeface="Times New Roman" panose="02020603050405020304" pitchFamily="18" charset="0"/>
              </a:rPr>
              <a:t>iv. Beetroot</a:t>
            </a:r>
          </a:p>
          <a:p>
            <a:pPr marL="0" indent="0" algn="just">
              <a:lnSpc>
                <a:spcPct val="150000"/>
              </a:lnSpc>
              <a:buNone/>
            </a:pPr>
            <a:r>
              <a:rPr lang="nb-NO" sz="1800" dirty="0">
                <a:latin typeface="Times New Roman" panose="02020603050405020304" pitchFamily="18" charset="0"/>
                <a:cs typeface="Times New Roman" panose="02020603050405020304" pitchFamily="18" charset="0"/>
              </a:rPr>
              <a:t>v. Ginger</a:t>
            </a:r>
          </a:p>
          <a:p>
            <a:pPr marL="0" indent="0" algn="just">
              <a:lnSpc>
                <a:spcPct val="150000"/>
              </a:lnSpc>
              <a:buNone/>
            </a:pPr>
            <a:r>
              <a:rPr lang="nb-NO" sz="1800" dirty="0">
                <a:latin typeface="Times New Roman" panose="02020603050405020304" pitchFamily="18" charset="0"/>
                <a:cs typeface="Times New Roman" panose="02020603050405020304" pitchFamily="18" charset="0"/>
              </a:rPr>
              <a:t>vi. Potato</a:t>
            </a:r>
          </a:p>
          <a:p>
            <a:pPr marL="0" indent="0" algn="just">
              <a:lnSpc>
                <a:spcPct val="150000"/>
              </a:lnSpc>
              <a:buNone/>
            </a:pPr>
            <a:r>
              <a:rPr lang="nb-NO" sz="1800" dirty="0">
                <a:latin typeface="Times New Roman" panose="02020603050405020304" pitchFamily="18" charset="0"/>
                <a:cs typeface="Times New Roman" panose="02020603050405020304" pitchFamily="18" charset="0"/>
              </a:rPr>
              <a:t>vii. Radish</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36202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Introduction to HTML</a:t>
            </a:r>
          </a:p>
        </p:txBody>
      </p:sp>
      <p:sp>
        <p:nvSpPr>
          <p:cNvPr id="3" name="Content Placeholder 2"/>
          <p:cNvSpPr>
            <a:spLocks noGrp="1"/>
          </p:cNvSpPr>
          <p:nvPr>
            <p:ph idx="1"/>
          </p:nvPr>
        </p:nvSpPr>
        <p:spPr>
          <a:xfrm>
            <a:off x="746975" y="1179043"/>
            <a:ext cx="10606825" cy="5177307"/>
          </a:xfrm>
        </p:spPr>
        <p:txBody>
          <a:bodyPr>
            <a:normAutofit fontScale="85000" lnSpcReduction="10000"/>
          </a:bodyPr>
          <a:lstStyle/>
          <a:p>
            <a:pPr marL="0" indent="0" algn="just">
              <a:lnSpc>
                <a:spcPct val="170000"/>
              </a:lnSpc>
              <a:buNone/>
              <a:defRPr/>
            </a:pPr>
            <a:r>
              <a:rPr lang="en-US" sz="2100" b="1" i="1" u="sng" dirty="0" err="1" smtClean="0">
                <a:latin typeface="Times New Roman" panose="02020603050405020304" pitchFamily="18" charset="0"/>
                <a:cs typeface="Times New Roman" panose="02020603050405020304" pitchFamily="18" charset="0"/>
              </a:rPr>
              <a:t>HyperText</a:t>
            </a:r>
            <a:endParaRPr lang="en-US" sz="1800" b="1" i="1" u="sng" dirty="0" smtClean="0">
              <a:latin typeface="Times New Roman" panose="02020603050405020304" pitchFamily="18" charset="0"/>
              <a:cs typeface="Times New Roman" panose="02020603050405020304" pitchFamily="18" charset="0"/>
            </a:endParaRPr>
          </a:p>
          <a:p>
            <a:pPr lvl="1" algn="just">
              <a:lnSpc>
                <a:spcPct val="170000"/>
              </a:lnSpc>
              <a:defRPr/>
            </a:pPr>
            <a:r>
              <a:rPr lang="en-US" sz="1900" dirty="0" smtClean="0">
                <a:latin typeface="Times New Roman" panose="02020603050405020304" pitchFamily="18" charset="0"/>
                <a:cs typeface="Times New Roman" panose="02020603050405020304" pitchFamily="18" charset="0"/>
              </a:rPr>
              <a:t>Hypertext </a:t>
            </a:r>
            <a:r>
              <a:rPr lang="en-US" sz="1900" dirty="0">
                <a:latin typeface="Times New Roman" panose="02020603050405020304" pitchFamily="18" charset="0"/>
                <a:cs typeface="Times New Roman" panose="02020603050405020304" pitchFamily="18" charset="0"/>
              </a:rPr>
              <a:t>is the text on </a:t>
            </a:r>
            <a:r>
              <a:rPr lang="en-US" sz="1900" dirty="0" smtClean="0">
                <a:latin typeface="Times New Roman" panose="02020603050405020304" pitchFamily="18" charset="0"/>
                <a:cs typeface="Times New Roman" panose="02020603050405020304" pitchFamily="18" charset="0"/>
              </a:rPr>
              <a:t>the screen </a:t>
            </a:r>
            <a:r>
              <a:rPr lang="en-US" sz="1900" dirty="0">
                <a:latin typeface="Times New Roman" panose="02020603050405020304" pitchFamily="18" charset="0"/>
                <a:cs typeface="Times New Roman" panose="02020603050405020304" pitchFamily="18" charset="0"/>
              </a:rPr>
              <a:t>that has references to other text on different web pages that the reader can immediately go to by just clicking on this text. </a:t>
            </a:r>
            <a:r>
              <a:rPr lang="en-US" sz="1900" dirty="0" smtClean="0">
                <a:latin typeface="Times New Roman" panose="02020603050405020304" pitchFamily="18" charset="0"/>
                <a:cs typeface="Times New Roman" panose="02020603050405020304" pitchFamily="18" charset="0"/>
              </a:rPr>
              <a:t>These </a:t>
            </a:r>
            <a:r>
              <a:rPr lang="en-US" sz="1900" dirty="0">
                <a:latin typeface="Times New Roman" panose="02020603050405020304" pitchFamily="18" charset="0"/>
                <a:cs typeface="Times New Roman" panose="02020603050405020304" pitchFamily="18" charset="0"/>
              </a:rPr>
              <a:t>references are termed as hyperlinks</a:t>
            </a:r>
            <a:r>
              <a:rPr lang="en-US" sz="1900" dirty="0" smtClean="0">
                <a:latin typeface="Times New Roman" panose="02020603050405020304" pitchFamily="18" charset="0"/>
                <a:cs typeface="Times New Roman" panose="02020603050405020304" pitchFamily="18" charset="0"/>
              </a:rPr>
              <a:t>.</a:t>
            </a:r>
          </a:p>
          <a:p>
            <a:pPr marL="0" indent="0" algn="just">
              <a:lnSpc>
                <a:spcPct val="170000"/>
              </a:lnSpc>
              <a:buNone/>
              <a:defRPr/>
            </a:pPr>
            <a:r>
              <a:rPr lang="en-US" sz="2000" b="1" i="1" u="sng" dirty="0" smtClean="0">
                <a:solidFill>
                  <a:schemeClr val="tx1">
                    <a:lumMod val="85000"/>
                  </a:schemeClr>
                </a:solidFill>
                <a:latin typeface="Times New Roman" panose="02020603050405020304" pitchFamily="18" charset="0"/>
                <a:cs typeface="Times New Roman" panose="02020603050405020304" pitchFamily="18" charset="0"/>
              </a:rPr>
              <a:t>Markup language</a:t>
            </a:r>
          </a:p>
          <a:p>
            <a:pPr lvl="1" algn="just">
              <a:lnSpc>
                <a:spcPct val="150000"/>
              </a:lnSpc>
            </a:pPr>
            <a:r>
              <a:rPr lang="en-US" sz="2000" dirty="0" smtClean="0">
                <a:solidFill>
                  <a:schemeClr val="tx1">
                    <a:lumMod val="85000"/>
                  </a:schemeClr>
                </a:solidFill>
                <a:latin typeface="Times New Roman" panose="02020603050405020304" pitchFamily="18" charset="0"/>
                <a:cs typeface="Times New Roman" panose="02020603050405020304" pitchFamily="18" charset="0"/>
              </a:rPr>
              <a:t>Markup </a:t>
            </a:r>
            <a:r>
              <a:rPr lang="en-US" sz="2000" dirty="0">
                <a:solidFill>
                  <a:schemeClr val="tx1">
                    <a:lumMod val="85000"/>
                  </a:schemeClr>
                </a:solidFill>
                <a:latin typeface="Times New Roman" panose="02020603050405020304" pitchFamily="18" charset="0"/>
                <a:cs typeface="Times New Roman" panose="02020603050405020304" pitchFamily="18" charset="0"/>
              </a:rPr>
              <a:t>means to structure </a:t>
            </a:r>
            <a:r>
              <a:rPr lang="en-US" sz="2000" dirty="0" smtClean="0">
                <a:solidFill>
                  <a:schemeClr val="tx1">
                    <a:lumMod val="85000"/>
                  </a:schemeClr>
                </a:solidFill>
                <a:latin typeface="Times New Roman" panose="02020603050405020304" pitchFamily="18" charset="0"/>
                <a:cs typeface="Times New Roman" panose="02020603050405020304" pitchFamily="18" charset="0"/>
              </a:rPr>
              <a:t>the text in </a:t>
            </a:r>
            <a:r>
              <a:rPr lang="en-US" sz="2000" dirty="0">
                <a:solidFill>
                  <a:schemeClr val="tx1">
                    <a:lumMod val="85000"/>
                  </a:schemeClr>
                </a:solidFill>
                <a:latin typeface="Times New Roman" panose="02020603050405020304" pitchFamily="18" charset="0"/>
                <a:cs typeface="Times New Roman" panose="02020603050405020304" pitchFamily="18" charset="0"/>
              </a:rPr>
              <a:t>a specific format</a:t>
            </a:r>
            <a:r>
              <a:rPr lang="en-US" sz="2000" dirty="0" smtClean="0">
                <a:solidFill>
                  <a:schemeClr val="tx1">
                    <a:lumMod val="85000"/>
                  </a:schemeClr>
                </a:solidFill>
                <a:latin typeface="Times New Roman" panose="02020603050405020304" pitchFamily="18" charset="0"/>
                <a:cs typeface="Times New Roman" panose="02020603050405020304" pitchFamily="18" charset="0"/>
              </a:rPr>
              <a:t>.</a:t>
            </a:r>
            <a:endParaRPr lang="en-US" sz="2000" dirty="0">
              <a:solidFill>
                <a:schemeClr val="tx1">
                  <a:lumMod val="85000"/>
                </a:schemeClr>
              </a:solidFill>
              <a:latin typeface="Times New Roman" panose="02020603050405020304" pitchFamily="18" charset="0"/>
              <a:cs typeface="Times New Roman" panose="02020603050405020304" pitchFamily="18" charset="0"/>
            </a:endParaRPr>
          </a:p>
          <a:p>
            <a:pPr lvl="1" algn="just">
              <a:lnSpc>
                <a:spcPct val="150000"/>
              </a:lnSpc>
            </a:pPr>
            <a:r>
              <a:rPr lang="en-US" sz="2000" dirty="0">
                <a:solidFill>
                  <a:schemeClr val="tx1">
                    <a:lumMod val="85000"/>
                  </a:schemeClr>
                </a:solidFill>
                <a:latin typeface="Times New Roman" panose="02020603050405020304" pitchFamily="18" charset="0"/>
                <a:cs typeface="Times New Roman" panose="02020603050405020304" pitchFamily="18" charset="0"/>
              </a:rPr>
              <a:t>Markup language is a set of markup tags. HTML uses markup tags to describe web pages.</a:t>
            </a:r>
          </a:p>
          <a:p>
            <a:pPr lvl="1" algn="just">
              <a:lnSpc>
                <a:spcPct val="150000"/>
              </a:lnSpc>
            </a:pPr>
            <a:r>
              <a:rPr lang="en-US" sz="2000" dirty="0">
                <a:solidFill>
                  <a:schemeClr val="tx1">
                    <a:lumMod val="85000"/>
                  </a:schemeClr>
                </a:solidFill>
                <a:latin typeface="Times New Roman" panose="02020603050405020304" pitchFamily="18" charset="0"/>
                <a:cs typeface="Times New Roman" panose="02020603050405020304" pitchFamily="18" charset="0"/>
              </a:rPr>
              <a:t>Markup language is a text-formatting language designed to transform raw text into structured documents, by inserting </a:t>
            </a:r>
            <a:r>
              <a:rPr lang="en-US" sz="2000" dirty="0" smtClean="0">
                <a:solidFill>
                  <a:schemeClr val="tx1">
                    <a:lumMod val="85000"/>
                  </a:schemeClr>
                </a:solidFill>
                <a:latin typeface="Times New Roman" panose="02020603050405020304" pitchFamily="18" charset="0"/>
                <a:cs typeface="Times New Roman" panose="02020603050405020304" pitchFamily="18" charset="0"/>
              </a:rPr>
              <a:t>markup </a:t>
            </a:r>
            <a:r>
              <a:rPr lang="en-US" sz="2000" dirty="0">
                <a:solidFill>
                  <a:schemeClr val="tx1">
                    <a:lumMod val="85000"/>
                  </a:schemeClr>
                </a:solidFill>
                <a:latin typeface="Times New Roman" panose="02020603050405020304" pitchFamily="18" charset="0"/>
                <a:cs typeface="Times New Roman" panose="02020603050405020304" pitchFamily="18" charset="0"/>
              </a:rPr>
              <a:t>into the raw text.</a:t>
            </a:r>
          </a:p>
          <a:p>
            <a:pPr lvl="1" algn="just">
              <a:lnSpc>
                <a:spcPct val="150000"/>
              </a:lnSpc>
            </a:pPr>
            <a:r>
              <a:rPr lang="en-US" sz="2000" dirty="0">
                <a:solidFill>
                  <a:schemeClr val="tx1">
                    <a:lumMod val="85000"/>
                  </a:schemeClr>
                </a:solidFill>
                <a:latin typeface="Times New Roman" panose="02020603050405020304" pitchFamily="18" charset="0"/>
                <a:cs typeface="Times New Roman" panose="02020603050405020304" pitchFamily="18" charset="0"/>
              </a:rPr>
              <a:t>Markup is what HTML do to the text inside them. They mark it as a certain type of text(like bold, italic, underline </a:t>
            </a:r>
            <a:r>
              <a:rPr lang="en-US" sz="2000" dirty="0" err="1">
                <a:solidFill>
                  <a:schemeClr val="tx1">
                    <a:lumMod val="85000"/>
                  </a:schemeClr>
                </a:solidFill>
                <a:latin typeface="Times New Roman" panose="02020603050405020304" pitchFamily="18" charset="0"/>
                <a:cs typeface="Times New Roman" panose="02020603050405020304" pitchFamily="18" charset="0"/>
              </a:rPr>
              <a:t>etc</a:t>
            </a:r>
            <a:r>
              <a:rPr lang="en-US" sz="2000" dirty="0">
                <a:solidFill>
                  <a:schemeClr val="tx1">
                    <a:lumMod val="85000"/>
                  </a:schemeClr>
                </a:solidFill>
                <a:latin typeface="Times New Roman" panose="02020603050405020304" pitchFamily="18" charset="0"/>
                <a:cs typeface="Times New Roman" panose="02020603050405020304" pitchFamily="18" charset="0"/>
              </a:rPr>
              <a:t>).</a:t>
            </a:r>
          </a:p>
          <a:p>
            <a:pPr lvl="1" algn="just">
              <a:lnSpc>
                <a:spcPct val="150000"/>
              </a:lnSpc>
            </a:pPr>
            <a:r>
              <a:rPr lang="en-US" sz="2000" dirty="0">
                <a:solidFill>
                  <a:schemeClr val="tx1">
                    <a:lumMod val="85000"/>
                  </a:schemeClr>
                </a:solidFill>
                <a:latin typeface="Times New Roman" panose="02020603050405020304" pitchFamily="18" charset="0"/>
                <a:cs typeface="Times New Roman" panose="02020603050405020304" pitchFamily="18" charset="0"/>
              </a:rPr>
              <a:t>HTML is a language as it has its own code words like any other language.</a:t>
            </a:r>
          </a:p>
          <a:p>
            <a:pPr lvl="1" algn="just">
              <a:lnSpc>
                <a:spcPct val="150000"/>
              </a:lnSpc>
            </a:pPr>
            <a:r>
              <a:rPr lang="en-US" sz="2000" dirty="0">
                <a:solidFill>
                  <a:schemeClr val="tx1">
                    <a:lumMod val="85000"/>
                  </a:schemeClr>
                </a:solidFill>
                <a:latin typeface="Times New Roman" panose="02020603050405020304" pitchFamily="18" charset="0"/>
                <a:cs typeface="Times New Roman" panose="02020603050405020304" pitchFamily="18" charset="0"/>
              </a:rPr>
              <a:t>Due to these reasons HTML is </a:t>
            </a:r>
            <a:r>
              <a:rPr lang="en-US" sz="2000" dirty="0" err="1">
                <a:solidFill>
                  <a:schemeClr val="tx1">
                    <a:lumMod val="85000"/>
                  </a:schemeClr>
                </a:solidFill>
                <a:latin typeface="Times New Roman" panose="02020603050405020304" pitchFamily="18" charset="0"/>
                <a:cs typeface="Times New Roman" panose="02020603050405020304" pitchFamily="18" charset="0"/>
              </a:rPr>
              <a:t>calles</a:t>
            </a:r>
            <a:r>
              <a:rPr lang="en-US" sz="2000" dirty="0">
                <a:solidFill>
                  <a:schemeClr val="tx1">
                    <a:lumMod val="85000"/>
                  </a:schemeClr>
                </a:solidFill>
                <a:latin typeface="Times New Roman" panose="02020603050405020304" pitchFamily="18" charset="0"/>
                <a:cs typeface="Times New Roman" panose="02020603050405020304" pitchFamily="18" charset="0"/>
              </a:rPr>
              <a:t> Markup language.</a:t>
            </a:r>
            <a:endParaRPr lang="en-US" sz="3200" dirty="0">
              <a:solidFill>
                <a:schemeClr val="tx1">
                  <a:lumMod val="85000"/>
                </a:schemeClr>
              </a:solidFill>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3</a:t>
            </a:fld>
            <a:endParaRPr lang="en-US" dirty="0"/>
          </a:p>
        </p:txBody>
      </p:sp>
    </p:spTree>
    <p:extLst>
      <p:ext uri="{BB962C8B-B14F-4D97-AF65-F5344CB8AC3E}">
        <p14:creationId xmlns:p14="http://schemas.microsoft.com/office/powerpoint/2010/main" xmlns="" val="14481699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Lists: Definition/Description List</a:t>
            </a:r>
          </a:p>
        </p:txBody>
      </p:sp>
      <p:sp>
        <p:nvSpPr>
          <p:cNvPr id="3" name="Content Placeholder 2"/>
          <p:cNvSpPr>
            <a:spLocks noGrp="1"/>
          </p:cNvSpPr>
          <p:nvPr>
            <p:ph idx="1"/>
          </p:nvPr>
        </p:nvSpPr>
        <p:spPr>
          <a:xfrm>
            <a:off x="746975" y="1179043"/>
            <a:ext cx="10606825" cy="5177307"/>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HTML support a list style which is called definition lists where entries are listed like in a dictionary. The definition list is the ideal way to present a glossary, list of terms, or other name/value list.</a:t>
            </a:r>
          </a:p>
          <a:p>
            <a:pPr algn="just">
              <a:lnSpc>
                <a:spcPct val="150000"/>
              </a:lnSpc>
            </a:pPr>
            <a:r>
              <a:rPr lang="en-US" sz="1800" dirty="0">
                <a:latin typeface="Times New Roman" panose="02020603050405020304" pitchFamily="18" charset="0"/>
                <a:cs typeface="Times New Roman" panose="02020603050405020304" pitchFamily="18" charset="0"/>
              </a:rPr>
              <a:t>Definition List makes use of following three tags.</a:t>
            </a:r>
          </a:p>
          <a:p>
            <a:pPr lvl="1" algn="just">
              <a:lnSpc>
                <a:spcPct val="150000"/>
              </a:lnSpc>
            </a:pPr>
            <a:r>
              <a:rPr lang="en-US" sz="1800" dirty="0">
                <a:latin typeface="Times New Roman" panose="02020603050405020304" pitchFamily="18" charset="0"/>
                <a:cs typeface="Times New Roman" panose="02020603050405020304" pitchFamily="18" charset="0"/>
              </a:rPr>
              <a:t>&lt;dl&gt; Defines the start of the list</a:t>
            </a:r>
          </a:p>
          <a:p>
            <a:pPr lvl="1" algn="just">
              <a:lnSpc>
                <a:spcPct val="150000"/>
              </a:lnSpc>
            </a:pPr>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dt</a:t>
            </a:r>
            <a:r>
              <a:rPr lang="en-US" sz="1800" dirty="0">
                <a:latin typeface="Times New Roman" panose="02020603050405020304" pitchFamily="18" charset="0"/>
                <a:cs typeface="Times New Roman" panose="02020603050405020304" pitchFamily="18" charset="0"/>
              </a:rPr>
              <a:t>&gt; A term</a:t>
            </a:r>
          </a:p>
          <a:p>
            <a:pPr lvl="1" algn="just">
              <a:lnSpc>
                <a:spcPct val="150000"/>
              </a:lnSpc>
            </a:pPr>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dd</a:t>
            </a:r>
            <a:r>
              <a:rPr lang="en-US" sz="1800" dirty="0">
                <a:latin typeface="Times New Roman" panose="02020603050405020304" pitchFamily="18" charset="0"/>
                <a:cs typeface="Times New Roman" panose="02020603050405020304" pitchFamily="18" charset="0"/>
              </a:rPr>
              <a:t>&gt; Term definition</a:t>
            </a:r>
          </a:p>
          <a:p>
            <a:pPr lvl="1" algn="just">
              <a:lnSpc>
                <a:spcPct val="150000"/>
              </a:lnSpc>
            </a:pPr>
            <a:r>
              <a:rPr lang="en-US" sz="1800" dirty="0">
                <a:latin typeface="Times New Roman" panose="02020603050405020304" pitchFamily="18" charset="0"/>
                <a:cs typeface="Times New Roman" panose="02020603050405020304" pitchFamily="18" charset="0"/>
              </a:rPr>
              <a:t>&lt;/dl&gt; Defines the end of the list</a:t>
            </a: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30</a:t>
            </a:fld>
            <a:endParaRPr lang="en-US" dirty="0"/>
          </a:p>
        </p:txBody>
      </p:sp>
      <p:sp>
        <p:nvSpPr>
          <p:cNvPr id="12" name="Content Placeholder 2"/>
          <p:cNvSpPr txBox="1">
            <a:spLocks/>
          </p:cNvSpPr>
          <p:nvPr/>
        </p:nvSpPr>
        <p:spPr>
          <a:xfrm>
            <a:off x="4675031" y="2781837"/>
            <a:ext cx="4288665" cy="369592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&lt;!DOCTYPE html&gt;</a:t>
            </a:r>
          </a:p>
          <a:p>
            <a:pPr marL="0" indent="0">
              <a:buNone/>
            </a:pPr>
            <a:r>
              <a:rPr lang="en-US" sz="2000" dirty="0">
                <a:latin typeface="Times New Roman" panose="02020603050405020304" pitchFamily="18" charset="0"/>
                <a:cs typeface="Times New Roman" panose="02020603050405020304" pitchFamily="18" charset="0"/>
              </a:rPr>
              <a:t>&lt;html&gt;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head&gt;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title&gt;HTML Definition List&lt;/title&gt;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head&gt;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body&gt;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dl&gt;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dt</a:t>
            </a:r>
            <a:r>
              <a:rPr lang="en-US" sz="2000" dirty="0">
                <a:latin typeface="Times New Roman" panose="02020603050405020304" pitchFamily="18" charset="0"/>
                <a:cs typeface="Times New Roman" panose="02020603050405020304" pitchFamily="18" charset="0"/>
              </a:rPr>
              <a:t>&gt;&lt;b&gt;HTML&lt;/b&gt;&lt;/</a:t>
            </a:r>
            <a:r>
              <a:rPr lang="en-US" sz="2000" dirty="0" err="1">
                <a:latin typeface="Times New Roman" panose="02020603050405020304" pitchFamily="18" charset="0"/>
                <a:cs typeface="Times New Roman" panose="02020603050405020304" pitchFamily="18" charset="0"/>
              </a:rPr>
              <a:t>dt</a:t>
            </a:r>
            <a:r>
              <a:rPr lang="en-US" sz="2000" dirty="0">
                <a:latin typeface="Times New Roman" panose="02020603050405020304" pitchFamily="18" charset="0"/>
                <a:cs typeface="Times New Roman" panose="02020603050405020304" pitchFamily="18" charset="0"/>
              </a:rPr>
              <a:t>&gt;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dd</a:t>
            </a:r>
            <a:r>
              <a:rPr lang="en-US" sz="2000" dirty="0">
                <a:latin typeface="Times New Roman" panose="02020603050405020304" pitchFamily="18" charset="0"/>
                <a:cs typeface="Times New Roman" panose="02020603050405020304" pitchFamily="18" charset="0"/>
              </a:rPr>
              <a:t>&gt;This stands for Hyper Text Markup Language&lt;/</a:t>
            </a:r>
            <a:r>
              <a:rPr lang="en-US" sz="2000" dirty="0" err="1">
                <a:latin typeface="Times New Roman" panose="02020603050405020304" pitchFamily="18" charset="0"/>
                <a:cs typeface="Times New Roman" panose="02020603050405020304" pitchFamily="18" charset="0"/>
              </a:rPr>
              <a:t>dd</a:t>
            </a:r>
            <a:r>
              <a:rPr lang="en-US" sz="2000" dirty="0">
                <a:latin typeface="Times New Roman" panose="02020603050405020304" pitchFamily="18" charset="0"/>
                <a:cs typeface="Times New Roman" panose="02020603050405020304" pitchFamily="18" charset="0"/>
              </a:rPr>
              <a:t>&gt;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dt</a:t>
            </a:r>
            <a:r>
              <a:rPr lang="en-US" sz="2000" dirty="0">
                <a:latin typeface="Times New Roman" panose="02020603050405020304" pitchFamily="18" charset="0"/>
                <a:cs typeface="Times New Roman" panose="02020603050405020304" pitchFamily="18" charset="0"/>
              </a:rPr>
              <a:t>&gt;&lt;b&gt;HTTP&lt;/b&gt;&lt;/</a:t>
            </a:r>
            <a:r>
              <a:rPr lang="en-US" sz="2000" dirty="0" err="1">
                <a:latin typeface="Times New Roman" panose="02020603050405020304" pitchFamily="18" charset="0"/>
                <a:cs typeface="Times New Roman" panose="02020603050405020304" pitchFamily="18" charset="0"/>
              </a:rPr>
              <a:t>dt</a:t>
            </a:r>
            <a:r>
              <a:rPr lang="en-US" sz="2000" dirty="0">
                <a:latin typeface="Times New Roman" panose="02020603050405020304" pitchFamily="18" charset="0"/>
                <a:cs typeface="Times New Roman" panose="02020603050405020304" pitchFamily="18" charset="0"/>
              </a:rPr>
              <a:t>&gt;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dd</a:t>
            </a:r>
            <a:r>
              <a:rPr lang="en-US" sz="2000" dirty="0">
                <a:latin typeface="Times New Roman" panose="02020603050405020304" pitchFamily="18" charset="0"/>
                <a:cs typeface="Times New Roman" panose="02020603050405020304" pitchFamily="18" charset="0"/>
              </a:rPr>
              <a:t>&gt;This stands for Hyper Text Transfer Protocol&lt;/</a:t>
            </a:r>
            <a:r>
              <a:rPr lang="en-US" sz="2000" dirty="0" err="1">
                <a:latin typeface="Times New Roman" panose="02020603050405020304" pitchFamily="18" charset="0"/>
                <a:cs typeface="Times New Roman" panose="02020603050405020304" pitchFamily="18" charset="0"/>
              </a:rPr>
              <a:t>dd</a:t>
            </a:r>
            <a:r>
              <a:rPr lang="en-US" sz="2000" dirty="0">
                <a:latin typeface="Times New Roman" panose="02020603050405020304" pitchFamily="18" charset="0"/>
                <a:cs typeface="Times New Roman" panose="02020603050405020304" pitchFamily="18" charset="0"/>
              </a:rPr>
              <a:t>&gt;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dl&gt;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body&gt;</a:t>
            </a:r>
          </a:p>
          <a:p>
            <a:pPr marL="0" indent="0">
              <a:buNone/>
            </a:pPr>
            <a:r>
              <a:rPr lang="en-US" sz="2000" dirty="0">
                <a:latin typeface="Times New Roman" panose="02020603050405020304" pitchFamily="18" charset="0"/>
                <a:cs typeface="Times New Roman" panose="02020603050405020304" pitchFamily="18" charset="0"/>
              </a:rPr>
              <a:t>&lt;/html&gt;</a:t>
            </a:r>
            <a:endParaRPr lang="en-US" dirty="0">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9143999" y="2535304"/>
            <a:ext cx="3048001" cy="3913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This will produce following result:</a:t>
            </a:r>
          </a:p>
          <a:p>
            <a:pPr marL="0" indent="0">
              <a:buNone/>
            </a:pPr>
            <a:r>
              <a:rPr lang="en-US" sz="1800" b="1" dirty="0">
                <a:latin typeface="Times New Roman" panose="02020603050405020304" pitchFamily="18" charset="0"/>
                <a:cs typeface="Times New Roman" panose="02020603050405020304" pitchFamily="18" charset="0"/>
              </a:rPr>
              <a:t>HTML</a:t>
            </a:r>
          </a:p>
          <a:p>
            <a:pPr marL="0" indent="0">
              <a:buNone/>
            </a:pPr>
            <a:r>
              <a:rPr lang="en-US" sz="1800" dirty="0">
                <a:latin typeface="Times New Roman" panose="02020603050405020304" pitchFamily="18" charset="0"/>
                <a:cs typeface="Times New Roman" panose="02020603050405020304" pitchFamily="18" charset="0"/>
              </a:rPr>
              <a:t>This stands for Hyper Text Markup Language</a:t>
            </a:r>
          </a:p>
          <a:p>
            <a:pPr marL="0" indent="0">
              <a:buNone/>
            </a:pPr>
            <a:r>
              <a:rPr lang="en-US" sz="1800" b="1" dirty="0">
                <a:latin typeface="Times New Roman" panose="02020603050405020304" pitchFamily="18" charset="0"/>
                <a:cs typeface="Times New Roman" panose="02020603050405020304" pitchFamily="18" charset="0"/>
              </a:rPr>
              <a:t>HTTP</a:t>
            </a:r>
          </a:p>
          <a:p>
            <a:pPr marL="0" indent="0">
              <a:buNone/>
            </a:pPr>
            <a:r>
              <a:rPr lang="en-US" sz="1800" dirty="0">
                <a:latin typeface="Times New Roman" panose="02020603050405020304" pitchFamily="18" charset="0"/>
                <a:cs typeface="Times New Roman" panose="02020603050405020304" pitchFamily="18" charset="0"/>
              </a:rPr>
              <a:t>This stands for Hyper Text Transfer Protocol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29813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Lists: Definition/Description List</a:t>
            </a:r>
          </a:p>
        </p:txBody>
      </p:sp>
      <p:sp>
        <p:nvSpPr>
          <p:cNvPr id="3" name="Content Placeholder 2"/>
          <p:cNvSpPr>
            <a:spLocks noGrp="1"/>
          </p:cNvSpPr>
          <p:nvPr>
            <p:ph idx="1"/>
          </p:nvPr>
        </p:nvSpPr>
        <p:spPr>
          <a:xfrm>
            <a:off x="746975" y="1179043"/>
            <a:ext cx="10606825" cy="5177307"/>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HTML support a list style which is called definition lists where entries are listed like in a dictionary. The definition list is the ideal way to present a glossary, list of terms, or other name/value list.</a:t>
            </a:r>
          </a:p>
          <a:p>
            <a:pPr algn="just">
              <a:lnSpc>
                <a:spcPct val="150000"/>
              </a:lnSpc>
            </a:pPr>
            <a:r>
              <a:rPr lang="en-US" sz="1800" dirty="0">
                <a:latin typeface="Times New Roman" panose="02020603050405020304" pitchFamily="18" charset="0"/>
                <a:cs typeface="Times New Roman" panose="02020603050405020304" pitchFamily="18" charset="0"/>
              </a:rPr>
              <a:t>Definition List makes use of following three tags.</a:t>
            </a:r>
          </a:p>
          <a:p>
            <a:pPr lvl="1" algn="just">
              <a:lnSpc>
                <a:spcPct val="150000"/>
              </a:lnSpc>
            </a:pPr>
            <a:r>
              <a:rPr lang="en-US" sz="1800" dirty="0">
                <a:latin typeface="Times New Roman" panose="02020603050405020304" pitchFamily="18" charset="0"/>
                <a:cs typeface="Times New Roman" panose="02020603050405020304" pitchFamily="18" charset="0"/>
              </a:rPr>
              <a:t>&lt;dl&gt; Defines the start of the list</a:t>
            </a:r>
          </a:p>
          <a:p>
            <a:pPr lvl="1" algn="just">
              <a:lnSpc>
                <a:spcPct val="150000"/>
              </a:lnSpc>
            </a:pPr>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dt</a:t>
            </a:r>
            <a:r>
              <a:rPr lang="en-US" sz="1800" dirty="0">
                <a:latin typeface="Times New Roman" panose="02020603050405020304" pitchFamily="18" charset="0"/>
                <a:cs typeface="Times New Roman" panose="02020603050405020304" pitchFamily="18" charset="0"/>
              </a:rPr>
              <a:t>&gt; A term</a:t>
            </a:r>
          </a:p>
          <a:p>
            <a:pPr lvl="1" algn="just">
              <a:lnSpc>
                <a:spcPct val="150000"/>
              </a:lnSpc>
            </a:pPr>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dd</a:t>
            </a:r>
            <a:r>
              <a:rPr lang="en-US" sz="1800" dirty="0">
                <a:latin typeface="Times New Roman" panose="02020603050405020304" pitchFamily="18" charset="0"/>
                <a:cs typeface="Times New Roman" panose="02020603050405020304" pitchFamily="18" charset="0"/>
              </a:rPr>
              <a:t>&gt; Term definition</a:t>
            </a:r>
          </a:p>
          <a:p>
            <a:pPr lvl="1" algn="just">
              <a:lnSpc>
                <a:spcPct val="150000"/>
              </a:lnSpc>
            </a:pPr>
            <a:r>
              <a:rPr lang="en-US" sz="1800" dirty="0">
                <a:latin typeface="Times New Roman" panose="02020603050405020304" pitchFamily="18" charset="0"/>
                <a:cs typeface="Times New Roman" panose="02020603050405020304" pitchFamily="18" charset="0"/>
              </a:rPr>
              <a:t>&lt;/dl&gt; Defines the end of the list</a:t>
            </a: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31</a:t>
            </a:fld>
            <a:endParaRPr lang="en-US" dirty="0"/>
          </a:p>
        </p:txBody>
      </p:sp>
      <p:sp>
        <p:nvSpPr>
          <p:cNvPr id="12" name="Content Placeholder 2"/>
          <p:cNvSpPr txBox="1">
            <a:spLocks/>
          </p:cNvSpPr>
          <p:nvPr/>
        </p:nvSpPr>
        <p:spPr>
          <a:xfrm>
            <a:off x="4675031" y="2781837"/>
            <a:ext cx="4288665" cy="369592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&lt;!DOCTYPE html&gt;</a:t>
            </a:r>
          </a:p>
          <a:p>
            <a:pPr marL="0" indent="0">
              <a:buNone/>
            </a:pPr>
            <a:r>
              <a:rPr lang="en-US" sz="2000" dirty="0">
                <a:latin typeface="Times New Roman" panose="02020603050405020304" pitchFamily="18" charset="0"/>
                <a:cs typeface="Times New Roman" panose="02020603050405020304" pitchFamily="18" charset="0"/>
              </a:rPr>
              <a:t>&lt;html&gt;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head&gt;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title&gt;HTML Definition List&lt;/title&gt;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head&gt;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body&gt;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dl&gt;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dt</a:t>
            </a:r>
            <a:r>
              <a:rPr lang="en-US" sz="2000" dirty="0">
                <a:latin typeface="Times New Roman" panose="02020603050405020304" pitchFamily="18" charset="0"/>
                <a:cs typeface="Times New Roman" panose="02020603050405020304" pitchFamily="18" charset="0"/>
              </a:rPr>
              <a:t>&gt;&lt;b&gt;HTML&lt;/b&gt;&lt;/</a:t>
            </a:r>
            <a:r>
              <a:rPr lang="en-US" sz="2000" dirty="0" err="1">
                <a:latin typeface="Times New Roman" panose="02020603050405020304" pitchFamily="18" charset="0"/>
                <a:cs typeface="Times New Roman" panose="02020603050405020304" pitchFamily="18" charset="0"/>
              </a:rPr>
              <a:t>dt</a:t>
            </a:r>
            <a:r>
              <a:rPr lang="en-US" sz="2000" dirty="0">
                <a:latin typeface="Times New Roman" panose="02020603050405020304" pitchFamily="18" charset="0"/>
                <a:cs typeface="Times New Roman" panose="02020603050405020304" pitchFamily="18" charset="0"/>
              </a:rPr>
              <a:t>&gt;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dd</a:t>
            </a:r>
            <a:r>
              <a:rPr lang="en-US" sz="2000" dirty="0">
                <a:latin typeface="Times New Roman" panose="02020603050405020304" pitchFamily="18" charset="0"/>
                <a:cs typeface="Times New Roman" panose="02020603050405020304" pitchFamily="18" charset="0"/>
              </a:rPr>
              <a:t>&gt;This stands for Hyper Text Markup Language&lt;/</a:t>
            </a:r>
            <a:r>
              <a:rPr lang="en-US" sz="2000" dirty="0" err="1">
                <a:latin typeface="Times New Roman" panose="02020603050405020304" pitchFamily="18" charset="0"/>
                <a:cs typeface="Times New Roman" panose="02020603050405020304" pitchFamily="18" charset="0"/>
              </a:rPr>
              <a:t>dd</a:t>
            </a:r>
            <a:r>
              <a:rPr lang="en-US" sz="2000" dirty="0">
                <a:latin typeface="Times New Roman" panose="02020603050405020304" pitchFamily="18" charset="0"/>
                <a:cs typeface="Times New Roman" panose="02020603050405020304" pitchFamily="18" charset="0"/>
              </a:rPr>
              <a:t>&gt;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dt</a:t>
            </a:r>
            <a:r>
              <a:rPr lang="en-US" sz="2000" dirty="0">
                <a:latin typeface="Times New Roman" panose="02020603050405020304" pitchFamily="18" charset="0"/>
                <a:cs typeface="Times New Roman" panose="02020603050405020304" pitchFamily="18" charset="0"/>
              </a:rPr>
              <a:t>&gt;&lt;b&gt;HTTP&lt;/b&gt;&lt;/</a:t>
            </a:r>
            <a:r>
              <a:rPr lang="en-US" sz="2000" dirty="0" err="1">
                <a:latin typeface="Times New Roman" panose="02020603050405020304" pitchFamily="18" charset="0"/>
                <a:cs typeface="Times New Roman" panose="02020603050405020304" pitchFamily="18" charset="0"/>
              </a:rPr>
              <a:t>dt</a:t>
            </a:r>
            <a:r>
              <a:rPr lang="en-US" sz="2000" dirty="0">
                <a:latin typeface="Times New Roman" panose="02020603050405020304" pitchFamily="18" charset="0"/>
                <a:cs typeface="Times New Roman" panose="02020603050405020304" pitchFamily="18" charset="0"/>
              </a:rPr>
              <a:t>&gt;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dd</a:t>
            </a:r>
            <a:r>
              <a:rPr lang="en-US" sz="2000" dirty="0">
                <a:latin typeface="Times New Roman" panose="02020603050405020304" pitchFamily="18" charset="0"/>
                <a:cs typeface="Times New Roman" panose="02020603050405020304" pitchFamily="18" charset="0"/>
              </a:rPr>
              <a:t>&gt;This stands for Hyper Text Transfer Protocol&lt;/</a:t>
            </a:r>
            <a:r>
              <a:rPr lang="en-US" sz="2000" dirty="0" err="1">
                <a:latin typeface="Times New Roman" panose="02020603050405020304" pitchFamily="18" charset="0"/>
                <a:cs typeface="Times New Roman" panose="02020603050405020304" pitchFamily="18" charset="0"/>
              </a:rPr>
              <a:t>dd</a:t>
            </a:r>
            <a:r>
              <a:rPr lang="en-US" sz="2000" dirty="0">
                <a:latin typeface="Times New Roman" panose="02020603050405020304" pitchFamily="18" charset="0"/>
                <a:cs typeface="Times New Roman" panose="02020603050405020304" pitchFamily="18" charset="0"/>
              </a:rPr>
              <a:t>&gt;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dl&gt;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body&gt;</a:t>
            </a:r>
          </a:p>
          <a:p>
            <a:pPr marL="0" indent="0">
              <a:buNone/>
            </a:pPr>
            <a:r>
              <a:rPr lang="en-US" sz="2000" dirty="0">
                <a:latin typeface="Times New Roman" panose="02020603050405020304" pitchFamily="18" charset="0"/>
                <a:cs typeface="Times New Roman" panose="02020603050405020304" pitchFamily="18" charset="0"/>
              </a:rPr>
              <a:t>&lt;/html&gt;</a:t>
            </a:r>
            <a:endParaRPr lang="en-US" dirty="0">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9143999" y="2535304"/>
            <a:ext cx="3048001" cy="3913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This will produce following result:</a:t>
            </a:r>
          </a:p>
          <a:p>
            <a:pPr marL="0" indent="0">
              <a:buNone/>
            </a:pPr>
            <a:r>
              <a:rPr lang="en-US" sz="1800" b="1" dirty="0">
                <a:latin typeface="Times New Roman" panose="02020603050405020304" pitchFamily="18" charset="0"/>
                <a:cs typeface="Times New Roman" panose="02020603050405020304" pitchFamily="18" charset="0"/>
              </a:rPr>
              <a:t>HTML</a:t>
            </a:r>
          </a:p>
          <a:p>
            <a:pPr marL="0" indent="0">
              <a:buNone/>
            </a:pPr>
            <a:r>
              <a:rPr lang="en-US" sz="1800" dirty="0">
                <a:latin typeface="Times New Roman" panose="02020603050405020304" pitchFamily="18" charset="0"/>
                <a:cs typeface="Times New Roman" panose="02020603050405020304" pitchFamily="18" charset="0"/>
              </a:rPr>
              <a:t>This stands for Hyper Text Markup Language</a:t>
            </a:r>
          </a:p>
          <a:p>
            <a:pPr marL="0" indent="0">
              <a:buNone/>
            </a:pPr>
            <a:r>
              <a:rPr lang="en-US" sz="1800" b="1" dirty="0">
                <a:latin typeface="Times New Roman" panose="02020603050405020304" pitchFamily="18" charset="0"/>
                <a:cs typeface="Times New Roman" panose="02020603050405020304" pitchFamily="18" charset="0"/>
              </a:rPr>
              <a:t>HTTP</a:t>
            </a:r>
          </a:p>
          <a:p>
            <a:pPr marL="0" indent="0">
              <a:buNone/>
            </a:pPr>
            <a:r>
              <a:rPr lang="en-US" sz="1800" dirty="0">
                <a:latin typeface="Times New Roman" panose="02020603050405020304" pitchFamily="18" charset="0"/>
                <a:cs typeface="Times New Roman" panose="02020603050405020304" pitchFamily="18" charset="0"/>
              </a:rPr>
              <a:t>This stands for Hyper Text Transfer Protocol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5081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Lists: </a:t>
            </a:r>
            <a:r>
              <a:rPr lang="en-US" sz="4000" dirty="0" smtClean="0">
                <a:latin typeface="Times New Roman" pitchFamily="18" charset="0"/>
                <a:cs typeface="Times New Roman" pitchFamily="18" charset="0"/>
              </a:rPr>
              <a:t>Nested </a:t>
            </a:r>
            <a:r>
              <a:rPr lang="en-US" sz="4000" dirty="0">
                <a:latin typeface="Times New Roman" pitchFamily="18" charset="0"/>
                <a:cs typeface="Times New Roman" pitchFamily="18" charset="0"/>
              </a:rPr>
              <a:t>List</a:t>
            </a:r>
          </a:p>
        </p:txBody>
      </p:sp>
      <p:sp>
        <p:nvSpPr>
          <p:cNvPr id="3" name="Content Placeholder 2"/>
          <p:cNvSpPr>
            <a:spLocks noGrp="1"/>
          </p:cNvSpPr>
          <p:nvPr>
            <p:ph idx="1"/>
          </p:nvPr>
        </p:nvSpPr>
        <p:spPr>
          <a:xfrm>
            <a:off x="746975" y="1179043"/>
            <a:ext cx="10606825" cy="5177307"/>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A list item can contain another entire list — this is known as "nesting" a list.  </a:t>
            </a: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useful for things </a:t>
            </a:r>
            <a:r>
              <a:rPr lang="en-US" sz="1800" dirty="0" smtClean="0">
                <a:latin typeface="Times New Roman" panose="02020603050405020304" pitchFamily="18" charset="0"/>
                <a:cs typeface="Times New Roman" panose="02020603050405020304" pitchFamily="18" charset="0"/>
              </a:rPr>
              <a:t>like tables </a:t>
            </a:r>
            <a:r>
              <a:rPr lang="en-US" sz="1800" dirty="0">
                <a:latin typeface="Times New Roman" panose="02020603050405020304" pitchFamily="18" charset="0"/>
                <a:cs typeface="Times New Roman" panose="02020603050405020304" pitchFamily="18" charset="0"/>
              </a:rPr>
              <a:t>of </a:t>
            </a:r>
            <a:r>
              <a:rPr lang="en-US" sz="1800" dirty="0" smtClean="0">
                <a:latin typeface="Times New Roman" panose="02020603050405020304" pitchFamily="18" charset="0"/>
                <a:cs typeface="Times New Roman" panose="02020603050405020304" pitchFamily="18" charset="0"/>
              </a:rPr>
              <a:t>contents.</a:t>
            </a:r>
          </a:p>
          <a:p>
            <a:pPr algn="just">
              <a:lnSpc>
                <a:spcPct val="100000"/>
              </a:lnSpc>
            </a:pPr>
            <a:r>
              <a:rPr lang="en-US" sz="1800" dirty="0">
                <a:latin typeface="Times New Roman" panose="02020603050405020304" pitchFamily="18" charset="0"/>
                <a:cs typeface="Times New Roman" panose="02020603050405020304" pitchFamily="18" charset="0"/>
              </a:rPr>
              <a:t>One feature that makes lists extremely powerful is their ability to be nested. Every list may be placed within another list; they can be nested continually.</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32</a:t>
            </a:fld>
            <a:endParaRPr lang="en-US" dirty="0"/>
          </a:p>
        </p:txBody>
      </p:sp>
      <p:sp>
        <p:nvSpPr>
          <p:cNvPr id="12" name="Content Placeholder 2"/>
          <p:cNvSpPr txBox="1">
            <a:spLocks/>
          </p:cNvSpPr>
          <p:nvPr/>
        </p:nvSpPr>
        <p:spPr>
          <a:xfrm>
            <a:off x="4675031" y="2781837"/>
            <a:ext cx="4288665" cy="369592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2000" dirty="0" smtClean="0">
                <a:latin typeface="Times New Roman" panose="02020603050405020304" pitchFamily="18" charset="0"/>
                <a:cs typeface="Times New Roman" panose="02020603050405020304" pitchFamily="18" charset="0"/>
              </a:rPr>
              <a:t>&lt;ol</a:t>
            </a:r>
            <a:r>
              <a:rPr lang="it-IT" sz="2000" dirty="0">
                <a:latin typeface="Times New Roman" panose="02020603050405020304" pitchFamily="18" charset="0"/>
                <a:cs typeface="Times New Roman" panose="02020603050405020304" pitchFamily="18" charset="0"/>
              </a:rPr>
              <a:t>&gt;</a:t>
            </a:r>
          </a:p>
          <a:p>
            <a:pPr marL="0" indent="0">
              <a:buNone/>
            </a:pPr>
            <a:r>
              <a:rPr lang="it-IT" sz="2000" dirty="0" smtClean="0">
                <a:latin typeface="Times New Roman" panose="02020603050405020304" pitchFamily="18" charset="0"/>
                <a:cs typeface="Times New Roman" panose="02020603050405020304" pitchFamily="18" charset="0"/>
              </a:rPr>
              <a:t>  &lt;</a:t>
            </a:r>
            <a:r>
              <a:rPr lang="it-IT" sz="2000" dirty="0">
                <a:latin typeface="Times New Roman" panose="02020603050405020304" pitchFamily="18" charset="0"/>
                <a:cs typeface="Times New Roman" panose="02020603050405020304" pitchFamily="18" charset="0"/>
              </a:rPr>
              <a:t>li&gt;Chapter One</a:t>
            </a:r>
          </a:p>
          <a:p>
            <a:pPr marL="0" indent="0">
              <a:buNone/>
            </a:pPr>
            <a:r>
              <a:rPr lang="it-IT" sz="2000" dirty="0" smtClean="0">
                <a:latin typeface="Times New Roman" panose="02020603050405020304" pitchFamily="18" charset="0"/>
                <a:cs typeface="Times New Roman" panose="02020603050405020304" pitchFamily="18" charset="0"/>
              </a:rPr>
              <a:t>     &lt;</a:t>
            </a:r>
            <a:r>
              <a:rPr lang="it-IT" sz="2000" dirty="0">
                <a:latin typeface="Times New Roman" panose="02020603050405020304" pitchFamily="18" charset="0"/>
                <a:cs typeface="Times New Roman" panose="02020603050405020304" pitchFamily="18" charset="0"/>
              </a:rPr>
              <a:t>ol&gt;</a:t>
            </a:r>
          </a:p>
          <a:p>
            <a:pPr marL="0" indent="0">
              <a:buNone/>
            </a:pPr>
            <a:r>
              <a:rPr lang="it-IT" sz="2000" dirty="0" smtClean="0">
                <a:latin typeface="Times New Roman" panose="02020603050405020304" pitchFamily="18" charset="0"/>
                <a:cs typeface="Times New Roman" panose="02020603050405020304" pitchFamily="18" charset="0"/>
              </a:rPr>
              <a:t>        &lt;</a:t>
            </a:r>
            <a:r>
              <a:rPr lang="it-IT" sz="2000" dirty="0">
                <a:latin typeface="Times New Roman" panose="02020603050405020304" pitchFamily="18" charset="0"/>
                <a:cs typeface="Times New Roman" panose="02020603050405020304" pitchFamily="18" charset="0"/>
              </a:rPr>
              <a:t>li&gt;Section One&lt;/li&gt;</a:t>
            </a:r>
          </a:p>
          <a:p>
            <a:pPr marL="0" indent="0">
              <a:buNone/>
            </a:pPr>
            <a:r>
              <a:rPr lang="it-IT" sz="2000" dirty="0" smtClean="0">
                <a:latin typeface="Times New Roman" panose="02020603050405020304" pitchFamily="18" charset="0"/>
                <a:cs typeface="Times New Roman" panose="02020603050405020304" pitchFamily="18" charset="0"/>
              </a:rPr>
              <a:t>        &lt;</a:t>
            </a:r>
            <a:r>
              <a:rPr lang="it-IT" sz="2000" dirty="0">
                <a:latin typeface="Times New Roman" panose="02020603050405020304" pitchFamily="18" charset="0"/>
                <a:cs typeface="Times New Roman" panose="02020603050405020304" pitchFamily="18" charset="0"/>
              </a:rPr>
              <a:t>li&gt;Section Two &lt;/li&gt;</a:t>
            </a:r>
          </a:p>
          <a:p>
            <a:pPr marL="0" indent="0">
              <a:buNone/>
            </a:pPr>
            <a:r>
              <a:rPr lang="it-IT" sz="2000" dirty="0" smtClean="0">
                <a:latin typeface="Times New Roman" panose="02020603050405020304" pitchFamily="18" charset="0"/>
                <a:cs typeface="Times New Roman" panose="02020603050405020304" pitchFamily="18" charset="0"/>
              </a:rPr>
              <a:t>        &lt;</a:t>
            </a:r>
            <a:r>
              <a:rPr lang="it-IT" sz="2000" dirty="0">
                <a:latin typeface="Times New Roman" panose="02020603050405020304" pitchFamily="18" charset="0"/>
                <a:cs typeface="Times New Roman" panose="02020603050405020304" pitchFamily="18" charset="0"/>
              </a:rPr>
              <a:t>li&gt;Section Three &lt;/li&gt;</a:t>
            </a:r>
          </a:p>
          <a:p>
            <a:pPr marL="0" indent="0">
              <a:buNone/>
            </a:pPr>
            <a:r>
              <a:rPr lang="it-IT" sz="2000" dirty="0" smtClean="0">
                <a:latin typeface="Times New Roman" panose="02020603050405020304" pitchFamily="18" charset="0"/>
                <a:cs typeface="Times New Roman" panose="02020603050405020304" pitchFamily="18" charset="0"/>
              </a:rPr>
              <a:t>      &lt;/</a:t>
            </a:r>
            <a:r>
              <a:rPr lang="it-IT" sz="2000" dirty="0">
                <a:latin typeface="Times New Roman" panose="02020603050405020304" pitchFamily="18" charset="0"/>
                <a:cs typeface="Times New Roman" panose="02020603050405020304" pitchFamily="18" charset="0"/>
              </a:rPr>
              <a:t>ol&gt;</a:t>
            </a:r>
          </a:p>
          <a:p>
            <a:pPr marL="0" indent="0">
              <a:buNone/>
            </a:pPr>
            <a:r>
              <a:rPr lang="it-IT" sz="2000" dirty="0" smtClean="0">
                <a:latin typeface="Times New Roman" panose="02020603050405020304" pitchFamily="18" charset="0"/>
                <a:cs typeface="Times New Roman" panose="02020603050405020304" pitchFamily="18" charset="0"/>
              </a:rPr>
              <a:t>    &lt;/</a:t>
            </a:r>
            <a:r>
              <a:rPr lang="it-IT" sz="2000" dirty="0">
                <a:latin typeface="Times New Roman" panose="02020603050405020304" pitchFamily="18" charset="0"/>
                <a:cs typeface="Times New Roman" panose="02020603050405020304" pitchFamily="18" charset="0"/>
              </a:rPr>
              <a:t>li&gt;</a:t>
            </a:r>
          </a:p>
          <a:p>
            <a:pPr marL="0" indent="0">
              <a:buNone/>
            </a:pPr>
            <a:r>
              <a:rPr lang="it-IT" sz="2000" dirty="0" smtClean="0">
                <a:latin typeface="Times New Roman" panose="02020603050405020304" pitchFamily="18" charset="0"/>
                <a:cs typeface="Times New Roman" panose="02020603050405020304" pitchFamily="18" charset="0"/>
              </a:rPr>
              <a:t>    &lt;</a:t>
            </a:r>
            <a:r>
              <a:rPr lang="it-IT" sz="2000" dirty="0">
                <a:latin typeface="Times New Roman" panose="02020603050405020304" pitchFamily="18" charset="0"/>
                <a:cs typeface="Times New Roman" panose="02020603050405020304" pitchFamily="18" charset="0"/>
              </a:rPr>
              <a:t>li&gt;Chapter Two&lt;/li&gt;</a:t>
            </a:r>
          </a:p>
          <a:p>
            <a:pPr marL="0" indent="0">
              <a:buNone/>
            </a:pPr>
            <a:r>
              <a:rPr lang="it-IT" sz="2000" dirty="0" smtClean="0">
                <a:latin typeface="Times New Roman" panose="02020603050405020304" pitchFamily="18" charset="0"/>
                <a:cs typeface="Times New Roman" panose="02020603050405020304" pitchFamily="18" charset="0"/>
              </a:rPr>
              <a:t>    &lt;</a:t>
            </a:r>
            <a:r>
              <a:rPr lang="it-IT" sz="2000" dirty="0">
                <a:latin typeface="Times New Roman" panose="02020603050405020304" pitchFamily="18" charset="0"/>
                <a:cs typeface="Times New Roman" panose="02020603050405020304" pitchFamily="18" charset="0"/>
              </a:rPr>
              <a:t>li&gt;Chapter Three &lt;/li&gt;</a:t>
            </a:r>
          </a:p>
          <a:p>
            <a:pPr marL="0" indent="0">
              <a:buNone/>
            </a:pPr>
            <a:r>
              <a:rPr lang="it-IT" sz="2000" dirty="0">
                <a:latin typeface="Times New Roman" panose="02020603050405020304" pitchFamily="18" charset="0"/>
                <a:cs typeface="Times New Roman" panose="02020603050405020304" pitchFamily="18" charset="0"/>
              </a:rPr>
              <a:t>&lt;/ol</a:t>
            </a:r>
            <a:r>
              <a:rPr lang="it-IT" sz="2000" dirty="0" smtClean="0">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9143999" y="2535304"/>
            <a:ext cx="3048001" cy="3913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This will produce following result:</a:t>
            </a:r>
          </a:p>
          <a:p>
            <a:pPr marL="0" indent="0">
              <a:buNone/>
            </a:pPr>
            <a:r>
              <a:rPr lang="en-US" sz="1800" dirty="0">
                <a:latin typeface="Times New Roman" panose="02020603050405020304" pitchFamily="18" charset="0"/>
                <a:cs typeface="Times New Roman" panose="02020603050405020304" pitchFamily="18" charset="0"/>
              </a:rPr>
              <a:t>1. Chapter One</a:t>
            </a:r>
          </a:p>
          <a:p>
            <a:pPr marL="0" indent="0">
              <a:buNone/>
            </a:pPr>
            <a:r>
              <a:rPr lang="en-US" sz="1800" dirty="0" smtClean="0">
                <a:latin typeface="Times New Roman" panose="02020603050405020304" pitchFamily="18" charset="0"/>
                <a:cs typeface="Times New Roman" panose="02020603050405020304" pitchFamily="18" charset="0"/>
              </a:rPr>
              <a:t>	1</a:t>
            </a:r>
            <a:r>
              <a:rPr lang="en-US" sz="1800" dirty="0">
                <a:latin typeface="Times New Roman" panose="02020603050405020304" pitchFamily="18" charset="0"/>
                <a:cs typeface="Times New Roman" panose="02020603050405020304" pitchFamily="18" charset="0"/>
              </a:rPr>
              <a:t>. Section One</a:t>
            </a:r>
          </a:p>
          <a:p>
            <a:pPr marL="0" indent="0">
              <a:buNone/>
            </a:pPr>
            <a:r>
              <a:rPr lang="en-US" sz="1800" dirty="0" smtClean="0">
                <a:latin typeface="Times New Roman" panose="02020603050405020304" pitchFamily="18" charset="0"/>
                <a:cs typeface="Times New Roman" panose="02020603050405020304" pitchFamily="18" charset="0"/>
              </a:rPr>
              <a:t>	2</a:t>
            </a:r>
            <a:r>
              <a:rPr lang="en-US" sz="1800" dirty="0">
                <a:latin typeface="Times New Roman" panose="02020603050405020304" pitchFamily="18" charset="0"/>
                <a:cs typeface="Times New Roman" panose="02020603050405020304" pitchFamily="18" charset="0"/>
              </a:rPr>
              <a:t>. Section Two</a:t>
            </a:r>
          </a:p>
          <a:p>
            <a:pPr marL="0" indent="0">
              <a:buNone/>
            </a:pPr>
            <a:r>
              <a:rPr lang="en-US" sz="1800" dirty="0" smtClean="0">
                <a:latin typeface="Times New Roman" panose="02020603050405020304" pitchFamily="18" charset="0"/>
                <a:cs typeface="Times New Roman" panose="02020603050405020304" pitchFamily="18" charset="0"/>
              </a:rPr>
              <a:t>	3</a:t>
            </a:r>
            <a:r>
              <a:rPr lang="en-US" sz="1800" dirty="0">
                <a:latin typeface="Times New Roman" panose="02020603050405020304" pitchFamily="18" charset="0"/>
                <a:cs typeface="Times New Roman" panose="02020603050405020304" pitchFamily="18" charset="0"/>
              </a:rPr>
              <a:t>. Section Three</a:t>
            </a:r>
          </a:p>
          <a:p>
            <a:pPr marL="0" indent="0">
              <a:buNone/>
            </a:pPr>
            <a:r>
              <a:rPr lang="en-US" sz="1800" dirty="0">
                <a:latin typeface="Times New Roman" panose="02020603050405020304" pitchFamily="18" charset="0"/>
                <a:cs typeface="Times New Roman" panose="02020603050405020304" pitchFamily="18" charset="0"/>
              </a:rPr>
              <a:t>2. Chapter Two</a:t>
            </a:r>
          </a:p>
          <a:p>
            <a:pPr marL="0" indent="0">
              <a:buNone/>
            </a:pPr>
            <a:r>
              <a:rPr lang="en-US" sz="1800" dirty="0">
                <a:latin typeface="Times New Roman" panose="02020603050405020304" pitchFamily="18" charset="0"/>
                <a:cs typeface="Times New Roman" panose="02020603050405020304" pitchFamily="18" charset="0"/>
              </a:rPr>
              <a:t>3. Chapter Three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182694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Lists: </a:t>
            </a:r>
            <a:r>
              <a:rPr lang="en-US" sz="4000" dirty="0" smtClean="0">
                <a:latin typeface="Times New Roman" pitchFamily="18" charset="0"/>
                <a:cs typeface="Times New Roman" pitchFamily="18" charset="0"/>
              </a:rPr>
              <a:t>Menu List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177307"/>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The HTML &lt;menu&gt; tag is used for creating a menu list. This tag has been deprecated in HTML and redefined in HTML5.</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33</a:t>
            </a:fld>
            <a:endParaRPr lang="en-US" dirty="0"/>
          </a:p>
        </p:txBody>
      </p:sp>
      <p:sp>
        <p:nvSpPr>
          <p:cNvPr id="12" name="Content Placeholder 2"/>
          <p:cNvSpPr txBox="1">
            <a:spLocks/>
          </p:cNvSpPr>
          <p:nvPr/>
        </p:nvSpPr>
        <p:spPr>
          <a:xfrm>
            <a:off x="2640169" y="2842986"/>
            <a:ext cx="4288665" cy="3695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2000" dirty="0">
                <a:latin typeface="Times New Roman" panose="02020603050405020304" pitchFamily="18" charset="0"/>
                <a:cs typeface="Times New Roman" panose="02020603050405020304" pitchFamily="18" charset="0"/>
              </a:rPr>
              <a:t>&lt;menu&gt;</a:t>
            </a:r>
          </a:p>
          <a:p>
            <a:pPr marL="0" indent="0">
              <a:buNone/>
            </a:pPr>
            <a:r>
              <a:rPr lang="it-IT" sz="2000" dirty="0" smtClean="0">
                <a:latin typeface="Times New Roman" panose="02020603050405020304" pitchFamily="18" charset="0"/>
                <a:cs typeface="Times New Roman" panose="02020603050405020304" pitchFamily="18" charset="0"/>
              </a:rPr>
              <a:t>	&lt;</a:t>
            </a:r>
            <a:r>
              <a:rPr lang="it-IT" sz="2000" dirty="0">
                <a:latin typeface="Times New Roman" panose="02020603050405020304" pitchFamily="18" charset="0"/>
                <a:cs typeface="Times New Roman" panose="02020603050405020304" pitchFamily="18" charset="0"/>
              </a:rPr>
              <a:t>li&gt;ol - ordered list&lt;/li&gt;</a:t>
            </a:r>
          </a:p>
          <a:p>
            <a:pPr marL="0" indent="0">
              <a:buNone/>
            </a:pPr>
            <a:r>
              <a:rPr lang="it-IT" sz="2000" dirty="0" smtClean="0">
                <a:latin typeface="Times New Roman" panose="02020603050405020304" pitchFamily="18" charset="0"/>
                <a:cs typeface="Times New Roman" panose="02020603050405020304" pitchFamily="18" charset="0"/>
              </a:rPr>
              <a:t>	&lt;</a:t>
            </a:r>
            <a:r>
              <a:rPr lang="it-IT" sz="2000" dirty="0">
                <a:latin typeface="Times New Roman" panose="02020603050405020304" pitchFamily="18" charset="0"/>
                <a:cs typeface="Times New Roman" panose="02020603050405020304" pitchFamily="18" charset="0"/>
              </a:rPr>
              <a:t>li&gt;ul - unordered list&lt;/li&gt;</a:t>
            </a:r>
          </a:p>
          <a:p>
            <a:pPr marL="0" indent="0">
              <a:buNone/>
            </a:pPr>
            <a:r>
              <a:rPr lang="it-IT" sz="2000" dirty="0" smtClean="0">
                <a:latin typeface="Times New Roman" panose="02020603050405020304" pitchFamily="18" charset="0"/>
                <a:cs typeface="Times New Roman" panose="02020603050405020304" pitchFamily="18" charset="0"/>
              </a:rPr>
              <a:t>	&lt;</a:t>
            </a:r>
            <a:r>
              <a:rPr lang="it-IT" sz="2000" dirty="0">
                <a:latin typeface="Times New Roman" panose="02020603050405020304" pitchFamily="18" charset="0"/>
                <a:cs typeface="Times New Roman" panose="02020603050405020304" pitchFamily="18" charset="0"/>
              </a:rPr>
              <a:t>li&gt;dir - directory list&lt;/li&gt;</a:t>
            </a:r>
          </a:p>
          <a:p>
            <a:pPr marL="0" indent="0">
              <a:buNone/>
            </a:pPr>
            <a:r>
              <a:rPr lang="it-IT" sz="2000" dirty="0" smtClean="0">
                <a:latin typeface="Times New Roman" panose="02020603050405020304" pitchFamily="18" charset="0"/>
                <a:cs typeface="Times New Roman" panose="02020603050405020304" pitchFamily="18" charset="0"/>
              </a:rPr>
              <a:t>	&lt;</a:t>
            </a:r>
            <a:r>
              <a:rPr lang="it-IT" sz="2000" dirty="0">
                <a:latin typeface="Times New Roman" panose="02020603050405020304" pitchFamily="18" charset="0"/>
                <a:cs typeface="Times New Roman" panose="02020603050405020304" pitchFamily="18" charset="0"/>
              </a:rPr>
              <a:t>li&gt;menu - menu list&lt;/li&gt;</a:t>
            </a:r>
          </a:p>
          <a:p>
            <a:pPr marL="0" indent="0">
              <a:buNone/>
            </a:pPr>
            <a:r>
              <a:rPr lang="it-IT" sz="2000" dirty="0">
                <a:latin typeface="Times New Roman" panose="02020603050405020304" pitchFamily="18" charset="0"/>
                <a:cs typeface="Times New Roman" panose="02020603050405020304" pitchFamily="18" charset="0"/>
              </a:rPr>
              <a:t>&lt;/menu&gt;</a:t>
            </a:r>
            <a:endParaRPr lang="en-US" dirty="0">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7386034" y="2808444"/>
            <a:ext cx="3048001" cy="3913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This will produce following result:</a:t>
            </a:r>
          </a:p>
          <a:p>
            <a:r>
              <a:rPr lang="da-DK" sz="1800" dirty="0">
                <a:latin typeface="Times New Roman" panose="02020603050405020304" pitchFamily="18" charset="0"/>
                <a:cs typeface="Times New Roman" panose="02020603050405020304" pitchFamily="18" charset="0"/>
              </a:rPr>
              <a:t>ol - ordered list</a:t>
            </a:r>
          </a:p>
          <a:p>
            <a:r>
              <a:rPr lang="da-DK" sz="1800" dirty="0">
                <a:latin typeface="Times New Roman" panose="02020603050405020304" pitchFamily="18" charset="0"/>
                <a:cs typeface="Times New Roman" panose="02020603050405020304" pitchFamily="18" charset="0"/>
              </a:rPr>
              <a:t>ul - unordered list</a:t>
            </a:r>
          </a:p>
          <a:p>
            <a:r>
              <a:rPr lang="da-DK" sz="1800" dirty="0">
                <a:latin typeface="Times New Roman" panose="02020603050405020304" pitchFamily="18" charset="0"/>
                <a:cs typeface="Times New Roman" panose="02020603050405020304" pitchFamily="18" charset="0"/>
              </a:rPr>
              <a:t>dir - directory list</a:t>
            </a:r>
          </a:p>
          <a:p>
            <a:r>
              <a:rPr lang="da-DK" sz="1800" dirty="0">
                <a:latin typeface="Times New Roman" panose="02020603050405020304" pitchFamily="18" charset="0"/>
                <a:cs typeface="Times New Roman" panose="02020603050405020304" pitchFamily="18" charset="0"/>
              </a:rPr>
              <a:t>menu - menu list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560912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Lists: </a:t>
            </a:r>
            <a:r>
              <a:rPr lang="en-US" sz="4000" dirty="0" smtClean="0">
                <a:latin typeface="Times New Roman" pitchFamily="18" charset="0"/>
                <a:cs typeface="Times New Roman" pitchFamily="18" charset="0"/>
              </a:rPr>
              <a:t>Directory List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177307"/>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The HTML &lt;</a:t>
            </a:r>
            <a:r>
              <a:rPr lang="en-US" sz="1800" dirty="0" err="1">
                <a:latin typeface="Times New Roman" panose="02020603050405020304" pitchFamily="18" charset="0"/>
                <a:cs typeface="Times New Roman" panose="02020603050405020304" pitchFamily="18" charset="0"/>
              </a:rPr>
              <a:t>dir</a:t>
            </a:r>
            <a:r>
              <a:rPr lang="en-US" sz="1800" dirty="0">
                <a:latin typeface="Times New Roman" panose="02020603050405020304" pitchFamily="18" charset="0"/>
                <a:cs typeface="Times New Roman" panose="02020603050405020304" pitchFamily="18" charset="0"/>
              </a:rPr>
              <a:t>&gt; tag is used for specifying a directory list. This is very similar to &lt;</a:t>
            </a:r>
            <a:r>
              <a:rPr lang="en-US" sz="1800" dirty="0" err="1">
                <a:latin typeface="Times New Roman" panose="02020603050405020304" pitchFamily="18" charset="0"/>
                <a:cs typeface="Times New Roman" panose="02020603050405020304" pitchFamily="18" charset="0"/>
              </a:rPr>
              <a:t>ul</a:t>
            </a:r>
            <a:r>
              <a:rPr lang="en-US" sz="1800" dirty="0">
                <a:latin typeface="Times New Roman" panose="02020603050405020304" pitchFamily="18" charset="0"/>
                <a:cs typeface="Times New Roman" panose="02020603050405020304" pitchFamily="18" charset="0"/>
              </a:rPr>
              <a:t>&gt; tag but now this is deprecated.</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34</a:t>
            </a:fld>
            <a:endParaRPr lang="en-US" dirty="0"/>
          </a:p>
        </p:txBody>
      </p:sp>
      <p:sp>
        <p:nvSpPr>
          <p:cNvPr id="12" name="Content Placeholder 2"/>
          <p:cNvSpPr txBox="1">
            <a:spLocks/>
          </p:cNvSpPr>
          <p:nvPr/>
        </p:nvSpPr>
        <p:spPr>
          <a:xfrm>
            <a:off x="2640169" y="2842986"/>
            <a:ext cx="4288665" cy="3695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2000" dirty="0">
                <a:latin typeface="Times New Roman" panose="02020603050405020304" pitchFamily="18" charset="0"/>
                <a:cs typeface="Times New Roman" panose="02020603050405020304" pitchFamily="18" charset="0"/>
              </a:rPr>
              <a:t>&lt;dir&gt;</a:t>
            </a:r>
          </a:p>
          <a:p>
            <a:pPr marL="0" indent="0">
              <a:buNone/>
            </a:pPr>
            <a:r>
              <a:rPr lang="it-IT" sz="2000" dirty="0" smtClean="0">
                <a:latin typeface="Times New Roman" panose="02020603050405020304" pitchFamily="18" charset="0"/>
                <a:cs typeface="Times New Roman" panose="02020603050405020304" pitchFamily="18" charset="0"/>
              </a:rPr>
              <a:t>	&lt;</a:t>
            </a:r>
            <a:r>
              <a:rPr lang="it-IT" sz="2000" dirty="0">
                <a:latin typeface="Times New Roman" panose="02020603050405020304" pitchFamily="18" charset="0"/>
                <a:cs typeface="Times New Roman" panose="02020603050405020304" pitchFamily="18" charset="0"/>
              </a:rPr>
              <a:t>li&gt;dir&lt;/li&gt;</a:t>
            </a:r>
          </a:p>
          <a:p>
            <a:pPr marL="0" indent="0">
              <a:buNone/>
            </a:pPr>
            <a:r>
              <a:rPr lang="it-IT" sz="2000" dirty="0" smtClean="0">
                <a:latin typeface="Times New Roman" panose="02020603050405020304" pitchFamily="18" charset="0"/>
                <a:cs typeface="Times New Roman" panose="02020603050405020304" pitchFamily="18" charset="0"/>
              </a:rPr>
              <a:t>	&lt;</a:t>
            </a:r>
            <a:r>
              <a:rPr lang="it-IT" sz="2000" dirty="0">
                <a:latin typeface="Times New Roman" panose="02020603050405020304" pitchFamily="18" charset="0"/>
                <a:cs typeface="Times New Roman" panose="02020603050405020304" pitchFamily="18" charset="0"/>
              </a:rPr>
              <a:t>li&gt;menu&lt;/li&gt;</a:t>
            </a:r>
          </a:p>
          <a:p>
            <a:pPr marL="0" indent="0">
              <a:buNone/>
            </a:pPr>
            <a:r>
              <a:rPr lang="it-IT" sz="2000" dirty="0" smtClean="0">
                <a:latin typeface="Times New Roman" panose="02020603050405020304" pitchFamily="18" charset="0"/>
                <a:cs typeface="Times New Roman" panose="02020603050405020304" pitchFamily="18" charset="0"/>
              </a:rPr>
              <a:t>	&lt;</a:t>
            </a:r>
            <a:r>
              <a:rPr lang="it-IT" sz="2000" dirty="0">
                <a:latin typeface="Times New Roman" panose="02020603050405020304" pitchFamily="18" charset="0"/>
                <a:cs typeface="Times New Roman" panose="02020603050405020304" pitchFamily="18" charset="0"/>
              </a:rPr>
              <a:t>li&gt;ul&lt;/li&gt;</a:t>
            </a:r>
          </a:p>
          <a:p>
            <a:pPr marL="0" indent="0">
              <a:buNone/>
            </a:pPr>
            <a:r>
              <a:rPr lang="it-IT" sz="2000" dirty="0">
                <a:latin typeface="Times New Roman" panose="02020603050405020304" pitchFamily="18" charset="0"/>
                <a:cs typeface="Times New Roman" panose="02020603050405020304" pitchFamily="18" charset="0"/>
              </a:rPr>
              <a:t>&lt;/dir&gt;</a:t>
            </a:r>
            <a:endParaRPr lang="en-US" dirty="0">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7386034" y="2808444"/>
            <a:ext cx="3048001" cy="3913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This will produce following result:</a:t>
            </a:r>
          </a:p>
          <a:p>
            <a:r>
              <a:rPr lang="da-DK" sz="1800" dirty="0">
                <a:latin typeface="Times New Roman" panose="02020603050405020304" pitchFamily="18" charset="0"/>
                <a:cs typeface="Times New Roman" panose="02020603050405020304" pitchFamily="18" charset="0"/>
              </a:rPr>
              <a:t>dir</a:t>
            </a:r>
          </a:p>
          <a:p>
            <a:r>
              <a:rPr lang="da-DK" sz="1800" dirty="0">
                <a:latin typeface="Times New Roman" panose="02020603050405020304" pitchFamily="18" charset="0"/>
                <a:cs typeface="Times New Roman" panose="02020603050405020304" pitchFamily="18" charset="0"/>
              </a:rPr>
              <a:t>menu</a:t>
            </a:r>
          </a:p>
          <a:p>
            <a:r>
              <a:rPr lang="da-DK" sz="1800" dirty="0">
                <a:latin typeface="Times New Roman" panose="02020603050405020304" pitchFamily="18" charset="0"/>
                <a:cs typeface="Times New Roman" panose="02020603050405020304" pitchFamily="18" charset="0"/>
              </a:rPr>
              <a:t>ul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44024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smtClean="0">
                <a:latin typeface="Times New Roman" pitchFamily="18" charset="0"/>
                <a:cs typeface="Times New Roman" pitchFamily="18" charset="0"/>
              </a:rPr>
              <a:t>Graphics for Web Pages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177307"/>
          </a:xfrm>
        </p:spPr>
        <p:txBody>
          <a:bodyPr>
            <a:no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Web is about more than text and information, it is also a medium for expressing </a:t>
            </a:r>
            <a:r>
              <a:rPr lang="en-US" sz="2000" dirty="0" smtClean="0">
                <a:latin typeface="Times New Roman" panose="02020603050405020304" pitchFamily="18" charset="0"/>
                <a:cs typeface="Times New Roman" panose="02020603050405020304" pitchFamily="18" charset="0"/>
              </a:rPr>
              <a:t>creativity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data visualization</a:t>
            </a:r>
            <a:r>
              <a:rPr lang="en-US" sz="2000" dirty="0">
                <a:latin typeface="Times New Roman" panose="02020603050405020304" pitchFamily="18" charset="0"/>
                <a:cs typeface="Times New Roman" panose="02020603050405020304" pitchFamily="18" charset="0"/>
              </a:rPr>
              <a:t>, and optimizing the presentation of information </a:t>
            </a:r>
            <a:r>
              <a:rPr lang="en-US" sz="2000" dirty="0" smtClean="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different needs </a:t>
            </a:r>
            <a:r>
              <a:rPr lang="en-US" sz="2000" dirty="0" smtClean="0">
                <a:latin typeface="Times New Roman" panose="02020603050405020304" pitchFamily="18" charset="0"/>
                <a:cs typeface="Times New Roman" panose="02020603050405020304" pitchFamily="18" charset="0"/>
              </a:rPr>
              <a:t>and expectations.</a:t>
            </a:r>
          </a:p>
          <a:p>
            <a:pPr algn="just">
              <a:lnSpc>
                <a:spcPct val="150000"/>
              </a:lnSpc>
            </a:pPr>
            <a:r>
              <a:rPr lang="en-US" sz="2000" dirty="0">
                <a:latin typeface="Times New Roman" panose="02020603050405020304" pitchFamily="18" charset="0"/>
                <a:cs typeface="Times New Roman" panose="02020603050405020304" pitchFamily="18" charset="0"/>
              </a:rPr>
              <a:t>Web graphics are visual representations used on a Web site to enhance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representation of </a:t>
            </a:r>
            <a:r>
              <a:rPr lang="en-US" sz="2000" dirty="0" smtClean="0">
                <a:latin typeface="Times New Roman" panose="02020603050405020304" pitchFamily="18" charset="0"/>
                <a:cs typeface="Times New Roman" panose="02020603050405020304" pitchFamily="18" charset="0"/>
              </a:rPr>
              <a:t>information in graphics format.</a:t>
            </a:r>
          </a:p>
          <a:p>
            <a:pPr algn="just">
              <a:lnSpc>
                <a:spcPct val="150000"/>
              </a:lnSpc>
            </a:pPr>
            <a:r>
              <a:rPr lang="en-US" sz="2000" dirty="0">
                <a:latin typeface="Times New Roman" panose="02020603050405020304" pitchFamily="18" charset="0"/>
                <a:cs typeface="Times New Roman" panose="02020603050405020304" pitchFamily="18" charset="0"/>
              </a:rPr>
              <a:t>Examples of graphics include maps, photographs, designs and </a:t>
            </a:r>
            <a:r>
              <a:rPr lang="en-US" sz="2000" dirty="0" smtClean="0">
                <a:latin typeface="Times New Roman" panose="02020603050405020304" pitchFamily="18" charset="0"/>
                <a:cs typeface="Times New Roman" panose="02020603050405020304" pitchFamily="18" charset="0"/>
              </a:rPr>
              <a:t>patterns, diagrams, bar </a:t>
            </a:r>
            <a:r>
              <a:rPr lang="en-US" sz="2000" dirty="0">
                <a:latin typeface="Times New Roman" panose="02020603050405020304" pitchFamily="18" charset="0"/>
                <a:cs typeface="Times New Roman" panose="02020603050405020304" pitchFamily="18" charset="0"/>
              </a:rPr>
              <a:t>charts and pie </a:t>
            </a:r>
            <a:r>
              <a:rPr lang="en-US" sz="2000" dirty="0" smtClean="0">
                <a:latin typeface="Times New Roman" panose="02020603050405020304" pitchFamily="18" charset="0"/>
                <a:cs typeface="Times New Roman" panose="02020603050405020304" pitchFamily="18" charset="0"/>
              </a:rPr>
              <a:t>charts, </a:t>
            </a:r>
            <a:r>
              <a:rPr lang="en-US" sz="2000" dirty="0">
                <a:latin typeface="Times New Roman" panose="02020603050405020304" pitchFamily="18" charset="0"/>
                <a:cs typeface="Times New Roman" panose="02020603050405020304" pitchFamily="18" charset="0"/>
              </a:rPr>
              <a:t>line </a:t>
            </a:r>
            <a:r>
              <a:rPr lang="en-US" sz="2000" dirty="0" smtClean="0">
                <a:latin typeface="Times New Roman" panose="02020603050405020304" pitchFamily="18" charset="0"/>
                <a:cs typeface="Times New Roman" panose="02020603050405020304" pitchFamily="18" charset="0"/>
              </a:rPr>
              <a:t>art, flowcharts</a:t>
            </a:r>
            <a:r>
              <a:rPr lang="en-US" sz="2000" dirty="0">
                <a:latin typeface="Times New Roman" panose="02020603050405020304" pitchFamily="18" charset="0"/>
                <a:cs typeface="Times New Roman" panose="02020603050405020304" pitchFamily="18" charset="0"/>
              </a:rPr>
              <a:t>, and many other image forms</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Graphics are used for everything from enhancing the appearance of Web pages to serving as </a:t>
            </a:r>
            <a:r>
              <a:rPr lang="en-US" sz="2000" dirty="0" smtClean="0">
                <a:latin typeface="Times New Roman" panose="02020603050405020304" pitchFamily="18" charset="0"/>
                <a:cs typeface="Times New Roman" panose="02020603050405020304" pitchFamily="18" charset="0"/>
              </a:rPr>
              <a:t>the presentation for full-fledged Web </a:t>
            </a:r>
            <a:r>
              <a:rPr lang="en-US" sz="2000" dirty="0">
                <a:latin typeface="Times New Roman" panose="02020603050405020304" pitchFamily="18" charset="0"/>
                <a:cs typeface="Times New Roman" panose="02020603050405020304" pitchFamily="18" charset="0"/>
              </a:rPr>
              <a:t>Applications.</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35</a:t>
            </a:fld>
            <a:endParaRPr lang="en-US" dirty="0"/>
          </a:p>
        </p:txBody>
      </p:sp>
    </p:spTree>
    <p:extLst>
      <p:ext uri="{BB962C8B-B14F-4D97-AF65-F5344CB8AC3E}">
        <p14:creationId xmlns:p14="http://schemas.microsoft.com/office/powerpoint/2010/main" xmlns="" val="6014061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How to add graphics to a web page?</a:t>
            </a:r>
          </a:p>
        </p:txBody>
      </p:sp>
      <p:sp>
        <p:nvSpPr>
          <p:cNvPr id="3" name="Content Placeholder 2"/>
          <p:cNvSpPr>
            <a:spLocks noGrp="1"/>
          </p:cNvSpPr>
          <p:nvPr>
            <p:ph idx="1"/>
          </p:nvPr>
        </p:nvSpPr>
        <p:spPr>
          <a:xfrm>
            <a:off x="746975" y="1179043"/>
            <a:ext cx="10606825" cy="5177307"/>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Different use cases for graphics demand different solutions, thus there are several different </a:t>
            </a:r>
            <a:r>
              <a:rPr lang="en-US" sz="1800" dirty="0" smtClean="0">
                <a:latin typeface="Times New Roman" panose="02020603050405020304" pitchFamily="18" charset="0"/>
                <a:cs typeface="Times New Roman" panose="02020603050405020304" pitchFamily="18" charset="0"/>
              </a:rPr>
              <a:t>technologies available.</a:t>
            </a:r>
          </a:p>
          <a:p>
            <a:pPr lvl="1" algn="just">
              <a:lnSpc>
                <a:spcPct val="150000"/>
              </a:lnSpc>
            </a:pPr>
            <a:r>
              <a:rPr lang="en-US" sz="1800" dirty="0" smtClean="0">
                <a:latin typeface="Times New Roman" panose="02020603050405020304" pitchFamily="18" charset="0"/>
                <a:cs typeface="Times New Roman" panose="02020603050405020304" pitchFamily="18" charset="0"/>
              </a:rPr>
              <a:t>Using &lt;</a:t>
            </a:r>
            <a:r>
              <a:rPr lang="en-US" sz="1800" dirty="0" err="1" smtClean="0">
                <a:latin typeface="Times New Roman" panose="02020603050405020304" pitchFamily="18" charset="0"/>
                <a:cs typeface="Times New Roman" panose="02020603050405020304" pitchFamily="18" charset="0"/>
              </a:rPr>
              <a:t>img</a:t>
            </a:r>
            <a:r>
              <a:rPr lang="en-US" sz="1800" dirty="0" smtClean="0">
                <a:latin typeface="Times New Roman" panose="02020603050405020304" pitchFamily="18" charset="0"/>
                <a:cs typeface="Times New Roman" panose="02020603050405020304" pitchFamily="18" charset="0"/>
              </a:rPr>
              <a:t>&gt; Tag </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(GIF Image)</a:t>
            </a:r>
          </a:p>
          <a:p>
            <a:pPr lvl="1" algn="just">
              <a:lnSpc>
                <a:spcPct val="150000"/>
              </a:lnSpc>
            </a:pPr>
            <a:r>
              <a:rPr lang="en-US" sz="1800" dirty="0" smtClean="0">
                <a:latin typeface="Times New Roman" panose="02020603050405020304" pitchFamily="18" charset="0"/>
                <a:cs typeface="Times New Roman" panose="02020603050405020304" pitchFamily="18" charset="0"/>
              </a:rPr>
              <a:t>Using &lt;marquee&gt; Tag</a:t>
            </a:r>
          </a:p>
          <a:p>
            <a:pPr marL="0" indent="0" algn="just">
              <a:lnSpc>
                <a:spcPct val="150000"/>
              </a:lnSpc>
              <a:buNone/>
            </a:pPr>
            <a:r>
              <a:rPr lang="en-US" sz="2000" b="1"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&lt;</a:t>
            </a:r>
            <a:r>
              <a:rPr lang="en-US" sz="2000" b="1" i="1" u="sng"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img</a:t>
            </a:r>
            <a:r>
              <a:rPr lang="en-US" sz="2000" b="1"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&gt; Tag</a:t>
            </a:r>
          </a:p>
          <a:p>
            <a:pPr algn="just">
              <a:lnSpc>
                <a:spcPct val="150000"/>
              </a:lnSpc>
            </a:pPr>
            <a:r>
              <a:rPr lang="en-US" sz="1800" dirty="0">
                <a:latin typeface="Times New Roman" panose="02020603050405020304" pitchFamily="18" charset="0"/>
                <a:cs typeface="Times New Roman" panose="02020603050405020304" pitchFamily="18" charset="0"/>
              </a:rPr>
              <a:t>Graphics </a:t>
            </a:r>
            <a:r>
              <a:rPr lang="en-US" sz="1800" dirty="0" smtClean="0">
                <a:latin typeface="Times New Roman" panose="02020603050405020304" pitchFamily="18" charset="0"/>
                <a:cs typeface="Times New Roman" panose="02020603050405020304" pitchFamily="18" charset="0"/>
              </a:rPr>
              <a:t>can be placed </a:t>
            </a:r>
            <a:r>
              <a:rPr lang="en-US" sz="1800" dirty="0">
                <a:latin typeface="Times New Roman" panose="02020603050405020304" pitchFamily="18" charset="0"/>
                <a:cs typeface="Times New Roman" panose="02020603050405020304" pitchFamily="18" charset="0"/>
              </a:rPr>
              <a:t>on web pages using the </a:t>
            </a:r>
            <a:r>
              <a:rPr lang="en-US" sz="1800" dirty="0" smtClean="0">
                <a:latin typeface="Times New Roman" panose="02020603050405020304" pitchFamily="18" charset="0"/>
                <a:cs typeface="Times New Roman" panose="02020603050405020304" pitchFamily="18" charset="0"/>
              </a:rPr>
              <a:t>&lt;</a:t>
            </a:r>
            <a:r>
              <a:rPr lang="en-US" sz="1800" dirty="0" err="1" smtClean="0">
                <a:latin typeface="Times New Roman" panose="02020603050405020304" pitchFamily="18" charset="0"/>
                <a:cs typeface="Times New Roman" panose="02020603050405020304" pitchFamily="18" charset="0"/>
              </a:rPr>
              <a:t>img</a:t>
            </a:r>
            <a:r>
              <a:rPr lang="en-US" sz="1800" dirty="0" smtClean="0">
                <a:latin typeface="Times New Roman" panose="02020603050405020304" pitchFamily="18" charset="0"/>
                <a:cs typeface="Times New Roman" panose="02020603050405020304" pitchFamily="18" charset="0"/>
              </a:rPr>
              <a:t>&gt; </a:t>
            </a:r>
            <a:r>
              <a:rPr lang="en-US" sz="1800" dirty="0">
                <a:latin typeface="Times New Roman" panose="02020603050405020304" pitchFamily="18" charset="0"/>
                <a:cs typeface="Times New Roman" panose="02020603050405020304" pitchFamily="18" charset="0"/>
              </a:rPr>
              <a:t>element. Note that </a:t>
            </a:r>
            <a:r>
              <a:rPr lang="en-US" sz="1800" dirty="0" smtClean="0">
                <a:latin typeface="Times New Roman" panose="02020603050405020304" pitchFamily="18" charset="0"/>
                <a:cs typeface="Times New Roman" panose="02020603050405020304" pitchFamily="18" charset="0"/>
              </a:rPr>
              <a:t>the &lt;</a:t>
            </a:r>
            <a:r>
              <a:rPr lang="en-US" sz="1800" dirty="0" err="1" smtClean="0">
                <a:latin typeface="Times New Roman" panose="02020603050405020304" pitchFamily="18" charset="0"/>
                <a:cs typeface="Times New Roman" panose="02020603050405020304" pitchFamily="18" charset="0"/>
              </a:rPr>
              <a:t>img</a:t>
            </a:r>
            <a:r>
              <a:rPr lang="en-US" sz="1800" dirty="0" smtClean="0">
                <a:latin typeface="Times New Roman" panose="02020603050405020304" pitchFamily="18" charset="0"/>
                <a:cs typeface="Times New Roman" panose="02020603050405020304" pitchFamily="18" charset="0"/>
              </a:rPr>
              <a:t>&gt; </a:t>
            </a:r>
            <a:r>
              <a:rPr lang="en-US" sz="1800" dirty="0">
                <a:latin typeface="Times New Roman" panose="02020603050405020304" pitchFamily="18" charset="0"/>
                <a:cs typeface="Times New Roman" panose="02020603050405020304" pitchFamily="18" charset="0"/>
              </a:rPr>
              <a:t>element is an empty element, i.e. no content appears between </a:t>
            </a:r>
            <a:r>
              <a:rPr lang="en-US" sz="1800" dirty="0" smtClean="0">
                <a:latin typeface="Times New Roman" panose="02020603050405020304" pitchFamily="18" charset="0"/>
                <a:cs typeface="Times New Roman" panose="02020603050405020304" pitchFamily="18" charset="0"/>
              </a:rPr>
              <a:t>the start </a:t>
            </a:r>
            <a:r>
              <a:rPr lang="en-US" sz="1800" dirty="0">
                <a:latin typeface="Times New Roman" panose="02020603050405020304" pitchFamily="18" charset="0"/>
                <a:cs typeface="Times New Roman" panose="02020603050405020304" pitchFamily="18" charset="0"/>
              </a:rPr>
              <a:t>and end tags, and hence </a:t>
            </a:r>
            <a:r>
              <a:rPr lang="en-US" sz="1800" dirty="0" smtClean="0">
                <a:latin typeface="Times New Roman" panose="02020603050405020304" pitchFamily="18" charset="0"/>
                <a:cs typeface="Times New Roman" panose="02020603050405020304" pitchFamily="18" charset="0"/>
              </a:rPr>
              <a:t>&lt;</a:t>
            </a:r>
            <a:r>
              <a:rPr lang="en-US" sz="1800" dirty="0" err="1" smtClean="0">
                <a:latin typeface="Times New Roman" panose="02020603050405020304" pitchFamily="18" charset="0"/>
                <a:cs typeface="Times New Roman" panose="02020603050405020304" pitchFamily="18" charset="0"/>
              </a:rPr>
              <a:t>img</a:t>
            </a:r>
            <a:r>
              <a:rPr lang="en-US" sz="1800" dirty="0" smtClean="0">
                <a:latin typeface="Times New Roman" panose="02020603050405020304" pitchFamily="18" charset="0"/>
                <a:cs typeface="Times New Roman" panose="02020603050405020304" pitchFamily="18" charset="0"/>
              </a:rPr>
              <a:t> &gt;only </a:t>
            </a:r>
            <a:r>
              <a:rPr lang="en-US" sz="1800" dirty="0">
                <a:latin typeface="Times New Roman" panose="02020603050405020304" pitchFamily="18" charset="0"/>
                <a:cs typeface="Times New Roman" panose="02020603050405020304" pitchFamily="18" charset="0"/>
              </a:rPr>
              <a:t>requires a start tag.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The 'content‘ is </a:t>
            </a:r>
            <a:r>
              <a:rPr lang="en-US" sz="1800" dirty="0">
                <a:latin typeface="Times New Roman" panose="02020603050405020304" pitchFamily="18" charset="0"/>
                <a:cs typeface="Times New Roman" panose="02020603050405020304" pitchFamily="18" charset="0"/>
              </a:rPr>
              <a:t>your graphic file, the name of which is used as a value in the </a:t>
            </a:r>
            <a:r>
              <a:rPr lang="en-US" sz="1800" b="1" i="1" u="sng" dirty="0" err="1" smtClean="0">
                <a:solidFill>
                  <a:schemeClr val="tx2">
                    <a:lumMod val="75000"/>
                  </a:schemeClr>
                </a:solidFill>
                <a:latin typeface="Times New Roman" panose="02020603050405020304" pitchFamily="18" charset="0"/>
                <a:cs typeface="Times New Roman" panose="02020603050405020304" pitchFamily="18" charset="0"/>
              </a:rPr>
              <a:t>src</a:t>
            </a:r>
            <a:r>
              <a:rPr lang="en-US" sz="18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attribute</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most fundamental syntax for </a:t>
            </a:r>
            <a:r>
              <a:rPr lang="en-US" sz="1800" dirty="0" smtClean="0">
                <a:latin typeface="Times New Roman" panose="02020603050405020304" pitchFamily="18" charset="0"/>
                <a:cs typeface="Times New Roman" panose="02020603050405020304" pitchFamily="18" charset="0"/>
              </a:rPr>
              <a:t>adding a </a:t>
            </a:r>
            <a:r>
              <a:rPr lang="en-US" sz="1800" dirty="0">
                <a:latin typeface="Times New Roman" panose="02020603050405020304" pitchFamily="18" charset="0"/>
                <a:cs typeface="Times New Roman" panose="02020603050405020304" pitchFamily="18" charset="0"/>
              </a:rPr>
              <a:t>graphic in a </a:t>
            </a:r>
            <a:r>
              <a:rPr lang="en-US" sz="1800" dirty="0" smtClean="0">
                <a:latin typeface="Times New Roman" panose="02020603050405020304" pitchFamily="18" charset="0"/>
                <a:cs typeface="Times New Roman" panose="02020603050405020304" pitchFamily="18" charset="0"/>
              </a:rPr>
              <a:t>web page </a:t>
            </a:r>
            <a:r>
              <a:rPr lang="en-US" sz="1800" dirty="0">
                <a:latin typeface="Times New Roman" panose="02020603050405020304" pitchFamily="18" charset="0"/>
                <a:cs typeface="Times New Roman" panose="02020603050405020304" pitchFamily="18" charset="0"/>
              </a:rPr>
              <a:t>uses the </a:t>
            </a:r>
            <a:r>
              <a:rPr lang="en-US" sz="1800" dirty="0" smtClean="0">
                <a:latin typeface="Times New Roman" panose="02020603050405020304" pitchFamily="18" charset="0"/>
                <a:cs typeface="Times New Roman" panose="02020603050405020304" pitchFamily="18" charset="0"/>
              </a:rPr>
              <a:t>&lt;</a:t>
            </a:r>
            <a:r>
              <a:rPr lang="en-US" sz="1800" dirty="0" err="1" smtClean="0">
                <a:latin typeface="Times New Roman" panose="02020603050405020304" pitchFamily="18" charset="0"/>
                <a:cs typeface="Times New Roman" panose="02020603050405020304" pitchFamily="18" charset="0"/>
              </a:rPr>
              <a:t>img</a:t>
            </a:r>
            <a:r>
              <a:rPr lang="en-US" sz="1800" dirty="0" smtClean="0">
                <a:latin typeface="Times New Roman" panose="02020603050405020304" pitchFamily="18" charset="0"/>
                <a:cs typeface="Times New Roman" panose="02020603050405020304" pitchFamily="18" charset="0"/>
              </a:rPr>
              <a:t>&gt; </a:t>
            </a:r>
            <a:r>
              <a:rPr lang="en-US" sz="1800" dirty="0">
                <a:latin typeface="Times New Roman" panose="02020603050405020304" pitchFamily="18" charset="0"/>
                <a:cs typeface="Times New Roman" panose="02020603050405020304" pitchFamily="18" charset="0"/>
              </a:rPr>
              <a:t>element with just the </a:t>
            </a:r>
            <a:r>
              <a:rPr lang="en-US" sz="1800" dirty="0" err="1">
                <a:latin typeface="Times New Roman" panose="02020603050405020304" pitchFamily="18" charset="0"/>
                <a:cs typeface="Times New Roman" panose="02020603050405020304" pitchFamily="18" charset="0"/>
              </a:rPr>
              <a:t>src</a:t>
            </a:r>
            <a:r>
              <a:rPr lang="en-US" sz="1800" dirty="0">
                <a:latin typeface="Times New Roman" panose="02020603050405020304" pitchFamily="18" charset="0"/>
                <a:cs typeface="Times New Roman" panose="02020603050405020304" pitchFamily="18" charset="0"/>
              </a:rPr>
              <a:t> attribute</a:t>
            </a:r>
            <a:r>
              <a:rPr lang="en-US" sz="1800" dirty="0" smtClean="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img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src</a:t>
            </a:r>
            <a:r>
              <a:rPr lang="en-US" sz="1800" dirty="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filename.ext</a:t>
            </a:r>
            <a:r>
              <a:rPr lang="en-US" sz="1800" dirty="0" smtClean="0">
                <a:latin typeface="Times New Roman" panose="02020603050405020304" pitchFamily="18" charset="0"/>
                <a:cs typeface="Times New Roman" panose="02020603050405020304" pitchFamily="18" charset="0"/>
              </a:rPr>
              <a:t>"&gt;</a:t>
            </a:r>
            <a:endParaRPr lang="en-US" sz="18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36</a:t>
            </a:fld>
            <a:endParaRPr lang="en-US" dirty="0"/>
          </a:p>
        </p:txBody>
      </p:sp>
    </p:spTree>
    <p:extLst>
      <p:ext uri="{BB962C8B-B14F-4D97-AF65-F5344CB8AC3E}">
        <p14:creationId xmlns:p14="http://schemas.microsoft.com/office/powerpoint/2010/main" xmlns="" val="39863482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Using &lt;</a:t>
            </a:r>
            <a:r>
              <a:rPr lang="en-US" sz="4000" dirty="0" err="1">
                <a:latin typeface="Times New Roman" pitchFamily="18" charset="0"/>
                <a:cs typeface="Times New Roman" pitchFamily="18" charset="0"/>
              </a:rPr>
              <a:t>img</a:t>
            </a:r>
            <a:r>
              <a:rPr lang="en-US" sz="4000" dirty="0">
                <a:latin typeface="Times New Roman" pitchFamily="18" charset="0"/>
                <a:cs typeface="Times New Roman" pitchFamily="18" charset="0"/>
              </a:rPr>
              <a:t>&gt; Tag  (GIF Image)</a:t>
            </a:r>
          </a:p>
        </p:txBody>
      </p:sp>
      <p:sp>
        <p:nvSpPr>
          <p:cNvPr id="3" name="Content Placeholder 2"/>
          <p:cNvSpPr>
            <a:spLocks noGrp="1"/>
          </p:cNvSpPr>
          <p:nvPr>
            <p:ph idx="1"/>
          </p:nvPr>
        </p:nvSpPr>
        <p:spPr>
          <a:xfrm>
            <a:off x="746975" y="1179043"/>
            <a:ext cx="10606825" cy="5177307"/>
          </a:xfrm>
        </p:spPr>
        <p:txBody>
          <a:bodyPr>
            <a:noAutofit/>
          </a:bodyPr>
          <a:lstStyle/>
          <a:p>
            <a:pPr marL="0" indent="0" algn="just">
              <a:lnSpc>
                <a:spcPct val="150000"/>
              </a:lnSpc>
              <a:buNone/>
            </a:pPr>
            <a:r>
              <a:rPr lang="en-US" sz="20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GIF (Graphic Interchange Format</a:t>
            </a:r>
            <a:r>
              <a:rPr lang="en-US" sz="2000" b="1"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just">
              <a:lnSpc>
                <a:spcPct val="150000"/>
              </a:lnSpc>
            </a:pPr>
            <a:r>
              <a:rPr lang="en-US" sz="1800" dirty="0">
                <a:latin typeface="Times New Roman" panose="02020603050405020304" pitchFamily="18" charset="0"/>
                <a:cs typeface="Times New Roman" panose="02020603050405020304" pitchFamily="18" charset="0"/>
              </a:rPr>
              <a:t>The CompuServe Information Service popularized the Graphic Interchange Format (GIF) in </a:t>
            </a:r>
            <a:r>
              <a:rPr lang="en-US" sz="1800" dirty="0" smtClean="0">
                <a:latin typeface="Times New Roman" panose="02020603050405020304" pitchFamily="18" charset="0"/>
                <a:cs typeface="Times New Roman" panose="02020603050405020304" pitchFamily="18" charset="0"/>
              </a:rPr>
              <a:t>the 1980s </a:t>
            </a:r>
            <a:r>
              <a:rPr lang="en-US" sz="1800" dirty="0">
                <a:latin typeface="Times New Roman" panose="02020603050405020304" pitchFamily="18" charset="0"/>
                <a:cs typeface="Times New Roman" panose="02020603050405020304" pitchFamily="18" charset="0"/>
              </a:rPr>
              <a:t>as an efficient means to transmit images across data networks.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the early 1990s </a:t>
            </a:r>
            <a:r>
              <a:rPr lang="en-US" sz="1800" dirty="0" smtClean="0">
                <a:latin typeface="Times New Roman" panose="02020603050405020304" pitchFamily="18" charset="0"/>
                <a:cs typeface="Times New Roman" panose="02020603050405020304" pitchFamily="18" charset="0"/>
              </a:rPr>
              <a:t>the original </a:t>
            </a:r>
            <a:r>
              <a:rPr lang="en-US" sz="1800" dirty="0">
                <a:latin typeface="Times New Roman" panose="02020603050405020304" pitchFamily="18" charset="0"/>
                <a:cs typeface="Times New Roman" panose="02020603050405020304" pitchFamily="18" charset="0"/>
              </a:rPr>
              <a:t>designers of the World Wide Web adopted GIF for its efficiency and </a:t>
            </a:r>
            <a:r>
              <a:rPr lang="en-US" sz="1800" dirty="0" smtClean="0">
                <a:latin typeface="Times New Roman" panose="02020603050405020304" pitchFamily="18" charset="0"/>
                <a:cs typeface="Times New Roman" panose="02020603050405020304" pitchFamily="18" charset="0"/>
              </a:rPr>
              <a:t>widespread familiarity</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Many </a:t>
            </a:r>
            <a:r>
              <a:rPr lang="en-US" sz="1800" dirty="0">
                <a:latin typeface="Times New Roman" panose="02020603050405020304" pitchFamily="18" charset="0"/>
                <a:cs typeface="Times New Roman" panose="02020603050405020304" pitchFamily="18" charset="0"/>
              </a:rPr>
              <a:t>images on the web are in GIF format, and virtually all web browsers that </a:t>
            </a:r>
            <a:r>
              <a:rPr lang="en-US" sz="1800" dirty="0" smtClean="0">
                <a:latin typeface="Times New Roman" panose="02020603050405020304" pitchFamily="18" charset="0"/>
                <a:cs typeface="Times New Roman" panose="02020603050405020304" pitchFamily="18" charset="0"/>
              </a:rPr>
              <a:t>support graphics </a:t>
            </a:r>
            <a:r>
              <a:rPr lang="en-US" sz="1800" dirty="0">
                <a:latin typeface="Times New Roman" panose="02020603050405020304" pitchFamily="18" charset="0"/>
                <a:cs typeface="Times New Roman" panose="02020603050405020304" pitchFamily="18" charset="0"/>
              </a:rPr>
              <a:t>can display GIF files. </a:t>
            </a:r>
          </a:p>
          <a:p>
            <a:pPr algn="just">
              <a:lnSpc>
                <a:spcPct val="150000"/>
              </a:lnSpc>
            </a:pPr>
            <a:r>
              <a:rPr lang="en-US" sz="1800" dirty="0" smtClean="0">
                <a:latin typeface="Times New Roman" panose="02020603050405020304" pitchFamily="18" charset="0"/>
                <a:cs typeface="Times New Roman" panose="02020603050405020304" pitchFamily="18" charset="0"/>
              </a:rPr>
              <a:t>GIF files incorporate a “lossless” compression scheme to keep file sizes at a minimum without compromising quality. However, GIF files are 8-bit graphics and thus can only accommodate 256 colors.</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37</a:t>
            </a:fld>
            <a:endParaRPr lang="en-US" dirty="0"/>
          </a:p>
        </p:txBody>
      </p:sp>
    </p:spTree>
    <p:extLst>
      <p:ext uri="{BB962C8B-B14F-4D97-AF65-F5344CB8AC3E}">
        <p14:creationId xmlns:p14="http://schemas.microsoft.com/office/powerpoint/2010/main" xmlns="" val="5081767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Using &lt;marquee&gt; Tag</a:t>
            </a:r>
          </a:p>
        </p:txBody>
      </p:sp>
      <p:sp>
        <p:nvSpPr>
          <p:cNvPr id="3" name="Content Placeholder 2"/>
          <p:cNvSpPr>
            <a:spLocks noGrp="1"/>
          </p:cNvSpPr>
          <p:nvPr>
            <p:ph idx="1"/>
          </p:nvPr>
        </p:nvSpPr>
        <p:spPr>
          <a:xfrm>
            <a:off x="746975" y="1179043"/>
            <a:ext cx="4224270" cy="5177307"/>
          </a:xfrm>
        </p:spPr>
        <p:txBody>
          <a:bodyPr>
            <a:noAutofit/>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An </a:t>
            </a:r>
            <a:r>
              <a:rPr lang="en-US" sz="1800" dirty="0">
                <a:latin typeface="Times New Roman" panose="02020603050405020304" pitchFamily="18" charset="0"/>
                <a:cs typeface="Times New Roman" panose="02020603050405020304" pitchFamily="18" charset="0"/>
              </a:rPr>
              <a:t>HTML marquee is a scrolling piece of text or image displayed either horizontally across </a:t>
            </a:r>
            <a:r>
              <a:rPr lang="en-US" sz="1800" dirty="0" smtClean="0">
                <a:latin typeface="Times New Roman" panose="02020603050405020304" pitchFamily="18" charset="0"/>
                <a:cs typeface="Times New Roman" panose="02020603050405020304" pitchFamily="18" charset="0"/>
              </a:rPr>
              <a:t>or vertically </a:t>
            </a:r>
            <a:r>
              <a:rPr lang="en-US" sz="1800" dirty="0">
                <a:latin typeface="Times New Roman" panose="02020603050405020304" pitchFamily="18" charset="0"/>
                <a:cs typeface="Times New Roman" panose="02020603050405020304" pitchFamily="18" charset="0"/>
              </a:rPr>
              <a:t>down </a:t>
            </a:r>
            <a:r>
              <a:rPr lang="en-US" sz="1800" dirty="0" smtClean="0">
                <a:latin typeface="Times New Roman" panose="02020603050405020304" pitchFamily="18" charset="0"/>
                <a:cs typeface="Times New Roman" panose="02020603050405020304" pitchFamily="18" charset="0"/>
              </a:rPr>
              <a:t>a webpage,  </a:t>
            </a:r>
            <a:r>
              <a:rPr lang="en-US" sz="1800" dirty="0">
                <a:latin typeface="Times New Roman" panose="02020603050405020304" pitchFamily="18" charset="0"/>
                <a:cs typeface="Times New Roman" panose="02020603050405020304" pitchFamily="18" charset="0"/>
              </a:rPr>
              <a:t>depending on the settings.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This kind of graphics can be created </a:t>
            </a:r>
            <a:r>
              <a:rPr lang="en-US" sz="1800" dirty="0">
                <a:latin typeface="Times New Roman" panose="02020603050405020304" pitchFamily="18" charset="0"/>
                <a:cs typeface="Times New Roman" panose="02020603050405020304" pitchFamily="18" charset="0"/>
              </a:rPr>
              <a:t>by using </a:t>
            </a:r>
            <a:r>
              <a:rPr lang="en-US" sz="1800" dirty="0" smtClean="0">
                <a:latin typeface="Times New Roman" panose="02020603050405020304" pitchFamily="18" charset="0"/>
                <a:cs typeface="Times New Roman" panose="02020603050405020304" pitchFamily="18" charset="0"/>
              </a:rPr>
              <a:t>HTML &lt;marquees</a:t>
            </a:r>
            <a:r>
              <a:rPr lang="en-US" sz="1800" dirty="0">
                <a:latin typeface="Times New Roman" panose="02020603050405020304" pitchFamily="18" charset="0"/>
                <a:cs typeface="Times New Roman" panose="02020603050405020304" pitchFamily="18" charset="0"/>
              </a:rPr>
              <a:t>&gt; tag</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a:latin typeface="Times New Roman" panose="02020603050405020304" pitchFamily="18" charset="0"/>
                <a:cs typeface="Times New Roman" panose="02020603050405020304" pitchFamily="18" charset="0"/>
              </a:rPr>
              <a:t>The HTML &lt;marquee&gt; tag may not be supported by various browsers </a:t>
            </a:r>
            <a:r>
              <a:rPr lang="en-US" sz="1800" dirty="0" smtClean="0">
                <a:latin typeface="Times New Roman" panose="02020603050405020304" pitchFamily="18" charset="0"/>
                <a:cs typeface="Times New Roman" panose="02020603050405020304" pitchFamily="18" charset="0"/>
              </a:rPr>
              <a:t>so its </a:t>
            </a:r>
            <a:r>
              <a:rPr lang="en-US" sz="1800" dirty="0">
                <a:latin typeface="Times New Roman" panose="02020603050405020304" pitchFamily="18" charset="0"/>
                <a:cs typeface="Times New Roman" panose="02020603050405020304" pitchFamily="18" charset="0"/>
              </a:rPr>
              <a:t>not recommended to rely on this tag, instead you can use </a:t>
            </a:r>
            <a:r>
              <a:rPr lang="en-US" sz="1800" dirty="0" smtClean="0">
                <a:latin typeface="Times New Roman" panose="02020603050405020304" pitchFamily="18" charset="0"/>
                <a:cs typeface="Times New Roman" panose="02020603050405020304" pitchFamily="18" charset="0"/>
              </a:rPr>
              <a:t>JavaScript </a:t>
            </a:r>
            <a:r>
              <a:rPr lang="en-US" sz="1800" dirty="0">
                <a:latin typeface="Times New Roman" panose="02020603050405020304" pitchFamily="18" charset="0"/>
                <a:cs typeface="Times New Roman" panose="02020603050405020304" pitchFamily="18" charset="0"/>
              </a:rPr>
              <a:t>and </a:t>
            </a:r>
            <a:r>
              <a:rPr lang="en-US" sz="1800" dirty="0" smtClean="0">
                <a:latin typeface="Times New Roman" panose="02020603050405020304" pitchFamily="18" charset="0"/>
                <a:cs typeface="Times New Roman" panose="02020603050405020304" pitchFamily="18" charset="0"/>
              </a:rPr>
              <a:t>CSS to </a:t>
            </a:r>
            <a:r>
              <a:rPr lang="en-US" sz="1800" dirty="0">
                <a:latin typeface="Times New Roman" panose="02020603050405020304" pitchFamily="18" charset="0"/>
                <a:cs typeface="Times New Roman" panose="02020603050405020304" pitchFamily="18" charset="0"/>
              </a:rPr>
              <a:t>create such effects.</a:t>
            </a:r>
            <a:endParaRPr lang="en-US" sz="1800" dirty="0" smtClean="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38</a:t>
            </a:fld>
            <a:endParaRPr lang="en-US" dirty="0"/>
          </a:p>
        </p:txBody>
      </p:sp>
      <p:pic>
        <p:nvPicPr>
          <p:cNvPr id="7" name="Picture 6"/>
          <p:cNvPicPr>
            <a:picLocks noChangeAspect="1"/>
          </p:cNvPicPr>
          <p:nvPr/>
        </p:nvPicPr>
        <p:blipFill>
          <a:blip r:embed="rId3"/>
          <a:stretch>
            <a:fillRect/>
          </a:stretch>
        </p:blipFill>
        <p:spPr>
          <a:xfrm>
            <a:off x="5112913" y="1313645"/>
            <a:ext cx="6980348" cy="5042705"/>
          </a:xfrm>
          <a:prstGeom prst="rect">
            <a:avLst/>
          </a:prstGeom>
        </p:spPr>
      </p:pic>
    </p:spTree>
    <p:extLst>
      <p:ext uri="{BB962C8B-B14F-4D97-AF65-F5344CB8AC3E}">
        <p14:creationId xmlns:p14="http://schemas.microsoft.com/office/powerpoint/2010/main" xmlns="" val="41094803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Using </a:t>
            </a:r>
            <a:r>
              <a:rPr lang="en-US" sz="4000" dirty="0" smtClean="0">
                <a:latin typeface="Times New Roman" pitchFamily="18" charset="0"/>
                <a:cs typeface="Times New Roman" pitchFamily="18" charset="0"/>
              </a:rPr>
              <a:t>&lt;marquee&gt; Tag : Example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177307"/>
          </a:xfrm>
        </p:spPr>
        <p:txBody>
          <a:bodyPr>
            <a:noAutofit/>
          </a:bodyPr>
          <a:lstStyle/>
          <a:p>
            <a:pPr marL="0" indent="0" algn="just">
              <a:lnSpc>
                <a:spcPct val="150000"/>
              </a:lnSpc>
              <a:buNone/>
            </a:pPr>
            <a:r>
              <a:rPr lang="en-US" sz="18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Upside </a:t>
            </a:r>
            <a:r>
              <a:rPr lang="en-US" sz="1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Text </a:t>
            </a:r>
            <a:r>
              <a:rPr lang="en-US" sz="18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Scrolling</a:t>
            </a:r>
            <a:endParaRPr lang="en-US" sz="1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&lt;</a:t>
            </a:r>
            <a:r>
              <a:rPr lang="en-US" sz="1800" dirty="0">
                <a:latin typeface="Times New Roman" panose="02020603050405020304" pitchFamily="18" charset="0"/>
                <a:cs typeface="Times New Roman" panose="02020603050405020304" pitchFamily="18" charset="0"/>
              </a:rPr>
              <a:t>marquee behavior="scroll" direction="up"&gt;Upside Text Scrolling&lt;/marquee</a:t>
            </a:r>
            <a:r>
              <a:rPr lang="en-US" sz="1800" dirty="0" smtClean="0">
                <a:latin typeface="Times New Roman" panose="02020603050405020304" pitchFamily="18" charset="0"/>
                <a:cs typeface="Times New Roman" panose="02020603050405020304" pitchFamily="18" charset="0"/>
              </a:rPr>
              <a:t>&gt;</a:t>
            </a:r>
          </a:p>
          <a:p>
            <a:pPr marL="0" indent="0" algn="just">
              <a:lnSpc>
                <a:spcPct val="150000"/>
              </a:lnSpc>
              <a:buNone/>
            </a:pPr>
            <a:r>
              <a:rPr lang="en-US" sz="1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Marquee Text Scrolling </a:t>
            </a:r>
            <a:r>
              <a:rPr lang="en-US" sz="18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Speed</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&lt;marquee behavior="scroll" direction="left" </a:t>
            </a:r>
            <a:r>
              <a:rPr lang="en-US" sz="1800" dirty="0" err="1" smtClean="0">
                <a:latin typeface="Times New Roman" panose="02020603050405020304" pitchFamily="18" charset="0"/>
                <a:cs typeface="Times New Roman" panose="02020603050405020304" pitchFamily="18" charset="0"/>
              </a:rPr>
              <a:t>scrollamount</a:t>
            </a:r>
            <a:r>
              <a:rPr lang="en-US" sz="1800" dirty="0" smtClean="0">
                <a:latin typeface="Times New Roman" panose="02020603050405020304" pitchFamily="18" charset="0"/>
                <a:cs typeface="Times New Roman" panose="02020603050405020304" pitchFamily="18" charset="0"/>
              </a:rPr>
              <a:t>="3"&gt;Slow Speed scroll speed</a:t>
            </a:r>
            <a:r>
              <a:rPr lang="en-US" sz="1800" dirty="0">
                <a:latin typeface="Times New Roman" panose="02020603050405020304" pitchFamily="18" charset="0"/>
                <a:cs typeface="Times New Roman" panose="02020603050405020304" pitchFamily="18" charset="0"/>
              </a:rPr>
              <a:t>&lt;/marquee&gt;</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&lt;marquee behavior="scroll" direction</a:t>
            </a:r>
            <a:r>
              <a:rPr lang="en-US" sz="1800" dirty="0" smtClean="0">
                <a:latin typeface="Times New Roman" panose="02020603050405020304" pitchFamily="18" charset="0"/>
                <a:cs typeface="Times New Roman" panose="02020603050405020304" pitchFamily="18" charset="0"/>
              </a:rPr>
              <a:t>=“right" </a:t>
            </a:r>
            <a:r>
              <a:rPr lang="en-US" sz="1800" dirty="0" err="1">
                <a:latin typeface="Times New Roman" panose="02020603050405020304" pitchFamily="18" charset="0"/>
                <a:cs typeface="Times New Roman" panose="02020603050405020304" pitchFamily="18" charset="0"/>
              </a:rPr>
              <a:t>scrollamount</a:t>
            </a:r>
            <a:r>
              <a:rPr lang="en-US" sz="1800" dirty="0">
                <a:latin typeface="Times New Roman" panose="02020603050405020304" pitchFamily="18" charset="0"/>
                <a:cs typeface="Times New Roman" panose="02020603050405020304" pitchFamily="18" charset="0"/>
              </a:rPr>
              <a:t>="10"&gt;Medium Speed </a:t>
            </a:r>
            <a:r>
              <a:rPr lang="en-US" sz="1800" dirty="0" smtClean="0">
                <a:latin typeface="Times New Roman" panose="02020603050405020304" pitchFamily="18" charset="0"/>
                <a:cs typeface="Times New Roman" panose="02020603050405020304" pitchFamily="18" charset="0"/>
              </a:rPr>
              <a:t>scroll speed</a:t>
            </a:r>
            <a:r>
              <a:rPr lang="en-US" sz="1800" dirty="0">
                <a:latin typeface="Times New Roman" panose="02020603050405020304" pitchFamily="18" charset="0"/>
                <a:cs typeface="Times New Roman" panose="02020603050405020304" pitchFamily="18" charset="0"/>
              </a:rPr>
              <a:t>&lt;/marquee&gt;</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&lt;marquee behavior="scroll" direction</a:t>
            </a:r>
            <a:r>
              <a:rPr lang="en-US" sz="1800" dirty="0" smtClean="0">
                <a:latin typeface="Times New Roman" panose="02020603050405020304" pitchFamily="18" charset="0"/>
                <a:cs typeface="Times New Roman" panose="02020603050405020304" pitchFamily="18" charset="0"/>
              </a:rPr>
              <a:t>=“down" </a:t>
            </a:r>
            <a:r>
              <a:rPr lang="en-US" sz="1800" dirty="0" err="1">
                <a:latin typeface="Times New Roman" panose="02020603050405020304" pitchFamily="18" charset="0"/>
                <a:cs typeface="Times New Roman" panose="02020603050405020304" pitchFamily="18" charset="0"/>
              </a:rPr>
              <a:t>scrollamount</a:t>
            </a:r>
            <a:r>
              <a:rPr lang="en-US" sz="1800" dirty="0">
                <a:latin typeface="Times New Roman" panose="02020603050405020304" pitchFamily="18" charset="0"/>
                <a:cs typeface="Times New Roman" panose="02020603050405020304" pitchFamily="18" charset="0"/>
              </a:rPr>
              <a:t>="17"&gt;Fast Speed </a:t>
            </a:r>
            <a:r>
              <a:rPr lang="en-US" sz="1800" dirty="0" smtClean="0">
                <a:latin typeface="Times New Roman" panose="02020603050405020304" pitchFamily="18" charset="0"/>
                <a:cs typeface="Times New Roman" panose="02020603050405020304" pitchFamily="18" charset="0"/>
              </a:rPr>
              <a:t>scroll speed</a:t>
            </a:r>
            <a:r>
              <a:rPr lang="en-US" sz="1800" dirty="0">
                <a:latin typeface="Times New Roman" panose="02020603050405020304" pitchFamily="18" charset="0"/>
                <a:cs typeface="Times New Roman" panose="02020603050405020304" pitchFamily="18" charset="0"/>
              </a:rPr>
              <a:t>&lt;/marquee</a:t>
            </a:r>
            <a:r>
              <a:rPr lang="en-US" sz="1800" dirty="0" smtClean="0">
                <a:latin typeface="Times New Roman" panose="02020603050405020304" pitchFamily="18" charset="0"/>
                <a:cs typeface="Times New Roman" panose="02020603050405020304" pitchFamily="18" charset="0"/>
              </a:rPr>
              <a:t>&gt;</a:t>
            </a:r>
          </a:p>
          <a:p>
            <a:pPr marL="0" indent="0" algn="just">
              <a:lnSpc>
                <a:spcPct val="150000"/>
              </a:lnSpc>
              <a:buNone/>
            </a:pPr>
            <a:r>
              <a:rPr lang="en-US" sz="1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Side Touch Margin Bounce </a:t>
            </a:r>
            <a:r>
              <a:rPr lang="en-US" sz="18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Text</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&lt;marquee behavior="alternate" direction="left"&gt;Side Touch Margin </a:t>
            </a:r>
            <a:r>
              <a:rPr lang="en-US" sz="1800" dirty="0" smtClean="0">
                <a:latin typeface="Times New Roman" panose="02020603050405020304" pitchFamily="18" charset="0"/>
                <a:cs typeface="Times New Roman" panose="02020603050405020304" pitchFamily="18" charset="0"/>
              </a:rPr>
              <a:t>Bounce Text</a:t>
            </a:r>
            <a:r>
              <a:rPr lang="en-US" sz="1800" dirty="0">
                <a:latin typeface="Times New Roman" panose="02020603050405020304" pitchFamily="18" charset="0"/>
                <a:cs typeface="Times New Roman" panose="02020603050405020304" pitchFamily="18" charset="0"/>
              </a:rPr>
              <a:t>&lt;/marquee&gt;</a:t>
            </a:r>
            <a:endParaRPr lang="en-US" sz="1800" dirty="0" smtClean="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39</a:t>
            </a:fld>
            <a:endParaRPr lang="en-US" dirty="0"/>
          </a:p>
        </p:txBody>
      </p:sp>
    </p:spTree>
    <p:extLst>
      <p:ext uri="{BB962C8B-B14F-4D97-AF65-F5344CB8AC3E}">
        <p14:creationId xmlns:p14="http://schemas.microsoft.com/office/powerpoint/2010/main" xmlns="" val="3424825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Introduction to HTML</a:t>
            </a:r>
          </a:p>
        </p:txBody>
      </p:sp>
      <p:sp>
        <p:nvSpPr>
          <p:cNvPr id="3" name="Content Placeholder 2"/>
          <p:cNvSpPr>
            <a:spLocks noGrp="1"/>
          </p:cNvSpPr>
          <p:nvPr>
            <p:ph idx="1"/>
          </p:nvPr>
        </p:nvSpPr>
        <p:spPr>
          <a:xfrm>
            <a:off x="746975" y="1179043"/>
            <a:ext cx="10606825" cy="5177307"/>
          </a:xfrm>
        </p:spPr>
        <p:txBody>
          <a:bodyPr>
            <a:normAutofit fontScale="92500" lnSpcReduction="10000"/>
          </a:bodyPr>
          <a:lstStyle/>
          <a:p>
            <a:pPr algn="just"/>
            <a:r>
              <a:rPr lang="en-US" sz="2000" dirty="0">
                <a:solidFill>
                  <a:schemeClr val="tx1">
                    <a:lumMod val="85000"/>
                  </a:schemeClr>
                </a:solidFill>
                <a:latin typeface="Times New Roman" panose="02020603050405020304" pitchFamily="18" charset="0"/>
                <a:cs typeface="Times New Roman" panose="02020603050405020304" pitchFamily="18" charset="0"/>
              </a:rPr>
              <a:t>HTML is a markup language and makes use of various tags to format the content. </a:t>
            </a:r>
          </a:p>
          <a:p>
            <a:pPr algn="just"/>
            <a:r>
              <a:rPr lang="en-US" sz="2000" dirty="0">
                <a:solidFill>
                  <a:schemeClr val="tx1">
                    <a:lumMod val="85000"/>
                  </a:schemeClr>
                </a:solidFill>
                <a:latin typeface="Times New Roman" panose="02020603050405020304" pitchFamily="18" charset="0"/>
                <a:cs typeface="Times New Roman" panose="02020603050405020304" pitchFamily="18" charset="0"/>
              </a:rPr>
              <a:t>These tags are enclosed within angle braces &lt;Tag Name&gt;. </a:t>
            </a:r>
          </a:p>
          <a:p>
            <a:pPr algn="just"/>
            <a:r>
              <a:rPr lang="en-US" sz="2000" dirty="0">
                <a:solidFill>
                  <a:schemeClr val="tx1">
                    <a:lumMod val="85000"/>
                  </a:schemeClr>
                </a:solidFill>
                <a:latin typeface="Times New Roman" panose="02020603050405020304" pitchFamily="18" charset="0"/>
                <a:cs typeface="Times New Roman" panose="02020603050405020304" pitchFamily="18" charset="0"/>
              </a:rPr>
              <a:t>Except few tags, most of the tags have their corresponding closing tags. </a:t>
            </a:r>
          </a:p>
          <a:p>
            <a:pPr algn="just"/>
            <a:r>
              <a:rPr lang="en-US" sz="2000" dirty="0">
                <a:solidFill>
                  <a:schemeClr val="tx1">
                    <a:lumMod val="85000"/>
                  </a:schemeClr>
                </a:solidFill>
                <a:latin typeface="Times New Roman" panose="02020603050405020304" pitchFamily="18" charset="0"/>
                <a:cs typeface="Times New Roman" panose="02020603050405020304" pitchFamily="18" charset="0"/>
              </a:rPr>
              <a:t>For example &lt;html&gt; has its closing tag &lt;/html&gt; and &lt;body&gt; tag has its closing tag &lt;/body&gt; tag etc.</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&lt;!</a:t>
            </a:r>
            <a:r>
              <a:rPr lang="en-US" sz="2000" dirty="0">
                <a:latin typeface="Times New Roman" panose="02020603050405020304" pitchFamily="18" charset="0"/>
                <a:cs typeface="Times New Roman" panose="02020603050405020304" pitchFamily="18" charset="0"/>
              </a:rPr>
              <a:t>DOCTYPE html&gt;</a:t>
            </a:r>
          </a:p>
          <a:p>
            <a:pPr marL="0" indent="0">
              <a:buNone/>
            </a:pPr>
            <a:r>
              <a:rPr lang="en-US" sz="2000" dirty="0" smtClean="0">
                <a:latin typeface="Times New Roman" panose="02020603050405020304" pitchFamily="18" charset="0"/>
                <a:cs typeface="Times New Roman" panose="02020603050405020304" pitchFamily="18" charset="0"/>
              </a:rPr>
              <a:t>&lt;</a:t>
            </a:r>
            <a:r>
              <a:rPr lang="en-US" sz="2000" dirty="0">
                <a:latin typeface="Times New Roman" panose="02020603050405020304" pitchFamily="18" charset="0"/>
                <a:cs typeface="Times New Roman" panose="02020603050405020304" pitchFamily="18" charset="0"/>
              </a:rPr>
              <a:t>html&gt;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head&gt;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title&gt;This is document title&lt;/title&gt;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head&gt;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body&gt;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h1&gt;This is a heading&lt;/h1&gt;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p&gt;Document content goes here.....&lt;/p&gt;</a:t>
            </a:r>
          </a:p>
          <a:p>
            <a:pPr marL="0" indent="0">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body&gt;</a:t>
            </a:r>
          </a:p>
          <a:p>
            <a:pPr marL="0" indent="0">
              <a:buNone/>
            </a:pPr>
            <a:r>
              <a:rPr lang="en-US" sz="2000" dirty="0">
                <a:latin typeface="Times New Roman" panose="02020603050405020304" pitchFamily="18" charset="0"/>
                <a:cs typeface="Times New Roman" panose="02020603050405020304" pitchFamily="18" charset="0"/>
              </a:rPr>
              <a:t>&lt;/html&gt;</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4</a:t>
            </a:fld>
            <a:endParaRPr lang="en-US" dirty="0"/>
          </a:p>
        </p:txBody>
      </p:sp>
    </p:spTree>
    <p:extLst>
      <p:ext uri="{BB962C8B-B14F-4D97-AF65-F5344CB8AC3E}">
        <p14:creationId xmlns:p14="http://schemas.microsoft.com/office/powerpoint/2010/main" xmlns="" val="23051940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Using </a:t>
            </a:r>
            <a:r>
              <a:rPr lang="en-US" sz="4000" dirty="0" smtClean="0">
                <a:latin typeface="Times New Roman" pitchFamily="18" charset="0"/>
                <a:cs typeface="Times New Roman" pitchFamily="18" charset="0"/>
              </a:rPr>
              <a:t>&lt;marquee&gt; Tag : Example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929855" y="1218232"/>
            <a:ext cx="10606825" cy="5177307"/>
          </a:xfrm>
        </p:spPr>
        <p:txBody>
          <a:bodyPr>
            <a:noAutofit/>
          </a:bodyPr>
          <a:lstStyle/>
          <a:p>
            <a:pPr marL="0" indent="0" algn="just">
              <a:lnSpc>
                <a:spcPct val="150000"/>
              </a:lnSpc>
              <a:buNone/>
            </a:pPr>
            <a:endParaRPr lang="en-US" sz="18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18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Upside Image Scrolling</a:t>
            </a:r>
            <a:endParaRPr lang="en-US" sz="1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&lt;marquee behavior="scroll" direction="up"&gt;&lt;</a:t>
            </a:r>
            <a:r>
              <a:rPr lang="en-US" sz="1800" dirty="0" err="1">
                <a:latin typeface="Times New Roman" panose="02020603050405020304" pitchFamily="18" charset="0"/>
                <a:cs typeface="Times New Roman" panose="02020603050405020304" pitchFamily="18" charset="0"/>
              </a:rPr>
              <a:t>img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src</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jix</a:t>
            </a:r>
            <a:r>
              <a:rPr lang="en-US" sz="1800" dirty="0">
                <a:latin typeface="Times New Roman" panose="02020603050405020304" pitchFamily="18" charset="0"/>
                <a:cs typeface="Times New Roman" panose="02020603050405020304" pitchFamily="18" charset="0"/>
              </a:rPr>
              <a:t>/img_nat.png" width="</a:t>
            </a:r>
            <a:r>
              <a:rPr lang="en-US" sz="1800" dirty="0" smtClean="0">
                <a:latin typeface="Times New Roman" panose="02020603050405020304" pitchFamily="18" charset="0"/>
                <a:cs typeface="Times New Roman" panose="02020603050405020304" pitchFamily="18" charset="0"/>
              </a:rPr>
              <a:t>120“ height</a:t>
            </a:r>
            <a:r>
              <a:rPr lang="en-US" sz="1800" dirty="0">
                <a:latin typeface="Times New Roman" panose="02020603050405020304" pitchFamily="18" charset="0"/>
                <a:cs typeface="Times New Roman" panose="02020603050405020304" pitchFamily="18" charset="0"/>
              </a:rPr>
              <a:t>="80" alt="Natural" /&gt;&lt;/marquee</a:t>
            </a:r>
            <a:r>
              <a:rPr lang="en-US" sz="1800" dirty="0" smtClean="0">
                <a:latin typeface="Times New Roman" panose="02020603050405020304" pitchFamily="18" charset="0"/>
                <a:cs typeface="Times New Roman" panose="02020603050405020304" pitchFamily="18" charset="0"/>
              </a:rPr>
              <a:t>&gt;</a:t>
            </a: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Click to Stop </a:t>
            </a:r>
            <a:r>
              <a:rPr lang="en-US" sz="18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Marquee</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&lt;marquee behavior="scroll" direction="left" </a:t>
            </a:r>
            <a:r>
              <a:rPr lang="en-US" sz="1800" dirty="0" err="1">
                <a:latin typeface="Times New Roman" panose="02020603050405020304" pitchFamily="18" charset="0"/>
                <a:cs typeface="Times New Roman" panose="02020603050405020304" pitchFamily="18" charset="0"/>
              </a:rPr>
              <a:t>onmousedown</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this.stop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onmouseup</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this.start</a:t>
            </a:r>
            <a:r>
              <a:rPr lang="en-US" sz="1800" dirty="0">
                <a:latin typeface="Times New Roman" panose="02020603050405020304" pitchFamily="18" charset="0"/>
                <a:cs typeface="Times New Roman" panose="02020603050405020304" pitchFamily="18" charset="0"/>
              </a:rPr>
              <a:t>();"&gt;Click Here and hold the mouse marquee stop&lt;/marquee</a:t>
            </a:r>
            <a:r>
              <a:rPr lang="en-US" sz="1800" dirty="0" smtClean="0">
                <a:latin typeface="Times New Roman" panose="02020603050405020304" pitchFamily="18" charset="0"/>
                <a:cs typeface="Times New Roman" panose="02020603050405020304" pitchFamily="18" charset="0"/>
              </a:rPr>
              <a:t>&gt;</a:t>
            </a:r>
            <a:endParaRPr lang="en-US" sz="18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40</a:t>
            </a:fld>
            <a:endParaRPr lang="en-US" dirty="0"/>
          </a:p>
        </p:txBody>
      </p:sp>
    </p:spTree>
    <p:extLst>
      <p:ext uri="{BB962C8B-B14F-4D97-AF65-F5344CB8AC3E}">
        <p14:creationId xmlns:p14="http://schemas.microsoft.com/office/powerpoint/2010/main" xmlns="" val="28956698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smtClean="0">
                <a:latin typeface="Times New Roman" pitchFamily="18" charset="0"/>
                <a:cs typeface="Times New Roman" pitchFamily="18" charset="0"/>
              </a:rPr>
              <a:t>HTML Links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177307"/>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A webpage can contain various links that take you directly to other pages and even specific parts of a given page. These links are known as hyperlinks.</a:t>
            </a:r>
          </a:p>
          <a:p>
            <a:pPr algn="just">
              <a:lnSpc>
                <a:spcPct val="100000"/>
              </a:lnSpc>
            </a:pPr>
            <a:r>
              <a:rPr lang="en-US" sz="1800" dirty="0">
                <a:latin typeface="Times New Roman" panose="02020603050405020304" pitchFamily="18" charset="0"/>
                <a:cs typeface="Times New Roman" panose="02020603050405020304" pitchFamily="18" charset="0"/>
              </a:rPr>
              <a:t>Hyperlinks allow visitors to navigate between Web sites by clicking on words, phrases, and images. Thus you can create hyperlinks using text or images available on a webpage.</a:t>
            </a:r>
          </a:p>
          <a:p>
            <a:pPr algn="just">
              <a:lnSpc>
                <a:spcPct val="100000"/>
              </a:lnSpc>
            </a:pPr>
            <a:r>
              <a:rPr lang="en-US" sz="1800" dirty="0">
                <a:latin typeface="Times New Roman" panose="02020603050405020304" pitchFamily="18" charset="0"/>
                <a:cs typeface="Times New Roman" panose="02020603050405020304" pitchFamily="18" charset="0"/>
              </a:rPr>
              <a:t>A link is specified using HTML tag &lt;a&gt; &lt;/a&gt;. </a:t>
            </a:r>
          </a:p>
          <a:p>
            <a:pPr algn="just">
              <a:lnSpc>
                <a:spcPct val="100000"/>
              </a:lnSpc>
            </a:pPr>
            <a:r>
              <a:rPr lang="en-US" sz="1800" dirty="0">
                <a:latin typeface="Times New Roman" panose="02020603050405020304" pitchFamily="18" charset="0"/>
                <a:cs typeface="Times New Roman" panose="02020603050405020304" pitchFamily="18" charset="0"/>
              </a:rPr>
              <a:t>This tag is called anchor tag and anything between the opening &lt;a&gt; tag and the closing &lt;/a&gt; tag becomes part of the link and a user can click that part to reach to the linked document. </a:t>
            </a:r>
          </a:p>
          <a:p>
            <a:pPr algn="just">
              <a:lnSpc>
                <a:spcPct val="100000"/>
              </a:lnSpc>
            </a:pPr>
            <a:r>
              <a:rPr lang="en-US" sz="1800" dirty="0">
                <a:latin typeface="Times New Roman" panose="02020603050405020304" pitchFamily="18" charset="0"/>
                <a:cs typeface="Times New Roman" panose="02020603050405020304" pitchFamily="18" charset="0"/>
              </a:rPr>
              <a:t>Following is the simple syntax to use &lt;a&gt; tag.</a:t>
            </a:r>
          </a:p>
          <a:p>
            <a:pPr marL="0" indent="0" algn="just">
              <a:lnSpc>
                <a:spcPct val="150000"/>
              </a:lnSpc>
              <a:buNone/>
            </a:pPr>
            <a:endParaRPr lang="en-US" sz="18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41</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32587" y="3979571"/>
            <a:ext cx="9015210" cy="2741903"/>
          </a:xfrm>
          <a:prstGeom prst="rect">
            <a:avLst/>
          </a:prstGeom>
        </p:spPr>
      </p:pic>
    </p:spTree>
    <p:extLst>
      <p:ext uri="{BB962C8B-B14F-4D97-AF65-F5344CB8AC3E}">
        <p14:creationId xmlns:p14="http://schemas.microsoft.com/office/powerpoint/2010/main" xmlns="" val="21971722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smtClean="0">
                <a:latin typeface="Times New Roman" pitchFamily="18" charset="0"/>
                <a:cs typeface="Times New Roman" pitchFamily="18" charset="0"/>
              </a:rPr>
              <a:t>HTML Links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177307"/>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The </a:t>
            </a:r>
            <a:r>
              <a:rPr lang="en-US" sz="1800" b="1" i="1" u="sng" dirty="0">
                <a:solidFill>
                  <a:schemeClr val="tx2">
                    <a:lumMod val="75000"/>
                  </a:schemeClr>
                </a:solidFill>
                <a:latin typeface="Times New Roman" panose="02020603050405020304" pitchFamily="18" charset="0"/>
                <a:cs typeface="Times New Roman" panose="02020603050405020304" pitchFamily="18" charset="0"/>
              </a:rPr>
              <a:t>target</a:t>
            </a:r>
            <a:r>
              <a:rPr lang="en-US" sz="1800" dirty="0">
                <a:solidFill>
                  <a:schemeClr val="tx2">
                    <a:lumMod val="75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attribute is used to specify the location where linked document is opened. </a:t>
            </a:r>
          </a:p>
          <a:p>
            <a:pPr algn="just">
              <a:lnSpc>
                <a:spcPct val="100000"/>
              </a:lnSpc>
            </a:pPr>
            <a:r>
              <a:rPr lang="en-US" sz="1800" dirty="0">
                <a:latin typeface="Times New Roman" panose="02020603050405020304" pitchFamily="18" charset="0"/>
                <a:cs typeface="Times New Roman" panose="02020603050405020304" pitchFamily="18" charset="0"/>
              </a:rPr>
              <a:t>Following are possible options:</a:t>
            </a:r>
          </a:p>
          <a:p>
            <a:pPr marL="0" indent="0" algn="just">
              <a:lnSpc>
                <a:spcPct val="150000"/>
              </a:lnSpc>
              <a:buNone/>
            </a:pPr>
            <a:endParaRPr lang="en-US" sz="18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42</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46974" y="3854316"/>
            <a:ext cx="9386281" cy="286715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142898" y="1513454"/>
            <a:ext cx="5210902" cy="2207782"/>
          </a:xfrm>
          <a:prstGeom prst="rect">
            <a:avLst/>
          </a:prstGeom>
        </p:spPr>
      </p:pic>
    </p:spTree>
    <p:extLst>
      <p:ext uri="{BB962C8B-B14F-4D97-AF65-F5344CB8AC3E}">
        <p14:creationId xmlns:p14="http://schemas.microsoft.com/office/powerpoint/2010/main" xmlns="" val="24940947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smtClean="0">
                <a:latin typeface="Times New Roman" pitchFamily="18" charset="0"/>
                <a:cs typeface="Times New Roman" pitchFamily="18" charset="0"/>
              </a:rPr>
              <a:t>HTML Links: Absolute &amp; Relative URLs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177307"/>
          </a:xfrm>
        </p:spPr>
        <p:txBody>
          <a:bodyPr>
            <a:noAutofit/>
          </a:bodyPr>
          <a:lstStyle/>
          <a:p>
            <a:pPr algn="just">
              <a:lnSpc>
                <a:spcPct val="100000"/>
              </a:lnSpc>
            </a:pP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1800" dirty="0" smtClean="0">
                <a:latin typeface="Times New Roman" panose="02020603050405020304" pitchFamily="18" charset="0"/>
                <a:cs typeface="Times New Roman" panose="02020603050405020304" pitchFamily="18" charset="0"/>
              </a:rPr>
              <a:t>Every </a:t>
            </a:r>
            <a:r>
              <a:rPr lang="en-US" sz="1800" dirty="0">
                <a:latin typeface="Times New Roman" panose="02020603050405020304" pitchFamily="18" charset="0"/>
                <a:cs typeface="Times New Roman" panose="02020603050405020304" pitchFamily="18" charset="0"/>
              </a:rPr>
              <a:t>document on the Web has a unique address. This address is known as </a:t>
            </a:r>
            <a:r>
              <a:rPr lang="en-US" sz="1800" dirty="0" smtClean="0">
                <a:latin typeface="Times New Roman" panose="02020603050405020304" pitchFamily="18" charset="0"/>
                <a:cs typeface="Times New Roman" panose="02020603050405020304" pitchFamily="18" charset="0"/>
              </a:rPr>
              <a:t>Uniform Resource </a:t>
            </a:r>
            <a:r>
              <a:rPr lang="en-US" sz="1800" dirty="0">
                <a:latin typeface="Times New Roman" panose="02020603050405020304" pitchFamily="18" charset="0"/>
                <a:cs typeface="Times New Roman" panose="02020603050405020304" pitchFamily="18" charset="0"/>
              </a:rPr>
              <a:t>Locator (URL</a:t>
            </a:r>
            <a:r>
              <a:rPr lang="en-US" sz="1800" dirty="0" smtClean="0">
                <a:latin typeface="Times New Roman" panose="02020603050405020304" pitchFamily="18" charset="0"/>
                <a:cs typeface="Times New Roman" panose="02020603050405020304" pitchFamily="18" charset="0"/>
              </a:rPr>
              <a:t>).</a:t>
            </a:r>
          </a:p>
          <a:p>
            <a:pPr algn="just">
              <a:lnSpc>
                <a:spcPct val="100000"/>
              </a:lnSpc>
            </a:pPr>
            <a:r>
              <a:rPr lang="en-US" sz="1800" dirty="0">
                <a:latin typeface="Times New Roman" panose="02020603050405020304" pitchFamily="18" charset="0"/>
                <a:cs typeface="Times New Roman" panose="02020603050405020304" pitchFamily="18" charset="0"/>
              </a:rPr>
              <a:t>A URL is made of up several parts, each of which offers information to the web browser </a:t>
            </a:r>
            <a:r>
              <a:rPr lang="en-US" sz="1800" dirty="0" smtClean="0">
                <a:latin typeface="Times New Roman" panose="02020603050405020304" pitchFamily="18" charset="0"/>
                <a:cs typeface="Times New Roman" panose="02020603050405020304" pitchFamily="18" charset="0"/>
              </a:rPr>
              <a:t>to help </a:t>
            </a:r>
            <a:r>
              <a:rPr lang="en-US" sz="1800" dirty="0">
                <a:latin typeface="Times New Roman" panose="02020603050405020304" pitchFamily="18" charset="0"/>
                <a:cs typeface="Times New Roman" panose="02020603050405020304" pitchFamily="18" charset="0"/>
              </a:rPr>
              <a:t>find the page. </a:t>
            </a: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easier to learn the parts of a </a:t>
            </a:r>
            <a:r>
              <a:rPr lang="en-US" sz="1800" dirty="0" smtClean="0">
                <a:latin typeface="Times New Roman" panose="02020603050405020304" pitchFamily="18" charset="0"/>
                <a:cs typeface="Times New Roman" panose="02020603050405020304" pitchFamily="18" charset="0"/>
              </a:rPr>
              <a:t>URL, </a:t>
            </a:r>
            <a:r>
              <a:rPr lang="en-US" sz="1800" dirty="0">
                <a:latin typeface="Times New Roman" panose="02020603050405020304" pitchFamily="18" charset="0"/>
                <a:cs typeface="Times New Roman" panose="02020603050405020304" pitchFamily="18" charset="0"/>
              </a:rPr>
              <a:t>there are three key parts: the scheme, the host address, and the file path</a:t>
            </a:r>
            <a:r>
              <a:rPr lang="en-US" sz="1800" dirty="0" smtClean="0">
                <a:latin typeface="Times New Roman" panose="02020603050405020304" pitchFamily="18" charset="0"/>
                <a:cs typeface="Times New Roman" panose="02020603050405020304" pitchFamily="18" charset="0"/>
              </a:rPr>
              <a:t>.</a:t>
            </a:r>
          </a:p>
          <a:p>
            <a:pPr algn="just">
              <a:lnSpc>
                <a:spcPct val="100000"/>
              </a:lnSpc>
            </a:pPr>
            <a:r>
              <a:rPr lang="en-US" sz="1800" dirty="0">
                <a:latin typeface="Times New Roman" panose="02020603050405020304" pitchFamily="18" charset="0"/>
                <a:cs typeface="Times New Roman" panose="02020603050405020304" pitchFamily="18" charset="0"/>
              </a:rPr>
              <a:t>The scheme identifies the type of protocol and URL you are linking </a:t>
            </a:r>
            <a:r>
              <a:rPr lang="en-US" sz="1800" dirty="0" smtClean="0">
                <a:latin typeface="Times New Roman" panose="02020603050405020304" pitchFamily="18" charset="0"/>
                <a:cs typeface="Times New Roman" panose="02020603050405020304" pitchFamily="18" charset="0"/>
              </a:rPr>
              <a:t>to. </a:t>
            </a:r>
          </a:p>
          <a:p>
            <a:pPr algn="just">
              <a:lnSpc>
                <a:spcPct val="100000"/>
              </a:lnSpc>
            </a:pPr>
            <a:r>
              <a:rPr lang="en-US" sz="1800" dirty="0" smtClean="0">
                <a:latin typeface="Times New Roman" panose="02020603050405020304" pitchFamily="18" charset="0"/>
                <a:cs typeface="Times New Roman" panose="02020603050405020304" pitchFamily="18" charset="0"/>
              </a:rPr>
              <a:t>For </a:t>
            </a:r>
            <a:r>
              <a:rPr lang="en-US" sz="1800" dirty="0">
                <a:latin typeface="Times New Roman" panose="02020603050405020304" pitchFamily="18" charset="0"/>
                <a:cs typeface="Times New Roman" panose="02020603050405020304" pitchFamily="18" charset="0"/>
              </a:rPr>
              <a:t>example, most web browsers use </a:t>
            </a:r>
            <a:r>
              <a:rPr lang="en-US" sz="1800" dirty="0" smtClean="0">
                <a:latin typeface="Times New Roman" panose="02020603050405020304" pitchFamily="18" charset="0"/>
                <a:cs typeface="Times New Roman" panose="02020603050405020304" pitchFamily="18" charset="0"/>
              </a:rPr>
              <a:t>Hypertext Transfer </a:t>
            </a:r>
            <a:r>
              <a:rPr lang="en-US" sz="1800" dirty="0">
                <a:latin typeface="Times New Roman" panose="02020603050405020304" pitchFamily="18" charset="0"/>
                <a:cs typeface="Times New Roman" panose="02020603050405020304" pitchFamily="18" charset="0"/>
              </a:rPr>
              <a:t>Protocol (HTTP) to pass information to communicate with the web servers </a:t>
            </a:r>
            <a:r>
              <a:rPr lang="en-US" sz="1800" dirty="0" smtClean="0">
                <a:latin typeface="Times New Roman" panose="02020603050405020304" pitchFamily="18" charset="0"/>
                <a:cs typeface="Times New Roman" panose="02020603050405020304" pitchFamily="18" charset="0"/>
              </a:rPr>
              <a:t>and this </a:t>
            </a:r>
            <a:r>
              <a:rPr lang="en-US" sz="1800" dirty="0">
                <a:latin typeface="Times New Roman" panose="02020603050405020304" pitchFamily="18" charset="0"/>
                <a:cs typeface="Times New Roman" panose="02020603050405020304" pitchFamily="18" charset="0"/>
              </a:rPr>
              <a:t>is the reason a URL starts with </a:t>
            </a:r>
            <a:r>
              <a:rPr lang="en-US" sz="1800" dirty="0" smtClean="0">
                <a:latin typeface="Times New Roman" panose="02020603050405020304" pitchFamily="18" charset="0"/>
                <a:cs typeface="Times New Roman" panose="02020603050405020304" pitchFamily="18" charset="0"/>
              </a:rPr>
              <a:t>http:// or https://.</a:t>
            </a:r>
          </a:p>
          <a:p>
            <a:pPr algn="just">
              <a:lnSpc>
                <a:spcPct val="100000"/>
              </a:lnSpc>
            </a:pPr>
            <a:r>
              <a:rPr lang="en-US" sz="1800" dirty="0">
                <a:latin typeface="Times New Roman" panose="02020603050405020304" pitchFamily="18" charset="0"/>
                <a:cs typeface="Times New Roman" panose="02020603050405020304" pitchFamily="18" charset="0"/>
              </a:rPr>
              <a:t>The host address is where a website can be found, either the IP address </a:t>
            </a:r>
            <a:r>
              <a:rPr lang="en-US" sz="1800" dirty="0" smtClean="0">
                <a:latin typeface="Times New Roman" panose="02020603050405020304" pitchFamily="18" charset="0"/>
                <a:cs typeface="Times New Roman" panose="02020603050405020304" pitchFamily="18" charset="0"/>
              </a:rPr>
              <a:t>(for </a:t>
            </a:r>
            <a:r>
              <a:rPr lang="en-US" sz="1800" dirty="0">
                <a:latin typeface="Times New Roman" panose="02020603050405020304" pitchFamily="18" charset="0"/>
                <a:cs typeface="Times New Roman" panose="02020603050405020304" pitchFamily="18" charset="0"/>
              </a:rPr>
              <a:t>example 68.178.157.132 ) or more commonly </a:t>
            </a:r>
            <a:r>
              <a:rPr lang="en-US" sz="1800" dirty="0" smtClean="0">
                <a:latin typeface="Times New Roman" panose="02020603050405020304" pitchFamily="18" charset="0"/>
                <a:cs typeface="Times New Roman" panose="02020603050405020304" pitchFamily="18" charset="0"/>
              </a:rPr>
              <a:t>the domain </a:t>
            </a:r>
            <a:r>
              <a:rPr lang="en-US" sz="1800" dirty="0">
                <a:latin typeface="Times New Roman" panose="02020603050405020304" pitchFamily="18" charset="0"/>
                <a:cs typeface="Times New Roman" panose="02020603050405020304" pitchFamily="18" charset="0"/>
              </a:rPr>
              <a:t>name for a site such as </a:t>
            </a:r>
            <a:r>
              <a:rPr lang="en-US" sz="1800" dirty="0" smtClean="0">
                <a:latin typeface="Times New Roman" panose="02020603050405020304" pitchFamily="18" charset="0"/>
                <a:cs typeface="Times New Roman" panose="02020603050405020304" pitchFamily="18" charset="0"/>
                <a:hlinkClick r:id="rId3"/>
              </a:rPr>
              <a:t>www.amu.ac.in</a:t>
            </a: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The </a:t>
            </a:r>
            <a:r>
              <a:rPr lang="en-US" sz="1800" dirty="0" smtClean="0">
                <a:latin typeface="Times New Roman" panose="02020603050405020304" pitchFamily="18" charset="0"/>
                <a:cs typeface="Times New Roman" panose="02020603050405020304" pitchFamily="18" charset="0"/>
              </a:rPr>
              <a:t>file-path </a:t>
            </a:r>
            <a:r>
              <a:rPr lang="en-US" sz="1800" dirty="0">
                <a:latin typeface="Times New Roman" panose="02020603050405020304" pitchFamily="18" charset="0"/>
                <a:cs typeface="Times New Roman" panose="02020603050405020304" pitchFamily="18" charset="0"/>
              </a:rPr>
              <a:t>always begins with a forward slash character, and may consist of one or </a:t>
            </a:r>
            <a:r>
              <a:rPr lang="en-US" sz="1800" dirty="0" smtClean="0">
                <a:latin typeface="Times New Roman" panose="02020603050405020304" pitchFamily="18" charset="0"/>
                <a:cs typeface="Times New Roman" panose="02020603050405020304" pitchFamily="18" charset="0"/>
              </a:rPr>
              <a:t>more directory </a:t>
            </a:r>
            <a:r>
              <a:rPr lang="en-US" sz="1800" dirty="0">
                <a:latin typeface="Times New Roman" panose="02020603050405020304" pitchFamily="18" charset="0"/>
                <a:cs typeface="Times New Roman" panose="02020603050405020304" pitchFamily="18" charset="0"/>
              </a:rPr>
              <a:t>or folder names. Each directory name is separated by forward slash </a:t>
            </a:r>
            <a:r>
              <a:rPr lang="en-US" sz="1800" dirty="0" smtClean="0">
                <a:latin typeface="Times New Roman" panose="02020603050405020304" pitchFamily="18" charset="0"/>
                <a:cs typeface="Times New Roman" panose="02020603050405020304" pitchFamily="18" charset="0"/>
              </a:rPr>
              <a:t>characters and </a:t>
            </a:r>
            <a:r>
              <a:rPr lang="en-US" sz="1800" dirty="0">
                <a:latin typeface="Times New Roman" panose="02020603050405020304" pitchFamily="18" charset="0"/>
                <a:cs typeface="Times New Roman" panose="02020603050405020304" pitchFamily="18" charset="0"/>
              </a:rPr>
              <a:t>the </a:t>
            </a:r>
            <a:r>
              <a:rPr lang="en-US" sz="1800" dirty="0" smtClean="0">
                <a:latin typeface="Times New Roman" panose="02020603050405020304" pitchFamily="18" charset="0"/>
                <a:cs typeface="Times New Roman" panose="02020603050405020304" pitchFamily="18" charset="0"/>
              </a:rPr>
              <a:t>file-path </a:t>
            </a:r>
            <a:r>
              <a:rPr lang="en-US" sz="1800" dirty="0">
                <a:latin typeface="Times New Roman" panose="02020603050405020304" pitchFamily="18" charset="0"/>
                <a:cs typeface="Times New Roman" panose="02020603050405020304" pitchFamily="18" charset="0"/>
              </a:rPr>
              <a:t>may end with a filename at the end</a:t>
            </a:r>
            <a:r>
              <a:rPr lang="en-US" sz="1800" dirty="0" smtClean="0">
                <a:latin typeface="Times New Roman" panose="02020603050405020304" pitchFamily="18" charset="0"/>
                <a:cs typeface="Times New Roman" panose="02020603050405020304" pitchFamily="18" charset="0"/>
              </a:rPr>
              <a:t>. For example, </a:t>
            </a:r>
            <a:r>
              <a:rPr lang="en-US" sz="1800" dirty="0" smtClean="0">
                <a:latin typeface="Times New Roman" panose="02020603050405020304" pitchFamily="18" charset="0"/>
                <a:cs typeface="Times New Roman" panose="02020603050405020304" pitchFamily="18" charset="0"/>
                <a:hlinkClick r:id="rId3"/>
              </a:rPr>
              <a:t>www.amu.ac.in</a:t>
            </a:r>
            <a:r>
              <a:rPr lang="en-US" sz="1800" dirty="0" smtClean="0">
                <a:latin typeface="Times New Roman" panose="02020603050405020304" pitchFamily="18" charset="0"/>
                <a:cs typeface="Times New Roman" panose="02020603050405020304" pitchFamily="18" charset="0"/>
              </a:rPr>
              <a:t>/about.php</a:t>
            </a:r>
            <a:endParaRPr lang="en-US" sz="1800" dirty="0">
              <a:latin typeface="Times New Roman" panose="02020603050405020304" pitchFamily="18" charset="0"/>
              <a:cs typeface="Times New Roman" panose="02020603050405020304" pitchFamily="18" charset="0"/>
            </a:endParaRPr>
          </a:p>
          <a:p>
            <a:pPr algn="just">
              <a:lnSpc>
                <a:spcPct val="100000"/>
              </a:lnSpc>
            </a:pPr>
            <a:endParaRPr lang="en-US" sz="18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43</a:t>
            </a:fld>
            <a:endParaRPr lang="en-US" dirty="0"/>
          </a:p>
        </p:txBody>
      </p:sp>
    </p:spTree>
    <p:extLst>
      <p:ext uri="{BB962C8B-B14F-4D97-AF65-F5344CB8AC3E}">
        <p14:creationId xmlns:p14="http://schemas.microsoft.com/office/powerpoint/2010/main" xmlns="" val="9211256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smtClean="0">
                <a:latin typeface="Times New Roman" pitchFamily="18" charset="0"/>
                <a:cs typeface="Times New Roman" pitchFamily="18" charset="0"/>
              </a:rPr>
              <a:t>HTML Links: Absolute &amp; Relative URLs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177307"/>
          </a:xfrm>
        </p:spPr>
        <p:txBody>
          <a:bodyPr>
            <a:noAutofit/>
          </a:bodyPr>
          <a:lstStyle/>
          <a:p>
            <a:pPr algn="just">
              <a:lnSpc>
                <a:spcPct val="150000"/>
              </a:lnSpc>
            </a:pP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You may address a URL in one of the following two ways:</a:t>
            </a:r>
          </a:p>
          <a:p>
            <a:pPr algn="just">
              <a:lnSpc>
                <a:spcPct val="150000"/>
              </a:lnSpc>
            </a:pPr>
            <a:r>
              <a:rPr lang="en-US" sz="1800" dirty="0">
                <a:latin typeface="Times New Roman" panose="02020603050405020304" pitchFamily="18" charset="0"/>
                <a:cs typeface="Times New Roman" panose="02020603050405020304" pitchFamily="18" charset="0"/>
              </a:rPr>
              <a:t>Absolute </a:t>
            </a:r>
            <a:r>
              <a:rPr lang="en-US" sz="1800" dirty="0" smtClean="0">
                <a:latin typeface="Times New Roman" panose="02020603050405020304" pitchFamily="18" charset="0"/>
                <a:cs typeface="Times New Roman" panose="02020603050405020304" pitchFamily="18" charset="0"/>
              </a:rPr>
              <a:t>URL</a:t>
            </a:r>
          </a:p>
          <a:p>
            <a:pPr lvl="1" algn="just">
              <a:lnSpc>
                <a:spcPct val="150000"/>
              </a:lnSpc>
            </a:pPr>
            <a:r>
              <a:rPr lang="en-US" sz="1800" dirty="0" smtClean="0">
                <a:latin typeface="Times New Roman" panose="02020603050405020304" pitchFamily="18" charset="0"/>
                <a:cs typeface="Times New Roman" panose="02020603050405020304" pitchFamily="18" charset="0"/>
              </a:rPr>
              <a:t>An absolute </a:t>
            </a:r>
            <a:r>
              <a:rPr lang="en-US" sz="1800" dirty="0">
                <a:latin typeface="Times New Roman" panose="02020603050405020304" pitchFamily="18" charset="0"/>
                <a:cs typeface="Times New Roman" panose="02020603050405020304" pitchFamily="18" charset="0"/>
              </a:rPr>
              <a:t>URL is the complete address of a resource. </a:t>
            </a:r>
            <a:endParaRPr lang="en-US" sz="1800" dirty="0" smtClean="0">
              <a:latin typeface="Times New Roman" panose="02020603050405020304" pitchFamily="18" charset="0"/>
              <a:cs typeface="Times New Roman" panose="02020603050405020304" pitchFamily="18" charset="0"/>
            </a:endParaRPr>
          </a:p>
          <a:p>
            <a:pPr lvl="1" algn="just">
              <a:lnSpc>
                <a:spcPct val="150000"/>
              </a:lnSpc>
            </a:pPr>
            <a:r>
              <a:rPr lang="en-US" sz="1800" dirty="0" smtClean="0">
                <a:latin typeface="Times New Roman" panose="02020603050405020304" pitchFamily="18" charset="0"/>
                <a:cs typeface="Times New Roman" panose="02020603050405020304" pitchFamily="18" charset="0"/>
              </a:rPr>
              <a:t>For example, https</a:t>
            </a: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www.amu.ac.in.com/html/html_text_links.htm</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Relative </a:t>
            </a:r>
            <a:r>
              <a:rPr lang="en-US" sz="1800" dirty="0" smtClean="0">
                <a:latin typeface="Times New Roman" panose="02020603050405020304" pitchFamily="18" charset="0"/>
                <a:cs typeface="Times New Roman" panose="02020603050405020304" pitchFamily="18" charset="0"/>
              </a:rPr>
              <a:t>URL</a:t>
            </a:r>
          </a:p>
          <a:p>
            <a:pPr lvl="1" algn="just">
              <a:lnSpc>
                <a:spcPct val="150000"/>
              </a:lnSpc>
            </a:pPr>
            <a:r>
              <a:rPr lang="en-US" sz="1800" dirty="0" smtClean="0">
                <a:latin typeface="Times New Roman" panose="02020603050405020304" pitchFamily="18" charset="0"/>
                <a:cs typeface="Times New Roman" panose="02020603050405020304" pitchFamily="18" charset="0"/>
              </a:rPr>
              <a:t>A relative </a:t>
            </a:r>
            <a:r>
              <a:rPr lang="en-US" sz="1800" dirty="0">
                <a:latin typeface="Times New Roman" panose="02020603050405020304" pitchFamily="18" charset="0"/>
                <a:cs typeface="Times New Roman" panose="02020603050405020304" pitchFamily="18" charset="0"/>
              </a:rPr>
              <a:t>URL indicates where the resource is in relation to </a:t>
            </a:r>
            <a:r>
              <a:rPr lang="en-US" sz="1800" dirty="0" smtClean="0">
                <a:latin typeface="Times New Roman" panose="02020603050405020304" pitchFamily="18" charset="0"/>
                <a:cs typeface="Times New Roman" panose="02020603050405020304" pitchFamily="18" charset="0"/>
              </a:rPr>
              <a:t>the current </a:t>
            </a:r>
            <a:r>
              <a:rPr lang="en-US" sz="1800" dirty="0">
                <a:latin typeface="Times New Roman" panose="02020603050405020304" pitchFamily="18" charset="0"/>
                <a:cs typeface="Times New Roman" panose="02020603050405020304" pitchFamily="18" charset="0"/>
              </a:rPr>
              <a:t>page. Given URL is added with the &lt;base&gt; element to form a </a:t>
            </a:r>
            <a:r>
              <a:rPr lang="en-US" sz="1800" dirty="0" smtClean="0">
                <a:latin typeface="Times New Roman" panose="02020603050405020304" pitchFamily="18" charset="0"/>
                <a:cs typeface="Times New Roman" panose="02020603050405020304" pitchFamily="18" charset="0"/>
              </a:rPr>
              <a:t>complete URL</a:t>
            </a:r>
            <a:r>
              <a:rPr lang="en-US" sz="1800" dirty="0">
                <a:latin typeface="Times New Roman" panose="02020603050405020304" pitchFamily="18" charset="0"/>
                <a:cs typeface="Times New Roman" panose="02020603050405020304" pitchFamily="18" charset="0"/>
              </a:rPr>
              <a:t>. For example /html/html_text_links.htm</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44</a:t>
            </a:fld>
            <a:endParaRPr lang="en-US" dirty="0"/>
          </a:p>
        </p:txBody>
      </p:sp>
    </p:spTree>
    <p:extLst>
      <p:ext uri="{BB962C8B-B14F-4D97-AF65-F5344CB8AC3E}">
        <p14:creationId xmlns:p14="http://schemas.microsoft.com/office/powerpoint/2010/main" xmlns="" val="7431916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smtClean="0">
                <a:latin typeface="Times New Roman" pitchFamily="18" charset="0"/>
                <a:cs typeface="Times New Roman" pitchFamily="18" charset="0"/>
              </a:rPr>
              <a:t>HTML Tables</a:t>
            </a:r>
            <a:endParaRPr lang="en-US" sz="4000" dirty="0">
              <a:latin typeface="Times New Roman" pitchFamily="18" charset="0"/>
              <a:cs typeface="Times New Roman" pitchFamily="18" charset="0"/>
            </a:endParaRPr>
          </a:p>
        </p:txBody>
      </p:sp>
      <p:sp>
        <p:nvSpPr>
          <p:cNvPr id="13" name="Content Placeholder 2"/>
          <p:cNvSpPr>
            <a:spLocks noGrp="1"/>
          </p:cNvSpPr>
          <p:nvPr>
            <p:ph idx="1"/>
          </p:nvPr>
        </p:nvSpPr>
        <p:spPr>
          <a:xfrm>
            <a:off x="746975" y="1179043"/>
            <a:ext cx="6823656" cy="5350546"/>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HTML table </a:t>
            </a:r>
            <a:r>
              <a:rPr lang="en-US" sz="1800" dirty="0" smtClean="0">
                <a:latin typeface="Times New Roman" panose="02020603050405020304" pitchFamily="18" charset="0"/>
                <a:cs typeface="Times New Roman" panose="02020603050405020304" pitchFamily="18" charset="0"/>
              </a:rPr>
              <a:t>allows web designers to </a:t>
            </a:r>
            <a:r>
              <a:rPr lang="en-US" sz="1800" dirty="0">
                <a:latin typeface="Times New Roman" panose="02020603050405020304" pitchFamily="18" charset="0"/>
                <a:cs typeface="Times New Roman" panose="02020603050405020304" pitchFamily="18" charset="0"/>
              </a:rPr>
              <a:t>arrange data </a:t>
            </a:r>
            <a:r>
              <a:rPr lang="en-US" sz="1800" dirty="0" smtClean="0">
                <a:latin typeface="Times New Roman" panose="02020603050405020304" pitchFamily="18" charset="0"/>
                <a:cs typeface="Times New Roman" panose="02020603050405020304" pitchFamily="18" charset="0"/>
              </a:rPr>
              <a:t>( text</a:t>
            </a:r>
            <a:r>
              <a:rPr lang="en-US" sz="1800" dirty="0">
                <a:latin typeface="Times New Roman" panose="02020603050405020304" pitchFamily="18" charset="0"/>
                <a:cs typeface="Times New Roman" panose="02020603050405020304" pitchFamily="18" charset="0"/>
              </a:rPr>
              <a:t>, preformatted text, images, links, forms, form fields, other tables, etc</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into rows and columns of </a:t>
            </a:r>
            <a:r>
              <a:rPr lang="en-US" sz="1800" dirty="0" smtClean="0">
                <a:latin typeface="Times New Roman" panose="02020603050405020304" pitchFamily="18" charset="0"/>
                <a:cs typeface="Times New Roman" panose="02020603050405020304" pitchFamily="18" charset="0"/>
              </a:rPr>
              <a:t>cells.</a:t>
            </a:r>
          </a:p>
          <a:p>
            <a:pPr algn="just">
              <a:lnSpc>
                <a:spcPct val="150000"/>
              </a:lnSpc>
            </a:pPr>
            <a:r>
              <a:rPr lang="en-US" sz="1800" dirty="0">
                <a:latin typeface="Times New Roman" panose="02020603050405020304" pitchFamily="18" charset="0"/>
                <a:cs typeface="Times New Roman" panose="02020603050405020304" pitchFamily="18" charset="0"/>
              </a:rPr>
              <a:t>The HTML tables are created using the &lt;table&gt; tag in which the &lt;</a:t>
            </a:r>
            <a:r>
              <a:rPr lang="en-US" sz="1800" dirty="0" err="1">
                <a:latin typeface="Times New Roman" panose="02020603050405020304" pitchFamily="18" charset="0"/>
                <a:cs typeface="Times New Roman" panose="02020603050405020304" pitchFamily="18" charset="0"/>
              </a:rPr>
              <a:t>tr</a:t>
            </a:r>
            <a:r>
              <a:rPr lang="en-US" sz="1800" dirty="0">
                <a:latin typeface="Times New Roman" panose="02020603050405020304" pitchFamily="18" charset="0"/>
                <a:cs typeface="Times New Roman" panose="02020603050405020304" pitchFamily="18" charset="0"/>
              </a:rPr>
              <a:t>&gt; tag is used to create table rows and &lt;td&gt; tag is used to create data cells</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a:latin typeface="Times New Roman" panose="02020603050405020304" pitchFamily="18" charset="0"/>
                <a:cs typeface="Times New Roman" panose="02020603050405020304" pitchFamily="18" charset="0"/>
              </a:rPr>
              <a:t>A table header is defined with the &lt;</a:t>
            </a:r>
            <a:r>
              <a:rPr lang="en-US" sz="1800" dirty="0" err="1">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&gt; tag. By default, table headings are bold and centered</a:t>
            </a:r>
            <a:r>
              <a:rPr lang="en-US" sz="1800" dirty="0" smtClean="0">
                <a:latin typeface="Times New Roman" panose="02020603050405020304" pitchFamily="18" charset="0"/>
                <a:cs typeface="Times New Roman" panose="02020603050405020304" pitchFamily="18" charset="0"/>
              </a:rPr>
              <a:t>.</a:t>
            </a: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45</a:t>
            </a:fld>
            <a:endParaRPr lang="en-US" dirty="0"/>
          </a:p>
        </p:txBody>
      </p:sp>
      <p:sp>
        <p:nvSpPr>
          <p:cNvPr id="14" name="Content Placeholder 2"/>
          <p:cNvSpPr txBox="1">
            <a:spLocks/>
          </p:cNvSpPr>
          <p:nvPr/>
        </p:nvSpPr>
        <p:spPr>
          <a:xfrm>
            <a:off x="7959143" y="1188366"/>
            <a:ext cx="3783169" cy="5350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&lt;table style="width:100%"&gt;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tr</a:t>
            </a:r>
            <a:r>
              <a:rPr lang="en-US" sz="1800" dirty="0">
                <a:latin typeface="Times New Roman" panose="02020603050405020304" pitchFamily="18" charset="0"/>
                <a:cs typeface="Times New Roman" panose="02020603050405020304" pitchFamily="18" charset="0"/>
              </a:rPr>
              <a:t>&gt;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&gt;</a:t>
            </a:r>
            <a:r>
              <a:rPr lang="en-US" sz="1800" dirty="0" err="1">
                <a:latin typeface="Times New Roman" panose="02020603050405020304" pitchFamily="18" charset="0"/>
                <a:cs typeface="Times New Roman" panose="02020603050405020304" pitchFamily="18" charset="0"/>
              </a:rPr>
              <a:t>Firstname</a:t>
            </a:r>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&gt;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&gt;</a:t>
            </a:r>
            <a:r>
              <a:rPr lang="en-US" sz="1800" dirty="0" err="1">
                <a:latin typeface="Times New Roman" panose="02020603050405020304" pitchFamily="18" charset="0"/>
                <a:cs typeface="Times New Roman" panose="02020603050405020304" pitchFamily="18" charset="0"/>
              </a:rPr>
              <a:t>Lastname</a:t>
            </a:r>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&gt; </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tr</a:t>
            </a:r>
            <a:r>
              <a:rPr lang="en-US" sz="1800" dirty="0">
                <a:latin typeface="Times New Roman" panose="02020603050405020304" pitchFamily="18" charset="0"/>
                <a:cs typeface="Times New Roman" panose="02020603050405020304" pitchFamily="18" charset="0"/>
              </a:rPr>
              <a:t>&gt;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tr</a:t>
            </a:r>
            <a:r>
              <a:rPr lang="en-US" sz="1800" dirty="0">
                <a:latin typeface="Times New Roman" panose="02020603050405020304" pitchFamily="18" charset="0"/>
                <a:cs typeface="Times New Roman" panose="02020603050405020304" pitchFamily="18" charset="0"/>
              </a:rPr>
              <a:t>&gt;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&lt;td&gt;Jill&lt;/td&gt;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&lt;td&gt;Smith&lt;/td&gt; </a:t>
            </a: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tr</a:t>
            </a:r>
            <a:r>
              <a:rPr lang="en-US" sz="1800" dirty="0">
                <a:latin typeface="Times New Roman" panose="02020603050405020304" pitchFamily="18" charset="0"/>
                <a:cs typeface="Times New Roman" panose="02020603050405020304" pitchFamily="18" charset="0"/>
              </a:rPr>
              <a:t>&gt;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tr</a:t>
            </a:r>
            <a:r>
              <a:rPr lang="en-US" sz="1800" dirty="0">
                <a:latin typeface="Times New Roman" panose="02020603050405020304" pitchFamily="18" charset="0"/>
                <a:cs typeface="Times New Roman" panose="02020603050405020304" pitchFamily="18" charset="0"/>
              </a:rPr>
              <a:t>&gt;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&lt;td&gt;Eve&lt;/td&gt;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&lt;td&gt;Jackson&lt;/td&gt; </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tr</a:t>
            </a:r>
            <a:r>
              <a:rPr lang="en-US" sz="1800" dirty="0">
                <a:latin typeface="Times New Roman" panose="02020603050405020304" pitchFamily="18" charset="0"/>
                <a:cs typeface="Times New Roman" panose="02020603050405020304" pitchFamily="18" charset="0"/>
              </a:rPr>
              <a:t>&gt;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&lt;/table&gt;</a:t>
            </a:r>
          </a:p>
        </p:txBody>
      </p:sp>
    </p:spTree>
    <p:extLst>
      <p:ext uri="{BB962C8B-B14F-4D97-AF65-F5344CB8AC3E}">
        <p14:creationId xmlns:p14="http://schemas.microsoft.com/office/powerpoint/2010/main" xmlns="" val="40948580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Table - Adding a Border</a:t>
            </a:r>
          </a:p>
        </p:txBody>
      </p:sp>
      <p:sp>
        <p:nvSpPr>
          <p:cNvPr id="12" name="Content Placeholder 2"/>
          <p:cNvSpPr>
            <a:spLocks noGrp="1"/>
          </p:cNvSpPr>
          <p:nvPr>
            <p:ph idx="1"/>
          </p:nvPr>
        </p:nvSpPr>
        <p:spPr>
          <a:xfrm>
            <a:off x="746974" y="1179043"/>
            <a:ext cx="10869769" cy="5350546"/>
          </a:xfrm>
        </p:spPr>
        <p:txBody>
          <a:bodyPr>
            <a:normAutofit/>
          </a:bodyPr>
          <a:lstStyle/>
          <a:p>
            <a:pPr algn="just">
              <a:lnSpc>
                <a:spcPct val="100000"/>
              </a:lnSpc>
            </a:pPr>
            <a:r>
              <a:rPr lang="en-US" sz="1800" dirty="0">
                <a:latin typeface="Times New Roman" panose="02020603050405020304" pitchFamily="18" charset="0"/>
                <a:cs typeface="Times New Roman" panose="02020603050405020304" pitchFamily="18" charset="0"/>
              </a:rPr>
              <a:t>If you do not specify a border for the table, it will be displayed without </a:t>
            </a:r>
            <a:r>
              <a:rPr lang="en-US" sz="1800" dirty="0" smtClean="0">
                <a:latin typeface="Times New Roman" panose="02020603050405020304" pitchFamily="18" charset="0"/>
                <a:cs typeface="Times New Roman" panose="02020603050405020304" pitchFamily="18" charset="0"/>
              </a:rPr>
              <a:t>borders. A </a:t>
            </a:r>
            <a:r>
              <a:rPr lang="en-US" sz="1800" dirty="0">
                <a:latin typeface="Times New Roman" panose="02020603050405020304" pitchFamily="18" charset="0"/>
                <a:cs typeface="Times New Roman" panose="02020603050405020304" pitchFamily="18" charset="0"/>
              </a:rPr>
              <a:t>border is set using the CSS border property</a:t>
            </a:r>
            <a:r>
              <a:rPr lang="en-US" sz="1800"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&lt;head&gt;</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style&gt;</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table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td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border: 1px solid black;</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style&gt;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&lt;/head</a:t>
            </a:r>
            <a:r>
              <a:rPr lang="en-US" sz="1800" dirty="0" smtClean="0">
                <a:latin typeface="Times New Roman" panose="02020603050405020304" pitchFamily="18" charset="0"/>
                <a:cs typeface="Times New Roman" panose="02020603050405020304" pitchFamily="18" charset="0"/>
              </a:rPr>
              <a:t>&gt;</a:t>
            </a:r>
          </a:p>
          <a:p>
            <a:pPr algn="just">
              <a:lnSpc>
                <a:spcPct val="100000"/>
              </a:lnSpc>
            </a:pPr>
            <a:r>
              <a:rPr lang="en-US" sz="1800" dirty="0">
                <a:latin typeface="Times New Roman" panose="02020603050405020304" pitchFamily="18" charset="0"/>
                <a:cs typeface="Times New Roman" panose="02020603050405020304" pitchFamily="18" charset="0"/>
              </a:rPr>
              <a:t>If you want the borders to collapse into one border, add the CSS border-collapse property</a:t>
            </a:r>
            <a:r>
              <a:rPr lang="en-US" sz="1800"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table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td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border: 1px solid black;</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border-collapse</a:t>
            </a:r>
            <a:r>
              <a:rPr lang="en-US" sz="1800" dirty="0">
                <a:latin typeface="Times New Roman" panose="02020603050405020304" pitchFamily="18" charset="0"/>
                <a:cs typeface="Times New Roman" panose="02020603050405020304" pitchFamily="18" charset="0"/>
              </a:rPr>
              <a:t>: collapse;</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46</a:t>
            </a:fld>
            <a:endParaRPr lang="en-US" dirty="0"/>
          </a:p>
        </p:txBody>
      </p:sp>
    </p:spTree>
    <p:extLst>
      <p:ext uri="{BB962C8B-B14F-4D97-AF65-F5344CB8AC3E}">
        <p14:creationId xmlns:p14="http://schemas.microsoft.com/office/powerpoint/2010/main" xmlns="" val="1906472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Table – </a:t>
            </a:r>
            <a:r>
              <a:rPr lang="en-US" sz="4000" dirty="0" err="1">
                <a:latin typeface="Times New Roman" pitchFamily="18" charset="0"/>
                <a:cs typeface="Times New Roman" pitchFamily="18" charset="0"/>
              </a:rPr>
              <a:t>Colspan</a:t>
            </a:r>
            <a:r>
              <a:rPr lang="en-US" sz="4000" dirty="0">
                <a:latin typeface="Times New Roman" pitchFamily="18" charset="0"/>
                <a:cs typeface="Times New Roman" pitchFamily="18" charset="0"/>
              </a:rPr>
              <a:t> and </a:t>
            </a:r>
            <a:r>
              <a:rPr lang="en-US" sz="4000" dirty="0" err="1">
                <a:latin typeface="Times New Roman" pitchFamily="18" charset="0"/>
                <a:cs typeface="Times New Roman" pitchFamily="18" charset="0"/>
              </a:rPr>
              <a:t>Rowspan</a:t>
            </a:r>
            <a:r>
              <a:rPr lang="en-US" sz="4000" dirty="0">
                <a:latin typeface="Times New Roman" pitchFamily="18" charset="0"/>
                <a:cs typeface="Times New Roman" pitchFamily="18" charset="0"/>
              </a:rPr>
              <a:t> Attributes</a:t>
            </a:r>
          </a:p>
        </p:txBody>
      </p:sp>
      <p:sp>
        <p:nvSpPr>
          <p:cNvPr id="12" name="Content Placeholder 2"/>
          <p:cNvSpPr>
            <a:spLocks noGrp="1"/>
          </p:cNvSpPr>
          <p:nvPr>
            <p:ph idx="1"/>
          </p:nvPr>
        </p:nvSpPr>
        <p:spPr>
          <a:xfrm>
            <a:off x="746974" y="1179043"/>
            <a:ext cx="10869769" cy="5350546"/>
          </a:xfrm>
        </p:spPr>
        <p:txBody>
          <a:bodyPr>
            <a:normAutofit/>
          </a:bodyPr>
          <a:lstStyle/>
          <a:p>
            <a:pPr algn="just">
              <a:lnSpc>
                <a:spcPct val="120000"/>
              </a:lnSpc>
            </a:pPr>
            <a:r>
              <a:rPr lang="en-US" sz="1800" dirty="0">
                <a:latin typeface="Times New Roman" panose="02020603050405020304" pitchFamily="18" charset="0"/>
                <a:cs typeface="Times New Roman" panose="02020603050405020304" pitchFamily="18" charset="0"/>
              </a:rPr>
              <a:t>You will use </a:t>
            </a:r>
            <a:r>
              <a:rPr lang="en-US" sz="1800" b="1" i="1" u="sng" dirty="0" err="1">
                <a:solidFill>
                  <a:srgbClr val="92D050"/>
                </a:solidFill>
                <a:latin typeface="Times New Roman" panose="02020603050405020304" pitchFamily="18" charset="0"/>
                <a:cs typeface="Times New Roman" panose="02020603050405020304" pitchFamily="18" charset="0"/>
              </a:rPr>
              <a:t>colspan</a:t>
            </a:r>
            <a:r>
              <a:rPr lang="en-US" sz="1800" dirty="0">
                <a:solidFill>
                  <a:srgbClr val="92D05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attribute if you want to merge two or more columns into a single column. Similar way you will use </a:t>
            </a:r>
            <a:r>
              <a:rPr lang="en-US" sz="1800" b="1" i="1" u="sng" dirty="0" err="1">
                <a:solidFill>
                  <a:srgbClr val="92D050"/>
                </a:solidFill>
                <a:latin typeface="Times New Roman" panose="02020603050405020304" pitchFamily="18" charset="0"/>
                <a:cs typeface="Times New Roman" panose="02020603050405020304" pitchFamily="18" charset="0"/>
              </a:rPr>
              <a:t>rowspan</a:t>
            </a:r>
            <a:r>
              <a:rPr lang="en-US" sz="1800" dirty="0">
                <a:solidFill>
                  <a:srgbClr val="92D05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if you want to merge two or more rows.</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47</a:t>
            </a:fld>
            <a:endParaRPr lang="en-US" dirty="0"/>
          </a:p>
        </p:txBody>
      </p:sp>
      <p:pic>
        <p:nvPicPr>
          <p:cNvPr id="7" name="Picture 6"/>
          <p:cNvPicPr>
            <a:picLocks noChangeAspect="1"/>
          </p:cNvPicPr>
          <p:nvPr/>
        </p:nvPicPr>
        <p:blipFill>
          <a:blip r:embed="rId3"/>
          <a:stretch>
            <a:fillRect/>
          </a:stretch>
        </p:blipFill>
        <p:spPr>
          <a:xfrm>
            <a:off x="1016327" y="1949447"/>
            <a:ext cx="10419009" cy="4732839"/>
          </a:xfrm>
          <a:prstGeom prst="rect">
            <a:avLst/>
          </a:prstGeom>
        </p:spPr>
      </p:pic>
    </p:spTree>
    <p:extLst>
      <p:ext uri="{BB962C8B-B14F-4D97-AF65-F5344CB8AC3E}">
        <p14:creationId xmlns:p14="http://schemas.microsoft.com/office/powerpoint/2010/main" xmlns="" val="40897525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HTML Table – Cell Padding &amp; Cell Spacing</a:t>
            </a:r>
            <a:endParaRPr lang="en-US" dirty="0"/>
          </a:p>
        </p:txBody>
      </p:sp>
      <p:sp>
        <p:nvSpPr>
          <p:cNvPr id="12" name="Content Placeholder 2"/>
          <p:cNvSpPr>
            <a:spLocks noGrp="1"/>
          </p:cNvSpPr>
          <p:nvPr>
            <p:ph idx="1"/>
          </p:nvPr>
        </p:nvSpPr>
        <p:spPr/>
        <p:txBody>
          <a:bodyPr/>
          <a:lstStyle/>
          <a:p>
            <a:r>
              <a:rPr lang="en-US" smtClean="0"/>
              <a:t>There are two attributes called cellpadding and cellspacing which you will use to adjust the white space in your table cells. The cellpadding is used to set extra space which is used to separate cell walls from their contents. But in contrast cellspacing  is used to set space between cells.</a:t>
            </a:r>
            <a:endParaRPr lang="en-US" dirty="0"/>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48</a:t>
            </a:fld>
            <a:endParaRPr lang="en-US" dirty="0"/>
          </a:p>
        </p:txBody>
      </p:sp>
      <p:pic>
        <p:nvPicPr>
          <p:cNvPr id="8" name="Picture 7"/>
          <p:cNvPicPr>
            <a:picLocks noChangeAspect="1"/>
          </p:cNvPicPr>
          <p:nvPr/>
        </p:nvPicPr>
        <p:blipFill>
          <a:blip r:embed="rId3"/>
          <a:stretch>
            <a:fillRect/>
          </a:stretch>
        </p:blipFill>
        <p:spPr>
          <a:xfrm>
            <a:off x="1119786" y="2586446"/>
            <a:ext cx="10234013" cy="4135029"/>
          </a:xfrm>
          <a:prstGeom prst="rect">
            <a:avLst/>
          </a:prstGeom>
        </p:spPr>
      </p:pic>
    </p:spTree>
    <p:extLst>
      <p:ext uri="{BB962C8B-B14F-4D97-AF65-F5344CB8AC3E}">
        <p14:creationId xmlns:p14="http://schemas.microsoft.com/office/powerpoint/2010/main" xmlns="" val="32155199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Table – Backgrounds</a:t>
            </a:r>
          </a:p>
        </p:txBody>
      </p:sp>
      <p:sp>
        <p:nvSpPr>
          <p:cNvPr id="12" name="Content Placeholder 2"/>
          <p:cNvSpPr>
            <a:spLocks noGrp="1"/>
          </p:cNvSpPr>
          <p:nvPr>
            <p:ph idx="1"/>
          </p:nvPr>
        </p:nvSpPr>
        <p:spPr>
          <a:xfrm>
            <a:off x="746974" y="1179043"/>
            <a:ext cx="10869769" cy="5350546"/>
          </a:xfrm>
        </p:spPr>
        <p:txBody>
          <a:bodyPr>
            <a:normAutofit/>
          </a:bodyPr>
          <a:lstStyle/>
          <a:p>
            <a:pPr algn="just">
              <a:lnSpc>
                <a:spcPct val="100000"/>
              </a:lnSpc>
            </a:pPr>
            <a:r>
              <a:rPr lang="en-US" sz="1800" dirty="0">
                <a:latin typeface="Times New Roman" panose="02020603050405020304" pitchFamily="18" charset="0"/>
                <a:cs typeface="Times New Roman" panose="02020603050405020304" pitchFamily="18" charset="0"/>
              </a:rPr>
              <a:t>You can set table background using one of the following two ways: </a:t>
            </a:r>
          </a:p>
          <a:p>
            <a:pPr lvl="1" algn="just">
              <a:lnSpc>
                <a:spcPct val="100000"/>
              </a:lnSpc>
            </a:pPr>
            <a:r>
              <a:rPr lang="en-US" sz="1800" b="1" i="1" u="sng" dirty="0" err="1">
                <a:solidFill>
                  <a:schemeClr val="tx2">
                    <a:lumMod val="75000"/>
                  </a:schemeClr>
                </a:solidFill>
                <a:latin typeface="Times New Roman" panose="02020603050405020304" pitchFamily="18" charset="0"/>
                <a:cs typeface="Times New Roman" panose="02020603050405020304" pitchFamily="18" charset="0"/>
              </a:rPr>
              <a:t>bgcolor</a:t>
            </a:r>
            <a:r>
              <a:rPr lang="en-US" sz="1800" dirty="0">
                <a:solidFill>
                  <a:schemeClr val="tx2">
                    <a:lumMod val="75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attribute You can set background color for whole table or just for one cell.</a:t>
            </a:r>
          </a:p>
          <a:p>
            <a:pPr lvl="1" algn="just">
              <a:lnSpc>
                <a:spcPct val="100000"/>
              </a:lnSpc>
            </a:pPr>
            <a:r>
              <a:rPr lang="en-US" sz="1800" b="1" i="1" u="sng" dirty="0">
                <a:solidFill>
                  <a:schemeClr val="tx2">
                    <a:lumMod val="75000"/>
                  </a:schemeClr>
                </a:solidFill>
                <a:latin typeface="Times New Roman" panose="02020603050405020304" pitchFamily="18" charset="0"/>
                <a:cs typeface="Times New Roman" panose="02020603050405020304" pitchFamily="18" charset="0"/>
              </a:rPr>
              <a:t>background</a:t>
            </a:r>
            <a:r>
              <a:rPr lang="en-US" sz="1800" dirty="0">
                <a:latin typeface="Times New Roman" panose="02020603050405020304" pitchFamily="18" charset="0"/>
                <a:cs typeface="Times New Roman" panose="02020603050405020304" pitchFamily="18" charset="0"/>
              </a:rPr>
              <a:t> attribute You can set background image for whole table or just for one cell.</a:t>
            </a:r>
          </a:p>
          <a:p>
            <a:pPr algn="just">
              <a:lnSpc>
                <a:spcPct val="100000"/>
              </a:lnSpc>
            </a:pPr>
            <a:r>
              <a:rPr lang="en-US" sz="1800" dirty="0">
                <a:latin typeface="Times New Roman" panose="02020603050405020304" pitchFamily="18" charset="0"/>
                <a:cs typeface="Times New Roman" panose="02020603050405020304" pitchFamily="18" charset="0"/>
              </a:rPr>
              <a:t>You can also set border color also using </a:t>
            </a:r>
            <a:r>
              <a:rPr lang="en-US" sz="1800" b="1" i="1" u="sng" dirty="0" err="1">
                <a:solidFill>
                  <a:schemeClr val="tx2">
                    <a:lumMod val="75000"/>
                  </a:schemeClr>
                </a:solidFill>
                <a:latin typeface="Times New Roman" panose="02020603050405020304" pitchFamily="18" charset="0"/>
                <a:cs typeface="Times New Roman" panose="02020603050405020304" pitchFamily="18" charset="0"/>
              </a:rPr>
              <a:t>bordercolor</a:t>
            </a:r>
            <a:r>
              <a:rPr lang="en-US" sz="1800" dirty="0">
                <a:solidFill>
                  <a:schemeClr val="tx2">
                    <a:lumMod val="75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attribute.</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49</a:t>
            </a:fld>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20462" y="2665927"/>
            <a:ext cx="10058400" cy="4055547"/>
          </a:xfrm>
          <a:prstGeom prst="rect">
            <a:avLst/>
          </a:prstGeom>
        </p:spPr>
      </p:pic>
    </p:spTree>
    <p:extLst>
      <p:ext uri="{BB962C8B-B14F-4D97-AF65-F5344CB8AC3E}">
        <p14:creationId xmlns:p14="http://schemas.microsoft.com/office/powerpoint/2010/main" xmlns="" val="3044044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Introduction to HTML</a:t>
            </a:r>
          </a:p>
        </p:txBody>
      </p:sp>
      <p:sp>
        <p:nvSpPr>
          <p:cNvPr id="3" name="Content Placeholder 2"/>
          <p:cNvSpPr>
            <a:spLocks noGrp="1"/>
          </p:cNvSpPr>
          <p:nvPr>
            <p:ph idx="1"/>
          </p:nvPr>
        </p:nvSpPr>
        <p:spPr>
          <a:xfrm>
            <a:off x="746975" y="1024497"/>
            <a:ext cx="10606825" cy="5177307"/>
          </a:xfrm>
        </p:spPr>
        <p:txBody>
          <a:bodyPr>
            <a:noAutofit/>
          </a:bodyPr>
          <a:lstStyle/>
          <a:p>
            <a:pPr marL="0" indent="0" algn="just">
              <a:buNone/>
            </a:pPr>
            <a:r>
              <a:rPr lang="en-US" sz="1600" b="1" dirty="0" smtClean="0">
                <a:latin typeface="Times New Roman" panose="02020603050405020304" pitchFamily="18" charset="0"/>
                <a:cs typeface="Times New Roman" panose="02020603050405020304" pitchFamily="18" charset="0"/>
              </a:rPr>
              <a:t>&lt;!</a:t>
            </a:r>
            <a:r>
              <a:rPr lang="en-US" sz="1600" b="1" dirty="0">
                <a:latin typeface="Times New Roman" panose="02020603050405020304" pitchFamily="18" charset="0"/>
                <a:cs typeface="Times New Roman" panose="02020603050405020304" pitchFamily="18" charset="0"/>
              </a:rPr>
              <a:t>DOCTYPE...&gt;	</a:t>
            </a:r>
            <a:endParaRPr lang="en-US" sz="1600" b="1" dirty="0" smtClean="0">
              <a:latin typeface="Times New Roman" panose="02020603050405020304" pitchFamily="18" charset="0"/>
              <a:cs typeface="Times New Roman" panose="02020603050405020304" pitchFamily="18" charset="0"/>
            </a:endParaRPr>
          </a:p>
          <a:p>
            <a:pPr lvl="1" algn="just"/>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tag defines the document type and HTML version.</a:t>
            </a:r>
          </a:p>
          <a:p>
            <a:pPr marL="0" indent="0" algn="just">
              <a:buNone/>
            </a:pPr>
            <a:r>
              <a:rPr lang="en-US" sz="1600" b="1" dirty="0">
                <a:latin typeface="Times New Roman" panose="02020603050405020304" pitchFamily="18" charset="0"/>
                <a:cs typeface="Times New Roman" panose="02020603050405020304" pitchFamily="18" charset="0"/>
              </a:rPr>
              <a:t>&lt;html&gt;	</a:t>
            </a:r>
            <a:endParaRPr lang="en-US" sz="1600" b="1" dirty="0" smtClean="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This is the tag which defines that the document is </a:t>
            </a:r>
            <a:r>
              <a:rPr lang="en-US" sz="1600" dirty="0" smtClean="0">
                <a:latin typeface="Times New Roman" panose="02020603050405020304" pitchFamily="18" charset="0"/>
                <a:cs typeface="Times New Roman" panose="02020603050405020304" pitchFamily="18" charset="0"/>
              </a:rPr>
              <a:t>html. This </a:t>
            </a:r>
            <a:r>
              <a:rPr lang="en-US" sz="1600" dirty="0">
                <a:latin typeface="Times New Roman" panose="02020603050405020304" pitchFamily="18" charset="0"/>
                <a:cs typeface="Times New Roman" panose="02020603050405020304" pitchFamily="18" charset="0"/>
              </a:rPr>
              <a:t>tag encloses the complete HTML document and mainly comprises of document header which is represented by &lt;head&gt;...&lt;/head&gt; and document body which is represented by &lt;body&gt;...&lt;/body&gt; tags.</a:t>
            </a:r>
          </a:p>
          <a:p>
            <a:pPr marL="0" indent="0" algn="just">
              <a:buNone/>
            </a:pPr>
            <a:r>
              <a:rPr lang="en-US" sz="1600" b="1" dirty="0">
                <a:latin typeface="Times New Roman" panose="02020603050405020304" pitchFamily="18" charset="0"/>
                <a:cs typeface="Times New Roman" panose="02020603050405020304" pitchFamily="18" charset="0"/>
              </a:rPr>
              <a:t>&lt;head&gt;</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lvl="1" algn="just"/>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tag represents the document's header which can keep other HTML tags like &lt;title&gt;, &lt;link&gt;, &lt;script&gt;, &lt;style&gt;, &lt;meta&gt; etc.</a:t>
            </a:r>
          </a:p>
          <a:p>
            <a:pPr marL="0" indent="0" algn="just">
              <a:buNone/>
            </a:pPr>
            <a:r>
              <a:rPr lang="en-US" sz="1600" b="1" dirty="0">
                <a:latin typeface="Times New Roman" panose="02020603050405020304" pitchFamily="18" charset="0"/>
                <a:cs typeface="Times New Roman" panose="02020603050405020304" pitchFamily="18" charset="0"/>
              </a:rPr>
              <a:t>&lt;title&gt;	</a:t>
            </a:r>
            <a:endParaRPr lang="en-US" sz="1600" b="1" dirty="0" smtClean="0">
              <a:latin typeface="Times New Roman" panose="02020603050405020304" pitchFamily="18" charset="0"/>
              <a:cs typeface="Times New Roman" panose="02020603050405020304" pitchFamily="18" charset="0"/>
            </a:endParaRPr>
          </a:p>
          <a:p>
            <a:pPr lvl="1" algn="just"/>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&lt;title&gt; tag is used inside the &lt;head&gt; tag to mention the document title. The title will be displayed on the left top corner of the browser page.</a:t>
            </a:r>
          </a:p>
          <a:p>
            <a:pPr marL="0" indent="0" algn="just">
              <a:buNone/>
            </a:pPr>
            <a:r>
              <a:rPr lang="en-US" sz="1600" b="1" dirty="0">
                <a:latin typeface="Times New Roman" panose="02020603050405020304" pitchFamily="18" charset="0"/>
                <a:cs typeface="Times New Roman" panose="02020603050405020304" pitchFamily="18" charset="0"/>
              </a:rPr>
              <a:t>&lt;body&gt;</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lvl="1" algn="just"/>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tag represents the document's body which keeps other HTML tags like &lt;h1&gt;, &lt;div&gt;, &lt;p&gt; etc. Any thing we type inside the body tag will be displayed in the browser page.</a:t>
            </a:r>
          </a:p>
          <a:p>
            <a:pPr marL="0" indent="0" algn="just">
              <a:buNone/>
            </a:pPr>
            <a:r>
              <a:rPr lang="en-US" sz="1600" b="1" dirty="0">
                <a:latin typeface="Times New Roman" panose="02020603050405020304" pitchFamily="18" charset="0"/>
                <a:cs typeface="Times New Roman" panose="02020603050405020304" pitchFamily="18" charset="0"/>
              </a:rPr>
              <a:t>&lt;h1&gt;	</a:t>
            </a:r>
            <a:endParaRPr lang="en-US" sz="1600" b="1" dirty="0" smtClean="0">
              <a:latin typeface="Times New Roman" panose="02020603050405020304" pitchFamily="18" charset="0"/>
              <a:cs typeface="Times New Roman" panose="02020603050405020304" pitchFamily="18" charset="0"/>
            </a:endParaRPr>
          </a:p>
          <a:p>
            <a:pPr lvl="1" algn="just"/>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tag represents the heading.</a:t>
            </a:r>
          </a:p>
          <a:p>
            <a:pPr marL="0" indent="0" algn="just">
              <a:buNone/>
            </a:pPr>
            <a:r>
              <a:rPr lang="en-US" sz="1600" b="1" dirty="0">
                <a:latin typeface="Times New Roman" panose="02020603050405020304" pitchFamily="18" charset="0"/>
                <a:cs typeface="Times New Roman" panose="02020603050405020304" pitchFamily="18" charset="0"/>
              </a:rPr>
              <a:t>&lt;p&gt;	</a:t>
            </a:r>
            <a:endParaRPr lang="en-US" sz="1600" b="1" dirty="0" smtClean="0">
              <a:latin typeface="Times New Roman" panose="02020603050405020304" pitchFamily="18" charset="0"/>
              <a:cs typeface="Times New Roman" panose="02020603050405020304" pitchFamily="18" charset="0"/>
            </a:endParaRPr>
          </a:p>
          <a:p>
            <a:pPr lvl="1" algn="just"/>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tag</a:t>
            </a:r>
            <a:r>
              <a:rPr lang="en-US" sz="1800" dirty="0">
                <a:latin typeface="Times New Roman" panose="02020603050405020304" pitchFamily="18" charset="0"/>
                <a:cs typeface="Times New Roman" panose="02020603050405020304" pitchFamily="18" charset="0"/>
              </a:rPr>
              <a:t> represents a paragraph.</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5</a:t>
            </a:fld>
            <a:endParaRPr lang="en-US" dirty="0"/>
          </a:p>
        </p:txBody>
      </p:sp>
    </p:spTree>
    <p:extLst>
      <p:ext uri="{BB962C8B-B14F-4D97-AF65-F5344CB8AC3E}">
        <p14:creationId xmlns:p14="http://schemas.microsoft.com/office/powerpoint/2010/main" xmlns="" val="28703762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a:t>
            </a:r>
            <a:r>
              <a:rPr lang="en-US" sz="4000" dirty="0" smtClean="0">
                <a:latin typeface="Times New Roman" pitchFamily="18" charset="0"/>
                <a:cs typeface="Times New Roman" pitchFamily="18" charset="0"/>
              </a:rPr>
              <a:t>Frames</a:t>
            </a:r>
            <a:endParaRPr lang="en-US" sz="4000" dirty="0">
              <a:latin typeface="Times New Roman" pitchFamily="18" charset="0"/>
              <a:cs typeface="Times New Roman" pitchFamily="18" charset="0"/>
            </a:endParaRPr>
          </a:p>
        </p:txBody>
      </p:sp>
      <p:sp>
        <p:nvSpPr>
          <p:cNvPr id="12" name="Content Placeholder 2"/>
          <p:cNvSpPr>
            <a:spLocks noGrp="1"/>
          </p:cNvSpPr>
          <p:nvPr>
            <p:ph idx="1"/>
          </p:nvPr>
        </p:nvSpPr>
        <p:spPr>
          <a:xfrm>
            <a:off x="746974" y="1179043"/>
            <a:ext cx="10869769" cy="5350546"/>
          </a:xfrm>
        </p:spPr>
        <p:txBody>
          <a:bodyPr>
            <a:normAutofit/>
          </a:bodyPr>
          <a:lstStyle/>
          <a:p>
            <a:pPr algn="just">
              <a:lnSpc>
                <a:spcPct val="100000"/>
              </a:lnSpc>
            </a:pPr>
            <a:r>
              <a:rPr lang="en-US" sz="1800" dirty="0">
                <a:latin typeface="Times New Roman" panose="02020603050405020304" pitchFamily="18" charset="0"/>
                <a:cs typeface="Times New Roman" panose="02020603050405020304" pitchFamily="18" charset="0"/>
              </a:rPr>
              <a:t>HTML frames are used to divide your browser window into multiple sections where each section can load a separate HTML document. </a:t>
            </a:r>
          </a:p>
          <a:p>
            <a:pPr algn="just">
              <a:lnSpc>
                <a:spcPct val="100000"/>
              </a:lnSpc>
            </a:pPr>
            <a:r>
              <a:rPr lang="en-US" sz="1800" dirty="0">
                <a:latin typeface="Times New Roman" panose="02020603050405020304" pitchFamily="18" charset="0"/>
                <a:cs typeface="Times New Roman" panose="02020603050405020304" pitchFamily="18" charset="0"/>
              </a:rPr>
              <a:t>A collection of frames in the browser window is known as a frameset. </a:t>
            </a:r>
          </a:p>
          <a:p>
            <a:pPr algn="just">
              <a:lnSpc>
                <a:spcPct val="100000"/>
              </a:lnSpc>
            </a:pPr>
            <a:r>
              <a:rPr lang="en-US" sz="1800" dirty="0">
                <a:latin typeface="Times New Roman" panose="02020603050405020304" pitchFamily="18" charset="0"/>
                <a:cs typeface="Times New Roman" panose="02020603050405020304" pitchFamily="18" charset="0"/>
              </a:rPr>
              <a:t>The window is divided into frames in a similar way the tables are organized: into rows and columns.</a:t>
            </a:r>
          </a:p>
          <a:p>
            <a:pPr algn="just">
              <a:lnSpc>
                <a:spcPct val="100000"/>
              </a:lnSpc>
            </a:pPr>
            <a:r>
              <a:rPr lang="en-US" sz="1800" dirty="0">
                <a:latin typeface="Times New Roman" panose="02020603050405020304" pitchFamily="18" charset="0"/>
                <a:cs typeface="Times New Roman" panose="02020603050405020304" pitchFamily="18" charset="0"/>
              </a:rPr>
              <a:t>To use frames on a page we use </a:t>
            </a:r>
            <a:r>
              <a:rPr lang="en-US" sz="1800" b="1" i="1" u="sng"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&lt;frameset&gt; </a:t>
            </a:r>
            <a:r>
              <a:rPr lang="en-US" sz="1800" dirty="0">
                <a:latin typeface="Times New Roman" panose="02020603050405020304" pitchFamily="18" charset="0"/>
                <a:cs typeface="Times New Roman" panose="02020603050405020304" pitchFamily="18" charset="0"/>
              </a:rPr>
              <a:t>tag instead of &lt;body&gt; tag. </a:t>
            </a:r>
          </a:p>
          <a:p>
            <a:pPr algn="just">
              <a:lnSpc>
                <a:spcPct val="100000"/>
              </a:lnSpc>
            </a:pPr>
            <a:r>
              <a:rPr lang="en-US" sz="1800" dirty="0">
                <a:latin typeface="Times New Roman" panose="02020603050405020304" pitchFamily="18" charset="0"/>
                <a:cs typeface="Times New Roman" panose="02020603050405020304" pitchFamily="18" charset="0"/>
              </a:rPr>
              <a:t>The &lt;frameset&gt; tag defines how to divide the window into frames. </a:t>
            </a:r>
          </a:p>
          <a:p>
            <a:pPr algn="just">
              <a:lnSpc>
                <a:spcPct val="100000"/>
              </a:lnSpc>
            </a:pPr>
            <a:r>
              <a:rPr lang="en-US" sz="1800" dirty="0">
                <a:latin typeface="Times New Roman" panose="02020603050405020304" pitchFamily="18" charset="0"/>
                <a:cs typeface="Times New Roman" panose="02020603050405020304" pitchFamily="18" charset="0"/>
              </a:rPr>
              <a:t>The </a:t>
            </a:r>
            <a:r>
              <a:rPr lang="en-US" sz="1800" b="1" i="1" u="sng"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rows</a:t>
            </a:r>
            <a:r>
              <a:rPr lang="en-US" sz="180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attribute of </a:t>
            </a:r>
            <a:r>
              <a:rPr lang="en-US" sz="1800" b="1" i="1" u="sng"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&lt;frameset&gt; </a:t>
            </a:r>
            <a:r>
              <a:rPr lang="en-US" sz="1800" dirty="0">
                <a:latin typeface="Times New Roman" panose="02020603050405020304" pitchFamily="18" charset="0"/>
                <a:cs typeface="Times New Roman" panose="02020603050405020304" pitchFamily="18" charset="0"/>
              </a:rPr>
              <a:t>tag defines horizontal frames and </a:t>
            </a:r>
            <a:r>
              <a:rPr lang="en-US" sz="1800" b="1" i="1" u="sng"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cols</a:t>
            </a:r>
            <a:r>
              <a:rPr lang="en-US" sz="180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attribute defines vertical frames. </a:t>
            </a:r>
          </a:p>
          <a:p>
            <a:pPr algn="just">
              <a:lnSpc>
                <a:spcPct val="100000"/>
              </a:lnSpc>
            </a:pPr>
            <a:r>
              <a:rPr lang="en-US" sz="1800" dirty="0">
                <a:latin typeface="Times New Roman" panose="02020603050405020304" pitchFamily="18" charset="0"/>
                <a:cs typeface="Times New Roman" panose="02020603050405020304" pitchFamily="18" charset="0"/>
              </a:rPr>
              <a:t>Each frame is indicated by &lt;frame&gt; tag and it defines which HTML document shall open into the frame.</a:t>
            </a:r>
          </a:p>
          <a:p>
            <a:pPr algn="just">
              <a:lnSpc>
                <a:spcPct val="100000"/>
              </a:lnSpc>
            </a:pPr>
            <a:endParaRPr lang="en-US" sz="18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50</a:t>
            </a:fld>
            <a:endParaRPr lang="en-US" dirty="0"/>
          </a:p>
        </p:txBody>
      </p:sp>
    </p:spTree>
    <p:extLst>
      <p:ext uri="{BB962C8B-B14F-4D97-AF65-F5344CB8AC3E}">
        <p14:creationId xmlns:p14="http://schemas.microsoft.com/office/powerpoint/2010/main" xmlns="" val="11627199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a:t>
            </a:r>
            <a:r>
              <a:rPr lang="en-US" sz="4000" dirty="0" smtClean="0">
                <a:latin typeface="Times New Roman" pitchFamily="18" charset="0"/>
                <a:cs typeface="Times New Roman" pitchFamily="18" charset="0"/>
              </a:rPr>
              <a:t>Frames: Example (Horizontal Frames)</a:t>
            </a:r>
            <a:endParaRPr lang="en-US" sz="4000" dirty="0">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51</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38201" y="987157"/>
            <a:ext cx="10606825" cy="5734318"/>
          </a:xfrm>
          <a:prstGeom prst="rect">
            <a:avLst/>
          </a:prstGeom>
        </p:spPr>
      </p:pic>
    </p:spTree>
    <p:extLst>
      <p:ext uri="{BB962C8B-B14F-4D97-AF65-F5344CB8AC3E}">
        <p14:creationId xmlns:p14="http://schemas.microsoft.com/office/powerpoint/2010/main" xmlns="" val="28495684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a:t>
            </a:r>
            <a:r>
              <a:rPr lang="en-US" sz="4000" dirty="0" smtClean="0">
                <a:latin typeface="Times New Roman" pitchFamily="18" charset="0"/>
                <a:cs typeface="Times New Roman" pitchFamily="18" charset="0"/>
              </a:rPr>
              <a:t>Frames: Example (Vertical Frames)</a:t>
            </a:r>
            <a:endParaRPr lang="en-US" sz="4000" dirty="0">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52</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38200" y="909285"/>
            <a:ext cx="10515600" cy="5812189"/>
          </a:xfrm>
          <a:prstGeom prst="rect">
            <a:avLst/>
          </a:prstGeom>
        </p:spPr>
      </p:pic>
    </p:spTree>
    <p:extLst>
      <p:ext uri="{BB962C8B-B14F-4D97-AF65-F5344CB8AC3E}">
        <p14:creationId xmlns:p14="http://schemas.microsoft.com/office/powerpoint/2010/main" xmlns="" val="36994104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a:t>
            </a:r>
            <a:r>
              <a:rPr lang="en-US" sz="4000" dirty="0" smtClean="0">
                <a:latin typeface="Times New Roman" pitchFamily="18" charset="0"/>
                <a:cs typeface="Times New Roman" pitchFamily="18" charset="0"/>
              </a:rPr>
              <a:t>Frames : &lt;frameset&gt; Tag Attributes</a:t>
            </a:r>
            <a:endParaRPr lang="en-US" sz="4000" dirty="0">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53</a:t>
            </a:fld>
            <a:endParaRPr lang="en-US" dirty="0"/>
          </a:p>
        </p:txBody>
      </p:sp>
      <p:pic>
        <p:nvPicPr>
          <p:cNvPr id="4" name="Picture 3"/>
          <p:cNvPicPr>
            <a:picLocks noChangeAspect="1"/>
          </p:cNvPicPr>
          <p:nvPr/>
        </p:nvPicPr>
        <p:blipFill>
          <a:blip r:embed="rId3"/>
          <a:stretch>
            <a:fillRect/>
          </a:stretch>
        </p:blipFill>
        <p:spPr>
          <a:xfrm>
            <a:off x="1661376" y="843346"/>
            <a:ext cx="9028090" cy="5888860"/>
          </a:xfrm>
          <a:prstGeom prst="rect">
            <a:avLst/>
          </a:prstGeom>
        </p:spPr>
      </p:pic>
    </p:spTree>
    <p:extLst>
      <p:ext uri="{BB962C8B-B14F-4D97-AF65-F5344CB8AC3E}">
        <p14:creationId xmlns:p14="http://schemas.microsoft.com/office/powerpoint/2010/main" xmlns="" val="41369260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a:t>
            </a:r>
            <a:r>
              <a:rPr lang="en-US" sz="4000" dirty="0" smtClean="0">
                <a:latin typeface="Times New Roman" pitchFamily="18" charset="0"/>
                <a:cs typeface="Times New Roman" pitchFamily="18" charset="0"/>
              </a:rPr>
              <a:t>Frames : &lt;frame&gt; Tag Attributes</a:t>
            </a:r>
            <a:endParaRPr lang="en-US" sz="4000" dirty="0">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54</a:t>
            </a:fld>
            <a:endParaRPr lang="en-US" dirty="0"/>
          </a:p>
        </p:txBody>
      </p:sp>
      <p:pic>
        <p:nvPicPr>
          <p:cNvPr id="3" name="Picture 2"/>
          <p:cNvPicPr>
            <a:picLocks noChangeAspect="1"/>
          </p:cNvPicPr>
          <p:nvPr/>
        </p:nvPicPr>
        <p:blipFill>
          <a:blip r:embed="rId3"/>
          <a:stretch>
            <a:fillRect/>
          </a:stretch>
        </p:blipFill>
        <p:spPr>
          <a:xfrm>
            <a:off x="1712890" y="1056068"/>
            <a:ext cx="8809149" cy="5605083"/>
          </a:xfrm>
          <a:prstGeom prst="rect">
            <a:avLst/>
          </a:prstGeom>
        </p:spPr>
      </p:pic>
    </p:spTree>
    <p:extLst>
      <p:ext uri="{BB962C8B-B14F-4D97-AF65-F5344CB8AC3E}">
        <p14:creationId xmlns:p14="http://schemas.microsoft.com/office/powerpoint/2010/main" xmlns="" val="35582464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a:t>
            </a:r>
            <a:r>
              <a:rPr lang="en-US" sz="4000" dirty="0" smtClean="0">
                <a:latin typeface="Times New Roman" pitchFamily="18" charset="0"/>
                <a:cs typeface="Times New Roman" pitchFamily="18" charset="0"/>
              </a:rPr>
              <a:t>Forms</a:t>
            </a:r>
            <a:endParaRPr lang="en-US" sz="4000" dirty="0">
              <a:latin typeface="Times New Roman" pitchFamily="18" charset="0"/>
              <a:cs typeface="Times New Roman" pitchFamily="18" charset="0"/>
            </a:endParaRPr>
          </a:p>
        </p:txBody>
      </p:sp>
      <p:sp>
        <p:nvSpPr>
          <p:cNvPr id="12" name="Content Placeholder 2"/>
          <p:cNvSpPr>
            <a:spLocks noGrp="1"/>
          </p:cNvSpPr>
          <p:nvPr>
            <p:ph idx="1"/>
          </p:nvPr>
        </p:nvSpPr>
        <p:spPr>
          <a:xfrm>
            <a:off x="746974" y="1179043"/>
            <a:ext cx="10869769" cy="5350546"/>
          </a:xfrm>
        </p:spPr>
        <p:txBody>
          <a:bodyPr>
            <a:normAutofit/>
          </a:bodyPr>
          <a:lstStyle/>
          <a:p>
            <a:pPr algn="just">
              <a:lnSpc>
                <a:spcPct val="100000"/>
              </a:lnSpc>
            </a:pPr>
            <a:r>
              <a:rPr lang="en-US" sz="1800" dirty="0">
                <a:latin typeface="Times New Roman" panose="02020603050405020304" pitchFamily="18" charset="0"/>
                <a:cs typeface="Times New Roman" panose="02020603050405020304" pitchFamily="18" charset="0"/>
              </a:rPr>
              <a:t>HTML Forms are required, when you want to collect some data from the </a:t>
            </a:r>
            <a:r>
              <a:rPr lang="en-US" sz="1800" dirty="0" smtClean="0">
                <a:latin typeface="Times New Roman" panose="02020603050405020304" pitchFamily="18" charset="0"/>
                <a:cs typeface="Times New Roman" panose="02020603050405020304" pitchFamily="18" charset="0"/>
              </a:rPr>
              <a:t>website user. </a:t>
            </a:r>
            <a:r>
              <a:rPr lang="en-US" sz="1800" dirty="0">
                <a:latin typeface="Times New Roman" panose="02020603050405020304" pitchFamily="18" charset="0"/>
                <a:cs typeface="Times New Roman" panose="02020603050405020304" pitchFamily="18" charset="0"/>
              </a:rPr>
              <a:t>For example, during user registration you would like to collect information such as name, email address, credit card, etc.</a:t>
            </a:r>
          </a:p>
          <a:p>
            <a:pPr algn="just">
              <a:lnSpc>
                <a:spcPct val="100000"/>
              </a:lnSpc>
            </a:pPr>
            <a:r>
              <a:rPr lang="en-US" sz="1800" dirty="0">
                <a:latin typeface="Times New Roman" panose="02020603050405020304" pitchFamily="18" charset="0"/>
                <a:cs typeface="Times New Roman" panose="02020603050405020304" pitchFamily="18" charset="0"/>
              </a:rPr>
              <a:t>A form will take input from the </a:t>
            </a:r>
            <a:r>
              <a:rPr lang="en-US" sz="1800" dirty="0" smtClean="0">
                <a:latin typeface="Times New Roman" panose="02020603050405020304" pitchFamily="18" charset="0"/>
                <a:cs typeface="Times New Roman" panose="02020603050405020304" pitchFamily="18" charset="0"/>
              </a:rPr>
              <a:t>user and </a:t>
            </a:r>
            <a:r>
              <a:rPr lang="en-US" sz="1800" dirty="0">
                <a:latin typeface="Times New Roman" panose="02020603050405020304" pitchFamily="18" charset="0"/>
                <a:cs typeface="Times New Roman" panose="02020603050405020304" pitchFamily="18" charset="0"/>
              </a:rPr>
              <a:t>then will post it to a back-end application such as </a:t>
            </a:r>
            <a:r>
              <a:rPr lang="en-US" sz="1800" dirty="0" smtClean="0">
                <a:latin typeface="Times New Roman" panose="02020603050405020304" pitchFamily="18" charset="0"/>
                <a:cs typeface="Times New Roman" panose="02020603050405020304" pitchFamily="18" charset="0"/>
              </a:rPr>
              <a:t>PHP script. </a:t>
            </a:r>
            <a:r>
              <a:rPr lang="en-US" sz="1800" dirty="0">
                <a:latin typeface="Times New Roman" panose="02020603050405020304" pitchFamily="18" charset="0"/>
                <a:cs typeface="Times New Roman" panose="02020603050405020304" pitchFamily="18" charset="0"/>
              </a:rPr>
              <a:t>The back-end application will perform required processing on the passed data based on defined business logic inside the application.</a:t>
            </a:r>
          </a:p>
          <a:p>
            <a:pPr algn="just">
              <a:lnSpc>
                <a:spcPct val="100000"/>
              </a:lnSpc>
            </a:pPr>
            <a:r>
              <a:rPr lang="en-US" sz="1800" dirty="0">
                <a:latin typeface="Times New Roman" panose="02020603050405020304" pitchFamily="18" charset="0"/>
                <a:cs typeface="Times New Roman" panose="02020603050405020304" pitchFamily="18" charset="0"/>
              </a:rPr>
              <a:t>There are various form elements available like text fields, </a:t>
            </a:r>
            <a:r>
              <a:rPr lang="en-US" sz="1800" dirty="0" smtClean="0">
                <a:latin typeface="Times New Roman" panose="02020603050405020304" pitchFamily="18" charset="0"/>
                <a:cs typeface="Times New Roman" panose="02020603050405020304" pitchFamily="18" charset="0"/>
              </a:rPr>
              <a:t>text-area </a:t>
            </a:r>
            <a:r>
              <a:rPr lang="en-US" sz="1800" dirty="0">
                <a:latin typeface="Times New Roman" panose="02020603050405020304" pitchFamily="18" charset="0"/>
                <a:cs typeface="Times New Roman" panose="02020603050405020304" pitchFamily="18" charset="0"/>
              </a:rPr>
              <a:t>fields, drop-down menus, radio buttons, checkboxes, etc</a:t>
            </a:r>
            <a:r>
              <a:rPr lang="en-US" sz="1800" dirty="0" smtClean="0">
                <a:latin typeface="Times New Roman" panose="02020603050405020304" pitchFamily="18" charset="0"/>
                <a:cs typeface="Times New Roman" panose="02020603050405020304" pitchFamily="18" charset="0"/>
              </a:rPr>
              <a:t>.</a:t>
            </a:r>
          </a:p>
          <a:p>
            <a:pPr algn="just">
              <a:lnSpc>
                <a:spcPct val="100000"/>
              </a:lnSpc>
            </a:pPr>
            <a:r>
              <a:rPr lang="en-US" sz="1800" dirty="0">
                <a:latin typeface="Times New Roman" panose="02020603050405020304" pitchFamily="18" charset="0"/>
                <a:cs typeface="Times New Roman" panose="02020603050405020304" pitchFamily="18" charset="0"/>
              </a:rPr>
              <a:t>The HTML &lt;form&gt; tag is used to create an HTML form and it has following syntax</a:t>
            </a:r>
            <a:r>
              <a:rPr lang="en-US" sz="1800"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&lt;</a:t>
            </a:r>
            <a:r>
              <a:rPr lang="en-US" sz="1800" dirty="0">
                <a:latin typeface="Times New Roman" panose="02020603050405020304" pitchFamily="18" charset="0"/>
                <a:cs typeface="Times New Roman" panose="02020603050405020304" pitchFamily="18" charset="0"/>
              </a:rPr>
              <a:t>form action="Script URL" method="GET|POST"&gt;</a:t>
            </a:r>
          </a:p>
          <a:p>
            <a:pPr marL="457200" lvl="1" indent="0" algn="just">
              <a:lnSpc>
                <a:spcPct val="100000"/>
              </a:lnSpc>
              <a:buNone/>
            </a:pPr>
            <a:r>
              <a:rPr lang="en-US" sz="1800" dirty="0" smtClean="0">
                <a:latin typeface="Times New Roman" panose="02020603050405020304" pitchFamily="18" charset="0"/>
                <a:cs typeface="Times New Roman" panose="02020603050405020304" pitchFamily="18" charset="0"/>
              </a:rPr>
              <a:t>		form </a:t>
            </a:r>
            <a:r>
              <a:rPr lang="en-US" sz="1800" dirty="0">
                <a:latin typeface="Times New Roman" panose="02020603050405020304" pitchFamily="18" charset="0"/>
                <a:cs typeface="Times New Roman" panose="02020603050405020304" pitchFamily="18" charset="0"/>
              </a:rPr>
              <a:t>elements like input, </a:t>
            </a:r>
            <a:r>
              <a:rPr lang="en-US" sz="1800" dirty="0" smtClean="0">
                <a:latin typeface="Times New Roman" panose="02020603050405020304" pitchFamily="18" charset="0"/>
                <a:cs typeface="Times New Roman" panose="02020603050405020304" pitchFamily="18" charset="0"/>
              </a:rPr>
              <a:t>text-area </a:t>
            </a:r>
            <a:r>
              <a:rPr lang="en-US" sz="1800" dirty="0">
                <a:latin typeface="Times New Roman" panose="02020603050405020304" pitchFamily="18" charset="0"/>
                <a:cs typeface="Times New Roman" panose="02020603050405020304" pitchFamily="18" charset="0"/>
              </a:rPr>
              <a:t>etc.</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form&gt;</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55</a:t>
            </a:fld>
            <a:endParaRPr lang="en-US" dirty="0"/>
          </a:p>
        </p:txBody>
      </p:sp>
    </p:spTree>
    <p:extLst>
      <p:ext uri="{BB962C8B-B14F-4D97-AF65-F5344CB8AC3E}">
        <p14:creationId xmlns:p14="http://schemas.microsoft.com/office/powerpoint/2010/main" xmlns="" val="23604318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a:t>
            </a:r>
            <a:r>
              <a:rPr lang="en-US" sz="4000" dirty="0" smtClean="0">
                <a:latin typeface="Times New Roman" pitchFamily="18" charset="0"/>
                <a:cs typeface="Times New Roman" pitchFamily="18" charset="0"/>
              </a:rPr>
              <a:t>Form Attributes</a:t>
            </a:r>
            <a:endParaRPr lang="en-US" sz="4000" dirty="0">
              <a:latin typeface="Times New Roman" pitchFamily="18" charset="0"/>
              <a:cs typeface="Times New Roman" pitchFamily="18"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xmlns="" val="524699070"/>
              </p:ext>
            </p:extLst>
          </p:nvPr>
        </p:nvGraphicFramePr>
        <p:xfrm>
          <a:off x="721956" y="981361"/>
          <a:ext cx="10869612" cy="5582920"/>
        </p:xfrm>
        <a:graphic>
          <a:graphicData uri="http://schemas.openxmlformats.org/drawingml/2006/table">
            <a:tbl>
              <a:tblPr firstRow="1" bandRow="1">
                <a:tableStyleId>{91EBBBCC-DAD2-459C-BE2E-F6DE35CF9A28}</a:tableStyleId>
              </a:tblPr>
              <a:tblGrid>
                <a:gridCol w="1686394"/>
                <a:gridCol w="9183218"/>
              </a:tblGrid>
              <a:tr h="370840">
                <a:tc>
                  <a:txBody>
                    <a:bodyPr/>
                    <a:lstStyle/>
                    <a:p>
                      <a:r>
                        <a:rPr lang="en-US" dirty="0" smtClean="0">
                          <a:latin typeface="Times New Roman" panose="02020603050405020304" pitchFamily="18" charset="0"/>
                          <a:cs typeface="Times New Roman" panose="02020603050405020304" pitchFamily="18" charset="0"/>
                        </a:rPr>
                        <a:t>Attribute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a:lnSpc>
                          <a:spcPct val="150000"/>
                        </a:lnSpc>
                      </a:pPr>
                      <a:r>
                        <a:rPr lang="en-US" dirty="0" smtClean="0">
                          <a:latin typeface="Times New Roman" panose="02020603050405020304" pitchFamily="18" charset="0"/>
                          <a:cs typeface="Times New Roman" panose="02020603050405020304" pitchFamily="18" charset="0"/>
                        </a:rPr>
                        <a:t>Action</a:t>
                      </a:r>
                      <a:endParaRPr lang="en-US"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dirty="0" smtClean="0">
                          <a:latin typeface="Times New Roman" panose="02020603050405020304" pitchFamily="18" charset="0"/>
                          <a:cs typeface="Times New Roman" panose="02020603050405020304" pitchFamily="18" charset="0"/>
                        </a:rPr>
                        <a:t>Specifies a URI/URL of the backend</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script that will</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process the form inputs</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a:lnSpc>
                          <a:spcPct val="150000"/>
                        </a:lnSpc>
                      </a:pPr>
                      <a:r>
                        <a:rPr lang="en-US" sz="1800" u="none" strike="noStrike" kern="1200" baseline="0" dirty="0" smtClean="0">
                          <a:latin typeface="Times New Roman" panose="02020603050405020304" pitchFamily="18" charset="0"/>
                          <a:cs typeface="Times New Roman" panose="02020603050405020304" pitchFamily="18" charset="0"/>
                        </a:rPr>
                        <a:t>method</a:t>
                      </a:r>
                      <a:endParaRPr lang="en-US"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dirty="0" smtClean="0">
                          <a:latin typeface="Times New Roman" panose="02020603050405020304" pitchFamily="18" charset="0"/>
                          <a:cs typeface="Times New Roman" panose="02020603050405020304" pitchFamily="18" charset="0"/>
                        </a:rPr>
                        <a:t>Specifies the HTTP method to use when the form is</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submitted. </a:t>
                      </a:r>
                    </a:p>
                    <a:p>
                      <a:pPr>
                        <a:lnSpc>
                          <a:spcPct val="150000"/>
                        </a:lnSpc>
                      </a:pPr>
                      <a:r>
                        <a:rPr lang="en-US" b="1" dirty="0" smtClean="0">
                          <a:latin typeface="Times New Roman" panose="02020603050405020304" pitchFamily="18" charset="0"/>
                          <a:cs typeface="Times New Roman" panose="02020603050405020304" pitchFamily="18" charset="0"/>
                        </a:rPr>
                        <a:t>Possible values:</a:t>
                      </a:r>
                    </a:p>
                    <a:p>
                      <a:pPr>
                        <a:lnSpc>
                          <a:spcPct val="150000"/>
                        </a:lnSpc>
                      </a:pPr>
                      <a:r>
                        <a:rPr lang="en-US" dirty="0" smtClean="0">
                          <a:latin typeface="Times New Roman" panose="02020603050405020304" pitchFamily="18" charset="0"/>
                          <a:cs typeface="Times New Roman" panose="02020603050405020304" pitchFamily="18" charset="0"/>
                        </a:rPr>
                        <a:t>GET (the form data is appended to the URL when</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submitted)</a:t>
                      </a:r>
                    </a:p>
                    <a:p>
                      <a:pPr>
                        <a:lnSpc>
                          <a:spcPct val="150000"/>
                        </a:lnSpc>
                      </a:pPr>
                      <a:r>
                        <a:rPr lang="en-US" dirty="0" smtClean="0">
                          <a:latin typeface="Times New Roman" panose="02020603050405020304" pitchFamily="18" charset="0"/>
                          <a:cs typeface="Times New Roman" panose="02020603050405020304" pitchFamily="18" charset="0"/>
                        </a:rPr>
                        <a:t>POST (the form data is not appended to the URL)</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a:lnSpc>
                          <a:spcPct val="150000"/>
                        </a:lnSpc>
                      </a:pPr>
                      <a:r>
                        <a:rPr lang="en-US" sz="1800" u="none" strike="noStrike" kern="1200" baseline="0" dirty="0" err="1" smtClean="0">
                          <a:latin typeface="Times New Roman" panose="02020603050405020304" pitchFamily="18" charset="0"/>
                          <a:cs typeface="Times New Roman" panose="02020603050405020304" pitchFamily="18" charset="0"/>
                        </a:rPr>
                        <a:t>enctype</a:t>
                      </a:r>
                      <a:endParaRPr lang="en-US"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dirty="0" smtClean="0">
                          <a:latin typeface="Times New Roman" panose="02020603050405020304" pitchFamily="18" charset="0"/>
                          <a:cs typeface="Times New Roman" panose="02020603050405020304" pitchFamily="18" charset="0"/>
                        </a:rPr>
                        <a:t>You can use the </a:t>
                      </a:r>
                      <a:r>
                        <a:rPr lang="en-US" dirty="0" err="1" smtClean="0">
                          <a:latin typeface="Times New Roman" panose="02020603050405020304" pitchFamily="18" charset="0"/>
                          <a:cs typeface="Times New Roman" panose="02020603050405020304" pitchFamily="18" charset="0"/>
                        </a:rPr>
                        <a:t>enctype</a:t>
                      </a:r>
                      <a:r>
                        <a:rPr lang="en-US" dirty="0" smtClean="0">
                          <a:latin typeface="Times New Roman" panose="02020603050405020304" pitchFamily="18" charset="0"/>
                          <a:cs typeface="Times New Roman" panose="02020603050405020304" pitchFamily="18" charset="0"/>
                        </a:rPr>
                        <a:t> attribute to specify how the browser encodes the data before it sends it to the server. </a:t>
                      </a:r>
                    </a:p>
                    <a:p>
                      <a:pPr>
                        <a:lnSpc>
                          <a:spcPct val="150000"/>
                        </a:lnSpc>
                      </a:pPr>
                      <a:r>
                        <a:rPr lang="en-US" b="1" dirty="0" smtClean="0">
                          <a:latin typeface="Times New Roman" panose="02020603050405020304" pitchFamily="18" charset="0"/>
                          <a:cs typeface="Times New Roman" panose="02020603050405020304" pitchFamily="18" charset="0"/>
                        </a:rPr>
                        <a:t>Possible values are:</a:t>
                      </a:r>
                    </a:p>
                    <a:p>
                      <a:pPr>
                        <a:lnSpc>
                          <a:spcPct val="150000"/>
                        </a:lnSpc>
                      </a:pPr>
                      <a:r>
                        <a:rPr lang="en-US" dirty="0" smtClean="0">
                          <a:latin typeface="Times New Roman" panose="02020603050405020304" pitchFamily="18" charset="0"/>
                          <a:cs typeface="Times New Roman" panose="02020603050405020304" pitchFamily="18" charset="0"/>
                        </a:rPr>
                        <a:t>application/x-www-form-</a:t>
                      </a:r>
                      <a:r>
                        <a:rPr lang="en-US" dirty="0" err="1" smtClean="0">
                          <a:latin typeface="Times New Roman" panose="02020603050405020304" pitchFamily="18" charset="0"/>
                          <a:cs typeface="Times New Roman" panose="02020603050405020304" pitchFamily="18" charset="0"/>
                        </a:rPr>
                        <a:t>urlencoded</a:t>
                      </a:r>
                      <a:r>
                        <a:rPr lang="en-US" dirty="0" smtClean="0">
                          <a:latin typeface="Times New Roman" panose="02020603050405020304" pitchFamily="18" charset="0"/>
                          <a:cs typeface="Times New Roman" panose="02020603050405020304" pitchFamily="18" charset="0"/>
                        </a:rPr>
                        <a:t> - This is the standard method most forms use in simple scenarios.</a:t>
                      </a:r>
                    </a:p>
                    <a:p>
                      <a:pPr>
                        <a:lnSpc>
                          <a:spcPct val="150000"/>
                        </a:lnSpc>
                      </a:pPr>
                      <a:r>
                        <a:rPr lang="en-US" dirty="0" err="1" smtClean="0">
                          <a:latin typeface="Times New Roman" panose="02020603050405020304" pitchFamily="18" charset="0"/>
                          <a:cs typeface="Times New Roman" panose="02020603050405020304" pitchFamily="18" charset="0"/>
                        </a:rPr>
                        <a:t>mutlipart</a:t>
                      </a:r>
                      <a:r>
                        <a:rPr lang="en-US" dirty="0" smtClean="0">
                          <a:latin typeface="Times New Roman" panose="02020603050405020304" pitchFamily="18" charset="0"/>
                          <a:cs typeface="Times New Roman" panose="02020603050405020304" pitchFamily="18" charset="0"/>
                        </a:rPr>
                        <a:t>/form-data - This is used when you want to upload binary data in the form of files like image, word file etc.</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56</a:t>
            </a:fld>
            <a:endParaRPr lang="en-US" dirty="0"/>
          </a:p>
        </p:txBody>
      </p:sp>
    </p:spTree>
    <p:extLst>
      <p:ext uri="{BB962C8B-B14F-4D97-AF65-F5344CB8AC3E}">
        <p14:creationId xmlns:p14="http://schemas.microsoft.com/office/powerpoint/2010/main" xmlns="" val="29130407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a:t>
            </a:r>
            <a:r>
              <a:rPr lang="en-US" sz="4000" dirty="0" smtClean="0">
                <a:latin typeface="Times New Roman" pitchFamily="18" charset="0"/>
                <a:cs typeface="Times New Roman" pitchFamily="18" charset="0"/>
              </a:rPr>
              <a:t>Form Controls</a:t>
            </a:r>
            <a:endParaRPr lang="en-US" sz="4000" dirty="0">
              <a:latin typeface="Times New Roman" pitchFamily="18" charset="0"/>
              <a:cs typeface="Times New Roman" pitchFamily="18" charset="0"/>
            </a:endParaRPr>
          </a:p>
        </p:txBody>
      </p:sp>
      <p:sp>
        <p:nvSpPr>
          <p:cNvPr id="12" name="Content Placeholder 2"/>
          <p:cNvSpPr>
            <a:spLocks noGrp="1"/>
          </p:cNvSpPr>
          <p:nvPr>
            <p:ph idx="1"/>
          </p:nvPr>
        </p:nvSpPr>
        <p:spPr>
          <a:xfrm>
            <a:off x="746974" y="1179043"/>
            <a:ext cx="10869769" cy="5350546"/>
          </a:xfrm>
        </p:spPr>
        <p:txBody>
          <a:bodyPr>
            <a:normAutofit/>
          </a:bodyPr>
          <a:lstStyle/>
          <a:p>
            <a:pPr algn="just">
              <a:lnSpc>
                <a:spcPct val="100000"/>
              </a:lnSpc>
            </a:pP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are different types of form controls that you can use to collect data using HTML form:</a:t>
            </a:r>
          </a:p>
          <a:p>
            <a:pPr lvl="1" algn="just">
              <a:lnSpc>
                <a:spcPct val="150000"/>
              </a:lnSpc>
            </a:pPr>
            <a:r>
              <a:rPr lang="en-US" sz="2000" dirty="0" smtClean="0">
                <a:latin typeface="Times New Roman" panose="02020603050405020304" pitchFamily="18" charset="0"/>
                <a:cs typeface="Times New Roman" panose="02020603050405020304" pitchFamily="18" charset="0"/>
              </a:rPr>
              <a:t>Text </a:t>
            </a:r>
            <a:r>
              <a:rPr lang="en-US" sz="2000" dirty="0">
                <a:latin typeface="Times New Roman" panose="02020603050405020304" pitchFamily="18" charset="0"/>
                <a:cs typeface="Times New Roman" panose="02020603050405020304" pitchFamily="18" charset="0"/>
              </a:rPr>
              <a:t>Input Controls</a:t>
            </a:r>
          </a:p>
          <a:p>
            <a:pPr lvl="1" algn="just">
              <a:lnSpc>
                <a:spcPct val="150000"/>
              </a:lnSpc>
            </a:pPr>
            <a:r>
              <a:rPr lang="en-US" sz="2000" dirty="0" smtClean="0">
                <a:latin typeface="Times New Roman" panose="02020603050405020304" pitchFamily="18" charset="0"/>
                <a:cs typeface="Times New Roman" panose="02020603050405020304" pitchFamily="18" charset="0"/>
              </a:rPr>
              <a:t>Checkboxes </a:t>
            </a:r>
            <a:r>
              <a:rPr lang="en-US" sz="2000" dirty="0">
                <a:latin typeface="Times New Roman" panose="02020603050405020304" pitchFamily="18" charset="0"/>
                <a:cs typeface="Times New Roman" panose="02020603050405020304" pitchFamily="18" charset="0"/>
              </a:rPr>
              <a:t>Controls</a:t>
            </a:r>
          </a:p>
          <a:p>
            <a:pPr lvl="1" algn="just">
              <a:lnSpc>
                <a:spcPct val="150000"/>
              </a:lnSpc>
            </a:pPr>
            <a:r>
              <a:rPr lang="en-US" sz="2000" dirty="0" smtClean="0">
                <a:latin typeface="Times New Roman" panose="02020603050405020304" pitchFamily="18" charset="0"/>
                <a:cs typeface="Times New Roman" panose="02020603050405020304" pitchFamily="18" charset="0"/>
              </a:rPr>
              <a:t>Radio </a:t>
            </a:r>
            <a:r>
              <a:rPr lang="en-US" sz="2000" dirty="0">
                <a:latin typeface="Times New Roman" panose="02020603050405020304" pitchFamily="18" charset="0"/>
                <a:cs typeface="Times New Roman" panose="02020603050405020304" pitchFamily="18" charset="0"/>
              </a:rPr>
              <a:t>Box Controls</a:t>
            </a:r>
          </a:p>
          <a:p>
            <a:pPr lvl="1" algn="just">
              <a:lnSpc>
                <a:spcPct val="150000"/>
              </a:lnSpc>
            </a:pPr>
            <a:r>
              <a:rPr lang="en-US" sz="2000" dirty="0" smtClean="0">
                <a:latin typeface="Times New Roman" panose="02020603050405020304" pitchFamily="18" charset="0"/>
                <a:cs typeface="Times New Roman" panose="02020603050405020304" pitchFamily="18" charset="0"/>
              </a:rPr>
              <a:t>Select </a:t>
            </a:r>
            <a:r>
              <a:rPr lang="en-US" sz="2000" dirty="0">
                <a:latin typeface="Times New Roman" panose="02020603050405020304" pitchFamily="18" charset="0"/>
                <a:cs typeface="Times New Roman" panose="02020603050405020304" pitchFamily="18" charset="0"/>
              </a:rPr>
              <a:t>Box Controls</a:t>
            </a:r>
          </a:p>
          <a:p>
            <a:pPr lvl="1" algn="just">
              <a:lnSpc>
                <a:spcPct val="150000"/>
              </a:lnSpc>
            </a:pPr>
            <a:r>
              <a:rPr lang="en-US" sz="2000" dirty="0" smtClean="0">
                <a:latin typeface="Times New Roman" panose="02020603050405020304" pitchFamily="18" charset="0"/>
                <a:cs typeface="Times New Roman" panose="02020603050405020304" pitchFamily="18" charset="0"/>
              </a:rPr>
              <a:t>Clickable </a:t>
            </a:r>
            <a:r>
              <a:rPr lang="en-US" sz="2000" dirty="0">
                <a:latin typeface="Times New Roman" panose="02020603050405020304" pitchFamily="18" charset="0"/>
                <a:cs typeface="Times New Roman" panose="02020603050405020304" pitchFamily="18" charset="0"/>
              </a:rPr>
              <a:t>Buttons</a:t>
            </a:r>
          </a:p>
          <a:p>
            <a:pPr lvl="1" algn="just">
              <a:lnSpc>
                <a:spcPct val="150000"/>
              </a:lnSpc>
            </a:pPr>
            <a:r>
              <a:rPr lang="en-US" sz="2000" dirty="0" smtClean="0">
                <a:latin typeface="Times New Roman" panose="02020603050405020304" pitchFamily="18" charset="0"/>
                <a:cs typeface="Times New Roman" panose="02020603050405020304" pitchFamily="18" charset="0"/>
              </a:rPr>
              <a:t>Submit </a:t>
            </a:r>
            <a:r>
              <a:rPr lang="en-US" sz="2000" dirty="0">
                <a:latin typeface="Times New Roman" panose="02020603050405020304" pitchFamily="18" charset="0"/>
                <a:cs typeface="Times New Roman" panose="02020603050405020304" pitchFamily="18" charset="0"/>
              </a:rPr>
              <a:t>and Reset Button</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57</a:t>
            </a:fld>
            <a:endParaRPr lang="en-US" dirty="0"/>
          </a:p>
        </p:txBody>
      </p:sp>
    </p:spTree>
    <p:extLst>
      <p:ext uri="{BB962C8B-B14F-4D97-AF65-F5344CB8AC3E}">
        <p14:creationId xmlns:p14="http://schemas.microsoft.com/office/powerpoint/2010/main" xmlns="" val="9590619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Form Controls: Text Input Controls</a:t>
            </a:r>
          </a:p>
        </p:txBody>
      </p:sp>
      <p:sp>
        <p:nvSpPr>
          <p:cNvPr id="12" name="Content Placeholder 2"/>
          <p:cNvSpPr>
            <a:spLocks noGrp="1"/>
          </p:cNvSpPr>
          <p:nvPr>
            <p:ph idx="1"/>
          </p:nvPr>
        </p:nvSpPr>
        <p:spPr>
          <a:xfrm>
            <a:off x="746974" y="1179043"/>
            <a:ext cx="10869769" cy="5350546"/>
          </a:xfrm>
        </p:spPr>
        <p:txBody>
          <a:bodyPr>
            <a:normAutofit fontScale="92500" lnSpcReduction="10000"/>
          </a:bodyPr>
          <a:lstStyle/>
          <a:p>
            <a:pPr algn="just">
              <a:lnSpc>
                <a:spcPct val="100000"/>
              </a:lnSpc>
            </a:pPr>
            <a:r>
              <a:rPr lang="en-US" sz="1900" dirty="0">
                <a:latin typeface="Times New Roman" panose="02020603050405020304" pitchFamily="18" charset="0"/>
                <a:cs typeface="Times New Roman" panose="02020603050405020304" pitchFamily="18" charset="0"/>
              </a:rPr>
              <a:t>There are three types of text input used on forms:</a:t>
            </a:r>
          </a:p>
          <a:p>
            <a:pPr lvl="1" algn="just">
              <a:lnSpc>
                <a:spcPct val="100000"/>
              </a:lnSpc>
            </a:pPr>
            <a:r>
              <a:rPr lang="en-US" sz="1900" b="1" i="1" u="sng"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Single-line </a:t>
            </a:r>
            <a:r>
              <a:rPr lang="en-US" sz="1900" b="1" i="1" u="sng"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text input </a:t>
            </a:r>
            <a:r>
              <a:rPr lang="en-US" sz="1900" b="1" i="1" u="sng"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controls </a:t>
            </a:r>
          </a:p>
          <a:p>
            <a:pPr lvl="2" algn="just">
              <a:lnSpc>
                <a:spcPct val="100000"/>
              </a:lnSpc>
            </a:pPr>
            <a:r>
              <a:rPr lang="en-US" sz="1900" dirty="0" smtClean="0">
                <a:latin typeface="Times New Roman" panose="02020603050405020304" pitchFamily="18" charset="0"/>
                <a:cs typeface="Times New Roman" panose="02020603050405020304" pitchFamily="18" charset="0"/>
              </a:rPr>
              <a:t>This </a:t>
            </a:r>
            <a:r>
              <a:rPr lang="en-US" sz="1900" dirty="0">
                <a:latin typeface="Times New Roman" panose="02020603050405020304" pitchFamily="18" charset="0"/>
                <a:cs typeface="Times New Roman" panose="02020603050405020304" pitchFamily="18" charset="0"/>
              </a:rPr>
              <a:t>control is used for items that require only one line of user input, such as search boxes or names. They are created using HTML &lt;input&gt; tag.</a:t>
            </a:r>
          </a:p>
          <a:p>
            <a:pPr lvl="1" algn="just">
              <a:lnSpc>
                <a:spcPct val="100000"/>
              </a:lnSpc>
            </a:pPr>
            <a:r>
              <a:rPr lang="en-US" sz="1900" b="1" i="1" u="sng"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Password </a:t>
            </a:r>
            <a:r>
              <a:rPr lang="en-US" sz="1900" b="1" i="1" u="sng"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input </a:t>
            </a:r>
            <a:r>
              <a:rPr lang="en-US" sz="1900" b="1" i="1" u="sng"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controls </a:t>
            </a:r>
          </a:p>
          <a:p>
            <a:pPr lvl="2" algn="just">
              <a:lnSpc>
                <a:spcPct val="100000"/>
              </a:lnSpc>
            </a:pPr>
            <a:r>
              <a:rPr lang="en-US" sz="1900" dirty="0" smtClean="0">
                <a:latin typeface="Times New Roman" panose="02020603050405020304" pitchFamily="18" charset="0"/>
                <a:cs typeface="Times New Roman" panose="02020603050405020304" pitchFamily="18" charset="0"/>
              </a:rPr>
              <a:t>This </a:t>
            </a:r>
            <a:r>
              <a:rPr lang="en-US" sz="1900" dirty="0">
                <a:latin typeface="Times New Roman" panose="02020603050405020304" pitchFamily="18" charset="0"/>
                <a:cs typeface="Times New Roman" panose="02020603050405020304" pitchFamily="18" charset="0"/>
              </a:rPr>
              <a:t>is also a single-line text input but it masks the </a:t>
            </a:r>
            <a:r>
              <a:rPr lang="en-US" sz="1900" dirty="0" smtClean="0">
                <a:latin typeface="Times New Roman" panose="02020603050405020304" pitchFamily="18" charset="0"/>
                <a:cs typeface="Times New Roman" panose="02020603050405020304" pitchFamily="18" charset="0"/>
              </a:rPr>
              <a:t>character (replace characters by *) </a:t>
            </a:r>
            <a:r>
              <a:rPr lang="en-US" sz="1900" dirty="0">
                <a:latin typeface="Times New Roman" panose="02020603050405020304" pitchFamily="18" charset="0"/>
                <a:cs typeface="Times New Roman" panose="02020603050405020304" pitchFamily="18" charset="0"/>
              </a:rPr>
              <a:t>as soon as a user enters it. They are also created using </a:t>
            </a:r>
            <a:r>
              <a:rPr lang="en-US" sz="1900" dirty="0" err="1">
                <a:latin typeface="Times New Roman" panose="02020603050405020304" pitchFamily="18" charset="0"/>
                <a:cs typeface="Times New Roman" panose="02020603050405020304" pitchFamily="18" charset="0"/>
              </a:rPr>
              <a:t>HTMl</a:t>
            </a:r>
            <a:r>
              <a:rPr lang="en-US" sz="1900" dirty="0">
                <a:latin typeface="Times New Roman" panose="02020603050405020304" pitchFamily="18" charset="0"/>
                <a:cs typeface="Times New Roman" panose="02020603050405020304" pitchFamily="18" charset="0"/>
              </a:rPr>
              <a:t> &lt;input&gt; tag.</a:t>
            </a:r>
          </a:p>
          <a:p>
            <a:pPr lvl="1" algn="just">
              <a:lnSpc>
                <a:spcPct val="100000"/>
              </a:lnSpc>
            </a:pPr>
            <a:r>
              <a:rPr lang="en-US" sz="1900" b="1" i="1" u="sng" dirty="0" smtClean="0">
                <a:solidFill>
                  <a:schemeClr val="tx2">
                    <a:lumMod val="75000"/>
                  </a:schemeClr>
                </a:solidFill>
                <a:latin typeface="Times New Roman" panose="02020603050405020304" pitchFamily="18" charset="0"/>
                <a:cs typeface="Times New Roman" panose="02020603050405020304" pitchFamily="18" charset="0"/>
              </a:rPr>
              <a:t>Multi-line </a:t>
            </a:r>
            <a:r>
              <a:rPr lang="en-US" sz="1900" b="1" i="1" u="sng" dirty="0">
                <a:solidFill>
                  <a:schemeClr val="tx2">
                    <a:lumMod val="75000"/>
                  </a:schemeClr>
                </a:solidFill>
                <a:latin typeface="Times New Roman" panose="02020603050405020304" pitchFamily="18" charset="0"/>
                <a:cs typeface="Times New Roman" panose="02020603050405020304" pitchFamily="18" charset="0"/>
              </a:rPr>
              <a:t>text input </a:t>
            </a:r>
            <a:r>
              <a:rPr lang="en-US" sz="1900" b="1" i="1" u="sng" dirty="0" smtClean="0">
                <a:solidFill>
                  <a:schemeClr val="tx2">
                    <a:lumMod val="75000"/>
                  </a:schemeClr>
                </a:solidFill>
                <a:latin typeface="Times New Roman" panose="02020603050405020304" pitchFamily="18" charset="0"/>
                <a:cs typeface="Times New Roman" panose="02020603050405020304" pitchFamily="18" charset="0"/>
              </a:rPr>
              <a:t>controls</a:t>
            </a:r>
          </a:p>
          <a:p>
            <a:pPr lvl="2" algn="just">
              <a:lnSpc>
                <a:spcPct val="100000"/>
              </a:lnSpc>
            </a:pPr>
            <a:r>
              <a:rPr lang="en-US" sz="1900" dirty="0" smtClean="0">
                <a:latin typeface="Times New Roman" panose="02020603050405020304" pitchFamily="18" charset="0"/>
                <a:cs typeface="Times New Roman" panose="02020603050405020304" pitchFamily="18" charset="0"/>
              </a:rPr>
              <a:t>This </a:t>
            </a:r>
            <a:r>
              <a:rPr lang="en-US" sz="1900" dirty="0">
                <a:latin typeface="Times New Roman" panose="02020603050405020304" pitchFamily="18" charset="0"/>
                <a:cs typeface="Times New Roman" panose="02020603050405020304" pitchFamily="18" charset="0"/>
              </a:rPr>
              <a:t>is used when the user is required to give details that may be longer than a single sentence. Multi-line input controls are created using HTML &lt;</a:t>
            </a:r>
            <a:r>
              <a:rPr lang="en-US" sz="1900" dirty="0" err="1">
                <a:latin typeface="Times New Roman" panose="02020603050405020304" pitchFamily="18" charset="0"/>
                <a:cs typeface="Times New Roman" panose="02020603050405020304" pitchFamily="18" charset="0"/>
              </a:rPr>
              <a:t>textarea</a:t>
            </a:r>
            <a:r>
              <a:rPr lang="en-US" sz="1900" dirty="0">
                <a:latin typeface="Times New Roman" panose="02020603050405020304" pitchFamily="18" charset="0"/>
                <a:cs typeface="Times New Roman" panose="02020603050405020304" pitchFamily="18" charset="0"/>
              </a:rPr>
              <a:t>&gt; tag</a:t>
            </a:r>
            <a:r>
              <a:rPr lang="en-US" sz="1900" dirty="0" smtClean="0">
                <a:latin typeface="Times New Roman" panose="02020603050405020304" pitchFamily="18" charset="0"/>
                <a:cs typeface="Times New Roman" panose="02020603050405020304" pitchFamily="18" charset="0"/>
              </a:rPr>
              <a:t>.</a:t>
            </a:r>
          </a:p>
          <a:p>
            <a:pPr algn="just">
              <a:lnSpc>
                <a:spcPct val="100000"/>
              </a:lnSpc>
            </a:pPr>
            <a:r>
              <a:rPr lang="en-US" sz="1900" b="1" i="1" u="sng"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1900" b="1" i="1" u="sng"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(Single Line text input controls) </a:t>
            </a:r>
            <a:r>
              <a:rPr lang="en-US" sz="1900" b="1" i="1" u="sng"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1900" b="1" i="1" u="sng"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lvl="1" indent="0" algn="just">
              <a:lnSpc>
                <a:spcPct val="100000"/>
              </a:lnSpc>
              <a:buNone/>
            </a:pPr>
            <a:r>
              <a:rPr lang="en-US" sz="15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&lt;</a:t>
            </a:r>
            <a:r>
              <a:rPr lang="en-US" sz="1900" dirty="0">
                <a:latin typeface="Times New Roman" panose="02020603050405020304" pitchFamily="18" charset="0"/>
                <a:cs typeface="Times New Roman" panose="02020603050405020304" pitchFamily="18" charset="0"/>
              </a:rPr>
              <a:t>body&gt;</a:t>
            </a:r>
          </a:p>
          <a:p>
            <a:pPr marL="914400" lvl="2" indent="0" algn="just">
              <a:lnSpc>
                <a:spcPct val="100000"/>
              </a:lnSpc>
              <a:buNone/>
            </a:pPr>
            <a:r>
              <a:rPr lang="en-US" sz="1900" dirty="0" smtClean="0">
                <a:latin typeface="Times New Roman" panose="02020603050405020304" pitchFamily="18" charset="0"/>
                <a:cs typeface="Times New Roman" panose="02020603050405020304" pitchFamily="18" charset="0"/>
              </a:rPr>
              <a:t>	&lt;</a:t>
            </a:r>
            <a:r>
              <a:rPr lang="en-US" sz="1900" dirty="0">
                <a:latin typeface="Times New Roman" panose="02020603050405020304" pitchFamily="18" charset="0"/>
                <a:cs typeface="Times New Roman" panose="02020603050405020304" pitchFamily="18" charset="0"/>
              </a:rPr>
              <a:t>form &gt;</a:t>
            </a:r>
          </a:p>
          <a:p>
            <a:pPr marL="914400" lvl="2" indent="0" algn="just">
              <a:lnSpc>
                <a:spcPct val="100000"/>
              </a:lnSpc>
              <a:buNone/>
            </a:pPr>
            <a:r>
              <a:rPr lang="en-US" sz="1900" dirty="0" smtClean="0">
                <a:latin typeface="Times New Roman" panose="02020603050405020304" pitchFamily="18" charset="0"/>
                <a:cs typeface="Times New Roman" panose="02020603050405020304" pitchFamily="18" charset="0"/>
              </a:rPr>
              <a:t>		First </a:t>
            </a:r>
            <a:r>
              <a:rPr lang="en-US" sz="1900" dirty="0">
                <a:latin typeface="Times New Roman" panose="02020603050405020304" pitchFamily="18" charset="0"/>
                <a:cs typeface="Times New Roman" panose="02020603050405020304" pitchFamily="18" charset="0"/>
              </a:rPr>
              <a:t>name: &lt;input type="text" name="</a:t>
            </a:r>
            <a:r>
              <a:rPr lang="en-US" sz="1900" dirty="0" err="1">
                <a:latin typeface="Times New Roman" panose="02020603050405020304" pitchFamily="18" charset="0"/>
                <a:cs typeface="Times New Roman" panose="02020603050405020304" pitchFamily="18" charset="0"/>
              </a:rPr>
              <a:t>first_name</a:t>
            </a:r>
            <a:r>
              <a:rPr lang="en-US" sz="1900" dirty="0">
                <a:latin typeface="Times New Roman" panose="02020603050405020304" pitchFamily="18" charset="0"/>
                <a:cs typeface="Times New Roman" panose="02020603050405020304" pitchFamily="18" charset="0"/>
              </a:rPr>
              <a:t>" /&gt;</a:t>
            </a:r>
          </a:p>
          <a:p>
            <a:pPr marL="914400" lvl="2" indent="0" algn="just">
              <a:lnSpc>
                <a:spcPct val="100000"/>
              </a:lnSpc>
              <a:buNone/>
            </a:pPr>
            <a:r>
              <a:rPr lang="en-US" sz="1900" dirty="0" smtClean="0">
                <a:latin typeface="Times New Roman" panose="02020603050405020304" pitchFamily="18" charset="0"/>
                <a:cs typeface="Times New Roman" panose="02020603050405020304" pitchFamily="18" charset="0"/>
              </a:rPr>
              <a:t>		&lt;</a:t>
            </a:r>
            <a:r>
              <a:rPr lang="en-US" sz="1900" dirty="0" err="1">
                <a:latin typeface="Times New Roman" panose="02020603050405020304" pitchFamily="18" charset="0"/>
                <a:cs typeface="Times New Roman" panose="02020603050405020304" pitchFamily="18" charset="0"/>
              </a:rPr>
              <a:t>br</a:t>
            </a:r>
            <a:r>
              <a:rPr lang="en-US" sz="1900" dirty="0">
                <a:latin typeface="Times New Roman" panose="02020603050405020304" pitchFamily="18" charset="0"/>
                <a:cs typeface="Times New Roman" panose="02020603050405020304" pitchFamily="18" charset="0"/>
              </a:rPr>
              <a:t>&gt;</a:t>
            </a:r>
          </a:p>
          <a:p>
            <a:pPr marL="914400" lvl="2" indent="0" algn="just">
              <a:lnSpc>
                <a:spcPct val="100000"/>
              </a:lnSpc>
              <a:buNone/>
            </a:pPr>
            <a:r>
              <a:rPr lang="en-US" sz="1900" dirty="0" smtClean="0">
                <a:latin typeface="Times New Roman" panose="02020603050405020304" pitchFamily="18" charset="0"/>
                <a:cs typeface="Times New Roman" panose="02020603050405020304" pitchFamily="18" charset="0"/>
              </a:rPr>
              <a:t>		Last </a:t>
            </a:r>
            <a:r>
              <a:rPr lang="en-US" sz="1900" dirty="0">
                <a:latin typeface="Times New Roman" panose="02020603050405020304" pitchFamily="18" charset="0"/>
                <a:cs typeface="Times New Roman" panose="02020603050405020304" pitchFamily="18" charset="0"/>
              </a:rPr>
              <a:t>name: &lt;input type="text" name="</a:t>
            </a:r>
            <a:r>
              <a:rPr lang="en-US" sz="1900" dirty="0" err="1">
                <a:latin typeface="Times New Roman" panose="02020603050405020304" pitchFamily="18" charset="0"/>
                <a:cs typeface="Times New Roman" panose="02020603050405020304" pitchFamily="18" charset="0"/>
              </a:rPr>
              <a:t>last_name</a:t>
            </a:r>
            <a:r>
              <a:rPr lang="en-US" sz="1900" dirty="0">
                <a:latin typeface="Times New Roman" panose="02020603050405020304" pitchFamily="18" charset="0"/>
                <a:cs typeface="Times New Roman" panose="02020603050405020304" pitchFamily="18" charset="0"/>
              </a:rPr>
              <a:t>" /&gt;</a:t>
            </a:r>
          </a:p>
          <a:p>
            <a:pPr marL="914400" lvl="2" indent="0" algn="just">
              <a:lnSpc>
                <a:spcPct val="100000"/>
              </a:lnSpc>
              <a:buNone/>
            </a:pPr>
            <a:r>
              <a:rPr lang="en-US" sz="1900" dirty="0" smtClean="0">
                <a:latin typeface="Times New Roman" panose="02020603050405020304" pitchFamily="18" charset="0"/>
                <a:cs typeface="Times New Roman" panose="02020603050405020304" pitchFamily="18" charset="0"/>
              </a:rPr>
              <a:t>	&lt;/</a:t>
            </a:r>
            <a:r>
              <a:rPr lang="en-US" sz="1900" dirty="0">
                <a:latin typeface="Times New Roman" panose="02020603050405020304" pitchFamily="18" charset="0"/>
                <a:cs typeface="Times New Roman" panose="02020603050405020304" pitchFamily="18" charset="0"/>
              </a:rPr>
              <a:t>form</a:t>
            </a:r>
            <a:r>
              <a:rPr lang="en-US" sz="1900" dirty="0" smtClean="0">
                <a:latin typeface="Times New Roman" panose="02020603050405020304" pitchFamily="18" charset="0"/>
                <a:cs typeface="Times New Roman" panose="02020603050405020304" pitchFamily="18" charset="0"/>
              </a:rPr>
              <a:t>&gt;</a:t>
            </a:r>
          </a:p>
          <a:p>
            <a:pPr marL="914400" lvl="2" indent="0" algn="just">
              <a:lnSpc>
                <a:spcPct val="100000"/>
              </a:lnSpc>
              <a:buNone/>
            </a:pPr>
            <a:r>
              <a:rPr lang="en-US" sz="1900" dirty="0" smtClean="0">
                <a:latin typeface="Times New Roman" panose="02020603050405020304" pitchFamily="18" charset="0"/>
                <a:cs typeface="Times New Roman" panose="02020603050405020304" pitchFamily="18" charset="0"/>
              </a:rPr>
              <a:t>&lt;/body&gt;</a:t>
            </a:r>
            <a:endParaRPr lang="en-US" sz="19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58</a:t>
            </a:fld>
            <a:endParaRPr lang="en-US" dirty="0"/>
          </a:p>
        </p:txBody>
      </p:sp>
    </p:spTree>
    <p:extLst>
      <p:ext uri="{BB962C8B-B14F-4D97-AF65-F5344CB8AC3E}">
        <p14:creationId xmlns:p14="http://schemas.microsoft.com/office/powerpoint/2010/main" xmlns="" val="34271478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Form Controls: Text Input Controls</a:t>
            </a:r>
          </a:p>
        </p:txBody>
      </p:sp>
      <p:sp>
        <p:nvSpPr>
          <p:cNvPr id="12" name="Content Placeholder 2"/>
          <p:cNvSpPr>
            <a:spLocks noGrp="1"/>
          </p:cNvSpPr>
          <p:nvPr>
            <p:ph idx="1"/>
          </p:nvPr>
        </p:nvSpPr>
        <p:spPr>
          <a:xfrm>
            <a:off x="746974" y="1179043"/>
            <a:ext cx="10869769" cy="5350546"/>
          </a:xfrm>
        </p:spPr>
        <p:txBody>
          <a:bodyPr>
            <a:normAutofit/>
          </a:bodyPr>
          <a:lstStyle/>
          <a:p>
            <a:pPr algn="just">
              <a:lnSpc>
                <a:spcPct val="100000"/>
              </a:lnSpc>
            </a:pPr>
            <a:r>
              <a:rPr lang="en-US" sz="1600" b="1" i="1" u="sng"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1600" b="1" i="1" u="sng"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600" b="1" i="1" u="sng"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(Password input controls)</a:t>
            </a:r>
          </a:p>
          <a:p>
            <a:pPr marL="457200" lvl="1"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body&gt;</a:t>
            </a:r>
          </a:p>
          <a:p>
            <a:pPr marL="914400" lvl="2" indent="0" algn="just">
              <a:lnSpc>
                <a:spcPct val="100000"/>
              </a:lnSpc>
              <a:buNone/>
            </a:pPr>
            <a:r>
              <a:rPr lang="en-US" sz="1600" dirty="0">
                <a:latin typeface="Times New Roman" panose="02020603050405020304" pitchFamily="18" charset="0"/>
                <a:cs typeface="Times New Roman" panose="02020603050405020304" pitchFamily="18" charset="0"/>
              </a:rPr>
              <a:t>	&lt;form &gt;</a:t>
            </a:r>
          </a:p>
          <a:p>
            <a:pPr marL="914400" lvl="2" indent="0" algn="just">
              <a:lnSpc>
                <a:spcPct val="100000"/>
              </a:lnSpc>
              <a:buNone/>
            </a:pPr>
            <a:r>
              <a:rPr lang="en-US" sz="1600" dirty="0" smtClean="0">
                <a:latin typeface="Times New Roman" panose="02020603050405020304" pitchFamily="18" charset="0"/>
                <a:cs typeface="Times New Roman" panose="02020603050405020304" pitchFamily="18" charset="0"/>
              </a:rPr>
              <a:t>		User </a:t>
            </a:r>
            <a:r>
              <a:rPr lang="en-US" sz="1600" dirty="0">
                <a:latin typeface="Times New Roman" panose="02020603050405020304" pitchFamily="18" charset="0"/>
                <a:cs typeface="Times New Roman" panose="02020603050405020304" pitchFamily="18" charset="0"/>
              </a:rPr>
              <a:t>ID : &lt;input type="text" name="</a:t>
            </a:r>
            <a:r>
              <a:rPr lang="en-US" sz="1600" dirty="0" err="1">
                <a:latin typeface="Times New Roman" panose="02020603050405020304" pitchFamily="18" charset="0"/>
                <a:cs typeface="Times New Roman" panose="02020603050405020304" pitchFamily="18" charset="0"/>
              </a:rPr>
              <a:t>user_id</a:t>
            </a:r>
            <a:r>
              <a:rPr lang="en-US" sz="1600" dirty="0">
                <a:latin typeface="Times New Roman" panose="02020603050405020304" pitchFamily="18" charset="0"/>
                <a:cs typeface="Times New Roman" panose="02020603050405020304" pitchFamily="18" charset="0"/>
              </a:rPr>
              <a:t>" /&gt;</a:t>
            </a:r>
          </a:p>
          <a:p>
            <a:pPr marL="914400" lvl="2" indent="0" algn="just">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err="1">
                <a:latin typeface="Times New Roman" panose="02020603050405020304" pitchFamily="18" charset="0"/>
                <a:cs typeface="Times New Roman" panose="02020603050405020304" pitchFamily="18" charset="0"/>
              </a:rPr>
              <a:t>br</a:t>
            </a:r>
            <a:r>
              <a:rPr lang="en-US" sz="1600" dirty="0">
                <a:latin typeface="Times New Roman" panose="02020603050405020304" pitchFamily="18" charset="0"/>
                <a:cs typeface="Times New Roman" panose="02020603050405020304" pitchFamily="18" charset="0"/>
              </a:rPr>
              <a:t>&gt;</a:t>
            </a:r>
          </a:p>
          <a:p>
            <a:pPr marL="914400" lvl="2" indent="0" algn="just">
              <a:lnSpc>
                <a:spcPct val="100000"/>
              </a:lnSpc>
              <a:buNone/>
            </a:pPr>
            <a:r>
              <a:rPr lang="en-US" sz="1600" dirty="0" smtClean="0">
                <a:latin typeface="Times New Roman" panose="02020603050405020304" pitchFamily="18" charset="0"/>
                <a:cs typeface="Times New Roman" panose="02020603050405020304" pitchFamily="18" charset="0"/>
              </a:rPr>
              <a:t>		Password</a:t>
            </a:r>
            <a:r>
              <a:rPr lang="en-US" sz="1600" dirty="0">
                <a:latin typeface="Times New Roman" panose="02020603050405020304" pitchFamily="18" charset="0"/>
                <a:cs typeface="Times New Roman" panose="02020603050405020304" pitchFamily="18" charset="0"/>
              </a:rPr>
              <a:t>: &lt;input type="password" name="password" /&gt;</a:t>
            </a:r>
          </a:p>
          <a:p>
            <a:pPr marL="914400" lvl="2" indent="0" algn="just">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form</a:t>
            </a:r>
            <a:r>
              <a:rPr lang="en-US" sz="1600" dirty="0" smtClean="0">
                <a:latin typeface="Times New Roman" panose="02020603050405020304" pitchFamily="18" charset="0"/>
                <a:cs typeface="Times New Roman" panose="02020603050405020304" pitchFamily="18" charset="0"/>
              </a:rPr>
              <a:t>&gt;</a:t>
            </a:r>
          </a:p>
          <a:p>
            <a:pPr marL="914400" lvl="2" indent="0" algn="just">
              <a:lnSpc>
                <a:spcPct val="100000"/>
              </a:lnSpc>
              <a:buNone/>
            </a:pPr>
            <a:r>
              <a:rPr lang="en-US" sz="1600" dirty="0" smtClean="0">
                <a:latin typeface="Times New Roman" panose="02020603050405020304" pitchFamily="18" charset="0"/>
                <a:cs typeface="Times New Roman" panose="02020603050405020304" pitchFamily="18" charset="0"/>
              </a:rPr>
              <a:t>&lt;/body&gt;</a:t>
            </a:r>
            <a:endParaRPr lang="en-US" sz="16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59</a:t>
            </a:fld>
            <a:endParaRPr lang="en-US" dirty="0"/>
          </a:p>
        </p:txBody>
      </p:sp>
      <p:graphicFrame>
        <p:nvGraphicFramePr>
          <p:cNvPr id="7" name="Content Placeholder 2"/>
          <p:cNvGraphicFramePr>
            <a:graphicFrameLocks/>
          </p:cNvGraphicFramePr>
          <p:nvPr>
            <p:extLst>
              <p:ext uri="{D42A27DB-BD31-4B8C-83A1-F6EECF244321}">
                <p14:modId xmlns:p14="http://schemas.microsoft.com/office/powerpoint/2010/main" xmlns="" val="678815169"/>
              </p:ext>
            </p:extLst>
          </p:nvPr>
        </p:nvGraphicFramePr>
        <p:xfrm>
          <a:off x="746974" y="3654296"/>
          <a:ext cx="10869612" cy="2806296"/>
        </p:xfrm>
        <a:graphic>
          <a:graphicData uri="http://schemas.openxmlformats.org/drawingml/2006/table">
            <a:tbl>
              <a:tblPr firstRow="1" bandRow="1">
                <a:tableStyleId>{5202B0CA-FC54-4496-8BCA-5EF66A818D29}</a:tableStyleId>
              </a:tblPr>
              <a:tblGrid>
                <a:gridCol w="1853819"/>
                <a:gridCol w="9015793"/>
              </a:tblGrid>
              <a:tr h="467716">
                <a:tc>
                  <a:txBody>
                    <a:bodyPr/>
                    <a:lstStyle/>
                    <a:p>
                      <a:pPr>
                        <a:lnSpc>
                          <a:spcPct val="150000"/>
                        </a:lnSpc>
                      </a:pPr>
                      <a:r>
                        <a:rPr lang="en-US" sz="1600" dirty="0" smtClean="0">
                          <a:latin typeface="Times New Roman" panose="02020603050405020304" pitchFamily="18" charset="0"/>
                          <a:cs typeface="Times New Roman" panose="02020603050405020304" pitchFamily="18" charset="0"/>
                        </a:rPr>
                        <a:t>Attribute</a:t>
                      </a:r>
                      <a:endParaRPr lang="en-US" sz="16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1600" dirty="0" smtClean="0">
                          <a:latin typeface="Times New Roman" panose="02020603050405020304" pitchFamily="18" charset="0"/>
                          <a:cs typeface="Times New Roman" panose="02020603050405020304" pitchFamily="18" charset="0"/>
                        </a:rPr>
                        <a:t>Description</a:t>
                      </a:r>
                      <a:endParaRPr lang="en-US" sz="1600" dirty="0">
                        <a:latin typeface="Times New Roman" panose="02020603050405020304" pitchFamily="18" charset="0"/>
                        <a:cs typeface="Times New Roman" panose="02020603050405020304" pitchFamily="18" charset="0"/>
                      </a:endParaRP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type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Indicates the type of input control and for text/password input control it will be set to text/password. 	</a:t>
                      </a: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name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Used to give a name to the control which is sent to the server to be recognized and get the value. </a:t>
                      </a: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value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This can be used to provide an initial value inside the control. 	</a:t>
                      </a: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size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Allows to specify the width of the text-input control in terms of characters. 	</a:t>
                      </a: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maxlength</a:t>
                      </a:r>
                      <a:endPar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Allows to specify the maximum number of characters a user can enter into the text box.</a:t>
                      </a:r>
                    </a:p>
                  </a:txBody>
                  <a:tcPr/>
                </a:tc>
              </a:tr>
            </a:tbl>
          </a:graphicData>
        </a:graphic>
      </p:graphicFrame>
    </p:spTree>
    <p:extLst>
      <p:ext uri="{BB962C8B-B14F-4D97-AF65-F5344CB8AC3E}">
        <p14:creationId xmlns:p14="http://schemas.microsoft.com/office/powerpoint/2010/main" xmlns="" val="3537642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Basics of HTML</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934345"/>
            <a:ext cx="10606825" cy="5177307"/>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HTML stands for Hyper Text Markup Language</a:t>
            </a:r>
          </a:p>
          <a:p>
            <a:pPr algn="just">
              <a:lnSpc>
                <a:spcPct val="100000"/>
              </a:lnSpc>
            </a:pPr>
            <a:r>
              <a:rPr lang="en-US" sz="1800" dirty="0" smtClean="0">
                <a:latin typeface="Times New Roman" panose="02020603050405020304" pitchFamily="18" charset="0"/>
                <a:cs typeface="Times New Roman" panose="02020603050405020304" pitchFamily="18" charset="0"/>
              </a:rPr>
              <a:t>An </a:t>
            </a:r>
            <a:r>
              <a:rPr lang="en-US" sz="1800" dirty="0">
                <a:latin typeface="Times New Roman" panose="02020603050405020304" pitchFamily="18" charset="0"/>
                <a:cs typeface="Times New Roman" panose="02020603050405020304" pitchFamily="18" charset="0"/>
              </a:rPr>
              <a:t>HTML file is a text file containing small markup tags</a:t>
            </a:r>
          </a:p>
          <a:p>
            <a:pPr algn="just">
              <a:lnSpc>
                <a:spcPct val="10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markup tags tell the Web browser how to display the page</a:t>
            </a:r>
          </a:p>
          <a:p>
            <a:pPr algn="just">
              <a:lnSpc>
                <a:spcPct val="100000"/>
              </a:lnSpc>
            </a:pPr>
            <a:r>
              <a:rPr lang="en-US" sz="1800" dirty="0" smtClean="0">
                <a:latin typeface="Times New Roman" panose="02020603050405020304" pitchFamily="18" charset="0"/>
                <a:cs typeface="Times New Roman" panose="02020603050405020304" pitchFamily="18" charset="0"/>
              </a:rPr>
              <a:t>An </a:t>
            </a:r>
            <a:r>
              <a:rPr lang="en-US" sz="1800" dirty="0">
                <a:latin typeface="Times New Roman" panose="02020603050405020304" pitchFamily="18" charset="0"/>
                <a:cs typeface="Times New Roman" panose="02020603050405020304" pitchFamily="18" charset="0"/>
              </a:rPr>
              <a:t>HTML file must have an </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htm</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or </a:t>
            </a:r>
            <a:r>
              <a:rPr lang="en-US" sz="1800" dirty="0" smtClean="0">
                <a:latin typeface="Times New Roman" panose="02020603050405020304" pitchFamily="18" charset="0"/>
                <a:cs typeface="Times New Roman" panose="02020603050405020304" pitchFamily="18" charset="0"/>
              </a:rPr>
              <a:t>.html </a:t>
            </a:r>
            <a:r>
              <a:rPr lang="en-US" sz="1800" dirty="0">
                <a:latin typeface="Times New Roman" panose="02020603050405020304" pitchFamily="18" charset="0"/>
                <a:cs typeface="Times New Roman" panose="02020603050405020304" pitchFamily="18" charset="0"/>
              </a:rPr>
              <a:t>file </a:t>
            </a:r>
            <a:r>
              <a:rPr lang="en-US" sz="1800" dirty="0" smtClean="0">
                <a:latin typeface="Times New Roman" panose="02020603050405020304" pitchFamily="18" charset="0"/>
                <a:cs typeface="Times New Roman" panose="02020603050405020304" pitchFamily="18" charset="0"/>
              </a:rPr>
              <a:t>extension</a:t>
            </a:r>
          </a:p>
          <a:p>
            <a:pPr algn="just">
              <a:lnSpc>
                <a:spcPct val="100000"/>
              </a:lnSpc>
            </a:pPr>
            <a:r>
              <a:rPr lang="en-US" sz="1800" dirty="0">
                <a:latin typeface="Times New Roman" panose="02020603050405020304" pitchFamily="18" charset="0"/>
                <a:cs typeface="Times New Roman" panose="02020603050405020304" pitchFamily="18" charset="0"/>
              </a:rPr>
              <a:t>All HTML documents must start with a document type declaration: &lt;!DOCTYPE html</a:t>
            </a:r>
            <a:r>
              <a:rPr lang="en-US" sz="1800" dirty="0" smtClean="0">
                <a:latin typeface="Times New Roman" panose="02020603050405020304" pitchFamily="18" charset="0"/>
                <a:cs typeface="Times New Roman" panose="02020603050405020304" pitchFamily="18" charset="0"/>
              </a:rPr>
              <a:t>&gt;.</a:t>
            </a: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The HTML document itself begins with &lt;html&gt; and ends with &lt;/html</a:t>
            </a:r>
            <a:r>
              <a:rPr lang="en-US" sz="1800" dirty="0" smtClean="0">
                <a:latin typeface="Times New Roman" panose="02020603050405020304" pitchFamily="18" charset="0"/>
                <a:cs typeface="Times New Roman" panose="02020603050405020304" pitchFamily="18" charset="0"/>
              </a:rPr>
              <a:t>&gt;.</a:t>
            </a: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The visible part of the HTML document is between &lt;body&gt; and &lt;/body</a:t>
            </a:r>
            <a:r>
              <a:rPr lang="en-US" sz="1800" dirty="0" smtClean="0">
                <a:latin typeface="Times New Roman" panose="02020603050405020304" pitchFamily="18" charset="0"/>
                <a:cs typeface="Times New Roman" panose="02020603050405020304" pitchFamily="18" charset="0"/>
              </a:rPr>
              <a:t>&gt;.</a:t>
            </a:r>
          </a:p>
          <a:p>
            <a:pPr marL="0" indent="0" algn="just">
              <a:lnSpc>
                <a:spcPct val="100000"/>
              </a:lnSpc>
              <a:buNone/>
            </a:pPr>
            <a:r>
              <a:rPr lang="en-US" sz="2000" b="1" i="1" dirty="0">
                <a:latin typeface="Times New Roman" panose="02020603050405020304" pitchFamily="18" charset="0"/>
                <a:cs typeface="Times New Roman" panose="02020603050405020304" pitchFamily="18" charset="0"/>
              </a:rPr>
              <a:t>HTML </a:t>
            </a:r>
            <a:r>
              <a:rPr lang="en-US" sz="2000" b="1" i="1" dirty="0" smtClean="0">
                <a:latin typeface="Times New Roman" panose="02020603050405020304" pitchFamily="18" charset="0"/>
                <a:cs typeface="Times New Roman" panose="02020603050405020304" pitchFamily="18" charset="0"/>
              </a:rPr>
              <a:t>Headings </a:t>
            </a:r>
            <a:r>
              <a:rPr lang="en-US" sz="2000" b="1" i="1" dirty="0" smtClean="0">
                <a:solidFill>
                  <a:schemeClr val="tx2">
                    <a:lumMod val="75000"/>
                  </a:schemeClr>
                </a:solidFill>
                <a:latin typeface="Times New Roman" panose="02020603050405020304" pitchFamily="18" charset="0"/>
                <a:cs typeface="Times New Roman" panose="02020603050405020304" pitchFamily="18" charset="0"/>
              </a:rPr>
              <a:t>(e.g. &lt;h1</a:t>
            </a:r>
            <a:r>
              <a:rPr lang="en-US" sz="2000" b="1" i="1" dirty="0">
                <a:solidFill>
                  <a:schemeClr val="tx2">
                    <a:lumMod val="75000"/>
                  </a:schemeClr>
                </a:solidFill>
                <a:latin typeface="Times New Roman" panose="02020603050405020304" pitchFamily="18" charset="0"/>
                <a:cs typeface="Times New Roman" panose="02020603050405020304" pitchFamily="18" charset="0"/>
              </a:rPr>
              <a:t>&gt; A Heading &lt;/h1&gt;</a:t>
            </a:r>
            <a:r>
              <a:rPr lang="en-US" sz="2000" b="1" i="1" dirty="0" smtClean="0">
                <a:solidFill>
                  <a:schemeClr val="tx2">
                    <a:lumMod val="75000"/>
                  </a:schemeClr>
                </a:solidFill>
                <a:latin typeface="Times New Roman" panose="02020603050405020304" pitchFamily="18" charset="0"/>
                <a:cs typeface="Times New Roman" panose="02020603050405020304" pitchFamily="18" charset="0"/>
              </a:rPr>
              <a:t>)</a:t>
            </a:r>
            <a:endParaRPr lang="en-US" sz="2000" b="1" i="1" dirty="0">
              <a:solidFill>
                <a:schemeClr val="tx2">
                  <a:lumMod val="75000"/>
                </a:schemeClr>
              </a:solidFill>
              <a:latin typeface="Times New Roman" panose="02020603050405020304" pitchFamily="18" charset="0"/>
              <a:cs typeface="Times New Roman" panose="02020603050405020304" pitchFamily="18" charset="0"/>
            </a:endParaRPr>
          </a:p>
          <a:p>
            <a:pPr lvl="1" algn="just">
              <a:lnSpc>
                <a:spcPct val="100000"/>
              </a:lnSpc>
            </a:pPr>
            <a:r>
              <a:rPr lang="en-US" sz="1800" dirty="0">
                <a:latin typeface="Times New Roman" panose="02020603050405020304" pitchFamily="18" charset="0"/>
                <a:cs typeface="Times New Roman" panose="02020603050405020304" pitchFamily="18" charset="0"/>
              </a:rPr>
              <a:t>You can use different sizes for your headings. HTML also has six levels of headings, which use the elements &lt;h1&gt;, &lt;h2&gt;, &lt;h3&gt;, &lt;h4&gt;, &lt;h5&gt;, and &lt;h6&gt;. </a:t>
            </a:r>
            <a:endParaRPr lang="en-US" sz="1800" dirty="0" smtClean="0">
              <a:latin typeface="Times New Roman" panose="02020603050405020304" pitchFamily="18" charset="0"/>
              <a:cs typeface="Times New Roman" panose="02020603050405020304" pitchFamily="18" charset="0"/>
            </a:endParaRPr>
          </a:p>
          <a:p>
            <a:pPr lvl="1" algn="just">
              <a:lnSpc>
                <a:spcPct val="100000"/>
              </a:lnSpc>
            </a:pPr>
            <a:r>
              <a:rPr lang="en-US" sz="1800" dirty="0" smtClean="0">
                <a:latin typeface="Times New Roman" panose="02020603050405020304" pitchFamily="18" charset="0"/>
                <a:cs typeface="Times New Roman" panose="02020603050405020304" pitchFamily="18" charset="0"/>
              </a:rPr>
              <a:t>While </a:t>
            </a:r>
            <a:r>
              <a:rPr lang="en-US" sz="1800" dirty="0">
                <a:latin typeface="Times New Roman" panose="02020603050405020304" pitchFamily="18" charset="0"/>
                <a:cs typeface="Times New Roman" panose="02020603050405020304" pitchFamily="18" charset="0"/>
              </a:rPr>
              <a:t>displaying any heading, browser adds one line before and one line after that heading.</a:t>
            </a:r>
          </a:p>
          <a:p>
            <a:pPr lvl="1" algn="just">
              <a:lnSpc>
                <a:spcPct val="100000"/>
              </a:lnSpc>
            </a:pPr>
            <a:r>
              <a:rPr lang="en-US" sz="1800" dirty="0" smtClean="0">
                <a:latin typeface="Times New Roman" panose="02020603050405020304" pitchFamily="18" charset="0"/>
                <a:cs typeface="Times New Roman" panose="02020603050405020304" pitchFamily="18" charset="0"/>
              </a:rPr>
              <a:t>&lt;</a:t>
            </a:r>
            <a:r>
              <a:rPr lang="en-US" sz="1800" dirty="0">
                <a:latin typeface="Times New Roman" panose="02020603050405020304" pitchFamily="18" charset="0"/>
                <a:cs typeface="Times New Roman" panose="02020603050405020304" pitchFamily="18" charset="0"/>
              </a:rPr>
              <a:t>h1&gt; defines the most important heading. &lt;h6&gt; defines the least important </a:t>
            </a:r>
            <a:r>
              <a:rPr lang="en-US" sz="1800" dirty="0" smtClean="0">
                <a:latin typeface="Times New Roman" panose="02020603050405020304" pitchFamily="18" charset="0"/>
                <a:cs typeface="Times New Roman" panose="02020603050405020304" pitchFamily="18" charset="0"/>
              </a:rPr>
              <a:t>heading.</a:t>
            </a:r>
            <a:endParaRPr lang="en-US" sz="1600" dirty="0" smtClean="0">
              <a:latin typeface="Times New Roman" panose="02020603050405020304" pitchFamily="18" charset="0"/>
              <a:cs typeface="Times New Roman" panose="02020603050405020304" pitchFamily="18" charset="0"/>
            </a:endParaRPr>
          </a:p>
          <a:p>
            <a:pPr marL="0" indent="0">
              <a:buNone/>
            </a:pPr>
            <a:r>
              <a:rPr lang="en-US" sz="2000" b="1" i="1" dirty="0" smtClean="0">
                <a:latin typeface="Times New Roman" panose="02020603050405020304" pitchFamily="18" charset="0"/>
                <a:cs typeface="Times New Roman" panose="02020603050405020304" pitchFamily="18" charset="0"/>
              </a:rPr>
              <a:t>HTML Paragraphs </a:t>
            </a:r>
            <a:r>
              <a:rPr lang="en-US" sz="2000" b="1" i="1" dirty="0" smtClean="0">
                <a:solidFill>
                  <a:schemeClr val="tx2">
                    <a:lumMod val="75000"/>
                  </a:schemeClr>
                </a:solidFill>
                <a:latin typeface="Times New Roman" panose="02020603050405020304" pitchFamily="18" charset="0"/>
                <a:cs typeface="Times New Roman" panose="02020603050405020304" pitchFamily="18" charset="0"/>
              </a:rPr>
              <a:t>(e.g</a:t>
            </a:r>
            <a:r>
              <a:rPr lang="en-US" sz="2000" b="1" i="1" dirty="0">
                <a:solidFill>
                  <a:schemeClr val="tx2">
                    <a:lumMod val="75000"/>
                  </a:schemeClr>
                </a:solidFill>
                <a:latin typeface="Times New Roman" panose="02020603050405020304" pitchFamily="18" charset="0"/>
                <a:cs typeface="Times New Roman" panose="02020603050405020304" pitchFamily="18" charset="0"/>
              </a:rPr>
              <a:t>. &lt;p&gt; Some text &lt;/p&gt;)</a:t>
            </a:r>
            <a:endParaRPr lang="en-US" sz="2000" b="1" i="1" dirty="0" smtClean="0">
              <a:solidFill>
                <a:schemeClr val="tx2">
                  <a:lumMod val="75000"/>
                </a:schemeClr>
              </a:solidFill>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The &lt;p&gt; tag offers a way to structure your text into different paragraphs. Each paragraph of text should go in between an opening &lt;p&gt; and a closing &lt;/p&gt; tag </a:t>
            </a:r>
            <a:endParaRPr lang="en-US" sz="12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6</a:t>
            </a:fld>
            <a:endParaRPr lang="en-US" dirty="0"/>
          </a:p>
        </p:txBody>
      </p:sp>
    </p:spTree>
    <p:extLst>
      <p:ext uri="{BB962C8B-B14F-4D97-AF65-F5344CB8AC3E}">
        <p14:creationId xmlns:p14="http://schemas.microsoft.com/office/powerpoint/2010/main" xmlns="" val="2390490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Form Controls: Text Input Controls</a:t>
            </a:r>
          </a:p>
        </p:txBody>
      </p:sp>
      <p:sp>
        <p:nvSpPr>
          <p:cNvPr id="12" name="Content Placeholder 2"/>
          <p:cNvSpPr>
            <a:spLocks noGrp="1"/>
          </p:cNvSpPr>
          <p:nvPr>
            <p:ph idx="1"/>
          </p:nvPr>
        </p:nvSpPr>
        <p:spPr>
          <a:xfrm>
            <a:off x="746974" y="1179043"/>
            <a:ext cx="10869769" cy="5350546"/>
          </a:xfrm>
        </p:spPr>
        <p:txBody>
          <a:bodyPr>
            <a:normAutofit/>
          </a:bodyPr>
          <a:lstStyle/>
          <a:p>
            <a:pPr algn="just">
              <a:lnSpc>
                <a:spcPct val="100000"/>
              </a:lnSpc>
            </a:pPr>
            <a:r>
              <a:rPr lang="en-US" sz="1800" b="1" i="1" u="sng"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3 (Multiline input controls)</a:t>
            </a:r>
          </a:p>
          <a:p>
            <a:pPr marL="457200" lvl="1"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&lt;</a:t>
            </a:r>
            <a:r>
              <a:rPr lang="en-US" sz="1800" dirty="0">
                <a:latin typeface="Times New Roman" panose="02020603050405020304" pitchFamily="18" charset="0"/>
                <a:cs typeface="Times New Roman" panose="02020603050405020304" pitchFamily="18" charset="0"/>
              </a:rPr>
              <a:t>body&gt;</a:t>
            </a:r>
          </a:p>
          <a:p>
            <a:pPr marL="914400" lvl="2" indent="0" algn="just">
              <a:lnSpc>
                <a:spcPct val="100000"/>
              </a:lnSpc>
              <a:buNone/>
            </a:pPr>
            <a:r>
              <a:rPr lang="en-US" sz="1800" dirty="0">
                <a:latin typeface="Times New Roman" panose="02020603050405020304" pitchFamily="18" charset="0"/>
                <a:cs typeface="Times New Roman" panose="02020603050405020304" pitchFamily="18" charset="0"/>
              </a:rPr>
              <a:t>	&lt;form&gt;</a:t>
            </a:r>
          </a:p>
          <a:p>
            <a:pPr marL="914400" lvl="2" indent="0" algn="just">
              <a:lnSpc>
                <a:spcPct val="100000"/>
              </a:lnSpc>
              <a:buNone/>
            </a:pPr>
            <a:r>
              <a:rPr lang="en-US" sz="1800" dirty="0" smtClean="0">
                <a:latin typeface="Times New Roman" panose="02020603050405020304" pitchFamily="18" charset="0"/>
                <a:cs typeface="Times New Roman" panose="02020603050405020304" pitchFamily="18" charset="0"/>
              </a:rPr>
              <a:t>		Description</a:t>
            </a:r>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br</a:t>
            </a:r>
            <a:r>
              <a:rPr lang="en-US" sz="1800" dirty="0">
                <a:latin typeface="Times New Roman" panose="02020603050405020304" pitchFamily="18" charset="0"/>
                <a:cs typeface="Times New Roman" panose="02020603050405020304" pitchFamily="18" charset="0"/>
              </a:rPr>
              <a:t> /&gt;</a:t>
            </a:r>
          </a:p>
          <a:p>
            <a:pPr marL="914400" lvl="2"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textarea</a:t>
            </a:r>
            <a:r>
              <a:rPr lang="en-US" sz="1800" dirty="0">
                <a:latin typeface="Times New Roman" panose="02020603050405020304" pitchFamily="18" charset="0"/>
                <a:cs typeface="Times New Roman" panose="02020603050405020304" pitchFamily="18" charset="0"/>
              </a:rPr>
              <a:t> rows="5" cols="50" name="description</a:t>
            </a:r>
            <a:r>
              <a:rPr lang="en-US" sz="1800" dirty="0" smtClean="0">
                <a:latin typeface="Times New Roman" panose="02020603050405020304" pitchFamily="18" charset="0"/>
                <a:cs typeface="Times New Roman" panose="02020603050405020304" pitchFamily="18" charset="0"/>
              </a:rPr>
              <a:t>"&gt; Enter </a:t>
            </a:r>
            <a:r>
              <a:rPr lang="en-US" sz="1800" dirty="0">
                <a:latin typeface="Times New Roman" panose="02020603050405020304" pitchFamily="18" charset="0"/>
                <a:cs typeface="Times New Roman" panose="02020603050405020304" pitchFamily="18" charset="0"/>
              </a:rPr>
              <a:t>description here</a:t>
            </a:r>
            <a:r>
              <a:rPr lang="en-US" sz="1800" dirty="0" smtClean="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textarea</a:t>
            </a:r>
            <a:r>
              <a:rPr lang="en-US" sz="1800" dirty="0">
                <a:latin typeface="Times New Roman" panose="02020603050405020304" pitchFamily="18" charset="0"/>
                <a:cs typeface="Times New Roman" panose="02020603050405020304" pitchFamily="18" charset="0"/>
              </a:rPr>
              <a:t>&gt;</a:t>
            </a:r>
          </a:p>
          <a:p>
            <a:pPr marL="914400" lvl="2"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form</a:t>
            </a:r>
            <a:r>
              <a:rPr lang="en-US" sz="1800" dirty="0" smtClean="0">
                <a:latin typeface="Times New Roman" panose="02020603050405020304" pitchFamily="18" charset="0"/>
                <a:cs typeface="Times New Roman" panose="02020603050405020304" pitchFamily="18" charset="0"/>
              </a:rPr>
              <a:t>&gt;</a:t>
            </a:r>
          </a:p>
          <a:p>
            <a:pPr marL="914400" lvl="2" indent="0" algn="just">
              <a:lnSpc>
                <a:spcPct val="100000"/>
              </a:lnSpc>
              <a:buNone/>
            </a:pPr>
            <a:r>
              <a:rPr lang="en-US" sz="1800" dirty="0" smtClean="0">
                <a:latin typeface="Times New Roman" panose="02020603050405020304" pitchFamily="18" charset="0"/>
                <a:cs typeface="Times New Roman" panose="02020603050405020304" pitchFamily="18" charset="0"/>
              </a:rPr>
              <a:t>&lt;/body&gt;</a:t>
            </a:r>
            <a:endParaRPr lang="en-US" sz="18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60</a:t>
            </a:fld>
            <a:endParaRPr lang="en-US" dirty="0"/>
          </a:p>
        </p:txBody>
      </p:sp>
      <p:graphicFrame>
        <p:nvGraphicFramePr>
          <p:cNvPr id="7" name="Content Placeholder 2"/>
          <p:cNvGraphicFramePr>
            <a:graphicFrameLocks/>
          </p:cNvGraphicFramePr>
          <p:nvPr>
            <p:extLst>
              <p:ext uri="{D42A27DB-BD31-4B8C-83A1-F6EECF244321}">
                <p14:modId xmlns:p14="http://schemas.microsoft.com/office/powerpoint/2010/main" xmlns="" val="1515278571"/>
              </p:ext>
            </p:extLst>
          </p:nvPr>
        </p:nvGraphicFramePr>
        <p:xfrm>
          <a:off x="746974" y="4143693"/>
          <a:ext cx="10869612" cy="2011680"/>
        </p:xfrm>
        <a:graphic>
          <a:graphicData uri="http://schemas.openxmlformats.org/drawingml/2006/table">
            <a:tbl>
              <a:tblPr firstRow="1" bandRow="1">
                <a:tableStyleId>{5202B0CA-FC54-4496-8BCA-5EF66A818D29}</a:tableStyleId>
              </a:tblPr>
              <a:tblGrid>
                <a:gridCol w="1853819"/>
                <a:gridCol w="9015793"/>
              </a:tblGrid>
              <a:tr h="467716">
                <a:tc>
                  <a:txBody>
                    <a:bodyPr/>
                    <a:lstStyle/>
                    <a:p>
                      <a:pPr>
                        <a:lnSpc>
                          <a:spcPct val="150000"/>
                        </a:lnSpc>
                      </a:pPr>
                      <a:r>
                        <a:rPr lang="en-US" sz="1800" dirty="0" smtClean="0">
                          <a:latin typeface="Times New Roman" panose="02020603050405020304" pitchFamily="18" charset="0"/>
                          <a:cs typeface="Times New Roman" panose="02020603050405020304" pitchFamily="18" charset="0"/>
                        </a:rPr>
                        <a:t>Attribute</a:t>
                      </a:r>
                      <a:endParaRPr lang="en-US" sz="1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1800" dirty="0" smtClean="0">
                          <a:latin typeface="Times New Roman" panose="02020603050405020304" pitchFamily="18" charset="0"/>
                          <a:cs typeface="Times New Roman" panose="02020603050405020304" pitchFamily="18" charset="0"/>
                        </a:rPr>
                        <a:t>Description</a:t>
                      </a:r>
                      <a:endParaRPr lang="en-US" sz="1800" dirty="0">
                        <a:latin typeface="Times New Roman" panose="02020603050405020304" pitchFamily="18" charset="0"/>
                        <a:cs typeface="Times New Roman" panose="02020603050405020304" pitchFamily="18" charset="0"/>
                      </a:endParaRP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name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Used to give a name to the control which is sent to the server to be recognized and get the value. </a:t>
                      </a: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rows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Indicates the number of rows of text area box.</a:t>
                      </a: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cols	</a:t>
                      </a:r>
                    </a:p>
                  </a:txBody>
                  <a:tcPr/>
                </a:tc>
                <a:tc>
                  <a:txBody>
                    <a:bodyPr/>
                    <a:lstStyle/>
                    <a:p>
                      <a:pPr>
                        <a:lnSpc>
                          <a:spcPct val="150000"/>
                        </a:lnSpc>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Indicates the number of columns of text area box. 	</a:t>
                      </a:r>
                    </a:p>
                  </a:txBody>
                  <a:tcPr/>
                </a:tc>
              </a:tr>
            </a:tbl>
          </a:graphicData>
        </a:graphic>
      </p:graphicFrame>
    </p:spTree>
    <p:extLst>
      <p:ext uri="{BB962C8B-B14F-4D97-AF65-F5344CB8AC3E}">
        <p14:creationId xmlns:p14="http://schemas.microsoft.com/office/powerpoint/2010/main" xmlns="" val="29918082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Form Controls: </a:t>
            </a:r>
            <a:r>
              <a:rPr lang="en-US" sz="4000" dirty="0" smtClean="0">
                <a:latin typeface="Times New Roman" pitchFamily="18" charset="0"/>
                <a:cs typeface="Times New Roman" pitchFamily="18" charset="0"/>
              </a:rPr>
              <a:t>Checkbox </a:t>
            </a:r>
            <a:r>
              <a:rPr lang="en-US" sz="4000" dirty="0">
                <a:latin typeface="Times New Roman" pitchFamily="18" charset="0"/>
                <a:cs typeface="Times New Roman" pitchFamily="18" charset="0"/>
              </a:rPr>
              <a:t>Controls</a:t>
            </a:r>
          </a:p>
        </p:txBody>
      </p:sp>
      <p:sp>
        <p:nvSpPr>
          <p:cNvPr id="12" name="Content Placeholder 2"/>
          <p:cNvSpPr>
            <a:spLocks noGrp="1"/>
          </p:cNvSpPr>
          <p:nvPr>
            <p:ph idx="1"/>
          </p:nvPr>
        </p:nvSpPr>
        <p:spPr>
          <a:xfrm>
            <a:off x="746974" y="1179043"/>
            <a:ext cx="10869769" cy="5350546"/>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Checkboxes are used when more than one option is required to be selected. They are also created using HTML &lt;input&gt; tag but type attribute is set to </a:t>
            </a:r>
            <a:r>
              <a:rPr lang="en-US" sz="1800" b="1" dirty="0">
                <a:latin typeface="Times New Roman" panose="02020603050405020304" pitchFamily="18" charset="0"/>
                <a:cs typeface="Times New Roman" panose="02020603050405020304" pitchFamily="18" charset="0"/>
              </a:rPr>
              <a:t>checkbox</a:t>
            </a:r>
            <a:r>
              <a:rPr lang="en-US" sz="1800" dirty="0">
                <a:latin typeface="Times New Roman" panose="02020603050405020304" pitchFamily="18" charset="0"/>
                <a:cs typeface="Times New Roman" panose="02020603050405020304" pitchFamily="18" charset="0"/>
              </a:rPr>
              <a:t>. </a:t>
            </a:r>
            <a:endParaRPr lang="en-US" sz="1800" b="1" i="1" u="sng"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lnSpc>
                <a:spcPct val="100000"/>
              </a:lnSpc>
            </a:pPr>
            <a:r>
              <a:rPr lang="en-US" sz="1800" b="1" i="1" u="sng"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p>
          <a:p>
            <a:pPr marL="457200" lvl="1"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body&gt;</a:t>
            </a:r>
          </a:p>
          <a:p>
            <a:pPr marL="914400" lvl="2" indent="0" algn="just">
              <a:lnSpc>
                <a:spcPct val="100000"/>
              </a:lnSpc>
              <a:buNone/>
            </a:pPr>
            <a:r>
              <a:rPr lang="en-US" sz="1600" dirty="0">
                <a:latin typeface="Times New Roman" panose="02020603050405020304" pitchFamily="18" charset="0"/>
                <a:cs typeface="Times New Roman" panose="02020603050405020304" pitchFamily="18" charset="0"/>
              </a:rPr>
              <a:t>	&lt;form&gt;</a:t>
            </a:r>
          </a:p>
          <a:p>
            <a:pPr marL="914400" lvl="2" indent="0" algn="just">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input type="checkbox" name="</a:t>
            </a:r>
            <a:r>
              <a:rPr lang="en-US" sz="1600" dirty="0" err="1">
                <a:latin typeface="Times New Roman" panose="02020603050405020304" pitchFamily="18" charset="0"/>
                <a:cs typeface="Times New Roman" panose="02020603050405020304" pitchFamily="18" charset="0"/>
              </a:rPr>
              <a:t>maths</a:t>
            </a:r>
            <a:r>
              <a:rPr lang="en-US" sz="1600" dirty="0">
                <a:latin typeface="Times New Roman" panose="02020603050405020304" pitchFamily="18" charset="0"/>
                <a:cs typeface="Times New Roman" panose="02020603050405020304" pitchFamily="18" charset="0"/>
              </a:rPr>
              <a:t>" value="on"&gt; </a:t>
            </a:r>
            <a:r>
              <a:rPr lang="en-US" sz="1600" dirty="0" err="1">
                <a:latin typeface="Times New Roman" panose="02020603050405020304" pitchFamily="18" charset="0"/>
                <a:cs typeface="Times New Roman" panose="02020603050405020304" pitchFamily="18" charset="0"/>
              </a:rPr>
              <a:t>Maths</a:t>
            </a:r>
            <a:endParaRPr lang="en-US" sz="1600" dirty="0">
              <a:latin typeface="Times New Roman" panose="02020603050405020304" pitchFamily="18" charset="0"/>
              <a:cs typeface="Times New Roman" panose="02020603050405020304" pitchFamily="18" charset="0"/>
            </a:endParaRPr>
          </a:p>
          <a:p>
            <a:pPr marL="914400" lvl="2" indent="0" algn="just">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input type="checkbox" name="physics" value="on"&gt; Physics</a:t>
            </a:r>
          </a:p>
          <a:p>
            <a:pPr marL="914400" lvl="2" indent="0" algn="just">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form&gt;</a:t>
            </a:r>
          </a:p>
          <a:p>
            <a:pPr marL="914400" lvl="2" indent="0" algn="just">
              <a:lnSpc>
                <a:spcPct val="100000"/>
              </a:lnSpc>
              <a:buNone/>
            </a:pPr>
            <a:r>
              <a:rPr lang="en-US" sz="1600" dirty="0" smtClean="0">
                <a:latin typeface="Times New Roman" panose="02020603050405020304" pitchFamily="18" charset="0"/>
                <a:cs typeface="Times New Roman" panose="02020603050405020304" pitchFamily="18" charset="0"/>
              </a:rPr>
              <a:t>&lt;/body&gt;</a:t>
            </a:r>
            <a:endParaRPr lang="en-US" sz="16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61</a:t>
            </a:fld>
            <a:endParaRPr lang="en-US" dirty="0"/>
          </a:p>
        </p:txBody>
      </p:sp>
      <p:graphicFrame>
        <p:nvGraphicFramePr>
          <p:cNvPr id="8" name="Content Placeholder 2"/>
          <p:cNvGraphicFramePr>
            <a:graphicFrameLocks/>
          </p:cNvGraphicFramePr>
          <p:nvPr>
            <p:extLst>
              <p:ext uri="{D42A27DB-BD31-4B8C-83A1-F6EECF244321}">
                <p14:modId xmlns:p14="http://schemas.microsoft.com/office/powerpoint/2010/main" xmlns="" val="419446781"/>
              </p:ext>
            </p:extLst>
          </p:nvPr>
        </p:nvGraphicFramePr>
        <p:xfrm>
          <a:off x="746974" y="4382895"/>
          <a:ext cx="10869612" cy="2338580"/>
        </p:xfrm>
        <a:graphic>
          <a:graphicData uri="http://schemas.openxmlformats.org/drawingml/2006/table">
            <a:tbl>
              <a:tblPr firstRow="1" bandRow="1">
                <a:tableStyleId>{5202B0CA-FC54-4496-8BCA-5EF66A818D29}</a:tableStyleId>
              </a:tblPr>
              <a:tblGrid>
                <a:gridCol w="1853819"/>
                <a:gridCol w="9015793"/>
              </a:tblGrid>
              <a:tr h="467716">
                <a:tc>
                  <a:txBody>
                    <a:bodyPr/>
                    <a:lstStyle/>
                    <a:p>
                      <a:pPr>
                        <a:lnSpc>
                          <a:spcPct val="150000"/>
                        </a:lnSpc>
                      </a:pPr>
                      <a:r>
                        <a:rPr lang="en-US" sz="1600" dirty="0" smtClean="0">
                          <a:latin typeface="Times New Roman" panose="02020603050405020304" pitchFamily="18" charset="0"/>
                          <a:cs typeface="Times New Roman" panose="02020603050405020304" pitchFamily="18" charset="0"/>
                        </a:rPr>
                        <a:t>Attribute</a:t>
                      </a:r>
                      <a:endParaRPr lang="en-US" sz="16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1600" dirty="0" smtClean="0">
                          <a:latin typeface="Times New Roman" panose="02020603050405020304" pitchFamily="18" charset="0"/>
                          <a:cs typeface="Times New Roman" panose="02020603050405020304" pitchFamily="18" charset="0"/>
                        </a:rPr>
                        <a:t>Description</a:t>
                      </a:r>
                      <a:endParaRPr lang="en-US" sz="1600" dirty="0">
                        <a:latin typeface="Times New Roman" panose="02020603050405020304" pitchFamily="18" charset="0"/>
                        <a:cs typeface="Times New Roman" panose="02020603050405020304" pitchFamily="18" charset="0"/>
                      </a:endParaRP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type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Indicates the type of input control and for checkbox input control it will be set to checkbox.</a:t>
                      </a: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name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Used to give a name to the control which is sent to the server to be recognized and get the value. </a:t>
                      </a: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value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The value that will be used if the checkbox is selected.</a:t>
                      </a: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checked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Set to checked if you want to select it by default.</a:t>
                      </a:r>
                    </a:p>
                  </a:txBody>
                  <a:tcPr/>
                </a:tc>
              </a:tr>
            </a:tbl>
          </a:graphicData>
        </a:graphic>
      </p:graphicFrame>
    </p:spTree>
    <p:extLst>
      <p:ext uri="{BB962C8B-B14F-4D97-AF65-F5344CB8AC3E}">
        <p14:creationId xmlns:p14="http://schemas.microsoft.com/office/powerpoint/2010/main" xmlns="" val="3134508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Form Controls: Radio Button </a:t>
            </a:r>
            <a:r>
              <a:rPr lang="en-US" sz="4000" dirty="0" smtClean="0">
                <a:latin typeface="Times New Roman" pitchFamily="18" charset="0"/>
                <a:cs typeface="Times New Roman" pitchFamily="18" charset="0"/>
              </a:rPr>
              <a:t>Controls</a:t>
            </a:r>
            <a:endParaRPr lang="en-US" sz="4000" dirty="0">
              <a:latin typeface="Times New Roman" pitchFamily="18" charset="0"/>
              <a:cs typeface="Times New Roman" pitchFamily="18" charset="0"/>
            </a:endParaRPr>
          </a:p>
        </p:txBody>
      </p:sp>
      <p:sp>
        <p:nvSpPr>
          <p:cNvPr id="12" name="Content Placeholder 2"/>
          <p:cNvSpPr>
            <a:spLocks noGrp="1"/>
          </p:cNvSpPr>
          <p:nvPr>
            <p:ph idx="1"/>
          </p:nvPr>
        </p:nvSpPr>
        <p:spPr>
          <a:xfrm>
            <a:off x="746974" y="1179043"/>
            <a:ext cx="10869769" cy="5350546"/>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Radio buttons are used when out of many options, just one option is required to be selected. They are also created using HTML &lt;input&gt; tag but type attribute is set to </a:t>
            </a:r>
            <a:r>
              <a:rPr lang="en-US" sz="1800" b="1" dirty="0" smtClean="0">
                <a:latin typeface="Times New Roman" panose="02020603050405020304" pitchFamily="18" charset="0"/>
                <a:cs typeface="Times New Roman" panose="02020603050405020304" pitchFamily="18" charset="0"/>
              </a:rPr>
              <a:t>radio</a:t>
            </a:r>
            <a:r>
              <a:rPr lang="en-US" sz="1800" dirty="0" smtClean="0">
                <a:latin typeface="Times New Roman" panose="02020603050405020304" pitchFamily="18" charset="0"/>
                <a:cs typeface="Times New Roman" panose="02020603050405020304" pitchFamily="18" charset="0"/>
              </a:rPr>
              <a:t>. </a:t>
            </a:r>
            <a:endParaRPr lang="en-US" sz="1800" b="1" i="1" u="sng"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lnSpc>
                <a:spcPct val="100000"/>
              </a:lnSpc>
            </a:pPr>
            <a:r>
              <a:rPr lang="en-US" sz="1800" b="1" i="1" u="sng"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p>
          <a:p>
            <a:pPr marL="457200" lvl="1"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body&gt;</a:t>
            </a:r>
          </a:p>
          <a:p>
            <a:pPr marL="914400" lvl="2" indent="0" algn="just">
              <a:lnSpc>
                <a:spcPct val="100000"/>
              </a:lnSpc>
              <a:buNone/>
            </a:pPr>
            <a:r>
              <a:rPr lang="en-US" sz="1600" dirty="0">
                <a:latin typeface="Times New Roman" panose="02020603050405020304" pitchFamily="18" charset="0"/>
                <a:cs typeface="Times New Roman" panose="02020603050405020304" pitchFamily="18" charset="0"/>
              </a:rPr>
              <a:t>	&lt;form&gt;</a:t>
            </a:r>
          </a:p>
          <a:p>
            <a:pPr marL="914400" lvl="2" indent="0" algn="just">
              <a:lnSpc>
                <a:spcPct val="100000"/>
              </a:lnSpc>
              <a:buNone/>
            </a:pPr>
            <a:r>
              <a:rPr lang="en-US" sz="1600" dirty="0">
                <a:latin typeface="Times New Roman" panose="02020603050405020304" pitchFamily="18" charset="0"/>
                <a:cs typeface="Times New Roman" panose="02020603050405020304" pitchFamily="18" charset="0"/>
              </a:rPr>
              <a:t>		&lt;input type="radio" name="subject" value="</a:t>
            </a:r>
            <a:r>
              <a:rPr lang="en-US" sz="1600" dirty="0" err="1">
                <a:latin typeface="Times New Roman" panose="02020603050405020304" pitchFamily="18" charset="0"/>
                <a:cs typeface="Times New Roman" panose="02020603050405020304" pitchFamily="18" charset="0"/>
              </a:rPr>
              <a:t>maths</a:t>
            </a:r>
            <a:r>
              <a:rPr lang="en-US" sz="1600" dirty="0">
                <a:latin typeface="Times New Roman" panose="02020603050405020304" pitchFamily="18" charset="0"/>
                <a:cs typeface="Times New Roman" panose="02020603050405020304" pitchFamily="18" charset="0"/>
              </a:rPr>
              <a:t>"&gt; </a:t>
            </a:r>
            <a:r>
              <a:rPr lang="en-US" sz="1600" dirty="0" err="1">
                <a:latin typeface="Times New Roman" panose="02020603050405020304" pitchFamily="18" charset="0"/>
                <a:cs typeface="Times New Roman" panose="02020603050405020304" pitchFamily="18" charset="0"/>
              </a:rPr>
              <a:t>Maths</a:t>
            </a:r>
            <a:endParaRPr lang="en-US" sz="1600" dirty="0">
              <a:latin typeface="Times New Roman" panose="02020603050405020304" pitchFamily="18" charset="0"/>
              <a:cs typeface="Times New Roman" panose="02020603050405020304" pitchFamily="18" charset="0"/>
            </a:endParaRPr>
          </a:p>
          <a:p>
            <a:pPr marL="914400" lvl="2" indent="0" algn="just">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input type="radio" name="subject" value="physics"&gt; Physics	</a:t>
            </a:r>
            <a:endParaRPr lang="en-US" sz="1600" dirty="0" smtClean="0">
              <a:latin typeface="Times New Roman" panose="02020603050405020304" pitchFamily="18" charset="0"/>
              <a:cs typeface="Times New Roman" panose="02020603050405020304" pitchFamily="18" charset="0"/>
            </a:endParaRPr>
          </a:p>
          <a:p>
            <a:pPr marL="914400" lvl="2"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form&gt;</a:t>
            </a:r>
          </a:p>
          <a:p>
            <a:pPr marL="914400" lvl="2" indent="0" algn="just">
              <a:lnSpc>
                <a:spcPct val="100000"/>
              </a:lnSpc>
              <a:buNone/>
            </a:pPr>
            <a:r>
              <a:rPr lang="en-US" sz="1600" dirty="0" smtClean="0">
                <a:latin typeface="Times New Roman" panose="02020603050405020304" pitchFamily="18" charset="0"/>
                <a:cs typeface="Times New Roman" panose="02020603050405020304" pitchFamily="18" charset="0"/>
              </a:rPr>
              <a:t>&lt;/body&gt;</a:t>
            </a:r>
            <a:endParaRPr lang="en-US" sz="16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62</a:t>
            </a:fld>
            <a:endParaRPr lang="en-US" dirty="0"/>
          </a:p>
        </p:txBody>
      </p:sp>
      <p:graphicFrame>
        <p:nvGraphicFramePr>
          <p:cNvPr id="8" name="Content Placeholder 2"/>
          <p:cNvGraphicFramePr>
            <a:graphicFrameLocks/>
          </p:cNvGraphicFramePr>
          <p:nvPr>
            <p:extLst>
              <p:ext uri="{D42A27DB-BD31-4B8C-83A1-F6EECF244321}">
                <p14:modId xmlns:p14="http://schemas.microsoft.com/office/powerpoint/2010/main" xmlns="" val="1254712869"/>
              </p:ext>
            </p:extLst>
          </p:nvPr>
        </p:nvGraphicFramePr>
        <p:xfrm>
          <a:off x="746974" y="4382895"/>
          <a:ext cx="10869612" cy="2338580"/>
        </p:xfrm>
        <a:graphic>
          <a:graphicData uri="http://schemas.openxmlformats.org/drawingml/2006/table">
            <a:tbl>
              <a:tblPr firstRow="1" bandRow="1">
                <a:tableStyleId>{5202B0CA-FC54-4496-8BCA-5EF66A818D29}</a:tableStyleId>
              </a:tblPr>
              <a:tblGrid>
                <a:gridCol w="1853819"/>
                <a:gridCol w="9015793"/>
              </a:tblGrid>
              <a:tr h="467716">
                <a:tc>
                  <a:txBody>
                    <a:bodyPr/>
                    <a:lstStyle/>
                    <a:p>
                      <a:pPr>
                        <a:lnSpc>
                          <a:spcPct val="150000"/>
                        </a:lnSpc>
                      </a:pPr>
                      <a:r>
                        <a:rPr lang="en-US" sz="1600" dirty="0" smtClean="0">
                          <a:latin typeface="Times New Roman" panose="02020603050405020304" pitchFamily="18" charset="0"/>
                          <a:cs typeface="Times New Roman" panose="02020603050405020304" pitchFamily="18" charset="0"/>
                        </a:rPr>
                        <a:t>Attribute</a:t>
                      </a:r>
                      <a:endParaRPr lang="en-US" sz="16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1600" dirty="0" smtClean="0">
                          <a:latin typeface="Times New Roman" panose="02020603050405020304" pitchFamily="18" charset="0"/>
                          <a:cs typeface="Times New Roman" panose="02020603050405020304" pitchFamily="18" charset="0"/>
                        </a:rPr>
                        <a:t>Description</a:t>
                      </a:r>
                      <a:endParaRPr lang="en-US" sz="1600" dirty="0">
                        <a:latin typeface="Times New Roman" panose="02020603050405020304" pitchFamily="18" charset="0"/>
                        <a:cs typeface="Times New Roman" panose="02020603050405020304" pitchFamily="18" charset="0"/>
                      </a:endParaRP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type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Indicates the type of input control and for radio button input control it will be set to radio.</a:t>
                      </a: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name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Used to give a name to the control which is sent to the server to be recognized and get the value. </a:t>
                      </a: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value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The value that will be used if the radio button is selected.</a:t>
                      </a: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checked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Set to checked if you want to select it by default.</a:t>
                      </a:r>
                    </a:p>
                  </a:txBody>
                  <a:tcPr/>
                </a:tc>
              </a:tr>
            </a:tbl>
          </a:graphicData>
        </a:graphic>
      </p:graphicFrame>
    </p:spTree>
    <p:extLst>
      <p:ext uri="{BB962C8B-B14F-4D97-AF65-F5344CB8AC3E}">
        <p14:creationId xmlns:p14="http://schemas.microsoft.com/office/powerpoint/2010/main" xmlns="" val="36811419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Form Controls: </a:t>
            </a:r>
            <a:r>
              <a:rPr lang="en-US" sz="4000" dirty="0" smtClean="0">
                <a:latin typeface="Times New Roman" pitchFamily="18" charset="0"/>
                <a:cs typeface="Times New Roman" pitchFamily="18" charset="0"/>
              </a:rPr>
              <a:t>Select Box Controls</a:t>
            </a:r>
            <a:endParaRPr lang="en-US" sz="4000" dirty="0">
              <a:latin typeface="Times New Roman" pitchFamily="18" charset="0"/>
              <a:cs typeface="Times New Roman" pitchFamily="18" charset="0"/>
            </a:endParaRPr>
          </a:p>
        </p:txBody>
      </p:sp>
      <p:sp>
        <p:nvSpPr>
          <p:cNvPr id="12" name="Content Placeholder 2"/>
          <p:cNvSpPr>
            <a:spLocks noGrp="1"/>
          </p:cNvSpPr>
          <p:nvPr>
            <p:ph idx="1"/>
          </p:nvPr>
        </p:nvSpPr>
        <p:spPr>
          <a:xfrm>
            <a:off x="746974" y="1179043"/>
            <a:ext cx="10869769" cy="5350546"/>
          </a:xfrm>
        </p:spPr>
        <p:txBody>
          <a:bodyPr>
            <a:normAutofit/>
          </a:bodyPr>
          <a:lstStyle/>
          <a:p>
            <a:pPr algn="just">
              <a:lnSpc>
                <a:spcPct val="100000"/>
              </a:lnSpc>
            </a:pPr>
            <a:r>
              <a:rPr lang="en-US" sz="1800" dirty="0">
                <a:latin typeface="Times New Roman" panose="02020603050405020304" pitchFamily="18" charset="0"/>
                <a:cs typeface="Times New Roman" panose="02020603050405020304" pitchFamily="18" charset="0"/>
              </a:rPr>
              <a:t>A select box, also called drop down box which provides option to list down various </a:t>
            </a:r>
            <a:r>
              <a:rPr lang="en-US" sz="1800" dirty="0" smtClean="0">
                <a:latin typeface="Times New Roman" panose="02020603050405020304" pitchFamily="18" charset="0"/>
                <a:cs typeface="Times New Roman" panose="02020603050405020304" pitchFamily="18" charset="0"/>
              </a:rPr>
              <a:t>options in </a:t>
            </a:r>
            <a:r>
              <a:rPr lang="en-US" sz="1800" dirty="0">
                <a:latin typeface="Times New Roman" panose="02020603050405020304" pitchFamily="18" charset="0"/>
                <a:cs typeface="Times New Roman" panose="02020603050405020304" pitchFamily="18" charset="0"/>
              </a:rPr>
              <a:t>the form of drop down list, from where a user can select one or more options</a:t>
            </a:r>
            <a:r>
              <a:rPr lang="en-US" sz="1800" dirty="0" smtClean="0">
                <a:latin typeface="Times New Roman" panose="02020603050405020304" pitchFamily="18" charset="0"/>
                <a:cs typeface="Times New Roman" panose="02020603050405020304" pitchFamily="18" charset="0"/>
              </a:rPr>
              <a:t>.</a:t>
            </a:r>
          </a:p>
          <a:p>
            <a:pPr algn="just">
              <a:lnSpc>
                <a:spcPct val="100000"/>
              </a:lnSpc>
            </a:pPr>
            <a:r>
              <a:rPr lang="en-US" sz="1800" b="1" i="1" u="sng"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p>
          <a:p>
            <a:pPr marL="457200" lvl="1"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&lt;form&gt;</a:t>
            </a:r>
            <a:endParaRPr lang="en-US" sz="1800" dirty="0">
              <a:latin typeface="Times New Roman" panose="02020603050405020304" pitchFamily="18" charset="0"/>
              <a:cs typeface="Times New Roman" panose="02020603050405020304" pitchFamily="18" charset="0"/>
            </a:endParaRPr>
          </a:p>
          <a:p>
            <a:pPr marL="914400" lvl="2" indent="0" algn="just">
              <a:lnSpc>
                <a:spcPct val="100000"/>
              </a:lnSpc>
              <a:buNone/>
            </a:pPr>
            <a:r>
              <a:rPr lang="en-US" sz="1800" dirty="0">
                <a:latin typeface="Times New Roman" panose="02020603050405020304" pitchFamily="18" charset="0"/>
                <a:cs typeface="Times New Roman" panose="02020603050405020304" pitchFamily="18" charset="0"/>
              </a:rPr>
              <a:t>	&lt;select name="dropdown"&gt;</a:t>
            </a:r>
          </a:p>
          <a:p>
            <a:pPr marL="914400" lvl="2"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option value="</a:t>
            </a:r>
            <a:r>
              <a:rPr lang="en-US" sz="1800" dirty="0" err="1">
                <a:latin typeface="Times New Roman" panose="02020603050405020304" pitchFamily="18" charset="0"/>
                <a:cs typeface="Times New Roman" panose="02020603050405020304" pitchFamily="18" charset="0"/>
              </a:rPr>
              <a:t>Maths</a:t>
            </a:r>
            <a:r>
              <a:rPr lang="en-US" sz="1800" dirty="0">
                <a:latin typeface="Times New Roman" panose="02020603050405020304" pitchFamily="18" charset="0"/>
                <a:cs typeface="Times New Roman" panose="02020603050405020304" pitchFamily="18" charset="0"/>
              </a:rPr>
              <a:t>" selected&gt;</a:t>
            </a:r>
            <a:r>
              <a:rPr lang="en-US" sz="1800" dirty="0" err="1">
                <a:latin typeface="Times New Roman" panose="02020603050405020304" pitchFamily="18" charset="0"/>
                <a:cs typeface="Times New Roman" panose="02020603050405020304" pitchFamily="18" charset="0"/>
              </a:rPr>
              <a:t>Maths</a:t>
            </a:r>
            <a:r>
              <a:rPr lang="en-US" sz="1800" dirty="0">
                <a:latin typeface="Times New Roman" panose="02020603050405020304" pitchFamily="18" charset="0"/>
                <a:cs typeface="Times New Roman" panose="02020603050405020304" pitchFamily="18" charset="0"/>
              </a:rPr>
              <a:t>&lt;/option&gt;</a:t>
            </a:r>
          </a:p>
          <a:p>
            <a:pPr marL="914400" lvl="2"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option value="Physics"&gt;Physics&lt;/option&gt;</a:t>
            </a:r>
          </a:p>
          <a:p>
            <a:pPr marL="914400" lvl="2"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select</a:t>
            </a:r>
            <a:r>
              <a:rPr lang="en-US" sz="1800" dirty="0" smtClean="0">
                <a:latin typeface="Times New Roman" panose="02020603050405020304" pitchFamily="18" charset="0"/>
                <a:cs typeface="Times New Roman" panose="02020603050405020304" pitchFamily="18" charset="0"/>
              </a:rPr>
              <a:t>&gt;</a:t>
            </a:r>
          </a:p>
          <a:p>
            <a:pPr marL="914400" lvl="2" indent="0" algn="just">
              <a:lnSpc>
                <a:spcPct val="100000"/>
              </a:lnSpc>
              <a:buNone/>
            </a:pPr>
            <a:r>
              <a:rPr lang="en-US" sz="1800" dirty="0" smtClean="0">
                <a:latin typeface="Times New Roman" panose="02020603050405020304" pitchFamily="18" charset="0"/>
                <a:cs typeface="Times New Roman" panose="02020603050405020304" pitchFamily="18" charset="0"/>
              </a:rPr>
              <a:t>&lt;/form&gt;</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63</a:t>
            </a:fld>
            <a:endParaRPr lang="en-US" dirty="0"/>
          </a:p>
        </p:txBody>
      </p:sp>
      <p:graphicFrame>
        <p:nvGraphicFramePr>
          <p:cNvPr id="8" name="Content Placeholder 2"/>
          <p:cNvGraphicFramePr>
            <a:graphicFrameLocks/>
          </p:cNvGraphicFramePr>
          <p:nvPr>
            <p:extLst>
              <p:ext uri="{D42A27DB-BD31-4B8C-83A1-F6EECF244321}">
                <p14:modId xmlns:p14="http://schemas.microsoft.com/office/powerpoint/2010/main" xmlns="" val="3143704275"/>
              </p:ext>
            </p:extLst>
          </p:nvPr>
        </p:nvGraphicFramePr>
        <p:xfrm>
          <a:off x="747131" y="4382895"/>
          <a:ext cx="10869612" cy="2338580"/>
        </p:xfrm>
        <a:graphic>
          <a:graphicData uri="http://schemas.openxmlformats.org/drawingml/2006/table">
            <a:tbl>
              <a:tblPr firstRow="1" bandRow="1">
                <a:tableStyleId>{5202B0CA-FC54-4496-8BCA-5EF66A818D29}</a:tableStyleId>
              </a:tblPr>
              <a:tblGrid>
                <a:gridCol w="1853819"/>
                <a:gridCol w="9015793"/>
              </a:tblGrid>
              <a:tr h="467716">
                <a:tc>
                  <a:txBody>
                    <a:bodyPr/>
                    <a:lstStyle/>
                    <a:p>
                      <a:pPr>
                        <a:lnSpc>
                          <a:spcPct val="150000"/>
                        </a:lnSpc>
                      </a:pPr>
                      <a:r>
                        <a:rPr lang="en-US" sz="1600" dirty="0" smtClean="0">
                          <a:latin typeface="Times New Roman" panose="02020603050405020304" pitchFamily="18" charset="0"/>
                          <a:cs typeface="Times New Roman" panose="02020603050405020304" pitchFamily="18" charset="0"/>
                        </a:rPr>
                        <a:t>Attribute</a:t>
                      </a:r>
                      <a:endParaRPr lang="en-US" sz="16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1600" dirty="0" smtClean="0">
                          <a:latin typeface="Times New Roman" panose="02020603050405020304" pitchFamily="18" charset="0"/>
                          <a:cs typeface="Times New Roman" panose="02020603050405020304" pitchFamily="18" charset="0"/>
                        </a:rPr>
                        <a:t>Description</a:t>
                      </a:r>
                      <a:endParaRPr lang="en-US" sz="1600" dirty="0">
                        <a:latin typeface="Times New Roman" panose="02020603050405020304" pitchFamily="18" charset="0"/>
                        <a:cs typeface="Times New Roman" panose="02020603050405020304" pitchFamily="18" charset="0"/>
                      </a:endParaRP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name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Used to give a name to the control which is sent to the server to be recognized and get the value.</a:t>
                      </a: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multiple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If set to "multiple" then allows a user to select multiple items from the menu.</a:t>
                      </a: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value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The value that will be used if an option in the select box is selected.</a:t>
                      </a: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selected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Specifies that this option should be the initially selected value when the page loads.</a:t>
                      </a:r>
                    </a:p>
                  </a:txBody>
                  <a:tcPr/>
                </a:tc>
              </a:tr>
            </a:tbl>
          </a:graphicData>
        </a:graphic>
      </p:graphicFrame>
    </p:spTree>
    <p:extLst>
      <p:ext uri="{BB962C8B-B14F-4D97-AF65-F5344CB8AC3E}">
        <p14:creationId xmlns:p14="http://schemas.microsoft.com/office/powerpoint/2010/main" xmlns="" val="42503019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HTML Form Controls: Button Controls</a:t>
            </a:r>
          </a:p>
        </p:txBody>
      </p:sp>
      <p:sp>
        <p:nvSpPr>
          <p:cNvPr id="12" name="Content Placeholder 2"/>
          <p:cNvSpPr>
            <a:spLocks noGrp="1"/>
          </p:cNvSpPr>
          <p:nvPr>
            <p:ph idx="1"/>
          </p:nvPr>
        </p:nvSpPr>
        <p:spPr>
          <a:xfrm>
            <a:off x="746974" y="1179043"/>
            <a:ext cx="10869769" cy="5350546"/>
          </a:xfrm>
        </p:spPr>
        <p:txBody>
          <a:bodyPr>
            <a:normAutofit/>
          </a:bodyPr>
          <a:lstStyle/>
          <a:p>
            <a:pPr algn="just">
              <a:lnSpc>
                <a:spcPct val="100000"/>
              </a:lnSpc>
            </a:pPr>
            <a:r>
              <a:rPr lang="en-US" sz="1800" dirty="0">
                <a:latin typeface="Times New Roman" panose="02020603050405020304" pitchFamily="18" charset="0"/>
                <a:cs typeface="Times New Roman" panose="02020603050405020304" pitchFamily="18" charset="0"/>
              </a:rPr>
              <a:t>There are various ways in HTML to create clickable buttons. You can also create a clickable button using &lt;input&gt; tag by setting its type attribute to button</a:t>
            </a:r>
            <a:r>
              <a:rPr lang="en-US" sz="1800" dirty="0" smtClean="0">
                <a:latin typeface="Times New Roman" panose="02020603050405020304" pitchFamily="18" charset="0"/>
                <a:cs typeface="Times New Roman" panose="02020603050405020304" pitchFamily="18" charset="0"/>
              </a:rPr>
              <a:t>.</a:t>
            </a:r>
          </a:p>
          <a:p>
            <a:pPr algn="just">
              <a:lnSpc>
                <a:spcPct val="100000"/>
              </a:lnSpc>
            </a:pPr>
            <a:r>
              <a:rPr lang="en-US" sz="1800" b="1" i="1" u="sng"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p>
          <a:p>
            <a:pPr marL="457200" lvl="1" indent="0" algn="just">
              <a:lnSpc>
                <a:spcPct val="100000"/>
              </a:lnSpc>
              <a:buNone/>
            </a:pPr>
            <a:r>
              <a:rPr lang="en-US" sz="1800" dirty="0">
                <a:latin typeface="Times New Roman" panose="02020603050405020304" pitchFamily="18" charset="0"/>
                <a:cs typeface="Times New Roman" panose="02020603050405020304" pitchFamily="18" charset="0"/>
              </a:rPr>
              <a:t>	&lt;form&gt;</a:t>
            </a:r>
          </a:p>
          <a:p>
            <a:pPr marL="457200" lvl="1"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input type="submit" name="submit" value="Submit" /&gt;</a:t>
            </a:r>
          </a:p>
          <a:p>
            <a:pPr marL="457200" lvl="1"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input type="reset" name="reset" value="Reset" /&gt;</a:t>
            </a:r>
          </a:p>
          <a:p>
            <a:pPr marL="457200" lvl="1"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input type="button" name="ok" value="OK" /&gt;</a:t>
            </a:r>
          </a:p>
          <a:p>
            <a:pPr marL="457200" lvl="1"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input type="image" name="</a:t>
            </a:r>
            <a:r>
              <a:rPr lang="en-US" sz="1800" dirty="0" err="1">
                <a:latin typeface="Times New Roman" panose="02020603050405020304" pitchFamily="18" charset="0"/>
                <a:cs typeface="Times New Roman" panose="02020603050405020304" pitchFamily="18" charset="0"/>
              </a:rPr>
              <a:t>imagebutton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src</a:t>
            </a:r>
            <a:r>
              <a:rPr lang="en-US" sz="1800" dirty="0">
                <a:latin typeface="Times New Roman" panose="02020603050405020304" pitchFamily="18" charset="0"/>
                <a:cs typeface="Times New Roman" panose="02020603050405020304" pitchFamily="18" charset="0"/>
              </a:rPr>
              <a:t>="/html/images/logo.png" /&gt;</a:t>
            </a:r>
          </a:p>
          <a:p>
            <a:pPr marL="457200" lvl="1"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form&gt;</a:t>
            </a:r>
            <a:endParaRPr lang="en-US" sz="1800" dirty="0" smtClean="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64</a:t>
            </a:fld>
            <a:endParaRPr lang="en-US" dirty="0"/>
          </a:p>
        </p:txBody>
      </p:sp>
      <p:graphicFrame>
        <p:nvGraphicFramePr>
          <p:cNvPr id="8" name="Content Placeholder 2"/>
          <p:cNvGraphicFramePr>
            <a:graphicFrameLocks/>
          </p:cNvGraphicFramePr>
          <p:nvPr>
            <p:extLst>
              <p:ext uri="{D42A27DB-BD31-4B8C-83A1-F6EECF244321}">
                <p14:modId xmlns:p14="http://schemas.microsoft.com/office/powerpoint/2010/main" xmlns="" val="1981968310"/>
              </p:ext>
            </p:extLst>
          </p:nvPr>
        </p:nvGraphicFramePr>
        <p:xfrm>
          <a:off x="747131" y="4382895"/>
          <a:ext cx="10869612" cy="2338580"/>
        </p:xfrm>
        <a:graphic>
          <a:graphicData uri="http://schemas.openxmlformats.org/drawingml/2006/table">
            <a:tbl>
              <a:tblPr firstRow="1" bandRow="1">
                <a:tableStyleId>{5202B0CA-FC54-4496-8BCA-5EF66A818D29}</a:tableStyleId>
              </a:tblPr>
              <a:tblGrid>
                <a:gridCol w="1853819"/>
                <a:gridCol w="9015793"/>
              </a:tblGrid>
              <a:tr h="467716">
                <a:tc>
                  <a:txBody>
                    <a:bodyPr/>
                    <a:lstStyle/>
                    <a:p>
                      <a:pPr>
                        <a:lnSpc>
                          <a:spcPct val="150000"/>
                        </a:lnSpc>
                      </a:pPr>
                      <a:r>
                        <a:rPr lang="en-US" sz="1600" dirty="0" smtClean="0">
                          <a:latin typeface="Times New Roman" panose="02020603050405020304" pitchFamily="18" charset="0"/>
                          <a:cs typeface="Times New Roman" panose="02020603050405020304" pitchFamily="18" charset="0"/>
                        </a:rPr>
                        <a:t>Type</a:t>
                      </a:r>
                      <a:endParaRPr lang="en-US" sz="16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1600" dirty="0" smtClean="0">
                          <a:latin typeface="Times New Roman" panose="02020603050405020304" pitchFamily="18" charset="0"/>
                          <a:cs typeface="Times New Roman" panose="02020603050405020304" pitchFamily="18" charset="0"/>
                        </a:rPr>
                        <a:t>Description</a:t>
                      </a:r>
                      <a:endParaRPr lang="en-US" sz="1600" dirty="0">
                        <a:latin typeface="Times New Roman" panose="02020603050405020304" pitchFamily="18" charset="0"/>
                        <a:cs typeface="Times New Roman" panose="02020603050405020304" pitchFamily="18" charset="0"/>
                      </a:endParaRP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submit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This creates a button that automatically submits a form.</a:t>
                      </a: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reset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This creates a button that automatically resets form controls to their initial values.</a:t>
                      </a: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button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This creates a button that is used to trigger a client-side script when the user clicks that button.</a:t>
                      </a:r>
                    </a:p>
                  </a:txBody>
                  <a:tcPr/>
                </a:tc>
              </a:tr>
              <a:tr h="4677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image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This creates a clickable button but we can use an image as background of the button.</a:t>
                      </a:r>
                    </a:p>
                  </a:txBody>
                  <a:tcPr/>
                </a:tc>
              </a:tr>
            </a:tbl>
          </a:graphicData>
        </a:graphic>
      </p:graphicFrame>
    </p:spTree>
    <p:extLst>
      <p:ext uri="{BB962C8B-B14F-4D97-AF65-F5344CB8AC3E}">
        <p14:creationId xmlns:p14="http://schemas.microsoft.com/office/powerpoint/2010/main" xmlns="" val="3306018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Basics of HTML</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934345"/>
            <a:ext cx="10606825" cy="5177307"/>
          </a:xfrm>
        </p:spPr>
        <p:txBody>
          <a:bodyPr>
            <a:noAutofit/>
          </a:bodyPr>
          <a:lstStyle/>
          <a:p>
            <a:pPr marL="0" indent="0" algn="just">
              <a:lnSpc>
                <a:spcPct val="100000"/>
              </a:lnSpc>
              <a:buNone/>
            </a:pPr>
            <a:r>
              <a:rPr lang="en-US" sz="2000" b="1" i="1" dirty="0">
                <a:latin typeface="Times New Roman" panose="02020603050405020304" pitchFamily="18" charset="0"/>
                <a:cs typeface="Times New Roman" panose="02020603050405020304" pitchFamily="18" charset="0"/>
              </a:rPr>
              <a:t>HTML </a:t>
            </a:r>
            <a:r>
              <a:rPr lang="en-US" sz="2000" b="1" i="1" dirty="0" smtClean="0">
                <a:latin typeface="Times New Roman" panose="02020603050405020304" pitchFamily="18" charset="0"/>
                <a:cs typeface="Times New Roman" panose="02020603050405020304" pitchFamily="18" charset="0"/>
              </a:rPr>
              <a:t>Links </a:t>
            </a:r>
            <a:r>
              <a:rPr lang="en-US" sz="2000" b="1" i="1" dirty="0" smtClean="0">
                <a:solidFill>
                  <a:schemeClr val="tx2">
                    <a:lumMod val="75000"/>
                  </a:schemeClr>
                </a:solidFill>
                <a:latin typeface="Times New Roman" panose="02020603050405020304" pitchFamily="18" charset="0"/>
                <a:cs typeface="Times New Roman" panose="02020603050405020304" pitchFamily="18" charset="0"/>
              </a:rPr>
              <a:t>(e.g</a:t>
            </a:r>
            <a:r>
              <a:rPr lang="en-US" sz="2000" b="1" i="1" dirty="0">
                <a:solidFill>
                  <a:schemeClr val="tx2">
                    <a:lumMod val="75000"/>
                  </a:schemeClr>
                </a:solidFill>
                <a:latin typeface="Times New Roman" panose="02020603050405020304" pitchFamily="18" charset="0"/>
                <a:cs typeface="Times New Roman" panose="02020603050405020304" pitchFamily="18" charset="0"/>
              </a:rPr>
              <a:t>. &lt;a </a:t>
            </a:r>
            <a:r>
              <a:rPr lang="en-US" sz="2000" b="1" i="1" dirty="0" err="1">
                <a:solidFill>
                  <a:schemeClr val="tx2">
                    <a:lumMod val="75000"/>
                  </a:schemeClr>
                </a:solidFill>
                <a:latin typeface="Times New Roman" panose="02020603050405020304" pitchFamily="18" charset="0"/>
                <a:cs typeface="Times New Roman" panose="02020603050405020304" pitchFamily="18" charset="0"/>
              </a:rPr>
              <a:t>href</a:t>
            </a:r>
            <a:r>
              <a:rPr lang="en-US" sz="2000" b="1" i="1" dirty="0">
                <a:solidFill>
                  <a:schemeClr val="tx2">
                    <a:lumMod val="75000"/>
                  </a:schemeClr>
                </a:solidFill>
                <a:latin typeface="Times New Roman" panose="02020603050405020304" pitchFamily="18" charset="0"/>
                <a:cs typeface="Times New Roman" panose="02020603050405020304" pitchFamily="18" charset="0"/>
              </a:rPr>
              <a:t>="home.html"&gt; My homepage &lt;/a&gt;)</a:t>
            </a:r>
          </a:p>
          <a:p>
            <a:pPr algn="just">
              <a:lnSpc>
                <a:spcPct val="100000"/>
              </a:lnSpc>
            </a:pPr>
            <a:r>
              <a:rPr lang="en-US" sz="1800" dirty="0">
                <a:latin typeface="Times New Roman" panose="02020603050405020304" pitchFamily="18" charset="0"/>
                <a:cs typeface="Times New Roman" panose="02020603050405020304" pitchFamily="18" charset="0"/>
              </a:rPr>
              <a:t>HTML links are defined with the &lt;a&gt; </a:t>
            </a:r>
            <a:r>
              <a:rPr lang="en-US" sz="1800" dirty="0" smtClean="0">
                <a:latin typeface="Times New Roman" panose="02020603050405020304" pitchFamily="18" charset="0"/>
                <a:cs typeface="Times New Roman" panose="02020603050405020304" pitchFamily="18" charset="0"/>
              </a:rPr>
              <a:t>tag</a:t>
            </a:r>
            <a:r>
              <a:rPr lang="en-US" sz="1800" dirty="0">
                <a:latin typeface="Times New Roman" panose="02020603050405020304" pitchFamily="18" charset="0"/>
                <a:cs typeface="Times New Roman" panose="02020603050405020304" pitchFamily="18" charset="0"/>
              </a:rPr>
              <a:t>. The link's destination is specified in the </a:t>
            </a:r>
            <a:r>
              <a:rPr lang="en-US" sz="1800" dirty="0" err="1">
                <a:latin typeface="Times New Roman" panose="02020603050405020304" pitchFamily="18" charset="0"/>
                <a:cs typeface="Times New Roman" panose="02020603050405020304" pitchFamily="18" charset="0"/>
              </a:rPr>
              <a:t>href</a:t>
            </a:r>
            <a:r>
              <a:rPr lang="en-US" sz="1800" dirty="0">
                <a:latin typeface="Times New Roman" panose="02020603050405020304" pitchFamily="18" charset="0"/>
                <a:cs typeface="Times New Roman" panose="02020603050405020304" pitchFamily="18" charset="0"/>
              </a:rPr>
              <a:t> attribute</a:t>
            </a:r>
            <a:r>
              <a:rPr lang="en-US" sz="1800" dirty="0" smtClean="0">
                <a:latin typeface="Times New Roman" panose="02020603050405020304" pitchFamily="18" charset="0"/>
                <a:cs typeface="Times New Roman" panose="02020603050405020304" pitchFamily="18" charset="0"/>
              </a:rPr>
              <a:t>.</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i="1" dirty="0">
                <a:latin typeface="Times New Roman" panose="02020603050405020304" pitchFamily="18" charset="0"/>
                <a:cs typeface="Times New Roman" panose="02020603050405020304" pitchFamily="18" charset="0"/>
              </a:rPr>
              <a:t>HTML </a:t>
            </a:r>
            <a:r>
              <a:rPr lang="en-US" sz="2000" b="1" i="1" dirty="0" smtClean="0">
                <a:latin typeface="Times New Roman" panose="02020603050405020304" pitchFamily="18" charset="0"/>
                <a:cs typeface="Times New Roman" panose="02020603050405020304" pitchFamily="18" charset="0"/>
              </a:rPr>
              <a:t>Images </a:t>
            </a:r>
            <a:r>
              <a:rPr lang="en-US" sz="2000" b="1" i="1" dirty="0" smtClean="0">
                <a:solidFill>
                  <a:schemeClr val="tx2">
                    <a:lumMod val="75000"/>
                  </a:schemeClr>
                </a:solidFill>
                <a:latin typeface="Times New Roman" panose="02020603050405020304" pitchFamily="18" charset="0"/>
                <a:cs typeface="Times New Roman" panose="02020603050405020304" pitchFamily="18" charset="0"/>
              </a:rPr>
              <a:t>(e.g</a:t>
            </a:r>
            <a:r>
              <a:rPr lang="en-US" sz="2000" b="1" i="1" dirty="0">
                <a:solidFill>
                  <a:schemeClr val="tx2">
                    <a:lumMod val="75000"/>
                  </a:schemeClr>
                </a:solidFill>
                <a:latin typeface="Times New Roman" panose="02020603050405020304" pitchFamily="18" charset="0"/>
                <a:cs typeface="Times New Roman" panose="02020603050405020304" pitchFamily="18" charset="0"/>
              </a:rPr>
              <a:t>. &lt;</a:t>
            </a:r>
            <a:r>
              <a:rPr lang="en-US" sz="2000" b="1" i="1" dirty="0" err="1">
                <a:solidFill>
                  <a:schemeClr val="tx2">
                    <a:lumMod val="75000"/>
                  </a:schemeClr>
                </a:solidFill>
                <a:latin typeface="Times New Roman" panose="02020603050405020304" pitchFamily="18" charset="0"/>
                <a:cs typeface="Times New Roman" panose="02020603050405020304" pitchFamily="18" charset="0"/>
              </a:rPr>
              <a:t>img</a:t>
            </a:r>
            <a:r>
              <a:rPr lang="en-US" sz="2000" b="1" i="1" dirty="0">
                <a:solidFill>
                  <a:schemeClr val="tx2">
                    <a:lumMod val="75000"/>
                  </a:schemeClr>
                </a:solidFill>
                <a:latin typeface="Times New Roman" panose="02020603050405020304" pitchFamily="18" charset="0"/>
                <a:cs typeface="Times New Roman" panose="02020603050405020304" pitchFamily="18" charset="0"/>
              </a:rPr>
              <a:t> </a:t>
            </a:r>
            <a:r>
              <a:rPr lang="en-US" sz="2000" b="1" i="1" dirty="0" err="1">
                <a:solidFill>
                  <a:schemeClr val="tx2">
                    <a:lumMod val="75000"/>
                  </a:schemeClr>
                </a:solidFill>
                <a:latin typeface="Times New Roman" panose="02020603050405020304" pitchFamily="18" charset="0"/>
                <a:cs typeface="Times New Roman" panose="02020603050405020304" pitchFamily="18" charset="0"/>
              </a:rPr>
              <a:t>src</a:t>
            </a:r>
            <a:r>
              <a:rPr lang="en-US" sz="2000" b="1" i="1" dirty="0">
                <a:solidFill>
                  <a:schemeClr val="tx2">
                    <a:lumMod val="75000"/>
                  </a:schemeClr>
                </a:solidFill>
                <a:latin typeface="Times New Roman" panose="02020603050405020304" pitchFamily="18" charset="0"/>
                <a:cs typeface="Times New Roman" panose="02020603050405020304" pitchFamily="18" charset="0"/>
              </a:rPr>
              <a:t>="photo.jpg"&gt;)</a:t>
            </a:r>
          </a:p>
          <a:p>
            <a:pPr algn="just">
              <a:lnSpc>
                <a:spcPct val="100000"/>
              </a:lnSpc>
            </a:pPr>
            <a:r>
              <a:rPr lang="en-US" sz="1800" dirty="0">
                <a:latin typeface="Times New Roman" panose="02020603050405020304" pitchFamily="18" charset="0"/>
                <a:cs typeface="Times New Roman" panose="02020603050405020304" pitchFamily="18" charset="0"/>
              </a:rPr>
              <a:t>HTML images are defined with the &lt;</a:t>
            </a:r>
            <a:r>
              <a:rPr lang="en-US" sz="1800" dirty="0" err="1">
                <a:latin typeface="Times New Roman" panose="02020603050405020304" pitchFamily="18" charset="0"/>
                <a:cs typeface="Times New Roman" panose="02020603050405020304" pitchFamily="18" charset="0"/>
              </a:rPr>
              <a:t>img</a:t>
            </a:r>
            <a:r>
              <a:rPr lang="en-US" sz="1800" dirty="0">
                <a:latin typeface="Times New Roman" panose="02020603050405020304" pitchFamily="18" charset="0"/>
                <a:cs typeface="Times New Roman" panose="02020603050405020304" pitchFamily="18" charset="0"/>
              </a:rPr>
              <a:t>&gt; tag</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The source file (</a:t>
            </a:r>
            <a:r>
              <a:rPr lang="en-US" sz="1800" dirty="0" err="1">
                <a:latin typeface="Times New Roman" panose="02020603050405020304" pitchFamily="18" charset="0"/>
                <a:cs typeface="Times New Roman" panose="02020603050405020304" pitchFamily="18" charset="0"/>
              </a:rPr>
              <a:t>src</a:t>
            </a:r>
            <a:r>
              <a:rPr lang="en-US" sz="1800" dirty="0">
                <a:latin typeface="Times New Roman" panose="02020603050405020304" pitchFamily="18" charset="0"/>
                <a:cs typeface="Times New Roman" panose="02020603050405020304" pitchFamily="18" charset="0"/>
              </a:rPr>
              <a:t>), alternative </a:t>
            </a:r>
            <a:r>
              <a:rPr lang="en-US" sz="1800" dirty="0" smtClean="0">
                <a:latin typeface="Times New Roman" panose="02020603050405020304" pitchFamily="18" charset="0"/>
                <a:cs typeface="Times New Roman" panose="02020603050405020304" pitchFamily="18" charset="0"/>
              </a:rPr>
              <a:t>text </a:t>
            </a:r>
            <a:r>
              <a:rPr lang="en-US" sz="1800" dirty="0">
                <a:latin typeface="Times New Roman" panose="02020603050405020304" pitchFamily="18" charset="0"/>
                <a:cs typeface="Times New Roman" panose="02020603050405020304" pitchFamily="18" charset="0"/>
              </a:rPr>
              <a:t>(alt), width, and height are provided as </a:t>
            </a:r>
            <a:r>
              <a:rPr lang="en-US" sz="1800" dirty="0" smtClean="0">
                <a:latin typeface="Times New Roman" panose="02020603050405020304" pitchFamily="18" charset="0"/>
                <a:cs typeface="Times New Roman" panose="02020603050405020304" pitchFamily="18" charset="0"/>
              </a:rPr>
              <a:t>attributes.</a:t>
            </a:r>
          </a:p>
          <a:p>
            <a:pPr marL="0" indent="0" algn="just">
              <a:lnSpc>
                <a:spcPct val="100000"/>
              </a:lnSpc>
              <a:buNone/>
            </a:pPr>
            <a:r>
              <a:rPr lang="en-US" sz="2000" b="1" i="1" dirty="0">
                <a:latin typeface="Times New Roman" panose="02020603050405020304" pitchFamily="18" charset="0"/>
                <a:cs typeface="Times New Roman" panose="02020603050405020304" pitchFamily="18" charset="0"/>
              </a:rPr>
              <a:t>Line </a:t>
            </a:r>
            <a:r>
              <a:rPr lang="en-US" sz="2000" b="1" i="1" dirty="0" smtClean="0">
                <a:latin typeface="Times New Roman" panose="02020603050405020304" pitchFamily="18" charset="0"/>
                <a:cs typeface="Times New Roman" panose="02020603050405020304" pitchFamily="18" charset="0"/>
              </a:rPr>
              <a:t>Break</a:t>
            </a:r>
            <a:endParaRPr lang="en-US" sz="2000" b="1" i="1"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Whenever you use the &lt;</a:t>
            </a:r>
            <a:r>
              <a:rPr lang="en-US" sz="1800" dirty="0" err="1">
                <a:latin typeface="Times New Roman" panose="02020603050405020304" pitchFamily="18" charset="0"/>
                <a:cs typeface="Times New Roman" panose="02020603050405020304" pitchFamily="18" charset="0"/>
              </a:rPr>
              <a:t>br</a:t>
            </a:r>
            <a:r>
              <a:rPr lang="en-US" sz="1800" dirty="0">
                <a:latin typeface="Times New Roman" panose="02020603050405020304" pitchFamily="18" charset="0"/>
                <a:cs typeface="Times New Roman" panose="02020603050405020304" pitchFamily="18" charset="0"/>
              </a:rPr>
              <a:t> /&gt; element, anything following it starts from the next line. This tag is an example of an empty element, where you do not need opening and closing tags, as there is nothing to go in between them</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The &lt;</a:t>
            </a:r>
            <a:r>
              <a:rPr lang="en-US" sz="1800" dirty="0" err="1">
                <a:latin typeface="Times New Roman" panose="02020603050405020304" pitchFamily="18" charset="0"/>
                <a:cs typeface="Times New Roman" panose="02020603050405020304" pitchFamily="18" charset="0"/>
              </a:rPr>
              <a:t>br</a:t>
            </a:r>
            <a:r>
              <a:rPr lang="en-US" sz="1800" dirty="0">
                <a:latin typeface="Times New Roman" panose="02020603050405020304" pitchFamily="18" charset="0"/>
                <a:cs typeface="Times New Roman" panose="02020603050405020304" pitchFamily="18" charset="0"/>
              </a:rPr>
              <a:t> /&gt; tag has a space between the characters </a:t>
            </a:r>
            <a:r>
              <a:rPr lang="en-US" sz="1800" dirty="0" err="1">
                <a:latin typeface="Times New Roman" panose="02020603050405020304" pitchFamily="18" charset="0"/>
                <a:cs typeface="Times New Roman" panose="02020603050405020304" pitchFamily="18" charset="0"/>
              </a:rPr>
              <a:t>br</a:t>
            </a:r>
            <a:r>
              <a:rPr lang="en-US" sz="1800" dirty="0">
                <a:latin typeface="Times New Roman" panose="02020603050405020304" pitchFamily="18" charset="0"/>
                <a:cs typeface="Times New Roman" panose="02020603050405020304" pitchFamily="18" charset="0"/>
              </a:rPr>
              <a:t> and the forward slash. If you omit this space, older browsers will have trouble rendering the line break, while if you miss the forward slash character and just use &lt;</a:t>
            </a:r>
            <a:r>
              <a:rPr lang="en-US" sz="1800" dirty="0" err="1">
                <a:latin typeface="Times New Roman" panose="02020603050405020304" pitchFamily="18" charset="0"/>
                <a:cs typeface="Times New Roman" panose="02020603050405020304" pitchFamily="18" charset="0"/>
              </a:rPr>
              <a:t>br</a:t>
            </a:r>
            <a:r>
              <a:rPr lang="en-US" sz="1800" dirty="0">
                <a:latin typeface="Times New Roman" panose="02020603050405020304" pitchFamily="18" charset="0"/>
                <a:cs typeface="Times New Roman" panose="02020603050405020304" pitchFamily="18" charset="0"/>
              </a:rPr>
              <a:t>&gt; it is not valid in </a:t>
            </a:r>
            <a:r>
              <a:rPr lang="en-US" sz="1800" dirty="0" smtClean="0">
                <a:latin typeface="Times New Roman" panose="02020603050405020304" pitchFamily="18" charset="0"/>
                <a:cs typeface="Times New Roman" panose="02020603050405020304" pitchFamily="18" charset="0"/>
              </a:rPr>
              <a:t>XHTML.</a:t>
            </a:r>
            <a:endParaRPr lang="en-US" sz="18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7</a:t>
            </a:fld>
            <a:endParaRPr lang="en-US" dirty="0"/>
          </a:p>
        </p:txBody>
      </p:sp>
    </p:spTree>
    <p:extLst>
      <p:ext uri="{BB962C8B-B14F-4D97-AF65-F5344CB8AC3E}">
        <p14:creationId xmlns:p14="http://schemas.microsoft.com/office/powerpoint/2010/main" xmlns="" val="1586975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Basics of HTML</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60038" y="1064974"/>
            <a:ext cx="10606825" cy="5177307"/>
          </a:xfrm>
        </p:spPr>
        <p:txBody>
          <a:bodyPr>
            <a:noAutofit/>
          </a:bodyPr>
          <a:lstStyle/>
          <a:p>
            <a:pPr marL="0" indent="0">
              <a:lnSpc>
                <a:spcPct val="150000"/>
              </a:lnSpc>
              <a:buNone/>
            </a:pPr>
            <a:r>
              <a:rPr lang="en-US" sz="2000" b="1" i="1" dirty="0" smtClean="0">
                <a:latin typeface="Times New Roman" panose="02020603050405020304" pitchFamily="18" charset="0"/>
                <a:cs typeface="Times New Roman" panose="02020603050405020304" pitchFamily="18" charset="0"/>
              </a:rPr>
              <a:t>Example</a:t>
            </a:r>
            <a:r>
              <a:rPr lang="en-US" sz="2000" b="1" i="1" dirty="0">
                <a:latin typeface="Times New Roman" panose="02020603050405020304" pitchFamily="18" charset="0"/>
                <a:cs typeface="Times New Roman" panose="02020603050405020304" pitchFamily="18" charset="0"/>
              </a:rPr>
              <a:t>: </a:t>
            </a:r>
            <a:endParaRPr lang="en-US" sz="2000" b="1" i="1" dirty="0" smtClean="0">
              <a:latin typeface="Times New Roman" panose="02020603050405020304" pitchFamily="18" charset="0"/>
              <a:cs typeface="Times New Roman" panose="02020603050405020304" pitchFamily="18" charset="0"/>
            </a:endParaRPr>
          </a:p>
          <a:p>
            <a:pPr marL="0" indent="0">
              <a:lnSpc>
                <a:spcPct val="100000"/>
              </a:lnSpc>
              <a:buNone/>
            </a:pPr>
            <a:r>
              <a:rPr lang="en-US" sz="1800" dirty="0" smtClean="0">
                <a:latin typeface="Times New Roman" panose="02020603050405020304" pitchFamily="18" charset="0"/>
                <a:cs typeface="Times New Roman" panose="02020603050405020304" pitchFamily="18" charset="0"/>
              </a:rPr>
              <a:t>&lt;</a:t>
            </a:r>
            <a:r>
              <a:rPr lang="en-US" sz="1800" dirty="0">
                <a:latin typeface="Times New Roman" panose="02020603050405020304" pitchFamily="18" charset="0"/>
                <a:cs typeface="Times New Roman" panose="02020603050405020304" pitchFamily="18" charset="0"/>
              </a:rPr>
              <a:t>p&gt;Hello&lt;</a:t>
            </a:r>
            <a:r>
              <a:rPr lang="en-US" sz="1800" dirty="0" err="1">
                <a:latin typeface="Times New Roman" panose="02020603050405020304" pitchFamily="18" charset="0"/>
                <a:cs typeface="Times New Roman" panose="02020603050405020304" pitchFamily="18" charset="0"/>
              </a:rPr>
              <a:t>br</a:t>
            </a:r>
            <a:r>
              <a:rPr lang="en-US" sz="1800" dirty="0">
                <a:latin typeface="Times New Roman" panose="02020603050405020304" pitchFamily="18" charset="0"/>
                <a:cs typeface="Times New Roman" panose="02020603050405020304" pitchFamily="18" charset="0"/>
              </a:rPr>
              <a:t> /&gt;</a:t>
            </a:r>
          </a:p>
          <a:p>
            <a:pPr marL="0" indent="0">
              <a:lnSpc>
                <a:spcPct val="100000"/>
              </a:lnSpc>
              <a:buNone/>
            </a:pPr>
            <a:r>
              <a:rPr lang="en-US" sz="1800" dirty="0">
                <a:latin typeface="Times New Roman" panose="02020603050405020304" pitchFamily="18" charset="0"/>
                <a:cs typeface="Times New Roman" panose="02020603050405020304" pitchFamily="18" charset="0"/>
              </a:rPr>
              <a:t>You delivered your assignment </a:t>
            </a:r>
            <a:r>
              <a:rPr lang="en-US" sz="1800" dirty="0" smtClean="0">
                <a:latin typeface="Times New Roman" panose="02020603050405020304" pitchFamily="18" charset="0"/>
                <a:cs typeface="Times New Roman" panose="02020603050405020304" pitchFamily="18" charset="0"/>
              </a:rPr>
              <a:t>on time.&lt;</a:t>
            </a:r>
            <a:r>
              <a:rPr lang="en-US" sz="1800" dirty="0" err="1">
                <a:latin typeface="Times New Roman" panose="02020603050405020304" pitchFamily="18" charset="0"/>
                <a:cs typeface="Times New Roman" panose="02020603050405020304" pitchFamily="18" charset="0"/>
              </a:rPr>
              <a:t>br</a:t>
            </a:r>
            <a:r>
              <a:rPr lang="en-US" sz="1800" dirty="0">
                <a:latin typeface="Times New Roman" panose="02020603050405020304" pitchFamily="18" charset="0"/>
                <a:cs typeface="Times New Roman" panose="02020603050405020304" pitchFamily="18" charset="0"/>
              </a:rPr>
              <a:t> /&gt;</a:t>
            </a:r>
          </a:p>
          <a:p>
            <a:pPr marL="0" indent="0">
              <a:lnSpc>
                <a:spcPct val="100000"/>
              </a:lnSpc>
              <a:buNone/>
            </a:pPr>
            <a:r>
              <a:rPr lang="en-US" sz="1800" dirty="0">
                <a:latin typeface="Times New Roman" panose="02020603050405020304" pitchFamily="18" charset="0"/>
                <a:cs typeface="Times New Roman" panose="02020603050405020304" pitchFamily="18" charset="0"/>
              </a:rPr>
              <a:t>Thanks&lt;</a:t>
            </a:r>
            <a:r>
              <a:rPr lang="en-US" sz="1800" dirty="0" err="1">
                <a:latin typeface="Times New Roman" panose="02020603050405020304" pitchFamily="18" charset="0"/>
                <a:cs typeface="Times New Roman" panose="02020603050405020304" pitchFamily="18" charset="0"/>
              </a:rPr>
              <a:t>br</a:t>
            </a:r>
            <a:r>
              <a:rPr lang="en-US" sz="1800" dirty="0">
                <a:latin typeface="Times New Roman" panose="02020603050405020304" pitchFamily="18" charset="0"/>
                <a:cs typeface="Times New Roman" panose="02020603050405020304" pitchFamily="18" charset="0"/>
              </a:rPr>
              <a:t> /&gt;</a:t>
            </a:r>
          </a:p>
          <a:p>
            <a:pPr marL="0" indent="0">
              <a:lnSpc>
                <a:spcPct val="100000"/>
              </a:lnSpc>
              <a:buNone/>
            </a:pPr>
            <a:r>
              <a:rPr lang="en-US" sz="1800" dirty="0" smtClean="0">
                <a:latin typeface="Times New Roman" panose="02020603050405020304" pitchFamily="18" charset="0"/>
                <a:cs typeface="Times New Roman" panose="02020603050405020304" pitchFamily="18" charset="0"/>
              </a:rPr>
              <a:t>John&lt;/</a:t>
            </a:r>
            <a:r>
              <a:rPr lang="en-US" sz="1800" dirty="0">
                <a:latin typeface="Times New Roman" panose="02020603050405020304" pitchFamily="18" charset="0"/>
                <a:cs typeface="Times New Roman" panose="02020603050405020304" pitchFamily="18" charset="0"/>
              </a:rPr>
              <a:t>p&gt;</a:t>
            </a:r>
            <a:endParaRPr lang="en-US" sz="1800" dirty="0" smtClean="0">
              <a:latin typeface="Times New Roman" panose="02020603050405020304" pitchFamily="18" charset="0"/>
              <a:cs typeface="Times New Roman" panose="02020603050405020304" pitchFamily="18" charset="0"/>
            </a:endParaRPr>
          </a:p>
          <a:p>
            <a:pPr marL="0" indent="0">
              <a:lnSpc>
                <a:spcPct val="150000"/>
              </a:lnSpc>
              <a:buNone/>
            </a:pPr>
            <a:r>
              <a:rPr lang="en-US" sz="2000" b="1" i="1" dirty="0" smtClean="0">
                <a:latin typeface="Times New Roman" panose="02020603050405020304" pitchFamily="18" charset="0"/>
                <a:cs typeface="Times New Roman" panose="02020603050405020304" pitchFamily="18" charset="0"/>
              </a:rPr>
              <a:t>Centering </a:t>
            </a:r>
            <a:r>
              <a:rPr lang="en-US" sz="2000" b="1" i="1" dirty="0">
                <a:latin typeface="Times New Roman" panose="02020603050405020304" pitchFamily="18" charset="0"/>
                <a:cs typeface="Times New Roman" panose="02020603050405020304" pitchFamily="18" charset="0"/>
              </a:rPr>
              <a:t>Content</a:t>
            </a:r>
          </a:p>
          <a:p>
            <a:pPr>
              <a:lnSpc>
                <a:spcPct val="150000"/>
              </a:lnSpc>
            </a:pPr>
            <a:r>
              <a:rPr lang="en-US" sz="2000" dirty="0">
                <a:latin typeface="Times New Roman" panose="02020603050405020304" pitchFamily="18" charset="0"/>
                <a:cs typeface="Times New Roman" panose="02020603050405020304" pitchFamily="18" charset="0"/>
              </a:rPr>
              <a:t>You can use </a:t>
            </a:r>
            <a:r>
              <a:rPr lang="en-US" sz="2000" b="1" dirty="0">
                <a:latin typeface="Times New Roman" panose="02020603050405020304" pitchFamily="18" charset="0"/>
                <a:cs typeface="Times New Roman" panose="02020603050405020304" pitchFamily="18" charset="0"/>
              </a:rPr>
              <a:t>&lt;center&gt;</a:t>
            </a:r>
            <a:r>
              <a:rPr lang="en-US" sz="2000" dirty="0">
                <a:latin typeface="Times New Roman" panose="02020603050405020304" pitchFamily="18" charset="0"/>
                <a:cs typeface="Times New Roman" panose="02020603050405020304" pitchFamily="18" charset="0"/>
              </a:rPr>
              <a:t> tag to put any content in the center of the page or any table cell</a:t>
            </a:r>
            <a:r>
              <a:rPr lang="en-US" sz="20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000" b="1" i="1" dirty="0" smtClean="0">
                <a:latin typeface="Times New Roman" panose="02020603050405020304" pitchFamily="18" charset="0"/>
                <a:cs typeface="Times New Roman" panose="02020603050405020304" pitchFamily="18" charset="0"/>
              </a:rPr>
              <a:t>Example</a:t>
            </a:r>
            <a:r>
              <a:rPr lang="en-US" sz="2000" b="1" i="1" dirty="0">
                <a:latin typeface="Times New Roman" panose="02020603050405020304" pitchFamily="18" charset="0"/>
                <a:cs typeface="Times New Roman" panose="02020603050405020304" pitchFamily="18" charset="0"/>
              </a:rPr>
              <a:t>: </a:t>
            </a:r>
            <a:endParaRPr lang="en-US" sz="2000" b="1" i="1" dirty="0" smtClean="0">
              <a:latin typeface="Times New Roman" panose="02020603050405020304" pitchFamily="18" charset="0"/>
              <a:cs typeface="Times New Roman" panose="02020603050405020304" pitchFamily="18" charset="0"/>
            </a:endParaRPr>
          </a:p>
          <a:p>
            <a:pPr marL="0" indent="0">
              <a:lnSpc>
                <a:spcPct val="100000"/>
              </a:lnSpc>
              <a:buNone/>
            </a:pPr>
            <a:r>
              <a:rPr lang="en-US" sz="1800" dirty="0" smtClean="0">
                <a:latin typeface="Times New Roman" panose="02020603050405020304" pitchFamily="18" charset="0"/>
                <a:cs typeface="Times New Roman" panose="02020603050405020304" pitchFamily="18" charset="0"/>
              </a:rPr>
              <a:t>&lt;</a:t>
            </a:r>
            <a:r>
              <a:rPr lang="en-US" sz="1800" dirty="0">
                <a:latin typeface="Times New Roman" panose="02020603050405020304" pitchFamily="18" charset="0"/>
                <a:cs typeface="Times New Roman" panose="02020603050405020304" pitchFamily="18" charset="0"/>
              </a:rPr>
              <a:t>center&gt;</a:t>
            </a:r>
          </a:p>
          <a:p>
            <a:pPr marL="0" indent="0">
              <a:lnSpc>
                <a:spcPct val="100000"/>
              </a:lnSpc>
              <a:buNone/>
            </a:pPr>
            <a:r>
              <a:rPr lang="en-US" sz="1800" dirty="0">
                <a:latin typeface="Times New Roman" panose="02020603050405020304" pitchFamily="18" charset="0"/>
                <a:cs typeface="Times New Roman" panose="02020603050405020304" pitchFamily="18" charset="0"/>
              </a:rPr>
              <a:t>&lt;p&gt;This text is in the center.&lt;/p&gt;</a:t>
            </a:r>
          </a:p>
          <a:p>
            <a:pPr marL="0" indent="0">
              <a:lnSpc>
                <a:spcPct val="100000"/>
              </a:lnSpc>
              <a:buNone/>
            </a:pPr>
            <a:r>
              <a:rPr lang="en-US" sz="1800" dirty="0">
                <a:latin typeface="Times New Roman" panose="02020603050405020304" pitchFamily="18" charset="0"/>
                <a:cs typeface="Times New Roman" panose="02020603050405020304" pitchFamily="18" charset="0"/>
              </a:rPr>
              <a:t>&lt;/center&gt;</a:t>
            </a:r>
            <a:endParaRPr lang="en-US" sz="1800" dirty="0" smtClean="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8</a:t>
            </a:fld>
            <a:endParaRPr lang="en-US" dirty="0"/>
          </a:p>
        </p:txBody>
      </p:sp>
    </p:spTree>
    <p:extLst>
      <p:ext uri="{BB962C8B-B14F-4D97-AF65-F5344CB8AC3E}">
        <p14:creationId xmlns:p14="http://schemas.microsoft.com/office/powerpoint/2010/main" xmlns="" val="1399518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Some Other Important Tags of HTML</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934345"/>
            <a:ext cx="10606825" cy="5177307"/>
          </a:xfrm>
        </p:spPr>
        <p:txBody>
          <a:bodyPr>
            <a:noAutofit/>
          </a:bodyPr>
          <a:lstStyle/>
          <a:p>
            <a:pPr marL="0" indent="0">
              <a:lnSpc>
                <a:spcPct val="150000"/>
              </a:lnSpc>
              <a:buNone/>
            </a:pPr>
            <a:r>
              <a:rPr lang="en-US" sz="2000" b="1" i="1" dirty="0">
                <a:latin typeface="Times New Roman" panose="02020603050405020304" pitchFamily="18" charset="0"/>
                <a:cs typeface="Times New Roman" panose="02020603050405020304" pitchFamily="18" charset="0"/>
              </a:rPr>
              <a:t>Horizontal </a:t>
            </a:r>
            <a:r>
              <a:rPr lang="en-US" sz="2000" b="1" i="1" dirty="0" smtClean="0">
                <a:latin typeface="Times New Roman" panose="02020603050405020304" pitchFamily="18" charset="0"/>
                <a:cs typeface="Times New Roman" panose="02020603050405020304" pitchFamily="18" charset="0"/>
              </a:rPr>
              <a:t>Lines</a:t>
            </a:r>
          </a:p>
          <a:p>
            <a:pPr>
              <a:lnSpc>
                <a:spcPct val="150000"/>
              </a:lnSpc>
            </a:pPr>
            <a:r>
              <a:rPr lang="en-US" sz="1600" dirty="0">
                <a:solidFill>
                  <a:schemeClr val="tx1">
                    <a:lumMod val="95000"/>
                  </a:schemeClr>
                </a:solidFill>
                <a:latin typeface="Times New Roman" panose="02020603050405020304" pitchFamily="18" charset="0"/>
                <a:cs typeface="Times New Roman" panose="02020603050405020304" pitchFamily="18" charset="0"/>
              </a:rPr>
              <a:t>Horizontal lines are used to visually break-up sections of a document. The &lt;</a:t>
            </a:r>
            <a:r>
              <a:rPr lang="en-US" sz="1600" dirty="0" err="1">
                <a:solidFill>
                  <a:schemeClr val="tx1">
                    <a:lumMod val="95000"/>
                  </a:schemeClr>
                </a:solidFill>
                <a:latin typeface="Times New Roman" panose="02020603050405020304" pitchFamily="18" charset="0"/>
                <a:cs typeface="Times New Roman" panose="02020603050405020304" pitchFamily="18" charset="0"/>
              </a:rPr>
              <a:t>hr</a:t>
            </a:r>
            <a:r>
              <a:rPr lang="en-US" sz="1600" dirty="0">
                <a:solidFill>
                  <a:schemeClr val="tx1">
                    <a:lumMod val="95000"/>
                  </a:schemeClr>
                </a:solidFill>
                <a:latin typeface="Times New Roman" panose="02020603050405020304" pitchFamily="18" charset="0"/>
                <a:cs typeface="Times New Roman" panose="02020603050405020304" pitchFamily="18" charset="0"/>
              </a:rPr>
              <a:t>&gt; tag creates a line from the current position in the document to the right margin and breaks the line accordingly</a:t>
            </a:r>
            <a:r>
              <a:rPr lang="en-US" sz="1600" dirty="0" smtClean="0">
                <a:solidFill>
                  <a:schemeClr val="tx1">
                    <a:lumMod val="95000"/>
                  </a:schemeClr>
                </a:solidFill>
                <a:latin typeface="Times New Roman" panose="02020603050405020304" pitchFamily="18" charset="0"/>
                <a:cs typeface="Times New Roman" panose="02020603050405020304" pitchFamily="18" charset="0"/>
              </a:rPr>
              <a:t>.</a:t>
            </a:r>
          </a:p>
          <a:p>
            <a:pPr marL="0" indent="0">
              <a:lnSpc>
                <a:spcPct val="100000"/>
              </a:lnSpc>
              <a:buNone/>
            </a:pPr>
            <a:r>
              <a:rPr lang="en-US" sz="1600" dirty="0" smtClean="0">
                <a:solidFill>
                  <a:schemeClr val="tx1">
                    <a:lumMod val="95000"/>
                  </a:schemeClr>
                </a:solidFill>
                <a:latin typeface="Times New Roman" panose="02020603050405020304" pitchFamily="18" charset="0"/>
                <a:cs typeface="Times New Roman" panose="02020603050405020304" pitchFamily="18" charset="0"/>
              </a:rPr>
              <a:t>&lt;</a:t>
            </a:r>
            <a:r>
              <a:rPr lang="en-US" sz="1600" dirty="0">
                <a:solidFill>
                  <a:schemeClr val="tx1">
                    <a:lumMod val="95000"/>
                  </a:schemeClr>
                </a:solidFill>
                <a:latin typeface="Times New Roman" panose="02020603050405020304" pitchFamily="18" charset="0"/>
                <a:cs typeface="Times New Roman" panose="02020603050405020304" pitchFamily="18" charset="0"/>
              </a:rPr>
              <a:t>body&gt;</a:t>
            </a:r>
          </a:p>
          <a:p>
            <a:pPr marL="0" indent="0">
              <a:lnSpc>
                <a:spcPct val="100000"/>
              </a:lnSpc>
              <a:buNone/>
            </a:pPr>
            <a:r>
              <a:rPr lang="en-US" sz="1600" dirty="0" smtClean="0">
                <a:solidFill>
                  <a:schemeClr val="tx1">
                    <a:lumMod val="95000"/>
                  </a:schemeClr>
                </a:solidFill>
                <a:latin typeface="Times New Roman" panose="02020603050405020304" pitchFamily="18" charset="0"/>
                <a:cs typeface="Times New Roman" panose="02020603050405020304" pitchFamily="18" charset="0"/>
              </a:rPr>
              <a:t>	&lt;</a:t>
            </a:r>
            <a:r>
              <a:rPr lang="en-US" sz="1600" dirty="0">
                <a:solidFill>
                  <a:schemeClr val="tx1">
                    <a:lumMod val="95000"/>
                  </a:schemeClr>
                </a:solidFill>
                <a:latin typeface="Times New Roman" panose="02020603050405020304" pitchFamily="18" charset="0"/>
                <a:cs typeface="Times New Roman" panose="02020603050405020304" pitchFamily="18" charset="0"/>
              </a:rPr>
              <a:t>p&gt;This is paragraph one and should be on top&lt;/p&gt;</a:t>
            </a:r>
          </a:p>
          <a:p>
            <a:pPr marL="0" indent="0">
              <a:lnSpc>
                <a:spcPct val="100000"/>
              </a:lnSpc>
              <a:buNone/>
            </a:pPr>
            <a:r>
              <a:rPr lang="en-US" sz="1600" dirty="0" smtClean="0">
                <a:solidFill>
                  <a:schemeClr val="tx1">
                    <a:lumMod val="95000"/>
                  </a:schemeClr>
                </a:solidFill>
                <a:latin typeface="Times New Roman" panose="02020603050405020304" pitchFamily="18" charset="0"/>
                <a:cs typeface="Times New Roman" panose="02020603050405020304" pitchFamily="18" charset="0"/>
              </a:rPr>
              <a:t>	&lt;</a:t>
            </a:r>
            <a:r>
              <a:rPr lang="en-US" sz="1600" dirty="0" err="1">
                <a:solidFill>
                  <a:schemeClr val="tx1">
                    <a:lumMod val="95000"/>
                  </a:schemeClr>
                </a:solidFill>
                <a:latin typeface="Times New Roman" panose="02020603050405020304" pitchFamily="18" charset="0"/>
                <a:cs typeface="Times New Roman" panose="02020603050405020304" pitchFamily="18" charset="0"/>
              </a:rPr>
              <a:t>hr</a:t>
            </a:r>
            <a:r>
              <a:rPr lang="en-US" sz="1600" dirty="0">
                <a:solidFill>
                  <a:schemeClr val="tx1">
                    <a:lumMod val="95000"/>
                  </a:schemeClr>
                </a:solidFill>
                <a:latin typeface="Times New Roman" panose="02020603050405020304" pitchFamily="18" charset="0"/>
                <a:cs typeface="Times New Roman" panose="02020603050405020304" pitchFamily="18" charset="0"/>
              </a:rPr>
              <a:t> /&gt;</a:t>
            </a:r>
          </a:p>
          <a:p>
            <a:pPr marL="0" indent="0">
              <a:lnSpc>
                <a:spcPct val="100000"/>
              </a:lnSpc>
              <a:buNone/>
            </a:pPr>
            <a:r>
              <a:rPr lang="en-US" sz="1600" dirty="0" smtClean="0">
                <a:solidFill>
                  <a:schemeClr val="tx1">
                    <a:lumMod val="95000"/>
                  </a:schemeClr>
                </a:solidFill>
                <a:latin typeface="Times New Roman" panose="02020603050405020304" pitchFamily="18" charset="0"/>
                <a:cs typeface="Times New Roman" panose="02020603050405020304" pitchFamily="18" charset="0"/>
              </a:rPr>
              <a:t>	&lt;</a:t>
            </a:r>
            <a:r>
              <a:rPr lang="en-US" sz="1600" dirty="0">
                <a:solidFill>
                  <a:schemeClr val="tx1">
                    <a:lumMod val="95000"/>
                  </a:schemeClr>
                </a:solidFill>
                <a:latin typeface="Times New Roman" panose="02020603050405020304" pitchFamily="18" charset="0"/>
                <a:cs typeface="Times New Roman" panose="02020603050405020304" pitchFamily="18" charset="0"/>
              </a:rPr>
              <a:t>p&gt;This is paragraph two and should be at bottom&lt;/p&gt;</a:t>
            </a:r>
          </a:p>
          <a:p>
            <a:pPr marL="0" indent="0">
              <a:lnSpc>
                <a:spcPct val="100000"/>
              </a:lnSpc>
              <a:buNone/>
            </a:pPr>
            <a:r>
              <a:rPr lang="en-US" sz="1600" dirty="0">
                <a:solidFill>
                  <a:schemeClr val="tx1">
                    <a:lumMod val="95000"/>
                  </a:schemeClr>
                </a:solidFill>
                <a:latin typeface="Times New Roman" panose="02020603050405020304" pitchFamily="18" charset="0"/>
                <a:cs typeface="Times New Roman" panose="02020603050405020304" pitchFamily="18" charset="0"/>
              </a:rPr>
              <a:t>&lt;/body</a:t>
            </a:r>
            <a:r>
              <a:rPr lang="en-US" sz="1600" dirty="0" smtClean="0">
                <a:solidFill>
                  <a:schemeClr val="tx1">
                    <a:lumMod val="95000"/>
                  </a:schemeClr>
                </a:solidFill>
                <a:latin typeface="Times New Roman" panose="02020603050405020304" pitchFamily="18" charset="0"/>
                <a:cs typeface="Times New Roman" panose="02020603050405020304" pitchFamily="18" charset="0"/>
              </a:rPr>
              <a:t>&gt;</a:t>
            </a:r>
          </a:p>
          <a:p>
            <a:pPr marL="0" indent="0">
              <a:lnSpc>
                <a:spcPct val="100000"/>
              </a:lnSpc>
              <a:buNone/>
            </a:pPr>
            <a:r>
              <a:rPr lang="en-US" sz="1800" b="1" i="1" dirty="0">
                <a:solidFill>
                  <a:schemeClr val="tx1">
                    <a:lumMod val="95000"/>
                  </a:schemeClr>
                </a:solidFill>
                <a:latin typeface="Times New Roman" panose="02020603050405020304" pitchFamily="18" charset="0"/>
                <a:cs typeface="Times New Roman" panose="02020603050405020304" pitchFamily="18" charset="0"/>
              </a:rPr>
              <a:t>HTML &lt;b&gt; </a:t>
            </a:r>
            <a:r>
              <a:rPr lang="en-US" sz="1800" b="1" i="1" dirty="0" smtClean="0">
                <a:solidFill>
                  <a:schemeClr val="tx1">
                    <a:lumMod val="95000"/>
                  </a:schemeClr>
                </a:solidFill>
                <a:latin typeface="Times New Roman" panose="02020603050405020304" pitchFamily="18" charset="0"/>
                <a:cs typeface="Times New Roman" panose="02020603050405020304" pitchFamily="18" charset="0"/>
              </a:rPr>
              <a:t>Tag</a:t>
            </a:r>
          </a:p>
          <a:p>
            <a:pPr>
              <a:lnSpc>
                <a:spcPct val="100000"/>
              </a:lnSpc>
            </a:pPr>
            <a:r>
              <a:rPr lang="en-US" sz="1600" dirty="0">
                <a:solidFill>
                  <a:schemeClr val="tx1">
                    <a:lumMod val="95000"/>
                  </a:schemeClr>
                </a:solidFill>
                <a:latin typeface="Times New Roman" panose="02020603050405020304" pitchFamily="18" charset="0"/>
                <a:cs typeface="Times New Roman" panose="02020603050405020304" pitchFamily="18" charset="0"/>
              </a:rPr>
              <a:t>The HTML &lt;b&gt; tag specifies bold text</a:t>
            </a:r>
            <a:r>
              <a:rPr lang="en-US" sz="1600" dirty="0" smtClean="0">
                <a:solidFill>
                  <a:schemeClr val="tx1">
                    <a:lumMod val="95000"/>
                  </a:schemeClr>
                </a:solidFill>
                <a:latin typeface="Times New Roman" panose="02020603050405020304" pitchFamily="18" charset="0"/>
                <a:cs typeface="Times New Roman" panose="02020603050405020304" pitchFamily="18" charset="0"/>
              </a:rPr>
              <a:t>.</a:t>
            </a:r>
          </a:p>
          <a:p>
            <a:pPr marL="0" indent="0">
              <a:lnSpc>
                <a:spcPct val="100000"/>
              </a:lnSpc>
              <a:buNone/>
            </a:pPr>
            <a:r>
              <a:rPr lang="en-US" sz="1800" b="1" i="1" dirty="0">
                <a:solidFill>
                  <a:schemeClr val="tx1">
                    <a:lumMod val="95000"/>
                  </a:schemeClr>
                </a:solidFill>
                <a:latin typeface="Times New Roman" panose="02020603050405020304" pitchFamily="18" charset="0"/>
                <a:cs typeface="Times New Roman" panose="02020603050405020304" pitchFamily="18" charset="0"/>
              </a:rPr>
              <a:t>HTML &lt;big&gt; </a:t>
            </a:r>
            <a:r>
              <a:rPr lang="en-US" sz="1800" b="1" i="1" dirty="0" smtClean="0">
                <a:solidFill>
                  <a:schemeClr val="tx1">
                    <a:lumMod val="95000"/>
                  </a:schemeClr>
                </a:solidFill>
                <a:latin typeface="Times New Roman" panose="02020603050405020304" pitchFamily="18" charset="0"/>
                <a:cs typeface="Times New Roman" panose="02020603050405020304" pitchFamily="18" charset="0"/>
              </a:rPr>
              <a:t>Tag</a:t>
            </a:r>
          </a:p>
          <a:p>
            <a:pPr>
              <a:lnSpc>
                <a:spcPct val="100000"/>
              </a:lnSpc>
            </a:pPr>
            <a:r>
              <a:rPr lang="en-US" sz="1600" dirty="0">
                <a:solidFill>
                  <a:schemeClr val="tx1">
                    <a:lumMod val="95000"/>
                  </a:schemeClr>
                </a:solidFill>
                <a:latin typeface="Times New Roman" panose="02020603050405020304" pitchFamily="18" charset="0"/>
                <a:cs typeface="Times New Roman" panose="02020603050405020304" pitchFamily="18" charset="0"/>
              </a:rPr>
              <a:t>The HTML &lt;big&gt; tag increases the font size. This tag is not supported in HTML5.</a:t>
            </a:r>
          </a:p>
        </p:txBody>
      </p:sp>
      <p:sp>
        <p:nvSpPr>
          <p:cNvPr id="9" name="Date Placeholder 8"/>
          <p:cNvSpPr>
            <a:spLocks noGrp="1"/>
          </p:cNvSpPr>
          <p:nvPr>
            <p:ph type="dt" sz="half" idx="10"/>
          </p:nvPr>
        </p:nvSpPr>
        <p:spPr/>
        <p:txBody>
          <a:bodyPr/>
          <a:lstStyle/>
          <a:p>
            <a:fld id="{E36ADA6A-F92C-4B5C-9B05-A40F2DD08133}" type="datetime1">
              <a:rPr lang="en-US" smtClean="0"/>
              <a:pPr/>
              <a:t>3/9/2017</a:t>
            </a:fld>
            <a:endParaRPr lang="en-US" dirty="0"/>
          </a:p>
        </p:txBody>
      </p:sp>
      <p:sp>
        <p:nvSpPr>
          <p:cNvPr id="10" name="Footer Placeholder 9"/>
          <p:cNvSpPr>
            <a:spLocks noGrp="1"/>
          </p:cNvSpPr>
          <p:nvPr>
            <p:ph type="ftr" sz="quarter" idx="11"/>
          </p:nvPr>
        </p:nvSpPr>
        <p:spPr/>
        <p:txBody>
          <a:bodyPr/>
          <a:lstStyle/>
          <a:p>
            <a:r>
              <a:rPr lang="en-US"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9</a:t>
            </a:fld>
            <a:endParaRPr lang="en-US" dirty="0"/>
          </a:p>
        </p:txBody>
      </p:sp>
    </p:spTree>
    <p:extLst>
      <p:ext uri="{BB962C8B-B14F-4D97-AF65-F5344CB8AC3E}">
        <p14:creationId xmlns:p14="http://schemas.microsoft.com/office/powerpoint/2010/main" xmlns="" val="872495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2899</TotalTime>
  <Words>6790</Words>
  <Application>Microsoft Office PowerPoint</Application>
  <PresentationFormat>Custom</PresentationFormat>
  <Paragraphs>1033</Paragraphs>
  <Slides>64</Slides>
  <Notes>63</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Web Designing   (WIT – 303) Unit -1  </vt:lpstr>
      <vt:lpstr>  Introduction to HTML</vt:lpstr>
      <vt:lpstr>  Introduction to HTML</vt:lpstr>
      <vt:lpstr>  Introduction to HTML</vt:lpstr>
      <vt:lpstr>  Introduction to HTML</vt:lpstr>
      <vt:lpstr>  Basics of HTML</vt:lpstr>
      <vt:lpstr>  Basics of HTML</vt:lpstr>
      <vt:lpstr>  Basics of HTML</vt:lpstr>
      <vt:lpstr>  Some Other Important Tags of HTML</vt:lpstr>
      <vt:lpstr>  Some Other Important Tags of HTML</vt:lpstr>
      <vt:lpstr>  Some Other Important Tags of HTML</vt:lpstr>
      <vt:lpstr>  Tag Attributes</vt:lpstr>
      <vt:lpstr>  Core Attributes</vt:lpstr>
      <vt:lpstr>  Core Attributes</vt:lpstr>
      <vt:lpstr>Container &amp; Empty Tags</vt:lpstr>
      <vt:lpstr>Logical &amp; Physical Tags</vt:lpstr>
      <vt:lpstr>Logical &amp; Physical Tags</vt:lpstr>
      <vt:lpstr>Block Level &amp; Text Level (Inline) Elements</vt:lpstr>
      <vt:lpstr>Block Level &amp; Text Level (Inline) Elements</vt:lpstr>
      <vt:lpstr>Grouping HTML Elements</vt:lpstr>
      <vt:lpstr>Example: &lt;div&gt; tag</vt:lpstr>
      <vt:lpstr>Example: &lt;span&gt; tag</vt:lpstr>
      <vt:lpstr>Emphasizing Text Implicitly and Explicitly</vt:lpstr>
      <vt:lpstr>HTML Lists: Introduction</vt:lpstr>
      <vt:lpstr>HTML Lists: Unordered List</vt:lpstr>
      <vt:lpstr>HTML Lists: Unordered List</vt:lpstr>
      <vt:lpstr>HTML Lists: Ordered List</vt:lpstr>
      <vt:lpstr>HTML Lists: Ordered List</vt:lpstr>
      <vt:lpstr>HTML Lists: Ordered List</vt:lpstr>
      <vt:lpstr>HTML Lists: Definition/Description List</vt:lpstr>
      <vt:lpstr>HTML Lists: Definition/Description List</vt:lpstr>
      <vt:lpstr>HTML Lists: Nested List</vt:lpstr>
      <vt:lpstr>HTML Lists: Menu List</vt:lpstr>
      <vt:lpstr>HTML Lists: Directory List</vt:lpstr>
      <vt:lpstr>Graphics for Web Pages</vt:lpstr>
      <vt:lpstr>How to add graphics to a web page?</vt:lpstr>
      <vt:lpstr>Using &lt;img&gt; Tag  (GIF Image)</vt:lpstr>
      <vt:lpstr>Using &lt;marquee&gt; Tag</vt:lpstr>
      <vt:lpstr>Using &lt;marquee&gt; Tag : Example</vt:lpstr>
      <vt:lpstr>Using &lt;marquee&gt; Tag : Example</vt:lpstr>
      <vt:lpstr>HTML Links</vt:lpstr>
      <vt:lpstr>HTML Links</vt:lpstr>
      <vt:lpstr>HTML Links: Absolute &amp; Relative URLs</vt:lpstr>
      <vt:lpstr>HTML Links: Absolute &amp; Relative URLs</vt:lpstr>
      <vt:lpstr>HTML Tables</vt:lpstr>
      <vt:lpstr>HTML Table - Adding a Border</vt:lpstr>
      <vt:lpstr>HTML Table – Colspan and Rowspan Attributes</vt:lpstr>
      <vt:lpstr>HTML Table – Cell Padding &amp; Cell Spacing</vt:lpstr>
      <vt:lpstr>HTML Table – Backgrounds</vt:lpstr>
      <vt:lpstr>HTML Frames</vt:lpstr>
      <vt:lpstr>HTML Frames: Example (Horizontal Frames)</vt:lpstr>
      <vt:lpstr>HTML Frames: Example (Vertical Frames)</vt:lpstr>
      <vt:lpstr>HTML Frames : &lt;frameset&gt; Tag Attributes</vt:lpstr>
      <vt:lpstr>HTML Frames : &lt;frame&gt; Tag Attributes</vt:lpstr>
      <vt:lpstr>HTML Forms</vt:lpstr>
      <vt:lpstr>HTML Form Attributes</vt:lpstr>
      <vt:lpstr>HTML Form Controls</vt:lpstr>
      <vt:lpstr>HTML Form Controls: Text Input Controls</vt:lpstr>
      <vt:lpstr>HTML Form Controls: Text Input Controls</vt:lpstr>
      <vt:lpstr>HTML Form Controls: Text Input Controls</vt:lpstr>
      <vt:lpstr>HTML Form Controls: Checkbox Controls</vt:lpstr>
      <vt:lpstr>HTML Form Controls: Radio Button Controls</vt:lpstr>
      <vt:lpstr>HTML Form Controls: Select Box Controls</vt:lpstr>
      <vt:lpstr>HTML Form Controls: Button Controls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Dissertation Topic Real -Time  Web-Snippet Clustering</dc:title>
  <dc:creator>azeem</dc:creator>
  <cp:lastModifiedBy>Dell</cp:lastModifiedBy>
  <cp:revision>1094</cp:revision>
  <dcterms:created xsi:type="dcterms:W3CDTF">2014-04-25T10:44:24Z</dcterms:created>
  <dcterms:modified xsi:type="dcterms:W3CDTF">2017-03-09T04:02:12Z</dcterms:modified>
</cp:coreProperties>
</file>